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47"/>
  </p:notesMasterIdLst>
  <p:sldIdLst>
    <p:sldId id="368" r:id="rId2"/>
    <p:sldId id="308" r:id="rId3"/>
    <p:sldId id="344" r:id="rId4"/>
    <p:sldId id="341" r:id="rId5"/>
    <p:sldId id="342" r:id="rId6"/>
    <p:sldId id="280" r:id="rId7"/>
    <p:sldId id="281" r:id="rId8"/>
    <p:sldId id="282" r:id="rId9"/>
    <p:sldId id="283" r:id="rId10"/>
    <p:sldId id="346" r:id="rId11"/>
    <p:sldId id="347" r:id="rId12"/>
    <p:sldId id="348" r:id="rId13"/>
    <p:sldId id="349" r:id="rId14"/>
    <p:sldId id="350" r:id="rId15"/>
    <p:sldId id="364" r:id="rId16"/>
    <p:sldId id="352" r:id="rId17"/>
    <p:sldId id="353" r:id="rId18"/>
    <p:sldId id="354" r:id="rId19"/>
    <p:sldId id="355" r:id="rId20"/>
    <p:sldId id="362" r:id="rId21"/>
    <p:sldId id="363" r:id="rId22"/>
    <p:sldId id="357" r:id="rId23"/>
    <p:sldId id="358" r:id="rId24"/>
    <p:sldId id="359" r:id="rId25"/>
    <p:sldId id="366" r:id="rId26"/>
    <p:sldId id="319" r:id="rId27"/>
    <p:sldId id="324" r:id="rId28"/>
    <p:sldId id="323" r:id="rId29"/>
    <p:sldId id="325" r:id="rId30"/>
    <p:sldId id="326" r:id="rId31"/>
    <p:sldId id="329" r:id="rId32"/>
    <p:sldId id="331" r:id="rId33"/>
    <p:sldId id="332" r:id="rId34"/>
    <p:sldId id="333" r:id="rId35"/>
    <p:sldId id="334" r:id="rId36"/>
    <p:sldId id="335" r:id="rId37"/>
    <p:sldId id="337" r:id="rId38"/>
    <p:sldId id="336" r:id="rId39"/>
    <p:sldId id="338" r:id="rId40"/>
    <p:sldId id="339" r:id="rId41"/>
    <p:sldId id="365" r:id="rId42"/>
    <p:sldId id="367" r:id="rId43"/>
    <p:sldId id="322" r:id="rId44"/>
    <p:sldId id="313" r:id="rId45"/>
    <p:sldId id="307" r:id="rId46"/>
  </p:sldIdLst>
  <p:sldSz cx="10080625" cy="7559675"/>
  <p:notesSz cx="7772400" cy="10058400"/>
  <p:defaultTextStyle>
    <a:defPPr>
      <a:defRPr lang="en-GB"/>
    </a:defPPr>
    <a:lvl1pPr algn="l" defTabSz="449263" rtl="0" fontAlgn="base" hangingPunct="0">
      <a:lnSpc>
        <a:spcPct val="41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12750" indent="-203200" algn="l" defTabSz="449263" rtl="0" fontAlgn="base" hangingPunct="0">
      <a:lnSpc>
        <a:spcPct val="41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628650" indent="-198438" algn="l" defTabSz="449263" rtl="0" fontAlgn="base" hangingPunct="0">
      <a:lnSpc>
        <a:spcPct val="41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844550" indent="-212725" algn="l" defTabSz="449263" rtl="0" fontAlgn="base" hangingPunct="0">
      <a:lnSpc>
        <a:spcPct val="41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060450" indent="-200025" algn="l" defTabSz="449263" rtl="0" fontAlgn="base" hangingPunct="0">
      <a:lnSpc>
        <a:spcPct val="41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3" autoAdjust="0"/>
    <p:restoredTop sz="79029"/>
  </p:normalViewPr>
  <p:slideViewPr>
    <p:cSldViewPr>
      <p:cViewPr varScale="1">
        <p:scale>
          <a:sx n="105" d="100"/>
          <a:sy n="105" d="100"/>
        </p:scale>
        <p:origin x="213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50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08563" cy="376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62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19760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52800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52800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5" name="Rectangle 17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5280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5280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E2367B30-AD36-44DF-8374-7119A9D38F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953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763588"/>
            <a:ext cx="5024437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q(.) is a </a:t>
            </a:r>
            <a:r>
              <a:rPr lang="en-US" dirty="0" err="1"/>
              <a:t>variational</a:t>
            </a:r>
            <a:r>
              <a:rPr lang="en-US" dirty="0"/>
              <a:t> distribution: we’re going to optimize to find it</a:t>
            </a:r>
          </a:p>
          <a:p>
            <a:r>
              <a:rPr lang="en-US" dirty="0"/>
              <a:t>Derivation of bound comes from minimizing KL divergence between q and p(</a:t>
            </a:r>
            <a:r>
              <a:rPr lang="en-US" dirty="0" err="1"/>
              <a:t>h|v,theta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Energy term: expected complete data likelihood</a:t>
            </a:r>
          </a:p>
          <a:p>
            <a:endParaRPr lang="en-US" dirty="0"/>
          </a:p>
          <a:p>
            <a:r>
              <a:rPr lang="en-US" dirty="0"/>
              <a:t>Deri </a:t>
            </a:r>
            <a:r>
              <a:rPr lang="en-US" dirty="0" err="1"/>
              <a:t>ation</a:t>
            </a:r>
            <a:r>
              <a:rPr lang="en-US" dirty="0"/>
              <a:t> of bound in barber text based on a </a:t>
            </a:r>
            <a:r>
              <a:rPr lang="en-US" dirty="0" err="1"/>
              <a:t>variational</a:t>
            </a:r>
            <a:r>
              <a:rPr lang="en-US" dirty="0"/>
              <a:t> approximation</a:t>
            </a:r>
          </a:p>
          <a:p>
            <a:endParaRPr lang="en-US" dirty="0"/>
          </a:p>
          <a:p>
            <a:r>
              <a:rPr lang="en-US" dirty="0"/>
              <a:t>Prove equality when q(</a:t>
            </a:r>
            <a:r>
              <a:rPr lang="en-US" dirty="0" err="1"/>
              <a:t>h|v</a:t>
            </a:r>
            <a:r>
              <a:rPr lang="en-US" dirty="0"/>
              <a:t>)=p(</a:t>
            </a:r>
            <a:r>
              <a:rPr lang="en-US" dirty="0" err="1"/>
              <a:t>h|v,Theta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367B30-AD36-44DF-8374-7119A9D38F0D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115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763588"/>
            <a:ext cx="5024437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Nice example </a:t>
            </a:r>
            <a:r>
              <a:rPr lang="en-US"/>
              <a:t>in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367B30-AD36-44DF-8374-7119A9D38F0D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169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763588"/>
            <a:ext cx="5024437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highlights: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e.g., suppose theta is the mean of a</a:t>
            </a:r>
            <a:r>
              <a:rPr lang="en-US" baseline="0" dirty="0"/>
              <a:t> </a:t>
            </a:r>
            <a:r>
              <a:rPr lang="en-US" baseline="0" dirty="0" err="1"/>
              <a:t>gaussian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can compute partial log(</a:t>
            </a:r>
            <a:r>
              <a:rPr lang="en-US" baseline="0" dirty="0" err="1"/>
              <a:t>v,h|theta</a:t>
            </a:r>
            <a:r>
              <a:rPr lang="en-US" baseline="0" dirty="0"/>
              <a:t>) analytically</a:t>
            </a:r>
          </a:p>
          <a:p>
            <a:r>
              <a:rPr lang="en-US" baseline="0" dirty="0"/>
              <a:t>can use sampling to obtain p(</a:t>
            </a:r>
            <a:r>
              <a:rPr lang="en-US" baseline="0" dirty="0" err="1"/>
              <a:t>h|v,theta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367B30-AD36-44DF-8374-7119A9D38F0D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2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763588"/>
            <a:ext cx="5024437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quotient into difference</a:t>
            </a:r>
          </a:p>
          <a:p>
            <a:r>
              <a:rPr lang="en-US" dirty="0"/>
              <a:t>Apply definition of conditional probability</a:t>
            </a:r>
          </a:p>
          <a:p>
            <a:r>
              <a:rPr lang="en-US" dirty="0"/>
              <a:t>Reorganize terms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367B30-AD36-44DF-8374-7119A9D38F0D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413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763588"/>
            <a:ext cx="5024437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E- and M-step is </a:t>
            </a:r>
            <a:r>
              <a:rPr lang="en-US" dirty="0" err="1"/>
              <a:t>variational</a:t>
            </a:r>
            <a:r>
              <a:rPr lang="en-US" dirty="0"/>
              <a:t> approximation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367B30-AD36-44DF-8374-7119A9D38F0D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76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AE873CC-3951-421F-98A2-B65115E9A492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11738" cy="37703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777875" y="4776788"/>
            <a:ext cx="6199188" cy="4525962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763588"/>
            <a:ext cx="5024437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known kind of trivial:  will affect </a:t>
            </a:r>
            <a:r>
              <a:rPr lang="en-US" dirty="0" err="1"/>
              <a:t>Qx</a:t>
            </a:r>
            <a:r>
              <a:rPr lang="en-US" dirty="0"/>
              <a:t>, but because Y is</a:t>
            </a:r>
            <a:r>
              <a:rPr lang="en-US" baseline="0" dirty="0"/>
              <a:t> not known, Y d-separates X from </a:t>
            </a:r>
            <a:r>
              <a:rPr lang="en-US" baseline="0" dirty="0" err="1"/>
              <a:t>Qy|x</a:t>
            </a:r>
            <a:r>
              <a:rPr lang="en-US" baseline="0" dirty="0"/>
              <a:t> </a:t>
            </a:r>
            <a:r>
              <a:rPr lang="en-US" baseline="0" dirty="0" err="1"/>
              <a:t>Qy</a:t>
            </a:r>
            <a:r>
              <a:rPr lang="en-US" baseline="0" dirty="0"/>
              <a:t>|~x</a:t>
            </a:r>
          </a:p>
          <a:p>
            <a:endParaRPr lang="en-US" baseline="0" dirty="0"/>
          </a:p>
          <a:p>
            <a:r>
              <a:rPr lang="en-US" baseline="0" dirty="0"/>
              <a:t>Y known: </a:t>
            </a:r>
            <a:r>
              <a:rPr lang="en-US" baseline="0" dirty="0" err="1"/>
              <a:t>Qy|x</a:t>
            </a:r>
            <a:r>
              <a:rPr lang="en-US" baseline="0" dirty="0"/>
              <a:t> update needs to marginalize out over X, so new </a:t>
            </a:r>
            <a:r>
              <a:rPr lang="en-US" baseline="0" dirty="0" err="1"/>
              <a:t>Qy|x</a:t>
            </a:r>
            <a:r>
              <a:rPr lang="en-US" baseline="0" dirty="0"/>
              <a:t> will be a mixture of betas!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367B30-AD36-44DF-8374-7119A9D38F0D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89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763588"/>
            <a:ext cx="5024437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[*]What can we infer about </a:t>
            </a:r>
            <a:r>
              <a:rPr lang="en-US" dirty="0" err="1"/>
              <a:t>Qy|x</a:t>
            </a:r>
            <a:r>
              <a:rPr lang="en-US" dirty="0"/>
              <a:t> from Y</a:t>
            </a:r>
          </a:p>
          <a:p>
            <a:r>
              <a:rPr lang="en-US" dirty="0"/>
              <a:t>[*]Joint marginalizing over other 3 variables</a:t>
            </a:r>
          </a:p>
          <a:p>
            <a:r>
              <a:rPr lang="en-US" dirty="0"/>
              <a:t>[*] Two cases: X=0 and X=1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367B30-AD36-44DF-8374-7119A9D38F0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0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E803B5A-F20D-4CF6-9B06-1333DBA17D97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11738" cy="37703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777875" y="4776788"/>
            <a:ext cx="6199188" cy="4525962"/>
          </a:xfrm>
          <a:noFill/>
          <a:ln/>
        </p:spPr>
        <p:txBody>
          <a:bodyPr wrap="none" anchor="ctr"/>
          <a:lstStyle/>
          <a:p>
            <a:r>
              <a:rPr lang="en-US" dirty="0" err="1"/>
              <a:t>THETA_ij</a:t>
            </a:r>
            <a:r>
              <a:rPr lang="en-US" dirty="0"/>
              <a:t>: parameter vector for Xi given parent configuration j</a:t>
            </a:r>
          </a:p>
          <a:p>
            <a:endParaRPr lang="en-US" dirty="0"/>
          </a:p>
          <a:p>
            <a:r>
              <a:rPr lang="en-US" dirty="0" err="1"/>
              <a:t>Spiegelhalter</a:t>
            </a:r>
            <a:r>
              <a:rPr lang="en-US" dirty="0"/>
              <a:t> &amp; </a:t>
            </a:r>
            <a:r>
              <a:rPr lang="en-US" dirty="0" err="1"/>
              <a:t>Lauritzen</a:t>
            </a:r>
            <a:r>
              <a:rPr lang="en-US" baseline="0" dirty="0"/>
              <a:t> (1990) has derivation -&gt; not intuitive</a:t>
            </a:r>
          </a:p>
          <a:p>
            <a:r>
              <a:rPr lang="en-US" baseline="0" dirty="0"/>
              <a:t>If Parents are all observed, then first term has weight 0; if parents aren’t likely -&gt; can’t say much about </a:t>
            </a:r>
            <a:r>
              <a:rPr lang="en-US" baseline="0" dirty="0" err="1"/>
              <a:t>theta_ij</a:t>
            </a:r>
            <a:r>
              <a:rPr lang="en-US" baseline="0" dirty="0"/>
              <a:t> for the given j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D0B96EB-FF51-44D8-80B0-D723DDF3C3F9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11738" cy="37703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777875" y="4776788"/>
            <a:ext cx="6199188" cy="4525962"/>
          </a:xfrm>
          <a:noFill/>
          <a:ln/>
        </p:spPr>
        <p:txBody>
          <a:bodyPr wrap="none" anchor="ctr"/>
          <a:lstStyle/>
          <a:p>
            <a:r>
              <a:rPr lang="en-US" dirty="0"/>
              <a:t>D</a:t>
            </a:r>
            <a:r>
              <a:rPr lang="en-US" baseline="0" dirty="0"/>
              <a:t> = set of N cases</a:t>
            </a:r>
          </a:p>
          <a:p>
            <a:r>
              <a:rPr lang="en-US" baseline="0" dirty="0" err="1"/>
              <a:t>D_c</a:t>
            </a:r>
            <a:r>
              <a:rPr lang="en-US" baseline="0" dirty="0"/>
              <a:t> complete data</a:t>
            </a:r>
          </a:p>
          <a:p>
            <a:r>
              <a:rPr lang="en-US" dirty="0" err="1"/>
              <a:t>D_c</a:t>
            </a:r>
            <a:r>
              <a:rPr lang="en-US" dirty="0"/>
              <a:t>  = complete data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39679A-9AD4-4EE2-862F-F154052B724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11738" cy="37703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777875" y="4776788"/>
            <a:ext cx="6199188" cy="4525962"/>
          </a:xfrm>
          <a:noFill/>
          <a:ln/>
        </p:spPr>
        <p:txBody>
          <a:bodyPr wrap="none" anchor="ctr"/>
          <a:lstStyle/>
          <a:p>
            <a:r>
              <a:rPr lang="en-US" dirty="0"/>
              <a:t>STEP 3: g(Q) is log posterior -&gt; p(Q|D,S) is </a:t>
            </a:r>
            <a:r>
              <a:rPr lang="en-US" dirty="0" err="1"/>
              <a:t>exp</a:t>
            </a:r>
            <a:r>
              <a:rPr lang="en-US" dirty="0"/>
              <a:t>(g(Q))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82D7034-381B-4EED-B40F-FFAA9CD98D8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371600" y="763588"/>
            <a:ext cx="5011738" cy="37703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777875" y="4776788"/>
            <a:ext cx="6199188" cy="4525962"/>
          </a:xfrm>
          <a:noFill/>
          <a:ln/>
        </p:spPr>
        <p:txBody>
          <a:bodyPr wrap="none" anchor="ctr"/>
          <a:lstStyle/>
          <a:p>
            <a:r>
              <a:rPr lang="en-US" dirty="0"/>
              <a:t>Large data case:  maximum likelihood solution – the</a:t>
            </a:r>
            <a:r>
              <a:rPr lang="en-US" baseline="0" dirty="0"/>
              <a:t> thing we would have done before taking this course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763588"/>
            <a:ext cx="5024437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Laughing Goat: moms,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367B30-AD36-44DF-8374-7119A9D38F0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224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3663" y="763588"/>
            <a:ext cx="5024437" cy="3768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use current guess about parameters to get posterior over hidden</a:t>
            </a:r>
          </a:p>
          <a:p>
            <a:endParaRPr lang="en-US" dirty="0"/>
          </a:p>
          <a:p>
            <a:r>
              <a:rPr lang="en-US" dirty="0"/>
              <a:t>expectation of  log(p(</a:t>
            </a:r>
            <a:r>
              <a:rPr lang="en-US" dirty="0" err="1"/>
              <a:t>h,v|Q</a:t>
            </a:r>
            <a:r>
              <a:rPr lang="en-US" dirty="0"/>
              <a:t>) under q distribution: marginalize over h to get p(</a:t>
            </a:r>
            <a:r>
              <a:rPr lang="en-US" dirty="0" err="1"/>
              <a:t>v|Q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367B30-AD36-44DF-8374-7119A9D38F0D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5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5"/>
            <a:ext cx="8568531" cy="1620430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9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9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6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4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2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9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6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0B89B-63E0-2C47-B3BE-53D6E66B9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698DF-A969-794A-BC1F-F4AE46594C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17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6" y="302741"/>
            <a:ext cx="2268141" cy="6450224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1"/>
            <a:ext cx="6636411" cy="645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41A4-DD06-F148-AA27-B5956DC64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01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36"/>
            <a:ext cx="9042400" cy="1254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7" y="6886579"/>
            <a:ext cx="2317750" cy="5206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9"/>
            <a:ext cx="3165475" cy="5206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88" y="6886579"/>
            <a:ext cx="2317750" cy="520699"/>
          </a:xfrm>
        </p:spPr>
        <p:txBody>
          <a:bodyPr/>
          <a:lstStyle>
            <a:lvl1pPr>
              <a:defRPr/>
            </a:lvl1pPr>
          </a:lstStyle>
          <a:p>
            <a:fld id="{206CD807-EB53-2D4E-BA59-2D5604C7B4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46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58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3238" y="1768477"/>
            <a:ext cx="4457700" cy="498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7"/>
            <a:ext cx="4459288" cy="498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CD807-EB53-2D4E-BA59-2D5604C7B4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6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024" y="1511939"/>
            <a:ext cx="9240573" cy="5241024"/>
          </a:xfrm>
        </p:spPr>
        <p:txBody>
          <a:bodyPr/>
          <a:lstStyle>
            <a:lvl1pPr marL="99616" indent="-99616">
              <a:spcBef>
                <a:spcPts val="218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398461">
              <a:spcBef>
                <a:spcPts val="2180"/>
              </a:spcBef>
              <a:spcAft>
                <a:spcPts val="0"/>
              </a:spcAft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 marL="498078">
              <a:spcBef>
                <a:spcPts val="1307"/>
              </a:spcBef>
              <a:buFont typeface="Calibri" pitchFamily="34" charset="0"/>
              <a:buChar char=" "/>
              <a:defRPr/>
            </a:lvl3pPr>
            <a:lvl4pPr marL="846732">
              <a:spcBef>
                <a:spcPts val="1307"/>
              </a:spcBef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spcBef>
                <a:spcPts val="873"/>
              </a:spcBef>
              <a:buFont typeface="Calibri" pitchFamily="34" charset="0"/>
              <a:buChar char=" "/>
              <a:defRPr/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D643-BDCE-C940-9C8A-28F96B7D5F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1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2" y="4857803"/>
            <a:ext cx="8568531" cy="150143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2" y="3204120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80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6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494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9923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490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9884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486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9846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2EAED-2C41-334B-9A2D-CC6139F4B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36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36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69F3-46F2-524E-A276-B67BB673A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0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2" y="1692184"/>
            <a:ext cx="4454027" cy="70521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98078" indent="0">
              <a:buNone/>
              <a:defRPr sz="2200" b="1"/>
            </a:lvl2pPr>
            <a:lvl3pPr marL="996154" indent="0">
              <a:buNone/>
              <a:defRPr sz="2000" b="1"/>
            </a:lvl3pPr>
            <a:lvl4pPr marL="1494235" indent="0">
              <a:buNone/>
              <a:defRPr sz="1800" b="1"/>
            </a:lvl4pPr>
            <a:lvl5pPr marL="1992312" indent="0">
              <a:buNone/>
              <a:defRPr sz="1800" b="1"/>
            </a:lvl5pPr>
            <a:lvl6pPr marL="2490390" indent="0">
              <a:buNone/>
              <a:defRPr sz="1800" b="1"/>
            </a:lvl6pPr>
            <a:lvl7pPr marL="2988465" indent="0">
              <a:buNone/>
              <a:defRPr sz="1800" b="1"/>
            </a:lvl7pPr>
            <a:lvl8pPr marL="3486544" indent="0">
              <a:buNone/>
              <a:defRPr sz="1800" b="1"/>
            </a:lvl8pPr>
            <a:lvl9pPr marL="398462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2" y="2397398"/>
            <a:ext cx="4454027" cy="43555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26" y="1692184"/>
            <a:ext cx="4455776" cy="70521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98078" indent="0">
              <a:buNone/>
              <a:defRPr sz="2200" b="1"/>
            </a:lvl2pPr>
            <a:lvl3pPr marL="996154" indent="0">
              <a:buNone/>
              <a:defRPr sz="2000" b="1"/>
            </a:lvl3pPr>
            <a:lvl4pPr marL="1494235" indent="0">
              <a:buNone/>
              <a:defRPr sz="1800" b="1"/>
            </a:lvl4pPr>
            <a:lvl5pPr marL="1992312" indent="0">
              <a:buNone/>
              <a:defRPr sz="1800" b="1"/>
            </a:lvl5pPr>
            <a:lvl6pPr marL="2490390" indent="0">
              <a:buNone/>
              <a:defRPr sz="1800" b="1"/>
            </a:lvl6pPr>
            <a:lvl7pPr marL="2988465" indent="0">
              <a:buNone/>
              <a:defRPr sz="1800" b="1"/>
            </a:lvl7pPr>
            <a:lvl8pPr marL="3486544" indent="0">
              <a:buNone/>
              <a:defRPr sz="1800" b="1"/>
            </a:lvl8pPr>
            <a:lvl9pPr marL="398462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26" y="2397398"/>
            <a:ext cx="4455776" cy="43555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F8E-73F2-0944-B73B-A95371B98C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11FC8-31EA-1141-B8C0-FA59AC9192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4E35B-D489-8D4F-90EE-5CA4913A10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9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6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300995"/>
            <a:ext cx="5635349" cy="6451973"/>
          </a:xfrm>
        </p:spPr>
        <p:txBody>
          <a:bodyPr/>
          <a:lstStyle>
            <a:lvl1pPr>
              <a:defRPr sz="3400"/>
            </a:lvl1pPr>
            <a:lvl2pPr>
              <a:defRPr sz="31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6" y="1581939"/>
            <a:ext cx="3316456" cy="5171028"/>
          </a:xfrm>
        </p:spPr>
        <p:txBody>
          <a:bodyPr/>
          <a:lstStyle>
            <a:lvl1pPr marL="0" indent="0">
              <a:buNone/>
              <a:defRPr sz="1400"/>
            </a:lvl1pPr>
            <a:lvl2pPr marL="498078" indent="0">
              <a:buNone/>
              <a:defRPr sz="1300"/>
            </a:lvl2pPr>
            <a:lvl3pPr marL="996154" indent="0">
              <a:buNone/>
              <a:defRPr sz="1100"/>
            </a:lvl3pPr>
            <a:lvl4pPr marL="1494235" indent="0">
              <a:buNone/>
              <a:defRPr sz="1000"/>
            </a:lvl4pPr>
            <a:lvl5pPr marL="1992312" indent="0">
              <a:buNone/>
              <a:defRPr sz="1000"/>
            </a:lvl5pPr>
            <a:lvl6pPr marL="2490390" indent="0">
              <a:buNone/>
              <a:defRPr sz="1000"/>
            </a:lvl6pPr>
            <a:lvl7pPr marL="2988465" indent="0">
              <a:buNone/>
              <a:defRPr sz="1000"/>
            </a:lvl7pPr>
            <a:lvl8pPr marL="3486544" indent="0">
              <a:buNone/>
              <a:defRPr sz="1000"/>
            </a:lvl8pPr>
            <a:lvl9pPr marL="39846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7F04-F301-CA48-82AD-1E796F30FC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16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3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2"/>
            <a:ext cx="6048375" cy="4535805"/>
          </a:xfrm>
        </p:spPr>
        <p:txBody>
          <a:bodyPr/>
          <a:lstStyle>
            <a:lvl1pPr marL="0" indent="0">
              <a:buNone/>
              <a:defRPr sz="3400"/>
            </a:lvl1pPr>
            <a:lvl2pPr marL="498078" indent="0">
              <a:buNone/>
              <a:defRPr sz="3100"/>
            </a:lvl2pPr>
            <a:lvl3pPr marL="996154" indent="0">
              <a:buNone/>
              <a:defRPr sz="2500"/>
            </a:lvl3pPr>
            <a:lvl4pPr marL="1494235" indent="0">
              <a:buNone/>
              <a:defRPr sz="2200"/>
            </a:lvl4pPr>
            <a:lvl5pPr marL="1992312" indent="0">
              <a:buNone/>
              <a:defRPr sz="2200"/>
            </a:lvl5pPr>
            <a:lvl6pPr marL="2490390" indent="0">
              <a:buNone/>
              <a:defRPr sz="2200"/>
            </a:lvl6pPr>
            <a:lvl7pPr marL="2988465" indent="0">
              <a:buNone/>
              <a:defRPr sz="2200"/>
            </a:lvl7pPr>
            <a:lvl8pPr marL="3486544" indent="0">
              <a:buNone/>
              <a:defRPr sz="2200"/>
            </a:lvl8pPr>
            <a:lvl9pPr marL="3984620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7"/>
            <a:ext cx="6048375" cy="887211"/>
          </a:xfrm>
        </p:spPr>
        <p:txBody>
          <a:bodyPr/>
          <a:lstStyle>
            <a:lvl1pPr marL="0" indent="0">
              <a:buNone/>
              <a:defRPr sz="1400"/>
            </a:lvl1pPr>
            <a:lvl2pPr marL="498078" indent="0">
              <a:buNone/>
              <a:defRPr sz="1300"/>
            </a:lvl2pPr>
            <a:lvl3pPr marL="996154" indent="0">
              <a:buNone/>
              <a:defRPr sz="1100"/>
            </a:lvl3pPr>
            <a:lvl4pPr marL="1494235" indent="0">
              <a:buNone/>
              <a:defRPr sz="1000"/>
            </a:lvl4pPr>
            <a:lvl5pPr marL="1992312" indent="0">
              <a:buNone/>
              <a:defRPr sz="1000"/>
            </a:lvl5pPr>
            <a:lvl6pPr marL="2490390" indent="0">
              <a:buNone/>
              <a:defRPr sz="1000"/>
            </a:lvl6pPr>
            <a:lvl7pPr marL="2988465" indent="0">
              <a:buNone/>
              <a:defRPr sz="1000"/>
            </a:lvl7pPr>
            <a:lvl8pPr marL="3486544" indent="0">
              <a:buNone/>
              <a:defRPr sz="1000"/>
            </a:lvl8pPr>
            <a:lvl9pPr marL="398462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BBF1-E399-9E45-AFEC-3F2EE3C7AE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0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167993"/>
            <a:ext cx="9072563" cy="923960"/>
          </a:xfrm>
          <a:prstGeom prst="rect">
            <a:avLst/>
          </a:prstGeom>
        </p:spPr>
        <p:txBody>
          <a:bodyPr vert="horz" lIns="99637" tIns="49817" rIns="99637" bIns="498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343950"/>
            <a:ext cx="9072563" cy="5409018"/>
          </a:xfrm>
          <a:prstGeom prst="rect">
            <a:avLst/>
          </a:prstGeom>
        </p:spPr>
        <p:txBody>
          <a:bodyPr vert="horz" lIns="99637" tIns="49817" rIns="99637" bIns="498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third level third level third level third level third </a:t>
            </a:r>
            <a:r>
              <a:rPr lang="en-US" dirty="0" err="1"/>
              <a:t>Third</a:t>
            </a:r>
            <a:r>
              <a:rPr lang="en-US" dirty="0"/>
              <a:t> level third level</a:t>
            </a:r>
          </a:p>
          <a:p>
            <a:pPr lvl="3"/>
            <a:r>
              <a:rPr lang="en-US" dirty="0"/>
              <a:t>Fourth level fourth level fourth level fourth level fourth level fourth level fourth level</a:t>
            </a:r>
          </a:p>
          <a:p>
            <a:pPr lvl="4"/>
            <a:r>
              <a:rPr lang="en-US" dirty="0"/>
              <a:t>Fifth level fifth level fifth level fifth level fifth level fifth level fifth level fifth level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2"/>
            <a:ext cx="2352146" cy="402484"/>
          </a:xfrm>
          <a:prstGeom prst="rect">
            <a:avLst/>
          </a:prstGeom>
        </p:spPr>
        <p:txBody>
          <a:bodyPr vert="horz" lIns="99637" tIns="49817" rIns="99637" bIns="4981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2"/>
            <a:ext cx="3192198" cy="402484"/>
          </a:xfrm>
          <a:prstGeom prst="rect">
            <a:avLst/>
          </a:prstGeom>
        </p:spPr>
        <p:txBody>
          <a:bodyPr vert="horz" lIns="99637" tIns="49817" rIns="99637" bIns="4981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2"/>
            <a:ext cx="2352146" cy="402484"/>
          </a:xfrm>
          <a:prstGeom prst="rect">
            <a:avLst/>
          </a:prstGeom>
        </p:spPr>
        <p:txBody>
          <a:bodyPr vert="horz" lIns="99637" tIns="49817" rIns="99637" bIns="4981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CD807-EB53-2D4E-BA59-2D5604C7B4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7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96362" rtl="0" eaLnBrk="1" latinLnBrk="0" hangingPunct="1">
        <a:spcBef>
          <a:spcPct val="0"/>
        </a:spcBef>
        <a:buNone/>
        <a:defRPr sz="40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96362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78981" indent="-278981" algn="l" defTabSz="996362" rtl="0" eaLnBrk="1" latinLnBrk="0" hangingPunct="1">
        <a:spcBef>
          <a:spcPct val="20000"/>
        </a:spcBef>
        <a:buFont typeface="Wingdings" pitchFamily="2" charset="2"/>
        <a:buChar char="§"/>
        <a:defRPr sz="3100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498183" indent="-99637" algn="l" defTabSz="996362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sz="2500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747273" indent="-249089" algn="l" defTabSz="996362" rtl="0" eaLnBrk="1" latinLnBrk="0" hangingPunct="1">
        <a:spcBef>
          <a:spcPct val="20000"/>
        </a:spcBef>
        <a:buFont typeface="Wingdings" pitchFamily="2" charset="2"/>
        <a:buChar char="§"/>
        <a:defRPr sz="25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996362" indent="0" algn="l" defTabSz="996362" rtl="0" eaLnBrk="1" latinLnBrk="0" hangingPunct="1">
        <a:spcBef>
          <a:spcPct val="20000"/>
        </a:spcBef>
        <a:buFontTx/>
        <a:buNone/>
        <a:defRPr sz="2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739997" indent="-249089" algn="l" defTabSz="9963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8177" indent="-249089" algn="l" defTabSz="9963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6358" indent="-249089" algn="l" defTabSz="9963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4538" indent="-249089" algn="l" defTabSz="9963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63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8183" algn="l" defTabSz="9963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6362" algn="l" defTabSz="9963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4548" algn="l" defTabSz="9963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2726" algn="l" defTabSz="9963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0907" algn="l" defTabSz="9963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9086" algn="l" defTabSz="9963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7268" algn="l" defTabSz="9963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5447" algn="l" defTabSz="9963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29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emf"/><Relationship Id="rId11" Type="http://schemas.openxmlformats.org/officeDocument/2006/relationships/image" Target="../media/image29.emf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0.emf"/><Relationship Id="rId9" Type="http://schemas.openxmlformats.org/officeDocument/2006/relationships/image" Target="../media/image33.emf"/><Relationship Id="rId1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(null)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(null)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(null)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(null)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(null)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(null)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(null)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(null)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(null)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CSCI 5822</a:t>
            </a:r>
            <a:br>
              <a:rPr lang="en-US" dirty="0"/>
            </a:br>
            <a:r>
              <a:rPr lang="en-US" dirty="0"/>
              <a:t>Probabilistic Models of</a:t>
            </a:r>
            <a:br>
              <a:rPr lang="en-US" dirty="0"/>
            </a:br>
            <a:r>
              <a:rPr lang="en-US" dirty="0"/>
              <a:t>Human and Machine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Mike </a:t>
            </a:r>
            <a:r>
              <a:rPr lang="en-US" dirty="0" err="1">
                <a:solidFill>
                  <a:schemeClr val="tx1"/>
                </a:solidFill>
              </a:rPr>
              <a:t>Mozer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Department of Computer Science and</a:t>
            </a:r>
            <a:br>
              <a:rPr lang="en-US" dirty="0"/>
            </a:br>
            <a:r>
              <a:rPr lang="en-US" dirty="0"/>
              <a:t>Institute of Cognitive Science</a:t>
            </a:r>
            <a:br>
              <a:rPr lang="en-US" dirty="0"/>
            </a:br>
            <a:r>
              <a:rPr lang="en-US" dirty="0"/>
              <a:t>University of Colorado at Boulder</a:t>
            </a:r>
          </a:p>
        </p:txBody>
      </p:sp>
    </p:spTree>
    <p:extLst>
      <p:ext uri="{BB962C8B-B14F-4D97-AF65-F5344CB8AC3E}">
        <p14:creationId xmlns:p14="http://schemas.microsoft.com/office/powerpoint/2010/main" val="1452556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 Maximization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Scheme for picking values of missing data and hidden variables that maximizes data likelihood</a:t>
            </a:r>
          </a:p>
          <a:p>
            <a:r>
              <a:rPr lang="en-US" dirty="0"/>
              <a:t>E.g., population of Laughing Goat</a:t>
            </a:r>
          </a:p>
          <a:p>
            <a:pPr lvl="1"/>
            <a:r>
              <a:rPr lang="en-US" dirty="0"/>
              <a:t>baby stroller, diapers, </a:t>
            </a:r>
            <a:r>
              <a:rPr lang="en-US" dirty="0" err="1"/>
              <a:t>lycra</a:t>
            </a:r>
            <a:r>
              <a:rPr lang="en-US" dirty="0"/>
              <a:t> pants</a:t>
            </a:r>
          </a:p>
          <a:p>
            <a:pPr lvl="1"/>
            <a:r>
              <a:rPr lang="en-US" dirty="0"/>
              <a:t>backpack, skinny jeans</a:t>
            </a:r>
          </a:p>
          <a:p>
            <a:pPr lvl="1"/>
            <a:r>
              <a:rPr lang="en-US" dirty="0"/>
              <a:t>baby stroller, diapers</a:t>
            </a:r>
          </a:p>
          <a:p>
            <a:pPr lvl="1"/>
            <a:r>
              <a:rPr lang="en-US" dirty="0"/>
              <a:t>backpack, computer, saggy pants</a:t>
            </a:r>
          </a:p>
          <a:p>
            <a:pPr lvl="1"/>
            <a:r>
              <a:rPr lang="en-US" dirty="0"/>
              <a:t>diapers, </a:t>
            </a:r>
            <a:r>
              <a:rPr lang="en-US" dirty="0" err="1"/>
              <a:t>lycra</a:t>
            </a:r>
            <a:endParaRPr lang="en-US" dirty="0"/>
          </a:p>
          <a:p>
            <a:pPr lvl="1"/>
            <a:r>
              <a:rPr lang="en-US" dirty="0"/>
              <a:t>computer, skinny jeans</a:t>
            </a:r>
          </a:p>
          <a:p>
            <a:pPr lvl="1"/>
            <a:r>
              <a:rPr lang="en-US" dirty="0"/>
              <a:t>backpack, saggy pants</a:t>
            </a:r>
          </a:p>
        </p:txBody>
      </p:sp>
    </p:spTree>
    <p:extLst>
      <p:ext uri="{BB962C8B-B14F-4D97-AF65-F5344CB8AC3E}">
        <p14:creationId xmlns:p14="http://schemas.microsoft.com/office/powerpoint/2010/main" val="7910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 Maximization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24" y="1265237"/>
            <a:ext cx="9240573" cy="584929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Formally</a:t>
            </a:r>
          </a:p>
          <a:p>
            <a:pPr lvl="1"/>
            <a:r>
              <a:rPr lang="en-US" dirty="0"/>
              <a:t>V: visible variables</a:t>
            </a:r>
          </a:p>
          <a:p>
            <a:pPr lvl="1"/>
            <a:r>
              <a:rPr lang="en-US" dirty="0"/>
              <a:t>H: hidden  variables (also, missing values)</a:t>
            </a:r>
          </a:p>
          <a:p>
            <a:pPr lvl="1"/>
            <a:r>
              <a:rPr lang="en-US" dirty="0" err="1"/>
              <a:t>θ</a:t>
            </a:r>
            <a:r>
              <a:rPr lang="en-US" dirty="0"/>
              <a:t>: model parameters</a:t>
            </a:r>
          </a:p>
          <a:p>
            <a:r>
              <a:rPr lang="en-US" dirty="0"/>
              <a:t>Model</a:t>
            </a:r>
          </a:p>
          <a:p>
            <a:pPr lvl="1"/>
            <a:r>
              <a:rPr lang="en-US" dirty="0"/>
              <a:t>P(</a:t>
            </a:r>
            <a:r>
              <a:rPr lang="en-US" dirty="0" err="1"/>
              <a:t>V,H|θ</a:t>
            </a:r>
            <a:r>
              <a:rPr lang="en-US" dirty="0"/>
              <a:t>)</a:t>
            </a:r>
          </a:p>
          <a:p>
            <a:r>
              <a:rPr lang="en-US" dirty="0"/>
              <a:t>Goal</a:t>
            </a:r>
          </a:p>
          <a:p>
            <a:pPr lvl="1"/>
            <a:r>
              <a:rPr lang="en-US" dirty="0"/>
              <a:t>Learn model parameters </a:t>
            </a:r>
            <a:r>
              <a:rPr lang="en-US" dirty="0" err="1"/>
              <a:t>θ</a:t>
            </a:r>
            <a:r>
              <a:rPr lang="en-US" dirty="0"/>
              <a:t> in the absence of H</a:t>
            </a:r>
          </a:p>
          <a:p>
            <a:r>
              <a:rPr lang="en-US" dirty="0"/>
              <a:t>Approach</a:t>
            </a:r>
          </a:p>
          <a:p>
            <a:pPr lvl="1"/>
            <a:r>
              <a:rPr lang="en-US" dirty="0"/>
              <a:t>Find </a:t>
            </a:r>
            <a:r>
              <a:rPr lang="en-US" dirty="0" err="1"/>
              <a:t>θ</a:t>
            </a:r>
            <a:r>
              <a:rPr lang="en-US" dirty="0"/>
              <a:t> that maximizes P(</a:t>
            </a:r>
            <a:r>
              <a:rPr lang="en-US" dirty="0" err="1"/>
              <a:t>V|θ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3297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Algorithm (Barber, Chapter 11)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30" y="2784474"/>
            <a:ext cx="8948082" cy="25193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92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FD9F78A-3299-E54E-BAE3-E35342F55041}"/>
              </a:ext>
            </a:extLst>
          </p:cNvPr>
          <p:cNvGrpSpPr/>
          <p:nvPr/>
        </p:nvGrpSpPr>
        <p:grpSpPr>
          <a:xfrm>
            <a:off x="773112" y="4389437"/>
            <a:ext cx="4648200" cy="568764"/>
            <a:chOff x="5268912" y="3398837"/>
            <a:chExt cx="4648200" cy="5687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b="44617"/>
            <a:stretch/>
          </p:blipFill>
          <p:spPr>
            <a:xfrm>
              <a:off x="5268912" y="3398837"/>
              <a:ext cx="4648200" cy="381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8E19D1-9F64-6848-8C78-2B8E78838A9B}"/>
                </a:ext>
              </a:extLst>
            </p:cNvPr>
            <p:cNvSpPr/>
            <p:nvPr/>
          </p:nvSpPr>
          <p:spPr>
            <a:xfrm>
              <a:off x="6183312" y="3744473"/>
              <a:ext cx="3733800" cy="223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6024" y="1511939"/>
                <a:ext cx="9240573" cy="5544498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dirty="0"/>
                  <a:t>Guaranteed to find local optimum of </a:t>
                </a:r>
                <a:r>
                  <a:rPr lang="en-US" dirty="0" err="1"/>
                  <a:t>θ</a:t>
                </a:r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Achieved by finding (marginalized) </a:t>
                </a:r>
                <a:r>
                  <a:rPr lang="en-US" dirty="0" err="1"/>
                  <a:t>variational</a:t>
                </a:r>
                <a:r>
                  <a:rPr lang="en-US" dirty="0"/>
                  <a:t> distribution,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that is a good approximation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Minimize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𝑲𝑳</m:t>
                    </m:r>
                    <m:d>
                      <m:dPr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Sketch of proof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Bound on marginal likelihood for single example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dirty="0"/>
                  <a:t>                                                                                                          equality only when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E-step: for fixed </a:t>
                </a:r>
                <a:r>
                  <a:rPr lang="en-US" dirty="0" err="1"/>
                  <a:t>θ</a:t>
                </a:r>
                <a:r>
                  <a:rPr lang="en-US" dirty="0"/>
                  <a:t>, find q(</a:t>
                </a:r>
                <a:r>
                  <a:rPr lang="en-US" dirty="0" err="1"/>
                  <a:t>h|v</a:t>
                </a:r>
                <a:r>
                  <a:rPr lang="en-US" dirty="0"/>
                  <a:t>) that maximizes RHS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M-step: for fixed q, find </a:t>
                </a:r>
                <a:r>
                  <a:rPr lang="en-US" dirty="0" err="1"/>
                  <a:t>θ</a:t>
                </a:r>
                <a:r>
                  <a:rPr lang="en-US" dirty="0"/>
                  <a:t> that maximizes RHS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if each step maximizes RHS, it’s also improving LHS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dirty="0"/>
                  <a:t>technically, it’s not lowering LHS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024" y="1511939"/>
                <a:ext cx="9240573" cy="5544498"/>
              </a:xfrm>
              <a:blipFill>
                <a:blip r:embed="rId4"/>
                <a:stretch>
                  <a:fillRect t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167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Barber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24" y="4008437"/>
            <a:ext cx="9240573" cy="2744526"/>
          </a:xfrm>
        </p:spPr>
        <p:txBody>
          <a:bodyPr>
            <a:normAutofit fontScale="92500"/>
          </a:bodyPr>
          <a:lstStyle/>
          <a:p>
            <a:r>
              <a:rPr lang="en-US" dirty="0"/>
              <a:t>Contours are of the lower bound</a:t>
            </a:r>
          </a:p>
          <a:p>
            <a:r>
              <a:rPr lang="en-US" dirty="0"/>
              <a:t>Note alternating steps along </a:t>
            </a:r>
            <a:r>
              <a:rPr lang="en-US" dirty="0" err="1"/>
              <a:t>θ</a:t>
            </a:r>
            <a:r>
              <a:rPr lang="en-US" dirty="0"/>
              <a:t> and q axes</a:t>
            </a:r>
          </a:p>
          <a:p>
            <a:pPr lvl="1"/>
            <a:r>
              <a:rPr lang="en-US" dirty="0"/>
              <a:t>note that steps are not gradient steps and can be large</a:t>
            </a:r>
          </a:p>
          <a:p>
            <a:r>
              <a:rPr lang="en-US" dirty="0"/>
              <a:t>Choice of initial </a:t>
            </a:r>
            <a:r>
              <a:rPr lang="en-US" dirty="0" err="1"/>
              <a:t>θ</a:t>
            </a:r>
            <a:r>
              <a:rPr lang="en-US" dirty="0"/>
              <a:t> determines local likelihood optimum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12" y="1341437"/>
            <a:ext cx="8785412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5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Clustering: K-Means Vs. 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 means</a:t>
            </a:r>
          </a:p>
          <a:p>
            <a:pPr marL="633830" lvl="1" indent="-514350">
              <a:buFont typeface="+mj-lt"/>
              <a:buAutoNum type="arabicPeriod"/>
            </a:pPr>
            <a:r>
              <a:rPr lang="en-US" dirty="0"/>
              <a:t>choose some initial values of </a:t>
            </a:r>
            <a:r>
              <a:rPr lang="en-US" dirty="0" err="1"/>
              <a:t>μ</a:t>
            </a:r>
            <a:r>
              <a:rPr lang="en-US" baseline="-25000" dirty="0" err="1"/>
              <a:t>k</a:t>
            </a:r>
            <a:endParaRPr lang="en-US" baseline="-25000" dirty="0"/>
          </a:p>
          <a:p>
            <a:pPr marL="633830" lvl="1" indent="-514350">
              <a:buFont typeface="+mj-lt"/>
              <a:buAutoNum type="arabicPeriod"/>
            </a:pPr>
            <a:r>
              <a:rPr lang="en-US" dirty="0"/>
              <a:t>assign each data point to the closest cluster</a:t>
            </a:r>
          </a:p>
          <a:p>
            <a:pPr marL="633830" lvl="1" indent="-514350">
              <a:buFont typeface="+mj-lt"/>
              <a:buAutoNum type="arabicPeriod"/>
            </a:pPr>
            <a:r>
              <a:rPr lang="en-US" dirty="0"/>
              <a:t>recalculate  the </a:t>
            </a:r>
            <a:r>
              <a:rPr lang="en-US" dirty="0" err="1"/>
              <a:t>μ</a:t>
            </a:r>
            <a:r>
              <a:rPr lang="en-US" baseline="-25000" dirty="0" err="1"/>
              <a:t>k</a:t>
            </a:r>
            <a:r>
              <a:rPr lang="en-US" dirty="0"/>
              <a:t> to be the means of the set of points assigned to cluster k</a:t>
            </a:r>
          </a:p>
          <a:p>
            <a:pPr marL="633830" lvl="1" indent="-514350">
              <a:buFont typeface="+mj-lt"/>
              <a:buAutoNum type="arabicPeriod"/>
            </a:pPr>
            <a:r>
              <a:rPr lang="en-US" dirty="0"/>
              <a:t>iterate to step 2</a:t>
            </a:r>
          </a:p>
          <a:p>
            <a:pPr marL="633830" lvl="1" indent="-51435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48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K-means Clustering</a:t>
            </a:r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285" y="1889919"/>
            <a:ext cx="9135566" cy="4803544"/>
          </a:xfrm>
        </p:spPr>
      </p:pic>
      <p:sp>
        <p:nvSpPr>
          <p:cNvPr id="3" name="TextBox 2"/>
          <p:cNvSpPr txBox="1"/>
          <p:nvPr/>
        </p:nvSpPr>
        <p:spPr>
          <a:xfrm>
            <a:off x="1055591" y="7233560"/>
            <a:ext cx="8328121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Arial"/>
              </a:rPr>
              <a:t>From C. Bishop, </a:t>
            </a:r>
            <a:r>
              <a:rPr lang="en-US" sz="2400" i="1" dirty="0">
                <a:solidFill>
                  <a:srgbClr val="7030A0"/>
                </a:solidFill>
                <a:latin typeface="Arial"/>
              </a:rPr>
              <a:t>Pattern Recognition and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431774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K-means Clustering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794" y="2047413"/>
            <a:ext cx="4331518" cy="4252317"/>
          </a:xfrm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823" y="1968666"/>
            <a:ext cx="4331519" cy="433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241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K-means Clustering</a:t>
            </a: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285" y="1968666"/>
            <a:ext cx="9214321" cy="4803543"/>
          </a:xfrm>
        </p:spPr>
      </p:pic>
    </p:spTree>
    <p:extLst>
      <p:ext uri="{BB962C8B-B14F-4D97-AF65-F5344CB8AC3E}">
        <p14:creationId xmlns:p14="http://schemas.microsoft.com/office/powerpoint/2010/main" val="3772406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K-means Clustering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039" y="2126160"/>
            <a:ext cx="8978057" cy="4567304"/>
          </a:xfrm>
        </p:spPr>
      </p:pic>
    </p:spTree>
    <p:extLst>
      <p:ext uri="{BB962C8B-B14F-4D97-AF65-F5344CB8AC3E}">
        <p14:creationId xmlns:p14="http://schemas.microsoft.com/office/powerpoint/2010/main" val="2946648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 In Bayesian Networks:</a:t>
            </a:r>
            <a:br>
              <a:rPr lang="en-US" dirty="0"/>
            </a:br>
            <a:r>
              <a:rPr lang="en-US" dirty="0"/>
              <a:t>Missing Data And Hidden Variables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3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Clustering: K-Means Vs. 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K means</a:t>
                </a:r>
              </a:p>
              <a:p>
                <a:pPr marL="633830" lvl="1" indent="-514350">
                  <a:buFont typeface="+mj-lt"/>
                  <a:buAutoNum type="arabicPeriod"/>
                </a:pPr>
                <a:r>
                  <a:rPr lang="en-US" dirty="0"/>
                  <a:t>choose some initial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pPr marL="633830" lvl="1" indent="-514350">
                  <a:buFont typeface="+mj-lt"/>
                  <a:buAutoNum type="arabicPeriod"/>
                </a:pPr>
                <a:r>
                  <a:rPr lang="en-US" dirty="0"/>
                  <a:t>assign each data point to the closest cluster</a:t>
                </a:r>
              </a:p>
              <a:p>
                <a:pPr marL="733447" lvl="2" indent="-514350">
                  <a:buFont typeface="+mj-lt"/>
                  <a:buAutoNum type="arabicPeriod"/>
                </a:pPr>
                <a:endParaRPr lang="en-US" dirty="0"/>
              </a:p>
              <a:p>
                <a:pPr marL="633830" lvl="1" indent="-514350">
                  <a:buFont typeface="+mj-lt"/>
                  <a:buAutoNum type="arabicPeriod"/>
                </a:pPr>
                <a:r>
                  <a:rPr lang="en-US" dirty="0"/>
                  <a:t>recalculate 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dirty="0"/>
                  <a:t> to be the means of the set of points assigned to cluster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endParaRPr lang="en-US" dirty="0"/>
              </a:p>
              <a:p>
                <a:pPr marL="733447" lvl="2" indent="-514350">
                  <a:buFont typeface="+mj-lt"/>
                  <a:buAutoNum type="arabicPeriod"/>
                </a:pPr>
                <a:endParaRPr lang="en-US" dirty="0"/>
              </a:p>
              <a:p>
                <a:pPr marL="633830" lvl="1" indent="-514350">
                  <a:buFont typeface="+mj-lt"/>
                  <a:buAutoNum type="arabicPeriod"/>
                </a:pPr>
                <a:r>
                  <a:rPr lang="en-US" dirty="0"/>
                  <a:t>iterate to step 2</a:t>
                </a:r>
              </a:p>
              <a:p>
                <a:pPr marL="633830" lvl="1" indent="-514350">
                  <a:buFont typeface="+mj-lt"/>
                  <a:buAutoNum type="arabicPeriod"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74" t="-1208" b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4983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Clustering: K-Means Vs. 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EM</a:t>
                </a:r>
              </a:p>
              <a:p>
                <a:pPr marL="633830" lvl="1" indent="-514350">
                  <a:buFont typeface="+mj-lt"/>
                  <a:buAutoNum type="arabicPeriod"/>
                </a:pPr>
                <a:r>
                  <a:rPr lang="en-US" dirty="0"/>
                  <a:t>choose some initial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endParaRPr lang="en-US" baseline="-25000" dirty="0"/>
              </a:p>
              <a:p>
                <a:pPr marL="633830" lvl="1" indent="-514350">
                  <a:buFont typeface="+mj-lt"/>
                  <a:buAutoNum type="arabicPeriod"/>
                </a:pPr>
                <a:r>
                  <a:rPr lang="en-US" dirty="0"/>
                  <a:t>determine posterior distribution on assignment</a:t>
                </a:r>
              </a:p>
              <a:p>
                <a:pPr marL="733447" lvl="2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</m:d>
                  </m:oMath>
                </a14:m>
                <a:endParaRPr lang="en-US" dirty="0"/>
              </a:p>
              <a:p>
                <a:pPr marL="633830" lvl="1" indent="-514350">
                  <a:buFont typeface="+mj-lt"/>
                  <a:buAutoNum type="arabicPeriod"/>
                </a:pPr>
                <a:r>
                  <a:rPr lang="en-US" dirty="0"/>
                  <a:t>recalculate 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dirty="0"/>
                  <a:t> to be the mean of all points, weighted by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</m:d>
                  </m:oMath>
                </a14:m>
                <a:endParaRPr lang="en-US" dirty="0"/>
              </a:p>
              <a:p>
                <a:pPr marL="733447" lvl="2" indent="-514350">
                  <a:buFont typeface="+mj-lt"/>
                  <a:buAutoNum type="arabicPeriod"/>
                </a:pPr>
                <a:endParaRPr lang="en-US" dirty="0"/>
              </a:p>
              <a:p>
                <a:pPr marL="633830" lvl="1" indent="-514350">
                  <a:buFont typeface="+mj-lt"/>
                  <a:buAutoNum type="arabicPeriod"/>
                </a:pPr>
                <a:r>
                  <a:rPr lang="en-US" dirty="0"/>
                  <a:t>iterate to step 2</a:t>
                </a:r>
              </a:p>
              <a:p>
                <a:pPr marL="633830" lvl="1" indent="-514350">
                  <a:buFont typeface="+mj-lt"/>
                  <a:buAutoNum type="arabicPeriod"/>
                </a:pP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74" t="-1208" b="-1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8386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EM for Gaussian Mixtures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039" y="1889919"/>
            <a:ext cx="8899302" cy="4724797"/>
          </a:xfrm>
        </p:spPr>
      </p:pic>
    </p:spTree>
    <p:extLst>
      <p:ext uri="{BB962C8B-B14F-4D97-AF65-F5344CB8AC3E}">
        <p14:creationId xmlns:p14="http://schemas.microsoft.com/office/powerpoint/2010/main" val="3805915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EM for Gaussian Mixtures</a:t>
            </a: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040" y="2204906"/>
            <a:ext cx="4331519" cy="4567304"/>
          </a:xfrm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578" y="2204905"/>
            <a:ext cx="4252764" cy="440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725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charset="0"/>
              </a:rPr>
              <a:t>EM for Gaussian Mixtures</a:t>
            </a: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305" y="1811173"/>
            <a:ext cx="8584282" cy="4724797"/>
          </a:xfrm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18" y="6651465"/>
            <a:ext cx="9513590" cy="51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411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Useful for continuous parameters </a:t>
            </a:r>
            <a:r>
              <a:rPr lang="en-US" dirty="0" err="1"/>
              <a:t>θ</a:t>
            </a:r>
            <a:endParaRPr lang="en-US" dirty="0"/>
          </a:p>
          <a:p>
            <a:r>
              <a:rPr lang="en-US" dirty="0"/>
              <a:t>Make small incremental steps to maximize the likelihood</a:t>
            </a:r>
          </a:p>
          <a:p>
            <a:r>
              <a:rPr lang="en-US" dirty="0"/>
              <a:t>Gradient update: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127" y="2865437"/>
            <a:ext cx="2400301" cy="53340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501503"/>
              </p:ext>
            </p:extLst>
          </p:nvPr>
        </p:nvGraphicFramePr>
        <p:xfrm>
          <a:off x="3541712" y="3690937"/>
          <a:ext cx="1651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5" imgW="1651000" imgH="317500" progId="Equation.DSMT4">
                  <p:embed/>
                </p:oleObj>
              </mc:Choice>
              <mc:Fallback>
                <p:oleObj name="Equation" r:id="rId5" imgW="16510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1712" y="3690937"/>
                        <a:ext cx="1651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972486" y="5410835"/>
            <a:ext cx="1144424" cy="1417002"/>
            <a:chOff x="1972486" y="5410835"/>
            <a:chExt cx="1144424" cy="1417002"/>
          </a:xfrm>
        </p:grpSpPr>
        <p:sp>
          <p:nvSpPr>
            <p:cNvPr id="8" name="TextBox 7"/>
            <p:cNvSpPr txBox="1"/>
            <p:nvPr/>
          </p:nvSpPr>
          <p:spPr>
            <a:xfrm>
              <a:off x="1972486" y="6472943"/>
              <a:ext cx="1144424" cy="354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swap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62152" y="5410835"/>
              <a:ext cx="579332" cy="868998"/>
            </a:xfrm>
            <a:prstGeom prst="roundRect">
              <a:avLst/>
            </a:prstGeom>
            <a:solidFill>
              <a:srgbClr val="660066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712" y="4541837"/>
            <a:ext cx="5451021" cy="71410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20712" y="5603945"/>
            <a:ext cx="9067800" cy="766692"/>
            <a:chOff x="620712" y="5603945"/>
            <a:chExt cx="9067800" cy="7666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0712" y="5603945"/>
              <a:ext cx="8850903" cy="70807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774112" y="5761037"/>
              <a:ext cx="9144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030A0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97912" y="5837237"/>
              <a:ext cx="838200" cy="36979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B07047-AE7D-5644-BDDA-A566A2BC296A}"/>
              </a:ext>
            </a:extLst>
          </p:cNvPr>
          <p:cNvGrpSpPr/>
          <p:nvPr/>
        </p:nvGrpSpPr>
        <p:grpSpPr>
          <a:xfrm>
            <a:off x="5527780" y="3398837"/>
            <a:ext cx="4541732" cy="2743200"/>
            <a:chOff x="5527780" y="3398837"/>
            <a:chExt cx="4541732" cy="2743200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96567312"/>
                    </p:ext>
                  </p:extLst>
                </p:nvPr>
              </p:nvGraphicFramePr>
              <p:xfrm>
                <a:off x="6411912" y="3398837"/>
                <a:ext cx="3657600" cy="144243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19" name="Equation" r:id="rId10" imgW="4508500" imgH="1778000" progId="Equation.DSMT4">
                        <p:embed/>
                      </p:oleObj>
                    </mc:Choice>
                    <mc:Fallback>
                      <p:oleObj name="Equation" r:id="rId10" imgW="4508500" imgH="17780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411912" y="3398837"/>
                              <a:ext cx="3657600" cy="1442434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90000"/>
                              </a:schemeClr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96567312"/>
                    </p:ext>
                  </p:extLst>
                </p:nvPr>
              </p:nvGraphicFramePr>
              <p:xfrm>
                <a:off x="6411912" y="3398837"/>
                <a:ext cx="3657600" cy="1442434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99" name="Equation" r:id="rId12" imgW="4508500" imgH="1778000" progId="Equation.DSMT4">
                        <p:embed/>
                      </p:oleObj>
                    </mc:Choice>
                    <mc:Fallback>
                      <p:oleObj name="Equation" r:id="rId12" imgW="4508500" imgH="17780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411912" y="3398837"/>
                              <a:ext cx="3657600" cy="1442434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90000"/>
                              </a:schemeClr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16" name="Rounded Rectangle 15"/>
            <p:cNvSpPr/>
            <p:nvPr/>
          </p:nvSpPr>
          <p:spPr>
            <a:xfrm>
              <a:off x="5527780" y="5761037"/>
              <a:ext cx="1265132" cy="381000"/>
            </a:xfrm>
            <a:prstGeom prst="roundRect">
              <a:avLst/>
            </a:prstGeom>
            <a:solidFill>
              <a:schemeClr val="bg2">
                <a:lumMod val="50000"/>
                <a:alpha val="18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E00D2C9-B36D-AB44-BB8E-86F9C4DB1A37}"/>
                    </a:ext>
                  </a:extLst>
                </p:cNvPr>
                <p:cNvSpPr txBox="1"/>
                <p:nvPr/>
              </p:nvSpPr>
              <p:spPr>
                <a:xfrm>
                  <a:off x="6411913" y="4790614"/>
                  <a:ext cx="3657599" cy="415498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E00D2C9-B36D-AB44-BB8E-86F9C4DB1A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1913" y="4790614"/>
                  <a:ext cx="3657599" cy="415498"/>
                </a:xfrm>
                <a:prstGeom prst="rect">
                  <a:avLst/>
                </a:prstGeom>
                <a:blipFill>
                  <a:blip r:embed="rId14"/>
                  <a:stretch>
                    <a:fillRect t="-17143" b="-17143"/>
                  </a:stretch>
                </a:blip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5178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B083-80A6-894C-B553-3E043CF2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AB54C7-85DB-0945-B9B1-5E9F59976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Goal</a:t>
                </a:r>
              </a:p>
              <a:p>
                <a:pPr lvl="1"/>
                <a:r>
                  <a:rPr lang="en-US" dirty="0"/>
                  <a:t>Approximate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b="1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/>
                  <a:t> can be latent or unobserved variables in a graphical model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/>
                  <a:t> can be model parameters to be learned from</a:t>
                </a:r>
                <a:br>
                  <a:rPr lang="en-US" dirty="0"/>
                </a:br>
                <a:r>
                  <a:rPr lang="en-US" dirty="0"/>
                  <a:t>data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Cast posterior inference as optimization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AB54C7-85DB-0945-B9B1-5E9F59976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74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775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B083-80A6-894C-B553-3E043CF2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B54C7-85DB-0945-B9B1-5E9F59976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Advantages over sampling approaches</a:t>
            </a:r>
          </a:p>
          <a:p>
            <a:pPr lvl="1"/>
            <a:r>
              <a:rPr lang="en-US" dirty="0"/>
              <a:t>Deterministic</a:t>
            </a:r>
          </a:p>
          <a:p>
            <a:pPr lvl="1"/>
            <a:r>
              <a:rPr lang="en-US" dirty="0"/>
              <a:t>Easy to determine whether convergence has occurred</a:t>
            </a:r>
          </a:p>
          <a:p>
            <a:pPr lvl="1"/>
            <a:r>
              <a:rPr lang="en-US" dirty="0"/>
              <a:t>Requires only dozens (not thousands) of iterations</a:t>
            </a:r>
          </a:p>
          <a:p>
            <a:pPr lvl="1"/>
            <a:r>
              <a:rPr lang="en-US" dirty="0"/>
              <a:t>No restrictions on model (e.g., conjugacy)</a:t>
            </a:r>
          </a:p>
          <a:p>
            <a:r>
              <a:rPr lang="en-US" dirty="0"/>
              <a:t>Disadvantages over sampling methods</a:t>
            </a:r>
          </a:p>
          <a:p>
            <a:pPr lvl="1"/>
            <a:r>
              <a:rPr lang="en-US" dirty="0"/>
              <a:t>Hairy math</a:t>
            </a:r>
          </a:p>
          <a:p>
            <a:pPr lvl="1"/>
            <a:r>
              <a:rPr lang="en-US" dirty="0"/>
              <a:t>Generic versions of </a:t>
            </a:r>
            <a:r>
              <a:rPr lang="en-US" dirty="0" err="1"/>
              <a:t>variational</a:t>
            </a:r>
            <a:r>
              <a:rPr lang="en-US" dirty="0"/>
              <a:t> inference, but often need to customize to the model</a:t>
            </a:r>
          </a:p>
        </p:txBody>
      </p:sp>
    </p:spTree>
    <p:extLst>
      <p:ext uri="{BB962C8B-B14F-4D97-AF65-F5344CB8AC3E}">
        <p14:creationId xmlns:p14="http://schemas.microsoft.com/office/powerpoint/2010/main" val="2067996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B083-80A6-894C-B553-3E043CF26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AB54C7-85DB-0945-B9B1-5E9F59976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Two steps</a:t>
                </a:r>
              </a:p>
              <a:p>
                <a:pPr lvl="1"/>
                <a:r>
                  <a:rPr lang="en-US" dirty="0"/>
                  <a:t>Posit a family of distributions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over latent variables</a:t>
                </a:r>
              </a:p>
              <a:p>
                <a:pPr lvl="2"/>
                <a:r>
                  <a:rPr lang="en-US" dirty="0"/>
                  <a:t>Terminology: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Match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to the posterior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by</a:t>
                </a:r>
                <a:br>
                  <a:rPr lang="en-US" dirty="0"/>
                </a:br>
                <a:r>
                  <a:rPr lang="en-US" dirty="0"/>
                  <a:t>optimizing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𝑲𝑳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‖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AB54C7-85DB-0945-B9B1-5E9F59976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74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502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7F5DB1-318A-684E-A859-315505735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2" y="944662"/>
            <a:ext cx="7338102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0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Vs. Hidden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Missing</a:t>
            </a:r>
          </a:p>
          <a:p>
            <a:pPr lvl="1"/>
            <a:r>
              <a:rPr lang="en-US" dirty="0"/>
              <a:t>typically observed but absent for certain data points</a:t>
            </a:r>
          </a:p>
          <a:p>
            <a:pPr lvl="1"/>
            <a:r>
              <a:rPr lang="en-US" dirty="0"/>
              <a:t>missing at random or missing based on value</a:t>
            </a:r>
          </a:p>
          <a:p>
            <a:pPr lvl="2"/>
            <a:r>
              <a:rPr lang="en-US" dirty="0"/>
              <a:t>e.g., </a:t>
            </a:r>
            <a:r>
              <a:rPr lang="en-US" dirty="0" err="1"/>
              <a:t>netflix</a:t>
            </a:r>
            <a:r>
              <a:rPr lang="en-US" dirty="0"/>
              <a:t> ratings</a:t>
            </a:r>
          </a:p>
          <a:p>
            <a:r>
              <a:rPr lang="en-US" dirty="0"/>
              <a:t>Hidden</a:t>
            </a:r>
          </a:p>
          <a:p>
            <a:pPr lvl="1"/>
            <a:r>
              <a:rPr lang="en-US" dirty="0"/>
              <a:t>never observed but essential for predicting visible variables</a:t>
            </a:r>
          </a:p>
          <a:p>
            <a:pPr lvl="2"/>
            <a:r>
              <a:rPr lang="en-US" dirty="0"/>
              <a:t>e.g., human memory state, field of study</a:t>
            </a:r>
          </a:p>
          <a:p>
            <a:pPr lvl="1"/>
            <a:r>
              <a:rPr lang="en-US" dirty="0"/>
              <a:t>a.k.a. latent variables</a:t>
            </a:r>
          </a:p>
          <a:p>
            <a:pPr marL="597643" lvl="3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7415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D35F0-E57E-F347-9AF2-A1C4C9F99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2" y="944662"/>
            <a:ext cx="7338102" cy="56703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41C2E0-B739-0747-9635-F0396DDE43F8}"/>
              </a:ext>
            </a:extLst>
          </p:cNvPr>
          <p:cNvGrpSpPr/>
          <p:nvPr/>
        </p:nvGrpSpPr>
        <p:grpSpPr>
          <a:xfrm>
            <a:off x="3648746" y="5265894"/>
            <a:ext cx="2299899" cy="935623"/>
            <a:chOff x="3185084" y="5761037"/>
            <a:chExt cx="3066210" cy="124736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500550-9E6E-694E-982F-7F61032613DD}"/>
                </a:ext>
              </a:extLst>
            </p:cNvPr>
            <p:cNvSpPr txBox="1"/>
            <p:nvPr/>
          </p:nvSpPr>
          <p:spPr>
            <a:xfrm>
              <a:off x="3185084" y="6294437"/>
              <a:ext cx="1169429" cy="713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dirty="0">
                  <a:solidFill>
                    <a:srgbClr val="7030A0"/>
                  </a:solidFill>
                  <a:latin typeface="Arial"/>
                </a:rPr>
                <a:t>all</a:t>
              </a:r>
              <a:br>
                <a:rPr lang="en-US" dirty="0">
                  <a:solidFill>
                    <a:srgbClr val="7030A0"/>
                  </a:solidFill>
                  <a:latin typeface="Arial"/>
                </a:rPr>
              </a:br>
              <a:r>
                <a:rPr lang="en-US" dirty="0">
                  <a:solidFill>
                    <a:srgbClr val="7030A0"/>
                  </a:solidFill>
                  <a:latin typeface="Arial"/>
                </a:rPr>
                <a:t>means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7E1D5F-68DD-A445-B80A-C812C8B26A93}"/>
                </a:ext>
              </a:extLst>
            </p:cNvPr>
            <p:cNvSpPr txBox="1"/>
            <p:nvPr/>
          </p:nvSpPr>
          <p:spPr>
            <a:xfrm>
              <a:off x="4278312" y="6294437"/>
              <a:ext cx="1972982" cy="713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dirty="0">
                  <a:solidFill>
                    <a:srgbClr val="FFC000"/>
                  </a:solidFill>
                  <a:latin typeface="Arial"/>
                </a:rPr>
                <a:t>all</a:t>
              </a:r>
              <a:br>
                <a:rPr lang="en-US" dirty="0">
                  <a:solidFill>
                    <a:srgbClr val="FFC000"/>
                  </a:solidFill>
                  <a:latin typeface="Arial"/>
                </a:rPr>
              </a:br>
              <a:r>
                <a:rPr lang="en-US" dirty="0">
                  <a:solidFill>
                    <a:srgbClr val="FFC000"/>
                  </a:solidFill>
                  <a:latin typeface="Arial"/>
                </a:rPr>
                <a:t>assignments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53AFBA-7C01-8447-AE28-0FA390D738D7}"/>
                </a:ext>
              </a:extLst>
            </p:cNvPr>
            <p:cNvSpPr/>
            <p:nvPr/>
          </p:nvSpPr>
          <p:spPr>
            <a:xfrm>
              <a:off x="3668712" y="5761037"/>
              <a:ext cx="609600" cy="533400"/>
            </a:xfrm>
            <a:prstGeom prst="rect">
              <a:avLst/>
            </a:prstGeom>
            <a:solidFill>
              <a:srgbClr val="7030A0">
                <a:alpha val="3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7030A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54949F-7767-1549-97AA-C8155C643D56}"/>
                </a:ext>
              </a:extLst>
            </p:cNvPr>
            <p:cNvSpPr/>
            <p:nvPr/>
          </p:nvSpPr>
          <p:spPr>
            <a:xfrm>
              <a:off x="4354512" y="5761037"/>
              <a:ext cx="683660" cy="533400"/>
            </a:xfrm>
            <a:prstGeom prst="rect">
              <a:avLst/>
            </a:prstGeom>
            <a:solidFill>
              <a:srgbClr val="FFC000">
                <a:alpha val="3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3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021149-10D7-8243-9637-29FD09BC8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2" y="944662"/>
            <a:ext cx="7338102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9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C41D6F-91A4-2B43-BE76-B3533C4E1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2" y="944662"/>
            <a:ext cx="7338102" cy="5670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EED5F2-8F70-AB45-820D-CFD8FE758135}"/>
              </a:ext>
            </a:extLst>
          </p:cNvPr>
          <p:cNvSpPr/>
          <p:nvPr/>
        </p:nvSpPr>
        <p:spPr>
          <a:xfrm>
            <a:off x="1725264" y="3894149"/>
            <a:ext cx="6058536" cy="1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705014-B556-9C40-84FA-4359E7B361F8}"/>
              </a:ext>
            </a:extLst>
          </p:cNvPr>
          <p:cNvSpPr/>
          <p:nvPr/>
        </p:nvSpPr>
        <p:spPr>
          <a:xfrm>
            <a:off x="1668108" y="5265894"/>
            <a:ext cx="6058536" cy="685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9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C333A-7D9B-3D49-A735-17B7820FA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2" y="944662"/>
            <a:ext cx="7338102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88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6846E-BB7A-0340-B814-F468FC690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2" y="944662"/>
            <a:ext cx="7338102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68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E9883-68C7-F74E-BBA2-AC62EE2FC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2" y="944662"/>
            <a:ext cx="7338102" cy="5670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BE983-D2FC-1443-A0FE-8CEF5354A030}"/>
              </a:ext>
            </a:extLst>
          </p:cNvPr>
          <p:cNvSpPr txBox="1"/>
          <p:nvPr/>
        </p:nvSpPr>
        <p:spPr>
          <a:xfrm>
            <a:off x="6722278" y="3494057"/>
            <a:ext cx="1467068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7030A0"/>
                </a:solidFill>
                <a:latin typeface="Arial"/>
              </a:rPr>
              <a:t>Multiply by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3EF9C-06A8-5140-944C-37F383FD9EFF}"/>
              </a:ext>
            </a:extLst>
          </p:cNvPr>
          <p:cNvSpPr txBox="1"/>
          <p:nvPr/>
        </p:nvSpPr>
        <p:spPr>
          <a:xfrm>
            <a:off x="6600450" y="4103822"/>
            <a:ext cx="1710725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7030A0"/>
                </a:solidFill>
                <a:latin typeface="Arial"/>
              </a:rPr>
              <a:t>Regroup terms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9ACEC-30DC-B14C-834F-4A1D2FFA5BF2}"/>
              </a:ext>
            </a:extLst>
          </p:cNvPr>
          <p:cNvSpPr txBox="1"/>
          <p:nvPr/>
        </p:nvSpPr>
        <p:spPr>
          <a:xfrm>
            <a:off x="6070337" y="4904007"/>
            <a:ext cx="2770951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7030A0"/>
                </a:solidFill>
                <a:latin typeface="Arial"/>
              </a:rPr>
              <a:t>Apply Jenson’s inequality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D518CF-0097-4A41-8EA0-38DD62C3D248}"/>
              </a:ext>
            </a:extLst>
          </p:cNvPr>
          <p:cNvSpPr/>
          <p:nvPr/>
        </p:nvSpPr>
        <p:spPr>
          <a:xfrm>
            <a:off x="3897192" y="3379745"/>
            <a:ext cx="4269946" cy="571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DE3110-562D-0E42-A32B-AA9CFA9E5E98}"/>
              </a:ext>
            </a:extLst>
          </p:cNvPr>
          <p:cNvSpPr/>
          <p:nvPr/>
        </p:nvSpPr>
        <p:spPr>
          <a:xfrm>
            <a:off x="4011505" y="3951306"/>
            <a:ext cx="4269946" cy="571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D2CBB6-77B6-CE45-A6AC-B3794C1C7E52}"/>
              </a:ext>
            </a:extLst>
          </p:cNvPr>
          <p:cNvSpPr/>
          <p:nvPr/>
        </p:nvSpPr>
        <p:spPr>
          <a:xfrm>
            <a:off x="4011505" y="4637177"/>
            <a:ext cx="4745911" cy="6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DE56DEA-6008-2242-BA1A-4FB4FD66B14E}"/>
              </a:ext>
            </a:extLst>
          </p:cNvPr>
          <p:cNvSpPr/>
          <p:nvPr/>
        </p:nvSpPr>
        <p:spPr>
          <a:xfrm>
            <a:off x="5840497" y="4637177"/>
            <a:ext cx="1143120" cy="266829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7FD475D-0065-A340-9D3C-822E4494AED6}"/>
              </a:ext>
            </a:extLst>
          </p:cNvPr>
          <p:cNvSpPr/>
          <p:nvPr/>
        </p:nvSpPr>
        <p:spPr>
          <a:xfrm>
            <a:off x="1782420" y="4904007"/>
            <a:ext cx="2743488" cy="3999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1AD002-F6F3-4C4A-98A2-FE0734B95169}"/>
              </a:ext>
            </a:extLst>
          </p:cNvPr>
          <p:cNvSpPr/>
          <p:nvPr/>
        </p:nvSpPr>
        <p:spPr>
          <a:xfrm>
            <a:off x="1953888" y="5258547"/>
            <a:ext cx="6213250" cy="3999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3D1A4-8EB2-0347-8D9E-6C4502E10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2" y="944662"/>
            <a:ext cx="7338102" cy="5670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4D7D60-EE4A-9748-A6A6-12F5B12F0F0F}"/>
              </a:ext>
            </a:extLst>
          </p:cNvPr>
          <p:cNvSpPr/>
          <p:nvPr/>
        </p:nvSpPr>
        <p:spPr>
          <a:xfrm>
            <a:off x="1782420" y="3093965"/>
            <a:ext cx="4286700" cy="971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780F9F-AD0D-5046-8318-BD0A475836E1}"/>
              </a:ext>
            </a:extLst>
          </p:cNvPr>
          <p:cNvSpPr/>
          <p:nvPr/>
        </p:nvSpPr>
        <p:spPr>
          <a:xfrm>
            <a:off x="3840036" y="4065617"/>
            <a:ext cx="4286700" cy="28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BE9C4-2DCA-354D-AD22-6B4FB03A761F}"/>
              </a:ext>
            </a:extLst>
          </p:cNvPr>
          <p:cNvSpPr/>
          <p:nvPr/>
        </p:nvSpPr>
        <p:spPr>
          <a:xfrm>
            <a:off x="3782880" y="4408553"/>
            <a:ext cx="4286700" cy="342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879EC4-6536-0745-BA88-BAD405D7A323}"/>
              </a:ext>
            </a:extLst>
          </p:cNvPr>
          <p:cNvSpPr/>
          <p:nvPr/>
        </p:nvSpPr>
        <p:spPr>
          <a:xfrm>
            <a:off x="3725724" y="4768755"/>
            <a:ext cx="4497566" cy="285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31746D-8DAA-DE46-922D-8BB941413BFC}"/>
              </a:ext>
            </a:extLst>
          </p:cNvPr>
          <p:cNvSpPr/>
          <p:nvPr/>
        </p:nvSpPr>
        <p:spPr>
          <a:xfrm>
            <a:off x="1782420" y="5094425"/>
            <a:ext cx="6344316" cy="663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CC33-0F50-9948-B7E6-2C966DB5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B0C72B-342B-D143-B1B6-75E2223F61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Choose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Derive ELBO</a:t>
                </a:r>
              </a:p>
              <a:p>
                <a:r>
                  <a:rPr lang="en-US" dirty="0"/>
                  <a:t>Repeat until convergence</a:t>
                </a:r>
              </a:p>
              <a:p>
                <a:pPr lvl="1"/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move uphill in ELBO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parameters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ELBO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B0C72B-342B-D143-B1B6-75E2223F61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74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1583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A44A3-7160-C34D-9F82-3A4EDCDC5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2" y="944662"/>
            <a:ext cx="7338102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48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EAC3-FC57-A841-A08B-3ECDEF02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31D9EA-ED61-444C-AD3A-0E0614BD0E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73826" indent="-73826">
                  <a:tabLst>
                    <a:tab pos="2098085" algn="l"/>
                  </a:tabLst>
                </a:pPr>
                <a:r>
                  <a:rPr lang="en-US" dirty="0"/>
                  <a:t>Gradient ascent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</a:rPr>
                      <m:t>ELBO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297981" lvl="1" indent="-73826">
                  <a:tabLst>
                    <a:tab pos="2098085" algn="l"/>
                  </a:tabLst>
                </a:pPr>
                <a14:m>
                  <m:oMath xmlns:m="http://schemas.openxmlformats.org/officeDocument/2006/math">
                    <m:r>
                      <a:rPr lang="en-US" sz="18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</m:e>
                      <m:sub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m:rPr>
                        <m:sty m:val="p"/>
                      </m:rPr>
                      <a:rPr lang="en-US" sz="18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ELBO</m:t>
                    </m:r>
                    <m:d>
                      <m:dPr>
                        <m:ctrlP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</m:d>
                    <m:r>
                      <a:rPr lang="en-US" sz="18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</m:e>
                      <m:sub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sub>
                    </m:sSub>
                    <m:sSub>
                      <m:sSubPr>
                        <m:ctrlPr>
                          <a:rPr lang="en-US" sz="187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875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875" i="1" dirty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𝒑</m:t>
                        </m:r>
                        <m:d>
                          <m:dPr>
                            <m:ctrlPr>
                              <a:rPr lang="en-US" sz="1875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875" i="1" dirty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1875" dirty="0"/>
              </a:p>
              <a:p>
                <a:pPr marL="73826" indent="-73826">
                  <a:tabLst>
                    <a:tab pos="2098085" algn="l"/>
                  </a:tabLst>
                </a:pPr>
                <a:r>
                  <a:rPr lang="en-US" dirty="0"/>
                  <a:t>Equivalent “leveraging property of logarithms”</a:t>
                </a:r>
              </a:p>
              <a:p>
                <a:pPr marL="297981" lvl="1" indent="-73826">
                  <a:tabLst>
                    <a:tab pos="209808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</m:e>
                      <m:sub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m:rPr>
                        <m:sty m:val="p"/>
                      </m:rPr>
                      <a:rPr lang="en-US" sz="18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ELBO</m:t>
                    </m:r>
                    <m:d>
                      <m:dPr>
                        <m:ctrlP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</m:d>
                    <m:r>
                      <a:rPr lang="en-US" sz="187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7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𝐳</m:t>
                        </m:r>
                        <m:r>
                          <a:rPr lang="en-US" sz="1875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sz="1875" i="1" dirty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875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7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7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𝛁</m:t>
                            </m:r>
                          </m:e>
                          <m:sub>
                            <m:r>
                              <a:rPr lang="en-US" sz="187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  <m:d>
                          <m:dPr>
                            <m:ctrlPr>
                              <a:rPr lang="en-US" sz="187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7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sz="187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187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e>
                        </m:d>
                        <m:r>
                          <a:rPr lang="en-US" sz="187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87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d>
                              <m:dPr>
                                <m:ctrlPr>
                                  <a:rPr lang="en-US" sz="1875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75" i="1" dirty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1875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75" i="1" dirty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d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𝒒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𝝀</m:t>
                            </m:r>
                            <m:r>
                              <a:rPr lang="en-US" sz="1875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sz="1875" dirty="0"/>
              </a:p>
              <a:p>
                <a:pPr marL="73826" indent="-73826">
                  <a:tabLst>
                    <a:tab pos="2098085" algn="l"/>
                  </a:tabLst>
                </a:pPr>
                <a:r>
                  <a:rPr lang="en-US" dirty="0"/>
                  <a:t>Requires score function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sub>
                    </m:sSub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</m:d>
                  </m:oMath>
                </a14:m>
                <a:endParaRPr lang="en-US" dirty="0"/>
              </a:p>
              <a:p>
                <a:pPr marL="294412" lvl="1" indent="-73826">
                  <a:tabLst>
                    <a:tab pos="2098085" algn="l"/>
                  </a:tabLst>
                </a:pPr>
                <a:r>
                  <a:rPr lang="en-US" dirty="0"/>
                  <a:t>Edward assumes all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dirty="0"/>
                  <a:t> are Normal</a:t>
                </a:r>
              </a:p>
              <a:p>
                <a:pPr marL="73826" indent="-73826">
                  <a:tabLst>
                    <a:tab pos="2098085" algn="l"/>
                  </a:tabLst>
                </a:pPr>
                <a:r>
                  <a:rPr lang="en-US" dirty="0"/>
                  <a:t>Use Monte Carlo integration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31D9EA-ED61-444C-AD3A-0E0614BD0E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49" t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DD993F-1EEF-3048-859C-6562BCEA12F3}"/>
                  </a:ext>
                </a:extLst>
              </p:cNvPr>
              <p:cNvSpPr txBox="1"/>
              <p:nvPr/>
            </p:nvSpPr>
            <p:spPr>
              <a:xfrm>
                <a:off x="1754607" y="8268171"/>
                <a:ext cx="3679982" cy="709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d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𝛁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en-US" dirty="0" err="1">
                  <a:solidFill>
                    <a:srgbClr val="7030A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DD993F-1EEF-3048-859C-6562BCEA1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607" y="8268171"/>
                <a:ext cx="3679982" cy="709874"/>
              </a:xfrm>
              <a:prstGeom prst="rect">
                <a:avLst/>
              </a:prstGeom>
              <a:blipFill>
                <a:blip r:embed="rId3"/>
                <a:stretch>
                  <a:fillRect t="-161404" b="-2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33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24" y="1511939"/>
            <a:ext cx="9240573" cy="56968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</a:t>
            </a:r>
            <a:r>
              <a:rPr lang="en-US" dirty="0" err="1"/>
              <a:t>Semisupervised</a:t>
            </a:r>
            <a:r>
              <a:rPr lang="en-US" dirty="0"/>
              <a:t> learning” concerns learning where additional input examples are available, but labels are not.  According to the model below, will partial data (either X or Y) inform the model parameters?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X known?</a:t>
            </a:r>
          </a:p>
          <a:p>
            <a:r>
              <a:rPr lang="en-US" dirty="0"/>
              <a:t>Y known?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049712" y="4999037"/>
            <a:ext cx="525462" cy="525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5497512" y="5075237"/>
            <a:ext cx="525463" cy="525463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4278312" y="4694237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4583112" y="5303837"/>
            <a:ext cx="91440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4964112" y="4160837"/>
            <a:ext cx="525462" cy="5254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GB" baseline="-33000" dirty="0" err="1">
                <a:solidFill>
                  <a:srgbClr val="000000"/>
                </a:solidFill>
                <a:cs typeface="Arial" charset="0"/>
              </a:rPr>
              <a:t>y|x</a:t>
            </a:r>
            <a:endParaRPr lang="en-GB" baseline="-33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4049712" y="4160837"/>
            <a:ext cx="525462" cy="5254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GB" baseline="-33000" dirty="0" err="1">
                <a:solidFill>
                  <a:srgbClr val="000000"/>
                </a:solidFill>
                <a:cs typeface="Arial" charset="0"/>
              </a:rPr>
              <a:t>x</a:t>
            </a:r>
            <a:endParaRPr lang="en-GB" baseline="-33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5878512" y="4694237"/>
            <a:ext cx="4572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6107112" y="4160837"/>
            <a:ext cx="525462" cy="5254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GB" baseline="-33000" dirty="0" err="1">
                <a:solidFill>
                  <a:srgbClr val="000000"/>
                </a:solidFill>
                <a:cs typeface="Arial" charset="0"/>
              </a:rPr>
              <a:t>y</a:t>
            </a:r>
            <a:r>
              <a:rPr lang="en-GB" baseline="-33000" dirty="0">
                <a:solidFill>
                  <a:srgbClr val="000000"/>
                </a:solidFill>
                <a:cs typeface="Arial" charset="0"/>
              </a:rPr>
              <a:t>|~x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5268912" y="4694237"/>
            <a:ext cx="3810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4049712" y="4999037"/>
            <a:ext cx="525462" cy="525463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049712" y="4999037"/>
            <a:ext cx="525462" cy="525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5497512" y="5075237"/>
            <a:ext cx="525463" cy="5254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33430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E2DE-4487-DD4E-9198-F31E9EF4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Integration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4586E8-897D-4F47-A8B2-24EC2045FB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1. Draw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𝝀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endParaRPr lang="en-US" b="1" dirty="0"/>
              </a:p>
              <a:p>
                <a:r>
                  <a:rPr lang="en-US" dirty="0"/>
                  <a:t>2. Evaluate argument of expectation for each sample</a:t>
                </a:r>
              </a:p>
              <a:p>
                <a:r>
                  <a:rPr lang="en-US" dirty="0"/>
                  <a:t>3. Compute empirical mean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sz="23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31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ELBO</m:t>
                      </m:r>
                      <m:d>
                        <m:dPr>
                          <m:ctrlPr>
                            <a:rPr lang="en-US" sz="23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3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</m:d>
                      <m:r>
                        <a:rPr lang="en-US" sz="231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315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15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315" i="1" dirty="0">
                              <a:latin typeface="Cambria Math" panose="02040503050406030204" pitchFamily="18" charset="0"/>
                            </a:rPr>
                            <m:t>𝑺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315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315" i="1" dirty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31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31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𝛁</m:t>
                              </m:r>
                            </m:e>
                            <m:sub>
                              <m:r>
                                <a:rPr lang="en-US" sz="231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3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23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  <m:d>
                            <m:dPr>
                              <m:ctrlPr>
                                <a:rPr lang="en-US" sz="231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315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15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315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31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31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US" sz="231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31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d>
                                <m:dPr>
                                  <m:ctrlPr>
                                    <a:rPr lang="en-US" sz="2315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315" i="1" dirty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sz="2315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315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315" i="1" dirty="0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US" sz="2315" i="1" dirty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  <m: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315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315" i="1" dirty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315" i="1" dirty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  <m:r>
                                <a:rPr lang="en-US" sz="2315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4586E8-897D-4F47-A8B2-24EC2045FB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74" t="-1208" b="-2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1121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Bayes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Generalization of EM</a:t>
            </a:r>
          </a:p>
          <a:p>
            <a:pPr lvl="1"/>
            <a:r>
              <a:rPr lang="en-US" dirty="0"/>
              <a:t>also deals with missing data and hidden variables</a:t>
            </a:r>
          </a:p>
          <a:p>
            <a:r>
              <a:rPr lang="en-US" dirty="0"/>
              <a:t>Produces posterior on parameters</a:t>
            </a:r>
          </a:p>
          <a:p>
            <a:pPr lvl="1"/>
            <a:r>
              <a:rPr lang="en-US" dirty="0"/>
              <a:t>not just ML solution</a:t>
            </a:r>
          </a:p>
          <a:p>
            <a:r>
              <a:rPr lang="en-US" dirty="0"/>
              <a:t>Basic (0</a:t>
            </a:r>
            <a:r>
              <a:rPr lang="en-US" baseline="30000" dirty="0"/>
              <a:t>th</a:t>
            </a:r>
            <a:r>
              <a:rPr lang="en-US" dirty="0"/>
              <a:t> order) idea</a:t>
            </a:r>
          </a:p>
          <a:p>
            <a:pPr lvl="1"/>
            <a:r>
              <a:rPr lang="en-US" dirty="0"/>
              <a:t>do EM to obtain estimates of p(</a:t>
            </a:r>
            <a:r>
              <a:rPr lang="en-US" dirty="0" err="1"/>
              <a:t>θ</a:t>
            </a:r>
            <a:r>
              <a:rPr lang="en-US" dirty="0"/>
              <a:t>) rather than </a:t>
            </a:r>
            <a:r>
              <a:rPr lang="en-US" dirty="0" err="1"/>
              <a:t>θ</a:t>
            </a:r>
            <a:r>
              <a:rPr lang="en-US" dirty="0"/>
              <a:t> directly</a:t>
            </a:r>
          </a:p>
        </p:txBody>
      </p:sp>
    </p:spTree>
    <p:extLst>
      <p:ext uri="{BB962C8B-B14F-4D97-AF65-F5344CB8AC3E}">
        <p14:creationId xmlns:p14="http://schemas.microsoft.com/office/powerpoint/2010/main" val="3260057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Variational</a:t>
            </a:r>
            <a:r>
              <a:rPr lang="en-US" dirty="0"/>
              <a:t> Bayes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24" y="3551237"/>
            <a:ext cx="9240573" cy="3810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Assume factorized approximation of joint hidden and parameter posterior:</a:t>
            </a:r>
          </a:p>
          <a:p>
            <a:pPr marL="0" indent="0">
              <a:buNone/>
            </a:pPr>
            <a:r>
              <a:rPr lang="en-US" dirty="0"/>
              <a:t>Find </a:t>
            </a:r>
            <a:r>
              <a:rPr lang="en-US" dirty="0" err="1"/>
              <a:t>marginals</a:t>
            </a:r>
            <a:r>
              <a:rPr lang="en-US" dirty="0"/>
              <a:t> that make this approximation as close as possible.</a:t>
            </a:r>
          </a:p>
          <a:p>
            <a:pPr marL="0" indent="0">
              <a:buNone/>
            </a:pPr>
            <a:r>
              <a:rPr lang="en-US" dirty="0"/>
              <a:t>Advantage?</a:t>
            </a:r>
          </a:p>
          <a:p>
            <a:pPr lvl="1"/>
            <a:r>
              <a:rPr lang="en-US" dirty="0"/>
              <a:t>Bayesian Occam’s razor: vaguely specified parameter is a simpler model -&gt; reduces </a:t>
            </a:r>
            <a:r>
              <a:rPr lang="en-US" dirty="0" err="1"/>
              <a:t>overfitting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" y="1265237"/>
            <a:ext cx="8836702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112" y="4008437"/>
            <a:ext cx="2133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5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7DE7-010A-BB4C-AFD0-25F05384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238C4-7604-BA41-8D3C-E8CF8048C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700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06363"/>
            <a:ext cx="9055100" cy="1390651"/>
          </a:xfrm>
        </p:spPr>
        <p:txBody>
          <a:bodyPr>
            <a:norm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All Learning Methods Apply To</a:t>
            </a:r>
            <a:br>
              <a:rPr lang="en-GB" dirty="0"/>
            </a:br>
            <a:r>
              <a:rPr lang="en-GB" dirty="0"/>
              <a:t>Arbitrary Local Distribution Functions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idx="1"/>
          </p:nvPr>
        </p:nvSpPr>
        <p:spPr>
          <a:xfrm>
            <a:off x="503238" y="2408237"/>
            <a:ext cx="9055100" cy="515143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Local distribution function performs either</a:t>
            </a:r>
          </a:p>
          <a:p>
            <a:pPr lvl="1">
              <a:lnSpc>
                <a:spcPct val="6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Probabilistic classification (discrete RVs)</a:t>
            </a:r>
          </a:p>
          <a:p>
            <a:pPr lvl="1">
              <a:lnSpc>
                <a:spcPct val="6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Probabilistic regression (continuous RVs)</a:t>
            </a:r>
          </a:p>
          <a:p>
            <a:pPr>
              <a:lnSpc>
                <a:spcPct val="12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Complete flexibility in specifying local distribution </a:t>
            </a:r>
            <a:r>
              <a:rPr lang="en-GB" dirty="0" err="1"/>
              <a:t>fn</a:t>
            </a:r>
            <a:endParaRPr lang="en-GB" dirty="0"/>
          </a:p>
          <a:p>
            <a:pPr lvl="1">
              <a:lnSpc>
                <a:spcPct val="6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Analytical function </a:t>
            </a:r>
          </a:p>
          <a:p>
            <a:pPr lvl="1">
              <a:lnSpc>
                <a:spcPct val="6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Look up table</a:t>
            </a:r>
          </a:p>
          <a:p>
            <a:pPr lvl="1">
              <a:lnSpc>
                <a:spcPct val="6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Logistic regression</a:t>
            </a:r>
          </a:p>
          <a:p>
            <a:pPr lvl="1">
              <a:lnSpc>
                <a:spcPct val="6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Neural net</a:t>
            </a:r>
          </a:p>
          <a:p>
            <a:pPr lvl="1">
              <a:lnSpc>
                <a:spcPct val="60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Etc.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6725" y="1430338"/>
            <a:ext cx="4067175" cy="790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5435600" y="2178050"/>
            <a:ext cx="385762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4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B8FF"/>
                </a:solidFill>
              </a:rPr>
              <a:t>LOCAL DISTRIBUTION FUNCTION</a:t>
            </a:r>
          </a:p>
        </p:txBody>
      </p:sp>
      <p:sp>
        <p:nvSpPr>
          <p:cNvPr id="31750" name="AutoShape 5"/>
          <p:cNvSpPr>
            <a:spLocks noChangeArrowheads="1"/>
          </p:cNvSpPr>
          <p:nvPr/>
        </p:nvSpPr>
        <p:spPr bwMode="auto">
          <a:xfrm>
            <a:off x="5121275" y="1489075"/>
            <a:ext cx="2011363" cy="571500"/>
          </a:xfrm>
          <a:prstGeom prst="roundRect">
            <a:avLst>
              <a:gd name="adj" fmla="val 278"/>
            </a:avLst>
          </a:prstGeom>
          <a:noFill/>
          <a:ln w="18360">
            <a:solidFill>
              <a:srgbClr val="00B8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52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Learning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Given model structure and probabilities,</a:t>
            </a:r>
            <a:br>
              <a:rPr lang="en-US" dirty="0"/>
            </a:br>
            <a:r>
              <a:rPr lang="en-US" dirty="0"/>
              <a:t>inferring latent variables</a:t>
            </a:r>
          </a:p>
          <a:p>
            <a:pPr lvl="1"/>
            <a:r>
              <a:rPr lang="en-US" dirty="0"/>
              <a:t>Given model structure,</a:t>
            </a:r>
            <a:br>
              <a:rPr lang="en-US" dirty="0"/>
            </a:br>
            <a:r>
              <a:rPr lang="en-US" dirty="0"/>
              <a:t>learning model probabilities</a:t>
            </a:r>
          </a:p>
          <a:p>
            <a:pPr lvl="3"/>
            <a:r>
              <a:rPr lang="en-US" dirty="0"/>
              <a:t>Complete data</a:t>
            </a:r>
          </a:p>
          <a:p>
            <a:pPr lvl="3"/>
            <a:r>
              <a:rPr lang="en-US" dirty="0"/>
              <a:t>Missing data</a:t>
            </a:r>
          </a:p>
          <a:p>
            <a:pPr lvl="1"/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Learning model structure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9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7410450" y="4999037"/>
            <a:ext cx="525462" cy="525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</a:rPr>
              <a:t>X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643148"/>
              </p:ext>
            </p:extLst>
          </p:nvPr>
        </p:nvGraphicFramePr>
        <p:xfrm>
          <a:off x="468312" y="444500"/>
          <a:ext cx="9321800" cy="674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Equation" r:id="rId4" imgW="9321800" imgH="6743700" progId="Equation.DSMT4">
                  <p:embed/>
                </p:oleObj>
              </mc:Choice>
              <mc:Fallback>
                <p:oleObj name="Equation" r:id="rId4" imgW="9321800" imgH="674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312" y="444500"/>
                        <a:ext cx="9321800" cy="674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8858250" y="5075237"/>
            <a:ext cx="525463" cy="525463"/>
          </a:xfrm>
          <a:prstGeom prst="ellipse">
            <a:avLst/>
          </a:prstGeom>
          <a:solidFill>
            <a:schemeClr val="bg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>
            <a:off x="7639050" y="4694237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V="1">
            <a:off x="7943850" y="5303837"/>
            <a:ext cx="914401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8324850" y="4160837"/>
            <a:ext cx="525462" cy="5254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GB" baseline="-33000" dirty="0" err="1">
                <a:solidFill>
                  <a:srgbClr val="000000"/>
                </a:solidFill>
                <a:cs typeface="Arial" charset="0"/>
              </a:rPr>
              <a:t>y|x</a:t>
            </a:r>
            <a:endParaRPr lang="en-GB" baseline="-33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7410450" y="4160837"/>
            <a:ext cx="525462" cy="5254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GB" baseline="-33000" dirty="0" err="1">
                <a:solidFill>
                  <a:srgbClr val="000000"/>
                </a:solidFill>
                <a:cs typeface="Arial" charset="0"/>
              </a:rPr>
              <a:t>x</a:t>
            </a:r>
            <a:endParaRPr lang="en-GB" baseline="-33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9239250" y="4694237"/>
            <a:ext cx="4572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9467850" y="4160837"/>
            <a:ext cx="525462" cy="5254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GB" baseline="-33000" dirty="0" err="1">
                <a:solidFill>
                  <a:srgbClr val="000000"/>
                </a:solidFill>
                <a:cs typeface="Arial" charset="0"/>
              </a:rPr>
              <a:t>y</a:t>
            </a:r>
            <a:r>
              <a:rPr lang="en-GB" baseline="-33000" dirty="0">
                <a:solidFill>
                  <a:srgbClr val="000000"/>
                </a:solidFill>
                <a:cs typeface="Arial" charset="0"/>
              </a:rPr>
              <a:t>|~x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629650" y="4694237"/>
            <a:ext cx="3810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7410450" y="4999037"/>
            <a:ext cx="525462" cy="5254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8858250" y="5075237"/>
            <a:ext cx="525463" cy="52546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7912" y="884237"/>
            <a:ext cx="60198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7912" y="1570037"/>
            <a:ext cx="88392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7912" y="2636837"/>
            <a:ext cx="6553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7912" y="3551237"/>
            <a:ext cx="6096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7912" y="4008437"/>
            <a:ext cx="5943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7912" y="5151437"/>
            <a:ext cx="6019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5912" y="6065837"/>
            <a:ext cx="75438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7030A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28461C-ADE1-7643-A405-3EA373110596}"/>
              </a:ext>
            </a:extLst>
          </p:cNvPr>
          <p:cNvGrpSpPr/>
          <p:nvPr/>
        </p:nvGrpSpPr>
        <p:grpSpPr>
          <a:xfrm>
            <a:off x="2754312" y="4531518"/>
            <a:ext cx="2209800" cy="391319"/>
            <a:chOff x="2754312" y="4531518"/>
            <a:chExt cx="2209800" cy="39131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6F3E2E9-6AE6-1149-98E2-116DCFFB8512}"/>
                </a:ext>
              </a:extLst>
            </p:cNvPr>
            <p:cNvSpPr/>
            <p:nvPr/>
          </p:nvSpPr>
          <p:spPr>
            <a:xfrm>
              <a:off x="2754312" y="4541837"/>
              <a:ext cx="533400" cy="38100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FF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030A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26F8A31-34A8-B84D-BECD-D1C56F358B8A}"/>
                </a:ext>
              </a:extLst>
            </p:cNvPr>
            <p:cNvSpPr/>
            <p:nvPr/>
          </p:nvSpPr>
          <p:spPr>
            <a:xfrm>
              <a:off x="3871912" y="4531518"/>
              <a:ext cx="1092200" cy="381000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solidFill>
                <a:srgbClr val="FFFF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2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6"/>
            <a:ext cx="9055100" cy="614362"/>
          </a:xfrm>
        </p:spPr>
        <p:txBody>
          <a:bodyPr>
            <a:normAutofit fontScale="90000"/>
          </a:bodyPr>
          <a:lstStyle/>
          <a:p>
            <a:pPr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Missing Data: Exact Inference In Bayes Net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idx="1"/>
          </p:nvPr>
        </p:nvSpPr>
        <p:spPr>
          <a:xfrm>
            <a:off x="503238" y="1189037"/>
            <a:ext cx="9055100" cy="6370638"/>
          </a:xfrm>
        </p:spPr>
        <p:txBody>
          <a:bodyPr>
            <a:normAutofit fontScale="92500" lnSpcReduction="20000"/>
          </a:bodyPr>
          <a:lstStyle/>
          <a:p>
            <a:pPr marL="0" indent="0" eaLnBrk="1">
              <a:lnSpc>
                <a:spcPct val="120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Y: observed variables</a:t>
            </a:r>
            <a:br>
              <a:rPr lang="en-GB" dirty="0"/>
            </a:br>
            <a:r>
              <a:rPr lang="en-GB" dirty="0"/>
              <a:t>Z: unobserved variables              </a:t>
            </a:r>
          </a:p>
          <a:p>
            <a:pPr marL="0" indent="0" eaLnBrk="1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How do we do parameter updates for </a:t>
            </a:r>
            <a:r>
              <a:rPr lang="en-GB" dirty="0" err="1"/>
              <a:t>θ</a:t>
            </a:r>
            <a:r>
              <a:rPr lang="en-GB" baseline="-25000" dirty="0" err="1"/>
              <a:t>i</a:t>
            </a:r>
            <a:r>
              <a:rPr lang="en-GB" dirty="0"/>
              <a:t> in this case?</a:t>
            </a:r>
          </a:p>
          <a:p>
            <a:pPr marL="298845" lvl="1" indent="0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If X</a:t>
            </a:r>
            <a:r>
              <a:rPr lang="en-GB" baseline="-25000" dirty="0"/>
              <a:t>i</a:t>
            </a:r>
            <a:r>
              <a:rPr lang="en-GB" dirty="0"/>
              <a:t> and </a:t>
            </a:r>
            <a:r>
              <a:rPr lang="en-GB" dirty="0" err="1"/>
              <a:t>Pa</a:t>
            </a:r>
            <a:r>
              <a:rPr lang="en-GB" baseline="-25000" dirty="0" err="1"/>
              <a:t>i</a:t>
            </a:r>
            <a:r>
              <a:rPr lang="en-GB" dirty="0"/>
              <a:t> are observed, then situation is straightforward (everything is known to update </a:t>
            </a:r>
            <a:r>
              <a:rPr lang="en-GB" dirty="0" err="1"/>
              <a:t>θ</a:t>
            </a:r>
            <a:r>
              <a:rPr lang="en-GB" baseline="-25000" dirty="0" err="1"/>
              <a:t>ij</a:t>
            </a:r>
            <a:r>
              <a:rPr lang="en-GB" dirty="0"/>
              <a:t>).</a:t>
            </a:r>
          </a:p>
          <a:p>
            <a:pPr marL="298845" lvl="1" indent="0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If X</a:t>
            </a:r>
            <a:r>
              <a:rPr lang="en-GB" baseline="-25000" dirty="0"/>
              <a:t>i</a:t>
            </a:r>
            <a:r>
              <a:rPr lang="en-GB" dirty="0"/>
              <a:t> or any </a:t>
            </a:r>
            <a:r>
              <a:rPr lang="en-GB" dirty="0" err="1"/>
              <a:t>Pa</a:t>
            </a:r>
            <a:r>
              <a:rPr lang="en-GB" baseline="-25000" dirty="0" err="1"/>
              <a:t>i</a:t>
            </a:r>
            <a:r>
              <a:rPr lang="en-GB" dirty="0"/>
              <a:t> are missing, need to marginalize over Z</a:t>
            </a:r>
          </a:p>
          <a:p>
            <a:pPr marL="298845" lvl="1" indent="0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E.g., X</a:t>
            </a:r>
            <a:r>
              <a:rPr lang="en-GB" baseline="-25000" dirty="0"/>
              <a:t>i</a:t>
            </a:r>
            <a:r>
              <a:rPr lang="en-GB" dirty="0"/>
              <a:t> ~ Categorical(</a:t>
            </a:r>
            <a:r>
              <a:rPr lang="en-GB" dirty="0" err="1">
                <a:solidFill>
                  <a:srgbClr val="660066"/>
                </a:solidFill>
              </a:rPr>
              <a:t>θ</a:t>
            </a:r>
            <a:r>
              <a:rPr lang="en-GB" baseline="-25000" dirty="0" err="1">
                <a:solidFill>
                  <a:srgbClr val="660066"/>
                </a:solidFill>
              </a:rPr>
              <a:t>ij</a:t>
            </a:r>
            <a:r>
              <a:rPr lang="en-GB" dirty="0"/>
              <a:t>)</a:t>
            </a:r>
          </a:p>
          <a:p>
            <a:pPr marL="298845" lvl="1" indent="0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/>
          </a:p>
          <a:p>
            <a:pPr marL="0" indent="0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/>
          </a:p>
          <a:p>
            <a:pPr marL="0" indent="0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/>
          </a:p>
          <a:p>
            <a:pPr marL="0" indent="0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Note: posterior is a </a:t>
            </a:r>
            <a:r>
              <a:rPr lang="en-GB" dirty="0" err="1"/>
              <a:t>Dirichlet</a:t>
            </a:r>
            <a:r>
              <a:rPr lang="en-GB" dirty="0"/>
              <a:t> mixture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2" y="5212453"/>
            <a:ext cx="9829800" cy="154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3422650" y="5012679"/>
            <a:ext cx="6584950" cy="1967558"/>
            <a:chOff x="3422650" y="5012679"/>
            <a:chExt cx="6584950" cy="1967558"/>
          </a:xfrm>
        </p:grpSpPr>
        <p:sp>
          <p:nvSpPr>
            <p:cNvPr id="35845" name="Rectangle 4"/>
            <p:cNvSpPr>
              <a:spLocks noChangeArrowheads="1"/>
            </p:cNvSpPr>
            <p:nvPr/>
          </p:nvSpPr>
          <p:spPr bwMode="auto">
            <a:xfrm>
              <a:off x="3422650" y="5988740"/>
              <a:ext cx="1485900" cy="639763"/>
            </a:xfrm>
            <a:prstGeom prst="rect">
              <a:avLst/>
            </a:prstGeom>
            <a:noFill/>
            <a:ln w="9360">
              <a:solidFill>
                <a:srgbClr val="FF33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6" name="Rectangle 5"/>
            <p:cNvSpPr>
              <a:spLocks noChangeArrowheads="1"/>
            </p:cNvSpPr>
            <p:nvPr/>
          </p:nvSpPr>
          <p:spPr bwMode="auto">
            <a:xfrm>
              <a:off x="7629525" y="5988740"/>
              <a:ext cx="2378075" cy="639763"/>
            </a:xfrm>
            <a:prstGeom prst="rect">
              <a:avLst/>
            </a:prstGeom>
            <a:noFill/>
            <a:ln w="9360">
              <a:solidFill>
                <a:srgbClr val="FF33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7" name="Text Box 6"/>
            <p:cNvSpPr txBox="1">
              <a:spLocks noChangeArrowheads="1"/>
            </p:cNvSpPr>
            <p:nvPr/>
          </p:nvSpPr>
          <p:spPr bwMode="auto">
            <a:xfrm>
              <a:off x="7607300" y="5779189"/>
              <a:ext cx="965200" cy="1738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lnSpc>
                  <a:spcPct val="44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dirty="0" err="1">
                  <a:solidFill>
                    <a:srgbClr val="FF3366"/>
                  </a:solidFill>
                </a:rPr>
                <a:t>Dirichlet</a:t>
              </a:r>
              <a:endParaRPr lang="en-GB" dirty="0">
                <a:solidFill>
                  <a:srgbClr val="FF3366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210174" y="5806971"/>
              <a:ext cx="381000" cy="396081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Elbow Connector 3"/>
            <p:cNvCxnSpPr/>
            <p:nvPr/>
          </p:nvCxnSpPr>
          <p:spPr>
            <a:xfrm flipV="1">
              <a:off x="5591174" y="5060052"/>
              <a:ext cx="2038351" cy="928688"/>
            </a:xfrm>
            <a:prstGeom prst="bentConnector3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648574" y="5012679"/>
              <a:ext cx="2008883" cy="275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C000"/>
                  </a:solidFill>
                </a:rPr>
                <a:t># values of X</a:t>
              </a:r>
              <a:r>
                <a:rPr lang="en-US" sz="2400" baseline="-25000" dirty="0">
                  <a:solidFill>
                    <a:srgbClr val="FFC000"/>
                  </a:solidFill>
                </a:rPr>
                <a:t>i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819774" y="6081211"/>
              <a:ext cx="533400" cy="502841"/>
            </a:xfrm>
            <a:prstGeom prst="ellipse">
              <a:avLst/>
            </a:prstGeom>
            <a:noFill/>
            <a:ln>
              <a:solidFill>
                <a:srgbClr val="FF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CC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19774" y="6736452"/>
              <a:ext cx="2847254" cy="243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CCFF"/>
                  </a:solidFill>
                </a:rPr>
                <a:t>Specific value of X</a:t>
              </a:r>
              <a:r>
                <a:rPr lang="en-US" sz="2400" baseline="-25000" dirty="0">
                  <a:solidFill>
                    <a:srgbClr val="FFCCFF"/>
                  </a:solidFill>
                </a:rPr>
                <a:t>i</a:t>
              </a:r>
              <a:r>
                <a:rPr lang="en-US" sz="2400" dirty="0">
                  <a:solidFill>
                    <a:srgbClr val="7030A0"/>
                  </a:solidFill>
                </a:rPr>
                <a:t> 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3482974" y="5779189"/>
              <a:ext cx="965200" cy="1738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/>
            <a:lstStyle/>
            <a:p>
              <a:pPr>
                <a:lnSpc>
                  <a:spcPct val="44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dirty="0" err="1">
                  <a:solidFill>
                    <a:srgbClr val="FF3366"/>
                  </a:solidFill>
                </a:rPr>
                <a:t>Dirichlet</a:t>
              </a:r>
              <a:endParaRPr lang="en-GB" dirty="0">
                <a:solidFill>
                  <a:srgbClr val="FF3366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93952" y="1646237"/>
            <a:ext cx="1332930" cy="295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>
                <a:solidFill>
                  <a:srgbClr val="009DD9">
                    <a:lumMod val="75000"/>
                  </a:srgbClr>
                </a:solidFill>
                <a:latin typeface="Calibri"/>
              </a:rPr>
              <a:t>X = {Y,Z}</a:t>
            </a:r>
            <a:endParaRPr lang="en-US" sz="2400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512" y="5913437"/>
            <a:ext cx="113538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3112" y="4694237"/>
            <a:ext cx="1938301" cy="393954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ja-JP" sz="1200" dirty="0">
                <a:solidFill>
                  <a:srgbClr val="7030A0"/>
                </a:solidFill>
                <a:latin typeface="Arial"/>
              </a:rPr>
              <a:t>parameter vector for X</a:t>
            </a:r>
            <a:r>
              <a:rPr kumimoji="1" lang="en-US" altLang="ja-JP" sz="1200" baseline="-25000" dirty="0">
                <a:solidFill>
                  <a:srgbClr val="7030A0"/>
                </a:solidFill>
                <a:latin typeface="Arial"/>
              </a:rPr>
              <a:t>i</a:t>
            </a:r>
            <a:br>
              <a:rPr kumimoji="1" lang="en-US" altLang="ja-JP" sz="1200" dirty="0">
                <a:solidFill>
                  <a:srgbClr val="7030A0"/>
                </a:solidFill>
                <a:latin typeface="Arial"/>
              </a:rPr>
            </a:br>
            <a:r>
              <a:rPr kumimoji="1" lang="en-US" altLang="ja-JP" sz="1200" dirty="0">
                <a:solidFill>
                  <a:srgbClr val="7030A0"/>
                </a:solidFill>
                <a:latin typeface="Arial"/>
              </a:rPr>
              <a:t>with parent configuration j</a:t>
            </a:r>
            <a:endParaRPr kumimoji="1" lang="ja-JP" altLang="en-US" sz="1200" dirty="0">
              <a:solidFill>
                <a:srgbClr val="7030A0"/>
              </a:solidFill>
              <a:latin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55100" cy="1166813"/>
          </a:xfrm>
        </p:spPr>
        <p:txBody>
          <a:bodyPr/>
          <a:lstStyle/>
          <a:p>
            <a:pPr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Missing Data: Gibbs Sampling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idx="1"/>
          </p:nvPr>
        </p:nvSpPr>
        <p:spPr>
          <a:xfrm>
            <a:off x="503238" y="1768475"/>
            <a:ext cx="9055100" cy="5135562"/>
          </a:xfrm>
        </p:spPr>
        <p:txBody>
          <a:bodyPr>
            <a:normAutofit fontScale="92500"/>
          </a:bodyPr>
          <a:lstStyle/>
          <a:p>
            <a:pPr marL="0" indent="0" eaLnBrk="1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Given a set of observed incomplete data, D = {y</a:t>
            </a:r>
            <a:r>
              <a:rPr lang="en-GB" baseline="-33000" dirty="0"/>
              <a:t>1</a:t>
            </a:r>
            <a:r>
              <a:rPr lang="en-GB" dirty="0"/>
              <a:t>, ..., </a:t>
            </a:r>
            <a:r>
              <a:rPr lang="en-GB" dirty="0" err="1"/>
              <a:t>y</a:t>
            </a:r>
            <a:r>
              <a:rPr lang="en-GB" baseline="-33000" dirty="0" err="1"/>
              <a:t>N</a:t>
            </a:r>
            <a:r>
              <a:rPr lang="en-GB" dirty="0"/>
              <a:t>}</a:t>
            </a:r>
          </a:p>
          <a:p>
            <a:pPr marL="0" indent="0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1. Fill in arbitrary values for unobserved variables for each case </a:t>
            </a:r>
            <a:r>
              <a:rPr lang="en-GB" altLang="ja-JP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dirty="0"/>
              <a:t> D</a:t>
            </a:r>
            <a:r>
              <a:rPr lang="en-GB" baseline="-25000" dirty="0"/>
              <a:t>c</a:t>
            </a:r>
          </a:p>
          <a:p>
            <a:pPr marL="0" indent="0" eaLnBrk="1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2. For each unobserved variable </a:t>
            </a:r>
            <a:r>
              <a:rPr lang="en-GB" dirty="0" err="1"/>
              <a:t>z</a:t>
            </a:r>
            <a:r>
              <a:rPr lang="en-GB" baseline="-33000" dirty="0" err="1"/>
              <a:t>i</a:t>
            </a:r>
            <a:r>
              <a:rPr lang="en-GB" dirty="0"/>
              <a:t> in case </a:t>
            </a:r>
            <a:r>
              <a:rPr lang="en-GB" i="1" dirty="0"/>
              <a:t>n</a:t>
            </a:r>
            <a:r>
              <a:rPr lang="en-GB" dirty="0"/>
              <a:t>, sample:</a:t>
            </a:r>
          </a:p>
          <a:p>
            <a:pPr marL="0" indent="0" eaLnBrk="1">
              <a:lnSpc>
                <a:spcPct val="87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en-GB" dirty="0"/>
            </a:br>
            <a:br>
              <a:rPr lang="en-GB" dirty="0"/>
            </a:br>
            <a:r>
              <a:rPr lang="en-GB" dirty="0"/>
              <a:t>3. evaluate posterior density               on complete data D</a:t>
            </a:r>
            <a:r>
              <a:rPr lang="en-GB" baseline="-33000" dirty="0"/>
              <a:t>c</a:t>
            </a:r>
            <a:r>
              <a:rPr lang="en-GB" dirty="0"/>
              <a:t>’ </a:t>
            </a:r>
          </a:p>
          <a:p>
            <a:pPr marL="0" indent="0" eaLnBrk="1">
              <a:lnSpc>
                <a:spcPct val="87000"/>
              </a:lnSpc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4. repeat steps 2 and 3, and compute mean of posterior density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607905"/>
              </p:ext>
            </p:extLst>
          </p:nvPr>
        </p:nvGraphicFramePr>
        <p:xfrm>
          <a:off x="3097212" y="4008437"/>
          <a:ext cx="3886200" cy="874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Equation" r:id="rId4" imgW="2032000" imgH="457200" progId="Equation.DSMT4">
                  <p:embed/>
                </p:oleObj>
              </mc:Choice>
              <mc:Fallback>
                <p:oleObj name="Equation" r:id="rId4" imgW="20320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97212" y="4008437"/>
                        <a:ext cx="3886200" cy="874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260804"/>
              </p:ext>
            </p:extLst>
          </p:nvPr>
        </p:nvGraphicFramePr>
        <p:xfrm>
          <a:off x="5027612" y="4922837"/>
          <a:ext cx="11557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Equation" r:id="rId6" imgW="495300" imgH="228600" progId="Equation.DSMT4">
                  <p:embed/>
                </p:oleObj>
              </mc:Choice>
              <mc:Fallback>
                <p:oleObj name="Equation" r:id="rId6" imgW="4953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7612" y="4922837"/>
                        <a:ext cx="11557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55100" cy="1166813"/>
          </a:xfrm>
        </p:spPr>
        <p:txBody>
          <a:bodyPr/>
          <a:lstStyle/>
          <a:p>
            <a:pPr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Missing Data: Gaussian Approximation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idx="1"/>
          </p:nvPr>
        </p:nvSpPr>
        <p:spPr>
          <a:xfrm>
            <a:off x="503238" y="1768475"/>
            <a:ext cx="9055100" cy="4900613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 eaLnBrk="1">
              <a:lnSpc>
                <a:spcPct val="87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en-GB" dirty="0"/>
              <a:t>Approximate</a:t>
            </a:r>
            <a:br>
              <a:rPr lang="en-GB" dirty="0"/>
            </a:br>
            <a:r>
              <a:rPr lang="en-GB" dirty="0"/>
              <a:t>as a multivariate Gaussian.	</a:t>
            </a:r>
          </a:p>
          <a:p>
            <a:pPr lvl="2" indent="0" eaLnBrk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en-GB" dirty="0"/>
              <a:t>Appropriate if sample size |D| is large, which is also the case when Monte Carlo is inefficient </a:t>
            </a:r>
          </a:p>
          <a:p>
            <a:pPr marL="0" indent="0" eaLnBrk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en-GB" dirty="0"/>
              <a:t>1. find the MAP configuration    by maximizing g(.)</a:t>
            </a:r>
          </a:p>
          <a:p>
            <a:pPr marL="0" indent="0" eaLnBrk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endParaRPr lang="en-GB" dirty="0">
              <a:solidFill>
                <a:srgbClr val="FF6600"/>
              </a:solidFill>
            </a:endParaRPr>
          </a:p>
          <a:p>
            <a:pPr marL="0" indent="0" eaLnBrk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r>
              <a:rPr lang="en-GB" dirty="0"/>
              <a:t>2. approximate using 2</a:t>
            </a:r>
            <a:r>
              <a:rPr lang="en-GB" baseline="33000" dirty="0"/>
              <a:t>nd</a:t>
            </a:r>
            <a:r>
              <a:rPr lang="en-GB" dirty="0"/>
              <a:t> degree Taylor polynomial</a:t>
            </a:r>
            <a:br>
              <a:rPr lang="en-GB" dirty="0"/>
            </a:br>
            <a:endParaRPr lang="en-GB" dirty="0"/>
          </a:p>
          <a:p>
            <a:pPr marL="0" indent="0" eaLnBrk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</a:pPr>
            <a:br>
              <a:rPr lang="en-GB" dirty="0"/>
            </a:br>
            <a:r>
              <a:rPr lang="en-GB" dirty="0"/>
              <a:t>3. leads to approximate result that is Gaussian</a:t>
            </a:r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2425" y="4132262"/>
            <a:ext cx="4295775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3712" y="3551237"/>
            <a:ext cx="268432" cy="3550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C4B483-31CF-7440-B86E-9C7F4E7DCD3D}"/>
              </a:ext>
            </a:extLst>
          </p:cNvPr>
          <p:cNvGrpSpPr/>
          <p:nvPr/>
        </p:nvGrpSpPr>
        <p:grpSpPr>
          <a:xfrm>
            <a:off x="898525" y="6675437"/>
            <a:ext cx="8459788" cy="533400"/>
            <a:chOff x="898525" y="6675437"/>
            <a:chExt cx="8459788" cy="533400"/>
          </a:xfrm>
        </p:grpSpPr>
        <p:pic>
          <p:nvPicPr>
            <p:cNvPr id="37897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98525" y="6708775"/>
              <a:ext cx="1571625" cy="4667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37898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7938" y="6675437"/>
              <a:ext cx="6810375" cy="533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F213A49-CEE6-3449-9EE1-5F1C71133230}"/>
              </a:ext>
            </a:extLst>
          </p:cNvPr>
          <p:cNvGrpSpPr/>
          <p:nvPr/>
        </p:nvGrpSpPr>
        <p:grpSpPr>
          <a:xfrm>
            <a:off x="914400" y="5299075"/>
            <a:ext cx="9037638" cy="720725"/>
            <a:chOff x="914400" y="5299075"/>
            <a:chExt cx="9037638" cy="720725"/>
          </a:xfrm>
        </p:grpSpPr>
        <p:pic>
          <p:nvPicPr>
            <p:cNvPr id="37896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14400" y="5353050"/>
              <a:ext cx="4829175" cy="6667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7899" name="Freeform 10"/>
            <p:cNvSpPr>
              <a:spLocks noChangeArrowheads="1"/>
            </p:cNvSpPr>
            <p:nvPr/>
          </p:nvSpPr>
          <p:spPr bwMode="auto">
            <a:xfrm>
              <a:off x="4229100" y="5446712"/>
              <a:ext cx="434975" cy="503238"/>
            </a:xfrm>
            <a:custGeom>
              <a:avLst/>
              <a:gdLst>
                <a:gd name="T0" fmla="*/ 393643 w 884"/>
                <a:gd name="T1" fmla="*/ 333897 h 526"/>
                <a:gd name="T2" fmla="*/ 399547 w 884"/>
                <a:gd name="T3" fmla="*/ 356859 h 526"/>
                <a:gd name="T4" fmla="*/ 393643 w 884"/>
                <a:gd name="T5" fmla="*/ 407565 h 526"/>
                <a:gd name="T6" fmla="*/ 364119 w 884"/>
                <a:gd name="T7" fmla="*/ 464012 h 526"/>
                <a:gd name="T8" fmla="*/ 314422 w 884"/>
                <a:gd name="T9" fmla="*/ 486974 h 526"/>
                <a:gd name="T10" fmla="*/ 284899 w 884"/>
                <a:gd name="T11" fmla="*/ 481233 h 526"/>
                <a:gd name="T12" fmla="*/ 261280 w 884"/>
                <a:gd name="T13" fmla="*/ 464012 h 526"/>
                <a:gd name="T14" fmla="*/ 246519 w 884"/>
                <a:gd name="T15" fmla="*/ 492714 h 526"/>
                <a:gd name="T16" fmla="*/ 226344 w 884"/>
                <a:gd name="T17" fmla="*/ 503238 h 526"/>
                <a:gd name="T18" fmla="*/ 205678 w 884"/>
                <a:gd name="T19" fmla="*/ 492714 h 526"/>
                <a:gd name="T20" fmla="*/ 193869 w 884"/>
                <a:gd name="T21" fmla="*/ 464012 h 526"/>
                <a:gd name="T22" fmla="*/ 173203 w 884"/>
                <a:gd name="T23" fmla="*/ 475493 h 526"/>
                <a:gd name="T24" fmla="*/ 152536 w 884"/>
                <a:gd name="T25" fmla="*/ 481233 h 526"/>
                <a:gd name="T26" fmla="*/ 108744 w 884"/>
                <a:gd name="T27" fmla="*/ 464012 h 526"/>
                <a:gd name="T28" fmla="*/ 79221 w 884"/>
                <a:gd name="T29" fmla="*/ 424786 h 526"/>
                <a:gd name="T30" fmla="*/ 67411 w 884"/>
                <a:gd name="T31" fmla="*/ 396085 h 526"/>
                <a:gd name="T32" fmla="*/ 67411 w 884"/>
                <a:gd name="T33" fmla="*/ 396085 h 526"/>
                <a:gd name="T34" fmla="*/ 44285 w 884"/>
                <a:gd name="T35" fmla="*/ 390344 h 526"/>
                <a:gd name="T36" fmla="*/ 11809 w 884"/>
                <a:gd name="T37" fmla="*/ 356859 h 526"/>
                <a:gd name="T38" fmla="*/ 0 w 884"/>
                <a:gd name="T39" fmla="*/ 294672 h 526"/>
                <a:gd name="T40" fmla="*/ 14762 w 884"/>
                <a:gd name="T41" fmla="*/ 231528 h 526"/>
                <a:gd name="T42" fmla="*/ 49697 w 884"/>
                <a:gd name="T43" fmla="*/ 192302 h 526"/>
                <a:gd name="T44" fmla="*/ 49697 w 884"/>
                <a:gd name="T45" fmla="*/ 192302 h 526"/>
                <a:gd name="T46" fmla="*/ 46745 w 884"/>
                <a:gd name="T47" fmla="*/ 180821 h 526"/>
                <a:gd name="T48" fmla="*/ 38380 w 884"/>
                <a:gd name="T49" fmla="*/ 153076 h 526"/>
                <a:gd name="T50" fmla="*/ 41332 w 884"/>
                <a:gd name="T51" fmla="*/ 95673 h 526"/>
                <a:gd name="T52" fmla="*/ 73316 w 884"/>
                <a:gd name="T53" fmla="*/ 44966 h 526"/>
                <a:gd name="T54" fmla="*/ 111696 w 884"/>
                <a:gd name="T55" fmla="*/ 39226 h 526"/>
                <a:gd name="T56" fmla="*/ 135315 w 884"/>
                <a:gd name="T57" fmla="*/ 56447 h 526"/>
                <a:gd name="T58" fmla="*/ 146632 w 884"/>
                <a:gd name="T59" fmla="*/ 73668 h 526"/>
                <a:gd name="T60" fmla="*/ 149584 w 884"/>
                <a:gd name="T61" fmla="*/ 73668 h 526"/>
                <a:gd name="T62" fmla="*/ 149584 w 884"/>
                <a:gd name="T63" fmla="*/ 73668 h 526"/>
                <a:gd name="T64" fmla="*/ 152536 w 884"/>
                <a:gd name="T65" fmla="*/ 73668 h 526"/>
                <a:gd name="T66" fmla="*/ 167298 w 884"/>
                <a:gd name="T67" fmla="*/ 50706 h 526"/>
                <a:gd name="T68" fmla="*/ 187964 w 884"/>
                <a:gd name="T69" fmla="*/ 39226 h 526"/>
                <a:gd name="T70" fmla="*/ 199774 w 884"/>
                <a:gd name="T71" fmla="*/ 44966 h 526"/>
                <a:gd name="T72" fmla="*/ 211583 w 884"/>
                <a:gd name="T73" fmla="*/ 50706 h 526"/>
                <a:gd name="T74" fmla="*/ 214535 w 884"/>
                <a:gd name="T75" fmla="*/ 50706 h 526"/>
                <a:gd name="T76" fmla="*/ 214535 w 884"/>
                <a:gd name="T77" fmla="*/ 44966 h 526"/>
                <a:gd name="T78" fmla="*/ 244058 w 884"/>
                <a:gd name="T79" fmla="*/ 11481 h 526"/>
                <a:gd name="T80" fmla="*/ 281947 w 884"/>
                <a:gd name="T81" fmla="*/ 0 h 526"/>
                <a:gd name="T82" fmla="*/ 329184 w 884"/>
                <a:gd name="T83" fmla="*/ 22961 h 526"/>
                <a:gd name="T84" fmla="*/ 355262 w 884"/>
                <a:gd name="T85" fmla="*/ 73668 h 526"/>
                <a:gd name="T86" fmla="*/ 358215 w 884"/>
                <a:gd name="T87" fmla="*/ 112894 h 526"/>
                <a:gd name="T88" fmla="*/ 358215 w 884"/>
                <a:gd name="T89" fmla="*/ 118634 h 526"/>
                <a:gd name="T90" fmla="*/ 361167 w 884"/>
                <a:gd name="T91" fmla="*/ 124374 h 526"/>
                <a:gd name="T92" fmla="*/ 367072 w 884"/>
                <a:gd name="T93" fmla="*/ 124374 h 526"/>
                <a:gd name="T94" fmla="*/ 390690 w 884"/>
                <a:gd name="T95" fmla="*/ 130115 h 526"/>
                <a:gd name="T96" fmla="*/ 423166 w 884"/>
                <a:gd name="T97" fmla="*/ 163600 h 526"/>
                <a:gd name="T98" fmla="*/ 434975 w 884"/>
                <a:gd name="T99" fmla="*/ 226744 h 526"/>
                <a:gd name="T100" fmla="*/ 423166 w 884"/>
                <a:gd name="T101" fmla="*/ 283191 h 526"/>
                <a:gd name="T102" fmla="*/ 390690 w 884"/>
                <a:gd name="T103" fmla="*/ 322417 h 52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84"/>
                <a:gd name="T157" fmla="*/ 0 h 526"/>
                <a:gd name="T158" fmla="*/ 884 w 884"/>
                <a:gd name="T159" fmla="*/ 526 h 52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84" h="526">
                  <a:moveTo>
                    <a:pt x="794" y="337"/>
                  </a:moveTo>
                  <a:lnTo>
                    <a:pt x="800" y="349"/>
                  </a:lnTo>
                  <a:lnTo>
                    <a:pt x="806" y="361"/>
                  </a:lnTo>
                  <a:lnTo>
                    <a:pt x="812" y="373"/>
                  </a:lnTo>
                  <a:lnTo>
                    <a:pt x="812" y="390"/>
                  </a:lnTo>
                  <a:lnTo>
                    <a:pt x="800" y="426"/>
                  </a:lnTo>
                  <a:lnTo>
                    <a:pt x="776" y="461"/>
                  </a:lnTo>
                  <a:lnTo>
                    <a:pt x="740" y="485"/>
                  </a:lnTo>
                  <a:lnTo>
                    <a:pt x="693" y="503"/>
                  </a:lnTo>
                  <a:lnTo>
                    <a:pt x="639" y="509"/>
                  </a:lnTo>
                  <a:lnTo>
                    <a:pt x="609" y="503"/>
                  </a:lnTo>
                  <a:lnTo>
                    <a:pt x="579" y="503"/>
                  </a:lnTo>
                  <a:lnTo>
                    <a:pt x="555" y="497"/>
                  </a:lnTo>
                  <a:lnTo>
                    <a:pt x="531" y="485"/>
                  </a:lnTo>
                  <a:lnTo>
                    <a:pt x="519" y="503"/>
                  </a:lnTo>
                  <a:lnTo>
                    <a:pt x="501" y="515"/>
                  </a:lnTo>
                  <a:lnTo>
                    <a:pt x="484" y="521"/>
                  </a:lnTo>
                  <a:lnTo>
                    <a:pt x="460" y="526"/>
                  </a:lnTo>
                  <a:lnTo>
                    <a:pt x="442" y="521"/>
                  </a:lnTo>
                  <a:lnTo>
                    <a:pt x="418" y="515"/>
                  </a:lnTo>
                  <a:lnTo>
                    <a:pt x="406" y="503"/>
                  </a:lnTo>
                  <a:lnTo>
                    <a:pt x="394" y="485"/>
                  </a:lnTo>
                  <a:lnTo>
                    <a:pt x="376" y="491"/>
                  </a:lnTo>
                  <a:lnTo>
                    <a:pt x="352" y="497"/>
                  </a:lnTo>
                  <a:lnTo>
                    <a:pt x="334" y="497"/>
                  </a:lnTo>
                  <a:lnTo>
                    <a:pt x="310" y="503"/>
                  </a:lnTo>
                  <a:lnTo>
                    <a:pt x="263" y="497"/>
                  </a:lnTo>
                  <a:lnTo>
                    <a:pt x="221" y="485"/>
                  </a:lnTo>
                  <a:lnTo>
                    <a:pt x="185" y="467"/>
                  </a:lnTo>
                  <a:lnTo>
                    <a:pt x="161" y="444"/>
                  </a:lnTo>
                  <a:lnTo>
                    <a:pt x="143" y="414"/>
                  </a:lnTo>
                  <a:lnTo>
                    <a:pt x="137" y="414"/>
                  </a:lnTo>
                  <a:lnTo>
                    <a:pt x="131" y="414"/>
                  </a:lnTo>
                  <a:lnTo>
                    <a:pt x="90" y="408"/>
                  </a:lnTo>
                  <a:lnTo>
                    <a:pt x="54" y="390"/>
                  </a:lnTo>
                  <a:lnTo>
                    <a:pt x="24" y="373"/>
                  </a:lnTo>
                  <a:lnTo>
                    <a:pt x="6" y="343"/>
                  </a:lnTo>
                  <a:lnTo>
                    <a:pt x="0" y="308"/>
                  </a:lnTo>
                  <a:lnTo>
                    <a:pt x="6" y="272"/>
                  </a:lnTo>
                  <a:lnTo>
                    <a:pt x="30" y="242"/>
                  </a:lnTo>
                  <a:lnTo>
                    <a:pt x="60" y="219"/>
                  </a:lnTo>
                  <a:lnTo>
                    <a:pt x="101" y="201"/>
                  </a:lnTo>
                  <a:lnTo>
                    <a:pt x="107" y="201"/>
                  </a:lnTo>
                  <a:lnTo>
                    <a:pt x="95" y="189"/>
                  </a:lnTo>
                  <a:lnTo>
                    <a:pt x="84" y="177"/>
                  </a:lnTo>
                  <a:lnTo>
                    <a:pt x="78" y="160"/>
                  </a:lnTo>
                  <a:lnTo>
                    <a:pt x="78" y="142"/>
                  </a:lnTo>
                  <a:lnTo>
                    <a:pt x="84" y="100"/>
                  </a:lnTo>
                  <a:lnTo>
                    <a:pt x="113" y="71"/>
                  </a:lnTo>
                  <a:lnTo>
                    <a:pt x="149" y="47"/>
                  </a:lnTo>
                  <a:lnTo>
                    <a:pt x="197" y="35"/>
                  </a:lnTo>
                  <a:lnTo>
                    <a:pt x="227" y="41"/>
                  </a:lnTo>
                  <a:lnTo>
                    <a:pt x="251" y="47"/>
                  </a:lnTo>
                  <a:lnTo>
                    <a:pt x="275" y="59"/>
                  </a:lnTo>
                  <a:lnTo>
                    <a:pt x="293" y="77"/>
                  </a:lnTo>
                  <a:lnTo>
                    <a:pt x="298" y="77"/>
                  </a:lnTo>
                  <a:lnTo>
                    <a:pt x="304" y="77"/>
                  </a:lnTo>
                  <a:lnTo>
                    <a:pt x="310" y="77"/>
                  </a:lnTo>
                  <a:lnTo>
                    <a:pt x="322" y="59"/>
                  </a:lnTo>
                  <a:lnTo>
                    <a:pt x="340" y="53"/>
                  </a:lnTo>
                  <a:lnTo>
                    <a:pt x="358" y="47"/>
                  </a:lnTo>
                  <a:lnTo>
                    <a:pt x="382" y="41"/>
                  </a:lnTo>
                  <a:lnTo>
                    <a:pt x="394" y="41"/>
                  </a:lnTo>
                  <a:lnTo>
                    <a:pt x="406" y="47"/>
                  </a:lnTo>
                  <a:lnTo>
                    <a:pt x="418" y="53"/>
                  </a:lnTo>
                  <a:lnTo>
                    <a:pt x="430" y="53"/>
                  </a:lnTo>
                  <a:lnTo>
                    <a:pt x="436" y="53"/>
                  </a:lnTo>
                  <a:lnTo>
                    <a:pt x="436" y="47"/>
                  </a:lnTo>
                  <a:lnTo>
                    <a:pt x="466" y="29"/>
                  </a:lnTo>
                  <a:lnTo>
                    <a:pt x="496" y="12"/>
                  </a:lnTo>
                  <a:lnTo>
                    <a:pt x="531" y="6"/>
                  </a:lnTo>
                  <a:lnTo>
                    <a:pt x="573" y="0"/>
                  </a:lnTo>
                  <a:lnTo>
                    <a:pt x="621" y="6"/>
                  </a:lnTo>
                  <a:lnTo>
                    <a:pt x="669" y="24"/>
                  </a:lnTo>
                  <a:lnTo>
                    <a:pt x="699" y="47"/>
                  </a:lnTo>
                  <a:lnTo>
                    <a:pt x="722" y="77"/>
                  </a:lnTo>
                  <a:lnTo>
                    <a:pt x="728" y="112"/>
                  </a:lnTo>
                  <a:lnTo>
                    <a:pt x="728" y="118"/>
                  </a:lnTo>
                  <a:lnTo>
                    <a:pt x="728" y="124"/>
                  </a:lnTo>
                  <a:lnTo>
                    <a:pt x="728" y="130"/>
                  </a:lnTo>
                  <a:lnTo>
                    <a:pt x="734" y="130"/>
                  </a:lnTo>
                  <a:lnTo>
                    <a:pt x="740" y="130"/>
                  </a:lnTo>
                  <a:lnTo>
                    <a:pt x="746" y="130"/>
                  </a:lnTo>
                  <a:lnTo>
                    <a:pt x="794" y="136"/>
                  </a:lnTo>
                  <a:lnTo>
                    <a:pt x="830" y="148"/>
                  </a:lnTo>
                  <a:lnTo>
                    <a:pt x="860" y="171"/>
                  </a:lnTo>
                  <a:lnTo>
                    <a:pt x="878" y="201"/>
                  </a:lnTo>
                  <a:lnTo>
                    <a:pt x="884" y="237"/>
                  </a:lnTo>
                  <a:lnTo>
                    <a:pt x="878" y="272"/>
                  </a:lnTo>
                  <a:lnTo>
                    <a:pt x="860" y="296"/>
                  </a:lnTo>
                  <a:lnTo>
                    <a:pt x="830" y="319"/>
                  </a:lnTo>
                  <a:lnTo>
                    <a:pt x="794" y="337"/>
                  </a:lnTo>
                </a:path>
              </a:pathLst>
            </a:custGeom>
            <a:noFill/>
            <a:ln w="18360">
              <a:solidFill>
                <a:srgbClr val="E6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Text Box 11"/>
            <p:cNvSpPr txBox="1">
              <a:spLocks noChangeArrowheads="1"/>
            </p:cNvSpPr>
            <p:nvPr/>
          </p:nvSpPr>
          <p:spPr bwMode="auto">
            <a:xfrm>
              <a:off x="6334125" y="5457825"/>
              <a:ext cx="3390900" cy="347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>
                <a:lnSpc>
                  <a:spcPct val="44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>
                  <a:solidFill>
                    <a:srgbClr val="000000"/>
                  </a:solidFill>
                </a:rPr>
                <a:t>negative Hessian of g(.) eval at </a:t>
              </a:r>
            </a:p>
          </p:txBody>
        </p:sp>
        <p:pic>
          <p:nvPicPr>
            <p:cNvPr id="37901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56763" y="5299075"/>
              <a:ext cx="295275" cy="3905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7902" name="Line 13"/>
            <p:cNvSpPr>
              <a:spLocks noChangeShapeType="1"/>
            </p:cNvSpPr>
            <p:nvPr/>
          </p:nvSpPr>
          <p:spPr bwMode="auto">
            <a:xfrm flipH="1" flipV="1">
              <a:off x="4591050" y="5422900"/>
              <a:ext cx="1789113" cy="98425"/>
            </a:xfrm>
            <a:prstGeom prst="line">
              <a:avLst/>
            </a:prstGeom>
            <a:noFill/>
            <a:ln w="9360">
              <a:solidFill>
                <a:srgbClr val="E6E64C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1951C12-01F3-8240-8380-04EC9B582301}"/>
              </a:ext>
            </a:extLst>
          </p:cNvPr>
          <p:cNvGrpSpPr/>
          <p:nvPr/>
        </p:nvGrpSpPr>
        <p:grpSpPr>
          <a:xfrm>
            <a:off x="2846388" y="1647825"/>
            <a:ext cx="4246562" cy="531812"/>
            <a:chOff x="2846388" y="1647825"/>
            <a:chExt cx="4246562" cy="531812"/>
          </a:xfrm>
        </p:grpSpPr>
        <p:grpSp>
          <p:nvGrpSpPr>
            <p:cNvPr id="3" name="Group 2"/>
            <p:cNvGrpSpPr/>
            <p:nvPr/>
          </p:nvGrpSpPr>
          <p:grpSpPr>
            <a:xfrm>
              <a:off x="2846388" y="1647825"/>
              <a:ext cx="4246562" cy="531812"/>
              <a:chOff x="2846388" y="1647825"/>
              <a:chExt cx="4246562" cy="531812"/>
            </a:xfrm>
          </p:grpSpPr>
          <p:pic>
            <p:nvPicPr>
              <p:cNvPr id="37892" name="Picture 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78300" y="1647825"/>
                <a:ext cx="2914650" cy="4095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37903" name="Picture 1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846388" y="1722437"/>
                <a:ext cx="1428750" cy="4572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202112" y="1823360"/>
              <a:ext cx="364403" cy="280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/>
                </a:rPr>
                <a:t>~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55100" cy="1166813"/>
          </a:xfrm>
        </p:spPr>
        <p:txBody>
          <a:bodyPr/>
          <a:lstStyle/>
          <a:p>
            <a:pPr eaLnBrk="1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Missing Data: Further Approximations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idx="1"/>
          </p:nvPr>
        </p:nvSpPr>
        <p:spPr>
          <a:xfrm>
            <a:off x="503238" y="1768475"/>
            <a:ext cx="9055100" cy="5008563"/>
          </a:xfrm>
        </p:spPr>
        <p:txBody>
          <a:bodyPr>
            <a:normAutofit/>
          </a:bodyPr>
          <a:lstStyle/>
          <a:p>
            <a:pPr marL="0" indent="0" eaLnBrk="1">
              <a:lnSpc>
                <a:spcPct val="87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As the data sample size increases, </a:t>
            </a:r>
          </a:p>
          <a:p>
            <a:pPr lvl="3" eaLnBrk="1">
              <a:lnSpc>
                <a:spcPct val="87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Gaussian peak becomes sharper, so can make predictions based on the MAP configuration</a:t>
            </a:r>
          </a:p>
          <a:p>
            <a:pPr lvl="3" eaLnBrk="1">
              <a:lnSpc>
                <a:spcPct val="87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can ignore priors (diminishing importance) -&gt; max likelihood</a:t>
            </a:r>
          </a:p>
          <a:p>
            <a:pPr marL="0" indent="0" eaLnBrk="1">
              <a:lnSpc>
                <a:spcPct val="87000"/>
              </a:lnSpc>
              <a:buFont typeface="Arial Narrow" pitchFamily="34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/>
          </a:p>
          <a:p>
            <a:pPr marL="0" indent="0" eaLnBrk="1">
              <a:lnSpc>
                <a:spcPct val="87000"/>
              </a:lnSpc>
              <a:buFont typeface="Arial Narrow" pitchFamily="34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/>
          </a:p>
          <a:p>
            <a:pPr marL="0" indent="0" eaLnBrk="1">
              <a:lnSpc>
                <a:spcPct val="87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How to do ML estimation</a:t>
            </a:r>
          </a:p>
          <a:p>
            <a:pPr lvl="3" eaLnBrk="1">
              <a:lnSpc>
                <a:spcPct val="87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Expectation Maximization</a:t>
            </a:r>
          </a:p>
          <a:p>
            <a:pPr lvl="3" eaLnBrk="1">
              <a:lnSpc>
                <a:spcPct val="87000"/>
              </a:lnSpc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/>
              <a:t>Gradient methods</a:t>
            </a:r>
            <a:endParaRPr lang="en-GB" baseline="-33000" dirty="0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5813" y="3836987"/>
            <a:ext cx="3429000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 sz="2800" dirty="0" smtClean="0">
            <a:solidFill>
              <a:srgbClr val="7030A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defRPr sz="2400" dirty="0" smtClean="0">
            <a:solidFill>
              <a:srgbClr val="7030A0"/>
            </a:solidFill>
            <a:latin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5928</TotalTime>
  <Words>1503</Words>
  <Application>Microsoft Macintosh PowerPoint</Application>
  <PresentationFormat>Custom</PresentationFormat>
  <Paragraphs>280</Paragraphs>
  <Slides>45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Arial</vt:lpstr>
      <vt:lpstr>Arial Narrow</vt:lpstr>
      <vt:lpstr>Calibri</vt:lpstr>
      <vt:lpstr>Cambria Math</vt:lpstr>
      <vt:lpstr>Lucida Sans Unicode</vt:lpstr>
      <vt:lpstr>Times New Roman</vt:lpstr>
      <vt:lpstr>Wingdings</vt:lpstr>
      <vt:lpstr>DEFAULT</vt:lpstr>
      <vt:lpstr>Equation</vt:lpstr>
      <vt:lpstr>CSCI 5822 Probabilistic Models of Human and Machine Learning</vt:lpstr>
      <vt:lpstr>Learning In Bayesian Networks: Missing Data And Hidden Variables</vt:lpstr>
      <vt:lpstr>Missing Vs. Hidden Variables</vt:lpstr>
      <vt:lpstr>Quiz</vt:lpstr>
      <vt:lpstr>PowerPoint Presentation</vt:lpstr>
      <vt:lpstr>Missing Data: Exact Inference In Bayes Net</vt:lpstr>
      <vt:lpstr>Missing Data: Gibbs Sampling</vt:lpstr>
      <vt:lpstr>Missing Data: Gaussian Approximation</vt:lpstr>
      <vt:lpstr>Missing Data: Further Approximations</vt:lpstr>
      <vt:lpstr>Expectation Maximization</vt:lpstr>
      <vt:lpstr>Expectation Maximization</vt:lpstr>
      <vt:lpstr>EM Algorithm (Barber, Chapter 11)</vt:lpstr>
      <vt:lpstr>EM Algorithm</vt:lpstr>
      <vt:lpstr>Barber Example</vt:lpstr>
      <vt:lpstr>Clustering: K-Means Vs. EM</vt:lpstr>
      <vt:lpstr>K-means Clustering</vt:lpstr>
      <vt:lpstr>K-means Clustering</vt:lpstr>
      <vt:lpstr>K-means Clustering</vt:lpstr>
      <vt:lpstr>K-means Clustering</vt:lpstr>
      <vt:lpstr>Clustering: K-Means Vs. EM</vt:lpstr>
      <vt:lpstr>Clustering: K-Means Vs. EM</vt:lpstr>
      <vt:lpstr>EM for Gaussian Mixtures</vt:lpstr>
      <vt:lpstr>EM for Gaussian Mixtures</vt:lpstr>
      <vt:lpstr>EM for Gaussian Mixtures</vt:lpstr>
      <vt:lpstr>Gradient Methods</vt:lpstr>
      <vt:lpstr>Variational Inference</vt:lpstr>
      <vt:lpstr>Variational Inference</vt:lpstr>
      <vt:lpstr>Variational Inference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Approach</vt:lpstr>
      <vt:lpstr>PowerPoint Presentation</vt:lpstr>
      <vt:lpstr>Optimization</vt:lpstr>
      <vt:lpstr>Monte Carlo Integration</vt:lpstr>
      <vt:lpstr>Variational Bayes</vt:lpstr>
      <vt:lpstr>Variational Bayes</vt:lpstr>
      <vt:lpstr>PowerPoint Presentation</vt:lpstr>
      <vt:lpstr>All Learning Methods Apply To Arbitrary Local Distribution Functions</vt:lpstr>
      <vt:lpstr>Summary Of Learning Section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With Bayesian Networks</dc:title>
  <dc:creator>mozer</dc:creator>
  <cp:lastModifiedBy>Michael C Mozer</cp:lastModifiedBy>
  <cp:revision>389</cp:revision>
  <cp:lastPrinted>2012-10-04T21:48:18Z</cp:lastPrinted>
  <dcterms:modified xsi:type="dcterms:W3CDTF">2018-03-20T16:50:03Z</dcterms:modified>
</cp:coreProperties>
</file>