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95" r:id="rId2"/>
    <p:sldId id="467" r:id="rId3"/>
    <p:sldId id="511" r:id="rId4"/>
    <p:sldId id="447" r:id="rId5"/>
    <p:sldId id="374" r:id="rId6"/>
    <p:sldId id="392" r:id="rId7"/>
    <p:sldId id="375" r:id="rId8"/>
    <p:sldId id="513" r:id="rId9"/>
    <p:sldId id="512" r:id="rId10"/>
    <p:sldId id="514" r:id="rId11"/>
    <p:sldId id="515" r:id="rId12"/>
    <p:sldId id="516" r:id="rId13"/>
    <p:sldId id="256" r:id="rId14"/>
    <p:sldId id="517" r:id="rId15"/>
    <p:sldId id="257" r:id="rId16"/>
    <p:sldId id="30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D5F0"/>
    <a:srgbClr val="B473F2"/>
    <a:srgbClr val="0000FF"/>
    <a:srgbClr val="00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10"/>
    <p:restoredTop sz="85520"/>
  </p:normalViewPr>
  <p:slideViewPr>
    <p:cSldViewPr snapToGrid="0" snapToObjects="1">
      <p:cViewPr varScale="1">
        <p:scale>
          <a:sx n="189" d="100"/>
          <a:sy n="189" d="100"/>
        </p:scale>
        <p:origin x="872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44F71-2A91-C84A-869D-4F4E1A19AFF8}" type="datetimeFigureOut">
              <a:rPr lang="en-US" smtClean="0"/>
              <a:t>4/12/18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B0918-989A-B147-B126-A98AEDAA3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33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3800" y="685800"/>
            <a:ext cx="4470400" cy="3352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REGARDLESS OF THE MATERIAL OR SKILLS BEING TAUGHT, REGARDLESS OF THE AGE OR BACKGROUND OF THE LEARNER, forgetting happens.</a:t>
            </a:r>
          </a:p>
          <a:p>
            <a:r>
              <a:rPr lang="en-US" baseline="0" dirty="0"/>
              <a:t>EVEN HIGHLY MOTIVATED LEARNERS AREN’T IMMUNE…</a:t>
            </a:r>
          </a:p>
          <a:p>
            <a:r>
              <a:rPr lang="en-US" baseline="0" dirty="0"/>
              <a:t>[*]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99284-36C7-4E8E-BE0F-81E8314E9A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25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9263" y="685800"/>
            <a:ext cx="5959475" cy="3352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Forgetting</a:t>
            </a:r>
            <a:r>
              <a:rPr lang="en-US" baseline="0" dirty="0"/>
              <a:t> is influenced by the temporal distribution of study.</a:t>
            </a:r>
          </a:p>
          <a:p>
            <a:endParaRPr lang="en-US" baseline="0" dirty="0"/>
          </a:p>
          <a:p>
            <a:r>
              <a:rPr lang="en-US" baseline="0" dirty="0"/>
              <a:t>Spaced study produces more robust and durable learning than massed study.</a:t>
            </a:r>
          </a:p>
          <a:p>
            <a:endParaRPr lang="en-US" baseline="0" dirty="0"/>
          </a:p>
          <a:p>
            <a:r>
              <a:rPr lang="en-US" baseline="0" dirty="0"/>
              <a:t>(Usually explained in psych 1 as "don't cram for exam". That's actually a lie.</a:t>
            </a:r>
          </a:p>
          <a:p>
            <a:r>
              <a:rPr lang="en-US" baseline="0" dirty="0"/>
              <a:t>If you want to do well on the exam, ...)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99284-36C7-4E8E-BE0F-81E8314E9A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39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B0918-989A-B147-B126-A98AEDAA35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33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Population data. Each point is ~16</a:t>
            </a:r>
            <a:r>
              <a:rPr lang="en-US" baseline="0" dirty="0"/>
              <a:t> subjects and ~60 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B0918-989A-B147-B126-A98AEDAA35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9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Nonmonotonic</a:t>
            </a:r>
            <a:r>
              <a:rPr lang="en-US" dirty="0"/>
              <a:t>:</a:t>
            </a:r>
            <a:r>
              <a:rPr lang="en-US" baseline="0" dirty="0"/>
              <a:t> short spacing bad, long spacing bad. Optimum in between.</a:t>
            </a:r>
          </a:p>
          <a:p>
            <a:r>
              <a:rPr lang="en-US" dirty="0"/>
              <a:t>Optimal </a:t>
            </a:r>
            <a:r>
              <a:rPr lang="en-US" baseline="0" dirty="0"/>
              <a:t>spacing increases with retention interval</a:t>
            </a:r>
          </a:p>
          <a:p>
            <a:endParaRPr lang="en-US" baseline="0" dirty="0"/>
          </a:p>
          <a:p>
            <a:r>
              <a:rPr lang="en-US" baseline="0" dirty="0"/>
              <a:t>Nicolas carried this further with a </a:t>
            </a:r>
            <a:r>
              <a:rPr lang="en-US" baseline="0" dirty="0" err="1"/>
              <a:t>metaanalysis</a:t>
            </a:r>
            <a:r>
              <a:rPr lang="en-US" baseline="0" dirty="0"/>
              <a:t> of the literature</a:t>
            </a:r>
            <a:r>
              <a:rPr lang="is-I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99284-36C7-4E8E-BE0F-81E8314E9A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70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Cat = </a:t>
            </a:r>
            <a:r>
              <a:rPr lang="en-US" dirty="0" err="1"/>
              <a:t>Bilee</a:t>
            </a:r>
            <a:r>
              <a:rPr lang="en-US"/>
              <a:t> (pronounced Billy)</a:t>
            </a:r>
          </a:p>
          <a:p>
            <a:r>
              <a:rPr lang="en-US"/>
              <a:t>Dog </a:t>
            </a:r>
            <a:r>
              <a:rPr lang="en-US" dirty="0"/>
              <a:t>= </a:t>
            </a:r>
            <a:r>
              <a:rPr lang="en-US" dirty="0" err="1"/>
              <a:t>Kutta</a:t>
            </a:r>
            <a:r>
              <a:rPr lang="en-US" dirty="0"/>
              <a:t> (pronounced Coo-</a:t>
            </a:r>
            <a:r>
              <a:rPr lang="en-US" dirty="0" err="1"/>
              <a:t>tah</a:t>
            </a:r>
            <a:r>
              <a:rPr lang="en-US" dirty="0"/>
              <a:t>)</a:t>
            </a:r>
          </a:p>
          <a:p>
            <a:r>
              <a:rPr lang="en-US" dirty="0"/>
              <a:t>Cow = </a:t>
            </a:r>
            <a:r>
              <a:rPr lang="en-US" dirty="0" err="1"/>
              <a:t>Gaay</a:t>
            </a:r>
            <a:r>
              <a:rPr lang="en-US" dirty="0"/>
              <a:t> (pronounced Guy)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B0918-989A-B147-B126-A98AEDAA35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11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observation of student correct or incorrect: update belief about decay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B0918-989A-B147-B126-A98AEDAA35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26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 is performing a sequence of problems, correct or incorrect (X)</a:t>
            </a:r>
          </a:p>
          <a:p>
            <a:r>
              <a:rPr lang="en-US" dirty="0"/>
              <a:t>Latent knowledge state for each skill: learned or not</a:t>
            </a:r>
            <a:r>
              <a:rPr lang="en-US" baseline="0" dirty="0"/>
              <a:t> learned</a:t>
            </a:r>
            <a:endParaRPr lang="en-US" dirty="0"/>
          </a:p>
          <a:p>
            <a:r>
              <a:rPr lang="en-US" dirty="0"/>
              <a:t>Here 2 skills</a:t>
            </a:r>
          </a:p>
          <a:p>
            <a:r>
              <a:rPr lang="en-US" dirty="0"/>
              <a:t>Each skill is embodied in a very simple HMM with the dynamics here</a:t>
            </a:r>
          </a:p>
          <a:p>
            <a:r>
              <a:rPr lang="en-US" dirty="0"/>
              <a:t>Typical implementation:  can only learn, not forget. Seems</a:t>
            </a:r>
            <a:r>
              <a:rPr lang="en-US" baseline="0" dirty="0"/>
              <a:t> sensible if you’re not modeling long term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AF0BE-7850-FE46-9347-3BC9B6A1D2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9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3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44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9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3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7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1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6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0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4" y="274641"/>
            <a:ext cx="2743200" cy="5851526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6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47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640" y="273631"/>
            <a:ext cx="10936320" cy="1137719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08640" y="6247376"/>
            <a:ext cx="2803200" cy="472369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4170240" y="6247376"/>
            <a:ext cx="3828480" cy="472369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8741760" y="6247376"/>
            <a:ext cx="2803200" cy="472369"/>
          </a:xfrm>
        </p:spPr>
        <p:txBody>
          <a:bodyPr/>
          <a:lstStyle>
            <a:lvl1pPr>
              <a:defRPr/>
            </a:lvl1pPr>
          </a:lstStyle>
          <a:p>
            <a:fld id="{4174B9A0-CB37-4C83-B880-3D838943E6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667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8960" cy="1142040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8640" y="1604329"/>
            <a:ext cx="5391360" cy="4524955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4321" y="1604329"/>
            <a:ext cx="5393280" cy="4524955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1DFF-6809-4F2C-9371-97C2D64DBC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78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404" y="1371604"/>
            <a:ext cx="11176000" cy="4754562"/>
          </a:xfrm>
        </p:spPr>
        <p:txBody>
          <a:bodyPr/>
          <a:lstStyle>
            <a:lvl1pPr marL="88931" indent="-88931">
              <a:spcBef>
                <a:spcPts val="1946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355726">
              <a:spcBef>
                <a:spcPts val="1946"/>
              </a:spcBef>
              <a:spcAft>
                <a:spcPts val="0"/>
              </a:spcAft>
              <a:defRPr sz="2647">
                <a:solidFill>
                  <a:schemeClr val="accent2"/>
                </a:solidFill>
              </a:defRPr>
            </a:lvl2pPr>
            <a:lvl3pPr marL="351604" indent="0">
              <a:spcBef>
                <a:spcPts val="1167"/>
              </a:spcBef>
              <a:buFont typeface="Calibri" pitchFamily="34" charset="0"/>
              <a:buChar char=" "/>
              <a:defRPr sz="2471">
                <a:solidFill>
                  <a:schemeClr val="accent6">
                    <a:lumMod val="75000"/>
                  </a:schemeClr>
                </a:solidFill>
              </a:defRPr>
            </a:lvl3pPr>
            <a:lvl4pPr marL="500257" indent="-145236">
              <a:spcBef>
                <a:spcPts val="1167"/>
              </a:spcBef>
              <a:buFont typeface="Arial"/>
              <a:buChar char="•"/>
              <a:defRPr b="1">
                <a:solidFill>
                  <a:schemeClr val="accent5">
                    <a:lumMod val="75000"/>
                  </a:schemeClr>
                </a:solidFill>
              </a:defRPr>
            </a:lvl4pPr>
            <a:lvl5pPr marL="551919" indent="0">
              <a:spcBef>
                <a:spcPts val="778"/>
              </a:spcBef>
              <a:buFont typeface="Calibri" pitchFamily="34" charset="0"/>
              <a:buNone/>
              <a:defRPr sz="2118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insert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2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6" y="4406903"/>
            <a:ext cx="10363200" cy="1362075"/>
          </a:xfrm>
        </p:spPr>
        <p:txBody>
          <a:bodyPr anchor="t"/>
          <a:lstStyle>
            <a:lvl1pPr algn="l">
              <a:defRPr sz="3883" b="1" cap="all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6" y="2906715"/>
            <a:ext cx="10363200" cy="1500187"/>
          </a:xfrm>
        </p:spPr>
        <p:txBody>
          <a:bodyPr anchor="b"/>
          <a:lstStyle>
            <a:lvl1pPr marL="0" indent="0">
              <a:buNone/>
              <a:defRPr sz="1941">
                <a:solidFill>
                  <a:schemeClr val="tx1">
                    <a:tint val="75000"/>
                  </a:schemeClr>
                </a:solidFill>
              </a:defRPr>
            </a:lvl1pPr>
            <a:lvl2pPr marL="444659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2pPr>
            <a:lvl3pPr marL="889316" indent="0">
              <a:buNone/>
              <a:defRPr sz="1588">
                <a:solidFill>
                  <a:schemeClr val="tx1">
                    <a:tint val="75000"/>
                  </a:schemeClr>
                </a:solidFill>
              </a:defRPr>
            </a:lvl3pPr>
            <a:lvl4pPr marL="1333975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4pPr>
            <a:lvl5pPr marL="1778633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5pPr>
            <a:lvl6pPr marL="2223292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6pPr>
            <a:lvl7pPr marL="266795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7pPr>
            <a:lvl8pPr marL="3112609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8pPr>
            <a:lvl9pPr marL="3557267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7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735"/>
            </a:lvl1pPr>
            <a:lvl2pPr>
              <a:defRPr sz="2294"/>
            </a:lvl2pPr>
            <a:lvl3pPr>
              <a:defRPr sz="1941"/>
            </a:lvl3pPr>
            <a:lvl4pPr>
              <a:defRPr sz="1765"/>
            </a:lvl4pPr>
            <a:lvl5pPr>
              <a:defRPr sz="1765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735"/>
            </a:lvl1pPr>
            <a:lvl2pPr>
              <a:defRPr sz="2294"/>
            </a:lvl2pPr>
            <a:lvl3pPr>
              <a:defRPr sz="1941"/>
            </a:lvl3pPr>
            <a:lvl4pPr>
              <a:defRPr sz="1765"/>
            </a:lvl4pPr>
            <a:lvl5pPr>
              <a:defRPr sz="1765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82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7"/>
            <a:ext cx="5386918" cy="639761"/>
          </a:xfrm>
        </p:spPr>
        <p:txBody>
          <a:bodyPr anchor="b"/>
          <a:lstStyle>
            <a:lvl1pPr marL="0" indent="0">
              <a:buNone/>
              <a:defRPr sz="2294" b="1"/>
            </a:lvl1pPr>
            <a:lvl2pPr marL="444659" indent="0">
              <a:buNone/>
              <a:defRPr sz="1941" b="1"/>
            </a:lvl2pPr>
            <a:lvl3pPr marL="889316" indent="0">
              <a:buNone/>
              <a:defRPr sz="1765" b="1"/>
            </a:lvl3pPr>
            <a:lvl4pPr marL="1333975" indent="0">
              <a:buNone/>
              <a:defRPr sz="1588" b="1"/>
            </a:lvl4pPr>
            <a:lvl5pPr marL="1778633" indent="0">
              <a:buNone/>
              <a:defRPr sz="1588" b="1"/>
            </a:lvl5pPr>
            <a:lvl6pPr marL="2223292" indent="0">
              <a:buNone/>
              <a:defRPr sz="1588" b="1"/>
            </a:lvl6pPr>
            <a:lvl7pPr marL="2667950" indent="0">
              <a:buNone/>
              <a:defRPr sz="1588" b="1"/>
            </a:lvl7pPr>
            <a:lvl8pPr marL="3112609" indent="0">
              <a:buNone/>
              <a:defRPr sz="1588" b="1"/>
            </a:lvl8pPr>
            <a:lvl9pPr marL="3557267" indent="0">
              <a:buNone/>
              <a:defRPr sz="1588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6"/>
            <a:ext cx="5386918" cy="3951288"/>
          </a:xfrm>
        </p:spPr>
        <p:txBody>
          <a:bodyPr/>
          <a:lstStyle>
            <a:lvl1pPr>
              <a:defRPr sz="2294"/>
            </a:lvl1pPr>
            <a:lvl2pPr>
              <a:defRPr sz="1941"/>
            </a:lvl2pPr>
            <a:lvl3pPr>
              <a:defRPr sz="1765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7"/>
            <a:ext cx="5389033" cy="639761"/>
          </a:xfrm>
        </p:spPr>
        <p:txBody>
          <a:bodyPr anchor="b"/>
          <a:lstStyle>
            <a:lvl1pPr marL="0" indent="0">
              <a:buNone/>
              <a:defRPr sz="2294" b="1"/>
            </a:lvl1pPr>
            <a:lvl2pPr marL="444659" indent="0">
              <a:buNone/>
              <a:defRPr sz="1941" b="1"/>
            </a:lvl2pPr>
            <a:lvl3pPr marL="889316" indent="0">
              <a:buNone/>
              <a:defRPr sz="1765" b="1"/>
            </a:lvl3pPr>
            <a:lvl4pPr marL="1333975" indent="0">
              <a:buNone/>
              <a:defRPr sz="1588" b="1"/>
            </a:lvl4pPr>
            <a:lvl5pPr marL="1778633" indent="0">
              <a:buNone/>
              <a:defRPr sz="1588" b="1"/>
            </a:lvl5pPr>
            <a:lvl6pPr marL="2223292" indent="0">
              <a:buNone/>
              <a:defRPr sz="1588" b="1"/>
            </a:lvl6pPr>
            <a:lvl7pPr marL="2667950" indent="0">
              <a:buNone/>
              <a:defRPr sz="1588" b="1"/>
            </a:lvl7pPr>
            <a:lvl8pPr marL="3112609" indent="0">
              <a:buNone/>
              <a:defRPr sz="1588" b="1"/>
            </a:lvl8pPr>
            <a:lvl9pPr marL="3557267" indent="0">
              <a:buNone/>
              <a:defRPr sz="1588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6"/>
            <a:ext cx="5389033" cy="3951288"/>
          </a:xfrm>
        </p:spPr>
        <p:txBody>
          <a:bodyPr/>
          <a:lstStyle>
            <a:lvl1pPr>
              <a:defRPr sz="2294"/>
            </a:lvl1pPr>
            <a:lvl2pPr>
              <a:defRPr sz="1941"/>
            </a:lvl2pPr>
            <a:lvl3pPr>
              <a:defRPr sz="1765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6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8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6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941" b="1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7" y="273052"/>
            <a:ext cx="6815667" cy="5853113"/>
          </a:xfrm>
        </p:spPr>
        <p:txBody>
          <a:bodyPr/>
          <a:lstStyle>
            <a:lvl1pPr>
              <a:defRPr sz="3088"/>
            </a:lvl1pPr>
            <a:lvl2pPr>
              <a:defRPr sz="2735"/>
            </a:lvl2pPr>
            <a:lvl3pPr>
              <a:defRPr sz="2294"/>
            </a:lvl3pPr>
            <a:lvl4pPr>
              <a:defRPr sz="1941"/>
            </a:lvl4pPr>
            <a:lvl5pPr>
              <a:defRPr sz="1941"/>
            </a:lvl5pPr>
            <a:lvl6pPr>
              <a:defRPr sz="1941"/>
            </a:lvl6pPr>
            <a:lvl7pPr>
              <a:defRPr sz="1941"/>
            </a:lvl7pPr>
            <a:lvl8pPr>
              <a:defRPr sz="1941"/>
            </a:lvl8pPr>
            <a:lvl9pPr>
              <a:defRPr sz="1941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324"/>
            </a:lvl1pPr>
            <a:lvl2pPr marL="444659" indent="0">
              <a:buNone/>
              <a:defRPr sz="1147"/>
            </a:lvl2pPr>
            <a:lvl3pPr marL="889316" indent="0">
              <a:buNone/>
              <a:defRPr sz="971"/>
            </a:lvl3pPr>
            <a:lvl4pPr marL="1333975" indent="0">
              <a:buNone/>
              <a:defRPr sz="882"/>
            </a:lvl4pPr>
            <a:lvl5pPr marL="1778633" indent="0">
              <a:buNone/>
              <a:defRPr sz="882"/>
            </a:lvl5pPr>
            <a:lvl6pPr marL="2223292" indent="0">
              <a:buNone/>
              <a:defRPr sz="882"/>
            </a:lvl6pPr>
            <a:lvl7pPr marL="2667950" indent="0">
              <a:buNone/>
              <a:defRPr sz="882"/>
            </a:lvl7pPr>
            <a:lvl8pPr marL="3112609" indent="0">
              <a:buNone/>
              <a:defRPr sz="882"/>
            </a:lvl8pPr>
            <a:lvl9pPr marL="3557267" indent="0">
              <a:buNone/>
              <a:defRPr sz="882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8"/>
          </a:xfrm>
        </p:spPr>
        <p:txBody>
          <a:bodyPr anchor="b"/>
          <a:lstStyle>
            <a:lvl1pPr algn="l">
              <a:defRPr sz="1941" b="1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6"/>
            <a:ext cx="7315200" cy="4114800"/>
          </a:xfrm>
        </p:spPr>
        <p:txBody>
          <a:bodyPr/>
          <a:lstStyle>
            <a:lvl1pPr marL="0" indent="0">
              <a:buNone/>
              <a:defRPr sz="3088"/>
            </a:lvl1pPr>
            <a:lvl2pPr marL="444659" indent="0">
              <a:buNone/>
              <a:defRPr sz="2735"/>
            </a:lvl2pPr>
            <a:lvl3pPr marL="889316" indent="0">
              <a:buNone/>
              <a:defRPr sz="2294"/>
            </a:lvl3pPr>
            <a:lvl4pPr marL="1333975" indent="0">
              <a:buNone/>
              <a:defRPr sz="1941"/>
            </a:lvl4pPr>
            <a:lvl5pPr marL="1778633" indent="0">
              <a:buNone/>
              <a:defRPr sz="1941"/>
            </a:lvl5pPr>
            <a:lvl6pPr marL="2223292" indent="0">
              <a:buNone/>
              <a:defRPr sz="1941"/>
            </a:lvl6pPr>
            <a:lvl7pPr marL="2667950" indent="0">
              <a:buNone/>
              <a:defRPr sz="1941"/>
            </a:lvl7pPr>
            <a:lvl8pPr marL="3112609" indent="0">
              <a:buNone/>
              <a:defRPr sz="1941"/>
            </a:lvl8pPr>
            <a:lvl9pPr marL="3557267" indent="0">
              <a:buNone/>
              <a:defRPr sz="1941"/>
            </a:lvl9pPr>
          </a:lstStyle>
          <a:p>
            <a:r>
              <a:rPr lang="en-US" altLang="ja-JP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2"/>
          </a:xfrm>
        </p:spPr>
        <p:txBody>
          <a:bodyPr/>
          <a:lstStyle>
            <a:lvl1pPr marL="0" indent="0">
              <a:buNone/>
              <a:defRPr sz="1324"/>
            </a:lvl1pPr>
            <a:lvl2pPr marL="444659" indent="0">
              <a:buNone/>
              <a:defRPr sz="1147"/>
            </a:lvl2pPr>
            <a:lvl3pPr marL="889316" indent="0">
              <a:buNone/>
              <a:defRPr sz="971"/>
            </a:lvl3pPr>
            <a:lvl4pPr marL="1333975" indent="0">
              <a:buNone/>
              <a:defRPr sz="882"/>
            </a:lvl4pPr>
            <a:lvl5pPr marL="1778633" indent="0">
              <a:buNone/>
              <a:defRPr sz="882"/>
            </a:lvl5pPr>
            <a:lvl6pPr marL="2223292" indent="0">
              <a:buNone/>
              <a:defRPr sz="882"/>
            </a:lvl6pPr>
            <a:lvl7pPr marL="2667950" indent="0">
              <a:buNone/>
              <a:defRPr sz="882"/>
            </a:lvl7pPr>
            <a:lvl8pPr marL="3112609" indent="0">
              <a:buNone/>
              <a:defRPr sz="882"/>
            </a:lvl8pPr>
            <a:lvl9pPr marL="3557267" indent="0">
              <a:buNone/>
              <a:defRPr sz="882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3820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/>
              <a:t>Click to insert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6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4/12/18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6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6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80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889409" rtl="0" eaLnBrk="1" latinLnBrk="0" hangingPunct="1">
        <a:spcBef>
          <a:spcPct val="0"/>
        </a:spcBef>
        <a:buNone/>
        <a:defRPr kumimoji="1" sz="353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889409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kumimoji="1" sz="2735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49034" indent="-249034" algn="l" defTabSz="889409" rtl="0" eaLnBrk="1" latinLnBrk="0" hangingPunct="1">
        <a:spcBef>
          <a:spcPct val="20000"/>
        </a:spcBef>
        <a:buFont typeface="Wingdings" pitchFamily="2" charset="2"/>
        <a:buChar char="§"/>
        <a:defRPr kumimoji="1" sz="2735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444705" indent="-88941" algn="l" defTabSz="889409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kumimoji="1" sz="2294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667056" indent="-222352" algn="l" defTabSz="889409" rtl="0" eaLnBrk="1" latinLnBrk="0" hangingPunct="1">
        <a:spcBef>
          <a:spcPct val="20000"/>
        </a:spcBef>
        <a:buFont typeface="Wingdings" pitchFamily="2" charset="2"/>
        <a:buChar char="§"/>
        <a:defRPr kumimoji="1" sz="2294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889409" indent="0" algn="l" defTabSz="889409" rtl="0" eaLnBrk="1" latinLnBrk="0" hangingPunct="1">
        <a:spcBef>
          <a:spcPct val="20000"/>
        </a:spcBef>
        <a:buFontTx/>
        <a:buNone/>
        <a:defRPr kumimoji="1" sz="194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445875" indent="-222352" algn="l" defTabSz="889409" rtl="0" eaLnBrk="1" latinLnBrk="0" hangingPunct="1">
        <a:spcBef>
          <a:spcPct val="20000"/>
        </a:spcBef>
        <a:buFont typeface="Arial" pitchFamily="34" charset="0"/>
        <a:buChar char="•"/>
        <a:defRPr kumimoji="1" sz="1941" kern="1200">
          <a:solidFill>
            <a:schemeClr val="tx1"/>
          </a:solidFill>
          <a:latin typeface="+mn-lt"/>
          <a:ea typeface="+mn-ea"/>
          <a:cs typeface="+mn-cs"/>
        </a:defRPr>
      </a:lvl6pPr>
      <a:lvl7pPr marL="2890579" indent="-222352" algn="l" defTabSz="889409" rtl="0" eaLnBrk="1" latinLnBrk="0" hangingPunct="1">
        <a:spcBef>
          <a:spcPct val="20000"/>
        </a:spcBef>
        <a:buFont typeface="Arial" pitchFamily="34" charset="0"/>
        <a:buChar char="•"/>
        <a:defRPr kumimoji="1" sz="1941" kern="1200">
          <a:solidFill>
            <a:schemeClr val="tx1"/>
          </a:solidFill>
          <a:latin typeface="+mn-lt"/>
          <a:ea typeface="+mn-ea"/>
          <a:cs typeface="+mn-cs"/>
        </a:defRPr>
      </a:lvl7pPr>
      <a:lvl8pPr marL="3335284" indent="-222352" algn="l" defTabSz="889409" rtl="0" eaLnBrk="1" latinLnBrk="0" hangingPunct="1">
        <a:spcBef>
          <a:spcPct val="20000"/>
        </a:spcBef>
        <a:buFont typeface="Arial" pitchFamily="34" charset="0"/>
        <a:buChar char="•"/>
        <a:defRPr kumimoji="1" sz="1941" kern="1200">
          <a:solidFill>
            <a:schemeClr val="tx1"/>
          </a:solidFill>
          <a:latin typeface="+mn-lt"/>
          <a:ea typeface="+mn-ea"/>
          <a:cs typeface="+mn-cs"/>
        </a:defRPr>
      </a:lvl8pPr>
      <a:lvl9pPr marL="3779988" indent="-222352" algn="l" defTabSz="889409" rtl="0" eaLnBrk="1" latinLnBrk="0" hangingPunct="1">
        <a:spcBef>
          <a:spcPct val="20000"/>
        </a:spcBef>
        <a:buFont typeface="Arial" pitchFamily="34" charset="0"/>
        <a:buChar char="•"/>
        <a:defRPr kumimoji="1" sz="19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409" rtl="0" eaLnBrk="1" latinLnBrk="0" hangingPunct="1">
        <a:defRPr kumimoji="1"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44705" algn="l" defTabSz="889409" rtl="0" eaLnBrk="1" latinLnBrk="0" hangingPunct="1">
        <a:defRPr kumimoji="1"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889409" algn="l" defTabSz="889409" rtl="0" eaLnBrk="1" latinLnBrk="0" hangingPunct="1">
        <a:defRPr kumimoji="1"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34114" algn="l" defTabSz="889409" rtl="0" eaLnBrk="1" latinLnBrk="0" hangingPunct="1">
        <a:defRPr kumimoji="1"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778818" algn="l" defTabSz="889409" rtl="0" eaLnBrk="1" latinLnBrk="0" hangingPunct="1">
        <a:defRPr kumimoji="1"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23523" algn="l" defTabSz="889409" rtl="0" eaLnBrk="1" latinLnBrk="0" hangingPunct="1">
        <a:defRPr kumimoji="1"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68227" algn="l" defTabSz="889409" rtl="0" eaLnBrk="1" latinLnBrk="0" hangingPunct="1">
        <a:defRPr kumimoji="1"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112932" algn="l" defTabSz="889409" rtl="0" eaLnBrk="1" latinLnBrk="0" hangingPunct="1">
        <a:defRPr kumimoji="1"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557636" algn="l" defTabSz="889409" rtl="0" eaLnBrk="1" latinLnBrk="0" hangingPunct="1">
        <a:defRPr kumimoji="1"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61.png"/><Relationship Id="rId7" Type="http://schemas.openxmlformats.org/officeDocument/2006/relationships/image" Target="../media/image19.png"/><Relationship Id="rId12" Type="http://schemas.openxmlformats.org/officeDocument/2006/relationships/image" Target="../media/image1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100.png"/><Relationship Id="rId5" Type="http://schemas.openxmlformats.org/officeDocument/2006/relationships/image" Target="../media/image8.png"/><Relationship Id="rId10" Type="http://schemas.openxmlformats.org/officeDocument/2006/relationships/image" Target="../media/image80.png"/><Relationship Id="rId4" Type="http://schemas.openxmlformats.org/officeDocument/2006/relationships/image" Target="../media/image7.pn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276320"/>
            <a:ext cx="10363200" cy="1470025"/>
          </a:xfrm>
        </p:spPr>
        <p:txBody>
          <a:bodyPr/>
          <a:lstStyle/>
          <a:p>
            <a:r>
              <a:rPr lang="en-US" dirty="0"/>
              <a:t>Modeling Student Learning and Forgetting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28800" y="3446586"/>
            <a:ext cx="8534400" cy="31066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Michael C. </a:t>
            </a:r>
            <a:r>
              <a:rPr lang="en-US" dirty="0" err="1">
                <a:solidFill>
                  <a:schemeClr val="tx1"/>
                </a:solidFill>
              </a:rPr>
              <a:t>Mozer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University of Colorado, Boulder</a:t>
            </a:r>
          </a:p>
        </p:txBody>
      </p:sp>
    </p:spTree>
    <p:extLst>
      <p:ext uri="{BB962C8B-B14F-4D97-AF65-F5344CB8AC3E}">
        <p14:creationId xmlns:p14="http://schemas.microsoft.com/office/powerpoint/2010/main" val="1264397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234CB-0D7F-0C45-98A1-0C898DE6A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Student Performance</a:t>
            </a:r>
          </a:p>
        </p:txBody>
      </p:sp>
      <p:graphicFrame>
        <p:nvGraphicFramePr>
          <p:cNvPr id="4" name="Content Placeholder 33">
            <a:extLst>
              <a:ext uri="{FF2B5EF4-FFF2-40B4-BE49-F238E27FC236}">
                <a16:creationId xmlns:a16="http://schemas.microsoft.com/office/drawing/2014/main" id="{125E8040-44EF-C148-AB09-A55DA2A5FC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480517"/>
              </p:ext>
            </p:extLst>
          </p:nvPr>
        </p:nvGraphicFramePr>
        <p:xfrm>
          <a:off x="414528" y="1676400"/>
          <a:ext cx="2962657" cy="2039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754">
                  <a:extLst>
                    <a:ext uri="{9D8B030D-6E8A-4147-A177-3AD203B41FA5}">
                      <a16:colId xmlns:a16="http://schemas.microsoft.com/office/drawing/2014/main" val="3241793167"/>
                    </a:ext>
                  </a:extLst>
                </a:gridCol>
                <a:gridCol w="517109">
                  <a:extLst>
                    <a:ext uri="{9D8B030D-6E8A-4147-A177-3AD203B41FA5}">
                      <a16:colId xmlns:a16="http://schemas.microsoft.com/office/drawing/2014/main" val="3417933026"/>
                    </a:ext>
                  </a:extLst>
                </a:gridCol>
                <a:gridCol w="581849">
                  <a:extLst>
                    <a:ext uri="{9D8B030D-6E8A-4147-A177-3AD203B41FA5}">
                      <a16:colId xmlns:a16="http://schemas.microsoft.com/office/drawing/2014/main" val="456852472"/>
                    </a:ext>
                  </a:extLst>
                </a:gridCol>
                <a:gridCol w="694945">
                  <a:extLst>
                    <a:ext uri="{9D8B030D-6E8A-4147-A177-3AD203B41FA5}">
                      <a16:colId xmlns:a16="http://schemas.microsoft.com/office/drawing/2014/main" val="2258409654"/>
                    </a:ext>
                  </a:extLst>
                </a:gridCol>
              </a:tblGrid>
              <a:tr h="3163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Skill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Success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528548"/>
                  </a:ext>
                </a:extLst>
              </a:tr>
              <a:tr h="3163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3/7/18  14:27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140950"/>
                  </a:ext>
                </a:extLst>
              </a:tr>
              <a:tr h="3163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3/12/18 09:50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011971"/>
                  </a:ext>
                </a:extLst>
              </a:tr>
              <a:tr h="3163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3/20/18 12:31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429832"/>
                  </a:ext>
                </a:extLst>
              </a:tr>
              <a:tr h="3163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3/25/18 09:52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778877"/>
                  </a:ext>
                </a:extLst>
              </a:tr>
              <a:tr h="3163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4/7/18 14:44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16381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5F81667-7D8C-8840-B301-95758454FA9F}"/>
              </a:ext>
            </a:extLst>
          </p:cNvPr>
          <p:cNvSpPr/>
          <p:nvPr/>
        </p:nvSpPr>
        <p:spPr>
          <a:xfrm>
            <a:off x="5364480" y="2965702"/>
            <a:ext cx="3072384" cy="14996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7030A0"/>
                </a:solidFill>
              </a:rPr>
              <a:t>Predictive</a:t>
            </a:r>
          </a:p>
          <a:p>
            <a:pPr algn="ctr"/>
            <a:r>
              <a:rPr lang="en-US" sz="2800" dirty="0">
                <a:solidFill>
                  <a:srgbClr val="7030A0"/>
                </a:solidFill>
              </a:rPr>
              <a:t>Model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225B2F-1251-F244-9037-C74E821A067A}"/>
              </a:ext>
            </a:extLst>
          </p:cNvPr>
          <p:cNvSpPr txBox="1"/>
          <p:nvPr/>
        </p:nvSpPr>
        <p:spPr>
          <a:xfrm>
            <a:off x="1477821" y="4616195"/>
            <a:ext cx="1099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4/10/18 11:05</a:t>
            </a:r>
          </a:p>
        </p:txBody>
      </p: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0D4B9F71-97B1-714E-9C04-2CBCC2C7587F}"/>
              </a:ext>
            </a:extLst>
          </p:cNvPr>
          <p:cNvCxnSpPr/>
          <p:nvPr/>
        </p:nvCxnSpPr>
        <p:spPr>
          <a:xfrm>
            <a:off x="3377185" y="2695955"/>
            <a:ext cx="1975103" cy="608077"/>
          </a:xfrm>
          <a:prstGeom prst="bentConnector3">
            <a:avLst>
              <a:gd name="adj1" fmla="val 31481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E69F86F7-85F1-864A-A2F8-F2103D82AD80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2577802" y="4084321"/>
            <a:ext cx="2786678" cy="67037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664E081-0CFD-0145-892B-1B95C08E813D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8436864" y="3715510"/>
            <a:ext cx="180441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91E5482-0777-E24B-8C84-254468DD8EA0}"/>
              </a:ext>
            </a:extLst>
          </p:cNvPr>
          <p:cNvSpPr txBox="1"/>
          <p:nvPr/>
        </p:nvSpPr>
        <p:spPr>
          <a:xfrm>
            <a:off x="10328745" y="3515455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0 or 1?</a:t>
            </a:r>
          </a:p>
        </p:txBody>
      </p:sp>
    </p:spTree>
    <p:extLst>
      <p:ext uri="{BB962C8B-B14F-4D97-AF65-F5344CB8AC3E}">
        <p14:creationId xmlns:p14="http://schemas.microsoft.com/office/powerpoint/2010/main" val="2817325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B84AC-5DE9-9A4F-8147-6F459D62B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70E013-1F7E-674C-BB96-E30594AA73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Memory has a time-varying strength,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∈[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].</m:t>
                    </m:r>
                  </m:oMath>
                </a14:m>
                <a:endParaRPr lang="en-US" b="1" dirty="0"/>
              </a:p>
              <a:p>
                <a:pPr lvl="1"/>
                <a:r>
                  <a:rPr lang="en-US" dirty="0"/>
                  <a:t>At outset of trial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dirty="0"/>
                  <a:t>, strength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en-US" b="1" dirty="0"/>
              </a:p>
              <a:p>
                <a:r>
                  <a:rPr lang="en-US" dirty="0"/>
                  <a:t>Probability of a correct response depends on memory strength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</m:acc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 ~ </m:t>
                    </m:r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</a:rPr>
                      <m:t>Bernoulli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b>
                        </m:sSub>
                      </m:e>
                    </m:d>
                  </m:oMath>
                </a14:m>
                <a:endParaRPr lang="en-US" b="1" dirty="0"/>
              </a:p>
              <a:p>
                <a:r>
                  <a:rPr lang="en-US" dirty="0"/>
                  <a:t>If student is given correct answer at end of trial, memory strength is maximal.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𝒌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dirty="0"/>
              </a:p>
              <a:p>
                <a:r>
                  <a:rPr lang="en-US" dirty="0"/>
                  <a:t>Memory decays exponentially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𝝀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b>
                        </m:sSub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𝚫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b>
                        </m:sSub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70E013-1F7E-674C-BB96-E30594AA73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9F22A84B-44A0-1942-BC3F-1599C353C5F6}"/>
              </a:ext>
            </a:extLst>
          </p:cNvPr>
          <p:cNvGrpSpPr/>
          <p:nvPr/>
        </p:nvGrpSpPr>
        <p:grpSpPr>
          <a:xfrm>
            <a:off x="5421652" y="4681223"/>
            <a:ext cx="2996348" cy="2176777"/>
            <a:chOff x="8216611" y="4560474"/>
            <a:chExt cx="2996348" cy="2176777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DBE021F-50A8-EA4D-9BA4-EB5F5B256B6C}"/>
                </a:ext>
              </a:extLst>
            </p:cNvPr>
            <p:cNvCxnSpPr/>
            <p:nvPr/>
          </p:nvCxnSpPr>
          <p:spPr>
            <a:xfrm>
              <a:off x="8678173" y="4659675"/>
              <a:ext cx="0" cy="150099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6EA4859-8F4E-8C4E-A946-14F165A3B7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78173" y="6160671"/>
              <a:ext cx="24671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1DA1045-D48F-684B-8D4E-171F53A87A19}"/>
                </a:ext>
              </a:extLst>
            </p:cNvPr>
            <p:cNvSpPr/>
            <p:nvPr/>
          </p:nvSpPr>
          <p:spPr>
            <a:xfrm>
              <a:off x="8816196" y="4676928"/>
              <a:ext cx="2242868" cy="1431984"/>
            </a:xfrm>
            <a:custGeom>
              <a:avLst/>
              <a:gdLst>
                <a:gd name="connsiteX0" fmla="*/ 0 w 2242868"/>
                <a:gd name="connsiteY0" fmla="*/ 0 h 1431984"/>
                <a:gd name="connsiteX1" fmla="*/ 431321 w 2242868"/>
                <a:gd name="connsiteY1" fmla="*/ 948905 h 1431984"/>
                <a:gd name="connsiteX2" fmla="*/ 1138687 w 2242868"/>
                <a:gd name="connsiteY2" fmla="*/ 1345720 h 1431984"/>
                <a:gd name="connsiteX3" fmla="*/ 2242868 w 2242868"/>
                <a:gd name="connsiteY3" fmla="*/ 1431984 h 1431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2868" h="1431984">
                  <a:moveTo>
                    <a:pt x="0" y="0"/>
                  </a:moveTo>
                  <a:cubicBezTo>
                    <a:pt x="120770" y="362309"/>
                    <a:pt x="241540" y="724618"/>
                    <a:pt x="431321" y="948905"/>
                  </a:cubicBezTo>
                  <a:cubicBezTo>
                    <a:pt x="621102" y="1173192"/>
                    <a:pt x="836763" y="1265207"/>
                    <a:pt x="1138687" y="1345720"/>
                  </a:cubicBezTo>
                  <a:cubicBezTo>
                    <a:pt x="1440611" y="1426233"/>
                    <a:pt x="1841739" y="1429108"/>
                    <a:pt x="2242868" y="1431984"/>
                  </a:cubicBezTo>
                </a:path>
              </a:pathLst>
            </a:cu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9D87D08F-7181-E749-8416-6B6EDF310A73}"/>
                    </a:ext>
                  </a:extLst>
                </p:cNvPr>
                <p:cNvSpPr txBox="1"/>
                <p:nvPr/>
              </p:nvSpPr>
              <p:spPr>
                <a:xfrm>
                  <a:off x="10531362" y="6167864"/>
                  <a:ext cx="681597" cy="56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1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en-US" sz="31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</m:oMath>
                    </m:oMathPara>
                  </a14:m>
                  <a:endParaRPr lang="en-US" sz="3100" b="1" dirty="0">
                    <a:solidFill>
                      <a:srgbClr val="0F6FC6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9D87D08F-7181-E749-8416-6B6EDF310A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31362" y="6167864"/>
                  <a:ext cx="681597" cy="56938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55A0B0D-CA09-C74E-AFF8-00DC158A5FCA}"/>
                    </a:ext>
                  </a:extLst>
                </p:cNvPr>
                <p:cNvSpPr txBox="1"/>
                <p:nvPr/>
              </p:nvSpPr>
              <p:spPr>
                <a:xfrm>
                  <a:off x="8216611" y="4560474"/>
                  <a:ext cx="473206" cy="56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1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oMath>
                    </m:oMathPara>
                  </a14:m>
                  <a:endParaRPr lang="en-US" sz="3100" b="1" dirty="0">
                    <a:solidFill>
                      <a:srgbClr val="0F6FC6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55A0B0D-CA09-C74E-AFF8-00DC158A5F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16611" y="4560474"/>
                  <a:ext cx="473206" cy="5693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9176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B84AC-5DE9-9A4F-8147-6F459D62B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70E013-1F7E-674C-BB96-E30594AA73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memory decay rate,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𝝀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can change based on past experience.</a:t>
                </a:r>
              </a:p>
              <a:p>
                <a:pPr lvl="1"/>
                <a:r>
                  <a:rPr lang="en-US" dirty="0"/>
                  <a:t>Consistent with spacing effect</a:t>
                </a:r>
              </a:p>
              <a:p>
                <a:pPr lvl="1"/>
                <a:r>
                  <a:rPr lang="en-US" dirty="0">
                    <a:solidFill>
                      <a:srgbClr val="7030A0"/>
                    </a:solidFill>
                  </a:rPr>
                  <a:t>Large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dirty="0">
                    <a:solidFill>
                      <a:srgbClr val="7030A0"/>
                    </a:solidFill>
                  </a:rPr>
                  <a:t> = rapid decay</a:t>
                </a:r>
                <a:br>
                  <a:rPr lang="en-US" dirty="0"/>
                </a:br>
                <a:r>
                  <a:rPr lang="en-US" dirty="0">
                    <a:solidFill>
                      <a:srgbClr val="FF0000"/>
                    </a:solidFill>
                  </a:rPr>
                  <a:t>Small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slow decay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𝝐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𝒔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𝒌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𝜸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Initial decay rate is unknown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</a:rPr>
                      <m:t>Gamma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𝝂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106692" lvl="1" indent="0">
                  <a:buNone/>
                </a:pPr>
                <a:endParaRPr lang="en-US" dirty="0"/>
              </a:p>
              <a:p>
                <a:pPr lvl="1"/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70E013-1F7E-674C-BB96-E30594AA73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" t="-1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9F22A84B-44A0-1942-BC3F-1599C353C5F6}"/>
              </a:ext>
            </a:extLst>
          </p:cNvPr>
          <p:cNvGrpSpPr/>
          <p:nvPr/>
        </p:nvGrpSpPr>
        <p:grpSpPr>
          <a:xfrm>
            <a:off x="8389139" y="1972529"/>
            <a:ext cx="2996348" cy="2176777"/>
            <a:chOff x="8216611" y="4560474"/>
            <a:chExt cx="2996348" cy="2176777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DBE021F-50A8-EA4D-9BA4-EB5F5B256B6C}"/>
                </a:ext>
              </a:extLst>
            </p:cNvPr>
            <p:cNvCxnSpPr/>
            <p:nvPr/>
          </p:nvCxnSpPr>
          <p:spPr>
            <a:xfrm>
              <a:off x="8678173" y="4659675"/>
              <a:ext cx="0" cy="150099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6EA4859-8F4E-8C4E-A946-14F165A3B7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78173" y="6160671"/>
              <a:ext cx="246715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1DA1045-D48F-684B-8D4E-171F53A87A19}"/>
                </a:ext>
              </a:extLst>
            </p:cNvPr>
            <p:cNvSpPr/>
            <p:nvPr/>
          </p:nvSpPr>
          <p:spPr>
            <a:xfrm>
              <a:off x="8816196" y="4676928"/>
              <a:ext cx="2242868" cy="1431984"/>
            </a:xfrm>
            <a:custGeom>
              <a:avLst/>
              <a:gdLst>
                <a:gd name="connsiteX0" fmla="*/ 0 w 2242868"/>
                <a:gd name="connsiteY0" fmla="*/ 0 h 1431984"/>
                <a:gd name="connsiteX1" fmla="*/ 431321 w 2242868"/>
                <a:gd name="connsiteY1" fmla="*/ 948905 h 1431984"/>
                <a:gd name="connsiteX2" fmla="*/ 1138687 w 2242868"/>
                <a:gd name="connsiteY2" fmla="*/ 1345720 h 1431984"/>
                <a:gd name="connsiteX3" fmla="*/ 2242868 w 2242868"/>
                <a:gd name="connsiteY3" fmla="*/ 1431984 h 1431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2868" h="1431984">
                  <a:moveTo>
                    <a:pt x="0" y="0"/>
                  </a:moveTo>
                  <a:cubicBezTo>
                    <a:pt x="120770" y="362309"/>
                    <a:pt x="241540" y="724618"/>
                    <a:pt x="431321" y="948905"/>
                  </a:cubicBezTo>
                  <a:cubicBezTo>
                    <a:pt x="621102" y="1173192"/>
                    <a:pt x="836763" y="1265207"/>
                    <a:pt x="1138687" y="1345720"/>
                  </a:cubicBezTo>
                  <a:cubicBezTo>
                    <a:pt x="1440611" y="1426233"/>
                    <a:pt x="1841739" y="1429108"/>
                    <a:pt x="2242868" y="1431984"/>
                  </a:cubicBezTo>
                </a:path>
              </a:pathLst>
            </a:cu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9D87D08F-7181-E749-8416-6B6EDF310A73}"/>
                    </a:ext>
                  </a:extLst>
                </p:cNvPr>
                <p:cNvSpPr txBox="1"/>
                <p:nvPr/>
              </p:nvSpPr>
              <p:spPr>
                <a:xfrm>
                  <a:off x="10531362" y="6167864"/>
                  <a:ext cx="681597" cy="56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1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en-US" sz="31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</m:oMath>
                    </m:oMathPara>
                  </a14:m>
                  <a:endParaRPr lang="en-US" sz="3100" b="1" dirty="0">
                    <a:solidFill>
                      <a:srgbClr val="0F6FC6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9D87D08F-7181-E749-8416-6B6EDF310A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31362" y="6167864"/>
                  <a:ext cx="681597" cy="56938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55A0B0D-CA09-C74E-AFF8-00DC158A5FCA}"/>
                    </a:ext>
                  </a:extLst>
                </p:cNvPr>
                <p:cNvSpPr txBox="1"/>
                <p:nvPr/>
              </p:nvSpPr>
              <p:spPr>
                <a:xfrm>
                  <a:off x="8216611" y="4560474"/>
                  <a:ext cx="473206" cy="56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1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oMath>
                    </m:oMathPara>
                  </a14:m>
                  <a:endParaRPr lang="en-US" sz="3100" b="1" dirty="0">
                    <a:solidFill>
                      <a:srgbClr val="0F6FC6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55A0B0D-CA09-C74E-AFF8-00DC158A5F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16611" y="4560474"/>
                  <a:ext cx="473206" cy="5693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Freeform 10">
            <a:extLst>
              <a:ext uri="{FF2B5EF4-FFF2-40B4-BE49-F238E27FC236}">
                <a16:creationId xmlns:a16="http://schemas.microsoft.com/office/drawing/2014/main" id="{679D9651-1B93-0F43-A195-A8A13D13020A}"/>
              </a:ext>
            </a:extLst>
          </p:cNvPr>
          <p:cNvSpPr/>
          <p:nvPr/>
        </p:nvSpPr>
        <p:spPr>
          <a:xfrm>
            <a:off x="8988724" y="2088983"/>
            <a:ext cx="6763110" cy="1431984"/>
          </a:xfrm>
          <a:custGeom>
            <a:avLst/>
            <a:gdLst>
              <a:gd name="connsiteX0" fmla="*/ 0 w 2242868"/>
              <a:gd name="connsiteY0" fmla="*/ 0 h 1431984"/>
              <a:gd name="connsiteX1" fmla="*/ 431321 w 2242868"/>
              <a:gd name="connsiteY1" fmla="*/ 948905 h 1431984"/>
              <a:gd name="connsiteX2" fmla="*/ 1138687 w 2242868"/>
              <a:gd name="connsiteY2" fmla="*/ 1345720 h 1431984"/>
              <a:gd name="connsiteX3" fmla="*/ 2242868 w 2242868"/>
              <a:gd name="connsiteY3" fmla="*/ 1431984 h 143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2868" h="1431984">
                <a:moveTo>
                  <a:pt x="0" y="0"/>
                </a:moveTo>
                <a:cubicBezTo>
                  <a:pt x="120770" y="362309"/>
                  <a:pt x="241540" y="724618"/>
                  <a:pt x="431321" y="948905"/>
                </a:cubicBezTo>
                <a:cubicBezTo>
                  <a:pt x="621102" y="1173192"/>
                  <a:pt x="836763" y="1265207"/>
                  <a:pt x="1138687" y="1345720"/>
                </a:cubicBezTo>
                <a:cubicBezTo>
                  <a:pt x="1440611" y="1426233"/>
                  <a:pt x="1841739" y="1429108"/>
                  <a:pt x="2242868" y="143198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536360-AE00-5049-A29C-7C304C51E736}"/>
              </a:ext>
            </a:extLst>
          </p:cNvPr>
          <p:cNvSpPr/>
          <p:nvPr/>
        </p:nvSpPr>
        <p:spPr>
          <a:xfrm>
            <a:off x="11317857" y="1759789"/>
            <a:ext cx="1552755" cy="21738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9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8870D7A9-4B9E-E043-90A8-1E70C39FAD3C}"/>
              </a:ext>
            </a:extLst>
          </p:cNvPr>
          <p:cNvSpPr/>
          <p:nvPr/>
        </p:nvSpPr>
        <p:spPr>
          <a:xfrm>
            <a:off x="5796359" y="3117005"/>
            <a:ext cx="475488" cy="47548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</a:t>
            </a:r>
            <a:r>
              <a:rPr lang="en-US" sz="1600" baseline="-25000" dirty="0">
                <a:solidFill>
                  <a:schemeClr val="tx1"/>
                </a:solidFill>
              </a:rPr>
              <a:t>(k-1)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827C0D7-E1C0-C04D-B179-047CB646EF6E}"/>
              </a:ext>
            </a:extLst>
          </p:cNvPr>
          <p:cNvSpPr/>
          <p:nvPr/>
        </p:nvSpPr>
        <p:spPr>
          <a:xfrm>
            <a:off x="7554820" y="3117005"/>
            <a:ext cx="475488" cy="47548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</a:t>
            </a:r>
            <a:r>
              <a:rPr lang="en-US" baseline="-25000" dirty="0" err="1">
                <a:solidFill>
                  <a:schemeClr val="tx1"/>
                </a:solidFill>
              </a:rPr>
              <a:t>k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BA244C1-E7DB-A44F-A1CF-F565DA8427F8}"/>
              </a:ext>
            </a:extLst>
          </p:cNvPr>
          <p:cNvSpPr/>
          <p:nvPr/>
        </p:nvSpPr>
        <p:spPr>
          <a:xfrm>
            <a:off x="8621620" y="3116301"/>
            <a:ext cx="475488" cy="47548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</a:t>
            </a:r>
            <a:r>
              <a:rPr lang="en-US" baseline="-25000" dirty="0" err="1">
                <a:solidFill>
                  <a:schemeClr val="tx1"/>
                </a:solidFill>
              </a:rPr>
              <a:t>k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5E0F85B-A35B-264A-9C3F-7FCDCE4BC06A}"/>
              </a:ext>
            </a:extLst>
          </p:cNvPr>
          <p:cNvSpPr/>
          <p:nvPr/>
        </p:nvSpPr>
        <p:spPr>
          <a:xfrm>
            <a:off x="7554820" y="4500328"/>
            <a:ext cx="475488" cy="4754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</a:t>
            </a:r>
            <a:r>
              <a:rPr lang="en-US" baseline="-25000" dirty="0" err="1">
                <a:solidFill>
                  <a:schemeClr val="tx1"/>
                </a:solidFill>
              </a:rPr>
              <a:t>k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F0C34B8-E19C-BA42-BF2E-03040E701A5D}"/>
              </a:ext>
            </a:extLst>
          </p:cNvPr>
          <p:cNvCxnSpPr>
            <a:cxnSpLocks/>
            <a:stCxn id="16" idx="4"/>
            <a:endCxn id="7" idx="0"/>
          </p:cNvCxnSpPr>
          <p:nvPr/>
        </p:nvCxnSpPr>
        <p:spPr>
          <a:xfrm>
            <a:off x="7792564" y="2209171"/>
            <a:ext cx="0" cy="9078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69CC187-BF93-064D-BB92-61B3532A6CA7}"/>
              </a:ext>
            </a:extLst>
          </p:cNvPr>
          <p:cNvCxnSpPr>
            <a:cxnSpLocks/>
            <a:stCxn id="4" idx="6"/>
            <a:endCxn id="7" idx="2"/>
          </p:cNvCxnSpPr>
          <p:nvPr/>
        </p:nvCxnSpPr>
        <p:spPr>
          <a:xfrm>
            <a:off x="6271847" y="3354749"/>
            <a:ext cx="128297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3F8F07F3-641A-ED4F-932C-CD1C6AB152D8}"/>
              </a:ext>
            </a:extLst>
          </p:cNvPr>
          <p:cNvSpPr/>
          <p:nvPr/>
        </p:nvSpPr>
        <p:spPr>
          <a:xfrm>
            <a:off x="7554820" y="1733683"/>
            <a:ext cx="475488" cy="4754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t</a:t>
            </a:r>
            <a:r>
              <a:rPr lang="en-US" baseline="-25000" dirty="0" err="1">
                <a:solidFill>
                  <a:schemeClr val="tx1"/>
                </a:solidFill>
              </a:rPr>
              <a:t>k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AEA406A-85A3-E84C-A795-1842DB3D39A8}"/>
              </a:ext>
            </a:extLst>
          </p:cNvPr>
          <p:cNvCxnSpPr>
            <a:cxnSpLocks/>
            <a:stCxn id="7" idx="4"/>
            <a:endCxn id="9" idx="0"/>
          </p:cNvCxnSpPr>
          <p:nvPr/>
        </p:nvCxnSpPr>
        <p:spPr>
          <a:xfrm>
            <a:off x="7792564" y="3592493"/>
            <a:ext cx="0" cy="90783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3995138-E68A-9545-9267-366C41573F23}"/>
              </a:ext>
            </a:extLst>
          </p:cNvPr>
          <p:cNvCxnSpPr>
            <a:cxnSpLocks/>
            <a:stCxn id="7" idx="6"/>
            <a:endCxn id="8" idx="2"/>
          </p:cNvCxnSpPr>
          <p:nvPr/>
        </p:nvCxnSpPr>
        <p:spPr>
          <a:xfrm flipV="1">
            <a:off x="8030308" y="3354045"/>
            <a:ext cx="591312" cy="704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312AA0B3-07BF-8F45-9E09-DFCD4209DBB9}"/>
              </a:ext>
            </a:extLst>
          </p:cNvPr>
          <p:cNvSpPr/>
          <p:nvPr/>
        </p:nvSpPr>
        <p:spPr>
          <a:xfrm>
            <a:off x="4723735" y="3117005"/>
            <a:ext cx="475488" cy="47548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700" dirty="0">
                <a:solidFill>
                  <a:schemeClr val="tx1"/>
                </a:solidFill>
              </a:rPr>
              <a:t>s</a:t>
            </a:r>
            <a:r>
              <a:rPr lang="en-US" sz="1200" baseline="-25000" dirty="0">
                <a:solidFill>
                  <a:schemeClr val="tx1"/>
                </a:solidFill>
              </a:rPr>
              <a:t>k-1</a:t>
            </a:r>
            <a:endParaRPr lang="en-US" sz="1700" baseline="-25000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1B0BECD-F6CF-DC4C-AD70-8C0198F9AE8A}"/>
              </a:ext>
            </a:extLst>
          </p:cNvPr>
          <p:cNvSpPr/>
          <p:nvPr/>
        </p:nvSpPr>
        <p:spPr>
          <a:xfrm>
            <a:off x="4723735" y="4500328"/>
            <a:ext cx="475488" cy="4754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baseline="-25000" dirty="0">
                <a:solidFill>
                  <a:schemeClr val="tx1"/>
                </a:solidFill>
              </a:rPr>
              <a:t>k-1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467F9A3-9708-F045-BCD7-EE6CD42C2913}"/>
              </a:ext>
            </a:extLst>
          </p:cNvPr>
          <p:cNvCxnSpPr>
            <a:cxnSpLocks/>
            <a:stCxn id="33" idx="4"/>
            <a:endCxn id="28" idx="0"/>
          </p:cNvCxnSpPr>
          <p:nvPr/>
        </p:nvCxnSpPr>
        <p:spPr>
          <a:xfrm>
            <a:off x="4961479" y="2209171"/>
            <a:ext cx="0" cy="9078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9B20414-1ABE-5243-B190-E6861D0E5E64}"/>
              </a:ext>
            </a:extLst>
          </p:cNvPr>
          <p:cNvCxnSpPr>
            <a:cxnSpLocks/>
            <a:endCxn id="28" idx="2"/>
          </p:cNvCxnSpPr>
          <p:nvPr/>
        </p:nvCxnSpPr>
        <p:spPr>
          <a:xfrm>
            <a:off x="3778698" y="3354749"/>
            <a:ext cx="94503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360E2EF3-A143-974F-B4F1-88B9C15FBD66}"/>
              </a:ext>
            </a:extLst>
          </p:cNvPr>
          <p:cNvSpPr/>
          <p:nvPr/>
        </p:nvSpPr>
        <p:spPr>
          <a:xfrm>
            <a:off x="4723735" y="1733683"/>
            <a:ext cx="475488" cy="4754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>
                <a:solidFill>
                  <a:schemeClr val="tx1"/>
                </a:solidFill>
              </a:rPr>
              <a:t>k-1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D11A021-737F-374D-BDFE-AA3589157111}"/>
              </a:ext>
            </a:extLst>
          </p:cNvPr>
          <p:cNvCxnSpPr>
            <a:cxnSpLocks/>
            <a:stCxn id="28" idx="4"/>
            <a:endCxn id="30" idx="0"/>
          </p:cNvCxnSpPr>
          <p:nvPr/>
        </p:nvCxnSpPr>
        <p:spPr>
          <a:xfrm>
            <a:off x="4961479" y="3592493"/>
            <a:ext cx="0" cy="90783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948BDFF-5C40-9342-9AC5-270577EF3AAB}"/>
              </a:ext>
            </a:extLst>
          </p:cNvPr>
          <p:cNvCxnSpPr>
            <a:cxnSpLocks/>
            <a:stCxn id="28" idx="6"/>
          </p:cNvCxnSpPr>
          <p:nvPr/>
        </p:nvCxnSpPr>
        <p:spPr>
          <a:xfrm flipV="1">
            <a:off x="5199223" y="3354045"/>
            <a:ext cx="591312" cy="704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95F4FD00-E9CD-FE4C-8C3F-54FC619C0E94}"/>
              </a:ext>
            </a:extLst>
          </p:cNvPr>
          <p:cNvSpPr/>
          <p:nvPr/>
        </p:nvSpPr>
        <p:spPr>
          <a:xfrm>
            <a:off x="8965380" y="1258195"/>
            <a:ext cx="475488" cy="47548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𝜆</a:t>
            </a:r>
            <a:r>
              <a:rPr lang="en-US" baseline="-250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F3BD59A-6EEA-D548-BE9D-9B9AFD3D9AC1}"/>
              </a:ext>
            </a:extLst>
          </p:cNvPr>
          <p:cNvSpPr/>
          <p:nvPr/>
        </p:nvSpPr>
        <p:spPr>
          <a:xfrm>
            <a:off x="6134295" y="1258195"/>
            <a:ext cx="475488" cy="47548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𝜆</a:t>
            </a:r>
            <a:r>
              <a:rPr lang="en-US" baseline="-25000" dirty="0">
                <a:solidFill>
                  <a:schemeClr val="tx1"/>
                </a:solidFill>
              </a:rPr>
              <a:t>k-1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222791F-2FBE-2E44-A730-42390384C0B5}"/>
              </a:ext>
            </a:extLst>
          </p:cNvPr>
          <p:cNvCxnSpPr>
            <a:cxnSpLocks/>
            <a:stCxn id="38" idx="5"/>
            <a:endCxn id="7" idx="1"/>
          </p:cNvCxnSpPr>
          <p:nvPr/>
        </p:nvCxnSpPr>
        <p:spPr>
          <a:xfrm>
            <a:off x="6540149" y="1664049"/>
            <a:ext cx="1084305" cy="152259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73A75EC-ADE0-6941-B1CB-0906B4086996}"/>
              </a:ext>
            </a:extLst>
          </p:cNvPr>
          <p:cNvCxnSpPr>
            <a:cxnSpLocks/>
          </p:cNvCxnSpPr>
          <p:nvPr/>
        </p:nvCxnSpPr>
        <p:spPr>
          <a:xfrm>
            <a:off x="3746654" y="2797745"/>
            <a:ext cx="982248" cy="4525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8DC72BD-CE3D-BF42-94C0-0E5FD1AF4FCB}"/>
              </a:ext>
            </a:extLst>
          </p:cNvPr>
          <p:cNvCxnSpPr>
            <a:cxnSpLocks/>
            <a:stCxn id="38" idx="6"/>
            <a:endCxn id="37" idx="2"/>
          </p:cNvCxnSpPr>
          <p:nvPr/>
        </p:nvCxnSpPr>
        <p:spPr>
          <a:xfrm>
            <a:off x="6609783" y="1495939"/>
            <a:ext cx="235559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BAA3D8E6-58EE-8849-985F-4B627BF92255}"/>
              </a:ext>
            </a:extLst>
          </p:cNvPr>
          <p:cNvSpPr/>
          <p:nvPr/>
        </p:nvSpPr>
        <p:spPr>
          <a:xfrm rot="1109694">
            <a:off x="8360230" y="3292698"/>
            <a:ext cx="107586" cy="116878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25D79D6-9D06-AC45-9CAD-1CEAFDDD0CDC}"/>
              </a:ext>
            </a:extLst>
          </p:cNvPr>
          <p:cNvCxnSpPr>
            <a:cxnSpLocks/>
            <a:stCxn id="9" idx="7"/>
            <a:endCxn id="37" idx="3"/>
          </p:cNvCxnSpPr>
          <p:nvPr/>
        </p:nvCxnSpPr>
        <p:spPr>
          <a:xfrm flipV="1">
            <a:off x="7960674" y="1664049"/>
            <a:ext cx="1074340" cy="2905913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F406F51-33D4-2A44-9DDD-1F40A618C704}"/>
              </a:ext>
            </a:extLst>
          </p:cNvPr>
          <p:cNvCxnSpPr>
            <a:cxnSpLocks/>
            <a:endCxn id="38" idx="2"/>
          </p:cNvCxnSpPr>
          <p:nvPr/>
        </p:nvCxnSpPr>
        <p:spPr>
          <a:xfrm>
            <a:off x="3778698" y="1495939"/>
            <a:ext cx="235559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F114B42A-01FF-604B-890F-BBE3A8669B30}"/>
              </a:ext>
            </a:extLst>
          </p:cNvPr>
          <p:cNvSpPr/>
          <p:nvPr/>
        </p:nvSpPr>
        <p:spPr>
          <a:xfrm rot="1109694">
            <a:off x="5513008" y="3290076"/>
            <a:ext cx="107586" cy="116878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5B75D9E-B551-8147-AC00-D9635D0AFD47}"/>
              </a:ext>
            </a:extLst>
          </p:cNvPr>
          <p:cNvCxnSpPr>
            <a:cxnSpLocks/>
            <a:stCxn id="30" idx="7"/>
            <a:endCxn id="38" idx="3"/>
          </p:cNvCxnSpPr>
          <p:nvPr/>
        </p:nvCxnSpPr>
        <p:spPr>
          <a:xfrm flipV="1">
            <a:off x="5129589" y="1664049"/>
            <a:ext cx="1074340" cy="2905913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685BFF9-36D7-A94D-9406-896534FEA328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3706413" y="1664049"/>
            <a:ext cx="1086956" cy="152259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C4018A99-B109-E241-B462-97A9AD303C17}"/>
              </a:ext>
            </a:extLst>
          </p:cNvPr>
          <p:cNvSpPr/>
          <p:nvPr/>
        </p:nvSpPr>
        <p:spPr>
          <a:xfrm>
            <a:off x="3059459" y="1258195"/>
            <a:ext cx="818669" cy="2333594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B34313F-55CC-574F-A41D-41EBD0029E27}"/>
              </a:ext>
            </a:extLst>
          </p:cNvPr>
          <p:cNvCxnSpPr>
            <a:cxnSpLocks/>
          </p:cNvCxnSpPr>
          <p:nvPr/>
        </p:nvCxnSpPr>
        <p:spPr>
          <a:xfrm>
            <a:off x="9440868" y="1493843"/>
            <a:ext cx="114196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569EA7F7-7007-4E42-BA39-4EEB94F08D21}"/>
              </a:ext>
            </a:extLst>
          </p:cNvPr>
          <p:cNvCxnSpPr>
            <a:cxnSpLocks/>
            <a:stCxn id="37" idx="5"/>
          </p:cNvCxnSpPr>
          <p:nvPr/>
        </p:nvCxnSpPr>
        <p:spPr>
          <a:xfrm>
            <a:off x="9371234" y="1664049"/>
            <a:ext cx="1079102" cy="152259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5FBA9EDA-9750-8742-A94A-4F48DC00182E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9097108" y="3354045"/>
            <a:ext cx="1353228" cy="21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A0FFBCB6-887B-7C48-8F3A-E16F685CC9BE}"/>
              </a:ext>
            </a:extLst>
          </p:cNvPr>
          <p:cNvSpPr/>
          <p:nvPr/>
        </p:nvSpPr>
        <p:spPr>
          <a:xfrm>
            <a:off x="3788663" y="1303298"/>
            <a:ext cx="463369" cy="233359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0334213-B08A-DF4F-BADF-84E92DC34000}"/>
              </a:ext>
            </a:extLst>
          </p:cNvPr>
          <p:cNvCxnSpPr>
            <a:cxnSpLocks/>
            <a:stCxn id="28" idx="7"/>
          </p:cNvCxnSpPr>
          <p:nvPr/>
        </p:nvCxnSpPr>
        <p:spPr>
          <a:xfrm flipV="1">
            <a:off x="5129589" y="1589783"/>
            <a:ext cx="1020566" cy="15968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006FAE8B-A2CE-B145-BDAE-97FDB14E25BB}"/>
              </a:ext>
            </a:extLst>
          </p:cNvPr>
          <p:cNvSpPr/>
          <p:nvPr/>
        </p:nvSpPr>
        <p:spPr>
          <a:xfrm rot="1802354">
            <a:off x="5591143" y="2328486"/>
            <a:ext cx="107586" cy="116878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52A47A3-0FB6-0242-A7FF-0693805AE36D}"/>
              </a:ext>
            </a:extLst>
          </p:cNvPr>
          <p:cNvCxnSpPr>
            <a:cxnSpLocks/>
            <a:stCxn id="7" idx="7"/>
          </p:cNvCxnSpPr>
          <p:nvPr/>
        </p:nvCxnSpPr>
        <p:spPr>
          <a:xfrm flipV="1">
            <a:off x="7960674" y="1588213"/>
            <a:ext cx="1025880" cy="15984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CE42E0F8-18AB-F646-BE01-685FEC69A4B8}"/>
              </a:ext>
            </a:extLst>
          </p:cNvPr>
          <p:cNvSpPr/>
          <p:nvPr/>
        </p:nvSpPr>
        <p:spPr>
          <a:xfrm rot="1802354">
            <a:off x="8427542" y="2326915"/>
            <a:ext cx="107586" cy="116878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A3FD2F-600C-0342-8985-7232349FA9AE}"/>
              </a:ext>
            </a:extLst>
          </p:cNvPr>
          <p:cNvSpPr/>
          <p:nvPr/>
        </p:nvSpPr>
        <p:spPr>
          <a:xfrm rot="6665050" flipH="1">
            <a:off x="5839524" y="2440094"/>
            <a:ext cx="109558" cy="11688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801C67C-B994-2749-B642-847A4E4B2C84}"/>
              </a:ext>
            </a:extLst>
          </p:cNvPr>
          <p:cNvCxnSpPr>
            <a:cxnSpLocks/>
            <a:stCxn id="33" idx="5"/>
          </p:cNvCxnSpPr>
          <p:nvPr/>
        </p:nvCxnSpPr>
        <p:spPr>
          <a:xfrm>
            <a:off x="5129589" y="2139537"/>
            <a:ext cx="2423826" cy="111673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0026849-CC63-D34D-9C1C-A0E73EAB2DEF}"/>
              </a:ext>
            </a:extLst>
          </p:cNvPr>
          <p:cNvSpPr/>
          <p:nvPr/>
        </p:nvSpPr>
        <p:spPr>
          <a:xfrm rot="6665050" flipH="1">
            <a:off x="8671856" y="2437217"/>
            <a:ext cx="109558" cy="11688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2450AAF-6DEB-EA4C-87BF-3948C450D911}"/>
              </a:ext>
            </a:extLst>
          </p:cNvPr>
          <p:cNvCxnSpPr>
            <a:cxnSpLocks/>
            <a:stCxn id="16" idx="5"/>
          </p:cNvCxnSpPr>
          <p:nvPr/>
        </p:nvCxnSpPr>
        <p:spPr>
          <a:xfrm>
            <a:off x="7960674" y="2139537"/>
            <a:ext cx="2429796" cy="11107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DC0EB93B-3008-CE46-826B-2F0306EEBEA6}"/>
              </a:ext>
            </a:extLst>
          </p:cNvPr>
          <p:cNvSpPr/>
          <p:nvPr/>
        </p:nvSpPr>
        <p:spPr>
          <a:xfrm>
            <a:off x="1405536" y="3116301"/>
            <a:ext cx="483924" cy="47548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B09D03F-8026-3141-82FD-D380702697F5}"/>
              </a:ext>
            </a:extLst>
          </p:cNvPr>
          <p:cNvCxnSpPr>
            <a:cxnSpLocks/>
            <a:stCxn id="52" idx="6"/>
          </p:cNvCxnSpPr>
          <p:nvPr/>
        </p:nvCxnSpPr>
        <p:spPr>
          <a:xfrm>
            <a:off x="1889460" y="3354045"/>
            <a:ext cx="1295014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D3D4FB06-0D29-D44C-9521-65F1B3DCC151}"/>
              </a:ext>
            </a:extLst>
          </p:cNvPr>
          <p:cNvSpPr/>
          <p:nvPr/>
        </p:nvSpPr>
        <p:spPr>
          <a:xfrm>
            <a:off x="1743472" y="1257491"/>
            <a:ext cx="483924" cy="47548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𝜆</a:t>
            </a:r>
            <a:r>
              <a:rPr lang="en-US" baseline="-250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0B005E-4C82-B140-81C9-34BBA14D6E9A}"/>
              </a:ext>
            </a:extLst>
          </p:cNvPr>
          <p:cNvCxnSpPr>
            <a:cxnSpLocks/>
            <a:stCxn id="55" idx="5"/>
          </p:cNvCxnSpPr>
          <p:nvPr/>
        </p:nvCxnSpPr>
        <p:spPr>
          <a:xfrm>
            <a:off x="2156527" y="1663345"/>
            <a:ext cx="1027947" cy="1453563"/>
          </a:xfrm>
          <a:prstGeom prst="straightConnector1">
            <a:avLst/>
          </a:prstGeom>
          <a:ln w="254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A5BED7F3-0F41-1C48-869A-D198604A9F25}"/>
              </a:ext>
            </a:extLst>
          </p:cNvPr>
          <p:cNvSpPr/>
          <p:nvPr/>
        </p:nvSpPr>
        <p:spPr>
          <a:xfrm rot="10800000">
            <a:off x="2277627" y="1503429"/>
            <a:ext cx="772623" cy="233359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DF8B31-E1FE-854E-9F37-12652CE2E217}"/>
              </a:ext>
            </a:extLst>
          </p:cNvPr>
          <p:cNvSpPr/>
          <p:nvPr/>
        </p:nvSpPr>
        <p:spPr>
          <a:xfrm>
            <a:off x="3020044" y="1836255"/>
            <a:ext cx="541989" cy="2375533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1589140-8304-364A-93D0-728688C32073}"/>
              </a:ext>
            </a:extLst>
          </p:cNvPr>
          <p:cNvSpPr/>
          <p:nvPr/>
        </p:nvSpPr>
        <p:spPr>
          <a:xfrm>
            <a:off x="10232753" y="972739"/>
            <a:ext cx="804397" cy="3394975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E10EF05-73EE-0D4C-A48D-DCFFA909E659}"/>
              </a:ext>
            </a:extLst>
          </p:cNvPr>
          <p:cNvSpPr/>
          <p:nvPr/>
        </p:nvSpPr>
        <p:spPr>
          <a:xfrm rot="10800000">
            <a:off x="9800495" y="1331998"/>
            <a:ext cx="463369" cy="233359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ED8F8E0-13D4-DB44-84E4-21803F741643}"/>
              </a:ext>
            </a:extLst>
          </p:cNvPr>
          <p:cNvGrpSpPr/>
          <p:nvPr/>
        </p:nvGrpSpPr>
        <p:grpSpPr>
          <a:xfrm>
            <a:off x="6372039" y="356949"/>
            <a:ext cx="2831085" cy="953627"/>
            <a:chOff x="6372039" y="494973"/>
            <a:chExt cx="2831085" cy="953627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DCECA26C-6AC4-234E-BAFF-6C63349C2C6A}"/>
                </a:ext>
              </a:extLst>
            </p:cNvPr>
            <p:cNvSpPr/>
            <p:nvPr/>
          </p:nvSpPr>
          <p:spPr>
            <a:xfrm>
              <a:off x="7177946" y="494973"/>
              <a:ext cx="475488" cy="475488"/>
            </a:xfrm>
            <a:prstGeom prst="ellips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𝜀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2AF320B-417C-C546-857C-45DCB59699EB}"/>
                </a:ext>
              </a:extLst>
            </p:cNvPr>
            <p:cNvSpPr/>
            <p:nvPr/>
          </p:nvSpPr>
          <p:spPr>
            <a:xfrm>
              <a:off x="7944119" y="494973"/>
              <a:ext cx="475488" cy="475488"/>
            </a:xfrm>
            <a:prstGeom prst="ellips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𝛾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5F905A21-04F0-464B-8507-F7307D8EE225}"/>
                </a:ext>
              </a:extLst>
            </p:cNvPr>
            <p:cNvCxnSpPr>
              <a:cxnSpLocks/>
              <a:stCxn id="63" idx="5"/>
              <a:endCxn id="37" idx="0"/>
            </p:cNvCxnSpPr>
            <p:nvPr/>
          </p:nvCxnSpPr>
          <p:spPr>
            <a:xfrm>
              <a:off x="8349973" y="900827"/>
              <a:ext cx="853151" cy="478139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0ECB7319-53EC-CF40-8EDB-84CB548F0CFA}"/>
                </a:ext>
              </a:extLst>
            </p:cNvPr>
            <p:cNvCxnSpPr>
              <a:cxnSpLocks/>
              <a:stCxn id="62" idx="3"/>
              <a:endCxn id="38" idx="0"/>
            </p:cNvCxnSpPr>
            <p:nvPr/>
          </p:nvCxnSpPr>
          <p:spPr>
            <a:xfrm flipH="1">
              <a:off x="6372039" y="900827"/>
              <a:ext cx="875541" cy="478139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9C0238E3-9C83-F942-8AB1-6FE89E8FA8CB}"/>
                </a:ext>
              </a:extLst>
            </p:cNvPr>
            <p:cNvCxnSpPr>
              <a:cxnSpLocks/>
              <a:stCxn id="62" idx="5"/>
              <a:endCxn id="37" idx="1"/>
            </p:cNvCxnSpPr>
            <p:nvPr/>
          </p:nvCxnSpPr>
          <p:spPr>
            <a:xfrm>
              <a:off x="7583800" y="900827"/>
              <a:ext cx="1451214" cy="547773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13251376-007A-CD47-865D-5F8606AE8B9F}"/>
                </a:ext>
              </a:extLst>
            </p:cNvPr>
            <p:cNvCxnSpPr>
              <a:cxnSpLocks/>
              <a:stCxn id="63" idx="3"/>
              <a:endCxn id="38" idx="7"/>
            </p:cNvCxnSpPr>
            <p:nvPr/>
          </p:nvCxnSpPr>
          <p:spPr>
            <a:xfrm flipH="1">
              <a:off x="6540149" y="900827"/>
              <a:ext cx="1473604" cy="547773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EC1394C-4D74-9743-9351-10F11A3C546A}"/>
              </a:ext>
            </a:extLst>
          </p:cNvPr>
          <p:cNvGrpSpPr/>
          <p:nvPr/>
        </p:nvGrpSpPr>
        <p:grpSpPr>
          <a:xfrm>
            <a:off x="3217761" y="2526077"/>
            <a:ext cx="406234" cy="101434"/>
            <a:chOff x="3402957" y="545939"/>
            <a:chExt cx="406234" cy="101434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F7B137-E9C8-BF40-952C-5B4106101101}"/>
                </a:ext>
              </a:extLst>
            </p:cNvPr>
            <p:cNvSpPr/>
            <p:nvPr/>
          </p:nvSpPr>
          <p:spPr>
            <a:xfrm>
              <a:off x="3402957" y="545939"/>
              <a:ext cx="101434" cy="101434"/>
            </a:xfrm>
            <a:prstGeom prst="ellipse">
              <a:avLst/>
            </a:prstGeom>
            <a:solidFill>
              <a:schemeClr val="tx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F8EE7415-A4CF-6949-98DB-D1DE2F38E940}"/>
                </a:ext>
              </a:extLst>
            </p:cNvPr>
            <p:cNvSpPr/>
            <p:nvPr/>
          </p:nvSpPr>
          <p:spPr>
            <a:xfrm>
              <a:off x="3555357" y="545939"/>
              <a:ext cx="101434" cy="101434"/>
            </a:xfrm>
            <a:prstGeom prst="ellipse">
              <a:avLst/>
            </a:prstGeom>
            <a:solidFill>
              <a:schemeClr val="tx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ACFDA9D4-6900-E44B-917A-2F307EF8E4B6}"/>
                </a:ext>
              </a:extLst>
            </p:cNvPr>
            <p:cNvSpPr/>
            <p:nvPr/>
          </p:nvSpPr>
          <p:spPr>
            <a:xfrm>
              <a:off x="3707757" y="545939"/>
              <a:ext cx="101434" cy="101434"/>
            </a:xfrm>
            <a:prstGeom prst="ellipse">
              <a:avLst/>
            </a:prstGeom>
            <a:solidFill>
              <a:schemeClr val="tx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F72E0557-0D92-0644-8DCE-24462E57BC3B}"/>
              </a:ext>
            </a:extLst>
          </p:cNvPr>
          <p:cNvGrpSpPr/>
          <p:nvPr/>
        </p:nvGrpSpPr>
        <p:grpSpPr>
          <a:xfrm>
            <a:off x="465889" y="928698"/>
            <a:ext cx="475488" cy="1130289"/>
            <a:chOff x="465889" y="1024571"/>
            <a:chExt cx="475488" cy="1130289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CF1D5C16-AA64-2A4F-A330-2D0AE68B6039}"/>
                </a:ext>
              </a:extLst>
            </p:cNvPr>
            <p:cNvSpPr/>
            <p:nvPr/>
          </p:nvSpPr>
          <p:spPr>
            <a:xfrm>
              <a:off x="465889" y="1679372"/>
              <a:ext cx="475488" cy="475488"/>
            </a:xfrm>
            <a:prstGeom prst="ellips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𝜈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5C12FA8D-A106-7F4C-B051-2E3B46D78286}"/>
                </a:ext>
              </a:extLst>
            </p:cNvPr>
            <p:cNvSpPr/>
            <p:nvPr/>
          </p:nvSpPr>
          <p:spPr>
            <a:xfrm>
              <a:off x="465889" y="1024571"/>
              <a:ext cx="475488" cy="475488"/>
            </a:xfrm>
            <a:prstGeom prst="ellips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dirty="0">
                  <a:solidFill>
                    <a:srgbClr val="0070C0"/>
                  </a:solidFill>
                </a:rPr>
                <a:t>𝜇</a:t>
              </a:r>
            </a:p>
          </p:txBody>
        </p:sp>
      </p:grp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E355991C-6352-4744-84C8-8FE0D9686C10}"/>
              </a:ext>
            </a:extLst>
          </p:cNvPr>
          <p:cNvCxnSpPr>
            <a:cxnSpLocks/>
            <a:stCxn id="88" idx="6"/>
            <a:endCxn id="55" idx="2"/>
          </p:cNvCxnSpPr>
          <p:nvPr/>
        </p:nvCxnSpPr>
        <p:spPr>
          <a:xfrm flipV="1">
            <a:off x="941377" y="1495235"/>
            <a:ext cx="802095" cy="32600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2FA76FCB-0105-3944-B890-1C4D4B980BEB}"/>
              </a:ext>
            </a:extLst>
          </p:cNvPr>
          <p:cNvGrpSpPr/>
          <p:nvPr/>
        </p:nvGrpSpPr>
        <p:grpSpPr>
          <a:xfrm>
            <a:off x="465889" y="2784252"/>
            <a:ext cx="939647" cy="1128525"/>
            <a:chOff x="465889" y="2922276"/>
            <a:chExt cx="939647" cy="1128525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EFB2E372-CB51-9D4B-9035-4D5829F5CB09}"/>
                </a:ext>
              </a:extLst>
            </p:cNvPr>
            <p:cNvGrpSpPr/>
            <p:nvPr/>
          </p:nvGrpSpPr>
          <p:grpSpPr>
            <a:xfrm>
              <a:off x="465889" y="2922276"/>
              <a:ext cx="475488" cy="1128525"/>
              <a:chOff x="465889" y="3150579"/>
              <a:chExt cx="475488" cy="1128525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954C265D-2D33-914E-A31F-51A386894EDD}"/>
                  </a:ext>
                </a:extLst>
              </p:cNvPr>
              <p:cNvSpPr/>
              <p:nvPr/>
            </p:nvSpPr>
            <p:spPr>
              <a:xfrm>
                <a:off x="465889" y="3150579"/>
                <a:ext cx="475488" cy="475488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rgbClr val="0070C0"/>
                    </a:solidFill>
                  </a:rPr>
                  <a:t>𝛼</a:t>
                </a: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908BD43D-2B50-F544-8D94-A5169E03EB36}"/>
                  </a:ext>
                </a:extLst>
              </p:cNvPr>
              <p:cNvSpPr/>
              <p:nvPr/>
            </p:nvSpPr>
            <p:spPr>
              <a:xfrm>
                <a:off x="465889" y="3803616"/>
                <a:ext cx="475488" cy="475488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rgbClr val="0070C0"/>
                    </a:solidFill>
                  </a:rPr>
                  <a:t>𝛽</a:t>
                </a:r>
              </a:p>
            </p:txBody>
          </p:sp>
        </p:grp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9107AD78-C1C4-9440-83B2-4F6E7E0CE2A7}"/>
                </a:ext>
              </a:extLst>
            </p:cNvPr>
            <p:cNvCxnSpPr>
              <a:cxnSpLocks/>
              <a:stCxn id="82" idx="6"/>
              <a:endCxn id="52" idx="2"/>
            </p:cNvCxnSpPr>
            <p:nvPr/>
          </p:nvCxnSpPr>
          <p:spPr>
            <a:xfrm>
              <a:off x="941377" y="3160020"/>
              <a:ext cx="464159" cy="314796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E1481CBD-EA6A-E849-BE1A-6FC6E88A3377}"/>
                </a:ext>
              </a:extLst>
            </p:cNvPr>
            <p:cNvCxnSpPr>
              <a:cxnSpLocks/>
              <a:stCxn id="83" idx="6"/>
              <a:endCxn id="52" idx="2"/>
            </p:cNvCxnSpPr>
            <p:nvPr/>
          </p:nvCxnSpPr>
          <p:spPr>
            <a:xfrm flipV="1">
              <a:off x="941377" y="3474816"/>
              <a:ext cx="464159" cy="33824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A16EDDF5-A6BC-7B4D-9658-858F888A846B}"/>
              </a:ext>
            </a:extLst>
          </p:cNvPr>
          <p:cNvCxnSpPr>
            <a:cxnSpLocks/>
            <a:stCxn id="89" idx="6"/>
            <a:endCxn id="55" idx="2"/>
          </p:cNvCxnSpPr>
          <p:nvPr/>
        </p:nvCxnSpPr>
        <p:spPr>
          <a:xfrm>
            <a:off x="941377" y="1166442"/>
            <a:ext cx="802095" cy="32879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0890651-A105-9441-A1F1-A6B15A4BB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4" y="5437620"/>
            <a:ext cx="11176000" cy="151668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Causal effect of student performance on memory decay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Inferential effect of student performance on memory decay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D8310B-C18B-FD4E-984B-C4A838EDEA83}"/>
              </a:ext>
            </a:extLst>
          </p:cNvPr>
          <p:cNvSpPr txBox="1"/>
          <p:nvPr/>
        </p:nvSpPr>
        <p:spPr>
          <a:xfrm>
            <a:off x="6092695" y="321795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+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601FE52-D5EC-5D4E-8BAB-3A5C0654AFCA}"/>
              </a:ext>
            </a:extLst>
          </p:cNvPr>
          <p:cNvSpPr txBox="1"/>
          <p:nvPr/>
        </p:nvSpPr>
        <p:spPr>
          <a:xfrm>
            <a:off x="8845916" y="3238852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03026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3D247-0B01-5643-BAAE-5EACCEC8C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CIMM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01446-51DC-6A43-AB4A-5807312A4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Causal and inferential memory model</a:t>
            </a:r>
          </a:p>
        </p:txBody>
      </p:sp>
    </p:spTree>
    <p:extLst>
      <p:ext uri="{BB962C8B-B14F-4D97-AF65-F5344CB8AC3E}">
        <p14:creationId xmlns:p14="http://schemas.microsoft.com/office/powerpoint/2010/main" val="1773922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1">
            <a:extLst>
              <a:ext uri="{FF2B5EF4-FFF2-40B4-BE49-F238E27FC236}">
                <a16:creationId xmlns:a16="http://schemas.microsoft.com/office/drawing/2014/main" id="{DCECA26C-6AC4-234E-BAFF-6C63349C2C6A}"/>
              </a:ext>
            </a:extLst>
          </p:cNvPr>
          <p:cNvSpPr/>
          <p:nvPr/>
        </p:nvSpPr>
        <p:spPr>
          <a:xfrm>
            <a:off x="7769175" y="2455470"/>
            <a:ext cx="347025" cy="347025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rgbClr val="0070C0"/>
                </a:solidFill>
              </a:rPr>
              <a:t>𝜀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2AF320B-417C-C546-857C-45DCB59699EB}"/>
              </a:ext>
            </a:extLst>
          </p:cNvPr>
          <p:cNvSpPr/>
          <p:nvPr/>
        </p:nvSpPr>
        <p:spPr>
          <a:xfrm>
            <a:off x="8328350" y="2455470"/>
            <a:ext cx="347025" cy="347025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rgbClr val="0070C0"/>
                </a:solidFill>
              </a:rPr>
              <a:t>𝛾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F905A21-04F0-464B-8507-F7307D8EE225}"/>
              </a:ext>
            </a:extLst>
          </p:cNvPr>
          <p:cNvCxnSpPr>
            <a:cxnSpLocks/>
            <a:stCxn id="63" idx="5"/>
            <a:endCxn id="37" idx="0"/>
          </p:cNvCxnSpPr>
          <p:nvPr/>
        </p:nvCxnSpPr>
        <p:spPr>
          <a:xfrm>
            <a:off x="8624554" y="2751674"/>
            <a:ext cx="622656" cy="58147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ECB7319-53EC-CF40-8EDB-84CB548F0CFA}"/>
              </a:ext>
            </a:extLst>
          </p:cNvPr>
          <p:cNvCxnSpPr>
            <a:cxnSpLocks/>
            <a:stCxn id="62" idx="3"/>
            <a:endCxn id="38" idx="0"/>
          </p:cNvCxnSpPr>
          <p:nvPr/>
        </p:nvCxnSpPr>
        <p:spPr>
          <a:xfrm flipH="1">
            <a:off x="7181001" y="2751674"/>
            <a:ext cx="638995" cy="58147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9C0238E3-9C83-F942-8AB1-6FE89E8FA8CB}"/>
              </a:ext>
            </a:extLst>
          </p:cNvPr>
          <p:cNvCxnSpPr>
            <a:cxnSpLocks/>
            <a:stCxn id="62" idx="5"/>
            <a:endCxn id="37" idx="1"/>
          </p:cNvCxnSpPr>
          <p:nvPr/>
        </p:nvCxnSpPr>
        <p:spPr>
          <a:xfrm>
            <a:off x="8065379" y="2751674"/>
            <a:ext cx="1059139" cy="63229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13251376-007A-CD47-865D-5F8606AE8B9F}"/>
              </a:ext>
            </a:extLst>
          </p:cNvPr>
          <p:cNvCxnSpPr>
            <a:cxnSpLocks/>
            <a:stCxn id="63" idx="3"/>
            <a:endCxn id="38" idx="7"/>
          </p:cNvCxnSpPr>
          <p:nvPr/>
        </p:nvCxnSpPr>
        <p:spPr>
          <a:xfrm flipH="1">
            <a:off x="7303692" y="2751674"/>
            <a:ext cx="1075479" cy="63229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FB2E372-CB51-9D4B-9035-4D5829F5CB09}"/>
              </a:ext>
            </a:extLst>
          </p:cNvPr>
          <p:cNvGrpSpPr/>
          <p:nvPr/>
        </p:nvGrpSpPr>
        <p:grpSpPr>
          <a:xfrm>
            <a:off x="2870519" y="4446909"/>
            <a:ext cx="347025" cy="823630"/>
            <a:chOff x="465889" y="3150579"/>
            <a:chExt cx="475488" cy="1128525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54C265D-2D33-914E-A31F-51A386894EDD}"/>
                </a:ext>
              </a:extLst>
            </p:cNvPr>
            <p:cNvSpPr/>
            <p:nvPr/>
          </p:nvSpPr>
          <p:spPr>
            <a:xfrm>
              <a:off x="465889" y="3150579"/>
              <a:ext cx="475488" cy="475488"/>
            </a:xfrm>
            <a:prstGeom prst="ellips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solidFill>
                    <a:srgbClr val="0070C0"/>
                  </a:solidFill>
                </a:rPr>
                <a:t>𝛼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08BD43D-2B50-F544-8D94-A5169E03EB36}"/>
                </a:ext>
              </a:extLst>
            </p:cNvPr>
            <p:cNvSpPr/>
            <p:nvPr/>
          </p:nvSpPr>
          <p:spPr>
            <a:xfrm>
              <a:off x="465889" y="3803616"/>
              <a:ext cx="475488" cy="475488"/>
            </a:xfrm>
            <a:prstGeom prst="ellips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solidFill>
                    <a:srgbClr val="0070C0"/>
                  </a:solidFill>
                </a:rPr>
                <a:t>𝛽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F72E0557-0D92-0644-8DCE-24462E57BC3B}"/>
              </a:ext>
            </a:extLst>
          </p:cNvPr>
          <p:cNvGrpSpPr/>
          <p:nvPr/>
        </p:nvGrpSpPr>
        <p:grpSpPr>
          <a:xfrm>
            <a:off x="2870519" y="3092671"/>
            <a:ext cx="347025" cy="824918"/>
            <a:chOff x="465889" y="1024571"/>
            <a:chExt cx="475488" cy="1130289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CF1D5C16-AA64-2A4F-A330-2D0AE68B6039}"/>
                </a:ext>
              </a:extLst>
            </p:cNvPr>
            <p:cNvSpPr/>
            <p:nvPr/>
          </p:nvSpPr>
          <p:spPr>
            <a:xfrm>
              <a:off x="465889" y="1679372"/>
              <a:ext cx="475488" cy="475488"/>
            </a:xfrm>
            <a:prstGeom prst="ellips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solidFill>
                    <a:srgbClr val="0070C0"/>
                  </a:solidFill>
                </a:rPr>
                <a:t>𝜈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5C12FA8D-A106-7F4C-B051-2E3B46D78286}"/>
                </a:ext>
              </a:extLst>
            </p:cNvPr>
            <p:cNvSpPr/>
            <p:nvPr/>
          </p:nvSpPr>
          <p:spPr>
            <a:xfrm>
              <a:off x="465889" y="1024571"/>
              <a:ext cx="475488" cy="475488"/>
            </a:xfrm>
            <a:prstGeom prst="ellips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solidFill>
                    <a:srgbClr val="0070C0"/>
                  </a:solidFill>
                </a:rPr>
                <a:t>𝜇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5BE53F-29AC-F146-93DB-6F5255C4822A}"/>
              </a:ext>
            </a:extLst>
          </p:cNvPr>
          <p:cNvGrpSpPr/>
          <p:nvPr/>
        </p:nvGrpSpPr>
        <p:grpSpPr>
          <a:xfrm>
            <a:off x="3217544" y="3124814"/>
            <a:ext cx="7368191" cy="2921562"/>
            <a:chOff x="3217544" y="1986119"/>
            <a:chExt cx="7368191" cy="292156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870D7A9-4B9E-E043-90A8-1E70C39FAD3C}"/>
                </a:ext>
              </a:extLst>
            </p:cNvPr>
            <p:cNvSpPr/>
            <p:nvPr/>
          </p:nvSpPr>
          <p:spPr>
            <a:xfrm>
              <a:off x="6760852" y="3551067"/>
              <a:ext cx="347025" cy="34702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s</a:t>
              </a:r>
              <a:r>
                <a:rPr lang="en-US" sz="1000" baseline="-25000" dirty="0">
                  <a:solidFill>
                    <a:schemeClr val="tx1"/>
                  </a:solidFill>
                </a:rPr>
                <a:t>k-1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827C0D7-E1C0-C04D-B179-047CB646EF6E}"/>
                </a:ext>
              </a:extLst>
            </p:cNvPr>
            <p:cNvSpPr/>
            <p:nvPr/>
          </p:nvSpPr>
          <p:spPr>
            <a:xfrm>
              <a:off x="8044229" y="3551067"/>
              <a:ext cx="347025" cy="34702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err="1">
                  <a:solidFill>
                    <a:schemeClr val="tx1"/>
                  </a:solidFill>
                </a:rPr>
                <a:t>s</a:t>
              </a:r>
              <a:r>
                <a:rPr lang="en-US" sz="1000" baseline="-25000" dirty="0" err="1">
                  <a:solidFill>
                    <a:schemeClr val="tx1"/>
                  </a:solidFill>
                </a:rPr>
                <a:t>k</a:t>
              </a:r>
              <a:endParaRPr lang="en-US" sz="10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BA244C1-E7DB-A44F-A1CF-F565DA8427F8}"/>
                </a:ext>
              </a:extLst>
            </p:cNvPr>
            <p:cNvSpPr/>
            <p:nvPr/>
          </p:nvSpPr>
          <p:spPr>
            <a:xfrm>
              <a:off x="8822810" y="3550553"/>
              <a:ext cx="347025" cy="34702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err="1">
                  <a:solidFill>
                    <a:schemeClr val="tx1"/>
                  </a:solidFill>
                </a:rPr>
                <a:t>s</a:t>
              </a:r>
              <a:r>
                <a:rPr lang="en-US" sz="1000" baseline="-25000" dirty="0" err="1">
                  <a:solidFill>
                    <a:schemeClr val="tx1"/>
                  </a:solidFill>
                </a:rPr>
                <a:t>k</a:t>
              </a:r>
              <a:endParaRPr lang="en-US" sz="10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5E0F85B-A35B-264A-9C3F-7FCDCE4BC06A}"/>
                </a:ext>
              </a:extLst>
            </p:cNvPr>
            <p:cNvSpPr/>
            <p:nvPr/>
          </p:nvSpPr>
          <p:spPr>
            <a:xfrm>
              <a:off x="8044229" y="4560656"/>
              <a:ext cx="347025" cy="347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err="1">
                  <a:solidFill>
                    <a:schemeClr val="tx1"/>
                  </a:solidFill>
                </a:rPr>
                <a:t>c</a:t>
              </a:r>
              <a:r>
                <a:rPr lang="en-US" sz="1000" baseline="-25000" dirty="0" err="1">
                  <a:solidFill>
                    <a:schemeClr val="tx1"/>
                  </a:solidFill>
                </a:rPr>
                <a:t>k</a:t>
              </a:r>
              <a:endParaRPr lang="en-US" sz="10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F0C34B8-E19C-BA42-BF2E-03040E701A5D}"/>
                </a:ext>
              </a:extLst>
            </p:cNvPr>
            <p:cNvCxnSpPr>
              <a:cxnSpLocks/>
              <a:stCxn id="16" idx="4"/>
              <a:endCxn id="7" idx="0"/>
            </p:cNvCxnSpPr>
            <p:nvPr/>
          </p:nvCxnSpPr>
          <p:spPr>
            <a:xfrm>
              <a:off x="8217741" y="2888503"/>
              <a:ext cx="0" cy="6625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69CC187-BF93-064D-BB92-61B3532A6CA7}"/>
                </a:ext>
              </a:extLst>
            </p:cNvPr>
            <p:cNvCxnSpPr>
              <a:cxnSpLocks/>
              <a:stCxn id="4" idx="6"/>
              <a:endCxn id="7" idx="2"/>
            </p:cNvCxnSpPr>
            <p:nvPr/>
          </p:nvCxnSpPr>
          <p:spPr>
            <a:xfrm>
              <a:off x="7107877" y="3724579"/>
              <a:ext cx="93635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F8F07F3-641A-ED4F-932C-CD1C6AB152D8}"/>
                </a:ext>
              </a:extLst>
            </p:cNvPr>
            <p:cNvSpPr/>
            <p:nvPr/>
          </p:nvSpPr>
          <p:spPr>
            <a:xfrm>
              <a:off x="8044229" y="2541478"/>
              <a:ext cx="347025" cy="347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 err="1">
                  <a:solidFill>
                    <a:schemeClr val="tx1"/>
                  </a:solidFill>
                </a:rPr>
                <a:t>t</a:t>
              </a:r>
              <a:r>
                <a:rPr lang="en-US" sz="1000" baseline="-25000" dirty="0" err="1">
                  <a:solidFill>
                    <a:schemeClr val="tx1"/>
                  </a:solidFill>
                </a:rPr>
                <a:t>k</a:t>
              </a:r>
              <a:endParaRPr lang="en-US" sz="10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AEA406A-85A3-E84C-A795-1842DB3D39A8}"/>
                </a:ext>
              </a:extLst>
            </p:cNvPr>
            <p:cNvCxnSpPr>
              <a:cxnSpLocks/>
              <a:stCxn id="7" idx="4"/>
              <a:endCxn id="9" idx="0"/>
            </p:cNvCxnSpPr>
            <p:nvPr/>
          </p:nvCxnSpPr>
          <p:spPr>
            <a:xfrm>
              <a:off x="8217741" y="3898092"/>
              <a:ext cx="0" cy="6625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3995138-E68A-9545-9267-366C41573F23}"/>
                </a:ext>
              </a:extLst>
            </p:cNvPr>
            <p:cNvCxnSpPr>
              <a:cxnSpLocks/>
              <a:stCxn id="7" idx="6"/>
              <a:endCxn id="8" idx="2"/>
            </p:cNvCxnSpPr>
            <p:nvPr/>
          </p:nvCxnSpPr>
          <p:spPr>
            <a:xfrm flipV="1">
              <a:off x="8391254" y="3724065"/>
              <a:ext cx="431557" cy="514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12AA0B3-07BF-8F45-9E09-DFCD4209DBB9}"/>
                </a:ext>
              </a:extLst>
            </p:cNvPr>
            <p:cNvSpPr/>
            <p:nvPr/>
          </p:nvSpPr>
          <p:spPr>
            <a:xfrm>
              <a:off x="5978020" y="3551067"/>
              <a:ext cx="347025" cy="34702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s</a:t>
              </a:r>
              <a:r>
                <a:rPr lang="en-US" sz="1000" baseline="-25000" dirty="0">
                  <a:solidFill>
                    <a:schemeClr val="tx1"/>
                  </a:solidFill>
                </a:rPr>
                <a:t>k-1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1B0BECD-F6CF-DC4C-AD70-8C0198F9AE8A}"/>
                </a:ext>
              </a:extLst>
            </p:cNvPr>
            <p:cNvSpPr/>
            <p:nvPr/>
          </p:nvSpPr>
          <p:spPr>
            <a:xfrm>
              <a:off x="5978020" y="4560656"/>
              <a:ext cx="347025" cy="347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</a:t>
              </a:r>
              <a:r>
                <a:rPr lang="en-US" sz="1000" baseline="-25000" dirty="0">
                  <a:solidFill>
                    <a:schemeClr val="tx1"/>
                  </a:solidFill>
                </a:rPr>
                <a:t>k-1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9467F9A3-9708-F045-BCD7-EE6CD42C2913}"/>
                </a:ext>
              </a:extLst>
            </p:cNvPr>
            <p:cNvCxnSpPr>
              <a:cxnSpLocks/>
              <a:stCxn id="33" idx="4"/>
              <a:endCxn id="28" idx="0"/>
            </p:cNvCxnSpPr>
            <p:nvPr/>
          </p:nvCxnSpPr>
          <p:spPr>
            <a:xfrm>
              <a:off x="6151532" y="2888503"/>
              <a:ext cx="0" cy="6625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59B20414-1ABE-5243-B190-E6861D0E5E64}"/>
                </a:ext>
              </a:extLst>
            </p:cNvPr>
            <p:cNvCxnSpPr>
              <a:cxnSpLocks/>
              <a:endCxn id="28" idx="2"/>
            </p:cNvCxnSpPr>
            <p:nvPr/>
          </p:nvCxnSpPr>
          <p:spPr>
            <a:xfrm>
              <a:off x="5288304" y="3724579"/>
              <a:ext cx="68971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60E2EF3-A143-974F-B4F1-88B9C15FBD66}"/>
                </a:ext>
              </a:extLst>
            </p:cNvPr>
            <p:cNvSpPr/>
            <p:nvPr/>
          </p:nvSpPr>
          <p:spPr>
            <a:xfrm>
              <a:off x="5978020" y="2541478"/>
              <a:ext cx="347025" cy="3470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t</a:t>
              </a:r>
              <a:r>
                <a:rPr lang="en-US" sz="1000" baseline="-25000" dirty="0">
                  <a:solidFill>
                    <a:schemeClr val="tx1"/>
                  </a:solidFill>
                </a:rPr>
                <a:t>k-1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CD11A021-737F-374D-BDFE-AA3589157111}"/>
                </a:ext>
              </a:extLst>
            </p:cNvPr>
            <p:cNvCxnSpPr>
              <a:cxnSpLocks/>
              <a:stCxn id="28" idx="4"/>
              <a:endCxn id="30" idx="0"/>
            </p:cNvCxnSpPr>
            <p:nvPr/>
          </p:nvCxnSpPr>
          <p:spPr>
            <a:xfrm>
              <a:off x="6151532" y="3898092"/>
              <a:ext cx="0" cy="6625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4948BDFF-5C40-9342-9AC5-270577EF3AAB}"/>
                </a:ext>
              </a:extLst>
            </p:cNvPr>
            <p:cNvCxnSpPr>
              <a:cxnSpLocks/>
              <a:stCxn id="28" idx="6"/>
            </p:cNvCxnSpPr>
            <p:nvPr/>
          </p:nvCxnSpPr>
          <p:spPr>
            <a:xfrm flipV="1">
              <a:off x="6325045" y="3724065"/>
              <a:ext cx="431557" cy="514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5F4FD00-E9CD-FE4C-8C3F-54FC619C0E94}"/>
                </a:ext>
              </a:extLst>
            </p:cNvPr>
            <p:cNvSpPr/>
            <p:nvPr/>
          </p:nvSpPr>
          <p:spPr>
            <a:xfrm>
              <a:off x="9073697" y="2194453"/>
              <a:ext cx="347025" cy="34702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𝜆</a:t>
              </a:r>
              <a:r>
                <a:rPr lang="en-US" sz="1000" baseline="-25000" dirty="0">
                  <a:solidFill>
                    <a:schemeClr val="tx1"/>
                  </a:solidFill>
                </a:rPr>
                <a:t>k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F3BD59A-6EEA-D548-BE9D-9B9AFD3D9AC1}"/>
                </a:ext>
              </a:extLst>
            </p:cNvPr>
            <p:cNvSpPr/>
            <p:nvPr/>
          </p:nvSpPr>
          <p:spPr>
            <a:xfrm>
              <a:off x="7007488" y="2194453"/>
              <a:ext cx="347025" cy="34702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𝜆</a:t>
              </a:r>
              <a:r>
                <a:rPr lang="en-US" sz="1000" baseline="-25000" dirty="0">
                  <a:solidFill>
                    <a:schemeClr val="tx1"/>
                  </a:solidFill>
                </a:rPr>
                <a:t>k-1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222791F-2FBE-2E44-A730-42390384C0B5}"/>
                </a:ext>
              </a:extLst>
            </p:cNvPr>
            <p:cNvCxnSpPr>
              <a:cxnSpLocks/>
              <a:stCxn id="38" idx="5"/>
              <a:endCxn id="7" idx="1"/>
            </p:cNvCxnSpPr>
            <p:nvPr/>
          </p:nvCxnSpPr>
          <p:spPr>
            <a:xfrm>
              <a:off x="7303692" y="2490657"/>
              <a:ext cx="791358" cy="111123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D73A75EC-ADE0-6941-B1CB-0906B4086996}"/>
                </a:ext>
              </a:extLst>
            </p:cNvPr>
            <p:cNvCxnSpPr>
              <a:cxnSpLocks/>
            </p:cNvCxnSpPr>
            <p:nvPr/>
          </p:nvCxnSpPr>
          <p:spPr>
            <a:xfrm>
              <a:off x="5264917" y="3318061"/>
              <a:ext cx="716873" cy="3302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8DC72BD-CE3D-BF42-94C0-0E5FD1AF4FCB}"/>
                </a:ext>
              </a:extLst>
            </p:cNvPr>
            <p:cNvCxnSpPr>
              <a:cxnSpLocks/>
              <a:stCxn id="38" idx="6"/>
              <a:endCxn id="37" idx="2"/>
            </p:cNvCxnSpPr>
            <p:nvPr/>
          </p:nvCxnSpPr>
          <p:spPr>
            <a:xfrm>
              <a:off x="7354513" y="2367965"/>
              <a:ext cx="1719184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AA3D8E6-58EE-8849-985F-4B627BF92255}"/>
                </a:ext>
              </a:extLst>
            </p:cNvPr>
            <p:cNvSpPr/>
            <p:nvPr/>
          </p:nvSpPr>
          <p:spPr>
            <a:xfrm rot="1109694">
              <a:off x="8632040" y="3679292"/>
              <a:ext cx="78519" cy="85301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E25D79D6-9D06-AC45-9CAD-1CEAFDDD0CDC}"/>
                </a:ext>
              </a:extLst>
            </p:cNvPr>
            <p:cNvCxnSpPr>
              <a:cxnSpLocks/>
              <a:stCxn id="9" idx="7"/>
              <a:endCxn id="37" idx="3"/>
            </p:cNvCxnSpPr>
            <p:nvPr/>
          </p:nvCxnSpPr>
          <p:spPr>
            <a:xfrm flipV="1">
              <a:off x="8340433" y="2490657"/>
              <a:ext cx="784085" cy="21208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0F406F51-33D4-2A44-9DDD-1F40A618C704}"/>
                </a:ext>
              </a:extLst>
            </p:cNvPr>
            <p:cNvCxnSpPr>
              <a:cxnSpLocks/>
              <a:endCxn id="38" idx="2"/>
            </p:cNvCxnSpPr>
            <p:nvPr/>
          </p:nvCxnSpPr>
          <p:spPr>
            <a:xfrm>
              <a:off x="5288304" y="2367965"/>
              <a:ext cx="1719184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114B42A-01FF-604B-890F-BBE3A8669B30}"/>
                </a:ext>
              </a:extLst>
            </p:cNvPr>
            <p:cNvSpPr/>
            <p:nvPr/>
          </p:nvSpPr>
          <p:spPr>
            <a:xfrm rot="1109694">
              <a:off x="6554054" y="3677379"/>
              <a:ext cx="78519" cy="85301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65B75D9E-B551-8147-AC00-D9635D0AFD47}"/>
                </a:ext>
              </a:extLst>
            </p:cNvPr>
            <p:cNvCxnSpPr>
              <a:cxnSpLocks/>
              <a:stCxn id="30" idx="7"/>
              <a:endCxn id="38" idx="3"/>
            </p:cNvCxnSpPr>
            <p:nvPr/>
          </p:nvCxnSpPr>
          <p:spPr>
            <a:xfrm flipV="1">
              <a:off x="6274224" y="2490657"/>
              <a:ext cx="784085" cy="21208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685BFF9-36D7-A94D-9406-896534FEA328}"/>
                </a:ext>
              </a:extLst>
            </p:cNvPr>
            <p:cNvCxnSpPr>
              <a:cxnSpLocks/>
              <a:endCxn id="28" idx="1"/>
            </p:cNvCxnSpPr>
            <p:nvPr/>
          </p:nvCxnSpPr>
          <p:spPr>
            <a:xfrm>
              <a:off x="5235548" y="2490657"/>
              <a:ext cx="793292" cy="111123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4018A99-B109-E241-B462-97A9AD303C17}"/>
                </a:ext>
              </a:extLst>
            </p:cNvPr>
            <p:cNvSpPr/>
            <p:nvPr/>
          </p:nvSpPr>
          <p:spPr>
            <a:xfrm>
              <a:off x="4763382" y="2194453"/>
              <a:ext cx="597489" cy="1703125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1B34313F-55CC-574F-A41D-41EBD0029E27}"/>
                </a:ext>
              </a:extLst>
            </p:cNvPr>
            <p:cNvCxnSpPr>
              <a:cxnSpLocks/>
            </p:cNvCxnSpPr>
            <p:nvPr/>
          </p:nvCxnSpPr>
          <p:spPr>
            <a:xfrm>
              <a:off x="9420722" y="2366436"/>
              <a:ext cx="83344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569EA7F7-7007-4E42-BA39-4EEB94F08D21}"/>
                </a:ext>
              </a:extLst>
            </p:cNvPr>
            <p:cNvCxnSpPr>
              <a:cxnSpLocks/>
              <a:stCxn id="37" idx="5"/>
            </p:cNvCxnSpPr>
            <p:nvPr/>
          </p:nvCxnSpPr>
          <p:spPr>
            <a:xfrm>
              <a:off x="9369901" y="2490657"/>
              <a:ext cx="787560" cy="111123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5FBA9EDA-9750-8742-A94A-4F48DC00182E}"/>
                </a:ext>
              </a:extLst>
            </p:cNvPr>
            <p:cNvCxnSpPr>
              <a:cxnSpLocks/>
              <a:stCxn id="8" idx="6"/>
            </p:cNvCxnSpPr>
            <p:nvPr/>
          </p:nvCxnSpPr>
          <p:spPr>
            <a:xfrm>
              <a:off x="9169836" y="3724065"/>
              <a:ext cx="987625" cy="1591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A0FFBCB6-887B-7C48-8F3A-E16F685CC9BE}"/>
                </a:ext>
              </a:extLst>
            </p:cNvPr>
            <p:cNvSpPr/>
            <p:nvPr/>
          </p:nvSpPr>
          <p:spPr>
            <a:xfrm>
              <a:off x="5295577" y="2227370"/>
              <a:ext cx="338180" cy="170312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80334213-B08A-DF4F-BADF-84E92DC34000}"/>
                </a:ext>
              </a:extLst>
            </p:cNvPr>
            <p:cNvCxnSpPr>
              <a:cxnSpLocks/>
              <a:stCxn id="28" idx="7"/>
            </p:cNvCxnSpPr>
            <p:nvPr/>
          </p:nvCxnSpPr>
          <p:spPr>
            <a:xfrm flipV="1">
              <a:off x="6274224" y="2436455"/>
              <a:ext cx="744839" cy="116543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06FAE8B-A2CE-B145-BDAE-97FDB14E25BB}"/>
                </a:ext>
              </a:extLst>
            </p:cNvPr>
            <p:cNvSpPr/>
            <p:nvPr/>
          </p:nvSpPr>
          <p:spPr>
            <a:xfrm rot="1802354">
              <a:off x="6611080" y="2975582"/>
              <a:ext cx="78519" cy="85301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152A47A3-0FB6-0242-A7FF-0693805AE36D}"/>
                </a:ext>
              </a:extLst>
            </p:cNvPr>
            <p:cNvCxnSpPr>
              <a:cxnSpLocks/>
              <a:stCxn id="7" idx="7"/>
            </p:cNvCxnSpPr>
            <p:nvPr/>
          </p:nvCxnSpPr>
          <p:spPr>
            <a:xfrm flipV="1">
              <a:off x="8340433" y="2435310"/>
              <a:ext cx="748717" cy="116657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E42E0F8-18AB-F646-BE01-685FEC69A4B8}"/>
                </a:ext>
              </a:extLst>
            </p:cNvPr>
            <p:cNvSpPr/>
            <p:nvPr/>
          </p:nvSpPr>
          <p:spPr>
            <a:xfrm rot="1802354">
              <a:off x="8681167" y="2974436"/>
              <a:ext cx="78519" cy="85301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8A3FD2F-600C-0342-8985-7232349FA9AE}"/>
                </a:ext>
              </a:extLst>
            </p:cNvPr>
            <p:cNvSpPr/>
            <p:nvPr/>
          </p:nvSpPr>
          <p:spPr>
            <a:xfrm rot="6665050" flipH="1">
              <a:off x="6792355" y="3057037"/>
              <a:ext cx="79959" cy="8530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801C67C-B994-2749-B642-847A4E4B2C84}"/>
                </a:ext>
              </a:extLst>
            </p:cNvPr>
            <p:cNvCxnSpPr>
              <a:cxnSpLocks/>
              <a:stCxn id="33" idx="5"/>
            </p:cNvCxnSpPr>
            <p:nvPr/>
          </p:nvCxnSpPr>
          <p:spPr>
            <a:xfrm>
              <a:off x="6274224" y="2837682"/>
              <a:ext cx="1768979" cy="81502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0026849-CC63-D34D-9C1C-A0E73EAB2DEF}"/>
                </a:ext>
              </a:extLst>
            </p:cNvPr>
            <p:cNvSpPr/>
            <p:nvPr/>
          </p:nvSpPr>
          <p:spPr>
            <a:xfrm rot="6665050" flipH="1">
              <a:off x="8859474" y="3054937"/>
              <a:ext cx="79959" cy="8530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B2450AAF-6DEB-EA4C-87BF-3948C450D911}"/>
                </a:ext>
              </a:extLst>
            </p:cNvPr>
            <p:cNvCxnSpPr>
              <a:cxnSpLocks/>
              <a:stCxn id="16" idx="5"/>
            </p:cNvCxnSpPr>
            <p:nvPr/>
          </p:nvCxnSpPr>
          <p:spPr>
            <a:xfrm>
              <a:off x="8340433" y="2837682"/>
              <a:ext cx="1773336" cy="8106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C0EB93B-3008-CE46-826B-2F0306EEBEA6}"/>
                </a:ext>
              </a:extLst>
            </p:cNvPr>
            <p:cNvSpPr/>
            <p:nvPr/>
          </p:nvSpPr>
          <p:spPr>
            <a:xfrm>
              <a:off x="3556301" y="3550553"/>
              <a:ext cx="353182" cy="34702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S</a:t>
              </a:r>
              <a:r>
                <a:rPr lang="en-US" sz="1000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CB09D03F-8026-3141-82FD-D380702697F5}"/>
                </a:ext>
              </a:extLst>
            </p:cNvPr>
            <p:cNvCxnSpPr>
              <a:cxnSpLocks/>
              <a:stCxn id="52" idx="6"/>
            </p:cNvCxnSpPr>
            <p:nvPr/>
          </p:nvCxnSpPr>
          <p:spPr>
            <a:xfrm>
              <a:off x="3909483" y="3724065"/>
              <a:ext cx="945139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3D4FB06-0D29-D44C-9521-65F1B3DCC151}"/>
                </a:ext>
              </a:extLst>
            </p:cNvPr>
            <p:cNvSpPr/>
            <p:nvPr/>
          </p:nvSpPr>
          <p:spPr>
            <a:xfrm>
              <a:off x="3802937" y="2193939"/>
              <a:ext cx="353182" cy="34702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𝜆</a:t>
              </a:r>
              <a:r>
                <a:rPr lang="en-US" sz="1000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4F0B005E-4C82-B140-81C9-34BBA14D6E9A}"/>
                </a:ext>
              </a:extLst>
            </p:cNvPr>
            <p:cNvCxnSpPr>
              <a:cxnSpLocks/>
              <a:stCxn id="55" idx="5"/>
            </p:cNvCxnSpPr>
            <p:nvPr/>
          </p:nvCxnSpPr>
          <p:spPr>
            <a:xfrm>
              <a:off x="4104396" y="2490143"/>
              <a:ext cx="750226" cy="106085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5BED7F3-0F41-1C48-869A-D198604A9F25}"/>
                </a:ext>
              </a:extLst>
            </p:cNvPr>
            <p:cNvSpPr/>
            <p:nvPr/>
          </p:nvSpPr>
          <p:spPr>
            <a:xfrm rot="10800000">
              <a:off x="4192778" y="2373432"/>
              <a:ext cx="563883" cy="170312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5DF8B31-E1FE-854E-9F37-12652CE2E217}"/>
                </a:ext>
              </a:extLst>
            </p:cNvPr>
            <p:cNvSpPr/>
            <p:nvPr/>
          </p:nvSpPr>
          <p:spPr>
            <a:xfrm>
              <a:off x="4734616" y="2616338"/>
              <a:ext cx="395559" cy="1733733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1589140-8304-364A-93D0-728688C32073}"/>
                </a:ext>
              </a:extLst>
            </p:cNvPr>
            <p:cNvSpPr/>
            <p:nvPr/>
          </p:nvSpPr>
          <p:spPr>
            <a:xfrm>
              <a:off x="9998663" y="1986119"/>
              <a:ext cx="587072" cy="247775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E10EF05-73EE-0D4C-A48D-DCFFA909E659}"/>
                </a:ext>
              </a:extLst>
            </p:cNvPr>
            <p:cNvSpPr/>
            <p:nvPr/>
          </p:nvSpPr>
          <p:spPr>
            <a:xfrm rot="10800000">
              <a:off x="9683188" y="2248316"/>
              <a:ext cx="338180" cy="170312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DEC1394C-4D74-9743-9351-10F11A3C546A}"/>
                </a:ext>
              </a:extLst>
            </p:cNvPr>
            <p:cNvGrpSpPr/>
            <p:nvPr/>
          </p:nvGrpSpPr>
          <p:grpSpPr>
            <a:xfrm>
              <a:off x="4878916" y="3119790"/>
              <a:ext cx="296481" cy="74029"/>
              <a:chOff x="3402957" y="545939"/>
              <a:chExt cx="406234" cy="101434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08F7B137-E9C8-BF40-952C-5B4106101101}"/>
                  </a:ext>
                </a:extLst>
              </p:cNvPr>
              <p:cNvSpPr/>
              <p:nvPr/>
            </p:nvSpPr>
            <p:spPr>
              <a:xfrm>
                <a:off x="3402957" y="545939"/>
                <a:ext cx="101434" cy="101434"/>
              </a:xfrm>
              <a:prstGeom prst="ellipse">
                <a:avLst/>
              </a:prstGeom>
              <a:solidFill>
                <a:schemeClr val="tx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F8EE7415-A4CF-6949-98DB-D1DE2F38E940}"/>
                  </a:ext>
                </a:extLst>
              </p:cNvPr>
              <p:cNvSpPr/>
              <p:nvPr/>
            </p:nvSpPr>
            <p:spPr>
              <a:xfrm>
                <a:off x="3555357" y="545939"/>
                <a:ext cx="101434" cy="101434"/>
              </a:xfrm>
              <a:prstGeom prst="ellipse">
                <a:avLst/>
              </a:prstGeom>
              <a:solidFill>
                <a:schemeClr val="tx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ACFDA9D4-6900-E44B-917A-2F307EF8E4B6}"/>
                  </a:ext>
                </a:extLst>
              </p:cNvPr>
              <p:cNvSpPr/>
              <p:nvPr/>
            </p:nvSpPr>
            <p:spPr>
              <a:xfrm>
                <a:off x="3707757" y="545939"/>
                <a:ext cx="101434" cy="101434"/>
              </a:xfrm>
              <a:prstGeom prst="ellipse">
                <a:avLst/>
              </a:prstGeom>
              <a:solidFill>
                <a:schemeClr val="tx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9107AD78-C1C4-9440-83B2-4F6E7E0CE2A7}"/>
                </a:ext>
              </a:extLst>
            </p:cNvPr>
            <p:cNvCxnSpPr>
              <a:cxnSpLocks/>
              <a:stCxn id="82" idx="6"/>
              <a:endCxn id="52" idx="2"/>
            </p:cNvCxnSpPr>
            <p:nvPr/>
          </p:nvCxnSpPr>
          <p:spPr>
            <a:xfrm>
              <a:off x="3217544" y="3498980"/>
              <a:ext cx="338757" cy="225086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E355991C-6352-4744-84C8-8FE0D9686C10}"/>
                </a:ext>
              </a:extLst>
            </p:cNvPr>
            <p:cNvCxnSpPr>
              <a:cxnSpLocks/>
              <a:stCxn id="88" idx="6"/>
              <a:endCxn id="55" idx="2"/>
            </p:cNvCxnSpPr>
            <p:nvPr/>
          </p:nvCxnSpPr>
          <p:spPr>
            <a:xfrm flipV="1">
              <a:off x="3217544" y="2367452"/>
              <a:ext cx="585393" cy="255183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E1481CBD-EA6A-E849-BE1A-6FC6E88A3377}"/>
                </a:ext>
              </a:extLst>
            </p:cNvPr>
            <p:cNvCxnSpPr>
              <a:cxnSpLocks/>
              <a:stCxn id="83" idx="6"/>
              <a:endCxn id="52" idx="2"/>
            </p:cNvCxnSpPr>
            <p:nvPr/>
          </p:nvCxnSpPr>
          <p:spPr>
            <a:xfrm flipV="1">
              <a:off x="3217544" y="3724066"/>
              <a:ext cx="338757" cy="251519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A16EDDF5-A6BC-7B4D-9658-858F888A846B}"/>
                </a:ext>
              </a:extLst>
            </p:cNvPr>
            <p:cNvCxnSpPr>
              <a:cxnSpLocks/>
              <a:stCxn id="89" idx="6"/>
              <a:endCxn id="55" idx="2"/>
            </p:cNvCxnSpPr>
            <p:nvPr/>
          </p:nvCxnSpPr>
          <p:spPr>
            <a:xfrm>
              <a:off x="3217544" y="2144742"/>
              <a:ext cx="585393" cy="22271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5CD9E32-72D1-EE40-A651-92736AAA78B9}"/>
              </a:ext>
            </a:extLst>
          </p:cNvPr>
          <p:cNvSpPr txBox="1"/>
          <p:nvPr/>
        </p:nvSpPr>
        <p:spPr>
          <a:xfrm>
            <a:off x="3332880" y="2348856"/>
            <a:ext cx="823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student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BC0E01C-17F5-6248-A602-3798639789A9}"/>
              </a:ext>
            </a:extLst>
          </p:cNvPr>
          <p:cNvSpPr txBox="1"/>
          <p:nvPr/>
        </p:nvSpPr>
        <p:spPr>
          <a:xfrm>
            <a:off x="2629881" y="5833325"/>
            <a:ext cx="564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item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D89100-1004-BE43-8401-3D70A22EC393}"/>
              </a:ext>
            </a:extLst>
          </p:cNvPr>
          <p:cNvSpPr/>
          <p:nvPr/>
        </p:nvSpPr>
        <p:spPr>
          <a:xfrm>
            <a:off x="2623346" y="2925340"/>
            <a:ext cx="7534115" cy="3225237"/>
          </a:xfrm>
          <a:prstGeom prst="rect">
            <a:avLst/>
          </a:prstGeom>
          <a:solidFill>
            <a:srgbClr val="FF0000">
              <a:alpha val="6000"/>
            </a:srgbClr>
          </a:solidFill>
          <a:ln w="25400">
            <a:solidFill>
              <a:srgbClr val="FF0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BA3471D0-38F7-1A49-81F2-D242B9B8F8C1}"/>
              </a:ext>
            </a:extLst>
          </p:cNvPr>
          <p:cNvGrpSpPr/>
          <p:nvPr/>
        </p:nvGrpSpPr>
        <p:grpSpPr>
          <a:xfrm>
            <a:off x="1935842" y="2705464"/>
            <a:ext cx="934677" cy="3348463"/>
            <a:chOff x="1935842" y="1566769"/>
            <a:chExt cx="934677" cy="3348463"/>
          </a:xfrm>
        </p:grpSpPr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696C3290-98EC-1A4D-9A0D-6D92A22FB5D2}"/>
                </a:ext>
              </a:extLst>
            </p:cNvPr>
            <p:cNvCxnSpPr>
              <a:cxnSpLocks/>
              <a:stCxn id="91" idx="6"/>
              <a:endCxn id="82" idx="2"/>
            </p:cNvCxnSpPr>
            <p:nvPr/>
          </p:nvCxnSpPr>
          <p:spPr>
            <a:xfrm flipV="1">
              <a:off x="2282867" y="3498980"/>
              <a:ext cx="587652" cy="40528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60ED2145-69C5-9B47-A9F5-675F40D62AD8}"/>
                </a:ext>
              </a:extLst>
            </p:cNvPr>
            <p:cNvCxnSpPr>
              <a:cxnSpLocks/>
              <a:stCxn id="90" idx="6"/>
              <a:endCxn id="82" idx="2"/>
            </p:cNvCxnSpPr>
            <p:nvPr/>
          </p:nvCxnSpPr>
          <p:spPr>
            <a:xfrm>
              <a:off x="2282867" y="3485530"/>
              <a:ext cx="587652" cy="1345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024CE2D1-8E6A-0A4D-A517-E0BA9740603A}"/>
                </a:ext>
              </a:extLst>
            </p:cNvPr>
            <p:cNvCxnSpPr>
              <a:cxnSpLocks/>
              <a:stCxn id="97" idx="6"/>
              <a:endCxn id="83" idx="2"/>
            </p:cNvCxnSpPr>
            <p:nvPr/>
          </p:nvCxnSpPr>
          <p:spPr>
            <a:xfrm flipV="1">
              <a:off x="2282867" y="3975585"/>
              <a:ext cx="587652" cy="347405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13DD676F-0537-4042-B888-762BB0BEA8FE}"/>
                </a:ext>
              </a:extLst>
            </p:cNvPr>
            <p:cNvCxnSpPr>
              <a:cxnSpLocks/>
              <a:stCxn id="100" idx="6"/>
              <a:endCxn id="83" idx="2"/>
            </p:cNvCxnSpPr>
            <p:nvPr/>
          </p:nvCxnSpPr>
          <p:spPr>
            <a:xfrm flipV="1">
              <a:off x="2282867" y="3975585"/>
              <a:ext cx="587652" cy="766135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672B1C6D-3C21-E14A-ABFF-1468E61BB2A8}"/>
                </a:ext>
              </a:extLst>
            </p:cNvPr>
            <p:cNvGrpSpPr/>
            <p:nvPr/>
          </p:nvGrpSpPr>
          <p:grpSpPr>
            <a:xfrm>
              <a:off x="1935842" y="3312017"/>
              <a:ext cx="347025" cy="1603215"/>
              <a:chOff x="1935842" y="3487866"/>
              <a:chExt cx="347025" cy="1603215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D5C3DB3B-A972-014E-B9EA-1CE7A452FFC0}"/>
                  </a:ext>
                </a:extLst>
              </p:cNvPr>
              <p:cNvSpPr/>
              <p:nvPr/>
            </p:nvSpPr>
            <p:spPr>
              <a:xfrm>
                <a:off x="1935842" y="3487866"/>
                <a:ext cx="347025" cy="34702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600" u="sng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D25360C7-90E5-3340-92AE-72D58631D91A}"/>
                  </a:ext>
                </a:extLst>
              </p:cNvPr>
              <p:cNvSpPr/>
              <p:nvPr/>
            </p:nvSpPr>
            <p:spPr>
              <a:xfrm>
                <a:off x="1935842" y="3906596"/>
                <a:ext cx="347025" cy="34702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600" u="sng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50F0FBEA-A78E-2246-8B03-98346E6F11F3}"/>
                  </a:ext>
                </a:extLst>
              </p:cNvPr>
              <p:cNvSpPr/>
              <p:nvPr/>
            </p:nvSpPr>
            <p:spPr>
              <a:xfrm>
                <a:off x="1935842" y="4325326"/>
                <a:ext cx="347025" cy="34702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600" u="sng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D83BCCCB-A78E-2B4B-8AC6-1BE10F096446}"/>
                  </a:ext>
                </a:extLst>
              </p:cNvPr>
              <p:cNvSpPr/>
              <p:nvPr/>
            </p:nvSpPr>
            <p:spPr>
              <a:xfrm>
                <a:off x="1935842" y="4744056"/>
                <a:ext cx="347025" cy="34702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600" u="sng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FB40F1ED-3FC7-9C46-8EE1-F987066D3DB0}"/>
                </a:ext>
              </a:extLst>
            </p:cNvPr>
            <p:cNvGrpSpPr/>
            <p:nvPr/>
          </p:nvGrpSpPr>
          <p:grpSpPr>
            <a:xfrm>
              <a:off x="1938353" y="1566769"/>
              <a:ext cx="347025" cy="1603215"/>
              <a:chOff x="1938353" y="1707445"/>
              <a:chExt cx="347025" cy="1603215"/>
            </a:xfrm>
          </p:grpSpPr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59657681-0DE5-F941-B679-54C5AB498CC9}"/>
                  </a:ext>
                </a:extLst>
              </p:cNvPr>
              <p:cNvSpPr/>
              <p:nvPr/>
            </p:nvSpPr>
            <p:spPr>
              <a:xfrm>
                <a:off x="1938353" y="1707445"/>
                <a:ext cx="347025" cy="34702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600" u="sng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ECE873B6-23C8-9D4B-A22D-85B51ABF1FD5}"/>
                  </a:ext>
                </a:extLst>
              </p:cNvPr>
              <p:cNvSpPr/>
              <p:nvPr/>
            </p:nvSpPr>
            <p:spPr>
              <a:xfrm>
                <a:off x="1938353" y="2126175"/>
                <a:ext cx="347025" cy="34702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600" u="sng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7A72F69D-609C-5A4E-8FCA-5AF7DA3FDB48}"/>
                  </a:ext>
                </a:extLst>
              </p:cNvPr>
              <p:cNvSpPr/>
              <p:nvPr/>
            </p:nvSpPr>
            <p:spPr>
              <a:xfrm>
                <a:off x="1938353" y="2544905"/>
                <a:ext cx="347025" cy="34702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600" u="sng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275E2B39-A30F-3E4C-9BFC-CAFCA044DAB6}"/>
                  </a:ext>
                </a:extLst>
              </p:cNvPr>
              <p:cNvSpPr/>
              <p:nvPr/>
            </p:nvSpPr>
            <p:spPr>
              <a:xfrm>
                <a:off x="1938353" y="2963635"/>
                <a:ext cx="347025" cy="34702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1600" u="sng" dirty="0">
                  <a:solidFill>
                    <a:srgbClr val="0070C0"/>
                  </a:solidFill>
                </a:endParaRPr>
              </a:p>
            </p:txBody>
          </p:sp>
        </p:grp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1D446D6F-B58C-0B41-967B-B77565A52A0E}"/>
                </a:ext>
              </a:extLst>
            </p:cNvPr>
            <p:cNvCxnSpPr>
              <a:cxnSpLocks/>
              <a:stCxn id="103" idx="6"/>
              <a:endCxn id="89" idx="2"/>
            </p:cNvCxnSpPr>
            <p:nvPr/>
          </p:nvCxnSpPr>
          <p:spPr>
            <a:xfrm>
              <a:off x="2285378" y="1740282"/>
              <a:ext cx="585141" cy="40446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3C9AEA84-02E4-E84F-BA33-0F806FEBD557}"/>
                </a:ext>
              </a:extLst>
            </p:cNvPr>
            <p:cNvCxnSpPr>
              <a:cxnSpLocks/>
              <a:stCxn id="104" idx="6"/>
              <a:endCxn id="89" idx="2"/>
            </p:cNvCxnSpPr>
            <p:nvPr/>
          </p:nvCxnSpPr>
          <p:spPr>
            <a:xfrm flipV="1">
              <a:off x="2285378" y="2144742"/>
              <a:ext cx="585141" cy="1427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1A34A2D5-1D80-5644-A815-D34B6CE21B3B}"/>
                </a:ext>
              </a:extLst>
            </p:cNvPr>
            <p:cNvCxnSpPr>
              <a:cxnSpLocks/>
              <a:stCxn id="105" idx="6"/>
              <a:endCxn id="88" idx="2"/>
            </p:cNvCxnSpPr>
            <p:nvPr/>
          </p:nvCxnSpPr>
          <p:spPr>
            <a:xfrm>
              <a:off x="2285378" y="2577742"/>
              <a:ext cx="585141" cy="44893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B516850D-8AA2-8546-975B-CC78EA92837F}"/>
                </a:ext>
              </a:extLst>
            </p:cNvPr>
            <p:cNvCxnSpPr>
              <a:cxnSpLocks/>
              <a:stCxn id="106" idx="6"/>
              <a:endCxn id="88" idx="2"/>
            </p:cNvCxnSpPr>
            <p:nvPr/>
          </p:nvCxnSpPr>
          <p:spPr>
            <a:xfrm flipV="1">
              <a:off x="2285378" y="2622635"/>
              <a:ext cx="585141" cy="373837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984D798E-92BF-384F-892B-27B5AC43C65E}"/>
              </a:ext>
            </a:extLst>
          </p:cNvPr>
          <p:cNvSpPr/>
          <p:nvPr/>
        </p:nvSpPr>
        <p:spPr>
          <a:xfrm>
            <a:off x="3393948" y="2296164"/>
            <a:ext cx="6728788" cy="3819688"/>
          </a:xfrm>
          <a:prstGeom prst="rect">
            <a:avLst/>
          </a:prstGeom>
          <a:solidFill>
            <a:srgbClr val="00B050">
              <a:alpha val="6000"/>
            </a:srgbClr>
          </a:solidFill>
          <a:ln w="25400">
            <a:solidFill>
              <a:srgbClr val="00B050">
                <a:alpha val="3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BD9ED5E9-2A54-9C45-BBC6-51129BAE1A11}"/>
              </a:ext>
            </a:extLst>
          </p:cNvPr>
          <p:cNvSpPr/>
          <p:nvPr/>
        </p:nvSpPr>
        <p:spPr>
          <a:xfrm rot="16200000">
            <a:off x="7331821" y="1783706"/>
            <a:ext cx="347025" cy="347025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u="sng" dirty="0">
              <a:solidFill>
                <a:srgbClr val="0070C0"/>
              </a:solidFill>
            </a:endParaRP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64DBBA1D-89D9-5D48-810B-CF9B60BC69BF}"/>
              </a:ext>
            </a:extLst>
          </p:cNvPr>
          <p:cNvSpPr/>
          <p:nvPr/>
        </p:nvSpPr>
        <p:spPr>
          <a:xfrm rot="16200000">
            <a:off x="7770613" y="1783706"/>
            <a:ext cx="347025" cy="347025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u="sng" dirty="0">
              <a:solidFill>
                <a:srgbClr val="0070C0"/>
              </a:solidFill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A74E1F0E-4204-1B4A-ADB1-42B8D8599394}"/>
              </a:ext>
            </a:extLst>
          </p:cNvPr>
          <p:cNvSpPr/>
          <p:nvPr/>
        </p:nvSpPr>
        <p:spPr>
          <a:xfrm rot="16200000">
            <a:off x="8328349" y="1783706"/>
            <a:ext cx="347025" cy="347025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u="sng" dirty="0">
              <a:solidFill>
                <a:srgbClr val="0070C0"/>
              </a:solidFill>
            </a:endParaRP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B93802AF-6DDA-424D-A2C7-D4E024EEF905}"/>
              </a:ext>
            </a:extLst>
          </p:cNvPr>
          <p:cNvSpPr/>
          <p:nvPr/>
        </p:nvSpPr>
        <p:spPr>
          <a:xfrm rot="16200000">
            <a:off x="8749376" y="1783706"/>
            <a:ext cx="347025" cy="347025"/>
          </a:xfrm>
          <a:prstGeom prst="ellipse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u="sng" dirty="0">
              <a:solidFill>
                <a:srgbClr val="0070C0"/>
              </a:solidFill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52E476AB-7DBE-7D45-804A-51BD61FBCCA9}"/>
              </a:ext>
            </a:extLst>
          </p:cNvPr>
          <p:cNvCxnSpPr>
            <a:cxnSpLocks/>
            <a:stCxn id="131" idx="2"/>
            <a:endCxn id="62" idx="1"/>
          </p:cNvCxnSpPr>
          <p:nvPr/>
        </p:nvCxnSpPr>
        <p:spPr>
          <a:xfrm>
            <a:off x="7505334" y="2130731"/>
            <a:ext cx="314662" cy="37556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885DD43F-5A0E-8C4F-85E9-6E613C4E63A1}"/>
              </a:ext>
            </a:extLst>
          </p:cNvPr>
          <p:cNvCxnSpPr>
            <a:cxnSpLocks/>
            <a:stCxn id="132" idx="2"/>
            <a:endCxn id="62" idx="0"/>
          </p:cNvCxnSpPr>
          <p:nvPr/>
        </p:nvCxnSpPr>
        <p:spPr>
          <a:xfrm flipH="1">
            <a:off x="7942688" y="2130731"/>
            <a:ext cx="1438" cy="32473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74B4484E-2ABC-384D-A5CD-3F76B3A927AD}"/>
              </a:ext>
            </a:extLst>
          </p:cNvPr>
          <p:cNvCxnSpPr>
            <a:cxnSpLocks/>
            <a:stCxn id="133" idx="2"/>
            <a:endCxn id="63" idx="0"/>
          </p:cNvCxnSpPr>
          <p:nvPr/>
        </p:nvCxnSpPr>
        <p:spPr>
          <a:xfrm>
            <a:off x="8501862" y="2130731"/>
            <a:ext cx="1" cy="32473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0579512D-5B35-0847-8BCC-9805B98FCFBB}"/>
              </a:ext>
            </a:extLst>
          </p:cNvPr>
          <p:cNvCxnSpPr>
            <a:cxnSpLocks/>
            <a:stCxn id="134" idx="2"/>
          </p:cNvCxnSpPr>
          <p:nvPr/>
        </p:nvCxnSpPr>
        <p:spPr>
          <a:xfrm flipH="1">
            <a:off x="8607032" y="2130731"/>
            <a:ext cx="315857" cy="37119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C422FA2-A66E-8047-9FE6-D022C7FEB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Heirarchical</a:t>
            </a:r>
            <a:r>
              <a:rPr lang="en-US" dirty="0"/>
              <a:t> Bayesian CIMM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247DFA8-2368-0E48-AC1D-084535494BED}"/>
              </a:ext>
            </a:extLst>
          </p:cNvPr>
          <p:cNvSpPr txBox="1"/>
          <p:nvPr/>
        </p:nvSpPr>
        <p:spPr>
          <a:xfrm>
            <a:off x="8926268" y="4732488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+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30F7E38-243A-C445-A9F6-9787ECB3ED44}"/>
              </a:ext>
            </a:extLst>
          </p:cNvPr>
          <p:cNvSpPr txBox="1"/>
          <p:nvPr/>
        </p:nvSpPr>
        <p:spPr>
          <a:xfrm>
            <a:off x="6914372" y="4729723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258385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Knowledge Tracing (BKT)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3" y="1371604"/>
            <a:ext cx="8382000" cy="2099048"/>
          </a:xfrm>
        </p:spPr>
        <p:txBody>
          <a:bodyPr>
            <a:normAutofit/>
          </a:bodyPr>
          <a:lstStyle/>
          <a:p>
            <a:r>
              <a:rPr lang="en-US" dirty="0"/>
              <a:t>HMM with binary latent state per skill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/>
              <p:nvPr/>
            </p:nvSpPr>
            <p:spPr>
              <a:xfrm>
                <a:off x="2152651" y="3591610"/>
                <a:ext cx="788834" cy="788834"/>
              </a:xfrm>
              <a:prstGeom prst="ellipse">
                <a:avLst/>
              </a:prstGeom>
              <a:solidFill>
                <a:schemeClr val="bg1"/>
              </a:solidFill>
              <a:ln w="635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1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en-US" sz="2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651" y="3591610"/>
                <a:ext cx="788834" cy="788834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63500"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/>
              <p:nvPr/>
            </p:nvSpPr>
            <p:spPr>
              <a:xfrm>
                <a:off x="3569480" y="4380121"/>
                <a:ext cx="788670" cy="788670"/>
              </a:xfrm>
              <a:prstGeom prst="ellipse">
                <a:avLst/>
              </a:prstGeom>
              <a:solidFill>
                <a:schemeClr val="bg1"/>
              </a:solidFill>
              <a:ln w="635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1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sz="2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480" y="4380121"/>
                <a:ext cx="788670" cy="788670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63500"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/>
              <p:cNvSpPr/>
              <p:nvPr/>
            </p:nvSpPr>
            <p:spPr>
              <a:xfrm>
                <a:off x="2152650" y="5718336"/>
                <a:ext cx="788834" cy="788834"/>
              </a:xfrm>
              <a:prstGeom prst="ellipse">
                <a:avLst/>
              </a:prstGeom>
              <a:ln w="63500" cmpd="dbl"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100" dirty="0"/>
              </a:p>
            </p:txBody>
          </p:sp>
        </mc:Choice>
        <mc:Fallback xmlns=""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650" y="5718336"/>
                <a:ext cx="788834" cy="788834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63500" cmpd="dbl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/>
              <p:cNvSpPr/>
              <p:nvPr/>
            </p:nvSpPr>
            <p:spPr>
              <a:xfrm>
                <a:off x="3569480" y="5718500"/>
                <a:ext cx="788670" cy="788670"/>
              </a:xfrm>
              <a:prstGeom prst="ellipse">
                <a:avLst/>
              </a:prstGeom>
              <a:ln w="63500" cmpd="dbl"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100" dirty="0"/>
              </a:p>
            </p:txBody>
          </p:sp>
        </mc:Choice>
        <mc:Fallback xmlns=""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480" y="5718500"/>
                <a:ext cx="788670" cy="788670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63500" cmpd="dbl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2941486" y="3986028"/>
            <a:ext cx="3464303" cy="3"/>
          </a:xfrm>
          <a:prstGeom prst="straightConnector1">
            <a:avLst/>
          </a:prstGeom>
          <a:ln w="635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547068" y="4380445"/>
            <a:ext cx="1" cy="1337893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58150" y="4774456"/>
            <a:ext cx="627996" cy="0"/>
          </a:xfrm>
          <a:prstGeom prst="straightConnector1">
            <a:avLst/>
          </a:prstGeom>
          <a:ln w="635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63815" y="5168793"/>
            <a:ext cx="0" cy="549709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986148" y="4380122"/>
            <a:ext cx="788671" cy="2126234"/>
            <a:chOff x="4616195" y="3057515"/>
            <a:chExt cx="1051561" cy="28349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Oval 13"/>
                <p:cNvSpPr/>
                <p:nvPr/>
              </p:nvSpPr>
              <p:spPr>
                <a:xfrm>
                  <a:off x="4616195" y="3057515"/>
                  <a:ext cx="1051560" cy="1051560"/>
                </a:xfrm>
                <a:prstGeom prst="ellipse">
                  <a:avLst/>
                </a:prstGeom>
                <a:solidFill>
                  <a:schemeClr val="bg1"/>
                </a:solidFill>
                <a:ln w="635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1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𝐵</m:t>
                            </m:r>
                          </m:sup>
                        </m:sSubSup>
                      </m:oMath>
                    </m:oMathPara>
                  </a14:m>
                  <a:endParaRPr lang="en-US" sz="2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Oval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6195" y="3057515"/>
                  <a:ext cx="1051560" cy="1051560"/>
                </a:xfrm>
                <a:prstGeom prst="ellipse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ln w="63500">
                  <a:solidFill>
                    <a:schemeClr val="accent2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Oval 14"/>
                <p:cNvSpPr/>
                <p:nvPr/>
              </p:nvSpPr>
              <p:spPr>
                <a:xfrm>
                  <a:off x="4616196" y="4840934"/>
                  <a:ext cx="1051560" cy="1051560"/>
                </a:xfrm>
                <a:prstGeom prst="ellipse">
                  <a:avLst/>
                </a:prstGeom>
                <a:ln w="63500" cmpd="dbl"/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1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100" dirty="0"/>
                </a:p>
              </p:txBody>
            </p:sp>
          </mc:Choice>
          <mc:Fallback xmlns="">
            <p:sp>
              <p:nvSpPr>
                <p:cNvPr id="45" name="Oval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6196" y="4840934"/>
                  <a:ext cx="1051560" cy="1051560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63500" cmpd="dbl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/>
            <p:cNvCxnSpPr/>
            <p:nvPr/>
          </p:nvCxnSpPr>
          <p:spPr>
            <a:xfrm>
              <a:off x="5141975" y="4109075"/>
              <a:ext cx="1" cy="731859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404486" y="3591940"/>
            <a:ext cx="789485" cy="2915231"/>
            <a:chOff x="6507314" y="2006605"/>
            <a:chExt cx="1052646" cy="38869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Oval 17"/>
                <p:cNvSpPr/>
                <p:nvPr/>
              </p:nvSpPr>
              <p:spPr>
                <a:xfrm>
                  <a:off x="6509050" y="2006605"/>
                  <a:ext cx="1050910" cy="1050910"/>
                </a:xfrm>
                <a:prstGeom prst="ellipse">
                  <a:avLst/>
                </a:prstGeom>
                <a:solidFill>
                  <a:schemeClr val="bg1"/>
                </a:solidFill>
                <a:ln w="635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100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𝐴</m:t>
                            </m:r>
                          </m:sup>
                        </m:sSubSup>
                      </m:oMath>
                    </m:oMathPara>
                  </a14:m>
                  <a:endParaRPr lang="en-US" sz="2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Oval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9050" y="2006605"/>
                  <a:ext cx="1050910" cy="1050910"/>
                </a:xfrm>
                <a:prstGeom prst="ellipse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  <a:ln w="63500">
                  <a:solidFill>
                    <a:schemeClr val="accent2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Oval 18"/>
                <p:cNvSpPr/>
                <p:nvPr/>
              </p:nvSpPr>
              <p:spPr>
                <a:xfrm>
                  <a:off x="6507314" y="4840934"/>
                  <a:ext cx="1052646" cy="1052646"/>
                </a:xfrm>
                <a:prstGeom prst="ellipse">
                  <a:avLst/>
                </a:prstGeom>
                <a:ln w="63500" cmpd="dbl"/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1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2100" dirty="0"/>
                </a:p>
              </p:txBody>
            </p:sp>
          </mc:Choice>
          <mc:Fallback xmlns="">
            <p:sp>
              <p:nvSpPr>
                <p:cNvPr id="66" name="Oval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7314" y="4840934"/>
                  <a:ext cx="1052646" cy="1052646"/>
                </a:xfrm>
                <a:prstGeom prst="ellipse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63500" cmpd="dbl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Arrow Connector 19"/>
            <p:cNvCxnSpPr/>
            <p:nvPr/>
          </p:nvCxnSpPr>
          <p:spPr>
            <a:xfrm flipH="1">
              <a:off x="7033637" y="3057515"/>
              <a:ext cx="868" cy="1783419"/>
            </a:xfrm>
            <a:prstGeom prst="straightConnector1">
              <a:avLst/>
            </a:prstGeom>
            <a:ln w="63500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548954" y="3060636"/>
                <a:ext cx="3445815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sup>
                          </m:sSubSup>
                          <m:r>
                            <a:rPr lang="en-US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sup>
                                </m:sSup>
                              </m:e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sup>
                                </m:sSubSup>
                                <m:r>
                                  <a:rPr 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sup>
                                </m:sSubSup>
                                <m:r>
                                  <a:rPr 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1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8954" y="3060636"/>
                <a:ext cx="3445815" cy="617861"/>
              </a:xfrm>
              <a:prstGeom prst="rect">
                <a:avLst/>
              </a:prstGeom>
              <a:blipFill>
                <a:blip r:embed="rId11"/>
                <a:stretch>
                  <a:fillRect l="-1103" t="-224000" r="-735" b="-32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729524" y="4978868"/>
                <a:ext cx="3938477" cy="6178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sup>
                                </m:sSup>
                              </m:e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sup>
                                </m:sSubSup>
                                <m:r>
                                  <a:rPr lang="en-US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sup>
                                </m:sSup>
                              </m:e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sup>
                                </m:sSubSup>
                                <m:r>
                                  <a:rPr lang="en-US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1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524" y="4978868"/>
                <a:ext cx="3938477" cy="617861"/>
              </a:xfrm>
              <a:prstGeom prst="rect">
                <a:avLst/>
              </a:prstGeom>
              <a:blipFill>
                <a:blip r:embed="rId12"/>
                <a:stretch>
                  <a:fillRect t="-224000" b="-32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5776489" y="4774456"/>
            <a:ext cx="627996" cy="0"/>
          </a:xfrm>
          <a:prstGeom prst="straightConnector1">
            <a:avLst/>
          </a:prstGeom>
          <a:ln w="635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193970" y="3986024"/>
            <a:ext cx="931247" cy="0"/>
          </a:xfrm>
          <a:prstGeom prst="straightConnector1">
            <a:avLst/>
          </a:prstGeom>
          <a:ln w="635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32664" y="3420769"/>
            <a:ext cx="6415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5000" b="1" dirty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en-US" sz="5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58377" y="4203231"/>
            <a:ext cx="6415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5000" b="1" dirty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en-US" sz="5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1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Forgetting Happens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Medical students forget</a:t>
            </a:r>
          </a:p>
          <a:p>
            <a:r>
              <a:rPr lang="en-US" dirty="0"/>
              <a:t>25-35% of basic science knowledge after 1 </a:t>
            </a:r>
            <a:r>
              <a:rPr lang="en-US" dirty="0" err="1"/>
              <a:t>yr</a:t>
            </a:r>
            <a:endParaRPr lang="en-US" dirty="0"/>
          </a:p>
          <a:p>
            <a:r>
              <a:rPr lang="en-US" dirty="0"/>
              <a:t>&gt; 50% by the next year</a:t>
            </a:r>
          </a:p>
          <a:p>
            <a:r>
              <a:rPr lang="en-US" dirty="0"/>
              <a:t>80-85% after 25 years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41716" y="2609530"/>
            <a:ext cx="2595389" cy="646193"/>
          </a:xfrm>
          <a:prstGeom prst="rect">
            <a:avLst/>
          </a:prstGeom>
          <a:noFill/>
        </p:spPr>
        <p:txBody>
          <a:bodyPr wrap="none" lIns="91301" tIns="45652" rIns="91301" bIns="45652" rtlCol="0">
            <a:spAutoFit/>
          </a:bodyPr>
          <a:lstStyle/>
          <a:p>
            <a:pPr algn="l"/>
            <a:r>
              <a:rPr lang="en-US" dirty="0" err="1">
                <a:solidFill>
                  <a:srgbClr val="7F7F7F"/>
                </a:solidFill>
              </a:rPr>
              <a:t>Custers</a:t>
            </a:r>
            <a:r>
              <a:rPr lang="en-US" dirty="0">
                <a:solidFill>
                  <a:srgbClr val="7F7F7F"/>
                </a:solidFill>
              </a:rPr>
              <a:t> (2010)</a:t>
            </a:r>
            <a:br>
              <a:rPr lang="en-US" dirty="0">
                <a:solidFill>
                  <a:srgbClr val="7F7F7F"/>
                </a:solidFill>
              </a:rPr>
            </a:br>
            <a:r>
              <a:rPr lang="en-US" dirty="0" err="1">
                <a:solidFill>
                  <a:srgbClr val="7F7F7F"/>
                </a:solidFill>
              </a:rPr>
              <a:t>Custers</a:t>
            </a:r>
            <a:r>
              <a:rPr lang="en-US" dirty="0">
                <a:solidFill>
                  <a:srgbClr val="7F7F7F"/>
                </a:solidFill>
              </a:rPr>
              <a:t> &amp; ten Cate (2011)</a:t>
            </a:r>
          </a:p>
        </p:txBody>
      </p:sp>
    </p:spTree>
    <p:extLst>
      <p:ext uri="{BB962C8B-B14F-4D97-AF65-F5344CB8AC3E}">
        <p14:creationId xmlns:p14="http://schemas.microsoft.com/office/powerpoint/2010/main" val="343240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Forgetting Curves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Power function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FF"/>
                        </a:solidFill>
                        <a:latin typeface="Cambria Math" charset="0"/>
                      </a:rPr>
                      <m:t>𝑷𝒓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rgbClr val="FF00FF"/>
                            </a:solidFill>
                            <a:latin typeface="Cambria Math" charset="0"/>
                          </a:rPr>
                          <m:t>retrieval</m:t>
                        </m:r>
                      </m:e>
                    </m:d>
                    <m:r>
                      <a:rPr lang="en-US" b="1" i="1" smtClean="0">
                        <a:latin typeface="Cambria Math" charset="0"/>
                      </a:rPr>
                      <m:t>=</m:t>
                    </m:r>
                    <m:r>
                      <a:rPr lang="en-US" b="1" i="1" smtClean="0">
                        <a:latin typeface="Cambria Math" charset="0"/>
                      </a:rPr>
                      <m:t>𝝀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charset="0"/>
                          </a:rPr>
                          <m:t>(</m:t>
                        </m:r>
                        <m:r>
                          <a:rPr lang="en-US" i="1">
                            <a:latin typeface="Cambria Math" charset="0"/>
                          </a:rPr>
                          <m:t>𝟏</m:t>
                        </m:r>
                        <m:r>
                          <a:rPr lang="en-US" i="1">
                            <a:latin typeface="Cambria Math" charset="0"/>
                          </a:rPr>
                          <m:t>+</m:t>
                        </m:r>
                        <m:r>
                          <a:rPr lang="en-US" i="1">
                            <a:latin typeface="Cambria Math" charset="0"/>
                          </a:rPr>
                          <m:t>𝝍</m:t>
                        </m:r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 charset="0"/>
                          </a:rPr>
                          <m:t>𝒕</m:t>
                        </m:r>
                        <m:r>
                          <a:rPr lang="en-US" i="1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b="1" i="1" smtClean="0">
                            <a:latin typeface="Cambria Math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𝝓</m:t>
                        </m:r>
                      </m:sup>
                    </m:sSup>
                  </m:oMath>
                </a14:m>
                <a:endParaRPr lang="en-US" i="1" dirty="0">
                  <a:solidFill>
                    <a:srgbClr val="00FF00"/>
                  </a:solidFill>
                  <a:latin typeface="Cambria Math" charset="0"/>
                </a:endParaRPr>
              </a:p>
              <a:p>
                <a:r>
                  <a:rPr lang="en-US" dirty="0"/>
                  <a:t>Exponential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FF00"/>
                        </a:solidFill>
                        <a:latin typeface="Cambria Math" charset="0"/>
                      </a:rPr>
                      <m:t>𝑷𝒓</m:t>
                    </m:r>
                    <m:d>
                      <m:dPr>
                        <m:ctrlPr>
                          <a:rPr lang="en-US" i="1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>
                            <a:solidFill>
                              <a:srgbClr val="00FF00"/>
                            </a:solidFill>
                            <a:latin typeface="Cambria Math" charset="0"/>
                          </a:rPr>
                          <m:t>retrieval</m:t>
                        </m:r>
                      </m:e>
                    </m:d>
                    <m:r>
                      <a:rPr lang="en-US" i="1">
                        <a:latin typeface="Cambria Math" charset="0"/>
                      </a:rPr>
                      <m:t>=</m:t>
                    </m:r>
                    <m:r>
                      <a:rPr lang="en-US" i="1">
                        <a:latin typeface="Cambria Math" charset="0"/>
                      </a:rPr>
                      <m:t>𝝀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charset="0"/>
                          </a:rPr>
                          <m:t>𝒆</m:t>
                        </m:r>
                      </m:e>
                      <m:sup>
                        <m:r>
                          <a:rPr lang="en-US" b="1" i="1" smtClean="0">
                            <a:latin typeface="Cambria Math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charset="0"/>
                          </a:rPr>
                          <m:t>𝝓</m:t>
                        </m:r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charset="0"/>
                          </a:rPr>
                          <m:t>𝒕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36" t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211032" y="1408155"/>
            <a:ext cx="307379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b="1" dirty="0">
                <a:solidFill>
                  <a:srgbClr val="C00000"/>
                </a:solidFill>
              </a:rPr>
              <a:t>retention interval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19806" y="1855073"/>
            <a:ext cx="247959" cy="27042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188" y="4085948"/>
            <a:ext cx="3086789" cy="248118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419" y="4085947"/>
            <a:ext cx="3190092" cy="248118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975060" y="1317476"/>
            <a:ext cx="3896820" cy="2510953"/>
            <a:chOff x="3619732" y="4033201"/>
            <a:chExt cx="3121001" cy="2011047"/>
          </a:xfrm>
        </p:grpSpPr>
        <p:pic>
          <p:nvPicPr>
            <p:cNvPr id="12" name="Picture 11" descr="xx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9732" y="4033201"/>
              <a:ext cx="3121001" cy="2011047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029313" y="4071699"/>
              <a:ext cx="1660424" cy="295692"/>
            </a:xfrm>
            <a:prstGeom prst="rect">
              <a:avLst/>
            </a:prstGeom>
            <a:noFill/>
          </p:spPr>
          <p:txBody>
            <a:bodyPr wrap="none" lIns="91301" tIns="45652" rIns="91301" bIns="45652" rtlCol="0">
              <a:spAutoFit/>
            </a:bodyPr>
            <a:lstStyle/>
            <a:p>
              <a:pPr algn="l"/>
              <a:r>
                <a:rPr lang="en-US" dirty="0" err="1">
                  <a:solidFill>
                    <a:srgbClr val="7F7F7F"/>
                  </a:solidFill>
                </a:rPr>
                <a:t>Cepeda</a:t>
              </a:r>
              <a:r>
                <a:rPr lang="en-US" dirty="0">
                  <a:solidFill>
                    <a:srgbClr val="7F7F7F"/>
                  </a:solidFill>
                </a:rPr>
                <a:t> et al. (2008)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199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-0.21302 0.4046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60" y="202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Scales and Human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700" y="1727204"/>
            <a:ext cx="8610600" cy="483235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7924814" y="2908581"/>
            <a:ext cx="2319859" cy="541866"/>
            <a:chOff x="677333" y="3386667"/>
            <a:chExt cx="3793067" cy="541866"/>
          </a:xfrm>
        </p:grpSpPr>
        <p:cxnSp>
          <p:nvCxnSpPr>
            <p:cNvPr id="5" name="Straight Connector 4"/>
            <p:cNvCxnSpPr/>
            <p:nvPr/>
          </p:nvCxnSpPr>
          <p:spPr bwMode="auto">
            <a:xfrm flipV="1">
              <a:off x="677333" y="3649134"/>
              <a:ext cx="3793067" cy="16932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3369720" y="3386667"/>
              <a:ext cx="0" cy="541866"/>
            </a:xfrm>
            <a:prstGeom prst="line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3539053" y="3386667"/>
              <a:ext cx="0" cy="541866"/>
            </a:xfrm>
            <a:prstGeom prst="line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3725320" y="3386667"/>
              <a:ext cx="0" cy="541866"/>
            </a:xfrm>
            <a:prstGeom prst="line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3877720" y="3386667"/>
              <a:ext cx="0" cy="541866"/>
            </a:xfrm>
            <a:prstGeom prst="line">
              <a:avLst/>
            </a:pr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2048957" y="2908581"/>
            <a:ext cx="2319859" cy="541866"/>
            <a:chOff x="5029199" y="3386667"/>
            <a:chExt cx="3793067" cy="541866"/>
          </a:xfrm>
        </p:grpSpPr>
        <p:cxnSp>
          <p:nvCxnSpPr>
            <p:cNvPr id="12" name="Straight Connector 11"/>
            <p:cNvCxnSpPr/>
            <p:nvPr/>
          </p:nvCxnSpPr>
          <p:spPr bwMode="auto">
            <a:xfrm flipV="1">
              <a:off x="5029199" y="3649134"/>
              <a:ext cx="3793067" cy="16932"/>
            </a:xfrm>
            <a:prstGeom prst="line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5435631" y="3386667"/>
              <a:ext cx="0" cy="54186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096021" y="3386667"/>
              <a:ext cx="0" cy="54186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7010407" y="3386667"/>
              <a:ext cx="0" cy="54186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8229586" y="3386667"/>
              <a:ext cx="0" cy="54186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2181416" y="2265785"/>
            <a:ext cx="2121071" cy="523208"/>
          </a:xfrm>
          <a:prstGeom prst="rect">
            <a:avLst/>
          </a:prstGeom>
          <a:noFill/>
        </p:spPr>
        <p:txBody>
          <a:bodyPr wrap="none" lIns="91301" tIns="45652" rIns="91301" bIns="45652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Spaced study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84930" y="2265785"/>
            <a:ext cx="2198015" cy="523208"/>
          </a:xfrm>
          <a:prstGeom prst="rect">
            <a:avLst/>
          </a:prstGeom>
          <a:noFill/>
        </p:spPr>
        <p:txBody>
          <a:bodyPr wrap="none" lIns="91301" tIns="45652" rIns="91301" bIns="45652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Massed study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37075" y="1835873"/>
            <a:ext cx="2668697" cy="1384982"/>
          </a:xfrm>
          <a:prstGeom prst="rect">
            <a:avLst/>
          </a:prstGeom>
          <a:noFill/>
        </p:spPr>
        <p:txBody>
          <a:bodyPr wrap="none" lIns="91301" tIns="45652" rIns="91301" bIns="45652" rtlCol="0">
            <a:spAutoFit/>
          </a:bodyPr>
          <a:lstStyle/>
          <a:p>
            <a:r>
              <a:rPr lang="en-US" sz="2800" dirty="0"/>
              <a:t>produces more</a:t>
            </a:r>
            <a:br>
              <a:rPr lang="en-US" sz="2800" dirty="0"/>
            </a:br>
            <a:r>
              <a:rPr lang="en-US" sz="2800" dirty="0"/>
              <a:t>robust &amp; durable</a:t>
            </a:r>
            <a:br>
              <a:rPr lang="en-US" sz="2800" dirty="0"/>
            </a:br>
            <a:r>
              <a:rPr lang="en-US" sz="2800" dirty="0"/>
              <a:t>learning than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7" t="58294"/>
          <a:stretch/>
        </p:blipFill>
        <p:spPr>
          <a:xfrm>
            <a:off x="3104707" y="3997842"/>
            <a:ext cx="6324364" cy="2860158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2701431" y="5114261"/>
            <a:ext cx="7180756" cy="2286000"/>
            <a:chOff x="2701431" y="5114261"/>
            <a:chExt cx="7180756" cy="2286000"/>
          </a:xfrm>
        </p:grpSpPr>
        <p:sp>
          <p:nvSpPr>
            <p:cNvPr id="6" name="Rectangle 5"/>
            <p:cNvSpPr/>
            <p:nvPr/>
          </p:nvSpPr>
          <p:spPr>
            <a:xfrm>
              <a:off x="2701431" y="5188689"/>
              <a:ext cx="7180756" cy="22115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72916" y="5114261"/>
              <a:ext cx="797013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>
                  <a:latin typeface="+mn-lt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240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Experimental Paradigm To Study Spacing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700" y="2314020"/>
            <a:ext cx="8356600" cy="2832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81471" y="3397655"/>
            <a:ext cx="6528106" cy="1981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2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Empirical Data For Two Study Schedules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(Kang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3" y="5789101"/>
            <a:ext cx="8382000" cy="14684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Study on day 1, 3, 9, 28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Study on day 1, 10, 19, 28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1201" y="1553646"/>
            <a:ext cx="8145463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28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Cepeda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Vul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Rohrer,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Wixted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&amp;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Pashler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(2008)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3" y="1020652"/>
            <a:ext cx="8382000" cy="4754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88716" y="4357224"/>
            <a:ext cx="8954911" cy="21498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12" name="Picture 11" descr="tdlc0609_fig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740" y="1971944"/>
            <a:ext cx="8322250" cy="420086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65293" y="5932590"/>
            <a:ext cx="1921535" cy="5744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3320" y="5800513"/>
            <a:ext cx="4527843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solidFill>
                  <a:srgbClr val="000000"/>
                </a:solidFill>
              </a:rPr>
              <a:t>Intersession Interval (Days)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1418892" y="3602247"/>
            <a:ext cx="1503617" cy="5693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100">
                <a:solidFill>
                  <a:srgbClr val="000000"/>
                </a:solidFill>
              </a:rPr>
              <a:t>% Recall</a:t>
            </a:r>
            <a:endParaRPr lang="en-US" sz="3100" dirty="0">
              <a:solidFill>
                <a:srgbClr val="000000"/>
              </a:solidFill>
            </a:endParaRPr>
          </a:p>
        </p:txBody>
      </p:sp>
      <p:pic>
        <p:nvPicPr>
          <p:cNvPr id="14" name="Picture 13" descr="tdlc0609_fig2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b="6117"/>
          <a:stretch/>
        </p:blipFill>
        <p:spPr>
          <a:xfrm>
            <a:off x="2387109" y="1957091"/>
            <a:ext cx="8031162" cy="395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47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16B4-C9EC-4340-8FC9-2CD7DD1D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D1AC9-D0EB-A44D-B1AB-92EB9ECBEC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dirty="0"/>
              <a:t>Foreign language learning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2E35F5-376D-5243-B006-BFCB8D92DC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dirty="0"/>
              <a:t>Cognitive skill acquisition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7F55F9-61FC-E949-9616-501B8B62D2D1}"/>
              </a:ext>
            </a:extLst>
          </p:cNvPr>
          <p:cNvSpPr txBox="1"/>
          <p:nvPr/>
        </p:nvSpPr>
        <p:spPr>
          <a:xfrm>
            <a:off x="1188720" y="3054096"/>
            <a:ext cx="1377696" cy="8463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/>
              <a:t>cat</a:t>
            </a:r>
            <a:br>
              <a:rPr lang="hi-IN" sz="3200" dirty="0"/>
            </a:br>
            <a:r>
              <a:rPr lang="hi-IN" dirty="0"/>
              <a:t>बिल्ली</a:t>
            </a:r>
            <a:endParaRPr lang="en-US" sz="31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748E6B-CDEB-E847-B6FE-E19873D700E0}"/>
              </a:ext>
            </a:extLst>
          </p:cNvPr>
          <p:cNvSpPr txBox="1"/>
          <p:nvPr/>
        </p:nvSpPr>
        <p:spPr>
          <a:xfrm>
            <a:off x="2275840" y="3621027"/>
            <a:ext cx="1377696" cy="8463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/>
              <a:t>d</a:t>
            </a:r>
            <a:r>
              <a:rPr lang="en-US" sz="3100" b="1" dirty="0">
                <a:latin typeface="+mn-lt"/>
              </a:rPr>
              <a:t>og</a:t>
            </a:r>
          </a:p>
          <a:p>
            <a:pPr algn="ctr"/>
            <a:r>
              <a:rPr lang="hi-IN" dirty="0"/>
              <a:t>कुत्ता</a:t>
            </a: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641CBB-4D39-A24F-93BE-B6A39BF98133}"/>
              </a:ext>
            </a:extLst>
          </p:cNvPr>
          <p:cNvSpPr txBox="1"/>
          <p:nvPr/>
        </p:nvSpPr>
        <p:spPr>
          <a:xfrm>
            <a:off x="3362960" y="4187958"/>
            <a:ext cx="1377696" cy="8463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>
                <a:latin typeface="+mn-lt"/>
              </a:rPr>
              <a:t>cow</a:t>
            </a:r>
          </a:p>
          <a:p>
            <a:pPr algn="ctr"/>
            <a:r>
              <a:rPr lang="hi-IN" dirty="0"/>
              <a:t>गाय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5D12CF-1A61-4C4A-9D4C-4218F6329660}"/>
              </a:ext>
            </a:extLst>
          </p:cNvPr>
          <p:cNvSpPr txBox="1"/>
          <p:nvPr/>
        </p:nvSpPr>
        <p:spPr>
          <a:xfrm>
            <a:off x="7081520" y="3346704"/>
            <a:ext cx="1377696" cy="569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/>
              <a:t>2</a:t>
            </a:r>
            <a:r>
              <a:rPr lang="en-US" sz="3100" b="1" baseline="30000" dirty="0"/>
              <a:t>4</a:t>
            </a:r>
            <a:endParaRPr lang="en-US" sz="3200" b="1" baseline="30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A95713-3CC5-4348-82E7-054004F54605}"/>
              </a:ext>
            </a:extLst>
          </p:cNvPr>
          <p:cNvSpPr txBox="1"/>
          <p:nvPr/>
        </p:nvSpPr>
        <p:spPr>
          <a:xfrm>
            <a:off x="8201152" y="3740331"/>
            <a:ext cx="1377696" cy="5693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/>
              <a:t>3x2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A80A9B-CF9C-2C44-8AA4-A704C5BD708A}"/>
              </a:ext>
            </a:extLst>
          </p:cNvPr>
          <p:cNvSpPr txBox="1"/>
          <p:nvPr/>
        </p:nvSpPr>
        <p:spPr>
          <a:xfrm>
            <a:off x="9320784" y="4148615"/>
            <a:ext cx="1377696" cy="5693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>
                <a:latin typeface="+mn-lt"/>
              </a:rPr>
              <a:t>4+7</a:t>
            </a:r>
            <a:endParaRPr lang="en-US" b="1" baseline="30000" dirty="0"/>
          </a:p>
        </p:txBody>
      </p:sp>
    </p:spTree>
    <p:extLst>
      <p:ext uri="{BB962C8B-B14F-4D97-AF65-F5344CB8AC3E}">
        <p14:creationId xmlns:p14="http://schemas.microsoft.com/office/powerpoint/2010/main" val="238564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1FB9A-51E9-9A4A-8DA9-F70B0E7B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Forgetting With Big Data</a:t>
            </a:r>
          </a:p>
        </p:txBody>
      </p:sp>
      <p:graphicFrame>
        <p:nvGraphicFramePr>
          <p:cNvPr id="34" name="Content Placeholder 33">
            <a:extLst>
              <a:ext uri="{FF2B5EF4-FFF2-40B4-BE49-F238E27FC236}">
                <a16:creationId xmlns:a16="http://schemas.microsoft.com/office/drawing/2014/main" id="{64F186ED-390E-ED40-9B62-695CC49DD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681769"/>
              </p:ext>
            </p:extLst>
          </p:nvPr>
        </p:nvGraphicFramePr>
        <p:xfrm>
          <a:off x="1914144" y="1371600"/>
          <a:ext cx="821740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352">
                  <a:extLst>
                    <a:ext uri="{9D8B030D-6E8A-4147-A177-3AD203B41FA5}">
                      <a16:colId xmlns:a16="http://schemas.microsoft.com/office/drawing/2014/main" val="3241793167"/>
                    </a:ext>
                  </a:extLst>
                </a:gridCol>
                <a:gridCol w="2054352">
                  <a:extLst>
                    <a:ext uri="{9D8B030D-6E8A-4147-A177-3AD203B41FA5}">
                      <a16:colId xmlns:a16="http://schemas.microsoft.com/office/drawing/2014/main" val="3417933026"/>
                    </a:ext>
                  </a:extLst>
                </a:gridCol>
                <a:gridCol w="2054352">
                  <a:extLst>
                    <a:ext uri="{9D8B030D-6E8A-4147-A177-3AD203B41FA5}">
                      <a16:colId xmlns:a16="http://schemas.microsoft.com/office/drawing/2014/main" val="456852472"/>
                    </a:ext>
                  </a:extLst>
                </a:gridCol>
                <a:gridCol w="2054352">
                  <a:extLst>
                    <a:ext uri="{9D8B030D-6E8A-4147-A177-3AD203B41FA5}">
                      <a16:colId xmlns:a16="http://schemas.microsoft.com/office/drawing/2014/main" val="2258409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528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3/7/18  14:27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14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3/7/18 14:28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82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3/7/18 14:50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72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3/12/18 09:50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011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3/12/18 09:51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429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3/12/18 09:52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778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3/12/18 09:53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51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3/12/18 09:53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087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3/12/18 09:55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944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0800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2015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3100" b="1" dirty="0">
            <a:solidFill>
              <a:srgbClr val="0F6FC6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92338</TotalTime>
  <Words>667</Words>
  <Application>Microsoft Macintosh PowerPoint</Application>
  <PresentationFormat>Widescreen</PresentationFormat>
  <Paragraphs>223</Paragraphs>
  <Slides>16</Slides>
  <Notes>8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Cambria Math</vt:lpstr>
      <vt:lpstr>Mangal</vt:lpstr>
      <vt:lpstr>Wingdings</vt:lpstr>
      <vt:lpstr>Default2015</vt:lpstr>
      <vt:lpstr>Modeling Student Learning and Forgetting</vt:lpstr>
      <vt:lpstr>Forgetting Happens</vt:lpstr>
      <vt:lpstr>Forgetting Curves</vt:lpstr>
      <vt:lpstr>Time Scales and Human Memory</vt:lpstr>
      <vt:lpstr>Experimental Paradigm To Study Spacing Effect</vt:lpstr>
      <vt:lpstr>Empirical Data For Two Study Schedules (Kang et al., 2014)</vt:lpstr>
      <vt:lpstr>Cepeda, Vul, Rohrer, Wixted, &amp; Pashler (2008)</vt:lpstr>
      <vt:lpstr>Domains</vt:lpstr>
      <vt:lpstr>Exploring Forgetting With Big Data</vt:lpstr>
      <vt:lpstr>Predicting Student Performance</vt:lpstr>
      <vt:lpstr>The Model</vt:lpstr>
      <vt:lpstr>The Model</vt:lpstr>
      <vt:lpstr>PowerPoint Presentation</vt:lpstr>
      <vt:lpstr>CIMM</vt:lpstr>
      <vt:lpstr>Heirarchical Bayesian CIMM</vt:lpstr>
      <vt:lpstr>Bayesian Knowledge Tracing (BKT)</vt:lpstr>
    </vt:vector>
  </TitlesOfParts>
  <Manager/>
  <Company/>
  <LinksUpToDate>false</LinksUpToDate>
  <SharedDoc>false</SharedDoc>
  <HyperlinkBase/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Michael C. Mozer</dc:creator>
  <cp:keywords/>
  <dc:description/>
  <cp:lastModifiedBy>Michael C Mozer</cp:lastModifiedBy>
  <cp:revision>2715</cp:revision>
  <cp:lastPrinted>2016-03-26T19:02:22Z</cp:lastPrinted>
  <dcterms:created xsi:type="dcterms:W3CDTF">2015-11-30T16:35:29Z</dcterms:created>
  <dcterms:modified xsi:type="dcterms:W3CDTF">2018-04-12T18:44:30Z</dcterms:modified>
  <cp:category/>
</cp:coreProperties>
</file>