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5.bin" ContentType="application/vnd.openxmlformats-officedocument.oleObject"/>
  <Override PartName="/ppt/notesSlides/notesSlide18.xml" ContentType="application/vnd.openxmlformats-officedocument.presentationml.notesSlide+xml"/>
  <Override PartName="/ppt/embeddings/oleObject6.bin" ContentType="application/vnd.openxmlformats-officedocument.oleObject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9.bin" ContentType="application/vnd.openxmlformats-officedocument.oleObject"/>
  <Override PartName="/ppt/notesSlides/notesSlide2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2" r:id="rId3"/>
    <p:sldId id="258" r:id="rId4"/>
    <p:sldId id="259" r:id="rId5"/>
    <p:sldId id="300" r:id="rId6"/>
    <p:sldId id="283" r:id="rId7"/>
    <p:sldId id="260" r:id="rId8"/>
    <p:sldId id="284" r:id="rId9"/>
    <p:sldId id="309" r:id="rId10"/>
    <p:sldId id="261" r:id="rId11"/>
    <p:sldId id="290" r:id="rId12"/>
    <p:sldId id="301" r:id="rId13"/>
    <p:sldId id="305" r:id="rId14"/>
    <p:sldId id="291" r:id="rId15"/>
    <p:sldId id="306" r:id="rId16"/>
    <p:sldId id="263" r:id="rId17"/>
    <p:sldId id="285" r:id="rId18"/>
    <p:sldId id="264" r:id="rId19"/>
    <p:sldId id="280" r:id="rId20"/>
    <p:sldId id="279" r:id="rId21"/>
    <p:sldId id="288" r:id="rId22"/>
    <p:sldId id="307" r:id="rId23"/>
    <p:sldId id="289" r:id="rId24"/>
    <p:sldId id="265" r:id="rId25"/>
    <p:sldId id="269" r:id="rId26"/>
    <p:sldId id="293" r:id="rId27"/>
    <p:sldId id="270" r:id="rId28"/>
    <p:sldId id="271" r:id="rId29"/>
    <p:sldId id="294" r:id="rId30"/>
    <p:sldId id="310" r:id="rId31"/>
    <p:sldId id="267" r:id="rId32"/>
    <p:sldId id="297" r:id="rId33"/>
    <p:sldId id="295" r:id="rId34"/>
    <p:sldId id="268" r:id="rId35"/>
    <p:sldId id="277" r:id="rId36"/>
    <p:sldId id="298" r:id="rId37"/>
    <p:sldId id="296" r:id="rId38"/>
    <p:sldId id="272" r:id="rId39"/>
    <p:sldId id="273" r:id="rId40"/>
    <p:sldId id="274" r:id="rId41"/>
    <p:sldId id="275" r:id="rId42"/>
    <p:sldId id="308" r:id="rId43"/>
    <p:sldId id="276" r:id="rId44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15925" indent="-206375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31825" indent="-201613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47725" indent="-212725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63625" indent="-203200" algn="l" defTabSz="449263" rtl="0" fontAlgn="base" hangingPunct="0">
      <a:lnSpc>
        <a:spcPct val="4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BD0"/>
    <a:srgbClr val="16A3D9"/>
    <a:srgbClr val="F90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8" d="100"/>
          <a:sy n="168" d="100"/>
        </p:scale>
        <p:origin x="-864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151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0461-ED87-43C7-AA92-57350DD0E939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B1B3-8655-45CF-99E0-95CB777DC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11738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077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59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59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9E033BE6-B62B-4343-BBB1-3803A3323F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906D0-62BB-43A6-BCB8-E76F3208F6CC}" type="slidenum">
              <a:rPr lang="en-GB"/>
              <a:pPr/>
              <a:t>1</a:t>
            </a:fld>
            <a:endParaRPr lang="en-GB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may be exponential (see next slide)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P(e) is constant so can be discarded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73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14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using p* as target distribution,</a:t>
            </a:r>
            <a:r>
              <a:rPr lang="en-US" baseline="0" dirty="0" smtClean="0"/>
              <a:t> not p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16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invariant/stationary</a:t>
            </a:r>
            <a:r>
              <a:rPr lang="en-US" baseline="0" dirty="0" smtClean="0"/>
              <a:t> distribution: </a:t>
            </a:r>
            <a:r>
              <a:rPr lang="en-US" dirty="0" smtClean="0"/>
              <a:t>once you get there, you stay there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8E27BE-2E36-4C03-9341-17E5302E0643}" type="slidenum">
              <a:rPr lang="en-GB"/>
              <a:pPr/>
              <a:t>17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F73680-6327-41CB-BB81-1C5D6C974435}" type="slidenum">
              <a:rPr lang="en-GB"/>
              <a:pPr/>
              <a:t>18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D1DE8C-3C2C-4912-8995-FF57C298442F}" type="slidenum">
              <a:rPr lang="en-GB"/>
              <a:pPr/>
              <a:t>19</a:t>
            </a:fld>
            <a:endParaRPr lang="en-GB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T^k</a:t>
            </a:r>
            <a:r>
              <a:rPr lang="en-US" dirty="0" smtClean="0"/>
              <a:t> : means transition in k states.</a:t>
            </a:r>
          </a:p>
          <a:p>
            <a:r>
              <a:rPr lang="en-US" dirty="0" smtClean="0"/>
              <a:t>Cycles limit how frequently you can return to a state (e.g., every </a:t>
            </a:r>
            <a:r>
              <a:rPr lang="en-US" smtClean="0"/>
              <a:t>3 transition -&gt; GCD 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balance:  likelihood</a:t>
            </a:r>
            <a:r>
              <a:rPr lang="en-US" baseline="0" dirty="0" smtClean="0"/>
              <a:t> of P(x, x’) = P(x’, 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0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add an x7.</a:t>
            </a:r>
            <a:r>
              <a:rPr lang="en-US" baseline="0" dirty="0" smtClean="0"/>
              <a:t>  (in the figure, x7=0).  Then we need to look at all combinations of values for x1-x6 for each x7 -&gt; exponential in # causes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0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A9EBEC-0DA3-4E4A-8F53-A6E47B6DEA22}" type="slidenum">
              <a:rPr lang="en-GB"/>
              <a:pPr/>
              <a:t>24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 know where you’re going to be 1 second</a:t>
            </a:r>
            <a:r>
              <a:rPr lang="en-US" baseline="0" dirty="0" smtClean="0"/>
              <a:t> after class ends, maybe 1 min later I have some uncertainty, 1 hour later, 1 decade later…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015701-57FB-4B09-B832-0ACD5314BF8B}" type="slidenum">
              <a:rPr lang="en-GB"/>
              <a:pPr/>
              <a:t>25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Sampling in neighborhood of </a:t>
            </a:r>
            <a:r>
              <a:rPr lang="en-US" dirty="0" err="1" smtClean="0"/>
              <a:t>x^I</a:t>
            </a:r>
            <a:endParaRPr lang="en-US" dirty="0" smtClean="0"/>
          </a:p>
          <a:p>
            <a:r>
              <a:rPr lang="en-US" dirty="0" smtClean="0"/>
              <a:t>Requirement of proposal distribution:  it can be sampled from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79D6E-F006-43E5-BC1F-84D95E5A8373}" type="slidenum">
              <a:rPr lang="en-GB"/>
              <a:pPr/>
              <a:t>27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For metropolis-</a:t>
            </a:r>
            <a:r>
              <a:rPr lang="en-US" dirty="0" err="1" smtClean="0"/>
              <a:t>hastings</a:t>
            </a:r>
            <a:r>
              <a:rPr lang="en-US" dirty="0" smtClean="0"/>
              <a:t>, need not only to be able to sample from proposal distribution, but also evaluate probability (up to normalization constant)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B82C5B-4417-48FB-B429-5038FCAEEC7F}" type="slidenum">
              <a:rPr lang="en-GB"/>
              <a:pPr/>
              <a:t>28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NOTE that when new sample is rejected, old x is resampled.  why does this matter?  what are we going to do with the vector x?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79FF2-8114-4545-AB33-830D16FEBBC0}" type="slidenum">
              <a:rPr lang="en-GB"/>
              <a:pPr/>
              <a:t>31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Special case of metropolis </a:t>
            </a:r>
            <a:r>
              <a:rPr lang="en-US" dirty="0" err="1" smtClean="0"/>
              <a:t>hastings</a:t>
            </a:r>
            <a:r>
              <a:rPr lang="en-US" dirty="0" smtClean="0"/>
              <a:t>…as I’ll explain in a bit.</a:t>
            </a:r>
          </a:p>
          <a:p>
            <a:endParaRPr lang="en-US" dirty="0" smtClean="0"/>
          </a:p>
          <a:p>
            <a:r>
              <a:rPr lang="en-US" dirty="0" smtClean="0"/>
              <a:t>J is index over </a:t>
            </a:r>
            <a:r>
              <a:rPr lang="en-US" dirty="0" smtClean="0"/>
              <a:t>nodes; U </a:t>
            </a:r>
            <a:r>
              <a:rPr lang="en-US" dirty="0" err="1" smtClean="0"/>
              <a:t>markov</a:t>
            </a:r>
            <a:r>
              <a:rPr lang="en-US" dirty="0" smtClean="0"/>
              <a:t> blanket</a:t>
            </a:r>
          </a:p>
          <a:p>
            <a:endParaRPr lang="en-US" dirty="0" smtClean="0"/>
          </a:p>
          <a:p>
            <a:r>
              <a:rPr lang="en-US" dirty="0" smtClean="0"/>
              <a:t>note that</a:t>
            </a:r>
            <a:r>
              <a:rPr lang="en-US" baseline="0" dirty="0" smtClean="0"/>
              <a:t> you can do Gibbs sampling with any discrete Bayes net pretty easily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what I was doing with the sprinkler/rain example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3D3AD-9F82-487A-93D2-85F5E4954029}" type="slidenum">
              <a:rPr lang="en-GB"/>
              <a:pPr/>
              <a:t>32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979FF2-8114-4545-AB33-830D16FEBBC0}" type="slidenum">
              <a:rPr lang="en-GB"/>
              <a:pPr/>
              <a:t>33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3D3AD-9F82-487A-93D2-85F5E4954029}" type="slidenum">
              <a:rPr lang="en-GB"/>
              <a:pPr/>
              <a:t>34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line of derivation:  P(x*)/P(x*j/x*-j) :  P(x1*,x2*,x3*)/P(x1*|x2*,x3*)   … P(</a:t>
            </a:r>
            <a:r>
              <a:rPr lang="en-US" baseline="0" dirty="0" err="1" smtClean="0"/>
              <a:t>a,b,c</a:t>
            </a:r>
            <a:r>
              <a:rPr lang="en-US" baseline="0" dirty="0" smtClean="0"/>
              <a:t>)/P(a | </a:t>
            </a:r>
            <a:r>
              <a:rPr lang="en-US" baseline="0" dirty="0" err="1" smtClean="0"/>
              <a:t>b,c</a:t>
            </a:r>
            <a:r>
              <a:rPr lang="en-US" baseline="0" dirty="0" smtClean="0"/>
              <a:t>) = P(</a:t>
            </a:r>
            <a:r>
              <a:rPr lang="en-US" baseline="0" dirty="0" err="1" smtClean="0"/>
              <a:t>b,c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all values except </a:t>
            </a:r>
            <a:r>
              <a:rPr lang="en-US" baseline="0" dirty="0" err="1" smtClean="0"/>
              <a:t>xj</a:t>
            </a:r>
            <a:r>
              <a:rPr lang="en-US" baseline="0" dirty="0" smtClean="0"/>
              <a:t> are clamped, ratio at bottom is = 1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C06F27-72A1-4165-9A1A-4A370BA0EC5A}" type="slidenum">
              <a:rPr lang="en-GB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/>
              <a:t>35</a:t>
            </a:fld>
            <a:endParaRPr lang="en-GB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602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1888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C386C-17DE-482A-AEFB-51AAB5A10CC9}" type="slidenum">
              <a:rPr lang="en-GB"/>
              <a:pPr/>
              <a:t>38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A6ABE-F1B9-4DE0-8699-9C517089E080}" type="slidenum">
              <a:rPr lang="en-GB"/>
              <a:pPr/>
              <a:t>3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1FF40-1F0C-4E21-9CB6-83C8CEB6169E}" type="slidenum">
              <a:rPr lang="en-GB"/>
              <a:pPr/>
              <a:t>39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Relative weighting is all that matters -&gt; </a:t>
            </a:r>
            <a:r>
              <a:rPr lang="en-US" dirty="0" err="1" smtClean="0"/>
              <a:t>pdf</a:t>
            </a:r>
            <a:r>
              <a:rPr lang="en-US" dirty="0" smtClean="0"/>
              <a:t> needs to</a:t>
            </a:r>
            <a:r>
              <a:rPr lang="en-US" baseline="0" dirty="0" smtClean="0"/>
              <a:t> be estimated up to normalization constant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4B7876-38CE-4703-B527-805DE3991D62}" type="slidenum">
              <a:rPr lang="en-GB"/>
              <a:pPr/>
              <a:t>40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2D63C7-2DCA-48F3-BAD2-5242AB1A14D2}" type="slidenum">
              <a:rPr lang="en-GB"/>
              <a:pPr/>
              <a:t>41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Explain mean field approximation:  suppose P(x)=.5 and P(</a:t>
            </a:r>
            <a:r>
              <a:rPr lang="en-US" dirty="0" err="1" smtClean="0"/>
              <a:t>y|x</a:t>
            </a:r>
            <a:r>
              <a:rPr lang="en-US" dirty="0" smtClean="0"/>
              <a:t>)=.9 and P(y|~x)=.1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2D63C7-2DCA-48F3-BAD2-5242AB1A14D2}" type="slidenum">
              <a:rPr lang="en-GB"/>
              <a:pPr/>
              <a:t>42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expectation with</a:t>
            </a:r>
            <a:r>
              <a:rPr lang="en-US" baseline="0" dirty="0" smtClean="0"/>
              <a:t> respect to factorized distribution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Ignore first summation to explain:  rest is the expectation of the log clique potential with respect to the factorized distribution</a:t>
            </a:r>
          </a:p>
          <a:p>
            <a:r>
              <a:rPr lang="en-US" dirty="0" smtClean="0"/>
              <a:t> but the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Prod_j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q_j</a:t>
            </a:r>
            <a:r>
              <a:rPr lang="en-US" baseline="0" dirty="0" smtClean="0"/>
              <a:t>] term </a:t>
            </a:r>
            <a:r>
              <a:rPr lang="en-US" baseline="0" dirty="0" err="1" smtClean="0"/>
              <a:t>i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CB054-7A74-4C42-A3DA-C53A62A4F872}" type="slidenum">
              <a:rPr lang="en-GB"/>
              <a:pPr/>
              <a:t>43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96318-50E4-45CA-88AA-3C8A05331303}" type="slidenum">
              <a:rPr lang="en-GB"/>
              <a:pPr/>
              <a:t>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Integral is an expectation of F(.) under p(x)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9B7AB-A261-47A0-A760-E696A5AC5619}" type="slidenum">
              <a:rPr lang="en-GB"/>
              <a:pPr/>
              <a:t>7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we talked about how rejection sampling gives</a:t>
            </a:r>
            <a:r>
              <a:rPr lang="en-US" baseline="0" dirty="0" smtClean="0"/>
              <a:t> you the right posteriors.  </a:t>
            </a:r>
          </a:p>
          <a:p>
            <a:r>
              <a:rPr lang="en-US" baseline="0" dirty="0" smtClean="0"/>
              <a:t>shoot a dart under </a:t>
            </a:r>
            <a:r>
              <a:rPr lang="en-US" baseline="0" dirty="0" err="1" smtClean="0"/>
              <a:t>Mq</a:t>
            </a:r>
            <a:r>
              <a:rPr lang="en-US" baseline="0" dirty="0" smtClean="0"/>
              <a:t> curve.  if lands in light region the reject.</a:t>
            </a:r>
          </a:p>
          <a:p>
            <a:r>
              <a:rPr lang="en-US" baseline="0" dirty="0" smtClean="0"/>
              <a:t>same thing to draw from q and reject with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ratio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P(x)</a:t>
            </a:r>
            <a:r>
              <a:rPr lang="en-US" baseline="0" dirty="0" smtClean="0"/>
              <a:t> drops off exponentially with number of dimensions of x</a:t>
            </a:r>
          </a:p>
          <a:p>
            <a:r>
              <a:rPr lang="en-US" baseline="0" dirty="0" smtClean="0"/>
              <a:t>The next scheme is going to work better in high dimensional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1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about uniform distribution?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033BE6-B62B-4343-BBB1-3803A3323FF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87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E550A3-B671-4D84-B09B-D914FC6D2913}" type="slidenum">
              <a:rPr lang="en-GB"/>
              <a:pPr/>
              <a:t>10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49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2363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D53B15-0983-45BA-8601-42403933330D}" type="slidenum">
              <a:rPr lang="en-GB"/>
              <a:pPr/>
              <a:t>11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6525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02363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2" y="1511937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/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/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3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f.ac.uk/Dave/JAVA/boltzman/Necker.html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breyer.com/classic.html" TargetMode="Externa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w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979488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Exact Inference</a:t>
            </a:r>
            <a:br>
              <a:rPr lang="en-GB" dirty="0"/>
            </a:br>
            <a:r>
              <a:rPr lang="en-GB" dirty="0"/>
              <a:t>(Last Class)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531938"/>
            <a:ext cx="9056687" cy="7346950"/>
          </a:xfrm>
          <a:ln/>
        </p:spPr>
        <p:txBody>
          <a:bodyPr/>
          <a:lstStyle/>
          <a:p>
            <a:pPr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variable elimination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polytrees</a:t>
            </a:r>
            <a:r>
              <a:rPr lang="en-GB" dirty="0"/>
              <a:t> (directed graph with at most one undirected path between any two vertices; subset of DAGs)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specific </a:t>
            </a:r>
            <a:r>
              <a:rPr lang="en-GB" dirty="0" err="1"/>
              <a:t>marginals</a:t>
            </a:r>
            <a:r>
              <a:rPr lang="en-GB" dirty="0"/>
              <a:t> </a:t>
            </a:r>
          </a:p>
          <a:p>
            <a:pPr>
              <a:spcBef>
                <a:spcPts val="1500"/>
              </a:spcBef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belief propagation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polytrees</a:t>
            </a:r>
            <a:r>
              <a:rPr lang="en-GB" dirty="0"/>
              <a:t> 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any </a:t>
            </a:r>
            <a:r>
              <a:rPr lang="en-GB" dirty="0" err="1"/>
              <a:t>marginals</a:t>
            </a:r>
            <a:endParaRPr lang="en-GB" dirty="0"/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polynomial time algorithm</a:t>
            </a:r>
          </a:p>
          <a:p>
            <a:pPr>
              <a:spcBef>
                <a:spcPts val="1500"/>
              </a:spcBef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junction tree algorithm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arbitrary graphs</a:t>
            </a:r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computing any </a:t>
            </a:r>
            <a:r>
              <a:rPr lang="en-GB" dirty="0" err="1"/>
              <a:t>marginals</a:t>
            </a:r>
            <a:endParaRPr lang="en-GB" dirty="0"/>
          </a:p>
          <a:p>
            <a:pPr lvl="3">
              <a:spcBef>
                <a:spcPts val="5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may be exponential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820738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Importance Sampling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93825"/>
            <a:ext cx="9058275" cy="6165850"/>
          </a:xfrm>
          <a:ln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238"/>
              </a:spcBef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Use when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Can evaluate p(x)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An easily sampled proposal </a:t>
            </a:r>
            <a:r>
              <a:rPr lang="en-GB" dirty="0"/>
              <a:t>distribution q(x</a:t>
            </a:r>
            <a:r>
              <a:rPr lang="en-GB" dirty="0" smtClean="0"/>
              <a:t>) similar to p(x) is available</a:t>
            </a: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Reweight </a:t>
            </a:r>
            <a:r>
              <a:rPr lang="en-GB" dirty="0"/>
              <a:t>each sample </a:t>
            </a:r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w </a:t>
            </a:r>
            <a:r>
              <a:rPr lang="en-GB" dirty="0"/>
              <a:t>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)/q(x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27688" y="6811963"/>
            <a:ext cx="244475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1038" y="6218237"/>
          <a:ext cx="939958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4" imgW="4228920" imgH="457200" progId="Equation.3">
                  <p:embed/>
                </p:oleObj>
              </mc:Choice>
              <mc:Fallback>
                <p:oleObj name="Equation" r:id="rId4" imgW="4228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6218237"/>
                        <a:ext cx="939958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911" y="3705102"/>
            <a:ext cx="4114801" cy="9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6"/>
            <a:ext cx="9056687" cy="8429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Importance Sampling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93837"/>
            <a:ext cx="9056687" cy="5791200"/>
          </a:xfrm>
          <a:ln/>
        </p:spPr>
        <p:txBody>
          <a:bodyPr>
            <a:normAutofit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When </a:t>
            </a:r>
            <a:r>
              <a:rPr lang="en-GB" dirty="0"/>
              <a:t>normalizing constant of p(x) is unknown, it's still possible to do importance sampling with </a:t>
            </a:r>
            <a:r>
              <a:rPr lang="en-GB" dirty="0">
                <a:cs typeface="Arial" charset="0"/>
              </a:rPr>
              <a:t>ŵ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 / 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Arial" charset="0"/>
              </a:rPr>
              <a:t>ŵ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= w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 / </a:t>
            </a:r>
            <a:r>
              <a:rPr lang="en-GB" dirty="0">
                <a:cs typeface="Arial" charset="0"/>
              </a:rPr>
              <a:t>∑</a:t>
            </a:r>
            <a:r>
              <a:rPr lang="en-GB" baseline="-33000" dirty="0"/>
              <a:t>j </a:t>
            </a:r>
            <a:r>
              <a:rPr lang="en-GB" dirty="0"/>
              <a:t>w</a:t>
            </a:r>
            <a:r>
              <a:rPr lang="en-GB" baseline="33000" dirty="0"/>
              <a:t>(j)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Note that any scaling constant in p(.) will be removed by the normalization</a:t>
            </a:r>
            <a:r>
              <a:rPr lang="en-GB" dirty="0" smtClean="0"/>
              <a:t>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Problem with importance and rejection sampling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May be difficult to find proposal distribution that is easy to sample from and a good match to p(x)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Likelihood Weighting:</a:t>
            </a:r>
            <a:br>
              <a:rPr lang="en-US" dirty="0" smtClean="0"/>
            </a:br>
            <a:r>
              <a:rPr lang="en-US" dirty="0" smtClean="0"/>
              <a:t>Special Case Of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511937"/>
            <a:ext cx="9240573" cy="5620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estimate conditional distribution, </a:t>
            </a:r>
            <a:r>
              <a:rPr lang="en-US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x|e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 by sampling (the </a:t>
            </a:r>
            <a:r>
              <a:rPr lang="en-US" dirty="0" err="1" smtClean="0"/>
              <a:t>nonevidence</a:t>
            </a:r>
            <a:r>
              <a:rPr lang="en-US" dirty="0" smtClean="0"/>
              <a:t> variables) from unconditional distribution </a:t>
            </a:r>
            <a:r>
              <a:rPr lang="en-US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(x)</a:t>
            </a:r>
          </a:p>
          <a:p>
            <a:pPr lvl="1"/>
            <a:r>
              <a:rPr lang="en-US" dirty="0" smtClean="0"/>
              <a:t>We discussed how to do this with rejection sampling.</a:t>
            </a:r>
          </a:p>
          <a:p>
            <a:pPr lvl="1"/>
            <a:r>
              <a:rPr lang="en-GB" dirty="0" smtClean="0"/>
              <a:t>Importance sampling reweights each sample by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 = p(x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)/q(x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    = 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x|e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/>
              <a:t> / 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(x)</a:t>
            </a:r>
            <a:r>
              <a:rPr lang="en-GB" dirty="0" smtClean="0"/>
              <a:t> = [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e|x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u="sng" dirty="0">
                <a:solidFill>
                  <a:srgbClr val="FF0000"/>
                </a:solidFill>
              </a:rPr>
              <a:t> p</a:t>
            </a:r>
            <a:r>
              <a:rPr lang="en-GB" dirty="0" smtClean="0">
                <a:solidFill>
                  <a:srgbClr val="FF0000"/>
                </a:solidFill>
              </a:rPr>
              <a:t>(x)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(e)</a:t>
            </a:r>
            <a:r>
              <a:rPr lang="en-GB" dirty="0" smtClean="0"/>
              <a:t>] / 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(x)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</a:t>
            </a:r>
            <a:r>
              <a:rPr lang="en-GB" dirty="0"/>
              <a:t>=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e|</a:t>
            </a:r>
            <a:r>
              <a:rPr lang="en-GB" dirty="0" err="1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/>
              <a:t>/</a:t>
            </a:r>
            <a:r>
              <a:rPr lang="en-GB" u="sng" dirty="0" smtClean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(e)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</a:t>
            </a:r>
            <a:r>
              <a:rPr lang="en-GB" dirty="0" smtClean="0"/>
              <a:t>~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u="sng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e|</a:t>
            </a:r>
            <a:r>
              <a:rPr lang="en-GB" dirty="0" err="1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Weight each sample by likelihood it accords the evidence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40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Sampling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30712" y="4618037"/>
            <a:ext cx="1371600" cy="762000"/>
          </a:xfrm>
          <a:prstGeom prst="ellipse">
            <a:avLst/>
          </a:prstGeom>
          <a:pattFill prst="ltDnDiag">
            <a:fgClr>
              <a:srgbClr val="CCFFCC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660066"/>
                </a:solidFill>
              </a:rPr>
              <a:t>Wet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Grass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6712" y="3322637"/>
            <a:ext cx="1524000" cy="762000"/>
          </a:xfrm>
          <a:prstGeom prst="ellipse">
            <a:avLst/>
          </a:prstGeom>
          <a:pattFill prst="ltDnDiag">
            <a:fgClr>
              <a:srgbClr val="CCFFCC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Sprinkler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30712" y="2179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Cloudy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Rain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2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2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87828"/>
              </p:ext>
            </p:extLst>
          </p:nvPr>
        </p:nvGraphicFramePr>
        <p:xfrm>
          <a:off x="4735512" y="1265237"/>
          <a:ext cx="693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03984"/>
              </p:ext>
            </p:extLst>
          </p:nvPr>
        </p:nvGraphicFramePr>
        <p:xfrm>
          <a:off x="4735512" y="1265237"/>
          <a:ext cx="693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9010"/>
              </p:ext>
            </p:extLst>
          </p:nvPr>
        </p:nvGraphicFramePr>
        <p:xfrm>
          <a:off x="74025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P(R|C)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5973"/>
              </p:ext>
            </p:extLst>
          </p:nvPr>
        </p:nvGraphicFramePr>
        <p:xfrm>
          <a:off x="8493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P(S|C)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82181"/>
              </p:ext>
            </p:extLst>
          </p:nvPr>
        </p:nvGraphicFramePr>
        <p:xfrm>
          <a:off x="4049711" y="5532437"/>
          <a:ext cx="22098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P(W|S,R)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4430712" y="2179637"/>
            <a:ext cx="13716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Cloudy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19376"/>
              </p:ext>
            </p:extLst>
          </p:nvPr>
        </p:nvGraphicFramePr>
        <p:xfrm>
          <a:off x="74025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P(R|C)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Rain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89191"/>
              </p:ext>
            </p:extLst>
          </p:nvPr>
        </p:nvGraphicFramePr>
        <p:xfrm>
          <a:off x="4049711" y="5532437"/>
          <a:ext cx="22098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P(W|S,R)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38448"/>
              </p:ext>
            </p:extLst>
          </p:nvPr>
        </p:nvGraphicFramePr>
        <p:xfrm>
          <a:off x="8493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P(S|C)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8312" y="6904037"/>
            <a:ext cx="3505200" cy="2985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 = .10 x .90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8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878012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Markov Chain Monte Carlo</a:t>
            </a:r>
            <a:br>
              <a:rPr lang="en-GB" dirty="0" smtClean="0"/>
            </a:br>
            <a:r>
              <a:rPr lang="en-GB" dirty="0" smtClean="0"/>
              <a:t>(MCMC)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2332036"/>
            <a:ext cx="9413874" cy="5029201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Goal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Generates sequence of samples from a target distribution p</a:t>
            </a:r>
            <a:r>
              <a:rPr lang="en-GB" baseline="30000" dirty="0" smtClean="0"/>
              <a:t>*</a:t>
            </a:r>
            <a:r>
              <a:rPr lang="en-GB" dirty="0" smtClean="0"/>
              <a:t>(x)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Markov Chain property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Sample t+1 depends only on sample t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Key assumption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Although we do not know how to sample from p</a:t>
            </a:r>
            <a:r>
              <a:rPr lang="en-GB" baseline="30000" dirty="0" smtClean="0"/>
              <a:t>*</a:t>
            </a:r>
            <a:r>
              <a:rPr lang="en-GB" dirty="0" smtClean="0"/>
              <a:t>(x) directly, we know how to update samples in a way that is consistent with </a:t>
            </a:r>
            <a:r>
              <a:rPr lang="en-GB" dirty="0"/>
              <a:t>p</a:t>
            </a:r>
            <a:r>
              <a:rPr lang="en-GB" baseline="30000" dirty="0"/>
              <a:t>*</a:t>
            </a:r>
            <a:r>
              <a:rPr lang="en-GB" dirty="0"/>
              <a:t>(x)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93112" y="1036637"/>
            <a:ext cx="2438400" cy="130497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Notation change</a:t>
            </a:r>
          </a:p>
          <a:p>
            <a:pPr>
              <a:lnSpc>
                <a:spcPct val="110000"/>
              </a:lnSpc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warning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07512" y="2408237"/>
            <a:ext cx="0" cy="6858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Updating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30712" y="4618037"/>
            <a:ext cx="1371600" cy="762000"/>
          </a:xfrm>
          <a:prstGeom prst="ellipse">
            <a:avLst/>
          </a:prstGeom>
          <a:pattFill prst="wdDnDiag">
            <a:fgClr>
              <a:srgbClr val="FF0000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660066"/>
                </a:solidFill>
              </a:rPr>
              <a:t>Wet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Grass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6712" y="3322637"/>
            <a:ext cx="1524000" cy="762000"/>
          </a:xfrm>
          <a:prstGeom prst="ellipse">
            <a:avLst/>
          </a:prstGeom>
          <a:pattFill prst="ltDnDiag">
            <a:fgClr>
              <a:srgbClr val="008000"/>
            </a:fgClr>
            <a:bgClr>
              <a:srgbClr val="008000"/>
            </a:bgClr>
          </a:pattFill>
          <a:ln>
            <a:gradFill flip="none" rotWithShape="1">
              <a:gsLst>
                <a:gs pos="0">
                  <a:srgbClr val="660066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Sprinkler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30712" y="2179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Cloudy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Rain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2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2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98432"/>
              </p:ext>
            </p:extLst>
          </p:nvPr>
        </p:nvGraphicFramePr>
        <p:xfrm>
          <a:off x="4735512" y="1265237"/>
          <a:ext cx="693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51461"/>
              </p:ext>
            </p:extLst>
          </p:nvPr>
        </p:nvGraphicFramePr>
        <p:xfrm>
          <a:off x="74025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P(R|C)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6227"/>
              </p:ext>
            </p:extLst>
          </p:nvPr>
        </p:nvGraphicFramePr>
        <p:xfrm>
          <a:off x="8493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P(S|C)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21165"/>
              </p:ext>
            </p:extLst>
          </p:nvPr>
        </p:nvGraphicFramePr>
        <p:xfrm>
          <a:off x="4049711" y="5532437"/>
          <a:ext cx="22098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P(W|S,R)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2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557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MCMC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17638"/>
            <a:ext cx="9056687" cy="594360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Define a Markov chain where each state is an assignment of values to each variable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x</a:t>
            </a:r>
            <a:r>
              <a:rPr lang="en-GB" baseline="33000" dirty="0" smtClean="0"/>
              <a:t>1</a:t>
            </a:r>
            <a:r>
              <a:rPr lang="en-GB" dirty="0" smtClean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</a:t>
            </a:r>
            <a:r>
              <a:rPr lang="en-GB" dirty="0" smtClean="0"/>
              <a:t>x</a:t>
            </a:r>
            <a:r>
              <a:rPr lang="en-GB" baseline="33000" dirty="0" smtClean="0"/>
              <a:t>2</a:t>
            </a:r>
            <a:r>
              <a:rPr lang="en-GB" dirty="0" smtClean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</a:t>
            </a:r>
            <a:r>
              <a:rPr lang="en-GB" dirty="0" smtClean="0"/>
              <a:t>x</a:t>
            </a:r>
            <a:r>
              <a:rPr lang="en-GB" baseline="33000" dirty="0" smtClean="0"/>
              <a:t>3</a:t>
            </a:r>
            <a:r>
              <a:rPr lang="en-GB" dirty="0" smtClean="0"/>
              <a:t> </a:t>
            </a:r>
            <a:r>
              <a:rPr lang="en-GB" dirty="0">
                <a:cs typeface="Arial" charset="0"/>
              </a:rPr>
              <a:t>→</a:t>
            </a:r>
            <a:r>
              <a:rPr lang="en-GB" dirty="0"/>
              <a:t> ...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X</a:t>
            </a:r>
            <a:r>
              <a:rPr lang="en-GB" baseline="30000" dirty="0" smtClean="0"/>
              <a:t>i</a:t>
            </a:r>
            <a:r>
              <a:rPr lang="en-GB" dirty="0" smtClean="0"/>
              <a:t> ~ </a:t>
            </a:r>
            <a:r>
              <a:rPr lang="en-GB" dirty="0"/>
              <a:t>p</a:t>
            </a:r>
            <a:r>
              <a:rPr lang="en-GB" baseline="30000" dirty="0" smtClean="0"/>
              <a:t>i </a:t>
            </a:r>
            <a:r>
              <a:rPr lang="en-GB" dirty="0" smtClean="0"/>
              <a:t>(X)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With property p</a:t>
            </a:r>
            <a:r>
              <a:rPr lang="en-GB" baseline="30000" dirty="0" smtClean="0"/>
              <a:t>i</a:t>
            </a:r>
            <a:r>
              <a:rPr lang="en-GB" dirty="0" smtClean="0"/>
              <a:t>(X</a:t>
            </a:r>
            <a:r>
              <a:rPr lang="en-GB" baseline="30000" dirty="0" smtClean="0"/>
              <a:t>i</a:t>
            </a:r>
            <a:r>
              <a:rPr lang="en-GB" dirty="0" smtClean="0"/>
              <a:t> = x</a:t>
            </a:r>
            <a:r>
              <a:rPr lang="en-GB" baseline="30000" dirty="0" smtClean="0"/>
              <a:t>i</a:t>
            </a:r>
            <a:r>
              <a:rPr lang="en-GB" dirty="0" smtClean="0"/>
              <a:t>) = ∑ p</a:t>
            </a:r>
            <a:r>
              <a:rPr lang="en-GB" baseline="30000" dirty="0" smtClean="0"/>
              <a:t>i-1</a:t>
            </a:r>
            <a:r>
              <a:rPr lang="en-GB" baseline="-25000" dirty="0" smtClean="0"/>
              <a:t> </a:t>
            </a:r>
            <a:r>
              <a:rPr lang="en-GB" dirty="0" smtClean="0"/>
              <a:t>(X</a:t>
            </a:r>
            <a:r>
              <a:rPr lang="en-GB" baseline="30000" dirty="0" smtClean="0"/>
              <a:t>i-1</a:t>
            </a:r>
            <a:r>
              <a:rPr lang="en-GB" dirty="0" smtClean="0"/>
              <a:t> = x</a:t>
            </a:r>
            <a:r>
              <a:rPr lang="en-GB" baseline="30000" dirty="0" smtClean="0"/>
              <a:t>i-1</a:t>
            </a:r>
            <a:r>
              <a:rPr lang="en-GB" dirty="0" smtClean="0"/>
              <a:t>)T(x</a:t>
            </a:r>
            <a:r>
              <a:rPr lang="en-GB" baseline="30000" dirty="0" smtClean="0"/>
              <a:t>i-1</a:t>
            </a:r>
            <a:r>
              <a:rPr lang="en-GB" dirty="0" smtClean="0"/>
              <a:t>→x</a:t>
            </a:r>
            <a:r>
              <a:rPr lang="en-GB" baseline="30000" dirty="0" smtClean="0"/>
              <a:t>i</a:t>
            </a:r>
            <a:r>
              <a:rPr lang="en-GB" dirty="0" smtClean="0"/>
              <a:t>)</a:t>
            </a:r>
          </a:p>
          <a:p>
            <a:pPr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T(x</a:t>
            </a:r>
            <a:r>
              <a:rPr lang="en-GB" baseline="30000" dirty="0" smtClean="0"/>
              <a:t>i-1</a:t>
            </a:r>
            <a:r>
              <a:rPr lang="en-GB" dirty="0" smtClean="0"/>
              <a:t>→x</a:t>
            </a:r>
            <a:r>
              <a:rPr lang="en-GB" baseline="30000" dirty="0" smtClean="0"/>
              <a:t>i</a:t>
            </a:r>
            <a:r>
              <a:rPr lang="en-GB" dirty="0" smtClean="0"/>
              <a:t>) is the Markov chain transition probability = </a:t>
            </a:r>
            <a:br>
              <a:rPr lang="en-GB" dirty="0" smtClean="0"/>
            </a:br>
            <a:r>
              <a:rPr lang="en-GB" dirty="0"/>
              <a:t>p</a:t>
            </a:r>
            <a:r>
              <a:rPr lang="en-GB" dirty="0" smtClean="0"/>
              <a:t>(X = x</a:t>
            </a:r>
            <a:r>
              <a:rPr lang="en-GB" baseline="30000" dirty="0" smtClean="0"/>
              <a:t>i</a:t>
            </a:r>
            <a:r>
              <a:rPr lang="en-GB" dirty="0" smtClean="0"/>
              <a:t>|X</a:t>
            </a:r>
            <a:r>
              <a:rPr lang="en-GB" baseline="30000" dirty="0" smtClean="0"/>
              <a:t>i-1</a:t>
            </a:r>
            <a:r>
              <a:rPr lang="en-GB" dirty="0" smtClean="0"/>
              <a:t> = x</a:t>
            </a:r>
            <a:r>
              <a:rPr lang="en-GB" baseline="30000" dirty="0" smtClean="0"/>
              <a:t>i-1</a:t>
            </a:r>
            <a:r>
              <a:rPr lang="en-GB" dirty="0" smtClean="0"/>
              <a:t>)</a:t>
            </a:r>
            <a:r>
              <a:rPr lang="en-GB" baseline="30000" dirty="0" smtClean="0"/>
              <a:t> 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We’ll achieve goal if the </a:t>
            </a:r>
            <a:r>
              <a:rPr lang="en-GB" i="1" dirty="0" smtClean="0"/>
              <a:t>invariant</a:t>
            </a:r>
            <a:r>
              <a:rPr lang="en-GB" dirty="0" smtClean="0"/>
              <a:t> or </a:t>
            </a:r>
            <a:r>
              <a:rPr lang="en-GB" i="1" dirty="0" smtClean="0"/>
              <a:t>stationary</a:t>
            </a:r>
            <a:r>
              <a:rPr lang="en-GB" dirty="0" smtClean="0"/>
              <a:t> distribution of the chain is p</a:t>
            </a:r>
            <a:r>
              <a:rPr lang="en-GB" baseline="30000" dirty="0" smtClean="0"/>
              <a:t>*</a:t>
            </a:r>
            <a:r>
              <a:rPr lang="en-GB" dirty="0" smtClean="0"/>
              <a:t>(X):</a:t>
            </a:r>
          </a:p>
          <a:p>
            <a:pPr lvl="2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</a:t>
            </a:r>
            <a:r>
              <a:rPr lang="en-GB" baseline="30000" dirty="0" smtClean="0"/>
              <a:t>*</a:t>
            </a:r>
            <a:r>
              <a:rPr lang="en-GB" dirty="0" smtClean="0"/>
              <a:t>(X</a:t>
            </a:r>
            <a:r>
              <a:rPr lang="en-GB" baseline="30000" dirty="0" smtClean="0"/>
              <a:t>i</a:t>
            </a:r>
            <a:r>
              <a:rPr lang="en-GB" dirty="0" smtClean="0"/>
              <a:t> = x</a:t>
            </a:r>
            <a:r>
              <a:rPr lang="en-GB" baseline="30000" dirty="0" smtClean="0"/>
              <a:t>i</a:t>
            </a:r>
            <a:r>
              <a:rPr lang="en-GB" dirty="0" smtClean="0"/>
              <a:t>) = ∑ p</a:t>
            </a:r>
            <a:r>
              <a:rPr lang="en-GB" baseline="30000" dirty="0" smtClean="0"/>
              <a:t>*</a:t>
            </a:r>
            <a:r>
              <a:rPr lang="en-GB" dirty="0" smtClean="0"/>
              <a:t>(X</a:t>
            </a:r>
            <a:r>
              <a:rPr lang="en-GB" baseline="30000" dirty="0" smtClean="0"/>
              <a:t>i-1</a:t>
            </a:r>
            <a:r>
              <a:rPr lang="en-GB" dirty="0" smtClean="0"/>
              <a:t> = x</a:t>
            </a:r>
            <a:r>
              <a:rPr lang="en-GB" baseline="30000" dirty="0" smtClean="0"/>
              <a:t>i-1</a:t>
            </a:r>
            <a:r>
              <a:rPr lang="en-GB" dirty="0" smtClean="0"/>
              <a:t>)T(x</a:t>
            </a:r>
            <a:r>
              <a:rPr lang="en-GB" baseline="30000" dirty="0" smtClean="0"/>
              <a:t>i-1</a:t>
            </a:r>
            <a:r>
              <a:rPr lang="en-GB" dirty="0" smtClean="0"/>
              <a:t>→x</a:t>
            </a:r>
            <a:r>
              <a:rPr lang="en-GB" baseline="30000" dirty="0" smtClean="0"/>
              <a:t>i</a:t>
            </a:r>
            <a:r>
              <a:rPr lang="en-GB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557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MCMC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17638"/>
            <a:ext cx="9056687" cy="5943600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Procedure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Start </a:t>
            </a:r>
            <a:r>
              <a:rPr lang="en-GB" dirty="0" smtClean="0"/>
              <a:t>X </a:t>
            </a:r>
            <a:r>
              <a:rPr lang="en-GB" dirty="0"/>
              <a:t>in a random state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Repeatedly </a:t>
            </a:r>
            <a:r>
              <a:rPr lang="en-GB" dirty="0" smtClean="0"/>
              <a:t>resample X based on current state of X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After sufficient </a:t>
            </a:r>
            <a:r>
              <a:rPr lang="en-GB" i="1" dirty="0"/>
              <a:t>burn in</a:t>
            </a:r>
            <a:r>
              <a:rPr lang="en-GB" dirty="0"/>
              <a:t>, </a:t>
            </a:r>
            <a:r>
              <a:rPr lang="en-GB" dirty="0" smtClean="0"/>
              <a:t>X </a:t>
            </a:r>
            <a:r>
              <a:rPr lang="en-GB" dirty="0"/>
              <a:t>reaches a stationary distribution.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 next s samples to  form empirical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Idea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Chain will draw X from more probable regions of p</a:t>
            </a:r>
            <a:r>
              <a:rPr lang="en-GB" baseline="30000" dirty="0" smtClean="0"/>
              <a:t>*</a:t>
            </a:r>
            <a:r>
              <a:rPr lang="en-GB" dirty="0" smtClean="0"/>
              <a:t>(X)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Chain is efficient because you can get from one sample drawn from p</a:t>
            </a:r>
            <a:r>
              <a:rPr lang="en-GB" baseline="30000" dirty="0"/>
              <a:t>* </a:t>
            </a:r>
            <a:r>
              <a:rPr lang="en-GB" dirty="0" smtClean="0"/>
              <a:t>(X) to another (after the burn in)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MCMC sampler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Requires means of sampling from transition probability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lnSpc>
                <a:spcPct val="100000"/>
              </a:lnSpc>
              <a:spcBef>
                <a:spcPts val="17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Example: Boltzmann Machine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hlinkClick r:id="rId3"/>
              </a:rPr>
              <a:t>http://www.cs.cf.ac.uk/Dave/JAVA/boltzman/Necker.html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0" y="3522662"/>
            <a:ext cx="4619625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Example: Gaussian Mixture Model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336022" y="1112837"/>
            <a:ext cx="9240573" cy="6096000"/>
          </a:xfrm>
        </p:spPr>
        <p:txBody>
          <a:bodyPr>
            <a:normAutofit fontScale="85000" lnSpcReduction="20000"/>
          </a:bodyPr>
          <a:lstStyle/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Suppose you know that data samples are generated by draws of a Gaussian mixture model with a fixed number of components.</a:t>
            </a:r>
          </a:p>
          <a:p>
            <a:pPr marL="0" indent="0" eaLnBrk="1">
              <a:lnSpc>
                <a:spcPct val="120000"/>
              </a:lnSpc>
              <a:buFont typeface="StarSymbol" charset="0"/>
              <a:buChar char="●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Chicken and egg problem</a:t>
            </a:r>
          </a:p>
          <a:p>
            <a:pPr marL="365760" lvl="1" indent="-301752">
              <a:lnSpc>
                <a:spcPct val="120000"/>
              </a:lnSpc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Don’t know assignment of samples to</a:t>
            </a:r>
            <a:br>
              <a:rPr lang="en-GB" dirty="0" smtClean="0"/>
            </a:br>
            <a:r>
              <a:rPr lang="en-GB" dirty="0" smtClean="0"/>
              <a:t>components (z)</a:t>
            </a:r>
          </a:p>
          <a:p>
            <a:pPr marL="365760" lvl="1" indent="-301752">
              <a:lnSpc>
                <a:spcPct val="120000"/>
              </a:lnSpc>
              <a:buFont typeface="Arial" pitchFamily="34" charset="0"/>
              <a:buChar char="•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Don’t know individual Gaussian means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err="1" smtClean="0"/>
              <a:t>covariances</a:t>
            </a:r>
            <a:r>
              <a:rPr lang="en-GB" dirty="0" smtClean="0"/>
              <a:t> (</a:t>
            </a:r>
            <a:r>
              <a:rPr lang="en-GB" dirty="0" smtClean="0">
                <a:cs typeface="Arial" charset="0"/>
              </a:rPr>
              <a:t>λ)</a:t>
            </a:r>
            <a:endParaRPr lang="en-GB" dirty="0" smtClean="0"/>
          </a:p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Start off with guesses about assignments</a:t>
            </a:r>
            <a:br>
              <a:rPr lang="en-GB" dirty="0" smtClean="0"/>
            </a:br>
            <a:r>
              <a:rPr lang="en-GB" dirty="0" smtClean="0"/>
              <a:t>and mixture model parameters</a:t>
            </a:r>
          </a:p>
          <a:p>
            <a:pPr marL="0" indent="0" eaLnBrk="1">
              <a:lnSpc>
                <a:spcPct val="12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Update guesses assuming current assignments and</a:t>
            </a:r>
            <a:br>
              <a:rPr lang="en-GB" dirty="0" smtClean="0"/>
            </a:br>
            <a:r>
              <a:rPr lang="en-GB" dirty="0" smtClean="0"/>
              <a:t>parameters</a:t>
            </a:r>
          </a:p>
          <a:p>
            <a:pPr lvl="2" indent="0" eaLnBrk="1">
              <a:lnSpc>
                <a:spcPct val="81000"/>
              </a:lnSpc>
              <a:buFont typeface="Symbol" pitchFamily="18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2" y="2560637"/>
            <a:ext cx="28575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Intractability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Multiple cause model: 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/>
              <a:t>are binary hidden causes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What happens as number of X’s increases?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44512" y="2484437"/>
            <a:ext cx="4419600" cy="2286000"/>
            <a:chOff x="3516312" y="3094037"/>
            <a:chExt cx="4419600" cy="2286000"/>
          </a:xfrm>
        </p:grpSpPr>
        <p:sp>
          <p:nvSpPr>
            <p:cNvPr id="4" name="Oval 3"/>
            <p:cNvSpPr/>
            <p:nvPr/>
          </p:nvSpPr>
          <p:spPr>
            <a:xfrm>
              <a:off x="3516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278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040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02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4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64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5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26312" y="30940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6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97512" y="4770437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4" idx="4"/>
              <a:endCxn id="10" idx="2"/>
            </p:cNvCxnSpPr>
            <p:nvPr/>
          </p:nvCxnSpPr>
          <p:spPr>
            <a:xfrm rot="16200000" flipH="1">
              <a:off x="3973512" y="3551237"/>
              <a:ext cx="1371600" cy="167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4"/>
              <a:endCxn id="10" idx="1"/>
            </p:cNvCxnSpPr>
            <p:nvPr/>
          </p:nvCxnSpPr>
          <p:spPr>
            <a:xfrm rot="16200000" flipH="1">
              <a:off x="4506912" y="3779837"/>
              <a:ext cx="1156074" cy="1003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4"/>
            </p:cNvCxnSpPr>
            <p:nvPr/>
          </p:nvCxnSpPr>
          <p:spPr>
            <a:xfrm rot="16200000" flipH="1">
              <a:off x="4964112" y="4084637"/>
              <a:ext cx="1066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7" idx="4"/>
            </p:cNvCxnSpPr>
            <p:nvPr/>
          </p:nvCxnSpPr>
          <p:spPr>
            <a:xfrm rot="5400000">
              <a:off x="5497512" y="4160837"/>
              <a:ext cx="1066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4"/>
              <a:endCxn id="10" idx="6"/>
            </p:cNvCxnSpPr>
            <p:nvPr/>
          </p:nvCxnSpPr>
          <p:spPr>
            <a:xfrm rot="5400000">
              <a:off x="6183312" y="3627437"/>
              <a:ext cx="1371600" cy="152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4"/>
              <a:endCxn id="10" idx="7"/>
            </p:cNvCxnSpPr>
            <p:nvPr/>
          </p:nvCxnSpPr>
          <p:spPr>
            <a:xfrm rot="5400000">
              <a:off x="5865438" y="3856037"/>
              <a:ext cx="1156074" cy="8512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821112" y="4237037"/>
          <a:ext cx="4953000" cy="49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4" imgW="2273040" imgH="228600" progId="Equation.3">
                  <p:embed/>
                </p:oleObj>
              </mc:Choice>
              <mc:Fallback>
                <p:oleObj name="Equation" r:id="rId4" imgW="22730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2" y="4237037"/>
                        <a:ext cx="4953000" cy="498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068512" y="5311133"/>
          <a:ext cx="4419600" cy="56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6" imgW="1790640" imgH="228600" progId="Equation.3">
                  <p:embed/>
                </p:oleObj>
              </mc:Choice>
              <mc:Fallback>
                <p:oleObj name="Equation" r:id="rId6" imgW="17906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2" y="5311133"/>
                        <a:ext cx="4419600" cy="564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Mixture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contrast to EM which finds local maximum only not distribution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3398837"/>
            <a:ext cx="9913424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4694237"/>
            <a:ext cx="1008062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Want to obtain a unique equilibrium (stationary) distribution regardless of the initial conditions p</a:t>
            </a:r>
            <a:r>
              <a:rPr lang="en-US" baseline="30000" dirty="0" smtClean="0"/>
              <a:t>0 </a:t>
            </a:r>
            <a:r>
              <a:rPr lang="en-US" dirty="0" smtClean="0"/>
              <a:t>(X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i.e., </a:t>
            </a:r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135313" y="3551238"/>
          <a:ext cx="38100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3" imgW="1257120" imgH="368280" progId="Equation.DSMT4">
                  <p:embed/>
                </p:oleObj>
              </mc:Choice>
              <mc:Fallback>
                <p:oleObj name="Equation" r:id="rId3" imgW="125712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551238"/>
                        <a:ext cx="38100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265237"/>
            <a:ext cx="9240573" cy="5943600"/>
          </a:xfrm>
        </p:spPr>
        <p:txBody>
          <a:bodyPr>
            <a:normAutofit/>
          </a:bodyPr>
          <a:lstStyle/>
          <a:p>
            <a:r>
              <a:rPr lang="en-GB" dirty="0" smtClean="0"/>
              <a:t>A stationary (equilibrium) distribution will be reached regardless of the initial state if a Markov chain is </a:t>
            </a:r>
            <a:r>
              <a:rPr lang="en-GB" i="1" dirty="0" err="1" smtClean="0"/>
              <a:t>ergodic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Ergodicity</a:t>
            </a:r>
            <a:r>
              <a:rPr lang="en-GB" dirty="0" smtClean="0"/>
              <a:t>:	</a:t>
            </a:r>
          </a:p>
          <a:p>
            <a:pPr lvl="2"/>
            <a:r>
              <a:rPr lang="en-GB" dirty="0" smtClean="0"/>
              <a:t>1. Irreducible (can get from any state to any other)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2. Aperiodic (cannot get stuck in cycles)</a:t>
            </a:r>
          </a:p>
          <a:p>
            <a:endParaRPr lang="en-GB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2" y="4098925"/>
            <a:ext cx="6826954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1247897" y="4618037"/>
            <a:ext cx="1582615" cy="685800"/>
            <a:chOff x="7250112" y="731837"/>
            <a:chExt cx="2286000" cy="990600"/>
          </a:xfrm>
        </p:grpSpPr>
        <p:sp>
          <p:nvSpPr>
            <p:cNvPr id="7" name="Oval 6"/>
            <p:cNvSpPr/>
            <p:nvPr/>
          </p:nvSpPr>
          <p:spPr>
            <a:xfrm>
              <a:off x="84693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1551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50312" y="13414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4"/>
              <a:endCxn id="9" idx="7"/>
            </p:cNvCxnSpPr>
            <p:nvPr/>
          </p:nvCxnSpPr>
          <p:spPr>
            <a:xfrm rot="5400000">
              <a:off x="9118366" y="1169987"/>
              <a:ext cx="284396" cy="170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4"/>
              <a:endCxn id="9" idx="1"/>
            </p:cNvCxnSpPr>
            <p:nvPr/>
          </p:nvCxnSpPr>
          <p:spPr>
            <a:xfrm rot="16200000" flipH="1">
              <a:off x="8640762" y="1131887"/>
              <a:ext cx="284396" cy="246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6"/>
              <a:endCxn id="8" idx="2"/>
            </p:cNvCxnSpPr>
            <p:nvPr/>
          </p:nvCxnSpPr>
          <p:spPr>
            <a:xfrm>
              <a:off x="8850312" y="922337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2501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935912" y="7318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31112" y="1341437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5" idx="4"/>
              <a:endCxn id="26" idx="7"/>
            </p:cNvCxnSpPr>
            <p:nvPr/>
          </p:nvCxnSpPr>
          <p:spPr>
            <a:xfrm rot="5400000">
              <a:off x="7899166" y="1169987"/>
              <a:ext cx="284396" cy="170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4"/>
              <a:endCxn id="26" idx="1"/>
            </p:cNvCxnSpPr>
            <p:nvPr/>
          </p:nvCxnSpPr>
          <p:spPr>
            <a:xfrm rot="16200000" flipH="1">
              <a:off x="7421562" y="1131887"/>
              <a:ext cx="284396" cy="246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5" idx="2"/>
            </p:cNvCxnSpPr>
            <p:nvPr/>
          </p:nvCxnSpPr>
          <p:spPr>
            <a:xfrm>
              <a:off x="7631112" y="922337"/>
              <a:ext cx="304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945312" y="6065837"/>
            <a:ext cx="738553" cy="685800"/>
            <a:chOff x="7935912" y="2789237"/>
            <a:chExt cx="738553" cy="685800"/>
          </a:xfrm>
        </p:grpSpPr>
        <p:sp>
          <p:nvSpPr>
            <p:cNvPr id="38" name="Oval 37"/>
            <p:cNvSpPr/>
            <p:nvPr/>
          </p:nvSpPr>
          <p:spPr>
            <a:xfrm>
              <a:off x="7935912" y="2789237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10696" y="2789237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199681" y="3211268"/>
              <a:ext cx="263769" cy="263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4"/>
              <a:endCxn id="40" idx="7"/>
            </p:cNvCxnSpPr>
            <p:nvPr/>
          </p:nvCxnSpPr>
          <p:spPr>
            <a:xfrm rot="5400000">
              <a:off x="8385257" y="3092572"/>
              <a:ext cx="196890" cy="117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0" idx="1"/>
              <a:endCxn id="38" idx="4"/>
            </p:cNvCxnSpPr>
            <p:nvPr/>
          </p:nvCxnSpPr>
          <p:spPr>
            <a:xfrm rot="16200000" flipV="1">
              <a:off x="8054608" y="3066195"/>
              <a:ext cx="196890" cy="1705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39" idx="2"/>
            </p:cNvCxnSpPr>
            <p:nvPr/>
          </p:nvCxnSpPr>
          <p:spPr>
            <a:xfrm>
              <a:off x="8199681" y="2921122"/>
              <a:ext cx="21101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16370"/>
              </p:ext>
            </p:extLst>
          </p:nvPr>
        </p:nvGraphicFramePr>
        <p:xfrm>
          <a:off x="1230312" y="6446837"/>
          <a:ext cx="3762194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5" imgW="2933700" imgH="342900" progId="Equation.DSMT4">
                  <p:embed/>
                </p:oleObj>
              </mc:Choice>
              <mc:Fallback>
                <p:oleObj name="Equation" r:id="rId5" imgW="2933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0312" y="6446837"/>
                        <a:ext cx="3762194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75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798637"/>
            <a:ext cx="9240573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Stronger condition than </a:t>
            </a:r>
            <a:r>
              <a:rPr lang="en-US" dirty="0" err="1" smtClean="0"/>
              <a:t>ergodicity</a:t>
            </a:r>
            <a:endParaRPr lang="en-US" dirty="0" smtClean="0"/>
          </a:p>
          <a:p>
            <a:pPr lvl="2"/>
            <a:r>
              <a:rPr lang="en-US" dirty="0" smtClean="0"/>
              <a:t>detailed balance (time reversibility)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Stronger condition still</a:t>
            </a:r>
          </a:p>
          <a:p>
            <a:pPr lvl="2"/>
            <a:r>
              <a:rPr lang="en-US" dirty="0" smtClean="0"/>
              <a:t>symmetry of transition matrix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Both guarantee equilibrium distribution will be reached</a:t>
            </a:r>
          </a:p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34421"/>
              </p:ext>
            </p:extLst>
          </p:nvPr>
        </p:nvGraphicFramePr>
        <p:xfrm>
          <a:off x="925512" y="4922837"/>
          <a:ext cx="426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Equation" r:id="rId4" imgW="2336800" imgH="292100" progId="Equation.DSMT4">
                  <p:embed/>
                </p:oleObj>
              </mc:Choice>
              <mc:Fallback>
                <p:oleObj name="Equation" r:id="rId4" imgW="2336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5512" y="4922837"/>
                        <a:ext cx="4267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70459"/>
              </p:ext>
            </p:extLst>
          </p:nvPr>
        </p:nvGraphicFramePr>
        <p:xfrm>
          <a:off x="903287" y="2941637"/>
          <a:ext cx="64230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6" imgW="3517900" imgH="342900" progId="Equation.DSMT4">
                  <p:embed/>
                </p:oleObj>
              </mc:Choice>
              <mc:Fallback>
                <p:oleObj name="Equation" r:id="rId6" imgW="3517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3287" y="2941637"/>
                        <a:ext cx="64230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Burn In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5499100"/>
          </a:xfrm>
          <a:ln/>
        </p:spPr>
        <p:txBody>
          <a:bodyPr>
            <a:normAutofit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The idea of the burn in period is to </a:t>
            </a:r>
            <a:r>
              <a:rPr lang="en-GB" i="1" dirty="0"/>
              <a:t>stabilize </a:t>
            </a:r>
            <a:r>
              <a:rPr lang="en-GB" dirty="0"/>
              <a:t>chain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i.e., end up at a point that doesn't depend on where you started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person's location as a function of time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Justifies arbitrary starting point.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Mixing time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how long it takes to move from initial distribution to </a:t>
            </a:r>
            <a:r>
              <a:rPr lang="en-GB" dirty="0" smtClean="0"/>
              <a:t>p*(X)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MCMC Via Metropolis </a:t>
            </a:r>
            <a:r>
              <a:rPr lang="en-GB" dirty="0"/>
              <a:t>Algorithm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8275" cy="5070475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Does not require computation of conditional probabilities (and hence normalization)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Procedure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at each step, </a:t>
            </a:r>
            <a:r>
              <a:rPr lang="en-GB" dirty="0" err="1" smtClean="0"/>
              <a:t>i</a:t>
            </a:r>
            <a:r>
              <a:rPr lang="en-GB" dirty="0" smtClean="0"/>
              <a:t>, where chain is in state x</a:t>
            </a:r>
            <a:r>
              <a:rPr lang="en-GB" baseline="30000" dirty="0" smtClean="0"/>
              <a:t>i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choose </a:t>
            </a:r>
            <a:r>
              <a:rPr lang="en-GB" dirty="0"/>
              <a:t>a new value for </a:t>
            </a:r>
            <a:r>
              <a:rPr lang="en-GB" dirty="0" smtClean="0"/>
              <a:t>state, x*, from a symmetric proposal </a:t>
            </a:r>
            <a:r>
              <a:rPr lang="en-GB" dirty="0"/>
              <a:t>distribution </a:t>
            </a:r>
            <a:r>
              <a:rPr lang="en-GB" dirty="0" smtClean="0"/>
              <a:t>q,  i.e., q(x*| </a:t>
            </a:r>
            <a:r>
              <a:rPr lang="en-GB" dirty="0"/>
              <a:t>x</a:t>
            </a:r>
            <a:r>
              <a:rPr lang="en-GB" baseline="30000" dirty="0"/>
              <a:t>i</a:t>
            </a:r>
            <a:r>
              <a:rPr lang="en-GB" dirty="0" smtClean="0"/>
              <a:t>) = q</a:t>
            </a:r>
            <a:r>
              <a:rPr lang="en-GB" dirty="0"/>
              <a:t>(x</a:t>
            </a:r>
            <a:r>
              <a:rPr lang="en-GB" baseline="30000" dirty="0"/>
              <a:t>i</a:t>
            </a:r>
            <a:r>
              <a:rPr lang="en-GB" baseline="-33000" dirty="0" smtClean="0"/>
              <a:t> </a:t>
            </a:r>
            <a:r>
              <a:rPr lang="en-GB" dirty="0" smtClean="0"/>
              <a:t>|x*) </a:t>
            </a:r>
            <a:br>
              <a:rPr lang="en-GB" dirty="0" smtClean="0"/>
            </a:br>
            <a:r>
              <a:rPr lang="en-GB" dirty="0" smtClean="0"/>
              <a:t>e.g., q(x*| </a:t>
            </a:r>
            <a:r>
              <a:rPr lang="en-GB" dirty="0"/>
              <a:t>x</a:t>
            </a:r>
            <a:r>
              <a:rPr lang="en-GB" baseline="30000" dirty="0"/>
              <a:t>i</a:t>
            </a:r>
            <a:r>
              <a:rPr lang="en-GB" dirty="0" smtClean="0"/>
              <a:t>) = </a:t>
            </a:r>
            <a:r>
              <a:rPr lang="en-GB" dirty="0" smtClean="0">
                <a:latin typeface="Script MT Bold" pitchFamily="66" charset="0"/>
              </a:rPr>
              <a:t>N</a:t>
            </a:r>
            <a:r>
              <a:rPr lang="en-GB" dirty="0" smtClean="0"/>
              <a:t>(x*</a:t>
            </a:r>
            <a:r>
              <a:rPr lang="en-GB" dirty="0"/>
              <a:t>; x</a:t>
            </a:r>
            <a:r>
              <a:rPr lang="en-GB" baseline="30000" dirty="0"/>
              <a:t>i</a:t>
            </a:r>
            <a:r>
              <a:rPr lang="en-GB" dirty="0" smtClean="0"/>
              <a:t>,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accept </a:t>
            </a:r>
            <a:r>
              <a:rPr lang="en-GB" dirty="0"/>
              <a:t>new value with probability</a:t>
            </a:r>
          </a:p>
          <a:p>
            <a:pPr>
              <a:lnSpc>
                <a:spcPct val="100000"/>
              </a:lnSpc>
              <a:spcBef>
                <a:spcPts val="22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93112" y="3008264"/>
            <a:ext cx="2438400" cy="130497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Notation change</a:t>
            </a:r>
          </a:p>
          <a:p>
            <a:pPr>
              <a:lnSpc>
                <a:spcPct val="110000"/>
              </a:lnSpc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warning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02312" y="4084637"/>
            <a:ext cx="2590800" cy="3048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31112" y="4237037"/>
            <a:ext cx="914400" cy="19812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29807"/>
              </p:ext>
            </p:extLst>
          </p:nvPr>
        </p:nvGraphicFramePr>
        <p:xfrm>
          <a:off x="1382712" y="6171055"/>
          <a:ext cx="6602412" cy="111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4" imgW="5041900" imgH="850900" progId="Equation.DSMT4">
                  <p:embed/>
                </p:oleObj>
              </mc:Choice>
              <mc:Fallback>
                <p:oleObj name="Equation" r:id="rId4" imgW="50419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2" y="6171055"/>
                        <a:ext cx="6602412" cy="11139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p(X): mixture of Gaussians</a:t>
            </a:r>
            <a:br>
              <a:rPr lang="en-US" dirty="0" smtClean="0"/>
            </a:br>
            <a:r>
              <a:rPr lang="en-US" dirty="0" smtClean="0"/>
              <a:t>q(X): single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2" y="1631950"/>
            <a:ext cx="761009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56687" cy="111283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Extension To Metropolis Algorithm</a:t>
            </a:r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7"/>
            <a:ext cx="9577387" cy="6553200"/>
          </a:xfrm>
          <a:ln/>
        </p:spPr>
        <p:txBody>
          <a:bodyPr>
            <a:normAutofit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Acceptance probability:</a:t>
            </a:r>
          </a:p>
          <a:p>
            <a:pPr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		</a:t>
            </a:r>
            <a:br>
              <a:rPr lang="en-GB" dirty="0" smtClean="0"/>
            </a:br>
            <a:endParaRPr lang="en-GB" dirty="0" smtClean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If proposal distribution is asymmetric, then we have a more general algorithm: </a:t>
            </a:r>
            <a:r>
              <a:rPr lang="en-GB" b="1" dirty="0" smtClean="0"/>
              <a:t>Metropolis-Hastings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Intuition</a:t>
            </a:r>
            <a:endParaRPr lang="en-GB" dirty="0"/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q ratio tests how easy is it to get back to where you came from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ratio is 1 for Metropolis algorithm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05465"/>
              </p:ext>
            </p:extLst>
          </p:nvPr>
        </p:nvGraphicFramePr>
        <p:xfrm>
          <a:off x="1001712" y="1816100"/>
          <a:ext cx="418941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Equation" r:id="rId4" imgW="2692400" imgH="723900" progId="Equation.DSMT4">
                  <p:embed/>
                </p:oleObj>
              </mc:Choice>
              <mc:Fallback>
                <p:oleObj name="Equation" r:id="rId4" imgW="26924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2" y="1816100"/>
                        <a:ext cx="4189412" cy="1125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49514"/>
              </p:ext>
            </p:extLst>
          </p:nvPr>
        </p:nvGraphicFramePr>
        <p:xfrm>
          <a:off x="1001712" y="4214812"/>
          <a:ext cx="55927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Equation" r:id="rId6" imgW="3594100" imgH="749300" progId="Equation.DSMT4">
                  <p:embed/>
                </p:oleObj>
              </mc:Choice>
              <mc:Fallback>
                <p:oleObj name="Equation" r:id="rId6" imgW="35941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2" y="4214812"/>
                        <a:ext cx="5592762" cy="1165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Metropolis Hastings Algorithm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981" y="1500646"/>
            <a:ext cx="8348662" cy="547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Convergence: </a:t>
            </a:r>
            <a:br>
              <a:rPr lang="en-US" dirty="0" smtClean="0"/>
            </a:br>
            <a:r>
              <a:rPr lang="en-US" dirty="0" smtClean="0"/>
              <a:t>Why Proposal Distribution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874837"/>
            <a:ext cx="9240573" cy="4878125"/>
          </a:xfrm>
        </p:spPr>
        <p:txBody>
          <a:bodyPr/>
          <a:lstStyle/>
          <a:p>
            <a:r>
              <a:rPr lang="en-US" dirty="0" smtClean="0"/>
              <a:t>Proposal distribution is too broad →</a:t>
            </a:r>
            <a:br>
              <a:rPr lang="en-US" dirty="0" smtClean="0"/>
            </a:br>
            <a:r>
              <a:rPr lang="en-US" dirty="0" smtClean="0"/>
              <a:t>Acceptance probability low →</a:t>
            </a:r>
            <a:br>
              <a:rPr lang="en-US" dirty="0" smtClean="0"/>
            </a:br>
            <a:r>
              <a:rPr lang="en-US" dirty="0" smtClean="0"/>
              <a:t>Slow convergence</a:t>
            </a:r>
          </a:p>
          <a:p>
            <a:r>
              <a:rPr lang="en-US" dirty="0" smtClean="0"/>
              <a:t>Proposal distribution is too narrow →</a:t>
            </a:r>
            <a:br>
              <a:rPr lang="en-US" dirty="0" smtClean="0"/>
            </a:br>
            <a:r>
              <a:rPr lang="en-US" dirty="0" smtClean="0"/>
              <a:t>Long time to explore state space →</a:t>
            </a:r>
            <a:br>
              <a:rPr lang="en-US" dirty="0" smtClean="0"/>
            </a:br>
            <a:r>
              <a:rPr lang="en-US" dirty="0" smtClean="0"/>
              <a:t>Slow convergence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512" y="1341437"/>
            <a:ext cx="2162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2" y="3779837"/>
            <a:ext cx="21526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5912" y="4835525"/>
            <a:ext cx="2886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Approximate Inference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8275" cy="5218113"/>
          </a:xfrm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Exact inference algorithms exploit conditional independencies in joint probability distribution.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inference exploits the law of large numbers.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sums and products of many terms behave in simple ways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</a:t>
            </a:r>
            <a:r>
              <a:rPr lang="en-GB" dirty="0" smtClean="0"/>
              <a:t>an intractable integral/sum with samples from distribution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Appropriate </a:t>
            </a:r>
            <a:r>
              <a:rPr lang="en-GB" dirty="0"/>
              <a:t>algorithm depends on</a:t>
            </a:r>
          </a:p>
          <a:p>
            <a:pPr lvl="3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sample from p(x)?</a:t>
            </a:r>
          </a:p>
          <a:p>
            <a:pPr lvl="3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evaluate p(x)?</a:t>
            </a:r>
          </a:p>
          <a:p>
            <a:pPr lvl="3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 we evaluate p(x) up to the normalization constant?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 Web 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www.lbreyer.com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classic.html</a:t>
            </a:r>
            <a:endParaRPr lang="en-US" dirty="0"/>
          </a:p>
        </p:txBody>
      </p:sp>
      <p:pic>
        <p:nvPicPr>
          <p:cNvPr id="7" name="Picture 6" descr="Screen Shot 2013-10-08 at 11.11.17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2" y="3094037"/>
            <a:ext cx="4354512" cy="30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8438"/>
            <a:ext cx="9058275" cy="685800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036638"/>
            <a:ext cx="9058275" cy="6523038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Useful when full conditional distribution can be computed and efficiently sampled from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Overview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at each step, </a:t>
            </a:r>
            <a:r>
              <a:rPr lang="en-GB" dirty="0" smtClean="0"/>
              <a:t>select one variable </a:t>
            </a:r>
            <a:r>
              <a:rPr lang="en-GB" dirty="0" err="1" smtClean="0"/>
              <a:t>x</a:t>
            </a:r>
            <a:r>
              <a:rPr lang="en-GB" baseline="-33000" dirty="0" err="1" smtClean="0"/>
              <a:t>j</a:t>
            </a:r>
            <a:r>
              <a:rPr lang="en-GB" dirty="0" smtClean="0"/>
              <a:t> (</a:t>
            </a:r>
            <a:r>
              <a:rPr lang="en-GB" dirty="0"/>
              <a:t>random or fixed seq.)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Compute conditional </a:t>
            </a:r>
            <a:r>
              <a:rPr lang="en-GB" dirty="0"/>
              <a:t>distribution </a:t>
            </a:r>
            <a:r>
              <a:rPr lang="en-GB" dirty="0" smtClean="0"/>
              <a:t>p(</a:t>
            </a:r>
            <a:r>
              <a:rPr lang="en-GB" dirty="0" err="1" smtClean="0"/>
              <a:t>x</a:t>
            </a:r>
            <a:r>
              <a:rPr lang="en-GB" baseline="-33000" dirty="0" err="1" smtClean="0"/>
              <a:t>j</a:t>
            </a:r>
            <a:r>
              <a:rPr lang="en-GB" dirty="0" smtClean="0"/>
              <a:t> </a:t>
            </a:r>
            <a:r>
              <a:rPr lang="en-GB" dirty="0"/>
              <a:t>| </a:t>
            </a:r>
            <a:r>
              <a:rPr lang="en-GB" dirty="0" smtClean="0"/>
              <a:t>x</a:t>
            </a:r>
            <a:r>
              <a:rPr lang="en-GB" baseline="-33000" dirty="0" smtClean="0"/>
              <a:t>-j</a:t>
            </a:r>
            <a:r>
              <a:rPr lang="en-GB" dirty="0" smtClean="0"/>
              <a:t>)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 value is sampled from this distribution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Replace the previous </a:t>
            </a:r>
            <a:r>
              <a:rPr lang="en-GB" dirty="0"/>
              <a:t>value </a:t>
            </a:r>
            <a:r>
              <a:rPr lang="en-GB" dirty="0" smtClean="0"/>
              <a:t>of </a:t>
            </a:r>
            <a:r>
              <a:rPr lang="en-GB" b="0" dirty="0" err="1" smtClean="0"/>
              <a:t>x</a:t>
            </a:r>
            <a:r>
              <a:rPr lang="en-GB" b="0" baseline="-33000" dirty="0" err="1" smtClean="0"/>
              <a:t>j</a:t>
            </a:r>
            <a:r>
              <a:rPr lang="en-GB" dirty="0" smtClean="0"/>
              <a:t> with the sample 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3963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72412" y="4465637"/>
            <a:ext cx="21971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cliques </a:t>
            </a:r>
            <a:r>
              <a:rPr lang="en-GB" dirty="0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containing </a:t>
            </a:r>
            <a:r>
              <a:rPr lang="en-GB" dirty="0" err="1" smtClean="0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en-GB" baseline="-33000" dirty="0" err="1">
                <a:solidFill>
                  <a:srgbClr val="800000"/>
                </a:solidFill>
                <a:ea typeface="Lucida Sans Unicode" pitchFamily="34" charset="0"/>
                <a:cs typeface="Lucida Sans Unicode" pitchFamily="34" charset="0"/>
              </a:rPr>
              <a:t>j</a:t>
            </a:r>
            <a:endParaRPr lang="en-GB" baseline="-33000" dirty="0">
              <a:solidFill>
                <a:srgbClr val="8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29929"/>
              </p:ext>
            </p:extLst>
          </p:nvPr>
        </p:nvGraphicFramePr>
        <p:xfrm>
          <a:off x="1306512" y="2179637"/>
          <a:ext cx="7543800" cy="50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name="Equation" r:id="rId4" imgW="5257800" imgH="342900" progId="Equation.DSMT4">
                  <p:embed/>
                </p:oleObj>
              </mc:Choice>
              <mc:Fallback>
                <p:oleObj name="Equation" r:id="rId4" imgW="5257800" imgH="3429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2" y="2179637"/>
                        <a:ext cx="7543800" cy="5000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7707312" y="4237037"/>
            <a:ext cx="165100" cy="30876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2076"/>
              </p:ext>
            </p:extLst>
          </p:nvPr>
        </p:nvGraphicFramePr>
        <p:xfrm>
          <a:off x="5651500" y="2332037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2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2332037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63595"/>
              </p:ext>
            </p:extLst>
          </p:nvPr>
        </p:nvGraphicFramePr>
        <p:xfrm>
          <a:off x="5651500" y="2332037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3" name="Equation" r:id="rId8" imgW="152400" imgH="241300" progId="Equation.DSMT4">
                  <p:embed/>
                </p:oleObj>
              </mc:Choice>
              <mc:Fallback>
                <p:oleObj name="Equation" r:id="rId8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2332037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67133"/>
              </p:ext>
            </p:extLst>
          </p:nvPr>
        </p:nvGraphicFramePr>
        <p:xfrm>
          <a:off x="1230312" y="2941637"/>
          <a:ext cx="775440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name="Equation" r:id="rId9" imgW="5473700" imgH="914400" progId="Equation.DSMT4">
                  <p:embed/>
                </p:oleObj>
              </mc:Choice>
              <mc:Fallback>
                <p:oleObj name="Equation" r:id="rId9" imgW="5473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0312" y="2941637"/>
                        <a:ext cx="775440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</a:t>
            </a:r>
            <a:r>
              <a:rPr lang="en-GB" dirty="0" smtClean="0"/>
              <a:t>Sampling</a:t>
            </a:r>
            <a:r>
              <a:rPr lang="en-GB" dirty="0"/>
              <a:t> </a:t>
            </a:r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214" y="1951037"/>
            <a:ext cx="8490196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8438"/>
            <a:ext cx="9058275" cy="685800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036638"/>
            <a:ext cx="9058275" cy="6523038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Assumes </a:t>
            </a:r>
            <a:r>
              <a:rPr lang="en-GB" dirty="0"/>
              <a:t>efficient sampling of </a:t>
            </a:r>
            <a:r>
              <a:rPr lang="en-GB" dirty="0" smtClean="0"/>
              <a:t>conditional distribution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3963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Efficient if </a:t>
            </a:r>
            <a:r>
              <a:rPr lang="en-GB" dirty="0" err="1" smtClean="0">
                <a:latin typeface="Euclid Math One"/>
              </a:rPr>
              <a:t>C</a:t>
            </a:r>
            <a:r>
              <a:rPr lang="en-GB" baseline="-33000" dirty="0" err="1" smtClean="0"/>
              <a:t>j</a:t>
            </a:r>
            <a:r>
              <a:rPr lang="en-GB" dirty="0" smtClean="0"/>
              <a:t> </a:t>
            </a:r>
            <a:r>
              <a:rPr lang="en-GB" dirty="0"/>
              <a:t>is small: includes cliques </a:t>
            </a:r>
            <a:r>
              <a:rPr lang="en-GB" dirty="0" smtClean="0"/>
              <a:t>involving parents</a:t>
            </a:r>
            <a:r>
              <a:rPr lang="en-GB" dirty="0"/>
              <a:t>, children, and children's parents – a.k.a. Markov blanket</a:t>
            </a:r>
          </a:p>
          <a:p>
            <a:pPr lvl="2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Normalization term is often the tricky part</a:t>
            </a:r>
          </a:p>
          <a:p>
            <a:pPr lvl="2">
              <a:lnSpc>
                <a:spcPct val="100000"/>
              </a:lnSpc>
              <a:spcBef>
                <a:spcPts val="3963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19204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Equation" r:id="rId4" imgW="152400" imgH="241300" progId="Equation.DSMT4">
                  <p:embed/>
                </p:oleObj>
              </mc:Choice>
              <mc:Fallback>
                <p:oleObj name="Equation" r:id="rId4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34575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89118"/>
              </p:ext>
            </p:extLst>
          </p:nvPr>
        </p:nvGraphicFramePr>
        <p:xfrm>
          <a:off x="1769558" y="4502150"/>
          <a:ext cx="6623554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9" name="Equation" r:id="rId7" imgW="5473700" imgH="914400" progId="Equation.DSMT4">
                  <p:embed/>
                </p:oleObj>
              </mc:Choice>
              <mc:Fallback>
                <p:oleObj name="Equation" r:id="rId7" imgW="54737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9558" y="4502150"/>
                        <a:ext cx="6623554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Proposal distribution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With this proposal distribution, acceptance probability under Metropolis-Hastings is 1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425" y="2378075"/>
            <a:ext cx="4429125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0382" y="4656137"/>
            <a:ext cx="447986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79895"/>
              </p:ext>
            </p:extLst>
          </p:nvPr>
        </p:nvGraphicFramePr>
        <p:xfrm>
          <a:off x="5651500" y="37719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0" y="37719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3324" y="5532437"/>
            <a:ext cx="6998188" cy="1587500"/>
            <a:chOff x="23324" y="5532437"/>
            <a:chExt cx="6998188" cy="15875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9600755"/>
                </p:ext>
              </p:extLst>
            </p:nvPr>
          </p:nvGraphicFramePr>
          <p:xfrm>
            <a:off x="23324" y="6446837"/>
            <a:ext cx="24130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89" name="Equation" r:id="rId8" imgW="2413000" imgH="673100" progId="Equation.DSMT4">
                    <p:embed/>
                  </p:oleObj>
                </mc:Choice>
                <mc:Fallback>
                  <p:oleObj name="Equation" r:id="rId8" imgW="2413000" imgH="673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324" y="6446837"/>
                          <a:ext cx="2413000" cy="673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5192712" y="5532437"/>
              <a:ext cx="609600" cy="381000"/>
            </a:xfrm>
            <a:prstGeom prst="rect">
              <a:avLst/>
            </a:prstGeom>
            <a:solidFill>
              <a:srgbClr val="F900EC">
                <a:alpha val="47000"/>
              </a:srgbClr>
            </a:solidFill>
            <a:ln>
              <a:solidFill>
                <a:schemeClr val="accent1">
                  <a:shade val="95000"/>
                  <a:satMod val="105000"/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4712" y="5989637"/>
              <a:ext cx="1066800" cy="381000"/>
            </a:xfrm>
            <a:prstGeom prst="rect">
              <a:avLst/>
            </a:prstGeom>
            <a:solidFill>
              <a:srgbClr val="F900EC">
                <a:alpha val="47000"/>
              </a:srgbClr>
            </a:solidFill>
            <a:ln>
              <a:solidFill>
                <a:schemeClr val="accent1">
                  <a:shade val="95000"/>
                  <a:satMod val="105000"/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6" idx="1"/>
              <a:endCxn id="5" idx="0"/>
            </p:cNvCxnSpPr>
            <p:nvPr/>
          </p:nvCxnSpPr>
          <p:spPr>
            <a:xfrm rot="10800000" flipV="1">
              <a:off x="1229824" y="5722937"/>
              <a:ext cx="3962888" cy="723900"/>
            </a:xfrm>
            <a:prstGeom prst="curvedConnector2">
              <a:avLst/>
            </a:prstGeom>
            <a:ln>
              <a:solidFill>
                <a:srgbClr val="F900E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endCxn id="5" idx="2"/>
            </p:cNvCxnSpPr>
            <p:nvPr/>
          </p:nvCxnSpPr>
          <p:spPr>
            <a:xfrm rot="10800000" flipV="1">
              <a:off x="1229824" y="6218237"/>
              <a:ext cx="4724888" cy="901700"/>
            </a:xfrm>
            <a:prstGeom prst="curvedConnector4">
              <a:avLst>
                <a:gd name="adj1" fmla="val 37233"/>
                <a:gd name="adj2" fmla="val 125352"/>
              </a:avLst>
            </a:prstGeom>
            <a:ln>
              <a:solidFill>
                <a:srgbClr val="F900E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9387" cy="1169988"/>
          </a:xfrm>
        </p:spPr>
        <p:txBody>
          <a:bodyPr/>
          <a:lstStyle/>
          <a:p>
            <a:pPr eaLnBrk="1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Gibbs Sampling Example:</a:t>
            </a:r>
            <a:br>
              <a:rPr lang="en-GB" dirty="0" smtClean="0"/>
            </a:br>
            <a:r>
              <a:rPr lang="en-GB" dirty="0" smtClean="0"/>
              <a:t>Gaussian Mixture Model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6362700"/>
          </a:xfrm>
        </p:spPr>
        <p:txBody>
          <a:bodyPr/>
          <a:lstStyle/>
          <a:p>
            <a:pPr marL="0" indent="0" eaLnBrk="1">
              <a:lnSpc>
                <a:spcPct val="81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Resample each latent variable conditional on the current values of all other latent variables</a:t>
            </a:r>
          </a:p>
          <a:p>
            <a:pPr lvl="2" indent="0" eaLnBrk="1">
              <a:lnSpc>
                <a:spcPct val="81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Start with random assignments for the </a:t>
            </a:r>
            <a:r>
              <a:rPr lang="en-GB" i="1" dirty="0" err="1" smtClean="0">
                <a:cs typeface="Arial" charset="0"/>
              </a:rPr>
              <a:t>Z</a:t>
            </a:r>
            <a:r>
              <a:rPr lang="en-GB" i="1" baseline="-33000" dirty="0" err="1" smtClean="0">
                <a:cs typeface="Arial" charset="0"/>
              </a:rPr>
              <a:t>i</a:t>
            </a:r>
            <a:endParaRPr lang="en-GB" i="1" baseline="-33000" dirty="0" smtClean="0">
              <a:cs typeface="Arial" charset="0"/>
            </a:endParaRPr>
          </a:p>
          <a:p>
            <a:pPr lvl="2" indent="0" eaLnBrk="1">
              <a:lnSpc>
                <a:spcPct val="81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Loop through all latent variables in random order</a:t>
            </a:r>
          </a:p>
          <a:p>
            <a:pPr lvl="2" indent="0" eaLnBrk="1">
              <a:lnSpc>
                <a:spcPct val="81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cs typeface="Arial" charset="0"/>
              </a:rPr>
              <a:t>Draw a sample: P(</a:t>
            </a:r>
            <a:r>
              <a:rPr lang="en-GB" dirty="0" err="1" smtClean="0">
                <a:cs typeface="Arial" charset="0"/>
              </a:rPr>
              <a:t>Z</a:t>
            </a:r>
            <a:r>
              <a:rPr lang="en-GB" baseline="-33000" dirty="0" err="1" smtClean="0">
                <a:cs typeface="Arial" charset="0"/>
              </a:rPr>
              <a:t>i</a:t>
            </a:r>
            <a:r>
              <a:rPr lang="en-GB" dirty="0" smtClean="0">
                <a:cs typeface="Arial" charset="0"/>
              </a:rPr>
              <a:t>=z | x, λ) ~ p(x | z, λ) P(z)</a:t>
            </a:r>
          </a:p>
          <a:p>
            <a:pPr lvl="2" indent="0" eaLnBrk="1">
              <a:lnSpc>
                <a:spcPct val="81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cs typeface="Arial" charset="0"/>
              </a:rPr>
              <a:t>Reestimate</a:t>
            </a:r>
            <a:r>
              <a:rPr lang="en-GB" dirty="0" smtClean="0">
                <a:cs typeface="Arial" charset="0"/>
              </a:rPr>
              <a:t> λ (either after each sample or after an entire pass through the variables?). Same as M step of EM</a:t>
            </a:r>
          </a:p>
        </p:txBody>
      </p:sp>
      <p:pic>
        <p:nvPicPr>
          <p:cNvPr id="43010" name="Picture 2" descr="C:\Users\mozer\Desktop\Clipboard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" y="5197475"/>
            <a:ext cx="9277350" cy="2362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493837"/>
            <a:ext cx="9240573" cy="5241025"/>
          </a:xfrm>
        </p:spPr>
        <p:txBody>
          <a:bodyPr/>
          <a:lstStyle/>
          <a:p>
            <a:r>
              <a:rPr lang="en-US" dirty="0" smtClean="0"/>
              <a:t>Straightforward with DAGs due to </a:t>
            </a:r>
            <a:r>
              <a:rPr lang="en-US" dirty="0" err="1" smtClean="0"/>
              <a:t>Bayes</a:t>
            </a:r>
            <a:r>
              <a:rPr lang="en-US" dirty="0" smtClean="0"/>
              <a:t> net factorization</a:t>
            </a:r>
          </a:p>
          <a:p>
            <a:r>
              <a:rPr lang="en-US" dirty="0" smtClean="0"/>
              <a:t>Can conceptually update variables with no conditional dependencies in parallel</a:t>
            </a:r>
          </a:p>
          <a:p>
            <a:pPr lvl="2"/>
            <a:r>
              <a:rPr lang="en-US" dirty="0" smtClean="0"/>
              <a:t>E.g., Restricted Boltzmann machine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6312" y="4922837"/>
            <a:ext cx="2438400" cy="609600"/>
            <a:chOff x="2830512" y="5380037"/>
            <a:chExt cx="2438400" cy="609600"/>
          </a:xfrm>
        </p:grpSpPr>
        <p:sp>
          <p:nvSpPr>
            <p:cNvPr id="4" name="Oval 3"/>
            <p:cNvSpPr/>
            <p:nvPr/>
          </p:nvSpPr>
          <p:spPr>
            <a:xfrm>
              <a:off x="28305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7449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59312" y="5380037"/>
              <a:ext cx="609600" cy="6096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9112" y="6065837"/>
            <a:ext cx="3352800" cy="609600"/>
            <a:chOff x="2144712" y="6523037"/>
            <a:chExt cx="3352800" cy="609600"/>
          </a:xfrm>
        </p:grpSpPr>
        <p:sp>
          <p:nvSpPr>
            <p:cNvPr id="7" name="Oval 6"/>
            <p:cNvSpPr/>
            <p:nvPr/>
          </p:nvSpPr>
          <p:spPr>
            <a:xfrm>
              <a:off x="21447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591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735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87912" y="6523037"/>
              <a:ext cx="609600" cy="609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 flipH="1" flipV="1">
            <a:off x="33258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7830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2402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4697412" y="4656137"/>
            <a:ext cx="5334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56118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546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6974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240212" y="4656137"/>
            <a:ext cx="5334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1546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974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240212" y="5570537"/>
            <a:ext cx="5334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3783012" y="5113337"/>
            <a:ext cx="533400" cy="1371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Sampling Schemes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Obtains time series of samples</a:t>
            </a:r>
          </a:p>
          <a:p>
            <a:r>
              <a:rPr lang="en-US" dirty="0" smtClean="0"/>
              <a:t>Can bin to approximate posterior</a:t>
            </a:r>
          </a:p>
          <a:p>
            <a:r>
              <a:rPr lang="en-US" dirty="0" smtClean="0"/>
              <a:t>Can compute MAP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Particle Filters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5238750"/>
          </a:xfrm>
          <a:ln/>
        </p:spPr>
        <p:txBody>
          <a:bodyPr>
            <a:normAutofit fontScale="850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Time-varying probability density estimation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E.g., tracking individual from GPS coordinates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state (actual location) varies over time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GPS reading is a noisy indication of state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Could be used for HMM-like models that have no easy inference procedure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Basic idea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represent density at time t by a set of samples (a.k.a. particles)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weight the samples by importance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perform sequential Monte Carlo update, emphasizing the important samples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6687" cy="1255713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1482725"/>
            <a:ext cx="5705475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9712" y="3170237"/>
            <a:ext cx="2667000" cy="42575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Weight by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712" y="3703637"/>
            <a:ext cx="2667000" cy="42575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Discrete resampling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712" y="4344679"/>
            <a:ext cx="2667000" cy="42575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MCMC step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1814" y="5629086"/>
            <a:ext cx="184666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02712" y="1798637"/>
            <a:ext cx="0" cy="441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8906838" y="3703637"/>
            <a:ext cx="766105" cy="4924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Monte </a:t>
            </a:r>
            <a:r>
              <a:rPr lang="en-GB" dirty="0" smtClean="0"/>
              <a:t>Carlo Sampling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39863"/>
            <a:ext cx="9058275" cy="6164262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obtaining p(x) analytically, </a:t>
            </a:r>
            <a:r>
              <a:rPr lang="en-GB" dirty="0" smtClean="0"/>
              <a:t>sample from distribution.</a:t>
            </a:r>
            <a:endParaRPr lang="en-GB" dirty="0"/>
          </a:p>
          <a:p>
            <a:pPr lvl="2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draw </a:t>
            </a:r>
            <a:r>
              <a:rPr lang="en-GB" dirty="0" err="1"/>
              <a:t>i.i.d</a:t>
            </a:r>
            <a:r>
              <a:rPr lang="en-GB" dirty="0"/>
              <a:t>. samples {x</a:t>
            </a:r>
            <a:r>
              <a:rPr lang="en-GB" baseline="33000" dirty="0"/>
              <a:t>(</a:t>
            </a:r>
            <a:r>
              <a:rPr lang="en-GB" baseline="33000" dirty="0" err="1"/>
              <a:t>i</a:t>
            </a:r>
            <a:r>
              <a:rPr lang="en-GB" baseline="33000" dirty="0"/>
              <a:t>)</a:t>
            </a:r>
            <a:r>
              <a:rPr lang="en-GB" dirty="0"/>
              <a:t>}, </a:t>
            </a:r>
            <a:r>
              <a:rPr lang="en-GB" dirty="0" err="1"/>
              <a:t>i</a:t>
            </a:r>
            <a:r>
              <a:rPr lang="en-GB" dirty="0"/>
              <a:t> = 1 ... N</a:t>
            </a:r>
          </a:p>
          <a:p>
            <a:pPr lvl="2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20 coin flips with 11 heads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With enough samples, you can estimate even continuous distributions empirically.</a:t>
            </a:r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This works if you can sample from p(x) directly</a:t>
            </a:r>
            <a:endParaRPr lang="en-GB" dirty="0"/>
          </a:p>
          <a:p>
            <a:pPr lvl="2"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Bernoulli, Gaussian random variables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Challenge if F(x) varies a lot in regions of low p(x)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2312" y="4389437"/>
            <a:ext cx="24003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92712" y="4389437"/>
          <a:ext cx="316005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1790640" imgH="431640" progId="Equation.3">
                  <p:embed/>
                </p:oleObj>
              </mc:Choice>
              <mc:Fallback>
                <p:oleObj name="Equation" r:id="rId5" imgW="17906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2" y="4389437"/>
                        <a:ext cx="3160059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3112" y="4549324"/>
            <a:ext cx="1687513" cy="3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Variational Methods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22437"/>
            <a:ext cx="9058275" cy="5287962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Like importance sampling, but...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choosing a q(.) in advance, consider a family of distributions {q</a:t>
            </a:r>
            <a:r>
              <a:rPr lang="en-GB" baseline="-33000" dirty="0"/>
              <a:t>v</a:t>
            </a:r>
            <a:r>
              <a:rPr lang="en-GB" dirty="0"/>
              <a:t>(.)} 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use optimization to choose a particular member of this family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i.e., find </a:t>
            </a:r>
            <a:r>
              <a:rPr lang="en-GB" dirty="0"/>
              <a:t>a q</a:t>
            </a:r>
            <a:r>
              <a:rPr lang="en-GB" baseline="-33000" dirty="0"/>
              <a:t>v</a:t>
            </a:r>
            <a:r>
              <a:rPr lang="en-GB" dirty="0"/>
              <a:t>(.) that is similar to the true distribution p(.)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Optimization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minimize </a:t>
            </a:r>
            <a:r>
              <a:rPr lang="en-GB" i="1" dirty="0" err="1">
                <a:solidFill>
                  <a:schemeClr val="accent6">
                    <a:lumMod val="50000"/>
                  </a:schemeClr>
                </a:solidFill>
              </a:rPr>
              <a:t>variational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i="1" dirty="0"/>
              <a:t>free </a:t>
            </a:r>
            <a:r>
              <a:rPr lang="en-GB" i="1" dirty="0" smtClean="0"/>
              <a:t>energy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= </a:t>
            </a:r>
            <a:r>
              <a:rPr lang="en-GB" dirty="0" err="1" smtClean="0"/>
              <a:t>Kullback</a:t>
            </a:r>
            <a:r>
              <a:rPr lang="en-GB" dirty="0" err="1"/>
              <a:t>-Leibler</a:t>
            </a:r>
            <a:r>
              <a:rPr lang="en-GB" dirty="0"/>
              <a:t> </a:t>
            </a:r>
            <a:r>
              <a:rPr lang="en-GB" dirty="0" smtClean="0"/>
              <a:t>divergence between </a:t>
            </a:r>
            <a:r>
              <a:rPr lang="en-GB" dirty="0"/>
              <a:t>p and </a:t>
            </a:r>
            <a:r>
              <a:rPr lang="en-GB" dirty="0" smtClean="0"/>
              <a:t>q</a:t>
            </a:r>
            <a:br>
              <a:rPr lang="en-GB" dirty="0" smtClean="0"/>
            </a:br>
            <a:r>
              <a:rPr lang="en-GB" dirty="0" smtClean="0"/>
              <a:t>= ‘distance’ between p and q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Variational</a:t>
            </a:r>
            <a:r>
              <a:rPr lang="en-GB" dirty="0"/>
              <a:t> Methods:</a:t>
            </a:r>
            <a:br>
              <a:rPr lang="en-GB" dirty="0"/>
            </a:br>
            <a:r>
              <a:rPr lang="en-GB" dirty="0"/>
              <a:t>Mean Field </a:t>
            </a:r>
            <a:r>
              <a:rPr lang="en-GB" dirty="0" smtClean="0"/>
              <a:t>Approximation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8275" cy="5440362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Consider this simple Bayes net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does joint look like?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is E(X), E(Y)?</a:t>
            </a:r>
          </a:p>
          <a:p>
            <a:pPr lvl="1"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E(X)=E(Y)=.5</a:t>
            </a:r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Mean field approximation involves building</a:t>
            </a:r>
            <a:br>
              <a:rPr lang="en-GB" dirty="0" smtClean="0"/>
            </a:br>
            <a:r>
              <a:rPr lang="en-GB" dirty="0" smtClean="0"/>
              <a:t>a net with no dependencies, and setting</a:t>
            </a:r>
            <a:br>
              <a:rPr lang="en-GB" dirty="0" smtClean="0"/>
            </a:br>
            <a:r>
              <a:rPr lang="en-GB" dirty="0" smtClean="0"/>
              <a:t>priors based on expectation.</a:t>
            </a:r>
          </a:p>
        </p:txBody>
      </p:sp>
      <p:sp>
        <p:nvSpPr>
          <p:cNvPr id="2" name="Oval 1"/>
          <p:cNvSpPr/>
          <p:nvPr/>
        </p:nvSpPr>
        <p:spPr>
          <a:xfrm>
            <a:off x="7250112" y="15700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7250112" y="29416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" idx="4"/>
            <a:endCxn id="8" idx="0"/>
          </p:cNvCxnSpPr>
          <p:nvPr/>
        </p:nvCxnSpPr>
        <p:spPr>
          <a:xfrm>
            <a:off x="7669212" y="2408237"/>
            <a:ext cx="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06623"/>
              </p:ext>
            </p:extLst>
          </p:nvPr>
        </p:nvGraphicFramePr>
        <p:xfrm>
          <a:off x="8385704" y="2743517"/>
          <a:ext cx="16838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08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P(Y|X)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12303"/>
              </p:ext>
            </p:extLst>
          </p:nvPr>
        </p:nvGraphicFramePr>
        <p:xfrm>
          <a:off x="8393112" y="1493837"/>
          <a:ext cx="72760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6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63273"/>
              </p:ext>
            </p:extLst>
          </p:nvPr>
        </p:nvGraphicFramePr>
        <p:xfrm>
          <a:off x="4354512" y="3246437"/>
          <a:ext cx="195666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533400"/>
                <a:gridCol w="813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P(X,Y)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9002712" y="50752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9002712" y="6446837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5" y="4760912"/>
            <a:ext cx="620077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Variational Methods:</a:t>
            </a:r>
            <a:br>
              <a:rPr lang="en-GB"/>
            </a:br>
            <a:r>
              <a:rPr lang="en-GB"/>
              <a:t>Mean Field Approximation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8275" cy="4900613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Restrict q to the family of factorized distributions</a:t>
            </a:r>
          </a:p>
          <a:p>
            <a:pPr>
              <a:lnSpc>
                <a:spcPct val="100000"/>
              </a:lnSpc>
              <a:spcBef>
                <a:spcPts val="4325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Procedure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initialize approximate </a:t>
            </a:r>
            <a:r>
              <a:rPr lang="en-GB" dirty="0" err="1"/>
              <a:t>marginals</a:t>
            </a:r>
            <a:r>
              <a:rPr lang="en-GB" dirty="0"/>
              <a:t> q(x</a:t>
            </a:r>
            <a:r>
              <a:rPr lang="en-GB" baseline="-33000" dirty="0"/>
              <a:t>i</a:t>
            </a:r>
            <a:r>
              <a:rPr lang="en-GB" dirty="0"/>
              <a:t>) for all </a:t>
            </a:r>
            <a:r>
              <a:rPr lang="en-GB" dirty="0" err="1"/>
              <a:t>i</a:t>
            </a:r>
            <a:endParaRPr lang="en-GB" dirty="0"/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pick a node at random</a:t>
            </a:r>
          </a:p>
          <a:p>
            <a:pPr lvl="3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update its approximate marginal fixing all others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buFont typeface="Arial Narrow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/>
          </a:p>
          <a:p>
            <a:pPr lvl="3">
              <a:lnSpc>
                <a:spcPct val="100000"/>
              </a:lnSpc>
              <a:spcBef>
                <a:spcPts val="36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sample </a:t>
            </a:r>
            <a:r>
              <a:rPr lang="en-GB" dirty="0"/>
              <a:t>from q and to obtain an x</a:t>
            </a:r>
            <a:r>
              <a:rPr lang="en-GB" baseline="33000" dirty="0"/>
              <a:t>(t)</a:t>
            </a:r>
            <a:r>
              <a:rPr lang="en-GB" dirty="0"/>
              <a:t> and use importance sampling estimate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1138" y="2417763"/>
            <a:ext cx="20383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3802063" y="6542087"/>
            <a:ext cx="2476500" cy="971550"/>
            <a:chOff x="3802063" y="6556375"/>
            <a:chExt cx="2476500" cy="971550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2063" y="6556375"/>
              <a:ext cx="2476500" cy="971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4099275" y="7159456"/>
              <a:ext cx="240182" cy="3090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00" dirty="0" smtClean="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049712" y="4846637"/>
            <a:ext cx="3962400" cy="914400"/>
          </a:xfrm>
          <a:prstGeom prst="roundRect">
            <a:avLst/>
          </a:prstGeom>
          <a:solidFill>
            <a:srgbClr val="F900EC">
              <a:alpha val="15000"/>
            </a:srgbClr>
          </a:solidFill>
          <a:ln>
            <a:solidFill>
              <a:srgbClr val="F900EC">
                <a:alpha val="1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12112" y="4046931"/>
            <a:ext cx="2133918" cy="799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900EC"/>
                </a:solidFill>
              </a:rPr>
              <a:t>Expectation with respect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900EC"/>
                </a:solidFill>
              </a:rPr>
              <a:t>to </a:t>
            </a:r>
            <a:r>
              <a:rPr lang="en-US" sz="1400" dirty="0" smtClean="0">
                <a:solidFill>
                  <a:srgbClr val="F900EC"/>
                </a:solidFill>
              </a:rPr>
              <a:t>factorized distribution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900EC"/>
                </a:solidFill>
              </a:rPr>
              <a:t>of joint probability</a:t>
            </a:r>
            <a:endParaRPr lang="en-US" sz="1400" dirty="0" smtClean="0">
              <a:solidFill>
                <a:srgbClr val="F900EC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flipV="1">
            <a:off x="315912" y="3932237"/>
            <a:ext cx="762000" cy="762000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2912" y="5075237"/>
            <a:ext cx="304800" cy="381000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12" y="5075237"/>
            <a:ext cx="1661370" cy="32573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86BBD0"/>
                </a:solidFill>
              </a:rPr>
              <a:t>normalization term</a:t>
            </a:r>
            <a:endParaRPr lang="en-US" sz="1400" dirty="0" smtClean="0">
              <a:solidFill>
                <a:srgbClr val="86BBD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912" y="5151437"/>
            <a:ext cx="1383737" cy="799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err="1" smtClean="0">
                <a:solidFill>
                  <a:srgbClr val="F900EC"/>
                </a:solidFill>
              </a:rPr>
              <a:t>Σf</a:t>
            </a:r>
            <a:r>
              <a:rPr lang="en-US" sz="1400" dirty="0" smtClean="0">
                <a:solidFill>
                  <a:srgbClr val="F900EC"/>
                </a:solidFill>
              </a:rPr>
              <a:t>(x)p(x)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900EC"/>
                </a:solidFill>
              </a:rPr>
              <a:t>where </a:t>
            </a: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F900EC"/>
                </a:solidFill>
              </a:rPr>
              <a:t>f(x</a:t>
            </a:r>
            <a:r>
              <a:rPr lang="en-US" sz="1400" dirty="0">
                <a:solidFill>
                  <a:srgbClr val="F900EC"/>
                </a:solidFill>
              </a:rPr>
              <a:t>) = </a:t>
            </a:r>
            <a:r>
              <a:rPr lang="en-US" sz="1400" dirty="0" smtClean="0">
                <a:solidFill>
                  <a:srgbClr val="F900EC"/>
                </a:solidFill>
              </a:rPr>
              <a:t>log Ψ</a:t>
            </a:r>
            <a:r>
              <a:rPr lang="en-US" sz="1400" baseline="-25000" dirty="0" smtClean="0">
                <a:solidFill>
                  <a:srgbClr val="F900EC"/>
                </a:solidFill>
              </a:rPr>
              <a:t>C</a:t>
            </a:r>
            <a:r>
              <a:rPr lang="en-US" sz="1400" dirty="0" smtClean="0">
                <a:solidFill>
                  <a:srgbClr val="F900EC"/>
                </a:solidFill>
              </a:rPr>
              <a:t>(x) </a:t>
            </a:r>
            <a:endParaRPr lang="en-US" sz="1400" dirty="0" smtClean="0">
              <a:solidFill>
                <a:srgbClr val="F900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255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8275" cy="1166813"/>
          </a:xfrm>
          <a:ln/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Variational Methods:</a:t>
            </a:r>
            <a:br>
              <a:rPr lang="en-GB"/>
            </a:br>
            <a:r>
              <a:rPr lang="en-GB"/>
              <a:t>Bethe Free Energy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8275" cy="4900613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Approximate </a:t>
            </a:r>
            <a:r>
              <a:rPr lang="en-GB" dirty="0" smtClean="0"/>
              <a:t>joint distribution in terms of pairwise </a:t>
            </a:r>
            <a:r>
              <a:rPr lang="en-GB" dirty="0" err="1" smtClean="0"/>
              <a:t>marginals</a:t>
            </a:r>
            <a:r>
              <a:rPr lang="en-GB" dirty="0" smtClean="0"/>
              <a:t>, i.e.,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ij</a:t>
            </a:r>
            <a:r>
              <a:rPr lang="en-GB" dirty="0" smtClean="0"/>
              <a:t>(</a:t>
            </a:r>
            <a:r>
              <a:rPr lang="en-GB" dirty="0" err="1" smtClean="0"/>
              <a:t>x</a:t>
            </a:r>
            <a:r>
              <a:rPr lang="en-GB" baseline="-25000" dirty="0" err="1" smtClean="0"/>
              <a:t>i</a:t>
            </a:r>
            <a:r>
              <a:rPr lang="en-GB" dirty="0" err="1" smtClean="0"/>
              <a:t>,x</a:t>
            </a:r>
            <a:r>
              <a:rPr lang="en-GB" baseline="-25000" dirty="0" err="1" smtClean="0"/>
              <a:t>j</a:t>
            </a:r>
            <a:r>
              <a:rPr lang="en-GB" dirty="0" smtClean="0"/>
              <a:t>)</a:t>
            </a: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Yields a better </a:t>
            </a:r>
            <a:r>
              <a:rPr lang="en-GB" dirty="0" smtClean="0"/>
              <a:t>approximation to p</a:t>
            </a:r>
            <a:endParaRPr lang="en-GB" dirty="0"/>
          </a:p>
          <a:p>
            <a:pPr>
              <a:lnSpc>
                <a:spcPct val="100000"/>
              </a:lnSpc>
              <a:spcBef>
                <a:spcPts val="22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 dirty="0"/>
              <a:t>Do a lot of fancy math and what do you get?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loopy belief propagation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 dirty="0"/>
              <a:t>i.e., same message passing algorithm as for tree-based graphical models</a:t>
            </a:r>
          </a:p>
          <a:p>
            <a:pPr lvl="2">
              <a:lnSpc>
                <a:spcPct val="100000"/>
              </a:lnSpc>
              <a:spcBef>
                <a:spcPts val="1738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0" dirty="0"/>
              <a:t>Appears to work very well in practice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From A Bayes Net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430712" y="46180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660066"/>
                </a:solidFill>
              </a:rPr>
              <a:t>Wet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Grass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6712" y="3322637"/>
            <a:ext cx="15240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Sprinkler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30712" y="2179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Cloudy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Rain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1" name="Straight Arrow Connector 10"/>
          <p:cNvCxnSpPr>
            <a:stCxn id="7" idx="5"/>
            <a:endCxn id="8" idx="0"/>
          </p:cNvCxnSpPr>
          <p:nvPr/>
        </p:nvCxnSpPr>
        <p:spPr>
          <a:xfrm>
            <a:off x="5601446" y="2830045"/>
            <a:ext cx="8866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0"/>
          </p:cNvCxnSpPr>
          <p:nvPr/>
        </p:nvCxnSpPr>
        <p:spPr>
          <a:xfrm flipH="1">
            <a:off x="3668712" y="2830045"/>
            <a:ext cx="962866" cy="4925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5" idx="1"/>
          </p:cNvCxnSpPr>
          <p:nvPr/>
        </p:nvCxnSpPr>
        <p:spPr>
          <a:xfrm>
            <a:off x="3668712" y="4084637"/>
            <a:ext cx="9628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  <a:endCxn id="5" idx="7"/>
          </p:cNvCxnSpPr>
          <p:nvPr/>
        </p:nvCxnSpPr>
        <p:spPr>
          <a:xfrm flipH="1">
            <a:off x="5601446" y="4084637"/>
            <a:ext cx="886666" cy="64499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08556"/>
              </p:ext>
            </p:extLst>
          </p:nvPr>
        </p:nvGraphicFramePr>
        <p:xfrm>
          <a:off x="4735512" y="1265237"/>
          <a:ext cx="693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5675"/>
              </p:ext>
            </p:extLst>
          </p:nvPr>
        </p:nvGraphicFramePr>
        <p:xfrm>
          <a:off x="4735512" y="1265237"/>
          <a:ext cx="69320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92029"/>
              </p:ext>
            </p:extLst>
          </p:nvPr>
        </p:nvGraphicFramePr>
        <p:xfrm>
          <a:off x="74025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P(R|C)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71212"/>
              </p:ext>
            </p:extLst>
          </p:nvPr>
        </p:nvGraphicFramePr>
        <p:xfrm>
          <a:off x="8493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P(S|C)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08155"/>
              </p:ext>
            </p:extLst>
          </p:nvPr>
        </p:nvGraphicFramePr>
        <p:xfrm>
          <a:off x="4049711" y="5532437"/>
          <a:ext cx="22098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P(W|S,R)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4430712" y="2179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Cloudy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27346"/>
              </p:ext>
            </p:extLst>
          </p:nvPr>
        </p:nvGraphicFramePr>
        <p:xfrm>
          <a:off x="8493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P(S|C)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2906712" y="3322637"/>
            <a:ext cx="15240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Sprinkler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59577"/>
              </p:ext>
            </p:extLst>
          </p:nvPr>
        </p:nvGraphicFramePr>
        <p:xfrm>
          <a:off x="7402512" y="3170237"/>
          <a:ext cx="17600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005"/>
                <a:gridCol w="8800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P(R|C)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5802312" y="3322637"/>
            <a:ext cx="13716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Rain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88173"/>
              </p:ext>
            </p:extLst>
          </p:nvPr>
        </p:nvGraphicFramePr>
        <p:xfrm>
          <a:off x="4049711" y="5532437"/>
          <a:ext cx="22098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1295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P(W|S,R)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4430712" y="4618037"/>
            <a:ext cx="1371600" cy="762000"/>
          </a:xfrm>
          <a:prstGeom prst="ellipse">
            <a:avLst/>
          </a:prstGeom>
          <a:solidFill>
            <a:srgbClr val="008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660066"/>
                </a:solidFill>
              </a:rPr>
              <a:t>Wet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Grass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What if you can’t sample from p(x)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… but you can evaluate p(x)?</a:t>
            </a:r>
          </a:p>
          <a:p>
            <a:pPr>
              <a:lnSpc>
                <a:spcPct val="1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…but you can evaluate p(x) only up to a proportionality constant?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566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Rejection Sampling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56687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Cannot sample from p(x), but can evaluate p(x) up to proportionality constant.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Instead of sampling from p(x), use an easy-to-sample </a:t>
            </a:r>
            <a:r>
              <a:rPr lang="en-GB" i="1" dirty="0"/>
              <a:t>proposal distribution</a:t>
            </a:r>
            <a:r>
              <a:rPr lang="en-GB" dirty="0"/>
              <a:t> q(x).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p(x) &lt;= M q(x), M &lt; </a:t>
            </a:r>
            <a:r>
              <a:rPr lang="en-GB" dirty="0">
                <a:cs typeface="Arial" charset="0"/>
              </a:rPr>
              <a:t>∞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cs typeface="Arial" charset="0"/>
              </a:rPr>
              <a:t>Reject proposals with probability </a:t>
            </a:r>
            <a:r>
              <a:rPr lang="en-GB" dirty="0" smtClean="0">
                <a:cs typeface="Arial" charset="0"/>
              </a:rPr>
              <a:t>1-p</a:t>
            </a:r>
            <a:r>
              <a:rPr lang="en-GB" dirty="0">
                <a:cs typeface="Arial" charset="0"/>
              </a:rPr>
              <a:t>(x)/[</a:t>
            </a:r>
            <a:r>
              <a:rPr lang="en-GB" dirty="0" err="1">
                <a:cs typeface="Arial" charset="0"/>
              </a:rPr>
              <a:t>Mq</a:t>
            </a:r>
            <a:r>
              <a:rPr lang="en-GB" dirty="0">
                <a:cs typeface="Arial" charset="0"/>
              </a:rPr>
              <a:t>(x)]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8" y="5387975"/>
            <a:ext cx="4768850" cy="235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5653087"/>
            <a:ext cx="5076825" cy="168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88877"/>
            <a:ext cx="9072563" cy="923960"/>
          </a:xfrm>
        </p:spPr>
        <p:txBody>
          <a:bodyPr/>
          <a:lstStyle/>
          <a:p>
            <a:r>
              <a:rPr lang="en-US" dirty="0" smtClean="0"/>
              <a:t>Rejection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22" y="1511937"/>
            <a:ext cx="9240573" cy="5544500"/>
          </a:xfrm>
        </p:spPr>
        <p:txBody>
          <a:bodyPr>
            <a:normAutofit/>
          </a:bodyPr>
          <a:lstStyle/>
          <a:p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It may be difficult to find a q(x) with a small M that is easy to sample from</a:t>
            </a:r>
          </a:p>
          <a:p>
            <a:pPr lvl="2"/>
            <a:r>
              <a:rPr lang="en-US" dirty="0" smtClean="0"/>
              <a:t>Very expensive if x is high dimensional</a:t>
            </a:r>
          </a:p>
          <a:p>
            <a:r>
              <a:rPr lang="en-US" dirty="0" smtClean="0"/>
              <a:t>Examples</a:t>
            </a:r>
          </a:p>
          <a:p>
            <a:pPr lvl="3"/>
            <a:r>
              <a:rPr lang="en-US" dirty="0" smtClean="0"/>
              <a:t>Sample P(X</a:t>
            </a:r>
            <a:r>
              <a:rPr lang="en-US" baseline="-25000" dirty="0" smtClean="0"/>
              <a:t>1</a:t>
            </a:r>
            <a:r>
              <a:rPr lang="en-US" dirty="0" smtClean="0"/>
              <a:t>|X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2</a:t>
            </a:r>
            <a:r>
              <a:rPr lang="en-US" dirty="0" smtClean="0"/>
              <a:t>) from a </a:t>
            </a:r>
            <a:r>
              <a:rPr lang="en-US" dirty="0" err="1" smtClean="0"/>
              <a:t>Bayes</a:t>
            </a:r>
            <a:r>
              <a:rPr lang="en-US" dirty="0" smtClean="0"/>
              <a:t> net</a:t>
            </a:r>
          </a:p>
          <a:p>
            <a:pPr lvl="4">
              <a:buNone/>
            </a:pPr>
            <a:r>
              <a:rPr lang="en-US" dirty="0" smtClean="0"/>
              <a:t>Sample from full joint, P(X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X</a:t>
            </a:r>
            <a:r>
              <a:rPr lang="en-US" baseline="-25000" dirty="0" smtClean="0"/>
              <a:t>4</a:t>
            </a:r>
            <a:r>
              <a:rPr lang="en-US" dirty="0" smtClean="0"/>
              <a:t>, X</a:t>
            </a:r>
            <a:r>
              <a:rPr lang="en-US" baseline="-25000" dirty="0" smtClean="0"/>
              <a:t>5</a:t>
            </a:r>
            <a:r>
              <a:rPr lang="en-US" dirty="0" smtClean="0"/>
              <a:t>, …), and reject cases where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≠ x</a:t>
            </a:r>
            <a:r>
              <a:rPr lang="en-US" baseline="-25000" dirty="0" smtClean="0"/>
              <a:t>2</a:t>
            </a:r>
          </a:p>
          <a:p>
            <a:pPr lvl="3"/>
            <a:r>
              <a:rPr lang="en-US" dirty="0" smtClean="0"/>
              <a:t>E(x</a:t>
            </a:r>
            <a:r>
              <a:rPr lang="en-US" baseline="30000" dirty="0" smtClean="0"/>
              <a:t>2</a:t>
            </a:r>
            <a:r>
              <a:rPr lang="en-US" dirty="0" smtClean="0"/>
              <a:t>|x&gt;4) where x ~ N(0,1)</a:t>
            </a:r>
          </a:p>
          <a:p>
            <a:pPr lvl="3"/>
            <a:r>
              <a:rPr lang="en-US" dirty="0" smtClean="0"/>
              <a:t>arbitrary function (next slide)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Rejection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use as proposal distribution?</a:t>
            </a:r>
            <a:endParaRPr lang="en-US" dirty="0"/>
          </a:p>
        </p:txBody>
      </p:sp>
      <p:pic>
        <p:nvPicPr>
          <p:cNvPr id="5" name="Picture 4" descr="Screen Shot 2013-10-03 at 1.52.34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2" y="2408237"/>
            <a:ext cx="7239000" cy="44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rgbClr val="FFFFFF"/>
          </a:solidFill>
        </a:ln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2679</Words>
  <Application>Microsoft Macintosh PowerPoint</Application>
  <PresentationFormat>Custom</PresentationFormat>
  <Paragraphs>519</Paragraphs>
  <Slides>43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1_Office Theme</vt:lpstr>
      <vt:lpstr>Equation</vt:lpstr>
      <vt:lpstr>Exact Inference (Last Class)</vt:lpstr>
      <vt:lpstr>Example Of Intractability</vt:lpstr>
      <vt:lpstr>Approximate Inference</vt:lpstr>
      <vt:lpstr>Monte Carlo Sampling</vt:lpstr>
      <vt:lpstr>Sampling From A Bayes Net</vt:lpstr>
      <vt:lpstr>PowerPoint Presentation</vt:lpstr>
      <vt:lpstr>Rejection Sampling</vt:lpstr>
      <vt:lpstr>Rejection Sampling</vt:lpstr>
      <vt:lpstr>Rejection Sampling</vt:lpstr>
      <vt:lpstr>Importance Sampling</vt:lpstr>
      <vt:lpstr>Importance Sampling</vt:lpstr>
      <vt:lpstr>Likelihood Weighting: Special Case Of Importance Sampling</vt:lpstr>
      <vt:lpstr>Likelihood Sampling</vt:lpstr>
      <vt:lpstr>Markov Chain Monte Carlo (MCMC)</vt:lpstr>
      <vt:lpstr>MCMC Updating</vt:lpstr>
      <vt:lpstr>MCMC</vt:lpstr>
      <vt:lpstr>MCMC</vt:lpstr>
      <vt:lpstr>Example: Boltzmann Machine</vt:lpstr>
      <vt:lpstr>Example: Gaussian Mixture Model</vt:lpstr>
      <vt:lpstr>Example: Gaussian Mixture Model</vt:lpstr>
      <vt:lpstr>Equilibrium Distribution</vt:lpstr>
      <vt:lpstr>Equilibrium Distribution</vt:lpstr>
      <vt:lpstr>Equilibrium Distribution</vt:lpstr>
      <vt:lpstr>Burn In</vt:lpstr>
      <vt:lpstr>MCMC Via Metropolis Algorithm</vt:lpstr>
      <vt:lpstr>p(X): mixture of Gaussians q(X): single Gaussian</vt:lpstr>
      <vt:lpstr>Extension To Metropolis Algorithm</vt:lpstr>
      <vt:lpstr>Metropolis Hastings Algorithm</vt:lpstr>
      <vt:lpstr>Convergence:  Why Proposal Distribution Matters</vt:lpstr>
      <vt:lpstr>Neat Web Demo</vt:lpstr>
      <vt:lpstr>Gibbs Sampling</vt:lpstr>
      <vt:lpstr>Gibbs Sampling Algorithm</vt:lpstr>
      <vt:lpstr>Gibbs Sampling</vt:lpstr>
      <vt:lpstr>Gibbs Sampling</vt:lpstr>
      <vt:lpstr>Gibbs Sampling Example: Gaussian Mixture Model</vt:lpstr>
      <vt:lpstr>Comments on Gibbs Sampling</vt:lpstr>
      <vt:lpstr>Comment On Sampling Schemes</vt:lpstr>
      <vt:lpstr>Particle Filters</vt:lpstr>
      <vt:lpstr>PowerPoint Presentation</vt:lpstr>
      <vt:lpstr>Variational Methods</vt:lpstr>
      <vt:lpstr>Variational Methods: Mean Field Approximation</vt:lpstr>
      <vt:lpstr>Variational Methods: Mean Field Approximation</vt:lpstr>
      <vt:lpstr>Variational Methods: Bethe Free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 Inference (Last Class)</dc:title>
  <dc:creator>mozer</dc:creator>
  <cp:lastModifiedBy>Michael Mozer</cp:lastModifiedBy>
  <cp:revision>290</cp:revision>
  <cp:lastPrinted>2012-10-09T19:42:30Z</cp:lastPrinted>
  <dcterms:modified xsi:type="dcterms:W3CDTF">2013-10-08T19:43:26Z</dcterms:modified>
</cp:coreProperties>
</file>