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61" r:id="rId1"/>
    <p:sldMasterId id="2147483695" r:id="rId2"/>
    <p:sldMasterId id="2147483709" r:id="rId3"/>
    <p:sldMasterId id="2147483723" r:id="rId4"/>
  </p:sldMasterIdLst>
  <p:notesMasterIdLst>
    <p:notesMasterId r:id="rId38"/>
  </p:notesMasterIdLst>
  <p:sldIdLst>
    <p:sldId id="256" r:id="rId5"/>
    <p:sldId id="257" r:id="rId6"/>
    <p:sldId id="258" r:id="rId7"/>
    <p:sldId id="301" r:id="rId8"/>
    <p:sldId id="302" r:id="rId9"/>
    <p:sldId id="259" r:id="rId10"/>
    <p:sldId id="290" r:id="rId11"/>
    <p:sldId id="297" r:id="rId12"/>
    <p:sldId id="298" r:id="rId13"/>
    <p:sldId id="299" r:id="rId14"/>
    <p:sldId id="300" r:id="rId15"/>
    <p:sldId id="262" r:id="rId16"/>
    <p:sldId id="274" r:id="rId17"/>
    <p:sldId id="291" r:id="rId18"/>
    <p:sldId id="271" r:id="rId19"/>
    <p:sldId id="276" r:id="rId20"/>
    <p:sldId id="269" r:id="rId21"/>
    <p:sldId id="270" r:id="rId22"/>
    <p:sldId id="265" r:id="rId23"/>
    <p:sldId id="275" r:id="rId24"/>
    <p:sldId id="266" r:id="rId25"/>
    <p:sldId id="277" r:id="rId26"/>
    <p:sldId id="278" r:id="rId27"/>
    <p:sldId id="279" r:id="rId28"/>
    <p:sldId id="263" r:id="rId29"/>
    <p:sldId id="264" r:id="rId30"/>
    <p:sldId id="281" r:id="rId31"/>
    <p:sldId id="293" r:id="rId32"/>
    <p:sldId id="284" r:id="rId33"/>
    <p:sldId id="285" r:id="rId34"/>
    <p:sldId id="286" r:id="rId35"/>
    <p:sldId id="287" r:id="rId36"/>
    <p:sldId id="296" r:id="rId37"/>
  </p:sldIdLst>
  <p:sldSz cx="10080625" cy="7559675"/>
  <p:notesSz cx="7772400" cy="100584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03225" indent="-19367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619125" indent="-19367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835025" indent="-203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050925" indent="-19367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992" y="-10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6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7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8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0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1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2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3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4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5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6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7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43028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8900" y="763588"/>
            <a:ext cx="5024438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8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574CC6CA-D067-E841-B392-304E88503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Factorial HMM –</a:t>
            </a:r>
            <a:r>
              <a:rPr lang="en-US" baseline="0" dirty="0" smtClean="0"/>
              <a:t> we’ll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0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Like all probabilistic generative models, HMM can be used for various sorts of inference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AF2B9FB-F328-6C4D-BCAA-EEF5408C40A6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12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Dynamic programming -&gt; O(T * N^2)? 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E7BEF4C1-82F0-8F4A-8641-DEB50E32F063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13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C11EE02-E6C4-CA4F-97ED-6195EFE6BEEB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17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gamma:  take the best</a:t>
            </a:r>
            <a:r>
              <a:rPr lang="en-US" baseline="0" dirty="0" smtClean="0"/>
              <a:t> sequence up to the current time and then explore alternative states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alpha except with max instead of 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3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All the math works out to compute log gamma incrementally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5607BB4-84C2-404F-A948-ECCBD50655A2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21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parameter updates:</a:t>
            </a:r>
            <a:r>
              <a:rPr lang="en-US" baseline="0" dirty="0" smtClean="0"/>
              <a:t>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74CC6CA-D067-E841-B392-304E8850320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6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0F2F8182-D192-744E-9E30-D6DC26AD08CD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4393E182-DBB2-DD4D-BFDD-22AE4B02A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401CA51E-D823-6A40-904E-F03D97392129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87884C1F-1F48-A04C-ACC4-B8002E669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7" y="302742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C50DD134-1F1C-6840-8F73-2B147D37CEE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CCCE264-340E-5442-A37E-79BEDFC3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2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931E-9F43-4849-A2D1-95EB0C3B0642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240D-D7FF-E542-A710-095F4B065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2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7" y="1511942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0642-5F5C-EB44-98F6-064D56F72F9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F3D4-2EC9-2447-A8FC-D2358373D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5" y="4857798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5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F977-E9E4-144C-A5E1-083506DBC718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37AE-9C3F-6F4E-952D-AE658B93A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31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31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8F42-86FB-0E4B-90F5-52CE310996C6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2FB7-2393-8D4E-951E-8D0377887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6" y="1692184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6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4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3F43-464E-F84D-BC99-B939AE91B768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CC24-2D49-9545-B6E6-EEAAD6E5E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68FE-A1AA-CC4D-A4BA-DE25EC36BCF3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33CF-DBA1-5F48-8DE9-2E92264D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224A-8EFA-1A47-A017-04924535473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5AB6-CB42-7149-B2C1-07C2E7B98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51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F03C-01CF-1C4E-A6BD-6C518C47D98D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88B7-0095-2D4E-86DA-C630B1BF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5" y="1511940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/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/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EB098C4D-5D5A-A14F-9774-81C4F6A3A38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60A75D51-81A1-D446-B6D7-F53B2937F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1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7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5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501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ED77-144C-454E-90F1-DBD45AD0E52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0EF1-FC6F-5A49-9328-378F287BE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095B-1842-FF4A-BCC4-CE002E9C4F00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8C66-B017-9240-A8D7-E93DC6E9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9" y="302744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4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C853-3638-F14D-8FFE-0CD4B55482D7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60BB-C484-184E-BCA6-3159D28A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5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30"/>
            <a:ext cx="9042400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16B8-5DF8-6A40-8E31-97DBA546FA6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FD0A-547B-7D41-9874-474D037F1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9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9"/>
            <a:ext cx="4459288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328A-6387-7946-AA51-D6CB06DBCAA4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C153-9631-2442-AE24-86E746E6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3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1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132E-0FB9-C146-B9FD-BFD1EA43B26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F115-E62C-D940-BA57-B0381350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6" y="1511941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1455-7CBE-A841-AB1C-8357031DADE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29D1-F596-624C-97AC-8CF9A270F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4" y="4857797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4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05B8-BC4C-F845-997B-1A7AF0F49C7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EF78-C255-E94A-B95D-19699660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3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3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3A34-D470-8B46-A574-36E31D935EEC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000D-D56E-5E4B-A3DE-E678DF392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5" y="1692183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5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3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8BD-D03E-FC41-9E09-159CC4592EAD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2FDC-4032-7B42-904B-040CE2CC7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3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3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93DA1690-EC3B-3F41-86A9-63E70044B39E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0EF273EC-80BA-3E48-9DD7-B144E24D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3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93B1-518F-8241-91F4-BB805A13FAF1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81C9-B3F6-174C-A5E5-E57E90C37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0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3B34-67B3-D449-AFDD-B514765C49BB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C43E-A321-6848-B388-D87E1BE92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50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DEDD-F941-C246-953C-C1245D641F5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8651-0C7E-EC44-90D8-64A7DD59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6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5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500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2DA1-E29C-AC45-AF56-F0DAEFF0A85E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CBA4-788F-EB44-B133-63A2689C0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7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BE68-CABB-5747-82CA-4DDDD9841319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ADDB-255B-9E44-994E-D78DE3E6D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5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8" y="302743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3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D645-D990-904F-A360-7386EC53C964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D416-4625-7546-A2D5-C9F6049E5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9"/>
            <a:ext cx="9042400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8856-FEAC-7D43-9B87-5E4AC598857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8CBF-3BB4-B549-84FC-A425119F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78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8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8"/>
            <a:ext cx="4459288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DE25-8933-A044-A69E-0594386AE41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DE53-778C-C14F-9C69-A27E0E71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8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9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D3D6-D9DD-DE46-8EAC-C9632A0FEDB9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593D-387F-2B45-AE04-330D263E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7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4" y="1511939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430B-CEFF-CB44-BA4B-1CA4DDD6B578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0BDB-AA9F-A54B-B74A-6813A82A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9E7C3DD-79A6-5849-A6AB-5E2F1444B48D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42B96883-01B2-0A41-896F-88D79B34D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4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2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2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10C2-ED41-C647-8CDC-6ACC1C0C2C5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8861-1736-C24E-AD74-46E0585F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7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D378-26CE-0A40-83D7-06F0CAFD9CD0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652E-594D-EF4F-94AE-BB4A41717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8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692181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1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8A88-9C7F-AE48-82C8-A06AD8EA6D34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D4AE-9D98-F646-9775-9D74CC97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10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8252-13F0-814C-9FD6-7CB8946278F2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0DA6-8557-CD45-9DA9-984FFBA4A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1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6E7D-9EFB-5245-B71B-6FF56147AD21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5EF1-7A87-A644-8B6A-1F51059B3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8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72C7-62DF-5C48-99DA-2E75B79CBB66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C7A-B3FF-FC42-97B3-5E655515F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6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4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3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8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A6F-7F48-414D-96B0-D62C53FCFC3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96DD-094D-4744-BD55-2F0E4D787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8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D896-8060-DE43-8243-F5703F89F90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749C-807E-224C-9FC0-15C92B96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9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6" y="302741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74CA-3C8B-C841-934B-3F131B2D552C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B67F-00DE-2245-A4A6-CB8689E4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8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7"/>
            <a:ext cx="9042400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F7AF-055E-D341-BAC3-C2A059A6AD6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EC90-FC33-824A-A9A5-76BE5266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4" y="1692182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4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2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12C401E2-FD22-444C-BD57-4F9F09C7971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37DA518F-5797-DB48-B7D9-0D225EF56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4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6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6"/>
            <a:ext cx="4459288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29B6-87AE-8D4F-BCA4-A9C12B10412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B6BA-6A7B-3D41-8149-A02FFDDC2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64774B91-B50A-1240-A913-990A42C4FF0D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CC8AF595-FDE0-2841-9D4E-68A3C2513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C2DFFC47-085F-6440-B26F-C282D0FB2095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D1E97AFD-6D89-E647-A8BD-0142CAC7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7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77740CC6-A7AF-6B43-B65A-F3EDFB13F918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C9F3847-4C4F-6445-9C81-1EABD232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5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4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9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F0A3F990-F3C9-AB4D-835C-6BA7B58A0A93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27000"/>
              </a:lnSpc>
              <a:defRPr/>
            </a:lvl1pPr>
          </a:lstStyle>
          <a:p>
            <a:pPr>
              <a:defRPr/>
            </a:pPr>
            <a:fld id="{674C909A-2360-A149-B029-46259E72D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168275"/>
            <a:ext cx="907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344613"/>
            <a:ext cx="907415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third level third level third level third level third Third level third level</a:t>
            </a:r>
          </a:p>
          <a:p>
            <a:pPr lvl="3"/>
            <a:r>
              <a:rPr lang="en-US"/>
              <a:t>Fourth level fourth level fourth level fourth level fourth level fourth level fourth level</a:t>
            </a:r>
          </a:p>
          <a:p>
            <a:pPr lvl="4"/>
            <a:r>
              <a:rPr lang="en-US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hangingPunct="0">
              <a:lnSpc>
                <a:spcPct val="41000"/>
              </a:lnSpc>
              <a:buClr>
                <a:srgbClr val="000000"/>
              </a:buClr>
              <a:buSzPct val="45000"/>
              <a:buFont typeface="Wingdings" charset="0"/>
              <a:buNone/>
              <a:defRPr sz="13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2316685-597D-3A4D-AB6C-FA6C4862F121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hangingPunct="0">
              <a:lnSpc>
                <a:spcPct val="41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41000"/>
              </a:lnSpc>
              <a:buClr>
                <a:srgbClr val="000000"/>
              </a:buClr>
              <a:buSzPct val="45000"/>
              <a:buFont typeface="Wingdings" charset="0"/>
              <a:buNone/>
              <a:defRPr sz="13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A47DAB0-39E4-F74B-BFF6-7C1B36E3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3495C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000">
          <a:solidFill>
            <a:srgbClr val="03495C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3100" kern="1200">
          <a:solidFill>
            <a:srgbClr val="0076A3"/>
          </a:solidFill>
          <a:latin typeface="+mn-lt"/>
          <a:ea typeface="ＭＳ Ｐゴシック" charset="0"/>
          <a:cs typeface="ＭＳ Ｐゴシック" charset="0"/>
        </a:defRPr>
      </a:lvl1pPr>
      <a:lvl2pPr marL="280988" indent="-280988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100" kern="1200">
          <a:solidFill>
            <a:srgbClr val="0076A3"/>
          </a:solidFill>
          <a:latin typeface="+mn-lt"/>
          <a:ea typeface="ＭＳ Ｐゴシック" charset="0"/>
          <a:cs typeface="+mn-cs"/>
        </a:defRPr>
      </a:lvl2pPr>
      <a:lvl3pPr marL="503238" indent="-100013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3pPr>
      <a:lvl4pPr marL="755650" indent="-250825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4pPr>
      <a:lvl5pPr marL="1006475" indent="822325" algn="l" defTabSz="1006475" rtl="0" eaLnBrk="0" fontAlgn="base" hangingPunct="0">
        <a:spcBef>
          <a:spcPct val="20000"/>
        </a:spcBef>
        <a:spcAft>
          <a:spcPct val="0"/>
        </a:spcAft>
        <a:defRPr sz="2200" kern="1200">
          <a:solidFill>
            <a:srgbClr val="7E9632"/>
          </a:solidFill>
          <a:latin typeface="+mn-lt"/>
          <a:ea typeface="ＭＳ Ｐゴシック" charset="0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168275"/>
            <a:ext cx="907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344613"/>
            <a:ext cx="907415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third level third level third level third level third Third level third level</a:t>
            </a:r>
          </a:p>
          <a:p>
            <a:pPr lvl="3"/>
            <a:r>
              <a:rPr lang="en-US"/>
              <a:t>Fourth level fourth level fourth level fourth level fourth level fourth level fourth level</a:t>
            </a:r>
          </a:p>
          <a:p>
            <a:pPr lvl="4"/>
            <a:r>
              <a:rPr lang="en-US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B6DA5BA-7F68-614D-8F70-392E4A65ACC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A829E02-7A05-A247-AA4E-2CE21DA10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93" r:id="rId12"/>
    <p:sldLayoutId id="214748395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3495C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3100" b="1" kern="1200">
          <a:solidFill>
            <a:srgbClr val="0076A3"/>
          </a:solidFill>
          <a:latin typeface="+mn-lt"/>
          <a:ea typeface="ＭＳ Ｐゴシック" charset="0"/>
          <a:cs typeface="ＭＳ Ｐゴシック" charset="0"/>
        </a:defRPr>
      </a:lvl1pPr>
      <a:lvl2pPr marL="280988" indent="-280988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100" b="1" kern="1200">
          <a:solidFill>
            <a:srgbClr val="0076A3"/>
          </a:solidFill>
          <a:latin typeface="+mn-lt"/>
          <a:ea typeface="ＭＳ Ｐゴシック" charset="0"/>
          <a:cs typeface="+mn-cs"/>
        </a:defRPr>
      </a:lvl2pPr>
      <a:lvl3pPr marL="503238" indent="-100013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600" b="1" kern="1200">
          <a:solidFill>
            <a:srgbClr val="0C9B74"/>
          </a:solidFill>
          <a:latin typeface="+mn-lt"/>
          <a:ea typeface="ＭＳ Ｐゴシック" charset="0"/>
          <a:cs typeface="+mn-cs"/>
        </a:defRPr>
      </a:lvl3pPr>
      <a:lvl4pPr marL="755650" indent="-250825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4pPr>
      <a:lvl5pPr marL="1006475" indent="822325" algn="l" defTabSz="1006475" rtl="0" eaLnBrk="0" fontAlgn="base" hangingPunct="0">
        <a:spcBef>
          <a:spcPct val="20000"/>
        </a:spcBef>
        <a:spcAft>
          <a:spcPct val="0"/>
        </a:spcAft>
        <a:defRPr sz="2200" kern="1200">
          <a:solidFill>
            <a:srgbClr val="7E9632"/>
          </a:solidFill>
          <a:latin typeface="+mn-lt"/>
          <a:ea typeface="ＭＳ Ｐゴシック" charset="0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168275"/>
            <a:ext cx="907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344613"/>
            <a:ext cx="907415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third level third level third level third level third Third level third level</a:t>
            </a:r>
          </a:p>
          <a:p>
            <a:pPr lvl="3"/>
            <a:r>
              <a:rPr lang="en-US"/>
              <a:t>Fourth level fourth level fourth level fourth level fourth level fourth level fourth level</a:t>
            </a:r>
          </a:p>
          <a:p>
            <a:pPr lvl="4"/>
            <a:r>
              <a:rPr lang="en-US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3A6985F7-78E4-1D45-BC73-3D3A2993F77A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98DF25A-6726-1A41-A7FE-45F5E29F7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94" r:id="rId12"/>
    <p:sldLayoutId id="214748396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3495C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3100" b="1" kern="1200">
          <a:solidFill>
            <a:srgbClr val="0076A3"/>
          </a:solidFill>
          <a:latin typeface="+mn-lt"/>
          <a:ea typeface="ＭＳ Ｐゴシック" charset="0"/>
          <a:cs typeface="ＭＳ Ｐゴシック" charset="0"/>
        </a:defRPr>
      </a:lvl1pPr>
      <a:lvl2pPr marL="280988" indent="-280988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100" b="1" kern="1200">
          <a:solidFill>
            <a:srgbClr val="0076A3"/>
          </a:solidFill>
          <a:latin typeface="+mn-lt"/>
          <a:ea typeface="ＭＳ Ｐゴシック" charset="0"/>
          <a:cs typeface="+mn-cs"/>
        </a:defRPr>
      </a:lvl2pPr>
      <a:lvl3pPr marL="503238" indent="-100013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600" b="1" kern="1200">
          <a:solidFill>
            <a:srgbClr val="0C9B74"/>
          </a:solidFill>
          <a:latin typeface="+mn-lt"/>
          <a:ea typeface="ＭＳ Ｐゴシック" charset="0"/>
          <a:cs typeface="+mn-cs"/>
        </a:defRPr>
      </a:lvl3pPr>
      <a:lvl4pPr marL="755650" indent="-250825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4pPr>
      <a:lvl5pPr marL="1006475" indent="822325" algn="l" defTabSz="1006475" rtl="0" eaLnBrk="0" fontAlgn="base" hangingPunct="0">
        <a:spcBef>
          <a:spcPct val="20000"/>
        </a:spcBef>
        <a:spcAft>
          <a:spcPct val="0"/>
        </a:spcAft>
        <a:defRPr sz="2200" kern="1200">
          <a:solidFill>
            <a:srgbClr val="7E9632"/>
          </a:solidFill>
          <a:latin typeface="+mn-lt"/>
          <a:ea typeface="ＭＳ Ｐゴシック" charset="0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168275"/>
            <a:ext cx="907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344613"/>
            <a:ext cx="907415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third level third level third level third level third Third level third level</a:t>
            </a:r>
          </a:p>
          <a:p>
            <a:pPr lvl="3"/>
            <a:r>
              <a:rPr lang="en-US"/>
              <a:t>Fourth level fourth level fourth level fourth level fourth level fourth level fourth level</a:t>
            </a:r>
          </a:p>
          <a:p>
            <a:pPr lvl="4"/>
            <a:r>
              <a:rPr lang="en-US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7D3BB96-CB39-2A45-8551-EED5A1914F6F}" type="datetimeFigureOut">
              <a:rPr lang="en-US"/>
              <a:pPr>
                <a:defRPr/>
              </a:pPr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B5DC287-3600-424A-A49E-368389FF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95" r:id="rId12"/>
    <p:sldLayoutId id="214748398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3495C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000" b="1">
          <a:solidFill>
            <a:srgbClr val="03495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3100" b="1" kern="1200">
          <a:solidFill>
            <a:srgbClr val="0076A3"/>
          </a:solidFill>
          <a:latin typeface="+mn-lt"/>
          <a:ea typeface="ＭＳ Ｐゴシック" charset="0"/>
          <a:cs typeface="ＭＳ Ｐゴシック" charset="0"/>
        </a:defRPr>
      </a:lvl1pPr>
      <a:lvl2pPr marL="280988" indent="-280988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100" b="1" kern="1200">
          <a:solidFill>
            <a:srgbClr val="0076A3"/>
          </a:solidFill>
          <a:latin typeface="+mn-lt"/>
          <a:ea typeface="ＭＳ Ｐゴシック" charset="0"/>
          <a:cs typeface="+mn-cs"/>
        </a:defRPr>
      </a:lvl2pPr>
      <a:lvl3pPr marL="503238" indent="-100013" algn="l" defTabSz="10064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600" b="1" kern="1200">
          <a:solidFill>
            <a:srgbClr val="0C9B74"/>
          </a:solidFill>
          <a:latin typeface="+mn-lt"/>
          <a:ea typeface="ＭＳ Ｐゴシック" charset="0"/>
          <a:cs typeface="+mn-cs"/>
        </a:defRPr>
      </a:lvl3pPr>
      <a:lvl4pPr marL="755650" indent="-250825" algn="l" defTabSz="1006475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600" kern="1200">
          <a:solidFill>
            <a:srgbClr val="0C9B74"/>
          </a:solidFill>
          <a:latin typeface="+mn-lt"/>
          <a:ea typeface="ＭＳ Ｐゴシック" charset="0"/>
          <a:cs typeface="+mn-cs"/>
        </a:defRPr>
      </a:lvl4pPr>
      <a:lvl5pPr marL="1006475" indent="822325" algn="l" defTabSz="1006475" rtl="0" eaLnBrk="0" fontAlgn="base" hangingPunct="0">
        <a:spcBef>
          <a:spcPct val="20000"/>
        </a:spcBef>
        <a:spcAft>
          <a:spcPct val="0"/>
        </a:spcAft>
        <a:defRPr sz="2200" kern="1200">
          <a:solidFill>
            <a:srgbClr val="7E9632"/>
          </a:solidFill>
          <a:latin typeface="+mn-lt"/>
          <a:ea typeface="ＭＳ Ｐゴシック" charset="0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emf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e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4.wmf"/><Relationship Id="rId3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Hidden Markov Models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Action/Activity 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2" y="2255837"/>
            <a:ext cx="6141340" cy="151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2" y="4618037"/>
            <a:ext cx="6019800" cy="236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4682" y="7098010"/>
            <a:ext cx="4084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Figures courtesy of B. K. Sin</a:t>
            </a:r>
          </a:p>
        </p:txBody>
      </p:sp>
    </p:spTree>
    <p:extLst>
      <p:ext uri="{BB962C8B-B14F-4D97-AF65-F5344CB8AC3E}">
        <p14:creationId xmlns:p14="http://schemas.microsoft.com/office/powerpoint/2010/main" val="16796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HMM Is A Probabilistic Generative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96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2467" name="TextBox 29"/>
          <p:cNvSpPr txBox="1">
            <a:spLocks noChangeArrowheads="1"/>
          </p:cNvSpPr>
          <p:nvPr/>
        </p:nvSpPr>
        <p:spPr bwMode="auto">
          <a:xfrm>
            <a:off x="8012113" y="2898775"/>
            <a:ext cx="19319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>
                <a:solidFill>
                  <a:srgbClr val="7030A0"/>
                </a:solidFill>
              </a:rPr>
              <a:t>observations</a:t>
            </a:r>
          </a:p>
        </p:txBody>
      </p:sp>
      <p:sp>
        <p:nvSpPr>
          <p:cNvPr id="62468" name="TextBox 30"/>
          <p:cNvSpPr txBox="1">
            <a:spLocks noChangeArrowheads="1"/>
          </p:cNvSpPr>
          <p:nvPr/>
        </p:nvSpPr>
        <p:spPr bwMode="auto">
          <a:xfrm>
            <a:off x="7935913" y="1684338"/>
            <a:ext cx="1914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>
                <a:solidFill>
                  <a:srgbClr val="7030A0"/>
                </a:solidFill>
              </a:rPr>
              <a:t>hidden state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5" y="1341438"/>
            <a:ext cx="7519988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7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-411163" y="168275"/>
            <a:ext cx="5299076" cy="71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Inference on HMM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8"/>
            <a:ext cx="9993313" cy="6319837"/>
          </a:xfrm>
        </p:spPr>
        <p:txBody>
          <a:bodyPr rtlCol="0">
            <a:normAutofit fontScale="92500" lnSpcReduction="20000"/>
          </a:bodyPr>
          <a:lstStyle/>
          <a:p>
            <a:pPr marL="100013" indent="-100013" defTabSz="1007943" eaLnBrk="1" fontAlgn="auto" hangingPunct="1">
              <a:lnSpc>
                <a:spcPct val="12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State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inference and estimation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P(S(t)|Y(1),…,Y(t)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+mn-ea"/>
              </a:rPr>
              <a:t>)</a:t>
            </a:r>
            <a:br>
              <a:rPr lang="en-US" sz="2000" dirty="0" smtClean="0">
                <a:solidFill>
                  <a:srgbClr val="FF0000"/>
                </a:solidFill>
                <a:latin typeface="Calibri" charset="0"/>
                <a:ea typeface="+mn-ea"/>
              </a:rPr>
            </a:b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a series of observations, what’s the current hidden state?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P(S|Y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+mn-ea"/>
              </a:rPr>
              <a:t>)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 </a:t>
            </a:r>
            <a:b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</a:b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a series of observations, what is the distribution over hidden states?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 err="1">
                <a:solidFill>
                  <a:srgbClr val="FF0000"/>
                </a:solidFill>
                <a:latin typeface="Calibri" charset="0"/>
                <a:ea typeface="+mn-ea"/>
              </a:rPr>
              <a:t>argmax</a:t>
            </a:r>
            <a:r>
              <a:rPr lang="en-US" sz="2000" baseline="-25000" dirty="0" err="1">
                <a:solidFill>
                  <a:srgbClr val="FF0000"/>
                </a:solidFill>
                <a:latin typeface="Calibri" charset="0"/>
                <a:ea typeface="+mn-ea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[P(S|Y)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+mn-ea"/>
              </a:rPr>
              <a:t>]</a:t>
            </a:r>
            <a:br>
              <a:rPr lang="en-US" sz="2000" dirty="0" smtClean="0">
                <a:solidFill>
                  <a:srgbClr val="FF0000"/>
                </a:solidFill>
                <a:latin typeface="Calibri" charset="0"/>
                <a:ea typeface="+mn-ea"/>
              </a:rPr>
            </a:b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a series of observations, what’s the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most likely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 values of the hidden state?  (a.k.a. decoding problem)</a:t>
            </a:r>
          </a:p>
          <a:p>
            <a:pPr marL="100013" indent="-100013" defTabSz="1007943" eaLnBrk="1" fontAlgn="auto" hangingPunct="1">
              <a:lnSpc>
                <a:spcPct val="12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Prediction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P(Y(t+1)|Y(1),…,Y(t))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: Given a series of observations, what observation will come next?</a:t>
            </a:r>
          </a:p>
          <a:p>
            <a:pPr marL="100013" indent="-100013" defTabSz="1007943" eaLnBrk="1" fontAlgn="auto" hangingPunct="1">
              <a:lnSpc>
                <a:spcPct val="12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Evaluation and Learning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  <a:ea typeface="+mn-ea"/>
              </a:rPr>
              <a:t>Y|model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)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:</a:t>
            </a:r>
            <a:b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</a:b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Given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a series of observations, what is the probability that the observations were generated by the model?</a:t>
            </a:r>
          </a:p>
          <a:p>
            <a:pPr marL="503238" lvl="2" indent="-100794" defTabSz="1007943" eaLnBrk="1" fontAlgn="auto" hangingPunct="1">
              <a:lnSpc>
                <a:spcPct val="120000"/>
              </a:lnSpc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What model parameters would maximize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P(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  <a:ea typeface="+mn-ea"/>
              </a:rPr>
              <a:t>Y|model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+mn-ea"/>
              </a:rPr>
              <a:t>)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?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313" y="274638"/>
            <a:ext cx="3937000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 Inference Hopeless?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36550" y="5532438"/>
            <a:ext cx="9240838" cy="1220787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Complexity is O(N</a:t>
            </a:r>
            <a:r>
              <a:rPr lang="en-US" baseline="30000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)</a:t>
            </a:r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524000" y="1524000"/>
            <a:ext cx="530225" cy="2587625"/>
            <a:chOff x="960" y="1680"/>
            <a:chExt cx="334" cy="1630"/>
          </a:xfrm>
        </p:grpSpPr>
        <p:sp>
          <p:nvSpPr>
            <p:cNvPr id="2260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60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61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N</a:t>
              </a:r>
            </a:p>
          </p:txBody>
        </p:sp>
        <p:sp>
          <p:nvSpPr>
            <p:cNvPr id="22611" name="Text Box 8"/>
            <p:cNvSpPr txBox="1">
              <a:spLocks noChangeArrowheads="1"/>
            </p:cNvSpPr>
            <p:nvPr/>
          </p:nvSpPr>
          <p:spPr bwMode="auto">
            <a:xfrm>
              <a:off x="1008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2895600" y="1524000"/>
            <a:ext cx="530225" cy="2587625"/>
            <a:chOff x="1824" y="1680"/>
            <a:chExt cx="334" cy="1630"/>
          </a:xfrm>
        </p:grpSpPr>
        <p:sp>
          <p:nvSpPr>
            <p:cNvPr id="22604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605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606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N</a:t>
              </a:r>
            </a:p>
          </p:txBody>
        </p:sp>
        <p:sp>
          <p:nvSpPr>
            <p:cNvPr id="22607" name="Text Box 13"/>
            <p:cNvSpPr txBox="1">
              <a:spLocks noChangeArrowheads="1"/>
            </p:cNvSpPr>
            <p:nvPr/>
          </p:nvSpPr>
          <p:spPr bwMode="auto">
            <a:xfrm>
              <a:off x="1872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1" name="Group 14"/>
          <p:cNvGrpSpPr>
            <a:grpSpLocks/>
          </p:cNvGrpSpPr>
          <p:nvPr/>
        </p:nvGrpSpPr>
        <p:grpSpPr bwMode="auto">
          <a:xfrm>
            <a:off x="4267200" y="1524000"/>
            <a:ext cx="530225" cy="2587625"/>
            <a:chOff x="2688" y="1680"/>
            <a:chExt cx="334" cy="1630"/>
          </a:xfrm>
        </p:grpSpPr>
        <p:sp>
          <p:nvSpPr>
            <p:cNvPr id="22600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601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602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K</a:t>
              </a:r>
            </a:p>
          </p:txBody>
        </p:sp>
        <p:sp>
          <p:nvSpPr>
            <p:cNvPr id="22603" name="Text Box 18"/>
            <p:cNvSpPr txBox="1">
              <a:spLocks noChangeArrowheads="1"/>
            </p:cNvSpPr>
            <p:nvPr/>
          </p:nvSpPr>
          <p:spPr bwMode="auto">
            <a:xfrm>
              <a:off x="2736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2" name="Group 19"/>
          <p:cNvGrpSpPr>
            <a:grpSpLocks/>
          </p:cNvGrpSpPr>
          <p:nvPr/>
        </p:nvGrpSpPr>
        <p:grpSpPr bwMode="auto">
          <a:xfrm>
            <a:off x="5715000" y="1619250"/>
            <a:ext cx="385763" cy="2259013"/>
            <a:chOff x="3600" y="1740"/>
            <a:chExt cx="243" cy="1423"/>
          </a:xfrm>
        </p:grpSpPr>
        <p:sp>
          <p:nvSpPr>
            <p:cNvPr id="22597" name="Text Box 20"/>
            <p:cNvSpPr txBox="1">
              <a:spLocks noChangeArrowheads="1"/>
            </p:cNvSpPr>
            <p:nvPr/>
          </p:nvSpPr>
          <p:spPr bwMode="auto">
            <a:xfrm>
              <a:off x="3628" y="1740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  <p:sp>
          <p:nvSpPr>
            <p:cNvPr id="22598" name="Text Box 21"/>
            <p:cNvSpPr txBox="1">
              <a:spLocks noChangeArrowheads="1"/>
            </p:cNvSpPr>
            <p:nvPr/>
          </p:nvSpPr>
          <p:spPr bwMode="auto">
            <a:xfrm>
              <a:off x="3628" y="2163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  <p:sp>
          <p:nvSpPr>
            <p:cNvPr id="22599" name="Text Box 22"/>
            <p:cNvSpPr txBox="1">
              <a:spLocks noChangeArrowheads="1"/>
            </p:cNvSpPr>
            <p:nvPr/>
          </p:nvSpPr>
          <p:spPr bwMode="auto">
            <a:xfrm>
              <a:off x="3600" y="3036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65543" name="Group 23"/>
          <p:cNvGrpSpPr>
            <a:grpSpLocks/>
          </p:cNvGrpSpPr>
          <p:nvPr/>
        </p:nvGrpSpPr>
        <p:grpSpPr bwMode="auto">
          <a:xfrm>
            <a:off x="7089775" y="1524000"/>
            <a:ext cx="530225" cy="2587625"/>
            <a:chOff x="4466" y="1680"/>
            <a:chExt cx="334" cy="1630"/>
          </a:xfrm>
        </p:grpSpPr>
        <p:sp>
          <p:nvSpPr>
            <p:cNvPr id="22593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1</a:t>
              </a:r>
            </a:p>
          </p:txBody>
        </p:sp>
        <p:sp>
          <p:nvSpPr>
            <p:cNvPr id="22594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2</a:t>
              </a:r>
            </a:p>
          </p:txBody>
        </p:sp>
        <p:sp>
          <p:nvSpPr>
            <p:cNvPr id="22595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  <a:cs typeface="Arial" charset="0"/>
                </a:rPr>
                <a:t>N</a:t>
              </a:r>
            </a:p>
          </p:txBody>
        </p:sp>
        <p:sp>
          <p:nvSpPr>
            <p:cNvPr id="22596" name="Text Box 27"/>
            <p:cNvSpPr txBox="1">
              <a:spLocks noChangeArrowheads="1"/>
            </p:cNvSpPr>
            <p:nvPr/>
          </p:nvSpPr>
          <p:spPr bwMode="auto">
            <a:xfrm>
              <a:off x="4514" y="2595"/>
              <a:ext cx="21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lnSpc>
                  <a:spcPct val="27000"/>
                </a:lnSpc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defRPr/>
              </a:pPr>
              <a:r>
                <a:rPr lang="en-US" smtClean="0">
                  <a:solidFill>
                    <a:schemeClr val="hlink"/>
                  </a:solidFill>
                  <a:latin typeface="Comic Sans MS" charset="0"/>
                  <a:cs typeface="Arial" charset="0"/>
                </a:rPr>
                <a:t>…</a:t>
              </a:r>
            </a:p>
          </p:txBody>
        </p:sp>
      </p:grp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752600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584324" y="5033169"/>
            <a:ext cx="534988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baseline="-2500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1</a:t>
            </a:r>
            <a:endParaRPr lang="en-US" sz="2400" smtClean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116263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947987" y="5033169"/>
            <a:ext cx="56832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baseline="-2500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2</a:t>
            </a:r>
            <a:endParaRPr lang="en-US" sz="2400" smtClean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4487863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319587" y="5033169"/>
            <a:ext cx="56832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baseline="-2500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3</a:t>
            </a:r>
            <a:endParaRPr lang="en-US" sz="2400" smtClean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7307263" y="4495800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078663" y="5033169"/>
            <a:ext cx="60483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defRPr/>
            </a:pPr>
            <a:r>
              <a:rPr lang="en-US" sz="2400" i="1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X</a:t>
            </a:r>
            <a:r>
              <a:rPr lang="en-US" sz="2400" i="1" baseline="-25000" smtClean="0">
                <a:solidFill>
                  <a:schemeClr val="accent2"/>
                </a:solidFill>
                <a:latin typeface="Comic Sans MS" charset="0"/>
                <a:cs typeface="Arial" charset="0"/>
              </a:rPr>
              <a:t>T</a:t>
            </a:r>
            <a:endParaRPr lang="en-US" sz="2400" smtClean="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1524000" y="22098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2</a:t>
            </a:r>
          </a:p>
        </p:txBody>
      </p:sp>
      <p:grpSp>
        <p:nvGrpSpPr>
          <p:cNvPr id="65553" name="Group 37"/>
          <p:cNvGrpSpPr>
            <a:grpSpLocks/>
          </p:cNvGrpSpPr>
          <p:nvPr/>
        </p:nvGrpSpPr>
        <p:grpSpPr bwMode="auto">
          <a:xfrm>
            <a:off x="2057400" y="1789113"/>
            <a:ext cx="838200" cy="2097087"/>
            <a:chOff x="1296" y="1847"/>
            <a:chExt cx="528" cy="1321"/>
          </a:xfrm>
        </p:grpSpPr>
        <p:grpSp>
          <p:nvGrpSpPr>
            <p:cNvPr id="65591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22586" name="AutoShape 39"/>
              <p:cNvCxnSpPr>
                <a:cxnSpLocks noChangeShapeType="1"/>
                <a:stCxn id="22608" idx="6"/>
                <a:endCxn id="22604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7" name="AutoShape 40"/>
              <p:cNvCxnSpPr>
                <a:cxnSpLocks noChangeShapeType="1"/>
                <a:stCxn id="22608" idx="6"/>
                <a:endCxn id="22605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8" name="AutoShape 41"/>
              <p:cNvCxnSpPr>
                <a:cxnSpLocks noChangeShapeType="1"/>
                <a:stCxn id="22608" idx="6"/>
                <a:endCxn id="22606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9" name="AutoShape 42"/>
              <p:cNvCxnSpPr>
                <a:cxnSpLocks noChangeShapeType="1"/>
                <a:stCxn id="22609" idx="6"/>
                <a:endCxn id="22604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90" name="AutoShape 43"/>
              <p:cNvCxnSpPr>
                <a:cxnSpLocks noChangeShapeType="1"/>
                <a:stCxn id="22609" idx="6"/>
                <a:endCxn id="22605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91" name="AutoShape 44"/>
              <p:cNvCxnSpPr>
                <a:cxnSpLocks noChangeShapeType="1"/>
                <a:stCxn id="22609" idx="6"/>
                <a:endCxn id="22606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92" name="AutoShape 45"/>
              <p:cNvCxnSpPr>
                <a:cxnSpLocks noChangeShapeType="1"/>
                <a:stCxn id="22610" idx="6"/>
                <a:endCxn id="22606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85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5554" name="Group 47"/>
          <p:cNvGrpSpPr>
            <a:grpSpLocks/>
          </p:cNvGrpSpPr>
          <p:nvPr/>
        </p:nvGrpSpPr>
        <p:grpSpPr bwMode="auto">
          <a:xfrm>
            <a:off x="3429000" y="1828800"/>
            <a:ext cx="838200" cy="2057400"/>
            <a:chOff x="2160" y="1872"/>
            <a:chExt cx="528" cy="1296"/>
          </a:xfrm>
        </p:grpSpPr>
        <p:grpSp>
          <p:nvGrpSpPr>
            <p:cNvPr id="65582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22577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8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9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1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2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83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76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5555" name="Group 57"/>
          <p:cNvGrpSpPr>
            <a:grpSpLocks/>
          </p:cNvGrpSpPr>
          <p:nvPr/>
        </p:nvGrpSpPr>
        <p:grpSpPr bwMode="auto">
          <a:xfrm>
            <a:off x="4800600" y="1828800"/>
            <a:ext cx="838200" cy="2057400"/>
            <a:chOff x="3024" y="1872"/>
            <a:chExt cx="528" cy="1296"/>
          </a:xfrm>
        </p:grpSpPr>
        <p:grpSp>
          <p:nvGrpSpPr>
            <p:cNvPr id="65573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22568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9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0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1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2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3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74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67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5556" name="Group 67"/>
          <p:cNvGrpSpPr>
            <a:grpSpLocks/>
          </p:cNvGrpSpPr>
          <p:nvPr/>
        </p:nvGrpSpPr>
        <p:grpSpPr bwMode="auto">
          <a:xfrm>
            <a:off x="6248400" y="1828800"/>
            <a:ext cx="838200" cy="2057400"/>
            <a:chOff x="3936" y="1872"/>
            <a:chExt cx="528" cy="1296"/>
          </a:xfrm>
        </p:grpSpPr>
        <p:grpSp>
          <p:nvGrpSpPr>
            <p:cNvPr id="65564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22559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0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1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3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4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5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58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cxnSp>
        <p:nvCxnSpPr>
          <p:cNvPr id="77" name="AutoShape 77"/>
          <p:cNvCxnSpPr>
            <a:cxnSpLocks noChangeShapeType="1"/>
            <a:stCxn id="36" idx="6"/>
            <a:endCxn id="22604" idx="2"/>
          </p:cNvCxnSpPr>
          <p:nvPr/>
        </p:nvCxnSpPr>
        <p:spPr bwMode="auto">
          <a:xfrm flipV="1">
            <a:off x="2073275" y="1789113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AutoShape 78"/>
          <p:cNvCxnSpPr>
            <a:cxnSpLocks noChangeShapeType="1"/>
          </p:cNvCxnSpPr>
          <p:nvPr/>
        </p:nvCxnSpPr>
        <p:spPr bwMode="auto">
          <a:xfrm>
            <a:off x="3429000" y="1789113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2895600" y="15240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1</a:t>
            </a: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4267200" y="35814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N</a:t>
            </a:r>
          </a:p>
        </p:txBody>
      </p:sp>
      <p:cxnSp>
        <p:nvCxnSpPr>
          <p:cNvPr id="81" name="AutoShape 81"/>
          <p:cNvCxnSpPr>
            <a:cxnSpLocks noChangeShapeType="1"/>
          </p:cNvCxnSpPr>
          <p:nvPr/>
        </p:nvCxnSpPr>
        <p:spPr bwMode="auto">
          <a:xfrm flipV="1">
            <a:off x="4800600" y="2819400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AutoShape 82"/>
          <p:cNvCxnSpPr>
            <a:cxnSpLocks noChangeShapeType="1"/>
            <a:endCxn id="22594" idx="2"/>
          </p:cNvCxnSpPr>
          <p:nvPr/>
        </p:nvCxnSpPr>
        <p:spPr bwMode="auto">
          <a:xfrm flipV="1">
            <a:off x="6248400" y="2474913"/>
            <a:ext cx="822325" cy="763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7086600" y="2209800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mic Sans MS" charset="0"/>
                <a:cs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4112" y="4846637"/>
            <a:ext cx="7086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0836" y="492060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48572" y="492060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050848" y="4920605"/>
            <a:ext cx="5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T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91772" y="4920605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44912" y="76660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97312" y="78184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49712" y="79708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02112" y="8123237"/>
            <a:ext cx="5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State Inference: Forward Agorithm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2865438"/>
            <a:ext cx="9240838" cy="38877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Goal:  Compute P(S</a:t>
            </a:r>
            <a:r>
              <a:rPr lang="en-US" baseline="-25000" dirty="0" smtClean="0"/>
              <a:t>t</a:t>
            </a:r>
            <a:r>
              <a:rPr lang="en-US" dirty="0" smtClean="0"/>
              <a:t> | Y</a:t>
            </a:r>
            <a:r>
              <a:rPr lang="en-US" baseline="-25000" dirty="0" smtClean="0"/>
              <a:t>1…t</a:t>
            </a:r>
            <a:r>
              <a:rPr lang="en-US" dirty="0" smtClean="0"/>
              <a:t>) ~ </a:t>
            </a:r>
            <a:r>
              <a:rPr lang="en-US" dirty="0"/>
              <a:t>P(</a:t>
            </a:r>
            <a:r>
              <a:rPr lang="en-US" dirty="0" smtClean="0"/>
              <a:t>S</a:t>
            </a:r>
            <a:r>
              <a:rPr lang="en-US" baseline="-25000" dirty="0" smtClean="0"/>
              <a:t>t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baseline="-25000" dirty="0"/>
              <a:t>…t</a:t>
            </a:r>
            <a:r>
              <a:rPr lang="en-US" dirty="0" smtClean="0"/>
              <a:t>) =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≅α</a:t>
            </a:r>
            <a:r>
              <a:rPr lang="en-US" baseline="-25000" dirty="0" smtClean="0"/>
              <a:t>t</a:t>
            </a:r>
            <a:r>
              <a:rPr lang="en-US" dirty="0" smtClean="0"/>
              <a:t>(S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Computational Complexity: O(T 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4160838"/>
            <a:ext cx="7632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2767013" y="1417637"/>
            <a:ext cx="4851400" cy="1225552"/>
            <a:chOff x="2614613" y="1265235"/>
            <a:chExt cx="4851400" cy="12255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613" y="1265237"/>
              <a:ext cx="4851400" cy="122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135313" y="1265235"/>
              <a:ext cx="533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278313" y="1265235"/>
              <a:ext cx="533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55264" y="1695901"/>
              <a:ext cx="0" cy="36460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401312" y="1665997"/>
              <a:ext cx="0" cy="36460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  <a:effectLst>
              <a:glow rad="139700">
                <a:srgbClr val="00B05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Deriving The Forward Algorithm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79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8545513" y="6492875"/>
            <a:ext cx="1377950" cy="922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Slide stolen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from Dirk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Husmeier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5" y="2636838"/>
            <a:ext cx="76152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613" name="TextBox 1"/>
          <p:cNvSpPr txBox="1">
            <a:spLocks noChangeArrowheads="1"/>
          </p:cNvSpPr>
          <p:nvPr/>
        </p:nvSpPr>
        <p:spPr bwMode="auto">
          <a:xfrm>
            <a:off x="6183313" y="1265238"/>
            <a:ext cx="367506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>
                <a:solidFill>
                  <a:srgbClr val="7030A0"/>
                </a:solidFill>
              </a:rPr>
              <a:t>n </a:t>
            </a:r>
            <a:r>
              <a:rPr lang="en-US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>
                <a:solidFill>
                  <a:srgbClr val="7030A0"/>
                </a:solidFill>
              </a:rPr>
              <a:t> current time (was 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Can We Do With </a:t>
            </a:r>
            <a:r>
              <a:rPr lang="el-GR">
                <a:latin typeface="Calibri" charset="0"/>
              </a:rPr>
              <a:t>α</a:t>
            </a:r>
            <a:r>
              <a:rPr lang="en-US">
                <a:latin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6183313" y="1265238"/>
            <a:ext cx="367506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>
                <a:solidFill>
                  <a:srgbClr val="7030A0"/>
                </a:solidFill>
              </a:rPr>
              <a:t>n </a:t>
            </a:r>
            <a:r>
              <a:rPr lang="en-US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>
                <a:solidFill>
                  <a:srgbClr val="7030A0"/>
                </a:solidFill>
              </a:rPr>
              <a:t> current time (was 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State Inference: Forward-Backward Algorithm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0658" name="Content Placeholder 4"/>
          <p:cNvSpPr>
            <a:spLocks noGrp="1"/>
          </p:cNvSpPr>
          <p:nvPr>
            <p:ph idx="1"/>
          </p:nvPr>
        </p:nvSpPr>
        <p:spPr>
          <a:xfrm>
            <a:off x="336550" y="1112838"/>
            <a:ext cx="9240838" cy="5640387"/>
          </a:xfrm>
        </p:spPr>
        <p:txBody>
          <a:bodyPr/>
          <a:lstStyle/>
          <a:p>
            <a:pPr marL="100013" indent="-100013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Goal:  Compute P(S</a:t>
            </a:r>
            <a:r>
              <a:rPr lang="en-US" baseline="-25000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| Y</a:t>
            </a:r>
            <a:r>
              <a:rPr lang="en-US" baseline="-25000">
                <a:latin typeface="Calibri" charset="0"/>
              </a:rPr>
              <a:t>1…T</a:t>
            </a:r>
            <a:r>
              <a:rPr lang="en-US">
                <a:latin typeface="Calibri" charset="0"/>
              </a:rPr>
              <a:t>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6002338"/>
            <a:ext cx="7404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0" name="Object 23"/>
          <p:cNvGraphicFramePr>
            <a:graphicFrameLocks noChangeAspect="1"/>
          </p:cNvGraphicFramePr>
          <p:nvPr/>
        </p:nvGraphicFramePr>
        <p:xfrm>
          <a:off x="544513" y="2144713"/>
          <a:ext cx="5791200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5" imgW="4051300" imgH="2476500" progId="Equation.DSMT4">
                  <p:embed/>
                </p:oleObj>
              </mc:Choice>
              <mc:Fallback>
                <p:oleObj name="Equation" r:id="rId5" imgW="4051300" imgH="24765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144713"/>
                        <a:ext cx="5791200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1390650"/>
            <a:ext cx="438943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070627" y="1417637"/>
            <a:ext cx="4826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7104817" y="1417637"/>
            <a:ext cx="4826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6114288" y="1779418"/>
            <a:ext cx="0" cy="3298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7217664" y="1752362"/>
            <a:ext cx="0" cy="3298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0800000">
            <a:off x="8001115" y="1411541"/>
            <a:ext cx="482622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0800000">
            <a:off x="9242143" y="1362773"/>
            <a:ext cx="482622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5497513" y="1189038"/>
            <a:ext cx="4964112" cy="1447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Optimal State Estimation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96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Viterbi Algorithm: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Finding The Most Likely State Sequence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1570038"/>
            <a:ext cx="91503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8545513" y="6492875"/>
            <a:ext cx="1377950" cy="922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Slide stolen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from Dirk</a:t>
            </a:r>
          </a:p>
          <a:p>
            <a:pPr eaLnBrk="1"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800">
                <a:solidFill>
                  <a:srgbClr val="7030A0"/>
                </a:solidFill>
              </a:rPr>
              <a:t>Husmeier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713" y="7208838"/>
            <a:ext cx="7543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27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3735" name="TextBox 8"/>
          <p:cNvSpPr txBox="1">
            <a:spLocks noChangeArrowheads="1"/>
          </p:cNvSpPr>
          <p:nvPr/>
        </p:nvSpPr>
        <p:spPr bwMode="auto">
          <a:xfrm>
            <a:off x="6607175" y="3398838"/>
            <a:ext cx="3495675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current time step (previously t)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total number time steps (prev. 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Room Wandering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I’m going to wander around my house and tell you objects I see.  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Your task is to infer what room I’m in at every point in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Viterbi Algorithm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 smtClean="0">
                <a:latin typeface="Calibri" charset="0"/>
              </a:rPr>
              <a:t>Relation </a:t>
            </a:r>
            <a:r>
              <a:rPr lang="en-US" dirty="0">
                <a:latin typeface="Calibri" charset="0"/>
              </a:rPr>
              <a:t>between Viterbi and forward algorithms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Viterbi uses max operator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endParaRPr lang="en-US" dirty="0">
              <a:latin typeface="Calibri" charset="0"/>
            </a:endParaRP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Forward algorithm uses summation operator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endParaRPr lang="en-US" dirty="0">
              <a:latin typeface="Calibri" charset="0"/>
            </a:endParaRP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 dirty="0">
              <a:latin typeface="Calibri" charset="0"/>
            </a:endParaRP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 smtClean="0">
                <a:latin typeface="Calibri" charset="0"/>
              </a:rPr>
              <a:t>Can recover state sequence by remembering best S at each step n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 smtClean="0">
                <a:latin typeface="Calibri" charset="0"/>
              </a:rPr>
              <a:t>Practical </a:t>
            </a:r>
            <a:r>
              <a:rPr lang="en-US" dirty="0">
                <a:latin typeface="Calibri" charset="0"/>
              </a:rPr>
              <a:t>trick: Compute with logarithms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2063750" y="3970337"/>
            <a:ext cx="5160963" cy="647700"/>
            <a:chOff x="2525712" y="4694237"/>
            <a:chExt cx="5159776" cy="647700"/>
          </a:xfrm>
        </p:grpSpPr>
        <p:pic>
          <p:nvPicPr>
            <p:cNvPr id="2970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712" y="4694237"/>
              <a:ext cx="828484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591" y="4694237"/>
              <a:ext cx="430589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2020888" y="2732087"/>
            <a:ext cx="5246687" cy="533400"/>
            <a:chOff x="2011363" y="5809369"/>
            <a:chExt cx="5245672" cy="533400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63" y="5809369"/>
              <a:ext cx="838038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70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504" y="5809369"/>
              <a:ext cx="4296531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9074150" cy="71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Practical Trick: Operate With Logarithms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36550" y="1189038"/>
            <a:ext cx="9240838" cy="5564187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Prevents numerical underflow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2103438"/>
            <a:ext cx="92900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6561138" y="1120775"/>
            <a:ext cx="3495675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</a:rPr>
              <a:t>Notation change warning: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current time step (previously t)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</a:rPr>
              <a:t>N </a:t>
            </a:r>
            <a:r>
              <a:rPr lang="en-US" sz="1600">
                <a:solidFill>
                  <a:srgbClr val="7030A0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≅</a:t>
            </a:r>
            <a:r>
              <a:rPr lang="en-US" sz="1600">
                <a:solidFill>
                  <a:srgbClr val="7030A0"/>
                </a:solidFill>
              </a:rPr>
              <a:t> total number time steps (prev. 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Training HMM Parameters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Baum-Welsh algorithm, special case of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Expectation-Maximization (EM)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1. Make initial guess at model parameters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2. Given observation sequence, compute hidden state posteriors, P(S</a:t>
            </a:r>
            <a:r>
              <a:rPr lang="en-US" baseline="-25000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| Y</a:t>
            </a:r>
            <a:r>
              <a:rPr lang="en-US" baseline="-25000">
                <a:latin typeface="Calibri" charset="0"/>
              </a:rPr>
              <a:t>1…T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 π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θ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ε</a:t>
            </a:r>
            <a:r>
              <a:rPr lang="en-US">
                <a:latin typeface="Calibri" charset="0"/>
              </a:rPr>
              <a:t>) for t = 1 … T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3. Update model parameters</a:t>
            </a:r>
            <a:r>
              <a:rPr lang="el-GR"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{</a:t>
            </a:r>
            <a:r>
              <a:rPr lang="el-GR">
                <a:latin typeface="Calibri" charset="0"/>
              </a:rPr>
              <a:t>π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θ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ε</a:t>
            </a:r>
            <a:r>
              <a:rPr lang="en-US">
                <a:latin typeface="Calibri" charset="0"/>
              </a:rPr>
              <a:t>} based on inferred state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Guaranteed to move uphill in total probability of the observation sequence: P(Y</a:t>
            </a:r>
            <a:r>
              <a:rPr lang="en-US" baseline="-25000">
                <a:latin typeface="Calibri" charset="0"/>
              </a:rPr>
              <a:t>1…T</a:t>
            </a:r>
            <a:r>
              <a:rPr lang="en-US">
                <a:latin typeface="Calibri" charset="0"/>
              </a:rPr>
              <a:t> | </a:t>
            </a:r>
            <a:r>
              <a:rPr lang="el-GR">
                <a:latin typeface="Calibri" charset="0"/>
              </a:rPr>
              <a:t>π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θ</a:t>
            </a:r>
            <a:r>
              <a:rPr lang="en-US">
                <a:latin typeface="Calibri" charset="0"/>
              </a:rPr>
              <a:t>,</a:t>
            </a:r>
            <a:r>
              <a:rPr lang="el-GR">
                <a:latin typeface="Calibri" charset="0"/>
              </a:rPr>
              <a:t>ε</a:t>
            </a:r>
            <a:r>
              <a:rPr lang="en-US">
                <a:latin typeface="Calibri" charset="0"/>
              </a:rPr>
              <a:t>)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May get stuck in local optima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Updating Model Parameters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96" t="-1279"/>
            </a:stretch>
          </a:blipFill>
          <a:extLst/>
        </p:spPr>
        <p:txBody>
          <a:bodyPr rtlCol="0">
            <a:normAutofit/>
          </a:bodyPr>
          <a:lstStyle/>
          <a:p>
            <a:pPr defTabSz="1007943" eaLnBrk="1" fontAlgn="auto" hangingPunct="1">
              <a:defRPr/>
            </a:pPr>
            <a:r>
              <a:rPr lang="en-US">
                <a:noFill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Using HMM For Classification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Suppose we want to recognize spoken digits 0, 1, …, 9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Each HMM is a model of the production of one digit, and specifies P(Y|</a:t>
            </a:r>
            <a:r>
              <a:rPr lang="en-US">
                <a:latin typeface="Script MT Bold" charset="0"/>
              </a:rPr>
              <a:t>M</a:t>
            </a:r>
            <a:r>
              <a:rPr lang="en-US" baseline="-25000">
                <a:latin typeface="Calibri" charset="0"/>
              </a:rPr>
              <a:t>i</a:t>
            </a:r>
            <a:r>
              <a:rPr lang="en-US">
                <a:latin typeface="Calibri" charset="0"/>
              </a:rPr>
              <a:t>)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Calibri" charset="0"/>
              </a:rPr>
              <a:t>Y: observed acoustic sequence</a:t>
            </a:r>
          </a:p>
          <a:p>
            <a:pPr marL="1004888" lvl="4" indent="0" eaLnBrk="1" hangingPunct="1">
              <a:spcBef>
                <a:spcPts val="1325"/>
              </a:spcBef>
              <a:buFont typeface="Calibri" charset="0"/>
              <a:buNone/>
            </a:pPr>
            <a:r>
              <a:rPr lang="en-US">
                <a:latin typeface="Calibri" charset="0"/>
              </a:rPr>
              <a:t>Note: Y can be a continuous RV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>
                <a:latin typeface="Script MT Bold" charset="0"/>
              </a:rPr>
              <a:t>M</a:t>
            </a:r>
            <a:r>
              <a:rPr lang="en-US" baseline="-25000">
                <a:latin typeface="Calibri" charset="0"/>
              </a:rPr>
              <a:t>i</a:t>
            </a:r>
            <a:r>
              <a:rPr lang="en-US">
                <a:latin typeface="Calibri" charset="0"/>
              </a:rPr>
              <a:t>: model for digit i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We want to compute model posteriors: P(</a:t>
            </a:r>
            <a:r>
              <a:rPr lang="en-US">
                <a:latin typeface="Script MT Bold" charset="0"/>
              </a:rPr>
              <a:t>M</a:t>
            </a:r>
            <a:r>
              <a:rPr lang="en-US" baseline="-25000">
                <a:latin typeface="Calibri" charset="0"/>
              </a:rPr>
              <a:t>i</a:t>
            </a:r>
            <a:r>
              <a:rPr lang="en-US">
                <a:latin typeface="Calibri" charset="0"/>
              </a:rPr>
              <a:t>|Y)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>
                <a:latin typeface="Calibri" charset="0"/>
              </a:rPr>
              <a:t>Use Bayes’ rule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Factorial HMM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425" y="2689225"/>
            <a:ext cx="658177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Tree-Structured HMM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638" y="2446338"/>
            <a:ext cx="699135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Landscape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Discrete state space</a:t>
            </a:r>
          </a:p>
          <a:p>
            <a:pPr lvl="4" indent="0" eaLnBrk="1" hangingPunct="1">
              <a:spcBef>
                <a:spcPts val="888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HMM</a:t>
            </a:r>
          </a:p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r>
              <a:rPr lang="en-US" dirty="0">
                <a:latin typeface="Calibri" charset="0"/>
              </a:rPr>
              <a:t>Continuous state space</a:t>
            </a: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Linear dynamics</a:t>
            </a:r>
          </a:p>
          <a:p>
            <a:pPr lvl="4" indent="0" eaLnBrk="1" hangingPunct="1">
              <a:spcBef>
                <a:spcPts val="888"/>
              </a:spcBef>
              <a:buFont typeface="Calibri" charset="0"/>
              <a:buChar char=" "/>
            </a:pPr>
            <a:r>
              <a:rPr lang="en-US" dirty="0" err="1">
                <a:latin typeface="Calibri" charset="0"/>
              </a:rPr>
              <a:t>Kalman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filter (exact inference)</a:t>
            </a:r>
            <a:endParaRPr lang="en-US" dirty="0">
              <a:latin typeface="Calibri" charset="0"/>
            </a:endParaRPr>
          </a:p>
          <a:p>
            <a:pPr marL="503238" lvl="2" eaLnBrk="1" hangingPunct="1">
              <a:spcBef>
                <a:spcPts val="1325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Nonlinear dynamics</a:t>
            </a:r>
          </a:p>
          <a:p>
            <a:pPr lvl="4" indent="0" eaLnBrk="1" hangingPunct="1">
              <a:spcBef>
                <a:spcPts val="888"/>
              </a:spcBef>
              <a:buFont typeface="Calibri" charset="0"/>
              <a:buChar char=" "/>
            </a:pPr>
            <a:r>
              <a:rPr lang="en-US" dirty="0">
                <a:latin typeface="Calibri" charset="0"/>
              </a:rPr>
              <a:t>Particle </a:t>
            </a:r>
            <a:r>
              <a:rPr lang="en-US" dirty="0" smtClean="0">
                <a:latin typeface="Calibri" charset="0"/>
              </a:rPr>
              <a:t>filter (approximate inference)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Mozer, 2009)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100013" indent="-100013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</a:pPr>
            <a:endParaRPr lang="en-US">
              <a:latin typeface="Calibri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1504950"/>
            <a:ext cx="86868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89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Sink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Toilet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Towel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Bed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Bookcase	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Bench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Television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Couch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Pillow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900">
                <a:latin typeface="Calibri" charset="0"/>
              </a:rPr>
              <a:t>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16313" y="1722438"/>
            <a:ext cx="6061075" cy="4989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{bathroom, kitchen, laundry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{bathroom}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{bathroom}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{bedroom}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{bedroom, living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{bedroom, living room, entry}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{living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{living room}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{living room, bedroom, entry}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900">
                <a:solidFill>
                  <a:srgbClr val="FF0000"/>
                </a:solidFill>
                <a:latin typeface="Calibri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Mozer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, 2009)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0" indent="0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3017838"/>
            <a:ext cx="801052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2941638"/>
            <a:ext cx="81534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3" y="3024188"/>
            <a:ext cx="8475662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Mozer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, 2009)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0" indent="0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2360613"/>
            <a:ext cx="90614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Cognitive Modeling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(Reynolds &amp;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Mozer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, 2009)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/>
          <a:lstStyle/>
          <a:p>
            <a:pPr marL="0" indent="0" eaLnBrk="1" hangingPunct="1">
              <a:spcBef>
                <a:spcPts val="2200"/>
              </a:spcBef>
              <a:spcAft>
                <a:spcPct val="0"/>
              </a:spcAft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495425"/>
            <a:ext cx="9661525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latin typeface="Calibri" charset="0"/>
              </a:rPr>
              <a:t>Speech Recognition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idx="1"/>
          </p:nvPr>
        </p:nvSpPr>
        <p:spPr>
          <a:xfrm>
            <a:off x="84138" y="1176338"/>
            <a:ext cx="4619625" cy="6215062"/>
          </a:xfrm>
        </p:spPr>
        <p:txBody>
          <a:bodyPr rtlCol="0">
            <a:normAutofit/>
          </a:bodyPr>
          <a:lstStyle/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Given an audio waveform, would like to robustly extract &amp; recognize any spoken words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Statistical models can be used to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>
                <a:latin typeface="Calibri" charset="0"/>
                <a:ea typeface="+mn-ea"/>
              </a:rPr>
              <a:t>Provide greater robustness to noise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>
                <a:latin typeface="Calibri" charset="0"/>
                <a:ea typeface="+mn-ea"/>
              </a:rPr>
              <a:t>Adapt to accent of different speakers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>
                <a:latin typeface="Calibri" charset="0"/>
                <a:ea typeface="+mn-ea"/>
              </a:rPr>
              <a:t>Learn from training</a:t>
            </a:r>
          </a:p>
          <a:p>
            <a:pPr marL="1006475" lvl="1" indent="-503238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600">
              <a:latin typeface="Calibri" charset="0"/>
              <a:ea typeface="+mn-ea"/>
            </a:endParaRPr>
          </a:p>
        </p:txBody>
      </p:sp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5737225"/>
            <a:ext cx="51879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13" y="1322388"/>
            <a:ext cx="52308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8369300" y="7138988"/>
            <a:ext cx="16525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7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1500" i="1">
                <a:solidFill>
                  <a:schemeClr val="tx1"/>
                </a:solidFill>
              </a:rPr>
              <a:t>S. Roweis, 2004</a:t>
            </a:r>
          </a:p>
        </p:txBody>
      </p:sp>
    </p:spTree>
    <p:extLst>
      <p:ext uri="{BB962C8B-B14F-4D97-AF65-F5344CB8AC3E}">
        <p14:creationId xmlns:p14="http://schemas.microsoft.com/office/powerpoint/2010/main" val="182533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313" y="4465638"/>
            <a:ext cx="43576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Another Example: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The Occasionally Corrupt Casino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 rtlCol="0">
            <a:normAutofit/>
          </a:bodyPr>
          <a:lstStyle/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A casino uses a fair die most of the time, but occasionally switches to a loaded one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Emission probabilities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charset="0"/>
                <a:ea typeface="+mn-ea"/>
              </a:rPr>
              <a:t>Fair die: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(1)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(2) = . . .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(6) = 1/6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charset="0"/>
                <a:ea typeface="+mn-ea"/>
              </a:rPr>
              <a:t>Loaded die: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(1)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(2) = . . . =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(5) = 1/10, </a:t>
            </a: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(6) = ½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+mn-ea"/>
                <a:cs typeface="+mn-cs"/>
              </a:rPr>
              <a:t>Transition probabilities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(Fair </a:t>
            </a:r>
            <a:r>
              <a:rPr lang="en-US" sz="2200" dirty="0" smtClean="0">
                <a:latin typeface="Calibri" charset="0"/>
                <a:ea typeface="+mn-ea"/>
              </a:rPr>
              <a:t>| </a:t>
            </a:r>
            <a:r>
              <a:rPr lang="en-US" sz="2200" dirty="0" smtClean="0">
                <a:latin typeface="Calibri" charset="0"/>
                <a:ea typeface="+mn-ea"/>
                <a:sym typeface="Symbol" charset="0"/>
              </a:rPr>
              <a:t>Loaded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) = 0.01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 err="1">
                <a:latin typeface="Calibri" charset="0"/>
                <a:ea typeface="+mn-ea"/>
              </a:rPr>
              <a:t>Prob</a:t>
            </a:r>
            <a:r>
              <a:rPr lang="en-US" sz="2200" dirty="0">
                <a:latin typeface="Calibri" charset="0"/>
                <a:ea typeface="+mn-ea"/>
              </a:rPr>
              <a:t>(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Loaded</a:t>
            </a:r>
            <a:r>
              <a:rPr lang="en-US" sz="2200" dirty="0">
                <a:latin typeface="Calibri" charset="0"/>
                <a:ea typeface="+mn-ea"/>
              </a:rPr>
              <a:t> </a:t>
            </a:r>
            <a:r>
              <a:rPr lang="en-US" sz="2200" dirty="0" smtClean="0">
                <a:latin typeface="Calibri" charset="0"/>
                <a:ea typeface="+mn-ea"/>
                <a:sym typeface="Symbol" charset="0"/>
              </a:rPr>
              <a:t>| </a:t>
            </a:r>
            <a:r>
              <a:rPr lang="en-US" sz="2200" dirty="0">
                <a:latin typeface="Calibri" charset="0"/>
                <a:ea typeface="+mn-ea"/>
              </a:rPr>
              <a:t>Fair</a:t>
            </a:r>
            <a:r>
              <a:rPr lang="en-US" sz="2200" dirty="0">
                <a:latin typeface="Calibri" charset="0"/>
                <a:ea typeface="+mn-ea"/>
                <a:sym typeface="Symbol" charset="0"/>
              </a:rPr>
              <a:t>) = 0.2</a:t>
            </a:r>
          </a:p>
          <a:p>
            <a:pPr marL="401638" lvl="1" indent="-282224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200" dirty="0">
                <a:latin typeface="Calibri" charset="0"/>
                <a:ea typeface="+mn-ea"/>
                <a:sym typeface="Symbol" charset="0"/>
              </a:rPr>
              <a:t>Transitions between states obey a Markov process </a:t>
            </a:r>
          </a:p>
          <a:p>
            <a:pPr marL="100013" indent="-100013" defTabSz="1007943" eaLnBrk="1" fontAlgn="auto" hangingPunct="1">
              <a:lnSpc>
                <a:spcPct val="90000"/>
              </a:lnSpc>
              <a:spcBef>
                <a:spcPts val="2200"/>
              </a:spcBef>
              <a:spcAft>
                <a:spcPct val="0"/>
              </a:spcAft>
              <a:buFont typeface="Wingdings" charset="0"/>
              <a:buChar char="ü"/>
              <a:defRPr/>
            </a:pPr>
            <a:endParaRPr lang="en-US" sz="2900" dirty="0">
              <a:solidFill>
                <a:schemeClr val="accent2">
                  <a:lumMod val="7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7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Another Example: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The Occasionally Corrupt Casino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 rtlCol="0">
            <a:normAutofit fontScale="92500" lnSpcReduction="10000"/>
          </a:bodyPr>
          <a:lstStyle/>
          <a:p>
            <a:pPr defTabSz="1007943" eaLnBrk="1" fontAlgn="auto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Suppose we know how the casino operates, and we observe a series of die tosses</a:t>
            </a:r>
          </a:p>
          <a:p>
            <a:pPr defTabSz="1007943" eaLnBrk="1" fontAlgn="auto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   3 4 1 5 2 5 6 6 6 4 6 6 6 1 5 3</a:t>
            </a:r>
          </a:p>
          <a:p>
            <a:pPr defTabSz="1007943" eaLnBrk="1" fontAlgn="auto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Can we infer which die was used?</a:t>
            </a:r>
          </a:p>
          <a:p>
            <a:pPr defTabSz="1007943" eaLnBrk="1" fontAlgn="auto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L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" pitchFamily="49" charset="0"/>
                <a:ea typeface="+mn-ea"/>
                <a:cs typeface="+mn-cs"/>
              </a:rPr>
              <a:t>F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urier" pitchFamily="49" charset="0"/>
              <a:ea typeface="+mn-ea"/>
              <a:cs typeface="+mn-cs"/>
            </a:endParaRPr>
          </a:p>
          <a:p>
            <a:pPr defTabSz="1007943" eaLnBrk="1" fontAlgn="auto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Note that inference requires examination of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sequence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not individual trials.</a:t>
            </a:r>
          </a:p>
          <a:p>
            <a:pPr defTabSz="1007943" eaLnBrk="1" fontAlgn="auto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Note that your best guess about the current instant can be informed by future observations.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urier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Formalizing This Problem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36550" y="1511300"/>
            <a:ext cx="9240838" cy="5241925"/>
          </a:xfrm>
        </p:spPr>
        <p:txBody>
          <a:bodyPr rtlCol="0">
            <a:normAutofit fontScale="92500" lnSpcReduction="20000"/>
          </a:bodyPr>
          <a:lstStyle/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Observations over time</a:t>
            </a:r>
          </a:p>
          <a:p>
            <a:pPr marL="503238" lvl="2" indent="-100794" defTabSz="1007943" eaLnBrk="1" fontAlgn="auto" hangingPunct="1"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Y(1), Y(2), Y(3), …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Hidden (unobserved) state </a:t>
            </a:r>
          </a:p>
          <a:p>
            <a:pPr marL="503238" lvl="2" indent="-100794" defTabSz="1007943" eaLnBrk="1" fontAlgn="auto" hangingPunct="1">
              <a:spcBef>
                <a:spcPts val="1325"/>
              </a:spcBef>
              <a:spcAft>
                <a:spcPts val="0"/>
              </a:spcAft>
              <a:buFont typeface="Calibri" charset="0"/>
              <a:buChar char=" 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+mn-ea"/>
              </a:rPr>
              <a:t>S(1), S(2), S(3), …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alibri" charset="0"/>
                <a:ea typeface="+mn-ea"/>
              </a:rPr>
              <a:t>Hidden </a:t>
            </a:r>
            <a:r>
              <a:rPr lang="en-US" dirty="0">
                <a:latin typeface="Calibri" charset="0"/>
                <a:ea typeface="+mn-ea"/>
              </a:rPr>
              <a:t>state </a:t>
            </a:r>
            <a:r>
              <a:rPr lang="en-US" dirty="0" smtClean="0">
                <a:latin typeface="Calibri" charset="0"/>
                <a:ea typeface="+mn-ea"/>
              </a:rPr>
              <a:t>is discrete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alibri" charset="0"/>
                <a:ea typeface="+mn-ea"/>
              </a:rPr>
              <a:t>Here, observations are also discrete but can </a:t>
            </a:r>
            <a:r>
              <a:rPr lang="en-US" smtClean="0">
                <a:latin typeface="Calibri" charset="0"/>
                <a:ea typeface="+mn-ea"/>
              </a:rPr>
              <a:t>be continuous</a:t>
            </a:r>
            <a:endParaRPr lang="en-US" dirty="0">
              <a:latin typeface="Calibri" charset="0"/>
              <a:ea typeface="+mn-ea"/>
            </a:endParaRP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Y(t) depends on S(t)</a:t>
            </a:r>
          </a:p>
          <a:p>
            <a:pPr marL="401638" lvl="1" indent="-282224" defTabSz="1007943" eaLnBrk="1" fontAlgn="auto" hangingPunct="1">
              <a:spcBef>
                <a:spcPts val="22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Calibri" charset="0"/>
                <a:ea typeface="+mn-ea"/>
              </a:rPr>
              <a:t>S(t+1) depends on S(t)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89038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Hidden Markov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6550" y="4387850"/>
            <a:ext cx="9240838" cy="3354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Markov Process</a:t>
            </a:r>
          </a:p>
          <a:p>
            <a:pPr lvl="1">
              <a:defRPr/>
            </a:pPr>
            <a:r>
              <a:rPr lang="en-US" dirty="0" smtClean="0"/>
              <a:t>Given the present state, earlier observations provide no information about the future</a:t>
            </a:r>
          </a:p>
          <a:p>
            <a:pPr lvl="1">
              <a:defRPr/>
            </a:pPr>
            <a:r>
              <a:rPr lang="en-US" dirty="0" smtClean="0"/>
              <a:t>Given the present state, past and future are independent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3513" y="10366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4713" y="22558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3513" y="22558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1313" y="10366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4713" y="1036638"/>
            <a:ext cx="914400" cy="9144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61449" name="Object 1"/>
          <p:cNvGraphicFramePr>
            <a:graphicFrameLocks noChangeAspect="1"/>
          </p:cNvGraphicFramePr>
          <p:nvPr/>
        </p:nvGraphicFramePr>
        <p:xfrm>
          <a:off x="5295900" y="41910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Equation" r:id="rId4" imgW="152400" imgH="241300" progId="Equation.DSMT4">
                  <p:embed/>
                </p:oleObj>
              </mc:Choice>
              <mc:Fallback>
                <p:oleObj name="Equation" r:id="rId4" imgW="152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4191000"/>
                        <a:ext cx="152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2"/>
          <p:cNvGraphicFramePr>
            <a:graphicFrameLocks noChangeAspect="1"/>
          </p:cNvGraphicFramePr>
          <p:nvPr/>
        </p:nvGraphicFramePr>
        <p:xfrm>
          <a:off x="1054100" y="3494088"/>
          <a:ext cx="79867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6" imgW="5397500" imgH="457200" progId="Equation.DSMT4">
                  <p:embed/>
                </p:oleObj>
              </mc:Choice>
              <mc:Fallback>
                <p:oleObj name="Equation" r:id="rId6" imgW="5397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494088"/>
                        <a:ext cx="79867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63912" y="3551237"/>
            <a:ext cx="8382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2112" y="3551237"/>
            <a:ext cx="12192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5112" y="3551237"/>
            <a:ext cx="2438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3512" y="3551237"/>
            <a:ext cx="1295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52" y="2332037"/>
            <a:ext cx="4414521" cy="1630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recognition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Word / string recognition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2" y="5380037"/>
            <a:ext cx="6231636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2" y="2255837"/>
            <a:ext cx="52308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5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945</Words>
  <Application>Microsoft Macintosh PowerPoint</Application>
  <PresentationFormat>Custom</PresentationFormat>
  <Paragraphs>212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1_Office Theme</vt:lpstr>
      <vt:lpstr>DEFAULT</vt:lpstr>
      <vt:lpstr>1_DEFAULT</vt:lpstr>
      <vt:lpstr>2_DEFAULT</vt:lpstr>
      <vt:lpstr>Equation</vt:lpstr>
      <vt:lpstr>Hidden Markov Models</vt:lpstr>
      <vt:lpstr>Room Wandering</vt:lpstr>
      <vt:lpstr>Observations</vt:lpstr>
      <vt:lpstr>Another Example: The Occasionally Corrupt Casino</vt:lpstr>
      <vt:lpstr>Another Example: The Occasionally Corrupt Casino</vt:lpstr>
      <vt:lpstr>Formalizing This Problem</vt:lpstr>
      <vt:lpstr>Hidden Markov Model</vt:lpstr>
      <vt:lpstr>Application Domains</vt:lpstr>
      <vt:lpstr>Application Domains</vt:lpstr>
      <vt:lpstr>Application Domains</vt:lpstr>
      <vt:lpstr>HMM Is A Probabilistic Generative Model</vt:lpstr>
      <vt:lpstr>Inference on HMM</vt:lpstr>
      <vt:lpstr>Is Inference Hopeless?</vt:lpstr>
      <vt:lpstr>State Inference: Forward Agorithm</vt:lpstr>
      <vt:lpstr>Deriving The Forward Algorithm</vt:lpstr>
      <vt:lpstr>What Can We Do With α?</vt:lpstr>
      <vt:lpstr>State Inference: Forward-Backward Algorithm</vt:lpstr>
      <vt:lpstr>Optimal State Estimation</vt:lpstr>
      <vt:lpstr>Viterbi Algorithm: Finding The Most Likely State Sequence</vt:lpstr>
      <vt:lpstr>Viterbi Algorithm</vt:lpstr>
      <vt:lpstr>Practical Trick: Operate With Logarithms</vt:lpstr>
      <vt:lpstr>Training HMM Parameters</vt:lpstr>
      <vt:lpstr>Updating Model Parameters</vt:lpstr>
      <vt:lpstr>Using HMM For Classification</vt:lpstr>
      <vt:lpstr>Factorial HMM</vt:lpstr>
      <vt:lpstr>Tree-Structured HMM</vt:lpstr>
      <vt:lpstr>The Landscape</vt:lpstr>
      <vt:lpstr>The End</vt:lpstr>
      <vt:lpstr>Cognitive Modeling (Reynolds &amp; Mozer, 2009)</vt:lpstr>
      <vt:lpstr>Cognitive Modeling (Reynolds &amp; Mozer, 2009)</vt:lpstr>
      <vt:lpstr>Cognitive Modeling (Reynolds &amp; Mozer, 2009)</vt:lpstr>
      <vt:lpstr>Cognitive Modeling (Reynolds &amp; Mozer, 2009)</vt:lpstr>
      <vt:lpstr>Speech Recognition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and Role Discovery In Social Networks</dc:title>
  <dc:creator>mozer</dc:creator>
  <cp:lastModifiedBy>Michael Mozer</cp:lastModifiedBy>
  <cp:revision>123</cp:revision>
  <cp:lastPrinted>2012-11-08T19:07:30Z</cp:lastPrinted>
  <dcterms:modified xsi:type="dcterms:W3CDTF">2013-11-05T22:50:08Z</dcterms:modified>
</cp:coreProperties>
</file>