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7"/>
  </p:notesMasterIdLst>
  <p:sldIdLst>
    <p:sldId id="282" r:id="rId2"/>
    <p:sldId id="284" r:id="rId3"/>
    <p:sldId id="285" r:id="rId4"/>
    <p:sldId id="283" r:id="rId5"/>
    <p:sldId id="271" r:id="rId6"/>
    <p:sldId id="286" r:id="rId7"/>
    <p:sldId id="272" r:id="rId8"/>
    <p:sldId id="273" r:id="rId9"/>
    <p:sldId id="280" r:id="rId10"/>
    <p:sldId id="275" r:id="rId11"/>
    <p:sldId id="276" r:id="rId12"/>
    <p:sldId id="281" r:id="rId13"/>
    <p:sldId id="277" r:id="rId14"/>
    <p:sldId id="288" r:id="rId15"/>
    <p:sldId id="289" r:id="rId16"/>
    <p:sldId id="290" r:id="rId17"/>
    <p:sldId id="291" r:id="rId18"/>
    <p:sldId id="293" r:id="rId19"/>
    <p:sldId id="294" r:id="rId20"/>
    <p:sldId id="295" r:id="rId21"/>
    <p:sldId id="279" r:id="rId22"/>
    <p:sldId id="256" r:id="rId23"/>
    <p:sldId id="258" r:id="rId24"/>
    <p:sldId id="259" r:id="rId25"/>
    <p:sldId id="260" r:id="rId26"/>
    <p:sldId id="263" r:id="rId27"/>
    <p:sldId id="264" r:id="rId28"/>
    <p:sldId id="265" r:id="rId29"/>
    <p:sldId id="266" r:id="rId30"/>
    <p:sldId id="269" r:id="rId31"/>
    <p:sldId id="261" r:id="rId32"/>
    <p:sldId id="262" r:id="rId33"/>
    <p:sldId id="287" r:id="rId34"/>
    <p:sldId id="267" r:id="rId35"/>
    <p:sldId id="268" r:id="rId36"/>
  </p:sldIdLst>
  <p:sldSz cx="10058400" cy="7772400"/>
  <p:notesSz cx="7772400" cy="10058400"/>
  <p:defaultTextStyle>
    <a:defPPr>
      <a:defRPr lang="en-GB"/>
    </a:defPPr>
    <a:lvl1pPr algn="l" defTabSz="449263" rtl="0" fontAlgn="base" hangingPunct="0">
      <a:lnSpc>
        <a:spcPct val="58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420688" indent="-211138" algn="l" defTabSz="449263" rtl="0" fontAlgn="base" hangingPunct="0">
      <a:lnSpc>
        <a:spcPct val="58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636588" indent="-206375" algn="l" defTabSz="449263" rtl="0" fontAlgn="base" hangingPunct="0">
      <a:lnSpc>
        <a:spcPct val="58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852488" indent="-212725" algn="l" defTabSz="449263" rtl="0" fontAlgn="base" hangingPunct="0">
      <a:lnSpc>
        <a:spcPct val="58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1068388" indent="-207963" algn="l" defTabSz="449263" rtl="0" fontAlgn="base" hangingPunct="0">
      <a:lnSpc>
        <a:spcPct val="58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64" y="-112"/>
      </p:cViewPr>
      <p:guideLst>
        <p:guide orient="horz" pos="2221"/>
        <p:guide pos="2874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41450" y="763588"/>
            <a:ext cx="4876800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7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05538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0738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0737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0738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0737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pPr>
              <a:defRPr/>
            </a:pPr>
            <a:fld id="{4BCB98E0-69B1-E541-95F0-9312ECFAA4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451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blackboar</a:t>
            </a:r>
            <a:r>
              <a:rPr lang="en-US" baseline="0" dirty="0" smtClean="0"/>
              <a:t>d, screen are </a:t>
            </a:r>
            <a:r>
              <a:rPr lang="en-US" baseline="0" dirty="0" err="1" smtClean="0"/>
              <a:t>glorch</a:t>
            </a:r>
            <a:r>
              <a:rPr lang="en-US" baseline="0" dirty="0" smtClean="0"/>
              <a:t>.  is coffee cup? is student?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BCB98E0-69B1-E541-95F0-9312ECFAA49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678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3800C51F-923E-8443-BE56-4576BD2A32D3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24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41450" y="763588"/>
            <a:ext cx="4878388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07125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D67C6445-6900-244E-B107-66A532077B2C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25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1263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endParaRPr lang="en-US" sz="180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7125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r>
              <a:rPr lang="en-US" dirty="0" err="1" smtClean="0">
                <a:latin typeface="Times New Roman" charset="0"/>
              </a:rPr>
              <a:t>Jeffreys</a:t>
            </a:r>
            <a:r>
              <a:rPr lang="en-US" dirty="0" smtClean="0">
                <a:latin typeface="Times New Roman" charset="0"/>
              </a:rPr>
              <a:t>: we favor </a:t>
            </a:r>
            <a:r>
              <a:rPr lang="en-US" dirty="0" err="1" smtClean="0">
                <a:latin typeface="Times New Roman" charset="0"/>
              </a:rPr>
              <a:t>simler</a:t>
            </a:r>
            <a:r>
              <a:rPr lang="en-US" dirty="0" smtClean="0">
                <a:latin typeface="Times New Roman" charset="0"/>
              </a:rPr>
              <a:t> law because it has a higher probability than the more complex law.</a:t>
            </a:r>
          </a:p>
          <a:p>
            <a:r>
              <a:rPr lang="en-US" dirty="0" smtClean="0">
                <a:latin typeface="Times New Roman" charset="0"/>
              </a:rPr>
              <a:t>Scientists do this implicitly</a:t>
            </a:r>
            <a:r>
              <a:rPr lang="en-US" baseline="0" dirty="0" smtClean="0">
                <a:latin typeface="Times New Roman" charset="0"/>
              </a:rPr>
              <a:t> by considering simpler theories before more complex ones – need data to justify more complex theory.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798896E9-979F-0B4B-9770-99D778A4E90B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26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41450" y="763588"/>
            <a:ext cx="4878388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07125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A6E89CBF-AD7B-9144-9FD9-4F3E9CF2EB6B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27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1263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endParaRPr lang="en-US" sz="180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7125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AB5DDC8F-8C3B-9949-9767-9D3AF9A2CE9F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28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41450" y="763588"/>
            <a:ext cx="4878388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07125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95B03FB4-72A8-CC41-8B09-DE2828BD6905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29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9675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endParaRPr lang="en-US" sz="180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7125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1CA8C75B-8995-4E43-BCCD-70B450E5C464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30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41450" y="763588"/>
            <a:ext cx="4878388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07125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r>
              <a:rPr lang="en-US" dirty="0" smtClean="0">
                <a:latin typeface="Times New Roman" charset="0"/>
              </a:rPr>
              <a:t>H1</a:t>
            </a:r>
            <a:r>
              <a:rPr lang="en-US" baseline="0" dirty="0" smtClean="0">
                <a:latin typeface="Times New Roman" charset="0"/>
              </a:rPr>
              <a:t> is most specific (first order polynomial); H3 most general (3d order polynomial) </a:t>
            </a:r>
            <a:endParaRPr lang="en-US" baseline="0" dirty="0" smtClean="0">
              <a:latin typeface="Times New Roman" charset="0"/>
            </a:endParaRPr>
          </a:p>
          <a:p>
            <a:r>
              <a:rPr lang="en-US" baseline="0" dirty="0" smtClean="0">
                <a:latin typeface="Times New Roman" charset="0"/>
              </a:rPr>
              <a:t> -- H1 can admit less data than H3</a:t>
            </a:r>
          </a:p>
          <a:p>
            <a:r>
              <a:rPr lang="en-US" baseline="0" dirty="0" smtClean="0">
                <a:latin typeface="Times New Roman" charset="0"/>
              </a:rPr>
              <a:t>but H1 is a hypothesis CLASS not specific hypothesis, and within class are parameterizations (w)</a:t>
            </a:r>
          </a:p>
          <a:p>
            <a:r>
              <a:rPr lang="en-US" baseline="0" dirty="0" smtClean="0">
                <a:latin typeface="Times New Roman" charset="0"/>
              </a:rPr>
              <a:t>H1 is like H3 with all 2</a:t>
            </a:r>
            <a:r>
              <a:rPr lang="en-US" baseline="30000" dirty="0" smtClean="0">
                <a:latin typeface="Times New Roman" charset="0"/>
              </a:rPr>
              <a:t>nd</a:t>
            </a:r>
            <a:r>
              <a:rPr lang="en-US" baseline="0" dirty="0" smtClean="0">
                <a:latin typeface="Times New Roman" charset="0"/>
              </a:rPr>
              <a:t> and 3</a:t>
            </a:r>
            <a:r>
              <a:rPr lang="en-US" baseline="30000" dirty="0" smtClean="0">
                <a:latin typeface="Times New Roman" charset="0"/>
              </a:rPr>
              <a:t>rd</a:t>
            </a:r>
            <a:r>
              <a:rPr lang="en-US" baseline="0" dirty="0" smtClean="0">
                <a:latin typeface="Times New Roman" charset="0"/>
              </a:rPr>
              <a:t> order weights = 0</a:t>
            </a:r>
          </a:p>
          <a:p>
            <a:r>
              <a:rPr lang="en-US" baseline="0" dirty="0" smtClean="0">
                <a:latin typeface="Times New Roman" charset="0"/>
              </a:rPr>
              <a:t>(look along horizontal axis at P(</a:t>
            </a:r>
            <a:r>
              <a:rPr lang="en-US" baseline="0" dirty="0" err="1" smtClean="0">
                <a:latin typeface="Times New Roman" charset="0"/>
              </a:rPr>
              <a:t>w|H</a:t>
            </a:r>
            <a:r>
              <a:rPr lang="en-US" baseline="0" dirty="0" smtClean="0">
                <a:latin typeface="Times New Roman" charset="0"/>
              </a:rPr>
              <a:t>)</a:t>
            </a:r>
          </a:p>
          <a:p>
            <a:endParaRPr lang="en-US" baseline="0" dirty="0" smtClean="0">
              <a:latin typeface="Times New Roman" charset="0"/>
            </a:endParaRPr>
          </a:p>
          <a:p>
            <a:r>
              <a:rPr lang="en-US" baseline="0" dirty="0" smtClean="0">
                <a:latin typeface="Times New Roman" charset="0"/>
              </a:rPr>
              <a:t>Scatter </a:t>
            </a:r>
            <a:r>
              <a:rPr lang="en-US" baseline="0" dirty="0" smtClean="0">
                <a:latin typeface="Times New Roman" charset="0"/>
              </a:rPr>
              <a:t>plots: each point represents a given D that is supported by a given w and H: P(</a:t>
            </a:r>
            <a:r>
              <a:rPr lang="en-US" baseline="0" dirty="0" err="1" smtClean="0">
                <a:latin typeface="Times New Roman" charset="0"/>
              </a:rPr>
              <a:t>D|w,H</a:t>
            </a:r>
            <a:r>
              <a:rPr lang="en-US" baseline="0" dirty="0" smtClean="0">
                <a:latin typeface="Times New Roman" charset="0"/>
              </a:rPr>
              <a:t>) is high</a:t>
            </a:r>
          </a:p>
          <a:p>
            <a:r>
              <a:rPr lang="en-US" baseline="0" dirty="0" smtClean="0">
                <a:latin typeface="Times New Roman" charset="0"/>
              </a:rPr>
              <a:t>For a fixed D, we can compute P(</a:t>
            </a:r>
            <a:r>
              <a:rPr lang="en-US" baseline="0" dirty="0" err="1" smtClean="0">
                <a:latin typeface="Times New Roman" charset="0"/>
              </a:rPr>
              <a:t>w|D,H</a:t>
            </a:r>
            <a:r>
              <a:rPr lang="en-US" baseline="0" dirty="0" smtClean="0">
                <a:latin typeface="Times New Roman" charset="0"/>
              </a:rPr>
              <a:t>) by taking a slice for that D and using </a:t>
            </a:r>
            <a:r>
              <a:rPr lang="en-US" baseline="0" dirty="0" err="1" smtClean="0">
                <a:latin typeface="Times New Roman" charset="0"/>
              </a:rPr>
              <a:t>bayes</a:t>
            </a:r>
            <a:r>
              <a:rPr lang="en-US" baseline="0" dirty="0" smtClean="0">
                <a:latin typeface="Times New Roman" charset="0"/>
              </a:rPr>
              <a:t> rule : P(</a:t>
            </a:r>
            <a:r>
              <a:rPr lang="en-US" baseline="0" dirty="0" err="1" smtClean="0">
                <a:latin typeface="Times New Roman" charset="0"/>
              </a:rPr>
              <a:t>w|D,H</a:t>
            </a:r>
            <a:r>
              <a:rPr lang="en-US" baseline="0" dirty="0" smtClean="0">
                <a:latin typeface="Times New Roman" charset="0"/>
              </a:rPr>
              <a:t>) REPRESENTED ON BOTTOM</a:t>
            </a:r>
          </a:p>
          <a:p>
            <a:r>
              <a:rPr lang="en-US" baseline="0" dirty="0" smtClean="0">
                <a:latin typeface="Times New Roman" charset="0"/>
              </a:rPr>
              <a:t>For a fixed D, we can marginalize over w -&gt; presented on left</a:t>
            </a:r>
          </a:p>
          <a:p>
            <a:r>
              <a:rPr lang="en-US" baseline="0" dirty="0" smtClean="0">
                <a:latin typeface="Times New Roman" charset="0"/>
              </a:rPr>
              <a:t>Suppose we search for the w that would give the data a high probability:  P(</a:t>
            </a:r>
            <a:r>
              <a:rPr lang="en-US" baseline="0" dirty="0" err="1" smtClean="0">
                <a:latin typeface="Times New Roman" charset="0"/>
              </a:rPr>
              <a:t>D|w,H</a:t>
            </a:r>
            <a:r>
              <a:rPr lang="en-US" baseline="0" dirty="0" smtClean="0">
                <a:latin typeface="Times New Roman" charset="0"/>
              </a:rPr>
              <a:t>) is high</a:t>
            </a:r>
          </a:p>
          <a:p>
            <a:r>
              <a:rPr lang="en-US" dirty="0" smtClean="0">
                <a:latin typeface="Times New Roman" charset="0"/>
              </a:rPr>
              <a:t>Points</a:t>
            </a:r>
            <a:r>
              <a:rPr lang="en-US" baseline="0" dirty="0" smtClean="0">
                <a:latin typeface="Times New Roman" charset="0"/>
              </a:rPr>
              <a:t> correspond to weights that would produce the data with high probability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82464A75-F7E8-334E-8EBC-7C4C01044A60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31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41450" y="763588"/>
            <a:ext cx="4878388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07125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792F49EB-1656-2E47-B9C9-05F317A045AF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32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1263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endParaRPr lang="en-US" sz="18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7125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936F9D55-3674-4441-B2E2-93779AA44C7A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34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1263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endParaRPr lang="en-US" sz="180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7125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E396FAF5-2DA6-854A-ABA7-BCEAADD7296C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5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endParaRPr lang="en-US" sz="18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16650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F12BF070-0106-184F-8C79-A032E12320F9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35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1263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endParaRPr lang="en-US" sz="180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7125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C78938EA-F5E6-C14D-9261-845287A951E7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7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endParaRPr lang="en-US" sz="18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16650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C052A89F-CB43-3141-8AF1-B5C4C7FE1E35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8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endParaRPr lang="en-US" sz="18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16650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25BE45C8-5659-4E4F-91CB-A92FC92C88AB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10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endParaRPr lang="en-US" sz="18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16650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E5CD97A8-8F2C-6C44-949F-4A4E91CEF24F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11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endParaRPr lang="en-US" sz="18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16650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EA68C0BA-5499-8745-A680-E3B958F6AB9A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13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endParaRPr lang="en-US" sz="18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16650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5F530683-4732-B347-9BA7-7223ACE37274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22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endParaRPr lang="en-US" sz="18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7125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1A1A4C17-846D-6143-80FC-40ED558B9438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23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1263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endParaRPr lang="en-US" sz="18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7125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4"/>
            <a:ext cx="8549640" cy="1666028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3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B3E62-71A5-5348-8EA8-250308BFB01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2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F121D-EA92-3548-868D-FC63154DC9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77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3" y="311259"/>
            <a:ext cx="2263140" cy="6631729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9"/>
            <a:ext cx="6621780" cy="663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F121D-EA92-3548-868D-FC63154DC9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148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8" y="310114"/>
            <a:ext cx="9022464" cy="12894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2128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0448" y="7080359"/>
            <a:ext cx="3158496" cy="53535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11952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F121D-EA92-3548-868D-FC63154DC9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77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9" y="310113"/>
            <a:ext cx="9049392" cy="1294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2128" y="1818240"/>
            <a:ext cx="4447872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065" y="1818240"/>
            <a:ext cx="4449456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F121D-EA92-3548-868D-FC63154DC9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0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283" y="1554484"/>
            <a:ext cx="9220200" cy="5388504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 marL="503920">
              <a:spcBef>
                <a:spcPts val="1323"/>
              </a:spcBef>
              <a:buFont typeface="Calibri" pitchFamily="34" charset="0"/>
              <a:buChar char=" "/>
              <a:defRPr/>
            </a:lvl3pPr>
            <a:lvl4pPr marL="856663">
              <a:spcBef>
                <a:spcPts val="1323"/>
              </a:spcBef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spcBef>
                <a:spcPts val="882"/>
              </a:spcBef>
              <a:buFont typeface="Calibri" pitchFamily="34" charset="0"/>
              <a:buChar char=" "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C71DD-8C2B-D44B-8E09-30212EBD506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73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6" y="4994490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6" y="3294277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F121D-EA92-3548-868D-FC63154DC9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5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9B5EE-5ED7-564D-A5BC-BE17BBCC89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09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8"/>
            <a:ext cx="4444207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60"/>
            <a:ext cx="4444207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8"/>
            <a:ext cx="4445952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60"/>
            <a:ext cx="4445952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F121D-EA92-3548-868D-FC63154DC9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6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8C5C1-26CF-BA42-8275-B046E9E92DB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9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373C7-A6DB-D24B-8D36-3E6F56FB9DF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01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8" y="309459"/>
            <a:ext cx="5622925" cy="66335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49"/>
            <a:ext cx="3309144" cy="531653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F121D-EA92-3548-868D-FC63154DC9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51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1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80"/>
            <a:ext cx="6035040" cy="4663440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7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F121D-EA92-3548-868D-FC63154DC9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97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172720"/>
            <a:ext cx="9052560" cy="949960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381761"/>
            <a:ext cx="9052560" cy="556122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third level third level third level third level third </a:t>
            </a:r>
            <a:r>
              <a:rPr lang="en-US" dirty="0" err="1" smtClean="0"/>
              <a:t>Third</a:t>
            </a:r>
            <a:r>
              <a:rPr lang="en-US" dirty="0" smtClean="0"/>
              <a:t> level third level</a:t>
            </a:r>
          </a:p>
          <a:p>
            <a:pPr lvl="3"/>
            <a:r>
              <a:rPr lang="en-US" dirty="0" smtClean="0"/>
              <a:t>Fourth level fourth level fourth level fourth level fourth level fourth level fourth level</a:t>
            </a:r>
          </a:p>
          <a:p>
            <a:pPr lvl="4"/>
            <a:r>
              <a:rPr lang="en-US" dirty="0" smtClean="0"/>
              <a:t>Fifth level fifth level fifth level fifth level fifth level fifth level fifth level fifth level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5F121D-EA92-3548-868D-FC63154DC9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007943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82224" indent="-282224" algn="l" defTabSz="1007943" rtl="0" eaLnBrk="1" latinLnBrk="0" hangingPunct="1">
        <a:spcBef>
          <a:spcPct val="20000"/>
        </a:spcBef>
        <a:buFont typeface="Wingdings" pitchFamily="2" charset="2"/>
        <a:buChar char="§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03972" indent="-100794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26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55957" indent="-251986" algn="l" defTabSz="1007943" rtl="0" eaLnBrk="1" latinLnBrk="0" hangingPunct="1">
        <a:spcBef>
          <a:spcPct val="20000"/>
        </a:spcBef>
        <a:buFont typeface="Wingdings" pitchFamily="2" charset="2"/>
        <a:buChar char="§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007943" indent="0" algn="l" defTabSz="1007943" rtl="0" eaLnBrk="1" latinLnBrk="0" hangingPunct="1">
        <a:spcBef>
          <a:spcPct val="20000"/>
        </a:spcBef>
        <a:buFontTx/>
        <a:buNone/>
        <a:defRPr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3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8" Type="http://schemas.openxmlformats.org/officeDocument/2006/relationships/image" Target="../media/image30.png"/><Relationship Id="rId9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Announcements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charset="0"/>
              </a:rPr>
              <a:t>CS Ice Cream Social</a:t>
            </a:r>
          </a:p>
          <a:p>
            <a:pPr marL="857250" lvl="3" indent="-514350">
              <a:buFont typeface="Arial" charset="0"/>
              <a:buChar char="•"/>
            </a:pPr>
            <a:r>
              <a:rPr lang="en-US" dirty="0">
                <a:latin typeface="Arial" charset="0"/>
                <a:ea typeface="Lucida Sans Unicode" charset="0"/>
                <a:cs typeface="Lucida Sans Unicode" charset="0"/>
              </a:rPr>
              <a:t>9</a:t>
            </a:r>
            <a:r>
              <a:rPr lang="en-US" dirty="0" smtClean="0">
                <a:latin typeface="Arial" charset="0"/>
                <a:ea typeface="Lucida Sans Unicode" charset="0"/>
                <a:cs typeface="Lucida Sans Unicode" charset="0"/>
              </a:rPr>
              <a:t>/5 </a:t>
            </a:r>
            <a:r>
              <a:rPr lang="en-US" dirty="0">
                <a:latin typeface="Arial" charset="0"/>
                <a:ea typeface="Lucida Sans Unicode" charset="0"/>
                <a:cs typeface="Lucida Sans Unicode" charset="0"/>
              </a:rPr>
              <a:t>3:30-4:</a:t>
            </a:r>
            <a:r>
              <a:rPr lang="en-US" dirty="0" smtClean="0">
                <a:latin typeface="Arial" charset="0"/>
                <a:ea typeface="Lucida Sans Unicode" charset="0"/>
                <a:cs typeface="Lucida Sans Unicode" charset="0"/>
              </a:rPr>
              <a:t>30, ECCR 265</a:t>
            </a:r>
          </a:p>
          <a:p>
            <a:pPr marL="857250" lvl="3" indent="-514350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Lucida Sans Unicode" charset="0"/>
                <a:cs typeface="Lucida Sans Unicode" charset="0"/>
              </a:rPr>
              <a:t>includes poster session, student group presentations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1650" y="401638"/>
            <a:ext cx="9053513" cy="1208087"/>
          </a:xfrm>
        </p:spPr>
        <p:txBody>
          <a:bodyPr/>
          <a:lstStyle/>
          <a:p>
            <a:pPr eaLnBrk="1"/>
            <a:endParaRPr lang="en-US">
              <a:latin typeface="Arial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501650" y="1817688"/>
            <a:ext cx="9053513" cy="5038725"/>
          </a:xfrm>
        </p:spPr>
        <p:txBody>
          <a:bodyPr/>
          <a:lstStyle/>
          <a:p>
            <a:pPr marL="0" indent="0" eaLnBrk="1"/>
            <a:endParaRPr lang="en-US">
              <a:latin typeface="Arial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725" y="0"/>
            <a:ext cx="556895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3962400" y="3048000"/>
            <a:ext cx="21463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r>
              <a:rPr lang="en-US" sz="1800">
                <a:solidFill>
                  <a:schemeClr val="tx1"/>
                </a:solidFill>
              </a:rPr>
              <a:t>Expected size prior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1650" y="309563"/>
            <a:ext cx="9053513" cy="1300162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latin typeface="Arial" charset="0"/>
              </a:rPr>
              <a:t>Generalization Gradients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501650" y="1817688"/>
            <a:ext cx="9053513" cy="5132387"/>
          </a:xfrm>
        </p:spPr>
        <p:txBody>
          <a:bodyPr/>
          <a:lstStyle/>
          <a:p>
            <a:pPr marL="0" indent="0" eaLnBrk="1">
              <a:buSzPct val="78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latin typeface="Arial" charset="0"/>
              </a:rPr>
              <a:t>MIN: smallest hypothesis consistent with data</a:t>
            </a:r>
          </a:p>
          <a:p>
            <a:pPr marL="0" indent="0" eaLnBrk="1">
              <a:buSzPct val="78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latin typeface="Arial" charset="0"/>
              </a:rPr>
              <a:t>weak Bayes: instead of using size principle, assumes examples are produced by process independent of the true class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550" y="3297238"/>
            <a:ext cx="5321300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8458200" y="5257800"/>
            <a:ext cx="12938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r>
              <a:rPr lang="en-US" sz="1800">
                <a:solidFill>
                  <a:schemeClr val="tx1"/>
                </a:solidFill>
              </a:rPr>
              <a:t>Dark line =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/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50% prob.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Experimental Design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en-US" dirty="0">
                <a:latin typeface="Arial" charset="0"/>
              </a:rPr>
              <a:t>Subjects shown n dots on screen that are “randomly chosen examples from some rectangle of healthy levels</a:t>
            </a:r>
            <a:r>
              <a:rPr lang="en-US" dirty="0" smtClean="0">
                <a:latin typeface="Arial" charset="0"/>
              </a:rPr>
              <a:t>”</a:t>
            </a:r>
          </a:p>
          <a:p>
            <a:pPr marL="302352" lvl="1" indent="0"/>
            <a:r>
              <a:rPr lang="en-US" i="1" dirty="0" smtClean="0">
                <a:latin typeface="Arial" charset="0"/>
              </a:rPr>
              <a:t> n </a:t>
            </a:r>
            <a:r>
              <a:rPr lang="en-US" dirty="0" smtClean="0">
                <a:latin typeface="Arial" charset="0"/>
              </a:rPr>
              <a:t>drawn from</a:t>
            </a:r>
            <a:r>
              <a:rPr lang="en-US" dirty="0" smtClean="0">
                <a:latin typeface="Arial" charset="0"/>
                <a:sym typeface="Symbol" charset="0"/>
              </a:rPr>
              <a:t> </a:t>
            </a:r>
            <a:r>
              <a:rPr lang="en-US" dirty="0">
                <a:latin typeface="Arial" charset="0"/>
                <a:sym typeface="Symbol" charset="0"/>
              </a:rPr>
              <a:t>{2, 3, 4, 6, 10, 50}</a:t>
            </a:r>
            <a:endParaRPr lang="en-US" dirty="0">
              <a:latin typeface="Arial" charset="0"/>
            </a:endParaRPr>
          </a:p>
          <a:p>
            <a:pPr marL="0" indent="0"/>
            <a:r>
              <a:rPr lang="en-US" dirty="0">
                <a:latin typeface="Arial" charset="0"/>
              </a:rPr>
              <a:t>Dots varied in horizontal and vertical range</a:t>
            </a:r>
          </a:p>
          <a:p>
            <a:pPr marL="302352" lvl="1" indent="0"/>
            <a:r>
              <a:rPr lang="en-US" i="1" dirty="0" smtClean="0">
                <a:latin typeface="Arial" charset="0"/>
              </a:rPr>
              <a:t> 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  <a:sym typeface="Symbol" charset="0"/>
              </a:rPr>
              <a:t>drawn from {</a:t>
            </a:r>
            <a:r>
              <a:rPr lang="en-US" dirty="0">
                <a:latin typeface="Arial" charset="0"/>
                <a:sym typeface="Symbol" charset="0"/>
              </a:rPr>
              <a:t>.25, .5, 1, 2, 4, 8} units in a 24 unit window</a:t>
            </a:r>
          </a:p>
          <a:p>
            <a:pPr marL="0" indent="0"/>
            <a:r>
              <a:rPr lang="en-US" dirty="0" smtClean="0">
                <a:latin typeface="Arial" charset="0"/>
                <a:sym typeface="Symbol" charset="0"/>
              </a:rPr>
              <a:t>Task</a:t>
            </a:r>
          </a:p>
          <a:p>
            <a:pPr marL="302352" lvl="1" indent="0"/>
            <a:r>
              <a:rPr lang="en-US" dirty="0" smtClean="0">
                <a:latin typeface="Arial" charset="0"/>
                <a:sym typeface="Symbol" charset="0"/>
              </a:rPr>
              <a:t> draw the ‘true’ rectangle around the dots</a:t>
            </a:r>
            <a:endParaRPr lang="en-US" dirty="0">
              <a:latin typeface="Arial" charset="0"/>
              <a:sym typeface="Symbo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1650" y="355600"/>
            <a:ext cx="9053513" cy="1208088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latin typeface="Arial" charset="0"/>
              </a:rPr>
              <a:t>Experimental Results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501650" y="1817688"/>
            <a:ext cx="9053513" cy="5038725"/>
          </a:xfrm>
        </p:spPr>
        <p:txBody>
          <a:bodyPr/>
          <a:lstStyle/>
          <a:p>
            <a:pPr marL="0" indent="0" eaLnBrk="1"/>
            <a:endParaRPr lang="en-US">
              <a:latin typeface="Arial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8" y="1739900"/>
            <a:ext cx="7299325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Experimenter picks integer arithmetic concept C</a:t>
            </a:r>
          </a:p>
          <a:p>
            <a:pPr lvl="1"/>
            <a:r>
              <a:rPr lang="en-US" dirty="0" smtClean="0"/>
              <a:t>E.g., prime number</a:t>
            </a:r>
          </a:p>
          <a:p>
            <a:pPr lvl="1"/>
            <a:r>
              <a:rPr lang="en-US" dirty="0" smtClean="0"/>
              <a:t>E.g., number between 10 and 20</a:t>
            </a:r>
          </a:p>
          <a:p>
            <a:pPr lvl="1"/>
            <a:r>
              <a:rPr lang="en-US" dirty="0" smtClean="0"/>
              <a:t>E.g., multiple of 5</a:t>
            </a:r>
          </a:p>
          <a:p>
            <a:r>
              <a:rPr lang="en-US" dirty="0" smtClean="0"/>
              <a:t>Experimenter presents positive examples drawn at random from C, say, in range [1, 100]</a:t>
            </a:r>
          </a:p>
          <a:p>
            <a:r>
              <a:rPr lang="en-US" dirty="0" smtClean="0"/>
              <a:t>Participant asked whether some new test case belongs in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29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Predictive Distributions</a:t>
            </a:r>
            <a:endParaRPr lang="en-US" dirty="0"/>
          </a:p>
        </p:txBody>
      </p:sp>
      <p:pic>
        <p:nvPicPr>
          <p:cNvPr id="4" name="Content Placeholder 3" descr="fig3.1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9" b="20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6678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dirty="0" smtClean="0"/>
              <a:t>Even numbers</a:t>
            </a:r>
          </a:p>
          <a:p>
            <a:pPr lvl="1"/>
            <a:r>
              <a:rPr lang="en-US" dirty="0" smtClean="0"/>
              <a:t>Odd numbers</a:t>
            </a:r>
          </a:p>
          <a:p>
            <a:pPr lvl="1"/>
            <a:r>
              <a:rPr lang="en-US" dirty="0" smtClean="0"/>
              <a:t>Squares</a:t>
            </a:r>
          </a:p>
          <a:p>
            <a:pPr lvl="1"/>
            <a:r>
              <a:rPr lang="en-US" dirty="0" smtClean="0"/>
              <a:t>Multiples of </a:t>
            </a:r>
            <a:r>
              <a:rPr lang="en-US" i="1" dirty="0" smtClean="0"/>
              <a:t>n</a:t>
            </a:r>
            <a:endParaRPr lang="en-US" dirty="0" smtClean="0"/>
          </a:p>
          <a:p>
            <a:pPr lvl="1"/>
            <a:r>
              <a:rPr lang="en-US" dirty="0" smtClean="0"/>
              <a:t>Ends in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Powers of </a:t>
            </a:r>
            <a:r>
              <a:rPr lang="en-US" i="1" dirty="0" smtClean="0"/>
              <a:t>n</a:t>
            </a:r>
            <a:endParaRPr lang="en-US" dirty="0" smtClean="0"/>
          </a:p>
          <a:p>
            <a:pPr lvl="1"/>
            <a:r>
              <a:rPr lang="en-US" dirty="0" smtClean="0"/>
              <a:t>All numbers</a:t>
            </a:r>
          </a:p>
          <a:p>
            <a:pPr lvl="1"/>
            <a:r>
              <a:rPr lang="en-US" dirty="0" smtClean="0"/>
              <a:t>Intervals [</a:t>
            </a:r>
            <a:r>
              <a:rPr lang="en-US" i="1" dirty="0" smtClean="0"/>
              <a:t>n, m</a:t>
            </a:r>
            <a:r>
              <a:rPr lang="en-US" dirty="0" smtClean="0"/>
              <a:t>] for n&gt;0, m&lt;101</a:t>
            </a:r>
          </a:p>
          <a:p>
            <a:pPr lvl="1"/>
            <a:r>
              <a:rPr lang="en-US" dirty="0" smtClean="0"/>
              <a:t>Powers of 2, plus 37</a:t>
            </a:r>
          </a:p>
          <a:p>
            <a:pPr lvl="1"/>
            <a:r>
              <a:rPr lang="en-US" dirty="0" smtClean="0"/>
              <a:t>Powers of 2, except for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416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ig3.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536" y="0"/>
            <a:ext cx="6095264" cy="77724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502920" y="228601"/>
            <a:ext cx="4442460" cy="6714388"/>
          </a:xfrm>
        </p:spPr>
        <p:txBody>
          <a:bodyPr/>
          <a:lstStyle/>
          <a:p>
            <a:r>
              <a:rPr lang="en-US" dirty="0" smtClean="0"/>
              <a:t>Observation = 16</a:t>
            </a:r>
          </a:p>
          <a:p>
            <a:endParaRPr lang="en-US" dirty="0"/>
          </a:p>
          <a:p>
            <a:r>
              <a:rPr lang="en-US" dirty="0" smtClean="0"/>
              <a:t>Likelihood function</a:t>
            </a:r>
          </a:p>
          <a:p>
            <a:pPr lvl="1"/>
            <a:r>
              <a:rPr lang="en-US" dirty="0" smtClean="0"/>
              <a:t>Size principle</a:t>
            </a:r>
          </a:p>
          <a:p>
            <a:pPr lvl="1"/>
            <a:endParaRPr lang="en-US" dirty="0"/>
          </a:p>
          <a:p>
            <a:r>
              <a:rPr lang="en-US" dirty="0" smtClean="0"/>
              <a:t>Prior</a:t>
            </a:r>
            <a:endParaRPr lang="en-US" dirty="0"/>
          </a:p>
          <a:p>
            <a:pPr lvl="1"/>
            <a:r>
              <a:rPr lang="en-US" dirty="0" smtClean="0"/>
              <a:t>Intuition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8758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502920" y="228601"/>
            <a:ext cx="4442460" cy="6714388"/>
          </a:xfrm>
        </p:spPr>
        <p:txBody>
          <a:bodyPr/>
          <a:lstStyle/>
          <a:p>
            <a:r>
              <a:rPr lang="en-US" dirty="0" smtClean="0"/>
              <a:t>Observation = </a:t>
            </a:r>
            <a:br>
              <a:rPr lang="en-US" dirty="0" smtClean="0"/>
            </a:br>
            <a:r>
              <a:rPr lang="en-US" dirty="0" smtClean="0"/>
              <a:t>16 8 2 64</a:t>
            </a:r>
          </a:p>
          <a:p>
            <a:endParaRPr lang="en-US" dirty="0"/>
          </a:p>
          <a:p>
            <a:r>
              <a:rPr lang="en-US" dirty="0" smtClean="0"/>
              <a:t>Likelihood function</a:t>
            </a:r>
          </a:p>
          <a:p>
            <a:pPr lvl="1"/>
            <a:r>
              <a:rPr lang="en-US" dirty="0" smtClean="0"/>
              <a:t>Size principle</a:t>
            </a:r>
          </a:p>
          <a:p>
            <a:pPr lvl="1"/>
            <a:endParaRPr lang="en-US" dirty="0"/>
          </a:p>
          <a:p>
            <a:r>
              <a:rPr lang="en-US" dirty="0" smtClean="0"/>
              <a:t>Prior</a:t>
            </a:r>
            <a:endParaRPr lang="en-US" dirty="0"/>
          </a:p>
          <a:p>
            <a:pPr lvl="1"/>
            <a:r>
              <a:rPr lang="en-US" dirty="0" smtClean="0"/>
              <a:t>Intuition</a:t>
            </a:r>
            <a:endParaRPr lang="en-US" dirty="0" smtClean="0"/>
          </a:p>
        </p:txBody>
      </p:sp>
      <p:pic>
        <p:nvPicPr>
          <p:cNvPr id="4" name="Picture 3" descr="fig3.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536" y="8560"/>
            <a:ext cx="6095264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44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Posterior Distribution After Observing 16</a:t>
            </a:r>
            <a:endParaRPr lang="en-US" dirty="0"/>
          </a:p>
        </p:txBody>
      </p:sp>
      <p:pic>
        <p:nvPicPr>
          <p:cNvPr id="7" name="Content Placeholder 6" descr="fig3.4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9" r="146"/>
          <a:stretch/>
        </p:blipFill>
        <p:spPr>
          <a:xfrm>
            <a:off x="381000" y="1099066"/>
            <a:ext cx="9372600" cy="6395440"/>
          </a:xfrm>
        </p:spPr>
      </p:pic>
    </p:spTree>
    <p:extLst>
      <p:ext uri="{BB962C8B-B14F-4D97-AF65-F5344CB8AC3E}">
        <p14:creationId xmlns:p14="http://schemas.microsoft.com/office/powerpoint/2010/main" val="317292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Word meanings</a:t>
            </a:r>
          </a:p>
          <a:p>
            <a:pPr lvl="1"/>
            <a:r>
              <a:rPr lang="en-US" dirty="0" smtClean="0"/>
              <a:t>Edible foods</a:t>
            </a:r>
          </a:p>
          <a:p>
            <a:pPr lvl="1"/>
            <a:r>
              <a:rPr lang="en-US" dirty="0" smtClean="0"/>
              <a:t>Abstract structures (e.g., irony)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10200" y="2362200"/>
            <a:ext cx="762000" cy="685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77000" y="2362200"/>
            <a:ext cx="762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543800" y="2286000"/>
            <a:ext cx="762000" cy="7620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534400" y="22860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10200" y="3200400"/>
            <a:ext cx="8128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r>
              <a:rPr lang="en-US" sz="1800">
                <a:solidFill>
                  <a:schemeClr val="tx1"/>
                </a:solidFill>
              </a:rPr>
              <a:t>glorch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467600" y="3200400"/>
            <a:ext cx="8128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r>
              <a:rPr lang="en-US" sz="1800">
                <a:solidFill>
                  <a:schemeClr val="tx1"/>
                </a:solidFill>
              </a:rPr>
              <a:t>glorch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534400" y="3200400"/>
            <a:ext cx="8128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r>
              <a:rPr lang="en-US" sz="1800">
                <a:solidFill>
                  <a:schemeClr val="tx1"/>
                </a:solidFill>
              </a:rPr>
              <a:t>not</a:t>
            </a:r>
          </a:p>
          <a:p>
            <a:pPr eaLnBrk="1"/>
            <a:r>
              <a:rPr lang="en-US" sz="1800">
                <a:solidFill>
                  <a:schemeClr val="tx1"/>
                </a:solidFill>
              </a:rPr>
              <a:t>glorch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77000" y="3200400"/>
            <a:ext cx="8128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r>
              <a:rPr lang="en-US" sz="1800">
                <a:solidFill>
                  <a:schemeClr val="tx1"/>
                </a:solidFill>
              </a:rPr>
              <a:t>not</a:t>
            </a:r>
          </a:p>
          <a:p>
            <a:pPr eaLnBrk="1"/>
            <a:r>
              <a:rPr lang="en-US" sz="1800">
                <a:solidFill>
                  <a:schemeClr val="tx1"/>
                </a:solidFill>
              </a:rPr>
              <a:t>glorch</a:t>
            </a:r>
          </a:p>
        </p:txBody>
      </p:sp>
    </p:spTree>
    <p:extLst>
      <p:ext uri="{BB962C8B-B14F-4D97-AF65-F5344CB8AC3E}">
        <p14:creationId xmlns:p14="http://schemas.microsoft.com/office/powerpoint/2010/main" val="3838927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72720"/>
            <a:ext cx="9052560" cy="5892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Vs. Human Data</a:t>
            </a:r>
            <a:endParaRPr lang="en-US" dirty="0"/>
          </a:p>
        </p:txBody>
      </p:sp>
      <p:pic>
        <p:nvPicPr>
          <p:cNvPr id="4" name="Picture 3" descr="fig3.5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09600"/>
            <a:ext cx="5803900" cy="3581400"/>
          </a:xfrm>
          <a:prstGeom prst="rect">
            <a:avLst/>
          </a:prstGeom>
        </p:spPr>
      </p:pic>
      <p:pic>
        <p:nvPicPr>
          <p:cNvPr id="5" name="Content Placeholder 3" descr="fig3.1.pdf"/>
          <p:cNvPicPr>
            <a:picLocks noGrp="1" noChangeAspect="1"/>
          </p:cNvPicPr>
          <p:nvPr>
            <p:ph idx="1"/>
          </p:nvPr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6" b="1936"/>
          <a:stretch>
            <a:fillRect/>
          </a:stretch>
        </p:blipFill>
        <p:spPr>
          <a:xfrm>
            <a:off x="1905000" y="4257675"/>
            <a:ext cx="5867400" cy="3438525"/>
          </a:xfrm>
          <a:effectLst/>
        </p:spPr>
      </p:pic>
      <p:sp>
        <p:nvSpPr>
          <p:cNvPr id="6" name="TextBox 5"/>
          <p:cNvSpPr txBox="1"/>
          <p:nvPr/>
        </p:nvSpPr>
        <p:spPr>
          <a:xfrm>
            <a:off x="8001000" y="2438400"/>
            <a:ext cx="1267745" cy="3323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77200" y="5867400"/>
            <a:ext cx="1313130" cy="737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E9632"/>
                </a:solidFill>
              </a:rPr>
              <a:t>HUMAN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7E9632"/>
                </a:solidFill>
              </a:rPr>
              <a:t>DATA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-228600" y="4191000"/>
            <a:ext cx="102870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910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Summary of Tenenbaum (1999)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/>
            <a:r>
              <a:rPr lang="en-US" dirty="0">
                <a:latin typeface="Arial" charset="0"/>
              </a:rPr>
              <a:t>Method</a:t>
            </a:r>
          </a:p>
          <a:p>
            <a:pPr lvl="3"/>
            <a:r>
              <a:rPr lang="en-US" dirty="0">
                <a:latin typeface="Arial" charset="0"/>
                <a:ea typeface="Lucida Sans Unicode" charset="0"/>
                <a:cs typeface="Lucida Sans Unicode" charset="0"/>
              </a:rPr>
              <a:t>Pick prior distribution (includes hypothesis space)</a:t>
            </a:r>
          </a:p>
          <a:p>
            <a:pPr lvl="3"/>
            <a:r>
              <a:rPr lang="en-US" dirty="0">
                <a:latin typeface="Arial" charset="0"/>
                <a:ea typeface="Lucida Sans Unicode" charset="0"/>
                <a:cs typeface="Lucida Sans Unicode" charset="0"/>
              </a:rPr>
              <a:t>Pick likelihood </a:t>
            </a:r>
            <a:r>
              <a:rPr lang="en-US" dirty="0" smtClean="0">
                <a:latin typeface="Arial" charset="0"/>
                <a:ea typeface="Lucida Sans Unicode" charset="0"/>
                <a:cs typeface="Lucida Sans Unicode" charset="0"/>
              </a:rPr>
              <a:t>function (</a:t>
            </a:r>
            <a:r>
              <a:rPr lang="en-US" i="1" dirty="0" smtClean="0">
                <a:latin typeface="Arial" charset="0"/>
                <a:ea typeface="Lucida Sans Unicode" charset="0"/>
                <a:cs typeface="Lucida Sans Unicode" charset="0"/>
              </a:rPr>
              <a:t>size principle</a:t>
            </a:r>
            <a:r>
              <a:rPr lang="en-US" dirty="0" smtClean="0">
                <a:latin typeface="Arial" charset="0"/>
                <a:ea typeface="Lucida Sans Unicode" charset="0"/>
                <a:cs typeface="Lucida Sans Unicode" charset="0"/>
              </a:rPr>
              <a:t>)</a:t>
            </a:r>
            <a:endParaRPr lang="en-US" dirty="0">
              <a:latin typeface="Arial" charset="0"/>
              <a:ea typeface="Lucida Sans Unicode" charset="0"/>
              <a:cs typeface="Lucida Sans Unicode" charset="0"/>
            </a:endParaRPr>
          </a:p>
          <a:p>
            <a:pPr lvl="3"/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leads to predictions for generalization as a function of 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r (range) and n (number of examples)</a:t>
            </a:r>
          </a:p>
          <a:p>
            <a:pPr marL="0" indent="0" eaLnBrk="1">
              <a:buNone/>
            </a:pPr>
            <a:r>
              <a:rPr lang="en-GB" dirty="0">
                <a:latin typeface="Arial" charset="0"/>
              </a:rPr>
              <a:t>Claims people generalize optimally given assumptions about priors and likelihood</a:t>
            </a:r>
          </a:p>
          <a:p>
            <a:pPr marL="0" indent="0" eaLnBrk="1">
              <a:buNone/>
            </a:pPr>
            <a:r>
              <a:rPr lang="en-GB" dirty="0">
                <a:latin typeface="Arial" charset="0"/>
              </a:rPr>
              <a:t>Bayesian approach provides best description of how people generalize on rectangle task.</a:t>
            </a:r>
          </a:p>
          <a:p>
            <a:pPr marL="0" indent="0" eaLnBrk="1">
              <a:buNone/>
            </a:pPr>
            <a:r>
              <a:rPr lang="en-GB" dirty="0">
                <a:latin typeface="Arial" charset="0"/>
              </a:rPr>
              <a:t>Explains how people can learn from a small number of examples, and only positive examples.</a:t>
            </a:r>
          </a:p>
          <a:p>
            <a:pPr marL="0" indent="0"/>
            <a:endParaRPr lang="en-GB" i="1" dirty="0">
              <a:latin typeface="Arial" charset="0"/>
            </a:endParaRPr>
          </a:p>
          <a:p>
            <a:pPr marL="0" indent="0"/>
            <a:endParaRPr lang="en-US" dirty="0">
              <a:latin typeface="Arial" charset="0"/>
            </a:endParaRPr>
          </a:p>
          <a:p>
            <a:pPr lvl="2"/>
            <a:endParaRPr lang="en-US" dirty="0">
              <a:latin typeface="Arial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481013"/>
            <a:ext cx="9053512" cy="450850"/>
          </a:xfrm>
        </p:spPr>
        <p:txBody>
          <a:bodyPr>
            <a:normAutofit fontScale="90000"/>
          </a:bodyPr>
          <a:lstStyle/>
          <a:p>
            <a:pPr eaLnBrk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Important Ideas in Bayesian Models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198563"/>
            <a:ext cx="9053512" cy="6245225"/>
          </a:xfrm>
        </p:spPr>
        <p:txBody>
          <a:bodyPr/>
          <a:lstStyle/>
          <a:p>
            <a:pPr marL="0" indent="0" eaLnBrk="1">
              <a:buFont typeface="StarSymbol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Generative models</a:t>
            </a:r>
          </a:p>
          <a:p>
            <a:pPr lvl="3" eaLnBrk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Likelihood </a:t>
            </a: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function</a:t>
            </a:r>
            <a:endParaRPr lang="en-GB" dirty="0">
              <a:latin typeface="Arial" charset="0"/>
              <a:ea typeface="Lucida Sans Unicode" charset="0"/>
              <a:cs typeface="Lucida Sans Unicode" charset="0"/>
            </a:endParaRPr>
          </a:p>
          <a:p>
            <a:pPr marL="0" indent="0" eaLnBrk="1">
              <a:buFont typeface="StarSymbol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Consideration of multiple models in parallel</a:t>
            </a:r>
          </a:p>
          <a:p>
            <a:pPr lvl="3" eaLnBrk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Potentially infinite model space</a:t>
            </a:r>
          </a:p>
          <a:p>
            <a:pPr marL="0" indent="0" eaLnBrk="1">
              <a:buFont typeface="StarSymbol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Inference</a:t>
            </a:r>
          </a:p>
          <a:p>
            <a:pPr lvl="3" eaLnBrk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prediction via model averaging</a:t>
            </a:r>
          </a:p>
          <a:p>
            <a:pPr lvl="3" eaLnBrk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role of priors diminishes with amount of evidence</a:t>
            </a:r>
          </a:p>
          <a:p>
            <a:pPr marL="0" indent="0" eaLnBrk="1">
              <a:buFont typeface="StarSymbol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Learning</a:t>
            </a:r>
          </a:p>
          <a:p>
            <a:pPr lvl="3" eaLnBrk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trade 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off between model simplicity and fit to </a:t>
            </a: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data </a:t>
            </a:r>
            <a:r>
              <a:rPr lang="en-GB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 Bayesian Occam’s Razor</a:t>
            </a:r>
            <a:endParaRPr lang="en-GB" i="1" dirty="0">
              <a:solidFill>
                <a:srgbClr val="99284C"/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501650" y="355600"/>
            <a:ext cx="9045575" cy="1200150"/>
          </a:xfrm>
        </p:spPr>
        <p:txBody>
          <a:bodyPr/>
          <a:lstStyle/>
          <a:p>
            <a:pPr eaLnBrk="1">
              <a:lnSpc>
                <a:spcPct val="6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Ockham's Razor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501650" y="1550988"/>
            <a:ext cx="9045575" cy="5688012"/>
          </a:xfrm>
        </p:spPr>
        <p:txBody>
          <a:bodyPr>
            <a:normAutofit fontScale="92500" lnSpcReduction="10000"/>
          </a:bodyPr>
          <a:lstStyle/>
          <a:p>
            <a:pPr marL="0" lvl="1" indent="0" eaLnBrk="1">
              <a:lnSpc>
                <a:spcPct val="93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If two hypotheses are equally consistent with the data, prefer the simpler one.</a:t>
            </a:r>
          </a:p>
          <a:p>
            <a:pPr marL="255588" lvl="1" eaLnBrk="1">
              <a:lnSpc>
                <a:spcPct val="93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Simplicity</a:t>
            </a:r>
          </a:p>
          <a:p>
            <a:pPr marL="594360" lvl="2" indent="-137160" eaLnBrk="1">
              <a:lnSpc>
                <a:spcPct val="93000"/>
              </a:lnSpc>
              <a:spcBef>
                <a:spcPts val="12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can accommodate fewer observations</a:t>
            </a:r>
          </a:p>
          <a:p>
            <a:pPr marL="594360" lvl="2" indent="-137160" eaLnBrk="1">
              <a:lnSpc>
                <a:spcPct val="93000"/>
              </a:lnSpc>
              <a:spcBef>
                <a:spcPts val="12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smoother</a:t>
            </a:r>
          </a:p>
          <a:p>
            <a:pPr marL="594360" lvl="2" indent="-137160" eaLnBrk="1">
              <a:lnSpc>
                <a:spcPct val="93000"/>
              </a:lnSpc>
              <a:spcBef>
                <a:spcPts val="12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fewer parameters</a:t>
            </a:r>
          </a:p>
          <a:p>
            <a:pPr marL="594360" lvl="2" indent="-137160" eaLnBrk="1">
              <a:lnSpc>
                <a:spcPct val="93000"/>
              </a:lnSpc>
              <a:spcBef>
                <a:spcPts val="12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restricts predictions more</a:t>
            </a:r>
            <a:br>
              <a:rPr lang="en-GB" dirty="0" smtClean="0"/>
            </a:br>
            <a:r>
              <a:rPr lang="en-GB" dirty="0" smtClean="0"/>
              <a:t>(“sharper” predictions)</a:t>
            </a:r>
          </a:p>
          <a:p>
            <a:pPr marL="137160" indent="-137160" eaLnBrk="1">
              <a:lnSpc>
                <a:spcPct val="93000"/>
              </a:lnSpc>
              <a:spcBef>
                <a:spcPts val="1200"/>
              </a:spcBef>
              <a:buFont typeface="Arial Narrow" pitchFamily="32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>
                <a:ea typeface="+mn-ea"/>
              </a:rPr>
              <a:t>Examples</a:t>
            </a:r>
          </a:p>
          <a:p>
            <a:pPr lvl="2" eaLnBrk="1">
              <a:lnSpc>
                <a:spcPct val="93000"/>
              </a:lnSpc>
              <a:buFont typeface="Arial Narrow" pitchFamily="32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1</a:t>
            </a:r>
            <a:r>
              <a:rPr lang="en-GB" baseline="33000" dirty="0" smtClean="0"/>
              <a:t>st</a:t>
            </a:r>
            <a:r>
              <a:rPr lang="en-GB" dirty="0" smtClean="0"/>
              <a:t> vs. 4</a:t>
            </a:r>
            <a:r>
              <a:rPr lang="en-GB" baseline="33000" dirty="0" smtClean="0"/>
              <a:t>th</a:t>
            </a:r>
            <a:r>
              <a:rPr lang="en-GB" dirty="0" smtClean="0"/>
              <a:t> order polynomial</a:t>
            </a:r>
          </a:p>
          <a:p>
            <a:pPr lvl="2" indent="0" eaLnBrk="1">
              <a:lnSpc>
                <a:spcPct val="93000"/>
              </a:lnSpc>
              <a:buFont typeface="Arial Narrow" pitchFamily="32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small rectangle vs. large rectangle</a:t>
            </a:r>
            <a:br>
              <a:rPr lang="en-GB" dirty="0" smtClean="0"/>
            </a:br>
            <a:r>
              <a:rPr lang="en-GB" dirty="0" smtClean="0"/>
              <a:t>in </a:t>
            </a:r>
            <a:r>
              <a:rPr lang="en-GB" dirty="0" err="1" smtClean="0"/>
              <a:t>Tenenbaum</a:t>
            </a:r>
            <a:r>
              <a:rPr lang="en-GB" dirty="0" smtClean="0"/>
              <a:t> model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025" y="2897188"/>
            <a:ext cx="1720850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4135438"/>
            <a:ext cx="8318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113" y="2897188"/>
            <a:ext cx="1720850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988" y="3355975"/>
            <a:ext cx="8302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3284538" y="635000"/>
            <a:ext cx="1825625" cy="587375"/>
          </a:xfrm>
          <a:prstGeom prst="ellipse">
            <a:avLst/>
          </a:prstGeom>
          <a:noFill/>
          <a:ln w="36720">
            <a:solidFill>
              <a:srgbClr val="FF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044575" y="752475"/>
            <a:ext cx="22510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lnSpc>
                <a:spcPct val="66000"/>
              </a:lnSpc>
            </a:pPr>
            <a:r>
              <a:rPr lang="en-GB" sz="1800">
                <a:solidFill>
                  <a:srgbClr val="FF0000"/>
                </a:solidFill>
              </a:rPr>
              <a:t>medieval philosopher</a:t>
            </a:r>
          </a:p>
          <a:p>
            <a:pPr eaLnBrk="1">
              <a:lnSpc>
                <a:spcPct val="66000"/>
              </a:lnSpc>
            </a:pPr>
            <a:r>
              <a:rPr lang="en-GB" sz="1800">
                <a:solidFill>
                  <a:srgbClr val="FF0000"/>
                </a:solidFill>
              </a:rPr>
              <a:t>and monk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338763" y="611188"/>
            <a:ext cx="1824037" cy="587375"/>
          </a:xfrm>
          <a:prstGeom prst="ellipse">
            <a:avLst/>
          </a:prstGeom>
          <a:noFill/>
          <a:ln w="4572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7396163" y="771525"/>
            <a:ext cx="22526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lnSpc>
                <a:spcPct val="66000"/>
              </a:lnSpc>
            </a:pPr>
            <a:r>
              <a:rPr lang="en-GB" sz="1800">
                <a:solidFill>
                  <a:srgbClr val="00FF00"/>
                </a:solidFill>
              </a:rPr>
              <a:t>tool for cutting</a:t>
            </a:r>
          </a:p>
          <a:p>
            <a:pPr eaLnBrk="1">
              <a:lnSpc>
                <a:spcPct val="66000"/>
              </a:lnSpc>
            </a:pPr>
            <a:r>
              <a:rPr lang="en-GB" sz="1800">
                <a:solidFill>
                  <a:srgbClr val="00FF00"/>
                </a:solidFill>
              </a:rPr>
              <a:t>(metaphorical)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086600" y="5791200"/>
            <a:ext cx="1981200" cy="1371600"/>
            <a:chOff x="7086600" y="5410200"/>
            <a:chExt cx="1981200" cy="13716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7086600" y="5410200"/>
              <a:ext cx="0" cy="1371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7086600" y="6781800"/>
              <a:ext cx="1981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Oval 7"/>
          <p:cNvSpPr/>
          <p:nvPr/>
        </p:nvSpPr>
        <p:spPr>
          <a:xfrm>
            <a:off x="7391400" y="5943600"/>
            <a:ext cx="118872" cy="11887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8229600" y="6781800"/>
            <a:ext cx="118872" cy="11887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8720328" y="6324600"/>
            <a:ext cx="118872" cy="11887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772400" y="6358128"/>
            <a:ext cx="118872" cy="11887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7315200" y="5943600"/>
            <a:ext cx="1752600" cy="106680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7467599" y="5638800"/>
            <a:ext cx="1388533" cy="1320866"/>
          </a:xfrm>
          <a:custGeom>
            <a:avLst/>
            <a:gdLst>
              <a:gd name="connsiteX0" fmla="*/ 11440 w 1467706"/>
              <a:gd name="connsiteY0" fmla="*/ 0 h 1320866"/>
              <a:gd name="connsiteX1" fmla="*/ 79173 w 1467706"/>
              <a:gd name="connsiteY1" fmla="*/ 1066800 h 1320866"/>
              <a:gd name="connsiteX2" fmla="*/ 604106 w 1467706"/>
              <a:gd name="connsiteY2" fmla="*/ 474133 h 1320866"/>
              <a:gd name="connsiteX3" fmla="*/ 959706 w 1467706"/>
              <a:gd name="connsiteY3" fmla="*/ 1320800 h 1320866"/>
              <a:gd name="connsiteX4" fmla="*/ 1467706 w 1467706"/>
              <a:gd name="connsiteY4" fmla="*/ 524933 h 132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7706" h="1320866">
                <a:moveTo>
                  <a:pt x="11440" y="0"/>
                </a:moveTo>
                <a:cubicBezTo>
                  <a:pt x="-4082" y="493889"/>
                  <a:pt x="-19604" y="987778"/>
                  <a:pt x="79173" y="1066800"/>
                </a:cubicBezTo>
                <a:cubicBezTo>
                  <a:pt x="177950" y="1145822"/>
                  <a:pt x="457351" y="431800"/>
                  <a:pt x="604106" y="474133"/>
                </a:cubicBezTo>
                <a:cubicBezTo>
                  <a:pt x="750861" y="516466"/>
                  <a:pt x="815773" y="1312333"/>
                  <a:pt x="959706" y="1320800"/>
                </a:cubicBezTo>
                <a:cubicBezTo>
                  <a:pt x="1103639" y="1329267"/>
                  <a:pt x="1467706" y="524933"/>
                  <a:pt x="1467706" y="52493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1650" y="355600"/>
            <a:ext cx="9042400" cy="1198563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Motivating Ockham's Razor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501650" y="1817688"/>
            <a:ext cx="9042400" cy="5037137"/>
          </a:xfrm>
        </p:spPr>
        <p:txBody>
          <a:bodyPr>
            <a:normAutofit lnSpcReduction="10000"/>
          </a:bodyPr>
          <a:lstStyle/>
          <a:p>
            <a:pPr marL="0" indent="0" eaLnBrk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Aesthetic considerations</a:t>
            </a:r>
          </a:p>
          <a:p>
            <a:pPr lvl="2" eaLnBrk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A theory with mathematical beauty is more likely to be right (or believed) than an ugly one, given that both fit the same data.	</a:t>
            </a:r>
          </a:p>
          <a:p>
            <a:pPr marL="0" indent="0" eaLnBrk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Past empirical success of the principle</a:t>
            </a:r>
          </a:p>
          <a:p>
            <a:pPr marL="63500" indent="-63500" eaLnBrk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Coherent inference, as embodied by Bayesian reasoning, automatically incorporates Ockham's razor</a:t>
            </a:r>
          </a:p>
          <a:p>
            <a:pPr marL="0" indent="0" eaLnBrk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Two theories H</a:t>
            </a:r>
            <a:r>
              <a:rPr lang="en-GB" baseline="-33000" dirty="0">
                <a:latin typeface="Arial" charset="0"/>
              </a:rPr>
              <a:t>1</a:t>
            </a:r>
            <a:r>
              <a:rPr lang="en-GB" dirty="0">
                <a:latin typeface="Arial" charset="0"/>
              </a:rPr>
              <a:t> and H</a:t>
            </a:r>
            <a:r>
              <a:rPr lang="en-GB" baseline="-33000" dirty="0">
                <a:latin typeface="Arial" charset="0"/>
              </a:rPr>
              <a:t>2</a:t>
            </a:r>
          </a:p>
          <a:p>
            <a:pPr marL="0" indent="0" eaLnBrk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latin typeface="Arial" charset="0"/>
            </a:endParaRP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-1182688" y="1620838"/>
            <a:ext cx="10820401" cy="2209800"/>
          </a:xfrm>
          <a:prstGeom prst="ellipse">
            <a:avLst/>
          </a:prstGeom>
          <a:noFill/>
          <a:ln w="4572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097838" y="1693863"/>
            <a:ext cx="10541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r>
              <a:rPr lang="en-GB" sz="1800" b="1">
                <a:solidFill>
                  <a:srgbClr val="FF0000"/>
                </a:solidFill>
              </a:rPr>
              <a:t>PRIORS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-206376" y="4267200"/>
            <a:ext cx="10264775" cy="1828800"/>
          </a:xfrm>
          <a:prstGeom prst="ellipse">
            <a:avLst/>
          </a:prstGeom>
          <a:noFill/>
          <a:ln w="45720">
            <a:solidFill>
              <a:srgbClr val="00D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731125" y="6019800"/>
            <a:ext cx="174148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r>
              <a:rPr lang="en-GB" sz="1800" b="1">
                <a:solidFill>
                  <a:srgbClr val="00FFFF"/>
                </a:solidFill>
              </a:rPr>
              <a:t>LIKELIHOODS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6767512"/>
            <a:ext cx="323215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1650" y="355600"/>
            <a:ext cx="9045575" cy="1200150"/>
          </a:xfrm>
        </p:spPr>
        <p:txBody>
          <a:bodyPr/>
          <a:lstStyle/>
          <a:p>
            <a:pPr eaLnBrk="1">
              <a:lnSpc>
                <a:spcPct val="6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Ockham's Razor with Priors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501650" y="1817688"/>
            <a:ext cx="9045575" cy="5743575"/>
          </a:xfrm>
        </p:spPr>
        <p:txBody>
          <a:bodyPr/>
          <a:lstStyle/>
          <a:p>
            <a:pPr marL="0" indent="0" eaLnBrk="1">
              <a:lnSpc>
                <a:spcPct val="93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>
                <a:latin typeface="Arial" charset="0"/>
              </a:rPr>
              <a:t>Jeffreys</a:t>
            </a:r>
            <a:r>
              <a:rPr lang="en-GB" dirty="0">
                <a:latin typeface="Arial" charset="0"/>
              </a:rPr>
              <a:t> (1939) </a:t>
            </a:r>
            <a:r>
              <a:rPr lang="en-GB" dirty="0" err="1">
                <a:latin typeface="Arial" charset="0"/>
              </a:rPr>
              <a:t>probabililty</a:t>
            </a:r>
            <a:r>
              <a:rPr lang="en-GB" dirty="0">
                <a:latin typeface="Arial" charset="0"/>
              </a:rPr>
              <a:t> text</a:t>
            </a:r>
          </a:p>
          <a:p>
            <a:pPr lvl="2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more complex hypotheses should have </a:t>
            </a: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lower priors</a:t>
            </a:r>
            <a:endParaRPr lang="en-GB" dirty="0">
              <a:latin typeface="Arial" charset="0"/>
              <a:ea typeface="Lucida Sans Unicode" charset="0"/>
              <a:cs typeface="Lucida Sans Unicode" charset="0"/>
            </a:endParaRPr>
          </a:p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R</a:t>
            </a:r>
            <a:r>
              <a:rPr lang="en-GB" dirty="0" smtClean="0">
                <a:latin typeface="Arial" charset="0"/>
              </a:rPr>
              <a:t>equires </a:t>
            </a:r>
            <a:r>
              <a:rPr lang="en-GB" dirty="0">
                <a:latin typeface="Arial" charset="0"/>
              </a:rPr>
              <a:t>a numerical rule for assessing complexity</a:t>
            </a:r>
          </a:p>
          <a:p>
            <a:pPr lvl="2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e.g., number of free parameters</a:t>
            </a:r>
          </a:p>
          <a:p>
            <a:pPr lvl="2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e.g.,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Vapnik-Chervonenkis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(VC) </a:t>
            </a: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dimension</a:t>
            </a:r>
            <a:endParaRPr lang="en-GB" dirty="0">
              <a:latin typeface="Arial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Subjective vs. Objective Priors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335283" y="1219200"/>
            <a:ext cx="9220200" cy="6248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subjective 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or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 informative </a:t>
            </a: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prior</a:t>
            </a:r>
            <a:endParaRPr lang="en-GB" i="1" dirty="0">
              <a:latin typeface="Arial" charset="0"/>
              <a:ea typeface="Lucida Sans Unicode" charset="0"/>
              <a:cs typeface="Lucida Sans Unicode" charset="0"/>
            </a:endParaRPr>
          </a:p>
          <a:p>
            <a:pPr marL="356373" lvl="2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specific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definite information about a random variable</a:t>
            </a:r>
          </a:p>
          <a:p>
            <a:pPr marL="0" indent="0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objective 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or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 uninformative </a:t>
            </a: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prior</a:t>
            </a:r>
          </a:p>
          <a:p>
            <a:pPr marL="356373" lvl="2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vague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general information</a:t>
            </a:r>
          </a:p>
          <a:p>
            <a:pPr marL="0" indent="0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Philosophical arguments for </a:t>
            </a: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certain priors as uninformative</a:t>
            </a:r>
          </a:p>
          <a:p>
            <a:pPr marL="455613" lvl="2"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Maximum entropy / least </a:t>
            </a:r>
            <a:r>
              <a:rPr lang="en-GB" dirty="0" err="1" smtClean="0">
                <a:latin typeface="Arial" charset="0"/>
                <a:ea typeface="Lucida Sans Unicode" charset="0"/>
                <a:cs typeface="Lucida Sans Unicode" charset="0"/>
              </a:rPr>
              <a:t>committment</a:t>
            </a:r>
            <a:endParaRPr lang="en-GB" dirty="0" smtClean="0">
              <a:latin typeface="Arial" charset="0"/>
              <a:ea typeface="Lucida Sans Unicode" charset="0"/>
              <a:cs typeface="Lucida Sans Unicode" charset="0"/>
            </a:endParaRPr>
          </a:p>
          <a:p>
            <a:pPr marL="604677" lvl="3" indent="0" eaLnBrk="1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e.g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., </a:t>
            </a: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interval [a b]: uniform</a:t>
            </a:r>
            <a:endParaRPr lang="en-GB" dirty="0">
              <a:latin typeface="Arial" charset="0"/>
              <a:ea typeface="Lucida Sans Unicode" charset="0"/>
              <a:cs typeface="Lucida Sans Unicode" charset="0"/>
            </a:endParaRPr>
          </a:p>
          <a:p>
            <a:pPr marL="604677" lvl="3" indent="0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e.g., </a:t>
            </a: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interval [0,</a:t>
            </a:r>
            <a:r>
              <a:rPr lang="en-US" dirty="0">
                <a:latin typeface="Arial" charset="0"/>
                <a:ea typeface="Lucida Sans Unicode" charset="0"/>
                <a:cs typeface="Lucida Sans Unicode" charset="0"/>
              </a:rPr>
              <a:t> ∞) with mean </a:t>
            </a:r>
            <a:r>
              <a:rPr lang="el-GR" dirty="0">
                <a:latin typeface="Arial" charset="0"/>
                <a:ea typeface="Lucida Sans Unicode" charset="0"/>
                <a:cs typeface="Lucida Sans Unicode" charset="0"/>
              </a:rPr>
              <a:t>1/</a:t>
            </a:r>
            <a:r>
              <a:rPr lang="el-GR" dirty="0" smtClean="0">
                <a:latin typeface="Arial" charset="0"/>
                <a:ea typeface="Lucida Sans Unicode" charset="0"/>
                <a:cs typeface="Lucida Sans Unicode" charset="0"/>
              </a:rPr>
              <a:t>λ</a:t>
            </a:r>
            <a:r>
              <a:rPr lang="en-US" dirty="0" smtClean="0">
                <a:latin typeface="Arial" charset="0"/>
                <a:ea typeface="Lucida Sans Unicode" charset="0"/>
                <a:cs typeface="Lucida Sans Unicode" charset="0"/>
              </a:rPr>
              <a:t>: </a:t>
            </a:r>
            <a:br>
              <a:rPr lang="en-US" dirty="0" smtClean="0">
                <a:latin typeface="Arial" charset="0"/>
                <a:ea typeface="Lucida Sans Unicode" charset="0"/>
                <a:cs typeface="Lucida Sans Unicode" charset="0"/>
              </a:rPr>
            </a:b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exponential 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distribution </a:t>
            </a:r>
            <a:endParaRPr lang="en-GB" dirty="0" smtClean="0">
              <a:latin typeface="Arial" charset="0"/>
              <a:ea typeface="Lucida Sans Unicode" charset="0"/>
              <a:cs typeface="Lucida Sans Unicode" charset="0"/>
            </a:endParaRPr>
          </a:p>
          <a:p>
            <a:pPr marL="604677" lvl="3" indent="0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>
                <a:latin typeface="Arial" charset="0"/>
                <a:ea typeface="Lucida Sans Unicode" charset="0"/>
                <a:cs typeface="Lucida Sans Unicode" charset="0"/>
              </a:rPr>
              <a:t>e.g., mean μ and </a:t>
            </a:r>
            <a:r>
              <a:rPr lang="en-US" dirty="0" err="1" smtClean="0">
                <a:latin typeface="Arial" charset="0"/>
                <a:ea typeface="Lucida Sans Unicode" charset="0"/>
                <a:cs typeface="Lucida Sans Unicode" charset="0"/>
              </a:rPr>
              <a:t>std</a:t>
            </a:r>
            <a:r>
              <a:rPr lang="en-US" dirty="0" smtClean="0">
                <a:latin typeface="Arial" charset="0"/>
                <a:ea typeface="Lucida Sans Unicode" charset="0"/>
                <a:cs typeface="Lucida Sans Unicode" charset="0"/>
              </a:rPr>
              <a:t> deviation </a:t>
            </a:r>
            <a:r>
              <a:rPr lang="en-US" dirty="0" err="1" smtClean="0">
                <a:latin typeface="Arial" charset="0"/>
                <a:ea typeface="Lucida Sans Unicode" charset="0"/>
                <a:cs typeface="Lucida Sans Unicode" charset="0"/>
              </a:rPr>
              <a:t>σ</a:t>
            </a:r>
            <a:r>
              <a:rPr lang="en-US" dirty="0" smtClean="0">
                <a:latin typeface="Arial" charset="0"/>
                <a:ea typeface="Lucida Sans Unicode" charset="0"/>
                <a:cs typeface="Lucida Sans Unicode" charset="0"/>
              </a:rPr>
              <a:t>: Gaussian</a:t>
            </a:r>
            <a:endParaRPr lang="en-GB" dirty="0">
              <a:latin typeface="Arial" charset="0"/>
              <a:ea typeface="Lucida Sans Unicode" charset="0"/>
              <a:cs typeface="Lucida Sans Unicode" charset="0"/>
            </a:endParaRPr>
          </a:p>
          <a:p>
            <a:pPr marL="455613" lvl="2" eaLnBrk="1">
              <a:buFont typeface="Symbol" charset="0"/>
              <a:buChar char="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Independence of measurement scale</a:t>
            </a:r>
          </a:p>
          <a:p>
            <a:pPr marL="604677" lvl="3" indent="0" eaLnBrk="1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e.g.,  Jeffrey</a:t>
            </a:r>
            <a:r>
              <a:rPr lang="ja-JP" altLang="en-GB" i="1" dirty="0">
                <a:latin typeface="Arial" charset="0"/>
                <a:ea typeface="Lucida Sans Unicode" charset="0"/>
                <a:cs typeface="Lucida Sans Unicode" charset="0"/>
              </a:rPr>
              <a:t>’</a:t>
            </a:r>
            <a:r>
              <a:rPr lang="en-GB" altLang="ja-JP" i="1" dirty="0">
                <a:latin typeface="Arial" charset="0"/>
                <a:ea typeface="Lucida Sans Unicode" charset="0"/>
                <a:cs typeface="Lucida Sans Unicode" charset="0"/>
              </a:rPr>
              <a:t>s prior 1/(</a:t>
            </a:r>
            <a:r>
              <a:rPr lang="en-GB" altLang="ja-JP" i="1" dirty="0" err="1">
                <a:latin typeface="Arial" charset="0"/>
                <a:ea typeface="Arial" charset="0"/>
                <a:cs typeface="Arial" charset="0"/>
              </a:rPr>
              <a:t>θ</a:t>
            </a:r>
            <a:r>
              <a:rPr lang="en-GB" altLang="ja-JP" i="1" dirty="0">
                <a:latin typeface="Arial" charset="0"/>
                <a:ea typeface="Lucida Sans Unicode" charset="0"/>
                <a:cs typeface="Lucida Sans Unicode" charset="0"/>
              </a:rPr>
              <a:t>(1-</a:t>
            </a:r>
            <a:r>
              <a:rPr lang="en-GB" altLang="ja-JP" i="1" dirty="0">
                <a:latin typeface="Arial" charset="0"/>
                <a:ea typeface="Arial" charset="0"/>
                <a:cs typeface="Arial" charset="0"/>
              </a:rPr>
              <a:t>θ</a:t>
            </a:r>
            <a:r>
              <a:rPr lang="en-GB" altLang="ja-JP" i="1" dirty="0">
                <a:latin typeface="Arial" charset="0"/>
                <a:ea typeface="Lucida Sans Unicode" charset="0"/>
                <a:cs typeface="Lucida Sans Unicode" charset="0"/>
              </a:rPr>
              <a:t>)) </a:t>
            </a:r>
            <a:r>
              <a:rPr lang="en-GB" altLang="ja-JP" dirty="0">
                <a:latin typeface="Arial" charset="0"/>
                <a:ea typeface="Lucida Sans Unicode" charset="0"/>
                <a:cs typeface="Lucida Sans Unicode" charset="0"/>
              </a:rPr>
              <a:t>for</a:t>
            </a:r>
            <a:r>
              <a:rPr lang="en-GB" altLang="ja-JP" i="1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ja-JP" i="1" dirty="0" err="1">
                <a:latin typeface="Arial" charset="0"/>
                <a:ea typeface="Arial" charset="0"/>
                <a:cs typeface="Arial" charset="0"/>
              </a:rPr>
              <a:t>θ</a:t>
            </a:r>
            <a:r>
              <a:rPr lang="en-GB" altLang="ja-JP" i="1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ja-JP" dirty="0">
                <a:latin typeface="Arial" charset="0"/>
                <a:ea typeface="Lucida Sans Unicode" charset="0"/>
                <a:cs typeface="Lucida Sans Unicode" charset="0"/>
              </a:rPr>
              <a:t>in [0,1]</a:t>
            </a:r>
            <a:br>
              <a:rPr lang="en-GB" altLang="ja-JP" dirty="0">
                <a:latin typeface="Arial" charset="0"/>
                <a:ea typeface="Lucida Sans Unicode" charset="0"/>
                <a:cs typeface="Lucida Sans Unicode" charset="0"/>
              </a:rPr>
            </a:br>
            <a:r>
              <a:rPr lang="en-GB" altLang="ja-JP" dirty="0">
                <a:latin typeface="Arial" charset="0"/>
                <a:ea typeface="Lucida Sans Unicode" charset="0"/>
                <a:cs typeface="Lucida Sans Unicode" charset="0"/>
              </a:rPr>
              <a:t>expresses same belief whether we talk</a:t>
            </a:r>
            <a:br>
              <a:rPr lang="en-GB" altLang="ja-JP" dirty="0">
                <a:latin typeface="Arial" charset="0"/>
                <a:ea typeface="Lucida Sans Unicode" charset="0"/>
                <a:cs typeface="Lucida Sans Unicode" charset="0"/>
              </a:rPr>
            </a:br>
            <a:r>
              <a:rPr lang="en-GB" altLang="ja-JP" dirty="0">
                <a:latin typeface="Arial" charset="0"/>
                <a:ea typeface="Lucida Sans Unicode" charset="0"/>
                <a:cs typeface="Lucida Sans Unicode" charset="0"/>
              </a:rPr>
              <a:t>about </a:t>
            </a:r>
            <a:r>
              <a:rPr lang="en-GB" altLang="ja-JP" i="1" dirty="0" err="1">
                <a:latin typeface="Arial" charset="0"/>
                <a:cs typeface="Arial" charset="0"/>
              </a:rPr>
              <a:t>θ</a:t>
            </a:r>
            <a:r>
              <a:rPr lang="en-GB" altLang="ja-JP" dirty="0">
                <a:latin typeface="Arial" charset="0"/>
                <a:ea typeface="Lucida Sans Unicode" charset="0"/>
                <a:cs typeface="Lucida Sans Unicode" charset="0"/>
              </a:rPr>
              <a:t> or </a:t>
            </a:r>
            <a:r>
              <a:rPr lang="en-GB" altLang="ja-JP" dirty="0" err="1">
                <a:latin typeface="Arial" charset="0"/>
                <a:ea typeface="Lucida Sans Unicode" charset="0"/>
                <a:cs typeface="Lucida Sans Unicode" charset="0"/>
              </a:rPr>
              <a:t>log</a:t>
            </a:r>
            <a:r>
              <a:rPr lang="en-GB" altLang="ja-JP" i="1" dirty="0" err="1">
                <a:latin typeface="Arial" charset="0"/>
                <a:cs typeface="Arial" charset="0"/>
              </a:rPr>
              <a:t>θ</a:t>
            </a:r>
            <a:r>
              <a:rPr lang="en-GB" altLang="ja-JP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endParaRPr lang="en-GB" dirty="0">
              <a:latin typeface="Arial" charset="0"/>
              <a:ea typeface="Lucida Sans Unicode" charset="0"/>
              <a:cs typeface="Lucida Sans Unicode" charset="0"/>
            </a:endParaRPr>
          </a:p>
          <a:p>
            <a:pPr marL="0" indent="0" eaLnBrk="1"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>
              <a:latin typeface="Arial" charset="0"/>
            </a:endParaRPr>
          </a:p>
        </p:txBody>
      </p:sp>
      <p:pic>
        <p:nvPicPr>
          <p:cNvPr id="3789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091" y="4038600"/>
            <a:ext cx="2667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1650" y="355600"/>
            <a:ext cx="9045575" cy="585788"/>
          </a:xfrm>
        </p:spPr>
        <p:txBody>
          <a:bodyPr/>
          <a:lstStyle/>
          <a:p>
            <a:pPr eaLnBrk="1">
              <a:lnSpc>
                <a:spcPct val="6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latin typeface="Arial" charset="0"/>
              </a:rPr>
              <a:t>Ockham’s Razor Via Likelihoods</a:t>
            </a:r>
            <a:endParaRPr lang="en-GB" dirty="0">
              <a:latin typeface="Arial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506413" y="1222375"/>
            <a:ext cx="9045575" cy="6646863"/>
          </a:xfrm>
        </p:spPr>
        <p:txBody>
          <a:bodyPr>
            <a:normAutofit/>
          </a:bodyPr>
          <a:lstStyle/>
          <a:p>
            <a:pPr marL="0" indent="0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Coin flipping example</a:t>
            </a:r>
          </a:p>
          <a:p>
            <a:pPr lvl="2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H</a:t>
            </a:r>
            <a:r>
              <a:rPr lang="en-GB" baseline="-33000" dirty="0">
                <a:latin typeface="Arial" charset="0"/>
                <a:ea typeface="Lucida Sans Unicode" charset="0"/>
                <a:cs typeface="Lucida Sans Unicode" charset="0"/>
              </a:rPr>
              <a:t>1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: coin has two heads</a:t>
            </a:r>
            <a:br>
              <a:rPr lang="en-GB" dirty="0">
                <a:latin typeface="Arial" charset="0"/>
                <a:ea typeface="Lucida Sans Unicode" charset="0"/>
                <a:cs typeface="Lucida Sans Unicode" charset="0"/>
              </a:rPr>
            </a:b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H</a:t>
            </a:r>
            <a:r>
              <a:rPr lang="en-GB" baseline="-33000" dirty="0">
                <a:latin typeface="Arial" charset="0"/>
                <a:ea typeface="Lucida Sans Unicode" charset="0"/>
                <a:cs typeface="Lucida Sans Unicode" charset="0"/>
              </a:rPr>
              <a:t>2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: coin has a head and a tail</a:t>
            </a:r>
          </a:p>
          <a:p>
            <a:pPr marL="0" indent="0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Consider 5 flips producing HHHHH</a:t>
            </a:r>
          </a:p>
          <a:p>
            <a:pPr lvl="2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H</a:t>
            </a:r>
            <a:r>
              <a:rPr lang="en-GB" baseline="-33000" dirty="0">
                <a:latin typeface="Arial" charset="0"/>
                <a:ea typeface="Lucida Sans Unicode" charset="0"/>
                <a:cs typeface="Lucida Sans Unicode" charset="0"/>
              </a:rPr>
              <a:t>1 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could produce only this sequence</a:t>
            </a:r>
            <a:br>
              <a:rPr lang="en-GB" dirty="0">
                <a:latin typeface="Arial" charset="0"/>
                <a:ea typeface="Lucida Sans Unicode" charset="0"/>
                <a:cs typeface="Lucida Sans Unicode" charset="0"/>
              </a:rPr>
            </a:b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H</a:t>
            </a:r>
            <a:r>
              <a:rPr lang="en-GB" baseline="-33000" dirty="0">
                <a:latin typeface="Arial" charset="0"/>
                <a:ea typeface="Lucida Sans Unicode" charset="0"/>
                <a:cs typeface="Lucida Sans Unicode" charset="0"/>
              </a:rPr>
              <a:t>2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could produce HHHHH, but also HHHHT, HHHTH, ... TTTTT</a:t>
            </a:r>
          </a:p>
          <a:p>
            <a:pPr lvl="2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P(HHHHH | H</a:t>
            </a:r>
            <a:r>
              <a:rPr lang="en-GB" baseline="-33000" dirty="0">
                <a:latin typeface="Arial" charset="0"/>
                <a:ea typeface="Lucida Sans Unicode" charset="0"/>
                <a:cs typeface="Lucida Sans Unicode" charset="0"/>
              </a:rPr>
              <a:t>1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) = 1, P(HHHHH | H</a:t>
            </a:r>
            <a:r>
              <a:rPr lang="en-GB" baseline="-33000" dirty="0">
                <a:latin typeface="Arial" charset="0"/>
                <a:ea typeface="Lucida Sans Unicode" charset="0"/>
                <a:cs typeface="Lucida Sans Unicode" charset="0"/>
              </a:rPr>
              <a:t>2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) = 1/</a:t>
            </a: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32</a:t>
            </a:r>
            <a:endParaRPr lang="en-GB" dirty="0">
              <a:latin typeface="Arial" charset="0"/>
            </a:endParaRPr>
          </a:p>
          <a:p>
            <a:pPr marL="0" indent="0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H</a:t>
            </a:r>
            <a:r>
              <a:rPr lang="en-GB" baseline="-33000" dirty="0">
                <a:latin typeface="Arial" charset="0"/>
              </a:rPr>
              <a:t>2</a:t>
            </a:r>
            <a:r>
              <a:rPr lang="en-GB" dirty="0">
                <a:latin typeface="Arial" charset="0"/>
              </a:rPr>
              <a:t> pays the price of having a lower likelihood via the fact it can accommodate a greater range of </a:t>
            </a:r>
            <a:r>
              <a:rPr lang="en-GB" dirty="0" smtClean="0">
                <a:latin typeface="Arial" charset="0"/>
              </a:rPr>
              <a:t>observations</a:t>
            </a:r>
          </a:p>
          <a:p>
            <a:pPr marL="0" indent="0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latin typeface="Arial" charset="0"/>
              </a:rPr>
              <a:t>H</a:t>
            </a:r>
            <a:r>
              <a:rPr lang="en-GB" baseline="-33000" dirty="0" smtClean="0">
                <a:latin typeface="Arial" charset="0"/>
              </a:rPr>
              <a:t>1</a:t>
            </a:r>
            <a:r>
              <a:rPr lang="en-GB" dirty="0" smtClean="0">
                <a:latin typeface="Arial" charset="0"/>
              </a:rPr>
              <a:t> is more readily rejected by observations</a:t>
            </a:r>
            <a:endParaRPr lang="en-GB" dirty="0">
              <a:latin typeface="Arial" charset="0"/>
            </a:endParaRPr>
          </a:p>
          <a:p>
            <a:pPr lvl="2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latin typeface="Arial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1650" y="355600"/>
            <a:ext cx="9042400" cy="1198563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Simple and Complex Hypotheses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501650" y="1817688"/>
            <a:ext cx="9042400" cy="5037137"/>
          </a:xfrm>
        </p:spPr>
        <p:txBody>
          <a:bodyPr/>
          <a:lstStyle/>
          <a:p>
            <a:pPr marL="0" indent="0" eaLnBrk="1"/>
            <a:endParaRPr lang="en-US">
              <a:latin typeface="Arial" charset="0"/>
            </a:endParaRPr>
          </a:p>
        </p:txBody>
      </p:sp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1824038" y="2397125"/>
            <a:ext cx="3033712" cy="263366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2828925" y="3735388"/>
            <a:ext cx="92075" cy="9525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3170238" y="3257550"/>
            <a:ext cx="90487" cy="9525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3524250" y="3679825"/>
            <a:ext cx="92075" cy="9525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716338" y="4173538"/>
            <a:ext cx="92075" cy="9525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3716338" y="3146425"/>
            <a:ext cx="92075" cy="9525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4029075" y="3441700"/>
            <a:ext cx="92075" cy="9525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4029075" y="3959225"/>
            <a:ext cx="92075" cy="9525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2879725" y="4143375"/>
            <a:ext cx="92075" cy="9525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2270125" y="3294063"/>
            <a:ext cx="92075" cy="936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2771775" y="3033713"/>
            <a:ext cx="92075" cy="9525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3203575" y="2774950"/>
            <a:ext cx="90488" cy="936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4562475" y="2749550"/>
            <a:ext cx="417513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r>
              <a:rPr lang="en-GB" sz="1800">
                <a:solidFill>
                  <a:srgbClr val="000000"/>
                </a:solidFill>
              </a:rPr>
              <a:t>H</a:t>
            </a:r>
            <a:r>
              <a:rPr lang="en-GB" sz="1800" baseline="-33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2000" name="Oval 16"/>
          <p:cNvSpPr>
            <a:spLocks noChangeArrowheads="1"/>
          </p:cNvSpPr>
          <p:nvPr/>
        </p:nvSpPr>
        <p:spPr bwMode="auto">
          <a:xfrm>
            <a:off x="2441575" y="3987800"/>
            <a:ext cx="865188" cy="89217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3268663" y="4378325"/>
            <a:ext cx="4191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r>
              <a:rPr lang="en-GB" sz="1800">
                <a:solidFill>
                  <a:srgbClr val="000000"/>
                </a:solidFill>
              </a:rPr>
              <a:t>H</a:t>
            </a:r>
            <a:r>
              <a:rPr lang="en-GB" sz="1800" baseline="-33000">
                <a:solidFill>
                  <a:srgbClr val="000000"/>
                </a:solidFill>
              </a:rPr>
              <a:t>1</a:t>
            </a:r>
          </a:p>
        </p:txBody>
      </p:sp>
      <p:pic>
        <p:nvPicPr>
          <p:cNvPr id="4200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100" y="4583113"/>
            <a:ext cx="4419600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2003" name="AutoShape 19"/>
          <p:cNvSpPr>
            <a:spLocks noChangeArrowheads="1"/>
          </p:cNvSpPr>
          <p:nvPr/>
        </p:nvSpPr>
        <p:spPr bwMode="auto">
          <a:xfrm>
            <a:off x="6180138" y="6435725"/>
            <a:ext cx="1711325" cy="352425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1650" y="355600"/>
            <a:ext cx="9043988" cy="1200150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Bayes Factor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501650" y="1817688"/>
            <a:ext cx="9043988" cy="5038725"/>
          </a:xfrm>
        </p:spPr>
        <p:txBody>
          <a:bodyPr/>
          <a:lstStyle/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latin typeface="Arial" charset="0"/>
            </a:endParaRP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latin typeface="Arial" charset="0"/>
            </a:endParaRP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latin typeface="Arial" charset="0"/>
            </a:endParaRP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latin typeface="Arial" charset="0"/>
            </a:endParaRP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latin typeface="Arial" charset="0"/>
            </a:endParaRP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BIC is approximation to Bayes </a:t>
            </a:r>
            <a:r>
              <a:rPr lang="en-GB" dirty="0" smtClean="0">
                <a:latin typeface="Arial" charset="0"/>
              </a:rPr>
              <a:t>factor</a:t>
            </a: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latin typeface="Arial" charset="0"/>
              </a:rPr>
              <a:t>A.k.a. likelihood ratio</a:t>
            </a:r>
            <a:endParaRPr lang="en-GB" dirty="0">
              <a:latin typeface="Arial" charset="0"/>
            </a:endParaRP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1871663"/>
            <a:ext cx="9001125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Supervised Approach To Concept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554484"/>
            <a:ext cx="9220200" cy="59131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Both positive and negative examples provided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Typical models (both in ML and Cog </a:t>
            </a:r>
            <a:r>
              <a:rPr lang="en-US" dirty="0" err="1" smtClean="0"/>
              <a:t>Sci</a:t>
            </a:r>
            <a:r>
              <a:rPr lang="en-US" dirty="0" smtClean="0"/>
              <a:t>) circa 2000 required both positive and negative examples</a:t>
            </a:r>
          </a:p>
        </p:txBody>
      </p:sp>
      <p:pic>
        <p:nvPicPr>
          <p:cNvPr id="12" name="Picture 11" descr="fig8.5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362200"/>
            <a:ext cx="43942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81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9544050" cy="654050"/>
          </a:xfrm>
        </p:spPr>
        <p:txBody>
          <a:bodyPr>
            <a:normAutofit fontScale="90000"/>
          </a:bodyPr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latin typeface="Arial" charset="0"/>
              </a:rPr>
              <a:t>Hypothesis </a:t>
            </a:r>
            <a:r>
              <a:rPr lang="en-GB" i="1" dirty="0" smtClean="0">
                <a:latin typeface="Arial" charset="0"/>
              </a:rPr>
              <a:t>Classes </a:t>
            </a:r>
            <a:r>
              <a:rPr lang="en-GB" dirty="0" smtClean="0">
                <a:latin typeface="Arial" charset="0"/>
              </a:rPr>
              <a:t>Varying In Complexity</a:t>
            </a:r>
            <a:endParaRPr lang="en-GB" dirty="0">
              <a:latin typeface="Arial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xfrm>
            <a:off x="492125" y="1174750"/>
            <a:ext cx="9042400" cy="4897438"/>
          </a:xfrm>
        </p:spPr>
        <p:txBody>
          <a:bodyPr/>
          <a:lstStyle/>
          <a:p>
            <a:pPr marL="0" indent="0" eaLnBrk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E.g., 1</a:t>
            </a:r>
            <a:r>
              <a:rPr lang="en-GB" baseline="30000">
                <a:latin typeface="Arial" charset="0"/>
              </a:rPr>
              <a:t>st</a:t>
            </a:r>
            <a:r>
              <a:rPr lang="en-GB">
                <a:latin typeface="Arial" charset="0"/>
              </a:rPr>
              <a:t>, 2</a:t>
            </a:r>
            <a:r>
              <a:rPr lang="en-GB" baseline="30000">
                <a:latin typeface="Arial" charset="0"/>
              </a:rPr>
              <a:t>nd</a:t>
            </a:r>
            <a:r>
              <a:rPr lang="en-GB">
                <a:latin typeface="Arial" charset="0"/>
              </a:rPr>
              <a:t>, and 3</a:t>
            </a:r>
            <a:r>
              <a:rPr lang="en-GB" baseline="30000">
                <a:latin typeface="Arial" charset="0"/>
              </a:rPr>
              <a:t>d</a:t>
            </a:r>
            <a:r>
              <a:rPr lang="en-GB">
                <a:latin typeface="Arial" charset="0"/>
              </a:rPr>
              <a:t> order polynomials</a:t>
            </a:r>
          </a:p>
          <a:p>
            <a:pPr marL="0" indent="0" eaLnBrk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Hypothesis class is parameterized by </a:t>
            </a:r>
            <a:r>
              <a:rPr lang="en-GB" i="1">
                <a:latin typeface="Arial" charset="0"/>
              </a:rPr>
              <a:t>w</a:t>
            </a:r>
          </a:p>
          <a:p>
            <a:pPr marL="0" indent="0" eaLnBrk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i="1">
              <a:latin typeface="Arial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25450" y="2795588"/>
            <a:ext cx="6167438" cy="4983162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v</a:t>
            </a: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2513013"/>
            <a:ext cx="42957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688" y="3398838"/>
            <a:ext cx="40481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1650" y="355600"/>
            <a:ext cx="9042400" cy="1198563"/>
          </a:xfrm>
        </p:spPr>
        <p:txBody>
          <a:bodyPr>
            <a:normAutofit fontScale="90000"/>
          </a:bodyPr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Rissanen (1976)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Minimum Description Length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501650" y="1817688"/>
            <a:ext cx="9042400" cy="5037137"/>
          </a:xfrm>
        </p:spPr>
        <p:txBody>
          <a:bodyPr/>
          <a:lstStyle/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Prefer models that can communicate the data in the smallest number of bits.</a:t>
            </a: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The preferred hypothesis H for explaining  data D minimizes:</a:t>
            </a:r>
          </a:p>
          <a:p>
            <a:pPr lvl="2" eaLnBrk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(1) length of the description of the hypothesis </a:t>
            </a:r>
          </a:p>
          <a:p>
            <a:pPr lvl="2" eaLnBrk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(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2) length of the description of the data with the help of the chosen theory</a:t>
            </a:r>
          </a:p>
          <a:p>
            <a:pPr marL="0" indent="0" eaLnBrk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latin typeface="Arial" charset="0"/>
            </a:endParaRPr>
          </a:p>
          <a:p>
            <a:pPr marL="0" indent="0" eaLnBrk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latin typeface="Arial" charset="0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5800725"/>
            <a:ext cx="29368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3128962" y="5772150"/>
            <a:ext cx="204788" cy="400050"/>
          </a:xfrm>
          <a:prstGeom prst="ellipse">
            <a:avLst/>
          </a:prstGeom>
          <a:noFill/>
          <a:ln w="27360">
            <a:solidFill>
              <a:srgbClr val="B3B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499100" y="5815012"/>
            <a:ext cx="10541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r>
              <a:rPr lang="en-GB" sz="1800">
                <a:solidFill>
                  <a:srgbClr val="B3B300"/>
                </a:solidFill>
              </a:rPr>
              <a:t>L: length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1650" y="95250"/>
            <a:ext cx="9045575" cy="846138"/>
          </a:xfrm>
        </p:spPr>
        <p:txBody>
          <a:bodyPr/>
          <a:lstStyle/>
          <a:p>
            <a:pPr eaLnBrk="1">
              <a:lnSpc>
                <a:spcPct val="6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MDL &amp; Bayes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501650" y="939800"/>
            <a:ext cx="9045575" cy="7943850"/>
          </a:xfrm>
        </p:spPr>
        <p:txBody>
          <a:bodyPr/>
          <a:lstStyle/>
          <a:p>
            <a:pPr marL="0" indent="0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L: some measure of length (complexity)</a:t>
            </a:r>
          </a:p>
          <a:p>
            <a:pPr marL="0" indent="0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MDL: prefer hypothesis that min. L(H) + L(D|H)</a:t>
            </a:r>
          </a:p>
          <a:p>
            <a:pPr marL="0" indent="0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Bayes rule implies MDL principle</a:t>
            </a:r>
          </a:p>
          <a:p>
            <a:pPr lvl="2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  <a:ea typeface="Lucida Sans Unicode" charset="0"/>
                <a:cs typeface="Lucida Sans Unicode" charset="0"/>
              </a:rPr>
              <a:t>P(H|D) = P(D|H)P(H) / P(D)</a:t>
            </a:r>
          </a:p>
          <a:p>
            <a:pPr lvl="2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  <a:ea typeface="Lucida Sans Unicode" charset="0"/>
                <a:cs typeface="Lucida Sans Unicode" charset="0"/>
              </a:rPr>
              <a:t>–log P(H|D) = –log P(D|H) – log P(H) + log P(D)</a:t>
            </a:r>
            <a:br>
              <a:rPr lang="en-GB">
                <a:latin typeface="Arial" charset="0"/>
                <a:ea typeface="Lucida Sans Unicode" charset="0"/>
                <a:cs typeface="Lucida Sans Unicode" charset="0"/>
              </a:rPr>
            </a:br>
            <a:r>
              <a:rPr lang="en-GB">
                <a:latin typeface="Arial" charset="0"/>
                <a:ea typeface="Lucida Sans Unicode" charset="0"/>
                <a:cs typeface="Lucida Sans Unicode" charset="0"/>
              </a:rPr>
              <a:t> 			 	= L(D|H) + L(H) + const</a:t>
            </a:r>
          </a:p>
          <a:p>
            <a:pPr marL="0" indent="0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934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1650" y="355600"/>
            <a:ext cx="9045575" cy="787400"/>
          </a:xfrm>
        </p:spPr>
        <p:txBody>
          <a:bodyPr/>
          <a:lstStyle/>
          <a:p>
            <a:pPr eaLnBrk="1">
              <a:lnSpc>
                <a:spcPct val="6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Relativity Example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501650" y="1219200"/>
            <a:ext cx="9045575" cy="5637213"/>
          </a:xfrm>
        </p:spPr>
        <p:txBody>
          <a:bodyPr/>
          <a:lstStyle/>
          <a:p>
            <a:pPr marL="0" indent="0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</a:rPr>
              <a:t>Explain deviation in Mercury's orbit at perihelion with respect to prevailing theory</a:t>
            </a:r>
          </a:p>
          <a:p>
            <a:pPr lvl="2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E: Einstein's theory						</a:t>
            </a:r>
            <a:r>
              <a:rPr lang="en-GB" dirty="0">
                <a:latin typeface="Arial" charset="0"/>
                <a:ea typeface="ＭＳ Ｐゴシック" charset="0"/>
              </a:rPr>
              <a:t>α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= true deviation</a:t>
            </a:r>
            <a:br>
              <a:rPr lang="en-GB" dirty="0">
                <a:latin typeface="Arial" charset="0"/>
                <a:ea typeface="Lucida Sans Unicode" charset="0"/>
                <a:cs typeface="Lucida Sans Unicode" charset="0"/>
              </a:rPr>
            </a:b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F: fudged Newtonian theory			a = observed deviation</a:t>
            </a:r>
            <a:br>
              <a:rPr lang="en-GB" dirty="0">
                <a:latin typeface="Arial" charset="0"/>
                <a:ea typeface="Lucida Sans Unicode" charset="0"/>
                <a:cs typeface="Lucida Sans Unicode" charset="0"/>
              </a:rPr>
            </a:b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											</a:t>
            </a: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0"/>
            <a:ext cx="90011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76625"/>
            <a:ext cx="40576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29200"/>
            <a:ext cx="3078163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19600"/>
            <a:ext cx="30226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46087" name="Group 12"/>
          <p:cNvGrpSpPr>
            <a:grpSpLocks/>
          </p:cNvGrpSpPr>
          <p:nvPr/>
        </p:nvGrpSpPr>
        <p:grpSpPr bwMode="auto">
          <a:xfrm>
            <a:off x="4267200" y="4038600"/>
            <a:ext cx="5791200" cy="1066800"/>
            <a:chOff x="4267200" y="4267200"/>
            <a:chExt cx="5791200" cy="1066800"/>
          </a:xfrm>
        </p:grpSpPr>
        <p:sp>
          <p:nvSpPr>
            <p:cNvPr id="46090" name="Rectangle 11"/>
            <p:cNvSpPr>
              <a:spLocks noChangeArrowheads="1"/>
            </p:cNvSpPr>
            <p:nvPr/>
          </p:nvSpPr>
          <p:spPr bwMode="auto">
            <a:xfrm>
              <a:off x="4267200" y="4267200"/>
              <a:ext cx="5791200" cy="1066800"/>
            </a:xfrm>
            <a:prstGeom prst="rect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46091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1825" y="4419600"/>
              <a:ext cx="5616575" cy="754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pic>
        <p:nvPicPr>
          <p:cNvPr id="46088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0"/>
            <a:ext cx="268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76675"/>
            <a:ext cx="28956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1650" y="355600"/>
            <a:ext cx="9045575" cy="1200150"/>
          </a:xfrm>
        </p:spPr>
        <p:txBody>
          <a:bodyPr/>
          <a:lstStyle/>
          <a:p>
            <a:pPr eaLnBrk="1">
              <a:lnSpc>
                <a:spcPct val="6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Relativity Example (Continued)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>
          <a:xfrm>
            <a:off x="501650" y="1817688"/>
            <a:ext cx="9045575" cy="5038725"/>
          </a:xfrm>
        </p:spPr>
        <p:txBody>
          <a:bodyPr/>
          <a:lstStyle/>
          <a:p>
            <a:pPr marL="0" indent="0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Subjective Ockham's razor</a:t>
            </a:r>
          </a:p>
          <a:p>
            <a:pPr lvl="2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  <a:ea typeface="Lucida Sans Unicode" charset="0"/>
                <a:cs typeface="Lucida Sans Unicode" charset="0"/>
              </a:rPr>
              <a:t>result depends on one's belief about P(</a:t>
            </a:r>
            <a:r>
              <a:rPr lang="en-GB">
                <a:latin typeface="Arial" charset="0"/>
                <a:ea typeface="ＭＳ Ｐゴシック" charset="0"/>
              </a:rPr>
              <a:t>α</a:t>
            </a:r>
            <a:r>
              <a:rPr lang="en-GB">
                <a:latin typeface="Arial" charset="0"/>
                <a:ea typeface="Lucida Sans Unicode" charset="0"/>
                <a:cs typeface="Lucida Sans Unicode" charset="0"/>
              </a:rPr>
              <a:t>|F)</a:t>
            </a:r>
          </a:p>
          <a:p>
            <a:pPr marL="0" indent="0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Objective Ockham's razor</a:t>
            </a:r>
          </a:p>
          <a:p>
            <a:pPr lvl="2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>
              <a:latin typeface="Arial" charset="0"/>
              <a:ea typeface="Lucida Sans Unicode" charset="0"/>
              <a:cs typeface="Lucida Sans Unicode" charset="0"/>
            </a:endParaRPr>
          </a:p>
          <a:p>
            <a:pPr lvl="2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>
              <a:latin typeface="Arial" charset="0"/>
              <a:ea typeface="Lucida Sans Unicode" charset="0"/>
              <a:cs typeface="Lucida Sans Unicode" charset="0"/>
            </a:endParaRPr>
          </a:p>
          <a:p>
            <a:pPr lvl="2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>
              <a:latin typeface="Arial" charset="0"/>
              <a:ea typeface="Lucida Sans Unicode" charset="0"/>
              <a:cs typeface="Lucida Sans Unicode" charset="0"/>
            </a:endParaRPr>
          </a:p>
          <a:p>
            <a:pPr lvl="2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  <a:ea typeface="Lucida Sans Unicode" charset="0"/>
                <a:cs typeface="Lucida Sans Unicode" charset="0"/>
              </a:rPr>
              <a:t>for Mercury example, RHS is 15.04</a:t>
            </a:r>
          </a:p>
          <a:p>
            <a:pPr marL="0" indent="0" eaLnBrk="1">
              <a:lnSpc>
                <a:spcPct val="9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charset="0"/>
              </a:rPr>
              <a:t>Applies to generic situation</a:t>
            </a: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" y="3854450"/>
            <a:ext cx="6518275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13" y="6600825"/>
            <a:ext cx="8951912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642938" y="6615113"/>
            <a:ext cx="2190750" cy="260350"/>
          </a:xfrm>
          <a:prstGeom prst="roundRect">
            <a:avLst>
              <a:gd name="adj" fmla="val 630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5456238" y="7212013"/>
            <a:ext cx="4516437" cy="260350"/>
          </a:xfrm>
          <a:prstGeom prst="roundRect">
            <a:avLst>
              <a:gd name="adj" fmla="val 630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 With Human Learning </a:t>
            </a:r>
            <a:r>
              <a:rPr lang="en-US" dirty="0" err="1" smtClean="0"/>
              <a:t>Abiliites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from positive examples only</a:t>
            </a:r>
          </a:p>
          <a:p>
            <a:r>
              <a:rPr lang="en-US" dirty="0" smtClean="0"/>
              <a:t>Learning from a small number of examples</a:t>
            </a:r>
          </a:p>
          <a:p>
            <a:pPr lvl="1"/>
            <a:r>
              <a:rPr lang="en-US" dirty="0" smtClean="0"/>
              <a:t>E.g., word meanings</a:t>
            </a:r>
          </a:p>
          <a:p>
            <a:pPr lvl="1"/>
            <a:r>
              <a:rPr lang="en-US" dirty="0" smtClean="0"/>
              <a:t>E.g., learning appropriate social behavior</a:t>
            </a:r>
          </a:p>
          <a:p>
            <a:pPr lvl="1"/>
            <a:r>
              <a:rPr lang="en-US" dirty="0" smtClean="0"/>
              <a:t>E.g., instruction on some skill</a:t>
            </a:r>
          </a:p>
          <a:p>
            <a:r>
              <a:rPr lang="en-US" dirty="0" smtClean="0"/>
              <a:t>What would it mean to learn from a</a:t>
            </a:r>
            <a:br>
              <a:rPr lang="en-US" dirty="0" smtClean="0"/>
            </a:br>
            <a:r>
              <a:rPr lang="en-US" dirty="0" smtClean="0"/>
              <a:t>small number of positive examples?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162800" y="4953000"/>
            <a:ext cx="2743200" cy="2438400"/>
            <a:chOff x="7162800" y="4953000"/>
            <a:chExt cx="2743200" cy="2438400"/>
          </a:xfrm>
        </p:grpSpPr>
        <p:sp>
          <p:nvSpPr>
            <p:cNvPr id="5" name="Rectangle 4"/>
            <p:cNvSpPr/>
            <p:nvPr/>
          </p:nvSpPr>
          <p:spPr>
            <a:xfrm>
              <a:off x="7162800" y="4953000"/>
              <a:ext cx="2743200" cy="2438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glow rad="101600">
                <a:srgbClr val="CCFFCC">
                  <a:alpha val="75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534400" y="5715000"/>
              <a:ext cx="364403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+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670203" y="6248400"/>
              <a:ext cx="364403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+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915400" y="5791200"/>
              <a:ext cx="364403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106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err="1" smtClean="0">
                <a:latin typeface="Arial" charset="0"/>
              </a:rPr>
              <a:t>Tenenbaum</a:t>
            </a:r>
            <a:r>
              <a:rPr lang="en-GB" dirty="0" smtClean="0">
                <a:latin typeface="Arial" charset="0"/>
              </a:rPr>
              <a:t> (1999)</a:t>
            </a:r>
            <a:endParaRPr lang="en-GB" dirty="0">
              <a:latin typeface="Arial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latin typeface="Arial" charset="0"/>
              </a:rPr>
              <a:t>Two dimensional continuous </a:t>
            </a:r>
            <a:r>
              <a:rPr lang="en-GB" dirty="0" smtClean="0">
                <a:latin typeface="Arial" charset="0"/>
              </a:rPr>
              <a:t>feature space</a:t>
            </a:r>
            <a:endParaRPr lang="en-GB" dirty="0">
              <a:latin typeface="Arial" charset="0"/>
            </a:endParaRPr>
          </a:p>
          <a:p>
            <a:pPr marL="0" indent="0" eaLnBrk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latin typeface="Arial" charset="0"/>
              </a:rPr>
              <a:t>Concepts defined </a:t>
            </a:r>
            <a:r>
              <a:rPr lang="en-GB" dirty="0">
                <a:latin typeface="Arial" charset="0"/>
              </a:rPr>
              <a:t>by axis-</a:t>
            </a:r>
            <a:r>
              <a:rPr lang="en-GB" dirty="0" smtClean="0">
                <a:latin typeface="Arial" charset="0"/>
              </a:rPr>
              <a:t>parallel rectangles</a:t>
            </a:r>
            <a:endParaRPr lang="en-GB" dirty="0">
              <a:latin typeface="Arial" charset="0"/>
            </a:endParaRPr>
          </a:p>
          <a:p>
            <a:pPr marL="0" indent="0" eaLnBrk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latin typeface="Arial" charset="0"/>
              </a:rPr>
              <a:t>e.g., feature </a:t>
            </a:r>
            <a:r>
              <a:rPr lang="en-GB" dirty="0" smtClean="0">
                <a:latin typeface="Arial" charset="0"/>
              </a:rPr>
              <a:t>dimensions</a:t>
            </a:r>
          </a:p>
          <a:p>
            <a:pPr marL="302352" lvl="1" indent="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latin typeface="Arial" charset="0"/>
              </a:rPr>
              <a:t> cholesterol level</a:t>
            </a:r>
            <a:endParaRPr lang="en-GB" dirty="0">
              <a:latin typeface="Arial" charset="0"/>
            </a:endParaRPr>
          </a:p>
          <a:p>
            <a:pPr marL="302352" lvl="1" indent="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latin typeface="Arial" charset="0"/>
              </a:rPr>
              <a:t> </a:t>
            </a:r>
            <a:r>
              <a:rPr lang="en-GB" dirty="0" smtClean="0">
                <a:latin typeface="Arial" charset="0"/>
              </a:rPr>
              <a:t>insulin level</a:t>
            </a:r>
            <a:endParaRPr lang="en-GB" dirty="0">
              <a:latin typeface="Arial" charset="0"/>
            </a:endParaRPr>
          </a:p>
          <a:p>
            <a:pPr marL="0" indent="0" eaLnBrk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latin typeface="Arial" charset="0"/>
              </a:rPr>
              <a:t>e.g., concept</a:t>
            </a:r>
          </a:p>
          <a:p>
            <a:pPr marL="255588" lvl="1" eaLnBrk="1">
              <a:buSzPct val="42000"/>
              <a:buFont typeface="StarSymbo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		</a:t>
            </a: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healthy</a:t>
            </a:r>
            <a:endParaRPr lang="en-GB" dirty="0">
              <a:latin typeface="Arial" charset="0"/>
              <a:ea typeface="Lucida Sans Unicode" charset="0"/>
              <a:cs typeface="Lucida Sans Unicode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38600"/>
            <a:ext cx="3546475" cy="301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set of </a:t>
            </a:r>
            <a:r>
              <a:rPr lang="en-GB" dirty="0">
                <a:latin typeface="Arial" charset="0"/>
              </a:rPr>
              <a:t>given a set of </a:t>
            </a:r>
            <a:r>
              <a:rPr lang="en-GB" i="1" dirty="0">
                <a:latin typeface="Arial" charset="0"/>
              </a:rPr>
              <a:t>n </a:t>
            </a:r>
            <a:r>
              <a:rPr lang="en-GB" dirty="0" smtClean="0">
                <a:latin typeface="Arial" charset="0"/>
              </a:rPr>
              <a:t>examples,</a:t>
            </a:r>
            <a:br>
              <a:rPr lang="en-GB" dirty="0" smtClean="0">
                <a:latin typeface="Arial" charset="0"/>
              </a:rPr>
            </a:br>
            <a:r>
              <a:rPr lang="en-GB" i="1" dirty="0" smtClean="0">
                <a:latin typeface="Arial" charset="0"/>
              </a:rPr>
              <a:t>X </a:t>
            </a:r>
            <a:r>
              <a:rPr lang="en-GB" i="1" dirty="0">
                <a:latin typeface="Arial" charset="0"/>
              </a:rPr>
              <a:t>= </a:t>
            </a:r>
            <a:r>
              <a:rPr lang="en-GB" dirty="0">
                <a:latin typeface="Arial" charset="0"/>
              </a:rPr>
              <a:t>{x</a:t>
            </a:r>
            <a:r>
              <a:rPr lang="en-GB" baseline="-25000" dirty="0">
                <a:latin typeface="Arial" charset="0"/>
              </a:rPr>
              <a:t>1</a:t>
            </a:r>
            <a:r>
              <a:rPr lang="en-GB" dirty="0">
                <a:latin typeface="Arial" charset="0"/>
              </a:rPr>
              <a:t>, x</a:t>
            </a:r>
            <a:r>
              <a:rPr lang="en-GB" baseline="-25000" dirty="0">
                <a:latin typeface="Arial" charset="0"/>
              </a:rPr>
              <a:t>2</a:t>
            </a:r>
            <a:r>
              <a:rPr lang="en-GB" dirty="0">
                <a:latin typeface="Arial" charset="0"/>
              </a:rPr>
              <a:t>, x</a:t>
            </a:r>
            <a:r>
              <a:rPr lang="en-GB" baseline="-25000" dirty="0">
                <a:latin typeface="Arial" charset="0"/>
              </a:rPr>
              <a:t>3</a:t>
            </a:r>
            <a:r>
              <a:rPr lang="en-GB" dirty="0">
                <a:latin typeface="Arial" charset="0"/>
              </a:rPr>
              <a:t>, …, </a:t>
            </a:r>
            <a:r>
              <a:rPr lang="en-GB" dirty="0" err="1">
                <a:latin typeface="Arial" charset="0"/>
              </a:rPr>
              <a:t>x</a:t>
            </a:r>
            <a:r>
              <a:rPr lang="en-GB" baseline="-25000" dirty="0" err="1">
                <a:latin typeface="Arial" charset="0"/>
              </a:rPr>
              <a:t>n</a:t>
            </a:r>
            <a:r>
              <a:rPr lang="en-GB" dirty="0" smtClean="0">
                <a:latin typeface="Arial" charset="0"/>
              </a:rPr>
              <a:t>}, which are instances of the concept…</a:t>
            </a:r>
          </a:p>
          <a:p>
            <a:r>
              <a:rPr lang="en-GB" dirty="0" smtClean="0">
                <a:latin typeface="Arial" charset="0"/>
              </a:rPr>
              <a:t>Will some unknown example Y also be an instance of the concept?</a:t>
            </a:r>
          </a:p>
          <a:p>
            <a:r>
              <a:rPr lang="en-GB" dirty="0" smtClean="0">
                <a:latin typeface="Arial" charset="0"/>
              </a:rPr>
              <a:t>Problem of generalization</a:t>
            </a:r>
            <a:endParaRPr lang="en-GB" dirty="0">
              <a:latin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162800" y="4953000"/>
            <a:ext cx="2743200" cy="2438400"/>
            <a:chOff x="7162800" y="4953000"/>
            <a:chExt cx="2743200" cy="2438400"/>
          </a:xfrm>
        </p:grpSpPr>
        <p:sp>
          <p:nvSpPr>
            <p:cNvPr id="5" name="Rectangle 4"/>
            <p:cNvSpPr/>
            <p:nvPr/>
          </p:nvSpPr>
          <p:spPr>
            <a:xfrm>
              <a:off x="7162800" y="4953000"/>
              <a:ext cx="2743200" cy="2438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glow rad="101600">
                <a:srgbClr val="CCFFCC">
                  <a:alpha val="75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534400" y="5715000"/>
              <a:ext cx="364403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+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670203" y="6248400"/>
              <a:ext cx="364403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+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915400" y="5791200"/>
              <a:ext cx="364403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+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178563" y="6096000"/>
            <a:ext cx="355837" cy="3323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48600" y="6477000"/>
            <a:ext cx="355837" cy="3323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2</a:t>
            </a: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2800" y="7086600"/>
            <a:ext cx="355837" cy="3323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2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latin typeface="Arial" charset="0"/>
              </a:rPr>
              <a:t>Hypothesis (Model) Space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latin typeface="Arial" charset="0"/>
              </a:rPr>
              <a:t>H: all rectangles on the plane,</a:t>
            </a:r>
            <a:br>
              <a:rPr lang="en-GB" dirty="0">
                <a:latin typeface="Arial" charset="0"/>
              </a:rPr>
            </a:br>
            <a:r>
              <a:rPr lang="en-GB" dirty="0">
                <a:latin typeface="Arial" charset="0"/>
              </a:rPr>
              <a:t>parameterized by (l</a:t>
            </a:r>
            <a:r>
              <a:rPr lang="en-GB" baseline="-25000" dirty="0">
                <a:latin typeface="Arial" charset="0"/>
              </a:rPr>
              <a:t>1</a:t>
            </a:r>
            <a:r>
              <a:rPr lang="en-GB" dirty="0">
                <a:latin typeface="Arial" charset="0"/>
              </a:rPr>
              <a:t>, l</a:t>
            </a:r>
            <a:r>
              <a:rPr lang="en-GB" baseline="-25000" dirty="0">
                <a:latin typeface="Arial" charset="0"/>
              </a:rPr>
              <a:t>2</a:t>
            </a:r>
            <a:r>
              <a:rPr lang="en-GB" dirty="0">
                <a:latin typeface="Arial" charset="0"/>
              </a:rPr>
              <a:t>, s</a:t>
            </a:r>
            <a:r>
              <a:rPr lang="en-GB" baseline="-25000" dirty="0">
                <a:latin typeface="Arial" charset="0"/>
              </a:rPr>
              <a:t>1</a:t>
            </a:r>
            <a:r>
              <a:rPr lang="en-GB" dirty="0">
                <a:latin typeface="Arial" charset="0"/>
              </a:rPr>
              <a:t>, s</a:t>
            </a:r>
            <a:r>
              <a:rPr lang="en-GB" baseline="-25000" dirty="0">
                <a:latin typeface="Arial" charset="0"/>
              </a:rPr>
              <a:t>2</a:t>
            </a:r>
            <a:r>
              <a:rPr lang="en-GB" dirty="0" smtClean="0">
                <a:latin typeface="Arial" charset="0"/>
              </a:rPr>
              <a:t>)</a:t>
            </a:r>
            <a:endParaRPr lang="en-GB" dirty="0">
              <a:latin typeface="Arial" charset="0"/>
            </a:endParaRPr>
          </a:p>
          <a:p>
            <a:pPr marL="0" indent="0" eaLnBrk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latin typeface="Arial" charset="0"/>
              </a:rPr>
              <a:t>h: one particular </a:t>
            </a:r>
            <a:r>
              <a:rPr lang="en-GB" dirty="0" smtClean="0">
                <a:latin typeface="Arial" charset="0"/>
              </a:rPr>
              <a:t>hypothesis</a:t>
            </a:r>
          </a:p>
          <a:p>
            <a:pPr marL="403137" lvl="2" indent="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latin typeface="Arial" charset="0"/>
              </a:rPr>
              <a:t>Note: </a:t>
            </a:r>
            <a:r>
              <a:rPr lang="en-GB" dirty="0" smtClean="0">
                <a:latin typeface="Arial" charset="0"/>
              </a:rPr>
              <a:t>|H| = ∞</a:t>
            </a:r>
            <a:endParaRPr lang="en-GB" dirty="0" smtClean="0">
              <a:latin typeface="Arial" charset="0"/>
            </a:endParaRPr>
          </a:p>
          <a:p>
            <a:pPr marL="0" indent="0" eaLnBrk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latin typeface="Arial" charset="0"/>
              </a:rPr>
              <a:t>Consider all hypotheses in parallel</a:t>
            </a:r>
          </a:p>
          <a:p>
            <a:pPr marL="403137" lvl="2" indent="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In 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contrast to non-Bayesian approach of </a:t>
            </a:r>
            <a:br>
              <a:rPr lang="en-GB" dirty="0">
                <a:latin typeface="Arial" charset="0"/>
                <a:ea typeface="Lucida Sans Unicode" charset="0"/>
                <a:cs typeface="Lucida Sans Unicode" charset="0"/>
              </a:rPr>
            </a:b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maintaining only the best hypothesis</a:t>
            </a:r>
            <a:br>
              <a:rPr lang="en-GB" dirty="0">
                <a:latin typeface="Arial" charset="0"/>
                <a:ea typeface="Lucida Sans Unicode" charset="0"/>
                <a:cs typeface="Lucida Sans Unicode" charset="0"/>
              </a:rPr>
            </a:b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at any point in time.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863" y="2151063"/>
            <a:ext cx="1978025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658"/>
            <a:ext cx="9053513" cy="985837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latin typeface="Arial" charset="0"/>
              </a:rPr>
              <a:t>Prediction </a:t>
            </a:r>
            <a:r>
              <a:rPr lang="en-GB" dirty="0" smtClean="0">
                <a:latin typeface="Arial" charset="0"/>
              </a:rPr>
              <a:t>Via </a:t>
            </a:r>
            <a:r>
              <a:rPr lang="en-GB" dirty="0">
                <a:latin typeface="Arial" charset="0"/>
              </a:rPr>
              <a:t>Model Averaging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501650" y="1143000"/>
            <a:ext cx="9053513" cy="6400800"/>
          </a:xfrm>
        </p:spPr>
        <p:txBody>
          <a:bodyPr/>
          <a:lstStyle/>
          <a:p>
            <a:pPr marL="0" indent="0" eaLnBrk="1"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latin typeface="Arial" charset="0"/>
              </a:rPr>
              <a:t>Will some unknown input y be in the concept given examples </a:t>
            </a:r>
            <a:r>
              <a:rPr lang="en-GB" i="1" dirty="0" smtClean="0">
                <a:latin typeface="Arial" charset="0"/>
              </a:rPr>
              <a:t>X </a:t>
            </a:r>
            <a:r>
              <a:rPr lang="en-GB" i="1" dirty="0">
                <a:latin typeface="Arial" charset="0"/>
              </a:rPr>
              <a:t>= </a:t>
            </a:r>
            <a:r>
              <a:rPr lang="en-GB" dirty="0">
                <a:latin typeface="Arial" charset="0"/>
              </a:rPr>
              <a:t>{x</a:t>
            </a:r>
            <a:r>
              <a:rPr lang="en-GB" baseline="-25000" dirty="0">
                <a:latin typeface="Arial" charset="0"/>
              </a:rPr>
              <a:t>1</a:t>
            </a:r>
            <a:r>
              <a:rPr lang="en-GB" dirty="0">
                <a:latin typeface="Arial" charset="0"/>
              </a:rPr>
              <a:t>, x</a:t>
            </a:r>
            <a:r>
              <a:rPr lang="en-GB" baseline="-25000" dirty="0">
                <a:latin typeface="Arial" charset="0"/>
              </a:rPr>
              <a:t>2</a:t>
            </a:r>
            <a:r>
              <a:rPr lang="en-GB" dirty="0">
                <a:latin typeface="Arial" charset="0"/>
              </a:rPr>
              <a:t>, x</a:t>
            </a:r>
            <a:r>
              <a:rPr lang="en-GB" baseline="-25000" dirty="0">
                <a:latin typeface="Arial" charset="0"/>
              </a:rPr>
              <a:t>3</a:t>
            </a:r>
            <a:r>
              <a:rPr lang="en-GB" dirty="0">
                <a:latin typeface="Arial" charset="0"/>
              </a:rPr>
              <a:t>, …, </a:t>
            </a:r>
            <a:r>
              <a:rPr lang="en-GB" dirty="0" err="1">
                <a:latin typeface="Arial" charset="0"/>
              </a:rPr>
              <a:t>x</a:t>
            </a:r>
            <a:r>
              <a:rPr lang="en-GB" baseline="-25000" dirty="0" err="1">
                <a:latin typeface="Arial" charset="0"/>
              </a:rPr>
              <a:t>n</a:t>
            </a:r>
            <a:r>
              <a:rPr lang="en-GB" dirty="0" smtClean="0">
                <a:latin typeface="Arial" charset="0"/>
              </a:rPr>
              <a:t>}?</a:t>
            </a:r>
          </a:p>
          <a:p>
            <a:pPr marL="0" indent="0" eaLnBrk="1"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latin typeface="Arial" charset="0"/>
              </a:rPr>
              <a:t>Q: y is a positive example of the </a:t>
            </a:r>
            <a:r>
              <a:rPr lang="en-GB" dirty="0" smtClean="0">
                <a:latin typeface="Arial" charset="0"/>
              </a:rPr>
              <a:t>concept (T,F)</a:t>
            </a:r>
            <a:endParaRPr lang="en-GB" dirty="0" smtClean="0">
              <a:latin typeface="Arial" charset="0"/>
            </a:endParaRPr>
          </a:p>
          <a:p>
            <a:pPr marL="0" indent="0" eaLnBrk="1"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>
              <a:latin typeface="Arial" charset="0"/>
            </a:endParaRPr>
          </a:p>
          <a:p>
            <a:pPr marL="255588" lvl="1" eaLnBrk="1">
              <a:buSzPct val="42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P(Q | 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X) = </a:t>
            </a:r>
            <a:r>
              <a:rPr lang="en-GB" dirty="0">
                <a:latin typeface="Arial" charset="0"/>
                <a:ea typeface="ＭＳ Ｐゴシック" charset="0"/>
                <a:cs typeface="ＭＳ Ｐゴシック" charset="0"/>
              </a:rPr>
              <a:t>⌠</a:t>
            </a:r>
            <a:r>
              <a:rPr lang="en-GB" baseline="-25000" dirty="0">
                <a:latin typeface="Arial" charset="0"/>
                <a:ea typeface="Lucida Sans Unicode" charset="0"/>
                <a:cs typeface="Lucida Sans Unicode" charset="0"/>
              </a:rPr>
              <a:t>h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>
                <a:solidFill>
                  <a:srgbClr val="009973"/>
                </a:solidFill>
                <a:latin typeface="Arial" charset="0"/>
                <a:ea typeface="Lucida Sans Unicode" charset="0"/>
                <a:cs typeface="Lucida Sans Unicode" charset="0"/>
              </a:rPr>
              <a:t>p</a:t>
            </a:r>
            <a:r>
              <a:rPr lang="en-GB" dirty="0" smtClean="0">
                <a:solidFill>
                  <a:srgbClr val="009973"/>
                </a:solidFill>
                <a:latin typeface="Arial" charset="0"/>
                <a:ea typeface="Lucida Sans Unicode" charset="0"/>
                <a:cs typeface="Lucida Sans Unicode" charset="0"/>
              </a:rPr>
              <a:t>(Q </a:t>
            </a:r>
            <a:r>
              <a:rPr lang="en-GB" dirty="0">
                <a:solidFill>
                  <a:srgbClr val="009973"/>
                </a:solidFill>
                <a:latin typeface="Arial" charset="0"/>
                <a:ea typeface="Lucida Sans Unicode" charset="0"/>
                <a:cs typeface="Lucida Sans Unicode" charset="0"/>
              </a:rPr>
              <a:t>&amp; h | X</a:t>
            </a:r>
            <a:r>
              <a:rPr lang="en-GB" dirty="0" smtClean="0">
                <a:solidFill>
                  <a:srgbClr val="009973"/>
                </a:solidFill>
                <a:latin typeface="Arial" charset="0"/>
                <a:ea typeface="Lucida Sans Unicode" charset="0"/>
                <a:cs typeface="Lucida Sans Unicode" charset="0"/>
              </a:rPr>
              <a:t>) dh</a:t>
            </a:r>
            <a:endParaRPr lang="en-GB" dirty="0">
              <a:solidFill>
                <a:srgbClr val="009973"/>
              </a:solidFill>
              <a:latin typeface="Arial" charset="0"/>
              <a:ea typeface="Lucida Sans Unicode" charset="0"/>
              <a:cs typeface="Lucida Sans Unicode" charset="0"/>
            </a:endParaRPr>
          </a:p>
          <a:p>
            <a:pPr marL="255588" lvl="1" eaLnBrk="1">
              <a:buSzPct val="42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solidFill>
                  <a:srgbClr val="009973"/>
                </a:solidFill>
                <a:latin typeface="Arial" charset="0"/>
                <a:ea typeface="Lucida Sans Unicode" charset="0"/>
                <a:cs typeface="Lucida Sans Unicode" charset="0"/>
              </a:rPr>
              <a:t>P(Q </a:t>
            </a:r>
            <a:r>
              <a:rPr lang="en-GB" dirty="0">
                <a:solidFill>
                  <a:srgbClr val="009973"/>
                </a:solidFill>
                <a:latin typeface="Arial" charset="0"/>
                <a:ea typeface="Lucida Sans Unicode" charset="0"/>
                <a:cs typeface="Lucida Sans Unicode" charset="0"/>
              </a:rPr>
              <a:t>&amp; h | X) 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= </a:t>
            </a:r>
            <a:r>
              <a:rPr lang="en-GB" dirty="0">
                <a:solidFill>
                  <a:srgbClr val="FF0000"/>
                </a:solidFill>
                <a:latin typeface="Arial" charset="0"/>
                <a:ea typeface="Lucida Sans Unicode" charset="0"/>
                <a:cs typeface="Lucida Sans Unicode" charset="0"/>
              </a:rPr>
              <a:t>p</a:t>
            </a:r>
            <a:r>
              <a:rPr lang="en-GB" dirty="0" smtClean="0">
                <a:solidFill>
                  <a:srgbClr val="FF0000"/>
                </a:solidFill>
                <a:latin typeface="Arial" charset="0"/>
                <a:ea typeface="Lucida Sans Unicode" charset="0"/>
                <a:cs typeface="Lucida Sans Unicode" charset="0"/>
              </a:rPr>
              <a:t>(Q </a:t>
            </a:r>
            <a:r>
              <a:rPr lang="en-GB" dirty="0">
                <a:solidFill>
                  <a:srgbClr val="FF0000"/>
                </a:solidFill>
                <a:latin typeface="Arial" charset="0"/>
                <a:ea typeface="Lucida Sans Unicode" charset="0"/>
                <a:cs typeface="Lucida Sans Unicode" charset="0"/>
              </a:rPr>
              <a:t>| h, X) </a:t>
            </a:r>
            <a:r>
              <a:rPr lang="en-GB" dirty="0">
                <a:solidFill>
                  <a:srgbClr val="0070C0"/>
                </a:solidFill>
                <a:latin typeface="Arial" charset="0"/>
                <a:ea typeface="Lucida Sans Unicode" charset="0"/>
                <a:cs typeface="Lucida Sans Unicode" charset="0"/>
              </a:rPr>
              <a:t>p(h | X)</a:t>
            </a:r>
          </a:p>
          <a:p>
            <a:pPr marL="255588" lvl="1" eaLnBrk="1">
              <a:buSzPct val="42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solidFill>
                  <a:srgbClr val="FF0000"/>
                </a:solidFill>
                <a:latin typeface="Arial" charset="0"/>
                <a:ea typeface="Lucida Sans Unicode" charset="0"/>
                <a:cs typeface="Lucida Sans Unicode" charset="0"/>
              </a:rPr>
              <a:t>P(Q </a:t>
            </a:r>
            <a:r>
              <a:rPr lang="en-GB" dirty="0">
                <a:solidFill>
                  <a:srgbClr val="FF0000"/>
                </a:solidFill>
                <a:latin typeface="Arial" charset="0"/>
                <a:ea typeface="Lucida Sans Unicode" charset="0"/>
                <a:cs typeface="Lucida Sans Unicode" charset="0"/>
              </a:rPr>
              <a:t>| h, X) 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= </a:t>
            </a: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P(Q 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| h) = 1 if </a:t>
            </a: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y 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is in h</a:t>
            </a:r>
          </a:p>
          <a:p>
            <a:pPr marL="255588" lvl="1" eaLnBrk="1">
              <a:buSzPct val="42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rgbClr val="0070C0"/>
                </a:solidFill>
                <a:latin typeface="Arial" charset="0"/>
                <a:ea typeface="Lucida Sans Unicode" charset="0"/>
                <a:cs typeface="Lucida Sans Unicode" charset="0"/>
              </a:rPr>
              <a:t>p(h | X) 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~ </a:t>
            </a:r>
            <a:r>
              <a:rPr lang="en-GB" dirty="0" smtClean="0">
                <a:latin typeface="Arial" charset="0"/>
                <a:ea typeface="Lucida Sans Unicode" charset="0"/>
                <a:cs typeface="Lucida Sans Unicode" charset="0"/>
              </a:rPr>
              <a:t>P(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X | h) p(h)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4154487" y="7354887"/>
            <a:ext cx="64611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r>
              <a:rPr lang="en-US" sz="1800">
                <a:solidFill>
                  <a:schemeClr val="tx1"/>
                </a:solidFill>
              </a:rPr>
              <a:t>prior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2630487" y="7354887"/>
            <a:ext cx="11461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r>
              <a:rPr lang="en-US" sz="1800">
                <a:solidFill>
                  <a:schemeClr val="tx1"/>
                </a:solidFill>
              </a:rPr>
              <a:t>likelihood</a:t>
            </a:r>
          </a:p>
        </p:txBody>
      </p:sp>
      <p:cxnSp>
        <p:nvCxnSpPr>
          <p:cNvPr id="14342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3087687" y="6821487"/>
            <a:ext cx="5334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3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4230688" y="6973887"/>
            <a:ext cx="4572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7543800" y="4740943"/>
            <a:ext cx="20574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/>
            <a:r>
              <a:rPr lang="en-US" dirty="0">
                <a:solidFill>
                  <a:schemeClr val="tx1"/>
                </a:solidFill>
              </a:rPr>
              <a:t>Chain rule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7543800" y="4038600"/>
            <a:ext cx="2622550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/>
            <a:r>
              <a:rPr lang="en-US" dirty="0">
                <a:solidFill>
                  <a:schemeClr val="tx1"/>
                </a:solidFill>
              </a:rPr>
              <a:t>Marginalization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7543800" y="5181600"/>
            <a:ext cx="2514600" cy="10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</a:rPr>
              <a:t>Conditional independence and deterministic concepts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7543800" y="6400800"/>
            <a:ext cx="2057400" cy="27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/>
            <a:r>
              <a:rPr lang="en-US" dirty="0" smtClean="0">
                <a:solidFill>
                  <a:schemeClr val="tx1"/>
                </a:solidFill>
              </a:rPr>
              <a:t>Bayes rule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501650" y="309563"/>
            <a:ext cx="9040813" cy="833437"/>
          </a:xfrm>
        </p:spPr>
        <p:txBody>
          <a:bodyPr/>
          <a:lstStyle/>
          <a:p>
            <a:r>
              <a:rPr lang="en-US">
                <a:latin typeface="Arial" charset="0"/>
              </a:rPr>
              <a:t>Priors and Likelihood Functions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9039225" cy="5661025"/>
          </a:xfrm>
        </p:spPr>
        <p:txBody>
          <a:bodyPr>
            <a:normAutofit fontScale="92500" lnSpcReduction="10000"/>
          </a:bodyPr>
          <a:lstStyle/>
          <a:p>
            <a:pPr marL="255588" lvl="1">
              <a:buFont typeface="StarSymbol" charset="0"/>
              <a:buNone/>
            </a:pPr>
            <a:r>
              <a:rPr lang="en-US">
                <a:latin typeface="Arial" charset="0"/>
                <a:ea typeface="Lucida Sans Unicode" charset="0"/>
                <a:cs typeface="Lucida Sans Unicode" charset="0"/>
              </a:rPr>
              <a:t>Priors, p(h)</a:t>
            </a:r>
          </a:p>
          <a:p>
            <a:pPr lvl="3"/>
            <a:r>
              <a:rPr lang="en-US">
                <a:latin typeface="Arial" charset="0"/>
                <a:ea typeface="Lucida Sans Unicode" charset="0"/>
                <a:cs typeface="Lucida Sans Unicode" charset="0"/>
              </a:rPr>
              <a:t>Location invariant</a:t>
            </a:r>
          </a:p>
          <a:p>
            <a:pPr lvl="3"/>
            <a:r>
              <a:rPr lang="en-US">
                <a:latin typeface="Arial" charset="0"/>
                <a:ea typeface="Lucida Sans Unicode" charset="0"/>
                <a:cs typeface="Lucida Sans Unicode" charset="0"/>
              </a:rPr>
              <a:t>Uninformative prior</a:t>
            </a:r>
            <a:br>
              <a:rPr lang="en-US">
                <a:latin typeface="Arial" charset="0"/>
                <a:ea typeface="Lucida Sans Unicode" charset="0"/>
                <a:cs typeface="Lucida Sans Unicode" charset="0"/>
              </a:rPr>
            </a:br>
            <a:r>
              <a:rPr lang="en-US">
                <a:latin typeface="Arial" charset="0"/>
                <a:ea typeface="Lucida Sans Unicode" charset="0"/>
                <a:cs typeface="Lucida Sans Unicode" charset="0"/>
              </a:rPr>
              <a:t>(prior depends only on area of rectangle)</a:t>
            </a:r>
            <a:br>
              <a:rPr lang="en-US">
                <a:latin typeface="Arial" charset="0"/>
                <a:ea typeface="Lucida Sans Unicode" charset="0"/>
                <a:cs typeface="Lucida Sans Unicode" charset="0"/>
              </a:rPr>
            </a:br>
            <a:r>
              <a:rPr lang="en-US">
                <a:latin typeface="Arial" charset="0"/>
                <a:ea typeface="Lucida Sans Unicode" charset="0"/>
                <a:cs typeface="Lucida Sans Unicode" charset="0"/>
              </a:rPr>
              <a:t/>
            </a:r>
            <a:br>
              <a:rPr lang="en-US">
                <a:latin typeface="Arial" charset="0"/>
                <a:ea typeface="Lucida Sans Unicode" charset="0"/>
                <a:cs typeface="Lucida Sans Unicode" charset="0"/>
              </a:rPr>
            </a:br>
            <a:endParaRPr lang="en-US">
              <a:latin typeface="Arial" charset="0"/>
              <a:ea typeface="Lucida Sans Unicode" charset="0"/>
              <a:cs typeface="Lucida Sans Unicode" charset="0"/>
            </a:endParaRPr>
          </a:p>
          <a:p>
            <a:pPr lvl="3"/>
            <a:r>
              <a:rPr lang="en-US">
                <a:latin typeface="Arial" charset="0"/>
                <a:ea typeface="Lucida Sans Unicode" charset="0"/>
                <a:cs typeface="Lucida Sans Unicode" charset="0"/>
              </a:rPr>
              <a:t>Expected size prior </a:t>
            </a:r>
            <a:br>
              <a:rPr lang="en-US">
                <a:latin typeface="Arial" charset="0"/>
                <a:ea typeface="Lucida Sans Unicode" charset="0"/>
                <a:cs typeface="Lucida Sans Unicode" charset="0"/>
              </a:rPr>
            </a:br>
            <a:r>
              <a:rPr lang="en-US">
                <a:latin typeface="Arial" charset="0"/>
                <a:ea typeface="Lucida Sans Unicode" charset="0"/>
                <a:cs typeface="Lucida Sans Unicode" charset="0"/>
              </a:rPr>
              <a:t/>
            </a:r>
            <a:br>
              <a:rPr lang="en-US">
                <a:latin typeface="Arial" charset="0"/>
                <a:ea typeface="Lucida Sans Unicode" charset="0"/>
                <a:cs typeface="Lucida Sans Unicode" charset="0"/>
              </a:rPr>
            </a:br>
            <a:r>
              <a:rPr lang="en-US">
                <a:latin typeface="Arial" charset="0"/>
                <a:ea typeface="Lucida Sans Unicode" charset="0"/>
                <a:cs typeface="Lucida Sans Unicode" charset="0"/>
              </a:rPr>
              <a:t/>
            </a:r>
            <a:br>
              <a:rPr lang="en-US">
                <a:latin typeface="Arial" charset="0"/>
                <a:ea typeface="Lucida Sans Unicode" charset="0"/>
                <a:cs typeface="Lucida Sans Unicode" charset="0"/>
              </a:rPr>
            </a:br>
            <a:endParaRPr lang="en-US">
              <a:latin typeface="Arial" charset="0"/>
              <a:ea typeface="Lucida Sans Unicode" charset="0"/>
              <a:cs typeface="Lucida Sans Unicode" charset="0"/>
            </a:endParaRPr>
          </a:p>
          <a:p>
            <a:pPr marL="0" indent="0"/>
            <a:r>
              <a:rPr lang="en-US">
                <a:latin typeface="Arial" charset="0"/>
              </a:rPr>
              <a:t>Likelihood function, p(X|h)</a:t>
            </a:r>
          </a:p>
          <a:p>
            <a:pPr lvl="3"/>
            <a:r>
              <a:rPr lang="en-US">
                <a:latin typeface="Arial" charset="0"/>
                <a:ea typeface="Lucida Sans Unicode" charset="0"/>
                <a:cs typeface="Lucida Sans Unicode" charset="0"/>
              </a:rPr>
              <a:t>X = set of </a:t>
            </a:r>
            <a:r>
              <a:rPr lang="en-US" i="1">
                <a:latin typeface="Arial" charset="0"/>
                <a:ea typeface="Lucida Sans Unicode" charset="0"/>
                <a:cs typeface="Lucida Sans Unicode" charset="0"/>
              </a:rPr>
              <a:t>n</a:t>
            </a:r>
            <a:r>
              <a:rPr lang="en-US">
                <a:latin typeface="Arial" charset="0"/>
                <a:ea typeface="Lucida Sans Unicode" charset="0"/>
                <a:cs typeface="Lucida Sans Unicode" charset="0"/>
              </a:rPr>
              <a:t> examples</a:t>
            </a:r>
          </a:p>
          <a:p>
            <a:pPr lvl="3"/>
            <a:r>
              <a:rPr lang="en-US">
                <a:latin typeface="Arial" charset="0"/>
                <a:ea typeface="Lucida Sans Unicode" charset="0"/>
                <a:cs typeface="Lucida Sans Unicode" charset="0"/>
              </a:rPr>
              <a:t>Size principle</a:t>
            </a:r>
          </a:p>
          <a:p>
            <a:pPr lvl="3"/>
            <a:endParaRPr lang="en-US">
              <a:latin typeface="Arial" charset="0"/>
              <a:ea typeface="Lucida Sans Unicode" charset="0"/>
              <a:cs typeface="Lucida Sans Unicode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3279775"/>
            <a:ext cx="37877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4346575"/>
            <a:ext cx="39687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4495800" y="3200400"/>
            <a:ext cx="76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268913" y="3376613"/>
            <a:ext cx="2936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/>
            <a:r>
              <a:rPr lang="en-GB" sz="18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>
            <a:off x="1836737" y="7085012"/>
            <a:ext cx="3649663" cy="687388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rgbClr val="7030A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DEFAULT.thmx</Template>
  <TotalTime>2324</TotalTime>
  <Words>1402</Words>
  <Application>Microsoft Macintosh PowerPoint</Application>
  <PresentationFormat>Custom</PresentationFormat>
  <Paragraphs>273</Paragraphs>
  <Slides>35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</vt:lpstr>
      <vt:lpstr>Announcements</vt:lpstr>
      <vt:lpstr>Concept Learning</vt:lpstr>
      <vt:lpstr>Supervised Approach To Concept Learning</vt:lpstr>
      <vt:lpstr>Contrast With Human Learning Abiliites</vt:lpstr>
      <vt:lpstr>Tenenbaum (1999)</vt:lpstr>
      <vt:lpstr>Learning Problem</vt:lpstr>
      <vt:lpstr>Hypothesis (Model) Space</vt:lpstr>
      <vt:lpstr>Prediction Via Model Averaging</vt:lpstr>
      <vt:lpstr>Priors and Likelihood Functions</vt:lpstr>
      <vt:lpstr>PowerPoint Presentation</vt:lpstr>
      <vt:lpstr>Generalization Gradients</vt:lpstr>
      <vt:lpstr>Experimental Design</vt:lpstr>
      <vt:lpstr>Experimental Results</vt:lpstr>
      <vt:lpstr>Number Game</vt:lpstr>
      <vt:lpstr>Empirical Predictive Distributions</vt:lpstr>
      <vt:lpstr>Hypothesis Space</vt:lpstr>
      <vt:lpstr>PowerPoint Presentation</vt:lpstr>
      <vt:lpstr>PowerPoint Presentation</vt:lpstr>
      <vt:lpstr>Posterior Distribution After Observing 16</vt:lpstr>
      <vt:lpstr>Model Vs. Human Data</vt:lpstr>
      <vt:lpstr>Summary of Tenenbaum (1999)</vt:lpstr>
      <vt:lpstr>Important Ideas in Bayesian Models</vt:lpstr>
      <vt:lpstr>Ockham's Razor</vt:lpstr>
      <vt:lpstr>Motivating Ockham's Razor</vt:lpstr>
      <vt:lpstr>Ockham's Razor with Priors</vt:lpstr>
      <vt:lpstr>Subjective vs. Objective Priors</vt:lpstr>
      <vt:lpstr>Ockham’s Razor Via Likelihoods</vt:lpstr>
      <vt:lpstr>Simple and Complex Hypotheses</vt:lpstr>
      <vt:lpstr>Bayes Factor</vt:lpstr>
      <vt:lpstr>Hypothesis Classes Varying In Complexity</vt:lpstr>
      <vt:lpstr>Rissanen (1976) Minimum Description Length</vt:lpstr>
      <vt:lpstr>MDL &amp; Bayes</vt:lpstr>
      <vt:lpstr>PowerPoint Presentation</vt:lpstr>
      <vt:lpstr>Relativity Example</vt:lpstr>
      <vt:lpstr>Relativity Example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Tenenbaum (1999)</dc:title>
  <cp:lastModifiedBy>Michael Mozer</cp:lastModifiedBy>
  <cp:revision>86</cp:revision>
  <dcterms:modified xsi:type="dcterms:W3CDTF">2013-09-05T19:45:01Z</dcterms:modified>
</cp:coreProperties>
</file>