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sldIdLst>
    <p:sldId id="256" r:id="rId2"/>
    <p:sldId id="269" r:id="rId3"/>
    <p:sldId id="318" r:id="rId4"/>
    <p:sldId id="271" r:id="rId5"/>
    <p:sldId id="272" r:id="rId6"/>
    <p:sldId id="273" r:id="rId7"/>
    <p:sldId id="274" r:id="rId8"/>
    <p:sldId id="304" r:id="rId9"/>
    <p:sldId id="305" r:id="rId10"/>
    <p:sldId id="306" r:id="rId11"/>
    <p:sldId id="307" r:id="rId12"/>
    <p:sldId id="308" r:id="rId13"/>
    <p:sldId id="275" r:id="rId14"/>
    <p:sldId id="276" r:id="rId15"/>
    <p:sldId id="303" r:id="rId16"/>
    <p:sldId id="277" r:id="rId17"/>
    <p:sldId id="278" r:id="rId18"/>
    <p:sldId id="279" r:id="rId19"/>
    <p:sldId id="280" r:id="rId20"/>
    <p:sldId id="281" r:id="rId21"/>
    <p:sldId id="309" r:id="rId22"/>
    <p:sldId id="310" r:id="rId23"/>
    <p:sldId id="311" r:id="rId24"/>
    <p:sldId id="288" r:id="rId25"/>
    <p:sldId id="315" r:id="rId26"/>
    <p:sldId id="313" r:id="rId27"/>
    <p:sldId id="314" r:id="rId28"/>
    <p:sldId id="312" r:id="rId29"/>
    <p:sldId id="317" r:id="rId30"/>
    <p:sldId id="319" r:id="rId31"/>
    <p:sldId id="289" r:id="rId32"/>
    <p:sldId id="290" r:id="rId33"/>
    <p:sldId id="291" r:id="rId34"/>
    <p:sldId id="292" r:id="rId35"/>
    <p:sldId id="298" r:id="rId36"/>
    <p:sldId id="299" r:id="rId37"/>
    <p:sldId id="300" r:id="rId38"/>
    <p:sldId id="30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9D00"/>
    <a:srgbClr val="FF00FF"/>
    <a:srgbClr val="663F00"/>
    <a:srgbClr val="00FFFF"/>
    <a:srgbClr val="27D5F0"/>
    <a:srgbClr val="00B2B2"/>
    <a:srgbClr val="0000FF"/>
    <a:srgbClr val="A50002"/>
    <a:srgbClr val="B419B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14"/>
    <p:restoredTop sz="85486"/>
  </p:normalViewPr>
  <p:slideViewPr>
    <p:cSldViewPr snapToGrid="0" snapToObjects="1">
      <p:cViewPr>
        <p:scale>
          <a:sx n="112" d="100"/>
          <a:sy n="112" d="100"/>
        </p:scale>
        <p:origin x="800" y="4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44F71-2A91-C84A-869D-4F4E1A19AFF8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B0918-989A-B147-B126-A98AEDAA3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33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15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redo</a:t>
            </a:r>
            <a:r>
              <a:rPr lang="en-US" baseline="0" dirty="0" smtClean="0"/>
              <a:t> slide with addition of sequence-to-sequence net (intermediate embedding)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1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TensorFlow</a:t>
            </a:r>
            <a:r>
              <a:rPr lang="en-US" dirty="0" smtClean="0"/>
              <a:t> implementation?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19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[*] Basic RNN arch</a:t>
            </a:r>
          </a:p>
          <a:p>
            <a:r>
              <a:rPr lang="en-US" dirty="0" smtClean="0"/>
              <a:t>Feed in a sequence, one element at a time</a:t>
            </a:r>
          </a:p>
          <a:p>
            <a:r>
              <a:rPr lang="en-US" dirty="0" smtClean="0"/>
              <a:t>[*] LSTM</a:t>
            </a:r>
          </a:p>
          <a:p>
            <a:r>
              <a:rPr lang="en-US" dirty="0" smtClean="0"/>
              <a:t>[*] GRU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14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x_k</a:t>
            </a:r>
            <a:r>
              <a:rPr lang="en-US" dirty="0" smtClean="0"/>
              <a:t> input</a:t>
            </a:r>
            <a:r>
              <a:rPr lang="en-US" baseline="0" dirty="0" smtClean="0"/>
              <a:t> at step k; h_{k-1} previous hidden</a:t>
            </a:r>
          </a:p>
          <a:p>
            <a:r>
              <a:rPr lang="en-US" baseline="0" dirty="0" smtClean="0"/>
              <a:t>input and </a:t>
            </a:r>
            <a:r>
              <a:rPr lang="en-US" baseline="0" dirty="0" err="1" smtClean="0"/>
              <a:t>prev</a:t>
            </a:r>
            <a:r>
              <a:rPr lang="en-US" baseline="0" dirty="0" smtClean="0"/>
              <a:t> hidden feed into:</a:t>
            </a:r>
          </a:p>
          <a:p>
            <a:r>
              <a:rPr lang="en-US" baseline="0" dirty="0" smtClean="0"/>
              <a:t>[*] r: reset gate: determine how much of the hidden state should be fed back</a:t>
            </a:r>
          </a:p>
          <a:p>
            <a:r>
              <a:rPr lang="en-US" baseline="0" dirty="0" smtClean="0"/>
              <a:t>[*] q: event signal based on input and whatever portion of hidden state is fed back</a:t>
            </a:r>
          </a:p>
          <a:p>
            <a:r>
              <a:rPr lang="en-US" baseline="0" dirty="0" smtClean="0"/>
              <a:t>[*] s: storage gate: determine what fraction of the event signal to store (they call UPDATE gate)</a:t>
            </a:r>
          </a:p>
          <a:p>
            <a:r>
              <a:rPr lang="en-US" baseline="0" dirty="0" smtClean="0"/>
              <a:t>[*] hidden update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90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latent goals:  start to make tea, pull out a pencil, jot</a:t>
            </a:r>
            <a:r>
              <a:rPr lang="en-US" baseline="0" dirty="0" smtClean="0"/>
              <a:t> down the time, walk out of room, come back and grab tea. </a:t>
            </a:r>
          </a:p>
          <a:p>
            <a:r>
              <a:rPr lang="en-US" baseline="0" dirty="0" smtClean="0"/>
              <a:t>what was pulling out pencil about?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59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combines delay line and exponential kernel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9B68E-552D-2E4C-BFD1-382DE1A2850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34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3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444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9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3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8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23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7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12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57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66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303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4" y="274641"/>
            <a:ext cx="2743200" cy="5851526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6"/>
          </a:xfrm>
        </p:spPr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147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0" y="273631"/>
            <a:ext cx="10936320" cy="1137719"/>
          </a:xfrm>
        </p:spPr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08640" y="6247376"/>
            <a:ext cx="2803200" cy="472369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4170240" y="6247376"/>
            <a:ext cx="3828480" cy="472369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741760" y="6247376"/>
            <a:ext cx="2803200" cy="472369"/>
          </a:xfrm>
        </p:spPr>
        <p:txBody>
          <a:bodyPr/>
          <a:lstStyle>
            <a:lvl1pPr>
              <a:defRPr/>
            </a:lvl1pPr>
          </a:lstStyle>
          <a:p>
            <a:fld id="{4174B9A0-CB37-4C83-B880-3D838943E6C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667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60" cy="1142040"/>
          </a:xfrm>
        </p:spPr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8640" y="1604329"/>
            <a:ext cx="5391360" cy="4524955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4321" y="1604329"/>
            <a:ext cx="5393280" cy="4524955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41DFF-6809-4F2C-9371-97C2D64DBCD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782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6404" y="1371604"/>
            <a:ext cx="11176000" cy="4754562"/>
          </a:xfrm>
        </p:spPr>
        <p:txBody>
          <a:bodyPr/>
          <a:lstStyle>
            <a:lvl1pPr marL="88931" indent="-88931">
              <a:spcBef>
                <a:spcPts val="1946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Wingdings" pitchFamily="2" charset="2"/>
              <a:buChar char="ü"/>
              <a:defRPr baseline="0"/>
            </a:lvl1pPr>
            <a:lvl2pPr marL="355726">
              <a:spcBef>
                <a:spcPts val="1946"/>
              </a:spcBef>
              <a:spcAft>
                <a:spcPts val="0"/>
              </a:spcAft>
              <a:defRPr sz="2647">
                <a:solidFill>
                  <a:schemeClr val="accent2"/>
                </a:solidFill>
              </a:defRPr>
            </a:lvl2pPr>
            <a:lvl3pPr marL="351604" indent="0">
              <a:spcBef>
                <a:spcPts val="1167"/>
              </a:spcBef>
              <a:buFont typeface="Calibri" pitchFamily="34" charset="0"/>
              <a:buChar char=" "/>
              <a:defRPr sz="2471">
                <a:solidFill>
                  <a:schemeClr val="accent6">
                    <a:lumMod val="75000"/>
                  </a:schemeClr>
                </a:solidFill>
              </a:defRPr>
            </a:lvl3pPr>
            <a:lvl4pPr marL="500257" indent="-145236">
              <a:spcBef>
                <a:spcPts val="1167"/>
              </a:spcBef>
              <a:buFont typeface="Arial"/>
              <a:buChar char="•"/>
              <a:defRPr b="1">
                <a:solidFill>
                  <a:schemeClr val="accent5">
                    <a:lumMod val="75000"/>
                  </a:schemeClr>
                </a:solidFill>
              </a:defRPr>
            </a:lvl4pPr>
            <a:lvl5pPr marL="551919" indent="0">
              <a:spcBef>
                <a:spcPts val="778"/>
              </a:spcBef>
              <a:buFont typeface="Calibri" pitchFamily="34" charset="0"/>
              <a:buNone/>
              <a:defRPr sz="2118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insert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altLang="ja-JP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21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3"/>
            <a:ext cx="10363200" cy="1362075"/>
          </a:xfrm>
        </p:spPr>
        <p:txBody>
          <a:bodyPr anchor="t"/>
          <a:lstStyle>
            <a:lvl1pPr algn="l">
              <a:defRPr sz="3883" b="1" cap="all"/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5"/>
            <a:ext cx="10363200" cy="1500187"/>
          </a:xfrm>
        </p:spPr>
        <p:txBody>
          <a:bodyPr anchor="b"/>
          <a:lstStyle>
            <a:lvl1pPr marL="0" indent="0">
              <a:buNone/>
              <a:defRPr sz="1941">
                <a:solidFill>
                  <a:schemeClr val="tx1">
                    <a:tint val="75000"/>
                  </a:schemeClr>
                </a:solidFill>
              </a:defRPr>
            </a:lvl1pPr>
            <a:lvl2pPr marL="444659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89316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333975" indent="0">
              <a:buNone/>
              <a:defRPr sz="1324">
                <a:solidFill>
                  <a:schemeClr val="tx1">
                    <a:tint val="75000"/>
                  </a:schemeClr>
                </a:solidFill>
              </a:defRPr>
            </a:lvl4pPr>
            <a:lvl5pPr marL="1778633" indent="0">
              <a:buNone/>
              <a:defRPr sz="1324">
                <a:solidFill>
                  <a:schemeClr val="tx1">
                    <a:tint val="75000"/>
                  </a:schemeClr>
                </a:solidFill>
              </a:defRPr>
            </a:lvl5pPr>
            <a:lvl6pPr marL="2223292" indent="0">
              <a:buNone/>
              <a:defRPr sz="1324">
                <a:solidFill>
                  <a:schemeClr val="tx1">
                    <a:tint val="75000"/>
                  </a:schemeClr>
                </a:solidFill>
              </a:defRPr>
            </a:lvl6pPr>
            <a:lvl7pPr marL="2667950" indent="0">
              <a:buNone/>
              <a:defRPr sz="1324">
                <a:solidFill>
                  <a:schemeClr val="tx1">
                    <a:tint val="75000"/>
                  </a:schemeClr>
                </a:solidFill>
              </a:defRPr>
            </a:lvl7pPr>
            <a:lvl8pPr marL="3112609" indent="0">
              <a:buNone/>
              <a:defRPr sz="1324">
                <a:solidFill>
                  <a:schemeClr val="tx1">
                    <a:tint val="75000"/>
                  </a:schemeClr>
                </a:solidFill>
              </a:defRPr>
            </a:lvl8pPr>
            <a:lvl9pPr marL="3557267" indent="0">
              <a:buNone/>
              <a:defRPr sz="13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71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735"/>
            </a:lvl1pPr>
            <a:lvl2pPr>
              <a:defRPr sz="2294"/>
            </a:lvl2pPr>
            <a:lvl3pPr>
              <a:defRPr sz="1941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735"/>
            </a:lvl1pPr>
            <a:lvl2pPr>
              <a:defRPr sz="2294"/>
            </a:lvl2pPr>
            <a:lvl3pPr>
              <a:defRPr sz="1941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821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7"/>
            <a:ext cx="5386918" cy="639761"/>
          </a:xfrm>
        </p:spPr>
        <p:txBody>
          <a:bodyPr anchor="b"/>
          <a:lstStyle>
            <a:lvl1pPr marL="0" indent="0">
              <a:buNone/>
              <a:defRPr sz="2294" b="1"/>
            </a:lvl1pPr>
            <a:lvl2pPr marL="444659" indent="0">
              <a:buNone/>
              <a:defRPr sz="1941" b="1"/>
            </a:lvl2pPr>
            <a:lvl3pPr marL="889316" indent="0">
              <a:buNone/>
              <a:defRPr sz="1765" b="1"/>
            </a:lvl3pPr>
            <a:lvl4pPr marL="1333975" indent="0">
              <a:buNone/>
              <a:defRPr sz="1588" b="1"/>
            </a:lvl4pPr>
            <a:lvl5pPr marL="1778633" indent="0">
              <a:buNone/>
              <a:defRPr sz="1588" b="1"/>
            </a:lvl5pPr>
            <a:lvl6pPr marL="2223292" indent="0">
              <a:buNone/>
              <a:defRPr sz="1588" b="1"/>
            </a:lvl6pPr>
            <a:lvl7pPr marL="2667950" indent="0">
              <a:buNone/>
              <a:defRPr sz="1588" b="1"/>
            </a:lvl7pPr>
            <a:lvl8pPr marL="3112609" indent="0">
              <a:buNone/>
              <a:defRPr sz="1588" b="1"/>
            </a:lvl8pPr>
            <a:lvl9pPr marL="3557267" indent="0">
              <a:buNone/>
              <a:defRPr sz="1588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6"/>
            <a:ext cx="5386918" cy="3951288"/>
          </a:xfrm>
        </p:spPr>
        <p:txBody>
          <a:bodyPr/>
          <a:lstStyle>
            <a:lvl1pPr>
              <a:defRPr sz="2294"/>
            </a:lvl1pPr>
            <a:lvl2pPr>
              <a:defRPr sz="1941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7"/>
            <a:ext cx="5389033" cy="639761"/>
          </a:xfrm>
        </p:spPr>
        <p:txBody>
          <a:bodyPr anchor="b"/>
          <a:lstStyle>
            <a:lvl1pPr marL="0" indent="0">
              <a:buNone/>
              <a:defRPr sz="2294" b="1"/>
            </a:lvl1pPr>
            <a:lvl2pPr marL="444659" indent="0">
              <a:buNone/>
              <a:defRPr sz="1941" b="1"/>
            </a:lvl2pPr>
            <a:lvl3pPr marL="889316" indent="0">
              <a:buNone/>
              <a:defRPr sz="1765" b="1"/>
            </a:lvl3pPr>
            <a:lvl4pPr marL="1333975" indent="0">
              <a:buNone/>
              <a:defRPr sz="1588" b="1"/>
            </a:lvl4pPr>
            <a:lvl5pPr marL="1778633" indent="0">
              <a:buNone/>
              <a:defRPr sz="1588" b="1"/>
            </a:lvl5pPr>
            <a:lvl6pPr marL="2223292" indent="0">
              <a:buNone/>
              <a:defRPr sz="1588" b="1"/>
            </a:lvl6pPr>
            <a:lvl7pPr marL="2667950" indent="0">
              <a:buNone/>
              <a:defRPr sz="1588" b="1"/>
            </a:lvl7pPr>
            <a:lvl8pPr marL="3112609" indent="0">
              <a:buNone/>
              <a:defRPr sz="1588" b="1"/>
            </a:lvl8pPr>
            <a:lvl9pPr marL="3557267" indent="0">
              <a:buNone/>
              <a:defRPr sz="1588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6"/>
            <a:ext cx="5389033" cy="3951288"/>
          </a:xfrm>
        </p:spPr>
        <p:txBody>
          <a:bodyPr/>
          <a:lstStyle>
            <a:lvl1pPr>
              <a:defRPr sz="2294"/>
            </a:lvl1pPr>
            <a:lvl2pPr>
              <a:defRPr sz="1941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67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8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166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941" b="1"/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52"/>
            <a:ext cx="6815667" cy="5853113"/>
          </a:xfrm>
        </p:spPr>
        <p:txBody>
          <a:bodyPr/>
          <a:lstStyle>
            <a:lvl1pPr>
              <a:defRPr sz="3088"/>
            </a:lvl1pPr>
            <a:lvl2pPr>
              <a:defRPr sz="2735"/>
            </a:lvl2pPr>
            <a:lvl3pPr>
              <a:defRPr sz="2294"/>
            </a:lvl3pPr>
            <a:lvl4pPr>
              <a:defRPr sz="1941"/>
            </a:lvl4pPr>
            <a:lvl5pPr>
              <a:defRPr sz="1941"/>
            </a:lvl5pPr>
            <a:lvl6pPr>
              <a:defRPr sz="1941"/>
            </a:lvl6pPr>
            <a:lvl7pPr>
              <a:defRPr sz="1941"/>
            </a:lvl7pPr>
            <a:lvl8pPr>
              <a:defRPr sz="1941"/>
            </a:lvl8pPr>
            <a:lvl9pPr>
              <a:defRPr sz="194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324"/>
            </a:lvl1pPr>
            <a:lvl2pPr marL="444659" indent="0">
              <a:buNone/>
              <a:defRPr sz="1147"/>
            </a:lvl2pPr>
            <a:lvl3pPr marL="889316" indent="0">
              <a:buNone/>
              <a:defRPr sz="971"/>
            </a:lvl3pPr>
            <a:lvl4pPr marL="1333975" indent="0">
              <a:buNone/>
              <a:defRPr sz="882"/>
            </a:lvl4pPr>
            <a:lvl5pPr marL="1778633" indent="0">
              <a:buNone/>
              <a:defRPr sz="882"/>
            </a:lvl5pPr>
            <a:lvl6pPr marL="2223292" indent="0">
              <a:buNone/>
              <a:defRPr sz="882"/>
            </a:lvl6pPr>
            <a:lvl7pPr marL="2667950" indent="0">
              <a:buNone/>
              <a:defRPr sz="882"/>
            </a:lvl7pPr>
            <a:lvl8pPr marL="3112609" indent="0">
              <a:buNone/>
              <a:defRPr sz="882"/>
            </a:lvl8pPr>
            <a:lvl9pPr marL="3557267" indent="0">
              <a:buNone/>
              <a:defRPr sz="882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25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1941" b="1"/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</p:spPr>
        <p:txBody>
          <a:bodyPr/>
          <a:lstStyle>
            <a:lvl1pPr marL="0" indent="0">
              <a:buNone/>
              <a:defRPr sz="3088"/>
            </a:lvl1pPr>
            <a:lvl2pPr marL="444659" indent="0">
              <a:buNone/>
              <a:defRPr sz="2735"/>
            </a:lvl2pPr>
            <a:lvl3pPr marL="889316" indent="0">
              <a:buNone/>
              <a:defRPr sz="2294"/>
            </a:lvl3pPr>
            <a:lvl4pPr marL="1333975" indent="0">
              <a:buNone/>
              <a:defRPr sz="1941"/>
            </a:lvl4pPr>
            <a:lvl5pPr marL="1778633" indent="0">
              <a:buNone/>
              <a:defRPr sz="1941"/>
            </a:lvl5pPr>
            <a:lvl6pPr marL="2223292" indent="0">
              <a:buNone/>
              <a:defRPr sz="1941"/>
            </a:lvl6pPr>
            <a:lvl7pPr marL="2667950" indent="0">
              <a:buNone/>
              <a:defRPr sz="1941"/>
            </a:lvl7pPr>
            <a:lvl8pPr marL="3112609" indent="0">
              <a:buNone/>
              <a:defRPr sz="1941"/>
            </a:lvl8pPr>
            <a:lvl9pPr marL="3557267" indent="0">
              <a:buNone/>
              <a:defRPr sz="1941"/>
            </a:lvl9pPr>
          </a:lstStyle>
          <a:p>
            <a:r>
              <a:rPr lang="en-US" altLang="ja-JP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324"/>
            </a:lvl1pPr>
            <a:lvl2pPr marL="444659" indent="0">
              <a:buNone/>
              <a:defRPr sz="1147"/>
            </a:lvl2pPr>
            <a:lvl3pPr marL="889316" indent="0">
              <a:buNone/>
              <a:defRPr sz="971"/>
            </a:lvl3pPr>
            <a:lvl4pPr marL="1333975" indent="0">
              <a:buNone/>
              <a:defRPr sz="882"/>
            </a:lvl4pPr>
            <a:lvl5pPr marL="1778633" indent="0">
              <a:buNone/>
              <a:defRPr sz="882"/>
            </a:lvl5pPr>
            <a:lvl6pPr marL="2223292" indent="0">
              <a:buNone/>
              <a:defRPr sz="882"/>
            </a:lvl6pPr>
            <a:lvl7pPr marL="2667950" indent="0">
              <a:buNone/>
              <a:defRPr sz="882"/>
            </a:lvl7pPr>
            <a:lvl8pPr marL="3112609" indent="0">
              <a:buNone/>
              <a:defRPr sz="882"/>
            </a:lvl8pPr>
            <a:lvl9pPr marL="3557267" indent="0">
              <a:buNone/>
              <a:defRPr sz="882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76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 vert="horz" lIns="100794" tIns="50397" rIns="100794" bIns="50397" rtlCol="0" anchor="ctr">
            <a:normAutofit/>
          </a:bodyPr>
          <a:lstStyle/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/>
          <a:p>
            <a:pPr lvl="0"/>
            <a:r>
              <a:rPr lang="en-US" dirty="0" smtClean="0"/>
              <a:t>Click to insert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altLang="ja-JP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l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41000"/>
              </a:lnSpc>
            </a:pPr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41000"/>
                </a:lnSpc>
              </a:pPr>
              <a:t>10/19/17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6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ctr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41000"/>
              </a:lnSpc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r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41000"/>
              </a:lnSpc>
            </a:pPr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41000"/>
                </a:lnSpc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80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ctr" defTabSz="889409" rtl="0" eaLnBrk="1" latinLnBrk="0" hangingPunct="1">
        <a:spcBef>
          <a:spcPct val="0"/>
        </a:spcBef>
        <a:buNone/>
        <a:defRPr kumimoji="1" sz="3530" b="1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889409" rtl="0" eaLnBrk="1" latinLnBrk="0" hangingPunct="1">
        <a:spcBef>
          <a:spcPct val="20000"/>
        </a:spcBef>
        <a:buClr>
          <a:schemeClr val="bg1"/>
        </a:buClr>
        <a:buSzPct val="25000"/>
        <a:buFont typeface="Arial" pitchFamily="34" charset="0"/>
        <a:buChar char="•"/>
        <a:defRPr kumimoji="1" sz="2735" b="1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249034" indent="-249034" algn="l" defTabSz="889409" rtl="0" eaLnBrk="1" latinLnBrk="0" hangingPunct="1">
        <a:spcBef>
          <a:spcPct val="20000"/>
        </a:spcBef>
        <a:buFont typeface="Wingdings" pitchFamily="2" charset="2"/>
        <a:buChar char="§"/>
        <a:defRPr kumimoji="1" sz="2735" b="1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444705" indent="-88941" algn="l" defTabSz="889409" rtl="0" eaLnBrk="1" latinLnBrk="0" hangingPunct="1">
        <a:spcBef>
          <a:spcPct val="20000"/>
        </a:spcBef>
        <a:buClr>
          <a:schemeClr val="bg1"/>
        </a:buClr>
        <a:buSzPct val="25000"/>
        <a:buFont typeface="Arial" pitchFamily="34" charset="0"/>
        <a:buChar char="•"/>
        <a:defRPr kumimoji="1" sz="2294" b="1" kern="1200" baseline="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3pPr>
      <a:lvl4pPr marL="667056" indent="-222352" algn="l" defTabSz="889409" rtl="0" eaLnBrk="1" latinLnBrk="0" hangingPunct="1">
        <a:spcBef>
          <a:spcPct val="20000"/>
        </a:spcBef>
        <a:buFont typeface="Wingdings" pitchFamily="2" charset="2"/>
        <a:buChar char="§"/>
        <a:defRPr kumimoji="1" sz="2294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889409" indent="0" algn="l" defTabSz="889409" rtl="0" eaLnBrk="1" latinLnBrk="0" hangingPunct="1">
        <a:spcBef>
          <a:spcPct val="20000"/>
        </a:spcBef>
        <a:buFontTx/>
        <a:buNone/>
        <a:defRPr kumimoji="1" sz="1941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5pPr>
      <a:lvl6pPr marL="2445875" indent="-222352" algn="l" defTabSz="889409" rtl="0" eaLnBrk="1" latinLnBrk="0" hangingPunct="1">
        <a:spcBef>
          <a:spcPct val="20000"/>
        </a:spcBef>
        <a:buFont typeface="Arial" pitchFamily="34" charset="0"/>
        <a:buChar char="•"/>
        <a:defRPr kumimoji="1"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890579" indent="-222352" algn="l" defTabSz="889409" rtl="0" eaLnBrk="1" latinLnBrk="0" hangingPunct="1">
        <a:spcBef>
          <a:spcPct val="20000"/>
        </a:spcBef>
        <a:buFont typeface="Arial" pitchFamily="34" charset="0"/>
        <a:buChar char="•"/>
        <a:defRPr kumimoji="1"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335284" indent="-222352" algn="l" defTabSz="889409" rtl="0" eaLnBrk="1" latinLnBrk="0" hangingPunct="1">
        <a:spcBef>
          <a:spcPct val="20000"/>
        </a:spcBef>
        <a:buFont typeface="Arial" pitchFamily="34" charset="0"/>
        <a:buChar char="•"/>
        <a:defRPr kumimoji="1"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779988" indent="-222352" algn="l" defTabSz="889409" rtl="0" eaLnBrk="1" latinLnBrk="0" hangingPunct="1">
        <a:spcBef>
          <a:spcPct val="20000"/>
        </a:spcBef>
        <a:buFont typeface="Arial" pitchFamily="34" charset="0"/>
        <a:buChar char="•"/>
        <a:defRPr kumimoji="1" sz="1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44705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889409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34114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778818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23523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668227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12932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557636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openxmlformats.org/officeDocument/2006/relationships/audio" Target="../media/media3.mp3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13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lass.coursera.org/neuralnets-2012-001/lecture/95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lass.coursera.org/neuralnets-2012-001/lecture/85" TargetMode="External"/><Relationship Id="rId3" Type="http://schemas.openxmlformats.org/officeDocument/2006/relationships/hyperlink" Target="https://class.coursera.org/neuralnets-2012-001/lecture/95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0" Type="http://schemas.openxmlformats.org/officeDocument/2006/relationships/image" Target="../media/image59.png"/><Relationship Id="rId11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coursera.org/learn/neural-networks/lecture/s1bdp/echo-state-networks-9-min" TargetMode="External"/><Relationship Id="rId3" Type="http://schemas.openxmlformats.org/officeDocument/2006/relationships/hyperlink" Target="http://citeseerx.ist.psu.edu/viewdoc/download?doi=10.1.1.720.616&amp;rep=rep1&amp;type=pdf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xiv.org/pdf/1611.00035.pdf" TargetMode="External"/><Relationship Id="rId3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30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CSCI 5922</a:t>
            </a:r>
            <a:br>
              <a:rPr lang="en-US" dirty="0" smtClean="0"/>
            </a:br>
            <a:r>
              <a:rPr lang="en-US" dirty="0" smtClean="0"/>
              <a:t>Neural Networks and Deep Learning:</a:t>
            </a:r>
            <a:br>
              <a:rPr lang="en-US" dirty="0" smtClean="0"/>
            </a:br>
            <a:r>
              <a:rPr lang="en-US" dirty="0" smtClean="0"/>
              <a:t>Recurrent Networks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Mike </a:t>
            </a:r>
            <a:r>
              <a:rPr lang="en-US" dirty="0" err="1" smtClean="0">
                <a:solidFill>
                  <a:schemeClr val="tx1"/>
                </a:solidFill>
              </a:rPr>
              <a:t>Mozer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Department of Computer Science and</a:t>
            </a:r>
            <a:br>
              <a:rPr lang="en-US" dirty="0" smtClean="0"/>
            </a:br>
            <a:r>
              <a:rPr lang="en-US" dirty="0" smtClean="0"/>
              <a:t>Institute of Cognitive Science</a:t>
            </a:r>
            <a:br>
              <a:rPr lang="en-US" dirty="0" smtClean="0"/>
            </a:br>
            <a:r>
              <a:rPr lang="en-US" dirty="0" smtClean="0"/>
              <a:t>University of Colorado at Boulder</a:t>
            </a:r>
          </a:p>
        </p:txBody>
      </p:sp>
    </p:spTree>
    <p:extLst>
      <p:ext uri="{BB962C8B-B14F-4D97-AF65-F5344CB8AC3E}">
        <p14:creationId xmlns:p14="http://schemas.microsoft.com/office/powerpoint/2010/main" val="5617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Analogous Representation Of Duration</a:t>
            </a:r>
            <a:endParaRPr lang="en-US" dirty="0"/>
          </a:p>
        </p:txBody>
      </p:sp>
      <p:pic>
        <p:nvPicPr>
          <p:cNvPr id="4" name="Content Placeholder 3" descr="Screen Shot 2014-04-15 at 9.58.37 AM.pd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958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Psychologically Grounded Chord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4308" y="1371604"/>
            <a:ext cx="8135471" cy="633638"/>
          </a:xfrm>
        </p:spPr>
        <p:txBody>
          <a:bodyPr/>
          <a:lstStyle/>
          <a:p>
            <a:r>
              <a:rPr lang="en-US" dirty="0" smtClean="0"/>
              <a:t>Hierarchical clustering</a:t>
            </a:r>
            <a:endParaRPr lang="en-US" dirty="0"/>
          </a:p>
        </p:txBody>
      </p:sp>
      <p:pic>
        <p:nvPicPr>
          <p:cNvPr id="4" name="Picture 3" descr="Screen Shot 2014-04-15 at 9.59.19 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212" y="2122586"/>
            <a:ext cx="4761484" cy="464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All pieces transposed to common key</a:t>
            </a:r>
          </a:p>
          <a:p>
            <a:pPr lvl="1"/>
            <a:r>
              <a:rPr lang="en-US" dirty="0" smtClean="0"/>
              <a:t>C major or A minor</a:t>
            </a:r>
          </a:p>
          <a:p>
            <a:endParaRPr lang="en-US" dirty="0" smtClean="0"/>
          </a:p>
          <a:p>
            <a:r>
              <a:rPr lang="en-US" dirty="0" smtClean="0"/>
              <a:t>Bach (10 training examples)</a:t>
            </a:r>
          </a:p>
          <a:p>
            <a:r>
              <a:rPr lang="en-US" dirty="0" smtClean="0"/>
              <a:t>European folk melodies (25 examples)</a:t>
            </a:r>
          </a:p>
          <a:p>
            <a:r>
              <a:rPr lang="en-US" dirty="0" smtClean="0"/>
              <a:t>Waltzes (25 examples with harmonic accompaniment)</a:t>
            </a:r>
          </a:p>
          <a:p>
            <a:r>
              <a:rPr lang="en-US" dirty="0" smtClean="0"/>
              <a:t>Outcome</a:t>
            </a:r>
          </a:p>
          <a:p>
            <a:pPr lvl="1"/>
            <a:r>
              <a:rPr lang="en-US" dirty="0" smtClean="0"/>
              <a:t>Network learns local structure but not global structure of musical organization</a:t>
            </a:r>
          </a:p>
        </p:txBody>
      </p:sp>
      <p:pic>
        <p:nvPicPr>
          <p:cNvPr id="4" name="B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98836" y="2935362"/>
            <a:ext cx="717176" cy="717176"/>
          </a:xfrm>
          <a:prstGeom prst="rect">
            <a:avLst/>
          </a:prstGeom>
        </p:spPr>
      </p:pic>
      <p:pic>
        <p:nvPicPr>
          <p:cNvPr id="5" name="EnglishFolkTune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37412" y="3511861"/>
            <a:ext cx="717176" cy="717176"/>
          </a:xfrm>
          <a:prstGeom prst="rect">
            <a:avLst/>
          </a:prstGeom>
        </p:spPr>
      </p:pic>
      <p:pic>
        <p:nvPicPr>
          <p:cNvPr id="6" name="Waltze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08392" y="4099940"/>
            <a:ext cx="717176" cy="71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7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0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038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5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09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042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39" y="-849527"/>
            <a:ext cx="4195898" cy="6239215"/>
          </a:xfrm>
        </p:spPr>
        <p:txBody>
          <a:bodyPr>
            <a:normAutofit/>
          </a:bodyPr>
          <a:lstStyle/>
          <a:p>
            <a:r>
              <a:rPr lang="en-US" dirty="0" smtClean="0"/>
              <a:t>Vanishing gradients are a big problem with recurrent networks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Nets cannot learn long-term dependencies</a:t>
            </a:r>
            <a:endParaRPr lang="en-US" dirty="0"/>
          </a:p>
        </p:txBody>
      </p:sp>
      <p:pic>
        <p:nvPicPr>
          <p:cNvPr id="3" name="Picture 2" descr="f7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873515" y="572335"/>
            <a:ext cx="7232350" cy="60876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44562" y="-1"/>
            <a:ext cx="6084276" cy="1776047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44562" y="1840127"/>
            <a:ext cx="6084276" cy="1817473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844562" y="3657600"/>
            <a:ext cx="6084276" cy="32004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655281"/>
            <a:ext cx="4132385" cy="3264481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8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One Solution To Vanishing Gradients:</a:t>
            </a:r>
            <a:br>
              <a:rPr lang="en-US" dirty="0" smtClean="0"/>
            </a:br>
            <a:r>
              <a:rPr lang="en-US" dirty="0" smtClean="0"/>
              <a:t>Inject Error At Every Time Step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Elman </a:t>
            </a:r>
            <a:r>
              <a:rPr lang="en-US" dirty="0" err="1" smtClean="0"/>
              <a:t>autopredictor</a:t>
            </a:r>
            <a:r>
              <a:rPr lang="en-US" dirty="0" smtClean="0"/>
              <a:t> network</a:t>
            </a:r>
            <a:endParaRPr lang="en-US" dirty="0"/>
          </a:p>
          <a:p>
            <a:pPr lvl="1"/>
            <a:r>
              <a:rPr lang="en-US" dirty="0" smtClean="0"/>
              <a:t>like </a:t>
            </a:r>
            <a:r>
              <a:rPr lang="en-US" dirty="0" err="1" smtClean="0"/>
              <a:t>autoencoder</a:t>
            </a:r>
            <a:r>
              <a:rPr lang="en-US" dirty="0" smtClean="0"/>
              <a:t> but in time</a:t>
            </a:r>
          </a:p>
          <a:p>
            <a:r>
              <a:rPr lang="en-US" dirty="0" smtClean="0"/>
              <a:t>Target at each time step is next</a:t>
            </a:r>
            <a:br>
              <a:rPr lang="en-US" dirty="0" smtClean="0"/>
            </a:br>
            <a:r>
              <a:rPr lang="en-US" dirty="0" smtClean="0"/>
              <a:t>sequence element</a:t>
            </a:r>
          </a:p>
          <a:p>
            <a:pPr lvl="1"/>
            <a:r>
              <a:rPr lang="en-US" dirty="0" smtClean="0"/>
              <a:t>E.g., “I like to eat bread and …”</a:t>
            </a:r>
          </a:p>
          <a:p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7918768" y="1990819"/>
            <a:ext cx="2171008" cy="1854659"/>
            <a:chOff x="1725706" y="5038509"/>
            <a:chExt cx="2460476" cy="2101947"/>
          </a:xfrm>
        </p:grpSpPr>
        <p:sp>
          <p:nvSpPr>
            <p:cNvPr id="15" name="Rectangle 14"/>
            <p:cNvSpPr/>
            <p:nvPr/>
          </p:nvSpPr>
          <p:spPr>
            <a:xfrm>
              <a:off x="1725706" y="5038509"/>
              <a:ext cx="2096737" cy="3667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>
                  <a:solidFill>
                    <a:srgbClr val="000000"/>
                  </a:solidFill>
                </a:rPr>
                <a:t>next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726354" y="6773689"/>
              <a:ext cx="2096737" cy="3667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>
                  <a:solidFill>
                    <a:srgbClr val="000000"/>
                  </a:solidFill>
                </a:rPr>
                <a:t>current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725706" y="5891605"/>
              <a:ext cx="2096737" cy="3667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>
                  <a:solidFill>
                    <a:srgbClr val="000000"/>
                  </a:solidFill>
                </a:rPr>
                <a:t>hidden</a:t>
              </a:r>
            </a:p>
          </p:txBody>
        </p:sp>
        <p:cxnSp>
          <p:nvCxnSpPr>
            <p:cNvPr id="18" name="Straight Arrow Connector 17"/>
            <p:cNvCxnSpPr>
              <a:stCxn id="16" idx="0"/>
              <a:endCxn id="17" idx="2"/>
            </p:cNvCxnSpPr>
            <p:nvPr/>
          </p:nvCxnSpPr>
          <p:spPr>
            <a:xfrm flipH="1" flipV="1">
              <a:off x="2774075" y="6258372"/>
              <a:ext cx="648" cy="515317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7" idx="0"/>
              <a:endCxn id="15" idx="2"/>
            </p:cNvCxnSpPr>
            <p:nvPr/>
          </p:nvCxnSpPr>
          <p:spPr>
            <a:xfrm flipV="1">
              <a:off x="2774075" y="5405276"/>
              <a:ext cx="0" cy="48632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 19"/>
            <p:cNvSpPr/>
            <p:nvPr/>
          </p:nvSpPr>
          <p:spPr>
            <a:xfrm>
              <a:off x="3184527" y="5563229"/>
              <a:ext cx="1001655" cy="984344"/>
            </a:xfrm>
            <a:custGeom>
              <a:avLst/>
              <a:gdLst>
                <a:gd name="connsiteX0" fmla="*/ 32564 w 1001655"/>
                <a:gd name="connsiteY0" fmla="*/ 322833 h 984344"/>
                <a:gd name="connsiteX1" fmla="*/ 803260 w 1001655"/>
                <a:gd name="connsiteY1" fmla="*/ 29740 h 984344"/>
                <a:gd name="connsiteX2" fmla="*/ 944374 w 1001655"/>
                <a:gd name="connsiteY2" fmla="*/ 963296 h 984344"/>
                <a:gd name="connsiteX3" fmla="*/ 0 w 1001655"/>
                <a:gd name="connsiteY3" fmla="*/ 702769 h 98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655" h="984344">
                  <a:moveTo>
                    <a:pt x="32564" y="322833"/>
                  </a:moveTo>
                  <a:cubicBezTo>
                    <a:pt x="341928" y="122914"/>
                    <a:pt x="651292" y="-77004"/>
                    <a:pt x="803260" y="29740"/>
                  </a:cubicBezTo>
                  <a:cubicBezTo>
                    <a:pt x="955228" y="136484"/>
                    <a:pt x="1078251" y="851125"/>
                    <a:pt x="944374" y="963296"/>
                  </a:cubicBezTo>
                  <a:cubicBezTo>
                    <a:pt x="810497" y="1075467"/>
                    <a:pt x="0" y="702769"/>
                    <a:pt x="0" y="702769"/>
                  </a:cubicBezTo>
                </a:path>
              </a:pathLst>
            </a:cu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</p:grpSp>
    </p:spTree>
    <p:extLst>
      <p:ext uri="{BB962C8B-B14F-4D97-AF65-F5344CB8AC3E}">
        <p14:creationId xmlns:p14="http://schemas.microsoft.com/office/powerpoint/2010/main" val="22394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Truncated Gradient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With training signal at each time step, may be able to get away with truncating the number of steps of back propagation for time efficiency.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Elman’s cheesy limit</a:t>
            </a:r>
          </a:p>
        </p:txBody>
      </p:sp>
      <p:sp>
        <p:nvSpPr>
          <p:cNvPr id="4" name="Rectangle 3"/>
          <p:cNvSpPr/>
          <p:nvPr/>
        </p:nvSpPr>
        <p:spPr>
          <a:xfrm>
            <a:off x="3681233" y="2516653"/>
            <a:ext cx="1850062" cy="32361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5" smtClean="0">
                <a:solidFill>
                  <a:srgbClr val="000000"/>
                </a:solidFill>
              </a:rPr>
              <a:t>next(t)</a:t>
            </a:r>
            <a:endParaRPr lang="en-US" sz="1765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81805" y="4047694"/>
            <a:ext cx="1850062" cy="32361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5" dirty="0" smtClean="0">
                <a:solidFill>
                  <a:srgbClr val="000000"/>
                </a:solidFill>
              </a:rPr>
              <a:t>current(t)</a:t>
            </a:r>
            <a:endParaRPr lang="en-US" sz="1765" dirty="0">
              <a:solidFill>
                <a:srgbClr val="000000"/>
              </a:solidFill>
            </a:endParaRPr>
          </a:p>
        </p:txBody>
      </p:sp>
      <p:cxnSp>
        <p:nvCxnSpPr>
          <p:cNvPr id="6" name="Straight Arrow Connector 5"/>
          <p:cNvCxnSpPr>
            <a:stCxn id="5" idx="0"/>
            <a:endCxn id="4" idx="2"/>
          </p:cNvCxnSpPr>
          <p:nvPr/>
        </p:nvCxnSpPr>
        <p:spPr>
          <a:xfrm flipH="1" flipV="1">
            <a:off x="4606264" y="2840271"/>
            <a:ext cx="572" cy="120742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681805" y="3281813"/>
            <a:ext cx="1850062" cy="32361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5" dirty="0" smtClean="0">
                <a:solidFill>
                  <a:srgbClr val="000000"/>
                </a:solidFill>
              </a:rPr>
              <a:t>hidden(t)</a:t>
            </a:r>
            <a:endParaRPr lang="en-US" sz="1765" dirty="0">
              <a:solidFill>
                <a:srgbClr val="000000"/>
              </a:solidFill>
            </a:endParaRPr>
          </a:p>
        </p:txBody>
      </p:sp>
      <p:cxnSp>
        <p:nvCxnSpPr>
          <p:cNvPr id="10" name="Straight Arrow Connector 9"/>
          <p:cNvCxnSpPr>
            <a:stCxn id="5" idx="0"/>
            <a:endCxn id="9" idx="2"/>
          </p:cNvCxnSpPr>
          <p:nvPr/>
        </p:nvCxnSpPr>
        <p:spPr>
          <a:xfrm flipV="1">
            <a:off x="4606836" y="3605431"/>
            <a:ext cx="0" cy="44226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9" idx="0"/>
            <a:endCxn id="4" idx="2"/>
          </p:cNvCxnSpPr>
          <p:nvPr/>
        </p:nvCxnSpPr>
        <p:spPr>
          <a:xfrm flipH="1" flipV="1">
            <a:off x="4606264" y="2840271"/>
            <a:ext cx="572" cy="44154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592746" y="2437522"/>
            <a:ext cx="2171008" cy="1854659"/>
            <a:chOff x="1725706" y="5038509"/>
            <a:chExt cx="2460476" cy="2101947"/>
          </a:xfrm>
        </p:grpSpPr>
        <p:sp>
          <p:nvSpPr>
            <p:cNvPr id="15" name="Rectangle 14"/>
            <p:cNvSpPr/>
            <p:nvPr/>
          </p:nvSpPr>
          <p:spPr>
            <a:xfrm>
              <a:off x="1725706" y="5038509"/>
              <a:ext cx="2096737" cy="3667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>
                  <a:solidFill>
                    <a:srgbClr val="000000"/>
                  </a:solidFill>
                </a:rPr>
                <a:t>next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726354" y="6773689"/>
              <a:ext cx="2096737" cy="3667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>
                  <a:solidFill>
                    <a:srgbClr val="000000"/>
                  </a:solidFill>
                </a:rPr>
                <a:t>current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725706" y="5891605"/>
              <a:ext cx="2096737" cy="3667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>
                  <a:solidFill>
                    <a:srgbClr val="000000"/>
                  </a:solidFill>
                </a:rPr>
                <a:t>hidden</a:t>
              </a:r>
            </a:p>
          </p:txBody>
        </p:sp>
        <p:cxnSp>
          <p:nvCxnSpPr>
            <p:cNvPr id="18" name="Straight Arrow Connector 17"/>
            <p:cNvCxnSpPr>
              <a:stCxn id="16" idx="0"/>
              <a:endCxn id="17" idx="2"/>
            </p:cNvCxnSpPr>
            <p:nvPr/>
          </p:nvCxnSpPr>
          <p:spPr>
            <a:xfrm flipH="1" flipV="1">
              <a:off x="2774075" y="6258372"/>
              <a:ext cx="648" cy="515317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7" idx="0"/>
              <a:endCxn id="15" idx="2"/>
            </p:cNvCxnSpPr>
            <p:nvPr/>
          </p:nvCxnSpPr>
          <p:spPr>
            <a:xfrm flipV="1">
              <a:off x="2774075" y="5405276"/>
              <a:ext cx="0" cy="48632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 19"/>
            <p:cNvSpPr/>
            <p:nvPr/>
          </p:nvSpPr>
          <p:spPr>
            <a:xfrm>
              <a:off x="3184527" y="5563229"/>
              <a:ext cx="1001655" cy="984344"/>
            </a:xfrm>
            <a:custGeom>
              <a:avLst/>
              <a:gdLst>
                <a:gd name="connsiteX0" fmla="*/ 32564 w 1001655"/>
                <a:gd name="connsiteY0" fmla="*/ 322833 h 984344"/>
                <a:gd name="connsiteX1" fmla="*/ 803260 w 1001655"/>
                <a:gd name="connsiteY1" fmla="*/ 29740 h 984344"/>
                <a:gd name="connsiteX2" fmla="*/ 944374 w 1001655"/>
                <a:gd name="connsiteY2" fmla="*/ 963296 h 984344"/>
                <a:gd name="connsiteX3" fmla="*/ 0 w 1001655"/>
                <a:gd name="connsiteY3" fmla="*/ 702769 h 98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655" h="984344">
                  <a:moveTo>
                    <a:pt x="32564" y="322833"/>
                  </a:moveTo>
                  <a:cubicBezTo>
                    <a:pt x="341928" y="122914"/>
                    <a:pt x="651292" y="-77004"/>
                    <a:pt x="803260" y="29740"/>
                  </a:cubicBezTo>
                  <a:cubicBezTo>
                    <a:pt x="955228" y="136484"/>
                    <a:pt x="1078251" y="851125"/>
                    <a:pt x="944374" y="963296"/>
                  </a:cubicBezTo>
                  <a:cubicBezTo>
                    <a:pt x="810497" y="1075467"/>
                    <a:pt x="0" y="702769"/>
                    <a:pt x="0" y="702769"/>
                  </a:cubicBezTo>
                </a:path>
              </a:pathLst>
            </a:cu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5781757" y="4046699"/>
            <a:ext cx="1850062" cy="32361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5" dirty="0" smtClean="0">
                <a:solidFill>
                  <a:srgbClr val="000000"/>
                </a:solidFill>
              </a:rPr>
              <a:t>hidden(t-1)</a:t>
            </a:r>
            <a:endParaRPr lang="en-US" sz="1765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>
            <a:endCxn id="9" idx="2"/>
          </p:cNvCxnSpPr>
          <p:nvPr/>
        </p:nvCxnSpPr>
        <p:spPr>
          <a:xfrm flipH="1" flipV="1">
            <a:off x="4606836" y="3605431"/>
            <a:ext cx="2107504" cy="44226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781185" y="3281539"/>
            <a:ext cx="1850062" cy="32361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5" dirty="0" smtClean="0">
                <a:solidFill>
                  <a:srgbClr val="000000"/>
                </a:solidFill>
              </a:rPr>
              <a:t>next(t-1)</a:t>
            </a:r>
            <a:endParaRPr lang="en-US" sz="1765" dirty="0">
              <a:solidFill>
                <a:srgbClr val="0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781757" y="4812580"/>
            <a:ext cx="1850062" cy="32361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5" dirty="0" smtClean="0">
                <a:solidFill>
                  <a:srgbClr val="000000"/>
                </a:solidFill>
              </a:rPr>
              <a:t>current(t-1)</a:t>
            </a:r>
            <a:endParaRPr lang="en-US" sz="1765" dirty="0">
              <a:solidFill>
                <a:srgbClr val="000000"/>
              </a:solidFill>
            </a:endParaRPr>
          </a:p>
        </p:txBody>
      </p:sp>
      <p:cxnSp>
        <p:nvCxnSpPr>
          <p:cNvPr id="25" name="Straight Arrow Connector 24"/>
          <p:cNvCxnSpPr>
            <a:stCxn id="26" idx="0"/>
          </p:cNvCxnSpPr>
          <p:nvPr/>
        </p:nvCxnSpPr>
        <p:spPr>
          <a:xfrm flipV="1">
            <a:off x="6706788" y="4370317"/>
            <a:ext cx="0" cy="44226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25" idx="2"/>
          </p:cNvCxnSpPr>
          <p:nvPr/>
        </p:nvCxnSpPr>
        <p:spPr>
          <a:xfrm flipH="1" flipV="1">
            <a:off x="6706216" y="3605157"/>
            <a:ext cx="572" cy="44154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896696" y="4812219"/>
            <a:ext cx="1850062" cy="32361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5" dirty="0" smtClean="0">
                <a:solidFill>
                  <a:srgbClr val="000000"/>
                </a:solidFill>
              </a:rPr>
              <a:t>hidden(t-2)</a:t>
            </a:r>
            <a:endParaRPr lang="en-US" sz="1765" dirty="0">
              <a:solidFill>
                <a:srgbClr val="00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6721775" y="4370951"/>
            <a:ext cx="2107504" cy="44226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7896124" y="4047059"/>
            <a:ext cx="1850062" cy="32361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5" dirty="0" smtClean="0">
                <a:solidFill>
                  <a:srgbClr val="000000"/>
                </a:solidFill>
              </a:rPr>
              <a:t>next(t-2)</a:t>
            </a:r>
            <a:endParaRPr lang="en-US" sz="1765" dirty="0">
              <a:solidFill>
                <a:srgbClr val="00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896696" y="5578100"/>
            <a:ext cx="1850062" cy="32361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5" dirty="0" smtClean="0">
                <a:solidFill>
                  <a:srgbClr val="000000"/>
                </a:solidFill>
              </a:rPr>
              <a:t>current(t-2)</a:t>
            </a:r>
            <a:endParaRPr lang="en-US" sz="1765" dirty="0">
              <a:solidFill>
                <a:srgbClr val="0000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8821727" y="5135837"/>
            <a:ext cx="0" cy="44226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8821155" y="4370677"/>
            <a:ext cx="572" cy="44154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0004200" y="5577739"/>
            <a:ext cx="1850062" cy="32361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5" dirty="0" smtClean="0">
                <a:solidFill>
                  <a:srgbClr val="000000"/>
                </a:solidFill>
              </a:rPr>
              <a:t>hidden(t-3)</a:t>
            </a:r>
            <a:endParaRPr lang="en-US" sz="1765" dirty="0">
              <a:solidFill>
                <a:srgbClr val="000000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8829279" y="5136471"/>
            <a:ext cx="2107504" cy="44226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10003628" y="4812579"/>
            <a:ext cx="1850062" cy="32361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5" dirty="0" smtClean="0">
                <a:solidFill>
                  <a:srgbClr val="000000"/>
                </a:solidFill>
              </a:rPr>
              <a:t>next(t-3)</a:t>
            </a:r>
            <a:endParaRPr lang="en-US" sz="1765" dirty="0">
              <a:solidFill>
                <a:srgbClr val="00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004200" y="6343620"/>
            <a:ext cx="1850062" cy="32361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5" dirty="0" smtClean="0">
                <a:solidFill>
                  <a:srgbClr val="000000"/>
                </a:solidFill>
              </a:rPr>
              <a:t>current(t-3)</a:t>
            </a:r>
            <a:endParaRPr lang="en-US" sz="1765" dirty="0">
              <a:solidFill>
                <a:srgbClr val="000000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10929231" y="5901357"/>
            <a:ext cx="0" cy="44226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10928659" y="5136197"/>
            <a:ext cx="572" cy="44154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10991167" y="5904673"/>
            <a:ext cx="2107504" cy="44226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11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9" grpId="0" animBg="1"/>
      <p:bldP spid="31" grpId="0" animBg="1"/>
      <p:bldP spid="32" grpId="0" animBg="1"/>
      <p:bldP spid="36" grpId="0" animBg="1"/>
      <p:bldP spid="38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Elman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Sentence generator constructs 2 and 3 word utterances using grammar.</a:t>
            </a:r>
          </a:p>
          <a:p>
            <a:pPr lvl="1"/>
            <a:r>
              <a:rPr lang="en-US" dirty="0" smtClean="0"/>
              <a:t>woman smash plate</a:t>
            </a:r>
          </a:p>
          <a:p>
            <a:pPr lvl="1"/>
            <a:r>
              <a:rPr lang="en-US" dirty="0" smtClean="0"/>
              <a:t>monster eat mouse</a:t>
            </a:r>
          </a:p>
          <a:p>
            <a:pPr lvl="1"/>
            <a:r>
              <a:rPr lang="en-US" dirty="0" smtClean="0"/>
              <a:t>dog smell</a:t>
            </a:r>
          </a:p>
          <a:p>
            <a:r>
              <a:rPr lang="en-US" dirty="0" smtClean="0"/>
              <a:t>10000 random sentences concatenated to form 27,354 element sequence</a:t>
            </a:r>
          </a:p>
          <a:p>
            <a:pPr lvl="1"/>
            <a:r>
              <a:rPr lang="en-US" dirty="0" smtClean="0"/>
              <a:t>Each word represented by one-hot 30-bit binary vector</a:t>
            </a:r>
          </a:p>
          <a:p>
            <a:r>
              <a:rPr lang="en-US" dirty="0"/>
              <a:t>3</a:t>
            </a:r>
            <a:r>
              <a:rPr lang="en-US" dirty="0" smtClean="0"/>
              <a:t>0-50-30 </a:t>
            </a:r>
            <a:r>
              <a:rPr lang="en-US" dirty="0" err="1" smtClean="0"/>
              <a:t>autoencoder</a:t>
            </a:r>
            <a:endParaRPr lang="en-US" dirty="0" smtClean="0"/>
          </a:p>
          <a:p>
            <a:pPr lvl="1"/>
            <a:r>
              <a:rPr lang="en-US" dirty="0" smtClean="0"/>
              <a:t>trained on 5 passes through input stream</a:t>
            </a:r>
          </a:p>
          <a:p>
            <a:pPr lvl="1"/>
            <a:r>
              <a:rPr lang="en-US" dirty="0" smtClean="0"/>
              <a:t>(not sufficient to memorize training set)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65414" y="6272865"/>
            <a:ext cx="184731" cy="363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765" dirty="0"/>
          </a:p>
        </p:txBody>
      </p:sp>
    </p:spTree>
    <p:extLst>
      <p:ext uri="{BB962C8B-B14F-4D97-AF65-F5344CB8AC3E}">
        <p14:creationId xmlns:p14="http://schemas.microsoft.com/office/powerpoint/2010/main" val="145834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Grammar + Selection Restrictions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117" y="4586837"/>
            <a:ext cx="4627497" cy="22711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214" y="990600"/>
            <a:ext cx="5351573" cy="333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9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Sequence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20" b="8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7637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Internal Representation Has The Network Learned In Carrying Out Prediction Task?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4" y="1371604"/>
            <a:ext cx="7717688" cy="4754562"/>
          </a:xfrm>
        </p:spPr>
        <p:txBody>
          <a:bodyPr/>
          <a:lstStyle/>
          <a:p>
            <a:r>
              <a:rPr lang="en-US" dirty="0" smtClean="0"/>
              <a:t>For every instance of a given word in training set, obtain hidden representation.</a:t>
            </a:r>
          </a:p>
          <a:p>
            <a:r>
              <a:rPr lang="en-US" dirty="0" smtClean="0"/>
              <a:t>Average representations together to obtain a ‘prototypical’ hidden response.</a:t>
            </a:r>
          </a:p>
          <a:p>
            <a:r>
              <a:rPr lang="en-US" dirty="0" smtClean="0"/>
              <a:t>Perform hierarchical cluster analyses on these (50-element) vectors to determine which words are similar to one another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022230" y="1868178"/>
            <a:ext cx="1850062" cy="32361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5" dirty="0">
                <a:solidFill>
                  <a:srgbClr val="000000"/>
                </a:solidFill>
              </a:rPr>
              <a:t>next</a:t>
            </a:r>
          </a:p>
        </p:txBody>
      </p:sp>
      <p:sp>
        <p:nvSpPr>
          <p:cNvPr id="5" name="Rectangle 4"/>
          <p:cNvSpPr/>
          <p:nvPr/>
        </p:nvSpPr>
        <p:spPr>
          <a:xfrm>
            <a:off x="9022802" y="3399219"/>
            <a:ext cx="1850062" cy="32361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5" dirty="0">
                <a:solidFill>
                  <a:srgbClr val="000000"/>
                </a:solidFill>
              </a:rPr>
              <a:t>current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9022230" y="2620910"/>
            <a:ext cx="1850062" cy="32361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5" dirty="0">
                <a:solidFill>
                  <a:srgbClr val="000000"/>
                </a:solidFill>
              </a:rPr>
              <a:t>hidden</a:t>
            </a:r>
          </a:p>
        </p:txBody>
      </p:sp>
      <p:cxnSp>
        <p:nvCxnSpPr>
          <p:cNvPr id="7" name="Straight Arrow Connector 6"/>
          <p:cNvCxnSpPr>
            <a:stCxn id="5" idx="0"/>
            <a:endCxn id="6" idx="2"/>
          </p:cNvCxnSpPr>
          <p:nvPr/>
        </p:nvCxnSpPr>
        <p:spPr>
          <a:xfrm flipH="1" flipV="1">
            <a:off x="9947261" y="2944528"/>
            <a:ext cx="572" cy="45469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6" idx="0"/>
            <a:endCxn id="4" idx="2"/>
          </p:cNvCxnSpPr>
          <p:nvPr/>
        </p:nvCxnSpPr>
        <p:spPr>
          <a:xfrm flipV="1">
            <a:off x="9947261" y="2191796"/>
            <a:ext cx="0" cy="42911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10309425" y="2331166"/>
            <a:ext cx="883813" cy="868539"/>
          </a:xfrm>
          <a:custGeom>
            <a:avLst/>
            <a:gdLst>
              <a:gd name="connsiteX0" fmla="*/ 32564 w 1001655"/>
              <a:gd name="connsiteY0" fmla="*/ 322833 h 984344"/>
              <a:gd name="connsiteX1" fmla="*/ 803260 w 1001655"/>
              <a:gd name="connsiteY1" fmla="*/ 29740 h 984344"/>
              <a:gd name="connsiteX2" fmla="*/ 944374 w 1001655"/>
              <a:gd name="connsiteY2" fmla="*/ 963296 h 984344"/>
              <a:gd name="connsiteX3" fmla="*/ 0 w 1001655"/>
              <a:gd name="connsiteY3" fmla="*/ 702769 h 98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655" h="984344">
                <a:moveTo>
                  <a:pt x="32564" y="322833"/>
                </a:moveTo>
                <a:cubicBezTo>
                  <a:pt x="341928" y="122914"/>
                  <a:pt x="651292" y="-77004"/>
                  <a:pt x="803260" y="29740"/>
                </a:cubicBezTo>
                <a:cubicBezTo>
                  <a:pt x="955228" y="136484"/>
                  <a:pt x="1078251" y="851125"/>
                  <a:pt x="944374" y="963296"/>
                </a:cubicBezTo>
                <a:cubicBezTo>
                  <a:pt x="810497" y="1075467"/>
                  <a:pt x="0" y="702769"/>
                  <a:pt x="0" y="702769"/>
                </a:cubicBezTo>
              </a:path>
            </a:pathLst>
          </a:cu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</p:spTree>
    <p:extLst>
      <p:ext uri="{BB962C8B-B14F-4D97-AF65-F5344CB8AC3E}">
        <p14:creationId xmlns:p14="http://schemas.microsoft.com/office/powerpoint/2010/main" val="177155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1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162031" y="-1221932"/>
            <a:ext cx="5336183" cy="1044104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Recurrent Neural Nets For Sequence Processing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88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Clustering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725" r="-527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249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Another Solution To Vanishing Gradients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406404" y="1371604"/>
                <a:ext cx="11176000" cy="4754562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 fontScale="85000" lnSpcReduction="20000"/>
              </a:bodyPr>
              <a:lstStyle>
                <a:lvl1pPr marL="88931" indent="-88931" algn="l" defTabSz="889409" rtl="0" eaLnBrk="1" latinLnBrk="0" hangingPunct="1">
                  <a:spcBef>
                    <a:spcPts val="1946"/>
                  </a:spcBef>
                  <a:spcAft>
                    <a:spcPts val="0"/>
                  </a:spcAft>
                  <a:buClr>
                    <a:schemeClr val="bg1"/>
                  </a:buClr>
                  <a:buSzPct val="25000"/>
                  <a:buFont typeface="Wingdings" pitchFamily="2" charset="2"/>
                  <a:buChar char="ü"/>
                  <a:defRPr kumimoji="1" sz="2735" b="1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55726" indent="-249034" algn="l" defTabSz="889409" rtl="0" eaLnBrk="1" latinLnBrk="0" hangingPunct="1">
                  <a:spcBef>
                    <a:spcPts val="1946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kumimoji="1" sz="2647" b="1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2pPr>
                <a:lvl3pPr marL="351604" indent="0" algn="l" defTabSz="889409" rtl="0" eaLnBrk="1" latinLnBrk="0" hangingPunct="1">
                  <a:spcBef>
                    <a:spcPts val="1167"/>
                  </a:spcBef>
                  <a:buClr>
                    <a:schemeClr val="bg1"/>
                  </a:buClr>
                  <a:buSzPct val="25000"/>
                  <a:buFont typeface="Calibri" pitchFamily="34" charset="0"/>
                  <a:buChar char=" "/>
                  <a:defRPr kumimoji="1" sz="2471" b="1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500257" indent="-145236" algn="l" defTabSz="889409" rtl="0" eaLnBrk="1" latinLnBrk="0" hangingPunct="1">
                  <a:spcBef>
                    <a:spcPts val="1167"/>
                  </a:spcBef>
                  <a:buFont typeface="Arial"/>
                  <a:buChar char="•"/>
                  <a:defRPr kumimoji="1" sz="2294" b="1" kern="1200">
                    <a:solidFill>
                      <a:schemeClr val="accent5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551919" indent="0" algn="l" defTabSz="889409" rtl="0" eaLnBrk="1" latinLnBrk="0" hangingPunct="1">
                  <a:spcBef>
                    <a:spcPts val="778"/>
                  </a:spcBef>
                  <a:buFont typeface="Calibri" pitchFamily="34" charset="0"/>
                  <a:buNone/>
                  <a:defRPr kumimoji="1" sz="21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45875" indent="-222352" algn="l" defTabSz="8894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194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90579" indent="-222352" algn="l" defTabSz="8894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194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335284" indent="-222352" algn="l" defTabSz="8894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194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779988" indent="-222352" algn="l" defTabSz="8894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194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Hidden units with a 1-1 linear self connection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𝒉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charset="0"/>
                          </a:rPr>
                          <m:t>𝒕</m:t>
                        </m:r>
                      </m:e>
                    </m:d>
                    <m:r>
                      <a:rPr lang="en-US" b="1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𝒉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charset="0"/>
                          </a:rPr>
                          <m:t>𝒕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𝟏</m:t>
                        </m:r>
                      </m:e>
                    </m:d>
                    <m:r>
                      <a:rPr lang="en-US" b="1" i="1" smtClean="0">
                        <a:latin typeface="Cambria Math" charset="0"/>
                      </a:rPr>
                      <m:t>+</m:t>
                    </m:r>
                    <m:r>
                      <a:rPr lang="en-US" b="1" i="1" smtClean="0">
                        <a:latin typeface="Cambria Math" charset="0"/>
                      </a:rPr>
                      <m:t>𝝈</m:t>
                    </m:r>
                    <m:d>
                      <m:dPr>
                        <m:ctrlPr>
                          <a:rPr lang="mr-IN" b="1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𝑾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𝒉𝒙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a:rPr lang="en-US" i="1">
                            <a:latin typeface="Cambria Math" charset="0"/>
                          </a:rPr>
                          <m:t>𝒙</m:t>
                        </m:r>
                        <m:d>
                          <m:d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𝒕</m:t>
                            </m:r>
                          </m:e>
                        </m:d>
                      </m:e>
                    </m:d>
                  </m:oMath>
                </a14:m>
                <a:endParaRPr lang="en-US" b="1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𝝈</m:t>
                    </m:r>
                    <m:r>
                      <a:rPr lang="en-US" b="1" i="1" smtClean="0">
                        <a:latin typeface="Cambria Math" charset="0"/>
                      </a:rPr>
                      <m:t>:</m:t>
                    </m:r>
                  </m:oMath>
                </a14:m>
                <a:r>
                  <a:rPr lang="en-US" b="1" dirty="0" smtClean="0"/>
                  <a:t> either logistic or </a:t>
                </a:r>
                <a:r>
                  <a:rPr lang="en-US" b="1" dirty="0" err="1" smtClean="0"/>
                  <a:t>tanh</a:t>
                </a:r>
                <a:r>
                  <a:rPr lang="en-US" b="1" dirty="0" smtClean="0"/>
                  <a:t> function</a:t>
                </a:r>
                <a:endParaRPr lang="mr-IN" b="1" dirty="0" smtClean="0"/>
              </a:p>
              <a:p>
                <a:r>
                  <a:rPr lang="en-US" dirty="0" smtClean="0"/>
                  <a:t>Exactly the </a:t>
                </a:r>
                <a:r>
                  <a:rPr lang="en-US" dirty="0" err="1" smtClean="0"/>
                  <a:t>ResNet</a:t>
                </a:r>
                <a:r>
                  <a:rPr lang="en-US" dirty="0" smtClean="0"/>
                  <a:t> idea</a:t>
                </a:r>
              </a:p>
              <a:p>
                <a:pPr lvl="1"/>
                <a:r>
                  <a:rPr lang="en-US" dirty="0" smtClean="0"/>
                  <a:t>except this was applied to recurrent nets</a:t>
                </a:r>
                <a:endParaRPr lang="en-US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4" y="1371604"/>
                <a:ext cx="11176000" cy="4754562"/>
              </a:xfrm>
              <a:prstGeom prst="rect">
                <a:avLst/>
              </a:prstGeom>
              <a:blipFill rotWithShape="0">
                <a:blip r:embed="rId2"/>
                <a:stretch>
                  <a:fillRect b="-1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6800" y="1055260"/>
            <a:ext cx="4965700" cy="2260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479219" y="3793683"/>
            <a:ext cx="2171008" cy="1854659"/>
            <a:chOff x="1725706" y="5038509"/>
            <a:chExt cx="2460476" cy="2101947"/>
          </a:xfrm>
        </p:grpSpPr>
        <p:sp>
          <p:nvSpPr>
            <p:cNvPr id="9" name="Rectangle 8"/>
            <p:cNvSpPr/>
            <p:nvPr/>
          </p:nvSpPr>
          <p:spPr>
            <a:xfrm>
              <a:off x="1725706" y="5038509"/>
              <a:ext cx="2096737" cy="3667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 smtClean="0">
                  <a:solidFill>
                    <a:srgbClr val="000000"/>
                  </a:solidFill>
                </a:rPr>
                <a:t>y</a:t>
              </a:r>
              <a:endParaRPr lang="en-US" sz="1765" dirty="0">
                <a:solidFill>
                  <a:srgbClr val="00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726354" y="6773689"/>
              <a:ext cx="2096737" cy="3667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 smtClean="0">
                  <a:solidFill>
                    <a:srgbClr val="000000"/>
                  </a:solidFill>
                </a:rPr>
                <a:t>x</a:t>
              </a:r>
              <a:endParaRPr lang="en-US" sz="1765" dirty="0">
                <a:solidFill>
                  <a:srgbClr val="00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25706" y="5891605"/>
              <a:ext cx="2096737" cy="3667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 smtClean="0">
                  <a:solidFill>
                    <a:srgbClr val="000000"/>
                  </a:solidFill>
                </a:rPr>
                <a:t>h</a:t>
              </a:r>
              <a:endParaRPr lang="en-US" sz="1765" dirty="0">
                <a:solidFill>
                  <a:srgbClr val="00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2774075" y="6258372"/>
              <a:ext cx="648" cy="515317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2774075" y="5405276"/>
              <a:ext cx="0" cy="48632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eform 13"/>
            <p:cNvSpPr/>
            <p:nvPr/>
          </p:nvSpPr>
          <p:spPr>
            <a:xfrm>
              <a:off x="3184527" y="5563229"/>
              <a:ext cx="1001655" cy="984344"/>
            </a:xfrm>
            <a:custGeom>
              <a:avLst/>
              <a:gdLst>
                <a:gd name="connsiteX0" fmla="*/ 32564 w 1001655"/>
                <a:gd name="connsiteY0" fmla="*/ 322833 h 984344"/>
                <a:gd name="connsiteX1" fmla="*/ 803260 w 1001655"/>
                <a:gd name="connsiteY1" fmla="*/ 29740 h 984344"/>
                <a:gd name="connsiteX2" fmla="*/ 944374 w 1001655"/>
                <a:gd name="connsiteY2" fmla="*/ 963296 h 984344"/>
                <a:gd name="connsiteX3" fmla="*/ 0 w 1001655"/>
                <a:gd name="connsiteY3" fmla="*/ 702769 h 98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655" h="984344">
                  <a:moveTo>
                    <a:pt x="32564" y="322833"/>
                  </a:moveTo>
                  <a:cubicBezTo>
                    <a:pt x="341928" y="122914"/>
                    <a:pt x="651292" y="-77004"/>
                    <a:pt x="803260" y="29740"/>
                  </a:cubicBezTo>
                  <a:cubicBezTo>
                    <a:pt x="955228" y="136484"/>
                    <a:pt x="1078251" y="851125"/>
                    <a:pt x="944374" y="963296"/>
                  </a:cubicBezTo>
                  <a:cubicBezTo>
                    <a:pt x="810497" y="1075467"/>
                    <a:pt x="0" y="702769"/>
                    <a:pt x="0" y="702769"/>
                  </a:cubicBezTo>
                </a:path>
              </a:pathLst>
            </a:cu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</p:grpSp>
    </p:spTree>
    <p:extLst>
      <p:ext uri="{BB962C8B-B14F-4D97-AF65-F5344CB8AC3E}">
        <p14:creationId xmlns:p14="http://schemas.microsoft.com/office/powerpoint/2010/main" val="71252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Unfolding the Focused Recurrent Architecture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406404" y="1371604"/>
                <a:ext cx="11176000" cy="4754562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88931" indent="-88931" algn="l" defTabSz="889409" rtl="0" eaLnBrk="1" latinLnBrk="0" hangingPunct="1">
                  <a:spcBef>
                    <a:spcPts val="1946"/>
                  </a:spcBef>
                  <a:spcAft>
                    <a:spcPts val="0"/>
                  </a:spcAft>
                  <a:buClr>
                    <a:schemeClr val="bg1"/>
                  </a:buClr>
                  <a:buSzPct val="25000"/>
                  <a:buFont typeface="Wingdings" pitchFamily="2" charset="2"/>
                  <a:buChar char="ü"/>
                  <a:defRPr kumimoji="1" sz="2735" b="1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55726" indent="-249034" algn="l" defTabSz="889409" rtl="0" eaLnBrk="1" latinLnBrk="0" hangingPunct="1">
                  <a:spcBef>
                    <a:spcPts val="1946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kumimoji="1" sz="2647" b="1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2pPr>
                <a:lvl3pPr marL="351604" indent="0" algn="l" defTabSz="889409" rtl="0" eaLnBrk="1" latinLnBrk="0" hangingPunct="1">
                  <a:spcBef>
                    <a:spcPts val="1167"/>
                  </a:spcBef>
                  <a:buClr>
                    <a:schemeClr val="bg1"/>
                  </a:buClr>
                  <a:buSzPct val="25000"/>
                  <a:buFont typeface="Calibri" pitchFamily="34" charset="0"/>
                  <a:buChar char=" "/>
                  <a:defRPr kumimoji="1" sz="2471" b="1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500257" indent="-145236" algn="l" defTabSz="889409" rtl="0" eaLnBrk="1" latinLnBrk="0" hangingPunct="1">
                  <a:spcBef>
                    <a:spcPts val="1167"/>
                  </a:spcBef>
                  <a:buFont typeface="Arial"/>
                  <a:buChar char="•"/>
                  <a:defRPr kumimoji="1" sz="2294" b="1" kern="1200">
                    <a:solidFill>
                      <a:schemeClr val="accent5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551919" indent="0" algn="l" defTabSz="889409" rtl="0" eaLnBrk="1" latinLnBrk="0" hangingPunct="1">
                  <a:spcBef>
                    <a:spcPts val="778"/>
                  </a:spcBef>
                  <a:buFont typeface="Calibri" pitchFamily="34" charset="0"/>
                  <a:buNone/>
                  <a:defRPr kumimoji="1" sz="21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45875" indent="-222352" algn="l" defTabSz="8894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194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90579" indent="-222352" algn="l" defTabSz="8894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194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335284" indent="-222352" algn="l" defTabSz="8894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194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779988" indent="-222352" algn="l" defTabSz="8894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194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smtClean="0"/>
                  <a:t>Hidden units with a 1-1 linear self connection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𝒉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charset="0"/>
                          </a:rPr>
                          <m:t>𝒕</m:t>
                        </m:r>
                      </m:e>
                    </m:d>
                    <m:r>
                      <a:rPr lang="en-US" b="1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𝒉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charset="0"/>
                          </a:rPr>
                          <m:t>𝒕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𝟏</m:t>
                        </m:r>
                      </m:e>
                    </m:d>
                    <m:r>
                      <a:rPr lang="en-US" b="1" i="1" smtClean="0">
                        <a:latin typeface="Cambria Math" charset="0"/>
                      </a:rPr>
                      <m:t>+</m:t>
                    </m:r>
                    <m:r>
                      <a:rPr lang="en-US" b="1" i="1" smtClean="0">
                        <a:latin typeface="Cambria Math" charset="0"/>
                      </a:rPr>
                      <m:t>𝝈</m:t>
                    </m:r>
                    <m:d>
                      <m:dPr>
                        <m:ctrlPr>
                          <a:rPr lang="mr-IN" b="1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𝑾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𝒉𝒙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a:rPr lang="en-US" i="1">
                            <a:latin typeface="Cambria Math" charset="0"/>
                          </a:rPr>
                          <m:t>𝒙</m:t>
                        </m:r>
                        <m:d>
                          <m:d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𝒕</m:t>
                            </m:r>
                          </m:e>
                        </m:d>
                      </m:e>
                    </m:d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4" y="1371604"/>
                <a:ext cx="11176000" cy="4754562"/>
              </a:xfrm>
              <a:prstGeom prst="rect">
                <a:avLst/>
              </a:prstGeom>
              <a:blipFill rotWithShape="0">
                <a:blip r:embed="rId2"/>
                <a:stretch>
                  <a:fillRect l="-164" t="-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7911338" y="1336382"/>
            <a:ext cx="1633432" cy="1395416"/>
            <a:chOff x="1725706" y="5038509"/>
            <a:chExt cx="2460476" cy="2101947"/>
          </a:xfrm>
        </p:grpSpPr>
        <p:sp>
          <p:nvSpPr>
            <p:cNvPr id="9" name="Rectangle 8"/>
            <p:cNvSpPr/>
            <p:nvPr/>
          </p:nvSpPr>
          <p:spPr>
            <a:xfrm>
              <a:off x="1725706" y="5038509"/>
              <a:ext cx="2096737" cy="3667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 smtClean="0">
                  <a:solidFill>
                    <a:srgbClr val="000000"/>
                  </a:solidFill>
                </a:rPr>
                <a:t>y</a:t>
              </a:r>
              <a:endParaRPr lang="en-US" sz="1765" dirty="0">
                <a:solidFill>
                  <a:srgbClr val="00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726354" y="6773689"/>
              <a:ext cx="2096737" cy="3667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 smtClean="0">
                  <a:solidFill>
                    <a:srgbClr val="000000"/>
                  </a:solidFill>
                </a:rPr>
                <a:t>x</a:t>
              </a:r>
              <a:endParaRPr lang="en-US" sz="1765" dirty="0">
                <a:solidFill>
                  <a:srgbClr val="00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25706" y="5891605"/>
              <a:ext cx="2096737" cy="3667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 smtClean="0">
                  <a:solidFill>
                    <a:srgbClr val="000000"/>
                  </a:solidFill>
                </a:rPr>
                <a:t>h</a:t>
              </a:r>
              <a:endParaRPr lang="en-US" sz="1765" dirty="0">
                <a:solidFill>
                  <a:srgbClr val="00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2774075" y="6258372"/>
              <a:ext cx="648" cy="515317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2774075" y="5405276"/>
              <a:ext cx="0" cy="48632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eform 13"/>
            <p:cNvSpPr/>
            <p:nvPr/>
          </p:nvSpPr>
          <p:spPr>
            <a:xfrm>
              <a:off x="3184527" y="5563229"/>
              <a:ext cx="1001655" cy="984344"/>
            </a:xfrm>
            <a:custGeom>
              <a:avLst/>
              <a:gdLst>
                <a:gd name="connsiteX0" fmla="*/ 32564 w 1001655"/>
                <a:gd name="connsiteY0" fmla="*/ 322833 h 984344"/>
                <a:gd name="connsiteX1" fmla="*/ 803260 w 1001655"/>
                <a:gd name="connsiteY1" fmla="*/ 29740 h 984344"/>
                <a:gd name="connsiteX2" fmla="*/ 944374 w 1001655"/>
                <a:gd name="connsiteY2" fmla="*/ 963296 h 984344"/>
                <a:gd name="connsiteX3" fmla="*/ 0 w 1001655"/>
                <a:gd name="connsiteY3" fmla="*/ 702769 h 98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655" h="984344">
                  <a:moveTo>
                    <a:pt x="32564" y="322833"/>
                  </a:moveTo>
                  <a:cubicBezTo>
                    <a:pt x="341928" y="122914"/>
                    <a:pt x="651292" y="-77004"/>
                    <a:pt x="803260" y="29740"/>
                  </a:cubicBezTo>
                  <a:cubicBezTo>
                    <a:pt x="955228" y="136484"/>
                    <a:pt x="1078251" y="851125"/>
                    <a:pt x="944374" y="963296"/>
                  </a:cubicBezTo>
                  <a:cubicBezTo>
                    <a:pt x="810497" y="1075467"/>
                    <a:pt x="0" y="702769"/>
                    <a:pt x="0" y="702769"/>
                  </a:cubicBezTo>
                </a:path>
              </a:pathLst>
            </a:cu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46831" y="3523907"/>
            <a:ext cx="7008239" cy="3088769"/>
            <a:chOff x="3681233" y="2516653"/>
            <a:chExt cx="9417438" cy="4150585"/>
          </a:xfrm>
        </p:grpSpPr>
        <p:sp>
          <p:nvSpPr>
            <p:cNvPr id="15" name="Rectangle 14"/>
            <p:cNvSpPr/>
            <p:nvPr/>
          </p:nvSpPr>
          <p:spPr>
            <a:xfrm>
              <a:off x="3681233" y="2516653"/>
              <a:ext cx="1850062" cy="323618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 smtClean="0">
                  <a:solidFill>
                    <a:srgbClr val="000000"/>
                  </a:solidFill>
                </a:rPr>
                <a:t>y(t)</a:t>
              </a:r>
              <a:endParaRPr lang="en-US" sz="1765" dirty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681805" y="4047694"/>
              <a:ext cx="1850062" cy="323618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 smtClean="0">
                  <a:solidFill>
                    <a:srgbClr val="000000"/>
                  </a:solidFill>
                </a:rPr>
                <a:t>x(t)</a:t>
              </a:r>
              <a:endParaRPr lang="en-US" sz="1765" dirty="0">
                <a:solidFill>
                  <a:srgbClr val="000000"/>
                </a:solidFill>
              </a:endParaRPr>
            </a:p>
          </p:txBody>
        </p:sp>
        <p:cxnSp>
          <p:nvCxnSpPr>
            <p:cNvPr id="17" name="Straight Arrow Connector 16"/>
            <p:cNvCxnSpPr>
              <a:stCxn id="18" idx="0"/>
              <a:endCxn id="17" idx="2"/>
            </p:cNvCxnSpPr>
            <p:nvPr/>
          </p:nvCxnSpPr>
          <p:spPr>
            <a:xfrm flipH="1" flipV="1">
              <a:off x="4606264" y="2840271"/>
              <a:ext cx="572" cy="120742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3681805" y="3281813"/>
              <a:ext cx="1850062" cy="323618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 smtClean="0">
                  <a:solidFill>
                    <a:srgbClr val="000000"/>
                  </a:solidFill>
                </a:rPr>
                <a:t>h(t)</a:t>
              </a:r>
              <a:endParaRPr lang="en-US" sz="1765" dirty="0">
                <a:solidFill>
                  <a:srgbClr val="000000"/>
                </a:solidFill>
              </a:endParaRPr>
            </a:p>
          </p:txBody>
        </p:sp>
        <p:cxnSp>
          <p:nvCxnSpPr>
            <p:cNvPr id="19" name="Straight Arrow Connector 18"/>
            <p:cNvCxnSpPr>
              <a:stCxn id="18" idx="0"/>
              <a:endCxn id="22" idx="2"/>
            </p:cNvCxnSpPr>
            <p:nvPr/>
          </p:nvCxnSpPr>
          <p:spPr>
            <a:xfrm flipV="1">
              <a:off x="4606836" y="3605431"/>
              <a:ext cx="0" cy="4422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20" name="Straight Arrow Connector 19"/>
            <p:cNvCxnSpPr>
              <a:stCxn id="22" idx="0"/>
              <a:endCxn id="17" idx="2"/>
            </p:cNvCxnSpPr>
            <p:nvPr/>
          </p:nvCxnSpPr>
          <p:spPr>
            <a:xfrm flipH="1" flipV="1">
              <a:off x="4606264" y="2840271"/>
              <a:ext cx="572" cy="44154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5781757" y="4046699"/>
              <a:ext cx="1850062" cy="323618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 smtClean="0">
                  <a:solidFill>
                    <a:srgbClr val="000000"/>
                  </a:solidFill>
                </a:rPr>
                <a:t>h (t-1)</a:t>
              </a:r>
              <a:endParaRPr lang="en-US" sz="1765" dirty="0">
                <a:solidFill>
                  <a:srgbClr val="000000"/>
                </a:solidFill>
              </a:endParaRPr>
            </a:p>
          </p:txBody>
        </p:sp>
        <p:cxnSp>
          <p:nvCxnSpPr>
            <p:cNvPr id="22" name="Straight Arrow Connector 21"/>
            <p:cNvCxnSpPr>
              <a:endCxn id="22" idx="2"/>
            </p:cNvCxnSpPr>
            <p:nvPr/>
          </p:nvCxnSpPr>
          <p:spPr>
            <a:xfrm flipH="1" flipV="1">
              <a:off x="4606836" y="3605431"/>
              <a:ext cx="2107504" cy="4422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5781757" y="4812580"/>
              <a:ext cx="1850062" cy="323618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 smtClean="0">
                  <a:solidFill>
                    <a:srgbClr val="000000"/>
                  </a:solidFill>
                </a:rPr>
                <a:t>x(t-1)</a:t>
              </a:r>
              <a:endParaRPr lang="en-US" sz="1765" dirty="0">
                <a:solidFill>
                  <a:srgbClr val="000000"/>
                </a:solidFill>
              </a:endParaRPr>
            </a:p>
          </p:txBody>
        </p:sp>
        <p:cxnSp>
          <p:nvCxnSpPr>
            <p:cNvPr id="25" name="Straight Arrow Connector 24"/>
            <p:cNvCxnSpPr>
              <a:stCxn id="39" idx="0"/>
            </p:cNvCxnSpPr>
            <p:nvPr/>
          </p:nvCxnSpPr>
          <p:spPr>
            <a:xfrm flipV="1">
              <a:off x="6706788" y="4370317"/>
              <a:ext cx="0" cy="4422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7896696" y="4812219"/>
              <a:ext cx="1850062" cy="323618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 smtClean="0">
                  <a:solidFill>
                    <a:srgbClr val="000000"/>
                  </a:solidFill>
                </a:rPr>
                <a:t>h(t-2)</a:t>
              </a:r>
              <a:endParaRPr lang="en-US" sz="1765" dirty="0">
                <a:solidFill>
                  <a:srgbClr val="0000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6721775" y="4370951"/>
              <a:ext cx="2107504" cy="4422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7896696" y="5578100"/>
              <a:ext cx="1850062" cy="323618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 smtClean="0">
                  <a:solidFill>
                    <a:srgbClr val="000000"/>
                  </a:solidFill>
                </a:rPr>
                <a:t>x(t-2)</a:t>
              </a:r>
              <a:endParaRPr lang="en-US" sz="1765" dirty="0">
                <a:solidFill>
                  <a:srgbClr val="000000"/>
                </a:solidFill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8821727" y="5135837"/>
              <a:ext cx="0" cy="4422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10004200" y="5577739"/>
              <a:ext cx="1850062" cy="323618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 smtClean="0">
                  <a:solidFill>
                    <a:srgbClr val="000000"/>
                  </a:solidFill>
                </a:rPr>
                <a:t>h(t-3)</a:t>
              </a:r>
              <a:endParaRPr lang="en-US" sz="1765" dirty="0">
                <a:solidFill>
                  <a:srgbClr val="000000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 flipV="1">
              <a:off x="8829279" y="5136471"/>
              <a:ext cx="2107504" cy="4422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10004200" y="6343620"/>
              <a:ext cx="1850062" cy="323618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 smtClean="0">
                  <a:solidFill>
                    <a:srgbClr val="000000"/>
                  </a:solidFill>
                </a:rPr>
                <a:t>x(t-3)</a:t>
              </a:r>
              <a:endParaRPr lang="en-US" sz="1765" dirty="0">
                <a:solidFill>
                  <a:srgbClr val="000000"/>
                </a:solidFill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V="1">
              <a:off x="10929231" y="5901357"/>
              <a:ext cx="0" cy="4422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 flipV="1">
              <a:off x="10991167" y="5904673"/>
              <a:ext cx="2107504" cy="4422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5511804" y="3523907"/>
            <a:ext cx="6081752" cy="1906357"/>
            <a:chOff x="5511804" y="3314556"/>
            <a:chExt cx="6081752" cy="1906357"/>
          </a:xfrm>
        </p:grpSpPr>
        <p:sp>
          <p:nvSpPr>
            <p:cNvPr id="41" name="Rectangle 40"/>
            <p:cNvSpPr/>
            <p:nvPr/>
          </p:nvSpPr>
          <p:spPr>
            <a:xfrm>
              <a:off x="7911338" y="3314556"/>
              <a:ext cx="1376773" cy="240829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 smtClean="0">
                  <a:solidFill>
                    <a:srgbClr val="000000"/>
                  </a:solidFill>
                </a:rPr>
                <a:t>y(t)</a:t>
              </a:r>
              <a:endParaRPr lang="en-US" sz="1765" dirty="0">
                <a:solidFill>
                  <a:srgbClr val="000000"/>
                </a:solidFill>
              </a:endParaRP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5511804" y="4410133"/>
              <a:ext cx="1376773" cy="810780"/>
              <a:chOff x="5399059" y="3821368"/>
              <a:chExt cx="1376773" cy="810780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5399059" y="4391319"/>
                <a:ext cx="1376773" cy="240829"/>
              </a:xfrm>
              <a:prstGeom prst="rect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765" dirty="0" smtClean="0">
                    <a:solidFill>
                      <a:srgbClr val="000000"/>
                    </a:solidFill>
                  </a:rPr>
                  <a:t>x(t)</a:t>
                </a:r>
                <a:endParaRPr lang="en-US" sz="1765" dirty="0">
                  <a:solidFill>
                    <a:srgbClr val="000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Rectangle 43"/>
                  <p:cNvSpPr/>
                  <p:nvPr/>
                </p:nvSpPr>
                <p:spPr>
                  <a:xfrm>
                    <a:off x="5399059" y="3821368"/>
                    <a:ext cx="1376773" cy="240829"/>
                  </a:xfrm>
                  <a:prstGeom prst="rect">
                    <a:avLst/>
                  </a:prstGeom>
                  <a:ln/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1765" b="0" i="1" dirty="0" smtClean="0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𝜎</m:t>
                        </m:r>
                      </m:oMath>
                    </a14:m>
                    <a:r>
                      <a:rPr lang="en-US" sz="1765" dirty="0" smtClean="0">
                        <a:solidFill>
                          <a:srgbClr val="000000"/>
                        </a:solidFill>
                      </a:rPr>
                      <a:t>(t)</a:t>
                    </a:r>
                    <a:endParaRPr lang="en-US" sz="1765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4" name="Rectangle 4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99059" y="3821368"/>
                    <a:ext cx="1376773" cy="240829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t="-25581" b="-55814"/>
                    </a:stretch>
                  </a:blipFill>
                  <a:ln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5" name="Straight Arrow Connector 44"/>
              <p:cNvCxnSpPr/>
              <p:nvPr/>
            </p:nvCxnSpPr>
            <p:spPr>
              <a:xfrm flipV="1">
                <a:off x="6087445" y="4062197"/>
                <a:ext cx="0" cy="32912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cxnSp>
        </p:grpSp>
        <p:grpSp>
          <p:nvGrpSpPr>
            <p:cNvPr id="60" name="Group 59"/>
            <p:cNvGrpSpPr/>
            <p:nvPr/>
          </p:nvGrpSpPr>
          <p:grpSpPr>
            <a:xfrm>
              <a:off x="7074539" y="4410133"/>
              <a:ext cx="1376773" cy="810780"/>
              <a:chOff x="6961794" y="4390579"/>
              <a:chExt cx="1376773" cy="81078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Rectangle 46"/>
                  <p:cNvSpPr/>
                  <p:nvPr/>
                </p:nvSpPr>
                <p:spPr>
                  <a:xfrm>
                    <a:off x="6961794" y="4390579"/>
                    <a:ext cx="1376773" cy="240829"/>
                  </a:xfrm>
                  <a:prstGeom prst="rect">
                    <a:avLst/>
                  </a:prstGeom>
                  <a:ln/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1765" i="1" dirty="0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𝜎</m:t>
                        </m:r>
                      </m:oMath>
                    </a14:m>
                    <a:r>
                      <a:rPr lang="en-US" sz="1765" dirty="0" smtClean="0">
                        <a:solidFill>
                          <a:srgbClr val="000000"/>
                        </a:solidFill>
                      </a:rPr>
                      <a:t>(t-1)</a:t>
                    </a:r>
                    <a:endParaRPr lang="en-US" sz="1765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7" name="Rectangle 4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61794" y="4390579"/>
                    <a:ext cx="1376773" cy="240829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t="-25581" b="-55814"/>
                    </a:stretch>
                  </a:blipFill>
                  <a:ln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9" name="Rectangle 48"/>
              <p:cNvSpPr/>
              <p:nvPr/>
            </p:nvSpPr>
            <p:spPr>
              <a:xfrm>
                <a:off x="6961794" y="4960530"/>
                <a:ext cx="1376773" cy="240829"/>
              </a:xfrm>
              <a:prstGeom prst="rect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765" dirty="0" smtClean="0">
                    <a:solidFill>
                      <a:srgbClr val="000000"/>
                    </a:solidFill>
                  </a:rPr>
                  <a:t>x(t-1)</a:t>
                </a:r>
                <a:endParaRPr lang="en-US" sz="1765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V="1">
                <a:off x="7650181" y="4631408"/>
                <a:ext cx="0" cy="32912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>
              <a:off x="8648428" y="4410133"/>
              <a:ext cx="1376773" cy="810780"/>
              <a:chOff x="8535683" y="4960261"/>
              <a:chExt cx="1376773" cy="81078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Rectangle 50"/>
                  <p:cNvSpPr/>
                  <p:nvPr/>
                </p:nvSpPr>
                <p:spPr>
                  <a:xfrm>
                    <a:off x="8535683" y="4960261"/>
                    <a:ext cx="1376773" cy="240829"/>
                  </a:xfrm>
                  <a:prstGeom prst="rect">
                    <a:avLst/>
                  </a:prstGeom>
                  <a:ln/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1765" i="1" dirty="0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𝜎</m:t>
                        </m:r>
                      </m:oMath>
                    </a14:m>
                    <a:r>
                      <a:rPr lang="en-US" sz="1765" dirty="0" smtClean="0">
                        <a:solidFill>
                          <a:srgbClr val="000000"/>
                        </a:solidFill>
                      </a:rPr>
                      <a:t>(t-2)</a:t>
                    </a:r>
                    <a:endParaRPr lang="en-US" sz="1765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1" name="Rectangle 5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35683" y="4960261"/>
                    <a:ext cx="1376773" cy="240829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25581" b="-55814"/>
                    </a:stretch>
                  </a:blipFill>
                  <a:ln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3" name="Rectangle 52"/>
              <p:cNvSpPr/>
              <p:nvPr/>
            </p:nvSpPr>
            <p:spPr>
              <a:xfrm>
                <a:off x="8535683" y="5530212"/>
                <a:ext cx="1376773" cy="240829"/>
              </a:xfrm>
              <a:prstGeom prst="rect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765" dirty="0" smtClean="0">
                    <a:solidFill>
                      <a:srgbClr val="000000"/>
                    </a:solidFill>
                  </a:rPr>
                  <a:t>x(t-2)</a:t>
                </a:r>
                <a:endParaRPr lang="en-US" sz="1765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54" name="Straight Arrow Connector 53"/>
              <p:cNvCxnSpPr/>
              <p:nvPr/>
            </p:nvCxnSpPr>
            <p:spPr>
              <a:xfrm flipV="1">
                <a:off x="9224069" y="5201090"/>
                <a:ext cx="0" cy="32912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cxnSp>
        </p:grpSp>
        <p:grpSp>
          <p:nvGrpSpPr>
            <p:cNvPr id="6" name="Group 5"/>
            <p:cNvGrpSpPr/>
            <p:nvPr/>
          </p:nvGrpSpPr>
          <p:grpSpPr>
            <a:xfrm>
              <a:off x="10216783" y="4410133"/>
              <a:ext cx="1376773" cy="810780"/>
              <a:chOff x="10104038" y="5529943"/>
              <a:chExt cx="1376773" cy="81078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Rectangle 54"/>
                  <p:cNvSpPr/>
                  <p:nvPr/>
                </p:nvSpPr>
                <p:spPr>
                  <a:xfrm>
                    <a:off x="10104038" y="5529943"/>
                    <a:ext cx="1376773" cy="240829"/>
                  </a:xfrm>
                  <a:prstGeom prst="rect">
                    <a:avLst/>
                  </a:prstGeom>
                  <a:ln/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1765" i="1" dirty="0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𝜎</m:t>
                        </m:r>
                      </m:oMath>
                    </a14:m>
                    <a:r>
                      <a:rPr lang="en-US" sz="1765" dirty="0" smtClean="0">
                        <a:solidFill>
                          <a:srgbClr val="000000"/>
                        </a:solidFill>
                      </a:rPr>
                      <a:t>(t-3)</a:t>
                    </a:r>
                    <a:endParaRPr lang="en-US" sz="1765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5" name="Rectangle 5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04038" y="5529943"/>
                    <a:ext cx="1376773" cy="240829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t="-25581" b="-55814"/>
                    </a:stretch>
                  </a:blipFill>
                  <a:ln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7" name="Rectangle 56"/>
              <p:cNvSpPr/>
              <p:nvPr/>
            </p:nvSpPr>
            <p:spPr>
              <a:xfrm>
                <a:off x="10104038" y="6099894"/>
                <a:ext cx="1376773" cy="240829"/>
              </a:xfrm>
              <a:prstGeom prst="rect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765" dirty="0" smtClean="0">
                    <a:solidFill>
                      <a:srgbClr val="000000"/>
                    </a:solidFill>
                  </a:rPr>
                  <a:t>x(t-3)</a:t>
                </a:r>
                <a:endParaRPr lang="en-US" sz="1765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58" name="Straight Arrow Connector 57"/>
              <p:cNvCxnSpPr/>
              <p:nvPr/>
            </p:nvCxnSpPr>
            <p:spPr>
              <a:xfrm flipV="1">
                <a:off x="10792425" y="5770772"/>
                <a:ext cx="0" cy="32912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/>
                <p:cNvSpPr/>
                <p:nvPr/>
              </p:nvSpPr>
              <p:spPr>
                <a:xfrm>
                  <a:off x="7911338" y="3823522"/>
                  <a:ext cx="1376773" cy="240829"/>
                </a:xfrm>
                <a:prstGeom prst="rect">
                  <a:avLst/>
                </a:prstGeom>
                <a:ln/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765" b="0" i="0" dirty="0" smtClean="0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Σ</m:t>
                        </m:r>
                      </m:oMath>
                    </m:oMathPara>
                  </a14:m>
                  <a:endParaRPr lang="en-US" sz="1765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Rectangle 6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1338" y="3823522"/>
                  <a:ext cx="1376773" cy="24082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9302"/>
                  </a:stretch>
                </a:blipFill>
                <a:ln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3" name="Straight Arrow Connector 62"/>
            <p:cNvCxnSpPr>
              <a:stCxn id="44" idx="0"/>
              <a:endCxn id="62" idx="2"/>
            </p:cNvCxnSpPr>
            <p:nvPr/>
          </p:nvCxnSpPr>
          <p:spPr>
            <a:xfrm flipV="1">
              <a:off x="6200191" y="4064351"/>
              <a:ext cx="2399534" cy="3457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66" name="Straight Arrow Connector 65"/>
            <p:cNvCxnSpPr>
              <a:stCxn id="47" idx="0"/>
              <a:endCxn id="62" idx="2"/>
            </p:cNvCxnSpPr>
            <p:nvPr/>
          </p:nvCxnSpPr>
          <p:spPr>
            <a:xfrm flipV="1">
              <a:off x="7762926" y="4064351"/>
              <a:ext cx="836799" cy="3457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69" name="Straight Arrow Connector 68"/>
            <p:cNvCxnSpPr>
              <a:stCxn id="51" idx="0"/>
              <a:endCxn id="62" idx="2"/>
            </p:cNvCxnSpPr>
            <p:nvPr/>
          </p:nvCxnSpPr>
          <p:spPr>
            <a:xfrm flipH="1" flipV="1">
              <a:off x="8599725" y="4064351"/>
              <a:ext cx="737090" cy="3457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72" name="Straight Arrow Connector 71"/>
            <p:cNvCxnSpPr>
              <a:stCxn id="55" idx="0"/>
              <a:endCxn id="62" idx="2"/>
            </p:cNvCxnSpPr>
            <p:nvPr/>
          </p:nvCxnSpPr>
          <p:spPr>
            <a:xfrm flipH="1" flipV="1">
              <a:off x="8599725" y="4064351"/>
              <a:ext cx="2305445" cy="3457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75" name="Straight Arrow Connector 74"/>
            <p:cNvCxnSpPr>
              <a:stCxn id="62" idx="0"/>
              <a:endCxn id="41" idx="2"/>
            </p:cNvCxnSpPr>
            <p:nvPr/>
          </p:nvCxnSpPr>
          <p:spPr>
            <a:xfrm flipV="1">
              <a:off x="8599725" y="3555385"/>
              <a:ext cx="0" cy="2681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9421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Long Short-Term Memory (LSTM)</a:t>
            </a:r>
            <a:br>
              <a:rPr lang="en-US" dirty="0" smtClean="0"/>
            </a:br>
            <a:r>
              <a:rPr lang="en-US" dirty="0" err="1" smtClean="0"/>
              <a:t>Hochreiter</a:t>
            </a:r>
            <a:r>
              <a:rPr lang="en-US" dirty="0" smtClean="0"/>
              <a:t> &amp; </a:t>
            </a:r>
            <a:r>
              <a:rPr lang="en-US" dirty="0" err="1" smtClean="0"/>
              <a:t>Schmidhuber</a:t>
            </a:r>
            <a:r>
              <a:rPr lang="en-US" dirty="0" smtClean="0"/>
              <a:t> (1997)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 smtClean="0"/>
                  <a:t>Add an </a:t>
                </a:r>
                <a:r>
                  <a:rPr lang="en-US" i="1" dirty="0" smtClean="0"/>
                  <a:t>input gate </a:t>
                </a:r>
                <a:r>
                  <a:rPr lang="en-US" dirty="0" smtClean="0"/>
                  <a:t>that determines when new information is stored into the memory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𝒉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𝒕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𝒉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𝒕</m:t>
                        </m:r>
                        <m:r>
                          <a:rPr lang="en-US" i="1">
                            <a:latin typeface="Cambria Math" charset="0"/>
                          </a:rPr>
                          <m:t>−</m:t>
                        </m:r>
                        <m:r>
                          <a:rPr lang="en-US" i="1">
                            <a:latin typeface="Cambria Math" charset="0"/>
                          </a:rPr>
                          <m:t>𝟏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𝒔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𝒊</m:t>
                        </m:r>
                      </m:sub>
                    </m:sSub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 charset="0"/>
                      </a:rPr>
                      <m:t>(</m:t>
                    </m:r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 charset="0"/>
                      </a:rPr>
                      <m:t>𝒕</m:t>
                    </m:r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 charset="0"/>
                      </a:rPr>
                      <m:t>)</m:t>
                    </m:r>
                    <m:r>
                      <a:rPr lang="en-US" i="1" smtClean="0">
                        <a:latin typeface="Cambria Math" charset="0"/>
                      </a:rPr>
                      <m:t>𝝈</m:t>
                    </m:r>
                    <m:d>
                      <m:dPr>
                        <m:ctrlPr>
                          <a:rPr lang="mr-IN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charset="0"/>
                          </a:rPr>
                          <m:t>𝑾</m:t>
                        </m:r>
                        <m:r>
                          <a:rPr lang="en-US" i="1">
                            <a:latin typeface="Cambria Math" charset="0"/>
                          </a:rPr>
                          <m:t>𝒙</m:t>
                        </m:r>
                        <m:d>
                          <m:d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𝒕</m:t>
                            </m:r>
                          </m:e>
                        </m:d>
                      </m:e>
                    </m:d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𝒔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𝒕</m:t>
                        </m:r>
                      </m:e>
                    </m:d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 charset="0"/>
                      </a:rPr>
                      <m:t>=</m:t>
                    </m:r>
                    <m:r>
                      <a:rPr lang="en-US" b="1" i="0" smtClean="0">
                        <a:solidFill>
                          <a:srgbClr val="00B050"/>
                        </a:solidFill>
                        <a:latin typeface="Cambria Math" charset="0"/>
                      </a:rPr>
                      <m:t>𝐥𝐨𝐠𝐢𝐬𝐭𝐢𝐜</m:t>
                    </m:r>
                    <m:d>
                      <m:dPr>
                        <m:ctrlPr>
                          <a:rPr lang="mr-IN" b="1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𝑽𝒙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𝒕</m:t>
                            </m:r>
                          </m:e>
                        </m:d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dirty="0" smtClean="0"/>
                  <a:t>But also need to forget unnecessary information; reset hidden state via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𝒉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𝒕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𝒕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)</m:t>
                        </m:r>
                        <m:r>
                          <a:rPr lang="en-US" i="1">
                            <a:latin typeface="Cambria Math" charset="0"/>
                          </a:rPr>
                          <m:t>𝒉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𝒕</m:t>
                        </m:r>
                        <m:r>
                          <a:rPr lang="en-US" i="1">
                            <a:latin typeface="Cambria Math" charset="0"/>
                          </a:rPr>
                          <m:t>−</m:t>
                        </m:r>
                        <m:r>
                          <a:rPr lang="en-US" i="1">
                            <a:latin typeface="Cambria Math" charset="0"/>
                          </a:rPr>
                          <m:t>𝟏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𝒔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𝒊</m:t>
                        </m:r>
                      </m:sub>
                    </m:sSub>
                    <m:r>
                      <a:rPr lang="en-US" i="1">
                        <a:solidFill>
                          <a:srgbClr val="00B050"/>
                        </a:solidFill>
                        <a:latin typeface="Cambria Math" charset="0"/>
                      </a:rPr>
                      <m:t>(</m:t>
                    </m:r>
                    <m:r>
                      <a:rPr lang="en-US" i="1">
                        <a:solidFill>
                          <a:srgbClr val="00B050"/>
                        </a:solidFill>
                        <a:latin typeface="Cambria Math" charset="0"/>
                      </a:rPr>
                      <m:t>𝒕</m:t>
                    </m:r>
                    <m:r>
                      <a:rPr lang="en-US" i="1">
                        <a:solidFill>
                          <a:srgbClr val="00B050"/>
                        </a:solidFill>
                        <a:latin typeface="Cambria Math" charset="0"/>
                      </a:rPr>
                      <m:t>)</m:t>
                    </m:r>
                    <m:r>
                      <a:rPr lang="en-US" i="1">
                        <a:latin typeface="Cambria Math" charset="0"/>
                      </a:rPr>
                      <m:t>𝝈</m:t>
                    </m:r>
                    <m:d>
                      <m:dPr>
                        <m:ctrlPr>
                          <a:rPr lang="mr-IN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𝑾𝒙</m:t>
                        </m:r>
                        <m:d>
                          <m:d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𝒕</m:t>
                            </m:r>
                          </m:e>
                        </m:d>
                      </m:e>
                    </m:d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𝒓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𝒕</m:t>
                        </m:r>
                      </m:e>
                    </m:d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=</m:t>
                    </m:r>
                    <m:r>
                      <a:rPr lang="en-US" b="1" i="0" smtClean="0">
                        <a:solidFill>
                          <a:srgbClr val="FF0000"/>
                        </a:solidFill>
                        <a:latin typeface="Cambria Math" charset="0"/>
                      </a:rPr>
                      <m:t>𝐥𝐨𝐠𝐢𝐬𝐭𝐢𝐜</m:t>
                    </m:r>
                    <m:d>
                      <m:dPr>
                        <m:ctrlPr>
                          <a:rPr lang="mr-IN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𝑼𝒙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𝒕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)</m:t>
                        </m:r>
                      </m:e>
                    </m:d>
                  </m:oMath>
                </a14:m>
                <a:endParaRPr lang="en-US" b="1" dirty="0" smtClean="0">
                  <a:solidFill>
                    <a:srgbClr val="FF0000"/>
                  </a:solidFill>
                </a:endParaRPr>
              </a:p>
              <a:p>
                <a:r>
                  <a:rPr lang="en-US" dirty="0" smtClean="0"/>
                  <a:t>Also an output gate that isn’t useful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t="-897" b="-1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56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Hinton LSTM Video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50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The Problem Of Training RNNs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Why it is hard to train RNNs</a:t>
            </a:r>
            <a:endParaRPr lang="en-US" dirty="0" smtClean="0"/>
          </a:p>
          <a:p>
            <a:r>
              <a:rPr lang="en-US" dirty="0" smtClean="0"/>
              <a:t>Solutions</a:t>
            </a:r>
          </a:p>
          <a:p>
            <a:pPr lvl="1"/>
            <a:r>
              <a:rPr lang="en-US" dirty="0" smtClean="0">
                <a:hlinkClick r:id="rId3"/>
              </a:rPr>
              <a:t>Long short term memory (LSTM)</a:t>
            </a:r>
            <a:endParaRPr lang="en-US" dirty="0" smtClean="0"/>
          </a:p>
          <a:p>
            <a:pPr lvl="1"/>
            <a:r>
              <a:rPr lang="en-US" dirty="0" smtClean="0">
                <a:hlinkClick r:id="" action="ppaction://noaction"/>
              </a:rPr>
              <a:t>Hessian free optimization</a:t>
            </a:r>
            <a:endParaRPr lang="en-US" dirty="0" smtClean="0"/>
          </a:p>
          <a:p>
            <a:pPr lvl="1"/>
            <a:r>
              <a:rPr lang="en-US" dirty="0" smtClean="0">
                <a:hlinkClick r:id="" action="ppaction://noaction"/>
              </a:rPr>
              <a:t>Echo state networks</a:t>
            </a:r>
            <a:endParaRPr lang="en-US" dirty="0">
              <a:hlinkClick r:id="" action="ppaction://noaction"/>
            </a:endParaRPr>
          </a:p>
          <a:p>
            <a:pPr lvl="1"/>
            <a:r>
              <a:rPr lang="en-US" dirty="0" smtClean="0">
                <a:hlinkClick r:id="" action="ppaction://noaction"/>
              </a:rPr>
              <a:t>Learning to predict the next character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600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475116"/>
          </a:xfrm>
        </p:spPr>
        <p:txBody>
          <a:bodyPr>
            <a:noAutofit/>
          </a:bodyPr>
          <a:lstStyle/>
          <a:p>
            <a:r>
              <a:rPr lang="en-US" sz="2800" dirty="0" smtClean="0"/>
              <a:t>LSTM Needs Self Connections For Propagating Gradients</a:t>
            </a:r>
            <a:br>
              <a:rPr lang="en-US" sz="2800" dirty="0" smtClean="0"/>
            </a:br>
            <a:r>
              <a:rPr lang="en-US" sz="2800" dirty="0" smtClean="0"/>
              <a:t>And Also Full Connectivity To Construct Representations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5105453" y="1892389"/>
            <a:ext cx="3352839" cy="998357"/>
            <a:chOff x="5000561" y="1519858"/>
            <a:chExt cx="3352839" cy="998357"/>
          </a:xfrm>
        </p:grpSpPr>
        <p:sp>
          <p:nvSpPr>
            <p:cNvPr id="5" name="TextBox 4"/>
            <p:cNvSpPr txBox="1"/>
            <p:nvPr/>
          </p:nvSpPr>
          <p:spPr>
            <a:xfrm>
              <a:off x="7311364" y="1519858"/>
              <a:ext cx="1042036" cy="9983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5000" b="1" dirty="0" smtClean="0">
                  <a:solidFill>
                    <a:srgbClr val="00DE00"/>
                  </a:solidFill>
                  <a:latin typeface="+mn-lt"/>
                </a:rPr>
                <a:t>. . .</a:t>
              </a:r>
              <a:endParaRPr lang="en-US" sz="5000" b="1" dirty="0">
                <a:solidFill>
                  <a:srgbClr val="00DE00"/>
                </a:solidFill>
                <a:latin typeface="+mn-lt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000561" y="1752151"/>
              <a:ext cx="2118647" cy="579097"/>
              <a:chOff x="5000561" y="1752151"/>
              <a:chExt cx="2118647" cy="579097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5000561" y="1752152"/>
                <a:ext cx="579096" cy="57909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DE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800" dirty="0" smtClean="0">
                  <a:solidFill>
                    <a:srgbClr val="00DE00"/>
                  </a:solidFill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5770337" y="1752151"/>
                <a:ext cx="579096" cy="57909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DE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800" dirty="0" smtClean="0">
                  <a:solidFill>
                    <a:srgbClr val="00DE00"/>
                  </a:solidFill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6540112" y="1752151"/>
                <a:ext cx="579096" cy="57909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DE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800" dirty="0" smtClean="0">
                  <a:solidFill>
                    <a:srgbClr val="00DE00"/>
                  </a:solidFill>
                </a:endParaRP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3196187" y="3858992"/>
            <a:ext cx="5543792" cy="451979"/>
            <a:chOff x="2636770" y="3844307"/>
            <a:chExt cx="5543792" cy="451979"/>
          </a:xfrm>
        </p:grpSpPr>
        <p:sp>
          <p:nvSpPr>
            <p:cNvPr id="11" name="Rectangle 10"/>
            <p:cNvSpPr/>
            <p:nvPr/>
          </p:nvSpPr>
          <p:spPr>
            <a:xfrm>
              <a:off x="2636770" y="3844307"/>
              <a:ext cx="734464" cy="45197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900" dirty="0" smtClean="0">
                  <a:solidFill>
                    <a:srgbClr val="7030A0"/>
                  </a:solidFill>
                </a:rPr>
                <a:t>LSTM</a:t>
              </a:r>
            </a:p>
          </p:txBody>
        </p:sp>
        <p:sp>
          <p:nvSpPr>
            <p:cNvPr id="12" name="U-Turn Arrow 11"/>
            <p:cNvSpPr/>
            <p:nvPr/>
          </p:nvSpPr>
          <p:spPr>
            <a:xfrm rot="5400000">
              <a:off x="3364170" y="3907869"/>
              <a:ext cx="338987" cy="324859"/>
            </a:xfrm>
            <a:prstGeom prst="uturnArrow">
              <a:avLst>
                <a:gd name="adj1" fmla="val 0"/>
                <a:gd name="adj2" fmla="val 14744"/>
                <a:gd name="adj3" fmla="val 19872"/>
                <a:gd name="adj4" fmla="val 43750"/>
                <a:gd name="adj5" fmla="val 100000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31593" y="3844307"/>
              <a:ext cx="734464" cy="45197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900" dirty="0" smtClean="0">
                  <a:solidFill>
                    <a:srgbClr val="7030A0"/>
                  </a:solidFill>
                </a:rPr>
                <a:t>LSTM</a:t>
              </a:r>
            </a:p>
          </p:txBody>
        </p:sp>
        <p:sp>
          <p:nvSpPr>
            <p:cNvPr id="14" name="U-Turn Arrow 13"/>
            <p:cNvSpPr/>
            <p:nvPr/>
          </p:nvSpPr>
          <p:spPr>
            <a:xfrm rot="5400000">
              <a:off x="4858993" y="3907869"/>
              <a:ext cx="338987" cy="324859"/>
            </a:xfrm>
            <a:prstGeom prst="uturnArrow">
              <a:avLst>
                <a:gd name="adj1" fmla="val 0"/>
                <a:gd name="adj2" fmla="val 14744"/>
                <a:gd name="adj3" fmla="val 19872"/>
                <a:gd name="adj4" fmla="val 43750"/>
                <a:gd name="adj5" fmla="val 100000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626415" y="3844307"/>
              <a:ext cx="734464" cy="45197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900" dirty="0" smtClean="0">
                  <a:solidFill>
                    <a:srgbClr val="7030A0"/>
                  </a:solidFill>
                </a:rPr>
                <a:t>LSTM</a:t>
              </a:r>
            </a:p>
          </p:txBody>
        </p:sp>
        <p:sp>
          <p:nvSpPr>
            <p:cNvPr id="16" name="U-Turn Arrow 15"/>
            <p:cNvSpPr/>
            <p:nvPr/>
          </p:nvSpPr>
          <p:spPr>
            <a:xfrm rot="5400000">
              <a:off x="6353815" y="3907869"/>
              <a:ext cx="338987" cy="324859"/>
            </a:xfrm>
            <a:prstGeom prst="uturnArrow">
              <a:avLst>
                <a:gd name="adj1" fmla="val 0"/>
                <a:gd name="adj2" fmla="val 14744"/>
                <a:gd name="adj3" fmla="val 19872"/>
                <a:gd name="adj4" fmla="val 43750"/>
                <a:gd name="adj5" fmla="val 100000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121239" y="3844307"/>
              <a:ext cx="734464" cy="45197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900" dirty="0" smtClean="0">
                  <a:solidFill>
                    <a:srgbClr val="7030A0"/>
                  </a:solidFill>
                </a:rPr>
                <a:t>LSTM</a:t>
              </a:r>
            </a:p>
          </p:txBody>
        </p:sp>
        <p:sp>
          <p:nvSpPr>
            <p:cNvPr id="18" name="U-Turn Arrow 17"/>
            <p:cNvSpPr/>
            <p:nvPr/>
          </p:nvSpPr>
          <p:spPr>
            <a:xfrm rot="5400000">
              <a:off x="7848639" y="3907869"/>
              <a:ext cx="338987" cy="324859"/>
            </a:xfrm>
            <a:prstGeom prst="uturnArrow">
              <a:avLst>
                <a:gd name="adj1" fmla="val 0"/>
                <a:gd name="adj2" fmla="val 14744"/>
                <a:gd name="adj3" fmla="val 19872"/>
                <a:gd name="adj4" fmla="val 43750"/>
                <a:gd name="adj5" fmla="val 100000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 flipH="1" flipV="1">
            <a:off x="3552645" y="3457628"/>
            <a:ext cx="1" cy="38667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047467" y="3457629"/>
            <a:ext cx="1" cy="38667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8037114" y="3457629"/>
            <a:ext cx="1" cy="38667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542290" y="3457629"/>
            <a:ext cx="1" cy="38667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552645" y="3457628"/>
            <a:ext cx="5222939" cy="0"/>
          </a:xfrm>
          <a:prstGeom prst="line">
            <a:avLst/>
          </a:prstGeom>
          <a:ln w="63500"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552645" y="4727897"/>
            <a:ext cx="5663725" cy="0"/>
          </a:xfrm>
          <a:prstGeom prst="line">
            <a:avLst/>
          </a:prstGeom>
          <a:ln w="63500"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216370" y="3457628"/>
            <a:ext cx="0" cy="855270"/>
          </a:xfrm>
          <a:prstGeom prst="line">
            <a:avLst/>
          </a:prstGeom>
          <a:ln w="63500"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63" idx="4"/>
          </p:cNvCxnSpPr>
          <p:nvPr/>
        </p:nvCxnSpPr>
        <p:spPr>
          <a:xfrm flipH="1">
            <a:off x="8039419" y="4328976"/>
            <a:ext cx="2054" cy="436661"/>
          </a:xfrm>
          <a:prstGeom prst="line">
            <a:avLst/>
          </a:prstGeom>
          <a:ln w="63500">
            <a:solidFill>
              <a:srgbClr val="7030A0"/>
            </a:solidFill>
            <a:headEnd type="triangle"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62" idx="4"/>
          </p:cNvCxnSpPr>
          <p:nvPr/>
        </p:nvCxnSpPr>
        <p:spPr>
          <a:xfrm>
            <a:off x="6542287" y="4312898"/>
            <a:ext cx="3" cy="409591"/>
          </a:xfrm>
          <a:prstGeom prst="line">
            <a:avLst/>
          </a:prstGeom>
          <a:ln w="63500">
            <a:solidFill>
              <a:srgbClr val="7030A0"/>
            </a:solidFill>
            <a:headEnd type="triangle"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61" idx="4"/>
          </p:cNvCxnSpPr>
          <p:nvPr/>
        </p:nvCxnSpPr>
        <p:spPr>
          <a:xfrm>
            <a:off x="5044722" y="4339098"/>
            <a:ext cx="2744" cy="391841"/>
          </a:xfrm>
          <a:prstGeom prst="line">
            <a:avLst/>
          </a:prstGeom>
          <a:ln w="63500">
            <a:solidFill>
              <a:srgbClr val="7030A0"/>
            </a:solidFill>
            <a:headEnd type="triangle"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60" idx="4"/>
          </p:cNvCxnSpPr>
          <p:nvPr/>
        </p:nvCxnSpPr>
        <p:spPr>
          <a:xfrm flipH="1">
            <a:off x="3552643" y="4312898"/>
            <a:ext cx="4094" cy="433119"/>
          </a:xfrm>
          <a:prstGeom prst="line">
            <a:avLst/>
          </a:prstGeom>
          <a:ln w="63500">
            <a:solidFill>
              <a:srgbClr val="7030A0"/>
            </a:solidFill>
            <a:headEnd type="triangle"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694741" y="5048689"/>
            <a:ext cx="4488441" cy="0"/>
          </a:xfrm>
          <a:prstGeom prst="line">
            <a:avLst/>
          </a:prstGeom>
          <a:ln w="63500">
            <a:solidFill>
              <a:srgbClr val="27D5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183183" y="4296286"/>
            <a:ext cx="0" cy="752403"/>
          </a:xfrm>
          <a:prstGeom prst="line">
            <a:avLst/>
          </a:prstGeom>
          <a:ln w="63500">
            <a:solidFill>
              <a:srgbClr val="27D5F0"/>
            </a:solidFill>
            <a:head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667890" y="4296286"/>
            <a:ext cx="0" cy="752403"/>
          </a:xfrm>
          <a:prstGeom prst="line">
            <a:avLst/>
          </a:prstGeom>
          <a:ln w="63500">
            <a:solidFill>
              <a:srgbClr val="27D5F0"/>
            </a:solidFill>
            <a:head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175810" y="4296286"/>
            <a:ext cx="0" cy="752403"/>
          </a:xfrm>
          <a:prstGeom prst="line">
            <a:avLst/>
          </a:prstGeom>
          <a:ln w="63500">
            <a:solidFill>
              <a:srgbClr val="27D5F0"/>
            </a:solidFill>
            <a:head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694741" y="4296286"/>
            <a:ext cx="0" cy="752403"/>
          </a:xfrm>
          <a:prstGeom prst="line">
            <a:avLst/>
          </a:prstGeom>
          <a:ln w="63500">
            <a:solidFill>
              <a:srgbClr val="27D5F0"/>
            </a:solidFill>
            <a:head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6932268" y="2703778"/>
            <a:ext cx="2284" cy="736069"/>
          </a:xfrm>
          <a:prstGeom prst="line">
            <a:avLst/>
          </a:prstGeom>
          <a:ln w="63500">
            <a:solidFill>
              <a:srgbClr val="7030A0"/>
            </a:solidFill>
            <a:headEnd type="triangle"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6162493" y="2703778"/>
            <a:ext cx="2284" cy="753850"/>
          </a:xfrm>
          <a:prstGeom prst="line">
            <a:avLst/>
          </a:prstGeom>
          <a:ln w="63500">
            <a:solidFill>
              <a:srgbClr val="7030A0"/>
            </a:solidFill>
            <a:headEnd type="triangle"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387641" y="2703779"/>
            <a:ext cx="7361" cy="763602"/>
          </a:xfrm>
          <a:prstGeom prst="line">
            <a:avLst/>
          </a:prstGeom>
          <a:ln w="63500">
            <a:solidFill>
              <a:srgbClr val="7030A0"/>
            </a:solidFill>
            <a:headEnd type="triangle"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5395001" y="5047966"/>
            <a:ext cx="1" cy="387400"/>
          </a:xfrm>
          <a:prstGeom prst="straightConnector1">
            <a:avLst/>
          </a:prstGeom>
          <a:ln>
            <a:solidFill>
              <a:srgbClr val="27D5F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6172156" y="5039066"/>
            <a:ext cx="6031" cy="405922"/>
          </a:xfrm>
          <a:prstGeom prst="straightConnector1">
            <a:avLst/>
          </a:prstGeom>
          <a:ln>
            <a:solidFill>
              <a:srgbClr val="27D5F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6931537" y="5018786"/>
            <a:ext cx="6030" cy="405922"/>
          </a:xfrm>
          <a:prstGeom prst="straightConnector1">
            <a:avLst/>
          </a:prstGeom>
          <a:ln>
            <a:solidFill>
              <a:srgbClr val="27D5F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5105453" y="5175841"/>
            <a:ext cx="3351362" cy="998357"/>
            <a:chOff x="5000561" y="4803310"/>
            <a:chExt cx="3351362" cy="998357"/>
          </a:xfrm>
        </p:grpSpPr>
        <p:sp>
          <p:nvSpPr>
            <p:cNvPr id="42" name="Oval 41"/>
            <p:cNvSpPr/>
            <p:nvPr/>
          </p:nvSpPr>
          <p:spPr>
            <a:xfrm>
              <a:off x="5000561" y="5062835"/>
              <a:ext cx="579096" cy="57909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7D5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800" dirty="0" smtClean="0">
                <a:solidFill>
                  <a:srgbClr val="27D5F0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5770337" y="5062834"/>
              <a:ext cx="579096" cy="57909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7D5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800" dirty="0" smtClean="0">
                <a:solidFill>
                  <a:srgbClr val="27D5F0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6540112" y="5062834"/>
              <a:ext cx="579096" cy="57909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7D5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800" dirty="0" smtClean="0">
                <a:solidFill>
                  <a:srgbClr val="27D5F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309887" y="4803310"/>
              <a:ext cx="1042036" cy="9983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5000" b="1" dirty="0" smtClean="0">
                  <a:solidFill>
                    <a:srgbClr val="27D5F0"/>
                  </a:solidFill>
                  <a:latin typeface="+mn-lt"/>
                </a:rPr>
                <a:t>. . .</a:t>
              </a:r>
              <a:endParaRPr lang="en-US" sz="5000" b="1" dirty="0">
                <a:solidFill>
                  <a:srgbClr val="27D5F0"/>
                </a:solidFill>
                <a:latin typeface="+mn-lt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254529" y="5390325"/>
            <a:ext cx="144783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27D5F0"/>
                </a:solidFill>
                <a:latin typeface="+mn-lt"/>
              </a:rPr>
              <a:t>sequence</a:t>
            </a:r>
          </a:p>
          <a:p>
            <a:pPr algn="ctr"/>
            <a:r>
              <a:rPr lang="en-US" sz="2500" b="1" dirty="0" smtClean="0">
                <a:solidFill>
                  <a:srgbClr val="27D5F0"/>
                </a:solidFill>
                <a:latin typeface="+mn-lt"/>
              </a:rPr>
              <a:t>element</a:t>
            </a:r>
            <a:endParaRPr lang="en-US" sz="2500" b="1" dirty="0">
              <a:solidFill>
                <a:srgbClr val="27D5F0"/>
              </a:solidFill>
              <a:latin typeface="+mn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26555" y="1910400"/>
            <a:ext cx="2103781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00DE00"/>
                </a:solidFill>
                <a:latin typeface="+mn-lt"/>
              </a:rPr>
              <a:t>classification /</a:t>
            </a:r>
            <a:br>
              <a:rPr lang="en-US" sz="2500" b="1" dirty="0" smtClean="0">
                <a:solidFill>
                  <a:srgbClr val="00DE00"/>
                </a:solidFill>
                <a:latin typeface="+mn-lt"/>
              </a:rPr>
            </a:br>
            <a:r>
              <a:rPr lang="en-US" sz="2500" b="1" dirty="0" smtClean="0">
                <a:solidFill>
                  <a:srgbClr val="00DE00"/>
                </a:solidFill>
                <a:latin typeface="+mn-lt"/>
              </a:rPr>
              <a:t>prediction /</a:t>
            </a:r>
          </a:p>
          <a:p>
            <a:pPr algn="ctr"/>
            <a:r>
              <a:rPr lang="en-US" sz="2500" b="1" dirty="0" smtClean="0">
                <a:solidFill>
                  <a:srgbClr val="00DE00"/>
                </a:solidFill>
              </a:rPr>
              <a:t>translation</a:t>
            </a:r>
            <a:endParaRPr lang="en-US" sz="2500" b="1" dirty="0">
              <a:solidFill>
                <a:srgbClr val="00DE00"/>
              </a:solidFill>
              <a:latin typeface="+mn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323618" y="3837009"/>
            <a:ext cx="130965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b="1" smtClean="0">
                <a:solidFill>
                  <a:srgbClr val="7030A0"/>
                </a:solidFill>
                <a:latin typeface="+mn-lt"/>
              </a:rPr>
              <a:t>memory</a:t>
            </a:r>
            <a:endParaRPr lang="en-US" sz="2500" b="1" dirty="0">
              <a:solidFill>
                <a:srgbClr val="7030A0"/>
              </a:solidFill>
              <a:latin typeface="+mn-lt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>
            <a:off x="3569757" y="3457628"/>
            <a:ext cx="5663725" cy="0"/>
          </a:xfrm>
          <a:prstGeom prst="line">
            <a:avLst/>
          </a:prstGeom>
          <a:ln w="63500">
            <a:solidFill>
              <a:srgbClr val="7030A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9213445" y="3452220"/>
            <a:ext cx="0" cy="1270269"/>
          </a:xfrm>
          <a:prstGeom prst="line">
            <a:avLst/>
          </a:prstGeom>
          <a:ln w="63500">
            <a:solidFill>
              <a:srgbClr val="7030A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38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Gated Recurrent Unit (GRU)</a:t>
            </a:r>
            <a:br>
              <a:rPr lang="en-US" dirty="0" smtClean="0"/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(Chung,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Ahn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&amp;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2016)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Similar to LSTM</a:t>
                </a:r>
              </a:p>
              <a:p>
                <a:pPr lvl="1"/>
                <a:r>
                  <a:rPr lang="en-US" dirty="0" smtClean="0"/>
                  <a:t>no output gate</a:t>
                </a:r>
              </a:p>
              <a:p>
                <a:pPr lvl="1"/>
                <a:r>
                  <a:rPr lang="en-US" dirty="0" smtClean="0"/>
                  <a:t>memory activation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charset="0"/>
                      </a:rPr>
                      <m:t> </m:t>
                    </m:r>
                    <m:r>
                      <a:rPr lang="en-US" b="1" i="1" smtClean="0">
                        <a:solidFill>
                          <a:srgbClr val="A09D00"/>
                        </a:solidFill>
                        <a:latin typeface="Cambria Math" charset="0"/>
                      </a:rPr>
                      <m:t>𝒉</m:t>
                    </m:r>
                    <m:r>
                      <a:rPr lang="en-US" b="1" i="1" smtClean="0">
                        <a:solidFill>
                          <a:srgbClr val="A09D00"/>
                        </a:solidFill>
                        <a:latin typeface="Cambria Math" charset="0"/>
                      </a:rPr>
                      <m:t> ∈[−</m:t>
                    </m:r>
                    <m:r>
                      <a:rPr lang="en-US" b="1" i="1" smtClean="0">
                        <a:solidFill>
                          <a:srgbClr val="A09D00"/>
                        </a:solidFill>
                        <a:latin typeface="Cambria Math" charset="0"/>
                      </a:rPr>
                      <m:t>𝟏</m:t>
                    </m:r>
                    <m:r>
                      <a:rPr lang="en-US" b="1" i="1" smtClean="0">
                        <a:solidFill>
                          <a:srgbClr val="A09D00"/>
                        </a:solidFill>
                        <a:latin typeface="Cambria Math" charset="0"/>
                      </a:rPr>
                      <m:t>,+</m:t>
                    </m:r>
                    <m:r>
                      <a:rPr lang="en-US" b="1" i="1" smtClean="0">
                        <a:solidFill>
                          <a:srgbClr val="A09D00"/>
                        </a:solidFill>
                        <a:latin typeface="Cambria Math" charset="0"/>
                      </a:rPr>
                      <m:t>𝟏</m:t>
                    </m:r>
                    <m:r>
                      <a:rPr lang="en-US" b="1" i="1" smtClean="0">
                        <a:solidFill>
                          <a:srgbClr val="A09D00"/>
                        </a:solidFill>
                        <a:latin typeface="Cambria Math" charset="0"/>
                      </a:rPr>
                      <m:t>]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64" t="-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/>
          <p:cNvGrpSpPr/>
          <p:nvPr/>
        </p:nvGrpSpPr>
        <p:grpSpPr>
          <a:xfrm>
            <a:off x="5815991" y="1371604"/>
            <a:ext cx="5956686" cy="3175096"/>
            <a:chOff x="6187832" y="2087422"/>
            <a:chExt cx="3459883" cy="18442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Frame 4"/>
                <p:cNvSpPr/>
                <p:nvPr/>
              </p:nvSpPr>
              <p:spPr>
                <a:xfrm>
                  <a:off x="7298553" y="3287294"/>
                  <a:ext cx="247514" cy="247514"/>
                </a:xfrm>
                <a:prstGeom prst="frame">
                  <a:avLst>
                    <a:gd name="adj1" fmla="val 0"/>
                  </a:avLst>
                </a:prstGeom>
                <a:ln w="25400">
                  <a:solidFill>
                    <a:srgbClr val="000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1" i="1" dirty="0" smtClean="0">
                            <a:solidFill>
                              <a:srgbClr val="0000C0"/>
                            </a:solidFill>
                            <a:latin typeface="Cambria Math" charset="0"/>
                          </a:rPr>
                          <m:t>𝒒</m:t>
                        </m:r>
                      </m:oMath>
                    </m:oMathPara>
                  </a14:m>
                  <a:endParaRPr lang="en-US" sz="2600" b="1" dirty="0">
                    <a:solidFill>
                      <a:srgbClr val="0000C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Fram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8553" y="3287294"/>
                  <a:ext cx="247514" cy="247514"/>
                </a:xfrm>
                <a:prstGeom prst="frame">
                  <a:avLst>
                    <a:gd name="adj1" fmla="val 0"/>
                  </a:avLst>
                </a:prstGeom>
                <a:blipFill rotWithShape="0">
                  <a:blip r:embed="rId4"/>
                  <a:stretch>
                    <a:fillRect/>
                  </a:stretch>
                </a:blipFill>
                <a:ln w="25400">
                  <a:solidFill>
                    <a:srgbClr val="0000C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Frame 5"/>
                <p:cNvSpPr/>
                <p:nvPr/>
              </p:nvSpPr>
              <p:spPr>
                <a:xfrm>
                  <a:off x="7294693" y="2087422"/>
                  <a:ext cx="247514" cy="247514"/>
                </a:xfrm>
                <a:prstGeom prst="frame">
                  <a:avLst>
                    <a:gd name="adj1" fmla="val 0"/>
                  </a:avLst>
                </a:prstGeom>
                <a:ln w="254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1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𝒓</m:t>
                        </m:r>
                      </m:oMath>
                    </m:oMathPara>
                  </a14:m>
                  <a:endParaRPr lang="en-US" sz="26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Fram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4693" y="2087422"/>
                  <a:ext cx="247514" cy="247514"/>
                </a:xfrm>
                <a:prstGeom prst="frame">
                  <a:avLst>
                    <a:gd name="adj1" fmla="val 0"/>
                  </a:avLst>
                </a:prstGeom>
                <a:blipFill rotWithShape="0">
                  <a:blip r:embed="rId5"/>
                  <a:stretch>
                    <a:fillRect/>
                  </a:stretch>
                </a:blipFill>
                <a:ln w="25400"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Frame 6"/>
                <p:cNvSpPr/>
                <p:nvPr/>
              </p:nvSpPr>
              <p:spPr>
                <a:xfrm>
                  <a:off x="7298553" y="2686066"/>
                  <a:ext cx="247514" cy="247514"/>
                </a:xfrm>
                <a:prstGeom prst="frame">
                  <a:avLst>
                    <a:gd name="adj1" fmla="val 0"/>
                  </a:avLst>
                </a:prstGeom>
                <a:ln w="25400">
                  <a:solidFill>
                    <a:srgbClr val="00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1" i="1" dirty="0" smtClean="0">
                            <a:solidFill>
                              <a:srgbClr val="00C000"/>
                            </a:solidFill>
                            <a:latin typeface="Cambria Math" charset="0"/>
                          </a:rPr>
                          <m:t>𝒔</m:t>
                        </m:r>
                      </m:oMath>
                    </m:oMathPara>
                  </a14:m>
                  <a:endParaRPr lang="en-US" sz="2600" b="1" dirty="0">
                    <a:solidFill>
                      <a:srgbClr val="00C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Fram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8553" y="2686066"/>
                  <a:ext cx="247514" cy="247514"/>
                </a:xfrm>
                <a:prstGeom prst="frame">
                  <a:avLst>
                    <a:gd name="adj1" fmla="val 0"/>
                  </a:avLst>
                </a:prstGeom>
                <a:blipFill rotWithShape="0">
                  <a:blip r:embed="rId6"/>
                  <a:stretch>
                    <a:fillRect/>
                  </a:stretch>
                </a:blipFill>
                <a:ln w="25400">
                  <a:solidFill>
                    <a:srgbClr val="00C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9280084" y="3645615"/>
                  <a:ext cx="367631" cy="2860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6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6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US" sz="26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𝒌</m:t>
                            </m:r>
                          </m:sub>
                        </m:sSub>
                      </m:oMath>
                    </m:oMathPara>
                  </a14:m>
                  <a:endParaRPr lang="en-US" sz="2600" b="1" dirty="0">
                    <a:solidFill>
                      <a:srgbClr val="A09D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0084" y="3645615"/>
                  <a:ext cx="367631" cy="28603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Frame 8"/>
                <p:cNvSpPr/>
                <p:nvPr/>
              </p:nvSpPr>
              <p:spPr>
                <a:xfrm>
                  <a:off x="8203272" y="3287294"/>
                  <a:ext cx="247514" cy="247514"/>
                </a:xfrm>
                <a:prstGeom prst="frame">
                  <a:avLst>
                    <a:gd name="adj1" fmla="val 0"/>
                  </a:avLst>
                </a:prstGeom>
                <a:ln w="25400">
                  <a:solidFill>
                    <a:srgbClr val="A09D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1" i="1" smtClean="0">
                            <a:solidFill>
                              <a:srgbClr val="A09D00"/>
                            </a:solidFill>
                            <a:latin typeface="Cambria Math" charset="0"/>
                          </a:rPr>
                          <m:t>𝒉</m:t>
                        </m:r>
                      </m:oMath>
                    </m:oMathPara>
                  </a14:m>
                  <a:endParaRPr lang="en-US" sz="2600" b="1" dirty="0">
                    <a:solidFill>
                      <a:srgbClr val="A09D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Fram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3272" y="3287294"/>
                  <a:ext cx="247514" cy="247514"/>
                </a:xfrm>
                <a:prstGeom prst="frame">
                  <a:avLst>
                    <a:gd name="adj1" fmla="val 0"/>
                  </a:avLst>
                </a:prstGeom>
                <a:blipFill rotWithShape="0">
                  <a:blip r:embed="rId8"/>
                  <a:stretch>
                    <a:fillRect/>
                  </a:stretch>
                </a:blipFill>
                <a:ln w="25400">
                  <a:solidFill>
                    <a:srgbClr val="A09D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Arc 9"/>
            <p:cNvSpPr>
              <a:spLocks/>
            </p:cNvSpPr>
            <p:nvPr/>
          </p:nvSpPr>
          <p:spPr>
            <a:xfrm rot="7800000">
              <a:off x="7873470" y="3332014"/>
              <a:ext cx="173260" cy="173102"/>
            </a:xfrm>
            <a:prstGeom prst="arc">
              <a:avLst>
                <a:gd name="adj1" fmla="val 18858997"/>
                <a:gd name="adj2" fmla="val 3826712"/>
              </a:avLst>
            </a:prstGeom>
            <a:ln w="25400">
              <a:solidFill>
                <a:srgbClr val="00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600" b="1"/>
            </a:p>
          </p:txBody>
        </p:sp>
        <p:sp>
          <p:nvSpPr>
            <p:cNvPr id="11" name="Arc 10"/>
            <p:cNvSpPr/>
            <p:nvPr/>
          </p:nvSpPr>
          <p:spPr>
            <a:xfrm flipH="1">
              <a:off x="8694325" y="3344716"/>
              <a:ext cx="120726" cy="137741"/>
            </a:xfrm>
            <a:prstGeom prst="arc">
              <a:avLst>
                <a:gd name="adj1" fmla="val 10571920"/>
                <a:gd name="adj2" fmla="val 15118644"/>
              </a:avLst>
            </a:prstGeom>
            <a:ln w="2540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smtClean="0"/>
                <a:t> </a:t>
              </a:r>
              <a:endParaRPr lang="en-US" sz="26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6187832" y="2540091"/>
                  <a:ext cx="555190" cy="2860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6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6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US" sz="26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𝒌</m:t>
                            </m:r>
                            <m:r>
                              <a:rPr lang="en-US" sz="26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6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2600" b="1" dirty="0">
                    <a:solidFill>
                      <a:srgbClr val="CECE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7832" y="2540091"/>
                  <a:ext cx="555190" cy="28603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429205" y="2737724"/>
                  <a:ext cx="360592" cy="2860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600" b="1" i="1" dirty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600" b="1" i="1" dirty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600" b="1" i="1" dirty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𝒌</m:t>
                            </m:r>
                          </m:sub>
                        </m:sSub>
                      </m:oMath>
                    </m:oMathPara>
                  </a14:m>
                  <a:endParaRPr lang="en-US" sz="2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9205" y="2737724"/>
                  <a:ext cx="360592" cy="28603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/>
            <p:cNvCxnSpPr/>
            <p:nvPr/>
          </p:nvCxnSpPr>
          <p:spPr>
            <a:xfrm flipV="1">
              <a:off x="7789225" y="3428319"/>
              <a:ext cx="176528" cy="67607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7542207" y="3413634"/>
              <a:ext cx="228600" cy="0"/>
            </a:xfrm>
            <a:prstGeom prst="line">
              <a:avLst/>
            </a:prstGeom>
            <a:ln w="25400">
              <a:solidFill>
                <a:srgbClr val="000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7966492" y="3411872"/>
              <a:ext cx="238064" cy="176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8674794" y="3287294"/>
              <a:ext cx="181016" cy="123769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037483" y="3318303"/>
              <a:ext cx="261073" cy="0"/>
            </a:xfrm>
            <a:prstGeom prst="line">
              <a:avLst/>
            </a:prstGeom>
            <a:ln w="25400">
              <a:solidFill>
                <a:schemeClr val="tx1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7040496" y="3503799"/>
              <a:ext cx="258057" cy="0"/>
            </a:xfrm>
            <a:prstGeom prst="line">
              <a:avLst/>
            </a:prstGeom>
            <a:ln w="25400">
              <a:solidFill>
                <a:schemeClr val="tx1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542207" y="2211179"/>
              <a:ext cx="1123739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8665946" y="2211179"/>
              <a:ext cx="0" cy="1153396"/>
            </a:xfrm>
            <a:prstGeom prst="line">
              <a:avLst/>
            </a:prstGeom>
            <a:ln w="25400">
              <a:solidFill>
                <a:srgbClr val="C00000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7546067" y="2800298"/>
              <a:ext cx="412871" cy="0"/>
            </a:xfrm>
            <a:prstGeom prst="line">
              <a:avLst/>
            </a:prstGeom>
            <a:ln w="25400">
              <a:solidFill>
                <a:srgbClr val="00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7959048" y="2808820"/>
              <a:ext cx="0" cy="545162"/>
            </a:xfrm>
            <a:prstGeom prst="line">
              <a:avLst/>
            </a:prstGeom>
            <a:ln w="25400">
              <a:solidFill>
                <a:srgbClr val="00C000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7037483" y="2118431"/>
              <a:ext cx="257213" cy="0"/>
            </a:xfrm>
            <a:prstGeom prst="line">
              <a:avLst/>
            </a:prstGeom>
            <a:ln w="25400">
              <a:solidFill>
                <a:schemeClr val="tx1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7166089" y="2303927"/>
              <a:ext cx="128605" cy="0"/>
            </a:xfrm>
            <a:prstGeom prst="line">
              <a:avLst/>
            </a:prstGeom>
            <a:ln w="25400">
              <a:solidFill>
                <a:srgbClr val="A09D00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8895698" y="3406938"/>
              <a:ext cx="16404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9061898" y="3406937"/>
              <a:ext cx="0" cy="5150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7040495" y="3503799"/>
              <a:ext cx="1" cy="42634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170348" y="2303929"/>
              <a:ext cx="0" cy="410189"/>
            </a:xfrm>
            <a:prstGeom prst="line">
              <a:avLst/>
            </a:prstGeom>
            <a:ln w="25400">
              <a:solidFill>
                <a:srgbClr val="A09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7037483" y="2112991"/>
              <a:ext cx="1376" cy="120751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7040496" y="3924158"/>
              <a:ext cx="201924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958938" y="3579626"/>
              <a:ext cx="0" cy="219456"/>
            </a:xfrm>
            <a:prstGeom prst="line">
              <a:avLst/>
            </a:prstGeom>
            <a:ln w="25400">
              <a:solidFill>
                <a:srgbClr val="A09D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8450786" y="3406937"/>
              <a:ext cx="223548" cy="4114"/>
            </a:xfrm>
            <a:prstGeom prst="line">
              <a:avLst/>
            </a:prstGeom>
            <a:ln w="25400">
              <a:solidFill>
                <a:srgbClr val="A09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8674334" y="3405621"/>
              <a:ext cx="0" cy="387186"/>
            </a:xfrm>
            <a:prstGeom prst="line">
              <a:avLst/>
            </a:prstGeom>
            <a:ln w="25400">
              <a:solidFill>
                <a:srgbClr val="A09D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8649429" y="3384167"/>
              <a:ext cx="47625" cy="4762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/>
            </a:p>
          </p:txBody>
        </p:sp>
        <p:sp>
          <p:nvSpPr>
            <p:cNvPr id="37" name="Oval 36"/>
            <p:cNvSpPr/>
            <p:nvPr/>
          </p:nvSpPr>
          <p:spPr>
            <a:xfrm>
              <a:off x="7942679" y="3395198"/>
              <a:ext cx="47625" cy="47625"/>
            </a:xfrm>
            <a:prstGeom prst="ellipse">
              <a:avLst/>
            </a:prstGeom>
            <a:solidFill>
              <a:srgbClr val="00C000"/>
            </a:solidFill>
            <a:ln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014164" y="2686066"/>
              <a:ext cx="45719" cy="56711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/>
            </a:p>
          </p:txBody>
        </p:sp>
        <p:cxnSp>
          <p:nvCxnSpPr>
            <p:cNvPr id="39" name="Straight Connector 38"/>
            <p:cNvCxnSpPr/>
            <p:nvPr/>
          </p:nvCxnSpPr>
          <p:spPr>
            <a:xfrm flipH="1">
              <a:off x="6726312" y="2901968"/>
              <a:ext cx="573821" cy="0"/>
            </a:xfrm>
            <a:prstGeom prst="line">
              <a:avLst/>
            </a:prstGeom>
            <a:ln w="25400">
              <a:solidFill>
                <a:schemeClr val="tx1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6726312" y="2716472"/>
              <a:ext cx="573822" cy="0"/>
            </a:xfrm>
            <a:prstGeom prst="line">
              <a:avLst/>
            </a:prstGeom>
            <a:ln w="25400">
              <a:solidFill>
                <a:srgbClr val="A09D00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9040919" y="3765376"/>
              <a:ext cx="45719" cy="56711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7958938" y="3792807"/>
              <a:ext cx="1354919" cy="0"/>
            </a:xfrm>
            <a:prstGeom prst="line">
              <a:avLst/>
            </a:prstGeom>
            <a:ln w="25400">
              <a:solidFill>
                <a:srgbClr val="A09D00"/>
              </a:solidFill>
              <a:headEnd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7012760" y="2875946"/>
              <a:ext cx="54864" cy="54864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/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164" y="4825299"/>
            <a:ext cx="9759672" cy="1913346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1007918" y="6224157"/>
            <a:ext cx="10131829" cy="5691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7030A0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1007917" y="5774751"/>
            <a:ext cx="10131829" cy="5691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7030A0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007916" y="5386893"/>
            <a:ext cx="10131829" cy="5691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7030A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007915" y="4843001"/>
            <a:ext cx="10131829" cy="5691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5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88" grpId="0" animBg="1"/>
      <p:bldP spid="8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Echo State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Link to summary 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54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hlinkClick r:id="rId2"/>
              </a:rPr>
              <a:t>Unitary RNNs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(Worth Checking Out?)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968" y="1446843"/>
            <a:ext cx="5100063" cy="5411157"/>
          </a:xfrm>
        </p:spPr>
      </p:pic>
    </p:spTree>
    <p:extLst>
      <p:ext uri="{BB962C8B-B14F-4D97-AF65-F5344CB8AC3E}">
        <p14:creationId xmlns:p14="http://schemas.microsoft.com/office/powerpoint/2010/main" val="119850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End-To-End Sequence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REDO SLIDE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224" y="2456215"/>
            <a:ext cx="7542792" cy="278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87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Bidirectional Recurrent Nets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4" y="1097280"/>
                <a:ext cx="11176000" cy="3752882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 smtClean="0"/>
                  <a:t>One of the coolest ideas in past decade</a:t>
                </a:r>
              </a:p>
              <a:p>
                <a:r>
                  <a:rPr lang="en-US" dirty="0" smtClean="0"/>
                  <a:t>Useful </a:t>
                </a:r>
                <a:r>
                  <a:rPr lang="en-US" dirty="0" smtClean="0"/>
                  <a:t>for offline prediction tasks</a:t>
                </a:r>
              </a:p>
              <a:p>
                <a:pPr lvl="1"/>
                <a:r>
                  <a:rPr lang="en-US" dirty="0" smtClean="0"/>
                  <a:t>online prediction</a:t>
                </a:r>
              </a:p>
              <a:p>
                <a:pPr lvl="2"/>
                <a:r>
                  <a:rPr lang="en-US" dirty="0" smtClean="0"/>
                  <a:t>given input from steps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𝟏</m:t>
                    </m:r>
                    <m:r>
                      <a:rPr lang="en-US" b="1" i="1" smtClean="0">
                        <a:latin typeface="Cambria Math" charset="0"/>
                      </a:rPr>
                      <m:t>…</m:t>
                    </m:r>
                    <m:r>
                      <a:rPr lang="en-US" b="1" i="1" smtClean="0">
                        <a:latin typeface="Cambria Math" charset="0"/>
                      </a:rPr>
                      <m:t>𝒕</m:t>
                    </m:r>
                  </m:oMath>
                </a14:m>
                <a:r>
                  <a:rPr lang="en-US" dirty="0" smtClean="0"/>
                  <a:t>, predict step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𝒕</m:t>
                    </m:r>
                    <m:r>
                      <a:rPr lang="en-US" b="1" i="1" smtClean="0">
                        <a:latin typeface="Cambria Math" charset="0"/>
                      </a:rPr>
                      <m:t>+</m:t>
                    </m:r>
                    <m:r>
                      <a:rPr lang="en-US" b="1" i="1" smtClean="0">
                        <a:latin typeface="Cambria Math" charset="0"/>
                      </a:rPr>
                      <m:t>𝟏</m:t>
                    </m:r>
                    <m:r>
                      <a:rPr lang="en-US" b="1" i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 smtClean="0"/>
                  <a:t>or classify sequence</a:t>
                </a:r>
              </a:p>
              <a:p>
                <a:pPr lvl="1"/>
                <a:r>
                  <a:rPr lang="en-US" dirty="0" smtClean="0"/>
                  <a:t>offline </a:t>
                </a:r>
                <a:r>
                  <a:rPr lang="en-US" dirty="0" smtClean="0"/>
                  <a:t>prediction</a:t>
                </a:r>
              </a:p>
              <a:p>
                <a:pPr lvl="2"/>
                <a:r>
                  <a:rPr lang="en-US" dirty="0" smtClean="0"/>
                  <a:t>given input from complete sequence, perform judgements about sequence</a:t>
                </a:r>
              </a:p>
              <a:p>
                <a:pPr lvl="3"/>
                <a:r>
                  <a:rPr lang="en-US" dirty="0" smtClean="0"/>
                  <a:t>interpret </a:t>
                </a:r>
                <a:r>
                  <a:rPr lang="en-US" dirty="0" smtClean="0"/>
                  <a:t>word embedded in sentence</a:t>
                </a:r>
              </a:p>
              <a:p>
                <a:pPr lvl="3"/>
                <a:r>
                  <a:rPr lang="en-US" dirty="0" smtClean="0"/>
                  <a:t>infer latent goals of individual from a behavioral </a:t>
                </a:r>
                <a:r>
                  <a:rPr lang="en-US" dirty="0" smtClean="0"/>
                  <a:t>sequence</a:t>
                </a:r>
                <a:endParaRPr lang="en-US" dirty="0"/>
              </a:p>
              <a:p>
                <a:pPr lvl="3"/>
                <a:r>
                  <a:rPr lang="en-US" dirty="0" smtClean="0"/>
                  <a:t>identify </a:t>
                </a:r>
                <a:r>
                  <a:rPr lang="en-US" dirty="0" err="1" smtClean="0"/>
                  <a:t>changepoints</a:t>
                </a:r>
                <a:r>
                  <a:rPr lang="en-US" dirty="0" smtClean="0"/>
                  <a:t> in time series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4" y="1097280"/>
                <a:ext cx="11176000" cy="3752882"/>
              </a:xfrm>
              <a:blipFill rotWithShape="0">
                <a:blip r:embed="rId3"/>
                <a:stretch>
                  <a:fillRect t="-2273" b="-2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609600" y="5048387"/>
            <a:ext cx="10359264" cy="1631504"/>
            <a:chOff x="915729" y="3996827"/>
            <a:chExt cx="10359264" cy="1631504"/>
          </a:xfrm>
        </p:grpSpPr>
        <p:sp>
          <p:nvSpPr>
            <p:cNvPr id="5" name="Rectangle 4"/>
            <p:cNvSpPr/>
            <p:nvPr/>
          </p:nvSpPr>
          <p:spPr>
            <a:xfrm flipH="1">
              <a:off x="9898220" y="5387502"/>
              <a:ext cx="1376773" cy="24082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 smtClean="0">
                  <a:solidFill>
                    <a:srgbClr val="000000"/>
                  </a:solidFill>
                </a:rPr>
                <a:t>x(t)</a:t>
              </a:r>
              <a:endParaRPr lang="en-US" sz="1765" dirty="0">
                <a:solidFill>
                  <a:srgbClr val="000000"/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10569635" y="4237656"/>
              <a:ext cx="1785" cy="579895"/>
            </a:xfrm>
            <a:prstGeom prst="straightConnector1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9898220" y="4817551"/>
              <a:ext cx="1376773" cy="24082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 smtClean="0">
                  <a:solidFill>
                    <a:srgbClr val="000000"/>
                  </a:solidFill>
                </a:rPr>
                <a:t>h(t)</a:t>
              </a:r>
              <a:endParaRPr lang="en-US" sz="1765" dirty="0">
                <a:solidFill>
                  <a:srgbClr val="00000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10586607" y="5058380"/>
              <a:ext cx="0" cy="329123"/>
            </a:xfrm>
            <a:prstGeom prst="straightConnector1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sp>
          <p:nvSpPr>
            <p:cNvPr id="9" name="Rectangle 8"/>
            <p:cNvSpPr/>
            <p:nvPr/>
          </p:nvSpPr>
          <p:spPr>
            <a:xfrm flipH="1">
              <a:off x="7839505" y="4817551"/>
              <a:ext cx="1376773" cy="24082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 smtClean="0">
                  <a:solidFill>
                    <a:srgbClr val="000000"/>
                  </a:solidFill>
                </a:rPr>
                <a:t>h (t-1)</a:t>
              </a:r>
              <a:endParaRPr lang="en-US" sz="1765" dirty="0">
                <a:solidFill>
                  <a:srgbClr val="000000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9216278" y="4937966"/>
              <a:ext cx="681942" cy="0"/>
            </a:xfrm>
            <a:prstGeom prst="straightConnector1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sp>
          <p:nvSpPr>
            <p:cNvPr id="11" name="Rectangle 10"/>
            <p:cNvSpPr/>
            <p:nvPr/>
          </p:nvSpPr>
          <p:spPr>
            <a:xfrm flipH="1">
              <a:off x="7839505" y="5387502"/>
              <a:ext cx="1376773" cy="24082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 smtClean="0">
                  <a:solidFill>
                    <a:srgbClr val="000000"/>
                  </a:solidFill>
                </a:rPr>
                <a:t>x(t-1)</a:t>
              </a:r>
              <a:endParaRPr lang="en-US" sz="1765" dirty="0">
                <a:solidFill>
                  <a:srgbClr val="00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8527892" y="5058380"/>
              <a:ext cx="0" cy="329123"/>
            </a:xfrm>
            <a:prstGeom prst="straightConnector1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sp>
          <p:nvSpPr>
            <p:cNvPr id="13" name="Rectangle 12"/>
            <p:cNvSpPr/>
            <p:nvPr/>
          </p:nvSpPr>
          <p:spPr>
            <a:xfrm flipH="1">
              <a:off x="5780791" y="4817551"/>
              <a:ext cx="1376773" cy="24082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 smtClean="0">
                  <a:solidFill>
                    <a:srgbClr val="000000"/>
                  </a:solidFill>
                </a:rPr>
                <a:t>h (t-2)</a:t>
              </a:r>
              <a:endParaRPr lang="en-US" sz="1765" dirty="0">
                <a:solidFill>
                  <a:srgbClr val="000000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7157564" y="4937966"/>
              <a:ext cx="681942" cy="0"/>
            </a:xfrm>
            <a:prstGeom prst="straightConnector1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sp>
          <p:nvSpPr>
            <p:cNvPr id="15" name="Rectangle 14"/>
            <p:cNvSpPr/>
            <p:nvPr/>
          </p:nvSpPr>
          <p:spPr>
            <a:xfrm flipH="1">
              <a:off x="5780791" y="5387502"/>
              <a:ext cx="1376773" cy="24082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 smtClean="0">
                  <a:solidFill>
                    <a:srgbClr val="000000"/>
                  </a:solidFill>
                </a:rPr>
                <a:t>x(t-2)</a:t>
              </a:r>
              <a:endParaRPr lang="en-US" sz="1765" dirty="0">
                <a:solidFill>
                  <a:srgbClr val="000000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6469178" y="5058380"/>
              <a:ext cx="0" cy="329123"/>
            </a:xfrm>
            <a:prstGeom prst="straightConnector1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 flipH="1">
              <a:off x="2984111" y="4817551"/>
              <a:ext cx="1376773" cy="24082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 smtClean="0">
                  <a:solidFill>
                    <a:srgbClr val="000000"/>
                  </a:solidFill>
                </a:rPr>
                <a:t>h (2)</a:t>
              </a:r>
              <a:endParaRPr lang="en-US" sz="1765" dirty="0">
                <a:solidFill>
                  <a:srgbClr val="0000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4360884" y="4937966"/>
              <a:ext cx="681942" cy="0"/>
            </a:xfrm>
            <a:prstGeom prst="straightConnector1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sp>
          <p:nvSpPr>
            <p:cNvPr id="19" name="Rectangle 18"/>
            <p:cNvSpPr/>
            <p:nvPr/>
          </p:nvSpPr>
          <p:spPr>
            <a:xfrm flipH="1">
              <a:off x="2984111" y="5387502"/>
              <a:ext cx="1376773" cy="24082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 smtClean="0">
                  <a:solidFill>
                    <a:srgbClr val="000000"/>
                  </a:solidFill>
                </a:rPr>
                <a:t>x(2)</a:t>
              </a:r>
              <a:endParaRPr lang="en-US" sz="1765" dirty="0">
                <a:solidFill>
                  <a:srgbClr val="000000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 flipV="1">
              <a:off x="3672498" y="5058380"/>
              <a:ext cx="0" cy="329123"/>
            </a:xfrm>
            <a:prstGeom prst="straightConnector1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sp>
          <p:nvSpPr>
            <p:cNvPr id="21" name="Rectangle 20"/>
            <p:cNvSpPr/>
            <p:nvPr/>
          </p:nvSpPr>
          <p:spPr>
            <a:xfrm flipH="1">
              <a:off x="915729" y="4817551"/>
              <a:ext cx="1376773" cy="24082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 smtClean="0">
                  <a:solidFill>
                    <a:srgbClr val="000000"/>
                  </a:solidFill>
                </a:rPr>
                <a:t>h (1)</a:t>
              </a:r>
              <a:endParaRPr lang="en-US" sz="1765" dirty="0">
                <a:solidFill>
                  <a:srgbClr val="000000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2292502" y="4937966"/>
              <a:ext cx="681942" cy="0"/>
            </a:xfrm>
            <a:prstGeom prst="straightConnector1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sp>
          <p:nvSpPr>
            <p:cNvPr id="23" name="Rectangle 22"/>
            <p:cNvSpPr/>
            <p:nvPr/>
          </p:nvSpPr>
          <p:spPr>
            <a:xfrm flipH="1">
              <a:off x="915729" y="5387502"/>
              <a:ext cx="1376773" cy="24082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 smtClean="0">
                  <a:solidFill>
                    <a:srgbClr val="000000"/>
                  </a:solidFill>
                </a:rPr>
                <a:t>x(1)</a:t>
              </a:r>
              <a:endParaRPr lang="en-US" sz="1765" dirty="0">
                <a:solidFill>
                  <a:srgbClr val="000000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 flipV="1">
              <a:off x="1604116" y="5058380"/>
              <a:ext cx="0" cy="329123"/>
            </a:xfrm>
            <a:prstGeom prst="straightConnector1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115577" y="4573497"/>
              <a:ext cx="466794" cy="5693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mr-IN" sz="3100" b="1" dirty="0" smtClean="0">
                  <a:solidFill>
                    <a:schemeClr val="accent2"/>
                  </a:solidFill>
                  <a:latin typeface="+mn-lt"/>
                </a:rPr>
                <a:t>…</a:t>
              </a:r>
              <a:endParaRPr lang="en-US" sz="3100" b="1" dirty="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flipH="1">
              <a:off x="9896436" y="3996827"/>
              <a:ext cx="1376773" cy="24082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 smtClean="0">
                  <a:solidFill>
                    <a:srgbClr val="000000"/>
                  </a:solidFill>
                </a:rPr>
                <a:t>y(t)</a:t>
              </a:r>
              <a:endParaRPr lang="en-US" sz="1765" dirty="0">
                <a:solidFill>
                  <a:srgbClr val="000000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flipH="1">
              <a:off x="7836869" y="3996827"/>
              <a:ext cx="1376773" cy="24082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 smtClean="0">
                  <a:solidFill>
                    <a:srgbClr val="000000"/>
                  </a:solidFill>
                </a:rPr>
                <a:t>y(t-1)</a:t>
              </a:r>
              <a:endParaRPr lang="en-US" sz="1765" dirty="0">
                <a:solidFill>
                  <a:srgbClr val="0000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8525255" y="4237656"/>
              <a:ext cx="2636" cy="579895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sp>
          <p:nvSpPr>
            <p:cNvPr id="29" name="Rectangle 28"/>
            <p:cNvSpPr/>
            <p:nvPr/>
          </p:nvSpPr>
          <p:spPr>
            <a:xfrm flipH="1">
              <a:off x="5778155" y="3996827"/>
              <a:ext cx="1376773" cy="24082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 smtClean="0">
                  <a:solidFill>
                    <a:srgbClr val="000000"/>
                  </a:solidFill>
                </a:rPr>
                <a:t>y(t-2)</a:t>
              </a:r>
              <a:endParaRPr lang="en-US" sz="1765" dirty="0">
                <a:solidFill>
                  <a:srgbClr val="000000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6466116" y="4237656"/>
              <a:ext cx="425" cy="566666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sp>
          <p:nvSpPr>
            <p:cNvPr id="31" name="Rectangle 30"/>
            <p:cNvSpPr/>
            <p:nvPr/>
          </p:nvSpPr>
          <p:spPr>
            <a:xfrm flipH="1">
              <a:off x="3015055" y="3996827"/>
              <a:ext cx="1376773" cy="24082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 smtClean="0">
                  <a:solidFill>
                    <a:srgbClr val="000000"/>
                  </a:solidFill>
                </a:rPr>
                <a:t>y(2)</a:t>
              </a:r>
              <a:endParaRPr lang="en-US" sz="1765" dirty="0">
                <a:solidFill>
                  <a:srgbClr val="000000"/>
                </a:solidFill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3703016" y="4237656"/>
              <a:ext cx="425" cy="577104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sp>
          <p:nvSpPr>
            <p:cNvPr id="33" name="Rectangle 32"/>
            <p:cNvSpPr/>
            <p:nvPr/>
          </p:nvSpPr>
          <p:spPr>
            <a:xfrm flipH="1">
              <a:off x="915729" y="3996827"/>
              <a:ext cx="1376773" cy="24082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65" dirty="0" smtClean="0">
                  <a:solidFill>
                    <a:srgbClr val="000000"/>
                  </a:solidFill>
                </a:rPr>
                <a:t>y(1)</a:t>
              </a:r>
              <a:endParaRPr lang="en-US" sz="1765" dirty="0">
                <a:solidFill>
                  <a:srgbClr val="000000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1604115" y="4237656"/>
              <a:ext cx="0" cy="579895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1526607" y="5243211"/>
            <a:ext cx="10359264" cy="569387"/>
            <a:chOff x="1832736" y="4191651"/>
            <a:chExt cx="10359264" cy="569387"/>
          </a:xfrm>
        </p:grpSpPr>
        <p:grpSp>
          <p:nvGrpSpPr>
            <p:cNvPr id="36" name="Group 35"/>
            <p:cNvGrpSpPr/>
            <p:nvPr/>
          </p:nvGrpSpPr>
          <p:grpSpPr>
            <a:xfrm>
              <a:off x="1832736" y="4191651"/>
              <a:ext cx="10359264" cy="569387"/>
              <a:chOff x="1832736" y="4191651"/>
              <a:chExt cx="10359264" cy="569387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10815227" y="4435705"/>
                <a:ext cx="1376773" cy="240829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765" dirty="0" smtClean="0">
                    <a:solidFill>
                      <a:srgbClr val="000000"/>
                    </a:solidFill>
                  </a:rPr>
                  <a:t>g(t)</a:t>
                </a:r>
                <a:endParaRPr lang="en-US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 flipH="1">
                <a:off x="8756512" y="4435705"/>
                <a:ext cx="1376773" cy="240829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765" dirty="0" smtClean="0">
                    <a:solidFill>
                      <a:srgbClr val="000000"/>
                    </a:solidFill>
                  </a:rPr>
                  <a:t>g (t-1)</a:t>
                </a:r>
                <a:endParaRPr lang="en-US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 flipH="1">
                <a:off x="6697798" y="4435705"/>
                <a:ext cx="1376773" cy="240829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765" dirty="0" smtClean="0">
                    <a:solidFill>
                      <a:srgbClr val="000000"/>
                    </a:solidFill>
                  </a:rPr>
                  <a:t>g(t-2)</a:t>
                </a:r>
                <a:endParaRPr lang="en-US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 flipH="1">
                <a:off x="3901118" y="4435705"/>
                <a:ext cx="1376773" cy="240829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765" dirty="0" smtClean="0">
                    <a:solidFill>
                      <a:srgbClr val="000000"/>
                    </a:solidFill>
                  </a:rPr>
                  <a:t>g (2)</a:t>
                </a:r>
                <a:endParaRPr lang="en-US" sz="1765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46" name="Straight Arrow Connector 45"/>
              <p:cNvCxnSpPr/>
              <p:nvPr/>
            </p:nvCxnSpPr>
            <p:spPr>
              <a:xfrm>
                <a:off x="5277891" y="4556120"/>
                <a:ext cx="681942" cy="0"/>
              </a:xfrm>
              <a:prstGeom prst="straightConnector1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  <a:headEnd type="arrow" w="med" len="med"/>
                <a:tailEnd type="none" w="med" len="lg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sp>
            <p:nvSpPr>
              <p:cNvPr id="47" name="Rectangle 46"/>
              <p:cNvSpPr/>
              <p:nvPr/>
            </p:nvSpPr>
            <p:spPr>
              <a:xfrm flipH="1">
                <a:off x="1832736" y="4435705"/>
                <a:ext cx="1376773" cy="240829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765" dirty="0" smtClean="0">
                    <a:solidFill>
                      <a:srgbClr val="000000"/>
                    </a:solidFill>
                  </a:rPr>
                  <a:t>g (1)</a:t>
                </a:r>
                <a:endParaRPr lang="en-US" sz="1765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48" name="Straight Arrow Connector 47"/>
              <p:cNvCxnSpPr/>
              <p:nvPr/>
            </p:nvCxnSpPr>
            <p:spPr>
              <a:xfrm>
                <a:off x="3209509" y="4556120"/>
                <a:ext cx="681942" cy="0"/>
              </a:xfrm>
              <a:prstGeom prst="straightConnector1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  <a:headEnd type="arrow" w="med" len="med"/>
                <a:tailEnd type="none" w="med" len="lg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sp>
            <p:nvSpPr>
              <p:cNvPr id="49" name="TextBox 48"/>
              <p:cNvSpPr txBox="1"/>
              <p:nvPr/>
            </p:nvSpPr>
            <p:spPr>
              <a:xfrm>
                <a:off x="6032584" y="4191651"/>
                <a:ext cx="466794" cy="569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mr-IN" sz="3100" b="1" dirty="0" smtClean="0">
                    <a:solidFill>
                      <a:schemeClr val="accent2"/>
                    </a:solidFill>
                    <a:latin typeface="+mn-lt"/>
                  </a:rPr>
                  <a:t>…</a:t>
                </a:r>
                <a:endParaRPr lang="en-US" sz="3100" b="1" dirty="0">
                  <a:solidFill>
                    <a:schemeClr val="accent2"/>
                  </a:solidFill>
                  <a:latin typeface="+mn-lt"/>
                </a:endParaRPr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>
                <a:off x="8074571" y="4556326"/>
                <a:ext cx="681942" cy="0"/>
              </a:xfrm>
              <a:prstGeom prst="straightConnector1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  <a:headEnd type="arrow" w="med" len="med"/>
                <a:tailEnd type="none" w="med" len="lg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>
                <a:off x="10133285" y="4556120"/>
                <a:ext cx="681942" cy="0"/>
              </a:xfrm>
              <a:prstGeom prst="straightConnector1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  <a:headEnd type="arrow" w="med" len="med"/>
                <a:tailEnd type="none" w="med" len="lg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</p:grpSp>
        <p:cxnSp>
          <p:nvCxnSpPr>
            <p:cNvPr id="37" name="Straight Arrow Connector 36"/>
            <p:cNvCxnSpPr/>
            <p:nvPr/>
          </p:nvCxnSpPr>
          <p:spPr>
            <a:xfrm flipH="1" flipV="1">
              <a:off x="10913283" y="4248137"/>
              <a:ext cx="590331" cy="187568"/>
            </a:xfrm>
            <a:prstGeom prst="straightConnector1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 flipV="1">
              <a:off x="8828521" y="4248137"/>
              <a:ext cx="590331" cy="187568"/>
            </a:xfrm>
            <a:prstGeom prst="straightConnector1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 flipV="1">
              <a:off x="6800008" y="4254241"/>
              <a:ext cx="590331" cy="187568"/>
            </a:xfrm>
            <a:prstGeom prst="straightConnector1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H="1" flipV="1">
              <a:off x="4027957" y="4254241"/>
              <a:ext cx="590331" cy="187568"/>
            </a:xfrm>
            <a:prstGeom prst="straightConnector1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H="1" flipV="1">
              <a:off x="1929425" y="4237656"/>
              <a:ext cx="590331" cy="187568"/>
            </a:xfrm>
            <a:prstGeom prst="straightConnector1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32608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4309" y="152399"/>
            <a:ext cx="2978938" cy="20784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Handling Temporal Sequences With Feedforward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4308" y="2797665"/>
            <a:ext cx="2474912" cy="4754562"/>
          </a:xfrm>
        </p:spPr>
        <p:txBody>
          <a:bodyPr/>
          <a:lstStyle/>
          <a:p>
            <a:r>
              <a:rPr lang="en-US" dirty="0" smtClean="0"/>
              <a:t>Turn temporal sequence into spatial pattern over input neurons</a:t>
            </a:r>
            <a:endParaRPr lang="en-US" dirty="0"/>
          </a:p>
        </p:txBody>
      </p:sp>
      <p:pic>
        <p:nvPicPr>
          <p:cNvPr id="4" name="Picture 3" descr="f8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671308" y="995780"/>
            <a:ext cx="6114391" cy="56100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9201" y="5289176"/>
            <a:ext cx="1931246" cy="143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50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9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14870" y="268361"/>
            <a:ext cx="7530386" cy="58006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26950" y="4533000"/>
            <a:ext cx="2302167" cy="2536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65" b="1" dirty="0">
                <a:solidFill>
                  <a:srgbClr val="0F6FC6"/>
                </a:solidFill>
              </a:rPr>
              <a:t>Note: mixture of exponentials approximates power function</a:t>
            </a:r>
          </a:p>
          <a:p>
            <a:endParaRPr lang="en-US" sz="1765" b="1" dirty="0">
              <a:solidFill>
                <a:srgbClr val="0F6FC6"/>
              </a:solidFill>
            </a:endParaRPr>
          </a:p>
          <a:p>
            <a:r>
              <a:rPr lang="en-US" sz="1765" b="1" dirty="0">
                <a:solidFill>
                  <a:srgbClr val="0F6FC6"/>
                </a:solidFill>
              </a:rPr>
              <a:t>Power function interesting because it has both depth and resolution</a:t>
            </a:r>
          </a:p>
        </p:txBody>
      </p:sp>
    </p:spTree>
    <p:extLst>
      <p:ext uri="{BB962C8B-B14F-4D97-AF65-F5344CB8AC3E}">
        <p14:creationId xmlns:p14="http://schemas.microsoft.com/office/powerpoint/2010/main" val="1733398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10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062712" y="577614"/>
            <a:ext cx="6636842" cy="568534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7206956" y="6389284"/>
          <a:ext cx="2252382" cy="369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Equation" r:id="rId5" imgW="2552700" imgH="419100" progId="Equation.DSMT4">
                  <p:embed/>
                </p:oleObj>
              </mc:Choice>
              <mc:Fallback>
                <p:oleObj name="Equation" r:id="rId5" imgW="25527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06956" y="6389284"/>
                        <a:ext cx="2252382" cy="369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7753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11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787626"/>
            <a:ext cx="6858000" cy="528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52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08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12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362216" y="523678"/>
            <a:ext cx="7467569" cy="575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56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13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58471" y="1028863"/>
            <a:ext cx="8830235" cy="680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88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14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261012" y="761705"/>
            <a:ext cx="7669977" cy="590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91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 propagation is designed for feedforward nets</a:t>
            </a:r>
          </a:p>
          <a:p>
            <a:r>
              <a:rPr lang="en-US" dirty="0" smtClean="0"/>
              <a:t>What would it mean to back propagate through a recurrent network?</a:t>
            </a:r>
          </a:p>
          <a:p>
            <a:pPr lvl="1"/>
            <a:r>
              <a:rPr lang="en-US" dirty="0" smtClean="0"/>
              <a:t>error signal would have to travel back in time</a:t>
            </a:r>
            <a:endParaRPr lang="en-US" dirty="0"/>
          </a:p>
        </p:txBody>
      </p:sp>
      <p:pic>
        <p:nvPicPr>
          <p:cNvPr id="4" name="Picture 3" descr="f1b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0945" y="4266212"/>
            <a:ext cx="1475554" cy="1797802"/>
          </a:xfrm>
          <a:prstGeom prst="rect">
            <a:avLst/>
          </a:prstGeom>
        </p:spPr>
      </p:pic>
      <p:pic>
        <p:nvPicPr>
          <p:cNvPr id="5" name="Picture 4" descr="f1c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730" y="4283173"/>
            <a:ext cx="2001326" cy="178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7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Unfolding A Recurrent Net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77333" y="1371603"/>
            <a:ext cx="5595662" cy="506620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Requires duplication of hardware (units and weights)</a:t>
            </a:r>
          </a:p>
          <a:p>
            <a:pPr lvl="1"/>
            <a:r>
              <a:rPr lang="en-US" dirty="0" smtClean="0"/>
              <a:t>one layer for each discrete time step</a:t>
            </a:r>
          </a:p>
          <a:p>
            <a:r>
              <a:rPr lang="en-US" dirty="0" smtClean="0"/>
              <a:t>Unfolded net has dynamics identical to that of recurrent net run for a fixed number of time steps</a:t>
            </a:r>
          </a:p>
          <a:p>
            <a:r>
              <a:rPr lang="en-US" dirty="0" smtClean="0"/>
              <a:t>BP may violate the constraint that corresponding weights are equal.</a:t>
            </a:r>
          </a:p>
          <a:p>
            <a:pPr lvl="1"/>
            <a:r>
              <a:rPr lang="en-US" dirty="0" smtClean="0"/>
              <a:t>To enforce the constraint, assume a single set of underlying parameters</a:t>
            </a:r>
            <a:endParaRPr lang="en-US" dirty="0"/>
          </a:p>
          <a:p>
            <a:r>
              <a:rPr lang="en-US" dirty="0" smtClean="0"/>
              <a:t>Unfolding is necessary only during learning.</a:t>
            </a:r>
          </a:p>
          <a:p>
            <a:pPr lvl="1"/>
            <a:r>
              <a:rPr lang="en-US" dirty="0" smtClean="0"/>
              <a:t>Once weights are trained, can run as an ordinary RNN</a:t>
            </a:r>
          </a:p>
        </p:txBody>
      </p:sp>
      <p:pic>
        <p:nvPicPr>
          <p:cNvPr id="4" name="Picture 3" descr="f4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699935" y="1016328"/>
            <a:ext cx="4792130" cy="55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6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5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151146" y="783087"/>
            <a:ext cx="5857184" cy="649129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 Propagation Through Time (BPTT)</a:t>
            </a:r>
            <a:br>
              <a:rPr lang="en-US" dirty="0" smtClean="0"/>
            </a:br>
            <a:r>
              <a:rPr lang="en-US" dirty="0" smtClean="0"/>
              <a:t>For Sequence Recognition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0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2224" y="30159"/>
            <a:ext cx="7987553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Alternative To BPTT:</a:t>
            </a:r>
            <a:br>
              <a:rPr lang="en-US" dirty="0" smtClean="0"/>
            </a:br>
            <a:r>
              <a:rPr lang="en-US" dirty="0" smtClean="0"/>
              <a:t>Real Time Recurrent Learning (RTRL)</a:t>
            </a:r>
            <a:endParaRPr lang="en-US" dirty="0"/>
          </a:p>
        </p:txBody>
      </p:sp>
      <p:pic>
        <p:nvPicPr>
          <p:cNvPr id="3" name="Picture 2" descr="f6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08248" y="1149452"/>
            <a:ext cx="5709619" cy="5707478"/>
          </a:xfrm>
          <a:prstGeom prst="rect">
            <a:avLst/>
          </a:prstGeom>
        </p:spPr>
      </p:pic>
      <p:pic>
        <p:nvPicPr>
          <p:cNvPr id="5" name="Picture 4" descr="f5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617233" y="1113528"/>
            <a:ext cx="3686588" cy="52402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25415" y="2760785"/>
            <a:ext cx="5539154" cy="1802423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25415" y="4699864"/>
            <a:ext cx="5539154" cy="2096590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9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Neural Network Music Composition</a:t>
            </a:r>
            <a:br>
              <a:rPr lang="en-US" dirty="0" smtClean="0"/>
            </a:br>
            <a:r>
              <a:rPr lang="en-US" dirty="0" smtClean="0"/>
              <a:t>(Mozer, 1994)</a:t>
            </a:r>
            <a:endParaRPr lang="en-US" dirty="0"/>
          </a:p>
        </p:txBody>
      </p:sp>
      <p:pic>
        <p:nvPicPr>
          <p:cNvPr id="4" name="Content Placeholder 3" descr="Screen Shot 2014-04-15 at 9.56.54 AM.pd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891" r="-49891"/>
          <a:stretch>
            <a:fillRect/>
          </a:stretch>
        </p:blipFill>
        <p:spPr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777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Psychologically Grounded</a:t>
            </a:r>
            <a:br>
              <a:rPr lang="en-US" dirty="0" smtClean="0"/>
            </a:br>
            <a:r>
              <a:rPr lang="en-US" dirty="0" smtClean="0"/>
              <a:t>Representation Of Pitch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4308" y="1371603"/>
            <a:ext cx="8135471" cy="589405"/>
          </a:xfrm>
        </p:spPr>
        <p:txBody>
          <a:bodyPr/>
          <a:lstStyle/>
          <a:p>
            <a:r>
              <a:rPr lang="en-US" dirty="0" smtClean="0"/>
              <a:t>Each pitch as point in 5 dimensional space</a:t>
            </a:r>
            <a:endParaRPr lang="en-US" dirty="0"/>
          </a:p>
        </p:txBody>
      </p:sp>
      <p:pic>
        <p:nvPicPr>
          <p:cNvPr id="4" name="Picture 3" descr="Screen Shot 2014-04-15 at 9.57.53 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8162" y="2403345"/>
            <a:ext cx="4504204" cy="433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1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2015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50800">
          <a:solidFill>
            <a:srgbClr val="FF00FF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3100" b="1" dirty="0">
            <a:solidFill>
              <a:srgbClr val="0F6FC6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81592</TotalTime>
  <Words>933</Words>
  <Application>Microsoft Macintosh PowerPoint</Application>
  <PresentationFormat>Widescreen</PresentationFormat>
  <Paragraphs>227</Paragraphs>
  <Slides>38</Slides>
  <Notes>7</Notes>
  <HiddenSlides>10</HiddenSlides>
  <MMClips>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Calibri</vt:lpstr>
      <vt:lpstr>Cambria Math</vt:lpstr>
      <vt:lpstr>Mangal</vt:lpstr>
      <vt:lpstr>ＭＳ Ｐゴシック</vt:lpstr>
      <vt:lpstr>Wingdings</vt:lpstr>
      <vt:lpstr>Arial</vt:lpstr>
      <vt:lpstr>Default2015</vt:lpstr>
      <vt:lpstr>Equation</vt:lpstr>
      <vt:lpstr>CSCI 5922 Neural Networks and Deep Learning: Recurrent Networks</vt:lpstr>
      <vt:lpstr>Recurrent Neural Nets For Sequence Processing</vt:lpstr>
      <vt:lpstr>End-To-End Sequence Generation</vt:lpstr>
      <vt:lpstr>Challenge</vt:lpstr>
      <vt:lpstr>Unfolding A Recurrent Net</vt:lpstr>
      <vt:lpstr>Back Propagation Through Time (BPTT) For Sequence Recognition</vt:lpstr>
      <vt:lpstr>Alternative To BPTT: Real Time Recurrent Learning (RTRL)</vt:lpstr>
      <vt:lpstr>Neural Network Music Composition (Mozer, 1994)</vt:lpstr>
      <vt:lpstr>Psychologically Grounded Representation Of Pitch</vt:lpstr>
      <vt:lpstr>Analogous Representation Of Duration</vt:lpstr>
      <vt:lpstr>Psychologically Grounded Chord Representation</vt:lpstr>
      <vt:lpstr>Simulation Experiments</vt:lpstr>
      <vt:lpstr>Vanishing gradients are a big problem with recurrent networks  Nets cannot learn long-term dependencies</vt:lpstr>
      <vt:lpstr>One Solution To Vanishing Gradients: Inject Error At Every Time Step</vt:lpstr>
      <vt:lpstr>Truncated Gradient</vt:lpstr>
      <vt:lpstr>Elman Simulation</vt:lpstr>
      <vt:lpstr>Grammar + Selection Restrictions</vt:lpstr>
      <vt:lpstr>Training Sequence</vt:lpstr>
      <vt:lpstr>What Internal Representation Has The Network Learned In Carrying Out Prediction Task?</vt:lpstr>
      <vt:lpstr>Hierarchical Clustering</vt:lpstr>
      <vt:lpstr>Another Solution To Vanishing Gradients</vt:lpstr>
      <vt:lpstr>Unfolding the Focused Recurrent Architecture</vt:lpstr>
      <vt:lpstr>Long Short-Term Memory (LSTM) Hochreiter &amp; Schmidhuber (1997)</vt:lpstr>
      <vt:lpstr>Hinton LSTM Video</vt:lpstr>
      <vt:lpstr>Solving The Problem Of Training RNNs</vt:lpstr>
      <vt:lpstr>LSTM Needs Self Connections For Propagating Gradients And Also Full Connectivity To Construct Representations</vt:lpstr>
      <vt:lpstr>Gated Recurrent Unit (GRU) (Chung, Ahn, &amp; Bengio, 2016)</vt:lpstr>
      <vt:lpstr>Echo State Networks</vt:lpstr>
      <vt:lpstr>Unitary RNNs (Worth Checking Out?)</vt:lpstr>
      <vt:lpstr>Bidirectional Recurrent Nets</vt:lpstr>
      <vt:lpstr>Handling Temporal Sequences With Feedforward Networks</vt:lpstr>
      <vt:lpstr>PowerPoint Presentation</vt:lpstr>
      <vt:lpstr>PowerPoint Presentation</vt:lpstr>
      <vt:lpstr>PowerPoint Presentation</vt:lpstr>
      <vt:lpstr>STOP HERE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Michael C. Mozer</dc:creator>
  <cp:keywords/>
  <dc:description/>
  <cp:lastModifiedBy>Michael C Mozer</cp:lastModifiedBy>
  <cp:revision>3815</cp:revision>
  <cp:lastPrinted>2016-03-26T19:02:22Z</cp:lastPrinted>
  <dcterms:created xsi:type="dcterms:W3CDTF">2015-11-30T16:35:29Z</dcterms:created>
  <dcterms:modified xsi:type="dcterms:W3CDTF">2017-10-19T18:17:41Z</dcterms:modified>
  <cp:category/>
</cp:coreProperties>
</file>