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6" r:id="rId10"/>
    <p:sldId id="268" r:id="rId11"/>
    <p:sldId id="270" r:id="rId12"/>
    <p:sldId id="271" r:id="rId13"/>
    <p:sldId id="269" r:id="rId14"/>
    <p:sldId id="26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00"/>
    <a:srgbClr val="FF00FF"/>
    <a:srgbClr val="663F00"/>
    <a:srgbClr val="00FFFF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4"/>
    <p:restoredTop sz="85561"/>
  </p:normalViewPr>
  <p:slideViewPr>
    <p:cSldViewPr snapToGrid="0" snapToObjects="1">
      <p:cViewPr>
        <p:scale>
          <a:sx n="90" d="100"/>
          <a:sy n="90" d="100"/>
        </p:scale>
        <p:origin x="1136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regularizer</a:t>
            </a:r>
            <a:r>
              <a:rPr lang="en-US" dirty="0" smtClean="0"/>
              <a:t> considers the discriminator updates when updating the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4A8tWs6aug&amp;feature=youtu.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Learning:</a:t>
            </a:r>
            <a:br>
              <a:rPr lang="en-US" dirty="0" smtClean="0"/>
            </a:br>
            <a:r>
              <a:rPr lang="en-US" dirty="0" smtClean="0"/>
              <a:t>NIPS 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4" y="2191870"/>
            <a:ext cx="11176000" cy="3934295"/>
          </a:xfrm>
        </p:spPr>
        <p:txBody>
          <a:bodyPr/>
          <a:lstStyle/>
          <a:p>
            <a:r>
              <a:rPr lang="en-US" dirty="0" smtClean="0"/>
              <a:t>Key idea (which has been leveraged in a lot of work)</a:t>
            </a:r>
          </a:p>
          <a:p>
            <a:pPr lvl="1"/>
            <a:r>
              <a:rPr lang="en-US" dirty="0" smtClean="0"/>
              <a:t>in two successive frames of a video, we’re likely to see the same object(s) but in slightly different poses</a:t>
            </a:r>
          </a:p>
          <a:p>
            <a:pPr lvl="2"/>
            <a:r>
              <a:rPr lang="en-US" dirty="0" smtClean="0"/>
              <a:t>true whether camera is panning or objects are moving</a:t>
            </a:r>
          </a:p>
          <a:p>
            <a:pPr lvl="2"/>
            <a:r>
              <a:rPr lang="en-US" dirty="0" smtClean="0"/>
              <a:t>also true of an individual who is observing static scene while moving eyes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2194560"/>
                <a:ext cx="5437184" cy="393160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Reconstruction loss</a:t>
                </a:r>
              </a:p>
              <a:p>
                <a:pPr lvl="1"/>
                <a:r>
                  <a:rPr lang="en-US" dirty="0" smtClean="0"/>
                  <a:t>predict frame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dirty="0" smtClean="0"/>
                  <a:t> from content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</m:oMath>
                </a14:m>
                <a:r>
                  <a:rPr lang="en-US" dirty="0" smtClean="0"/>
                  <a:t> and pose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𝒌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Similarity loss</a:t>
                </a:r>
              </a:p>
              <a:p>
                <a:pPr lvl="1"/>
                <a:r>
                  <a:rPr lang="en-US" dirty="0" smtClean="0"/>
                  <a:t>content should not vary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𝒕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𝒌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2194560"/>
                <a:ext cx="5437184" cy="3931606"/>
              </a:xfrm>
              <a:blipFill rotWithShape="0">
                <a:blip r:embed="rId3"/>
                <a:stretch>
                  <a:fillRect l="-336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" y="1420553"/>
            <a:ext cx="98552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60" y="2826773"/>
            <a:ext cx="6127940" cy="70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24" y="4393963"/>
            <a:ext cx="4787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3" y="2194560"/>
            <a:ext cx="11466509" cy="39316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Adversarial loss 1</a:t>
            </a:r>
          </a:p>
          <a:p>
            <a:pPr lvl="1"/>
            <a:r>
              <a:rPr lang="en-US" dirty="0" smtClean="0"/>
              <a:t>good pose vectors are ones that can fool a discriminator trying to determine whether two samples are from same or different video</a:t>
            </a:r>
          </a:p>
          <a:p>
            <a:pPr lvl="1"/>
            <a:endParaRPr lang="en-US" b="1" dirty="0"/>
          </a:p>
          <a:p>
            <a:r>
              <a:rPr lang="en-US" dirty="0" smtClean="0"/>
              <a:t>Adversarial loss 2</a:t>
            </a:r>
          </a:p>
          <a:p>
            <a:pPr lvl="1"/>
            <a:r>
              <a:rPr lang="en-US" b="1" dirty="0" smtClean="0"/>
              <a:t>good pose vectors are ones that don’t provide any information to the discriminator about whether two samples from the same video are from same or diff. video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" y="1420553"/>
            <a:ext cx="98552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07" y="3777612"/>
            <a:ext cx="88519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5945510"/>
            <a:ext cx="9321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/>
          <a:stretch/>
        </p:blipFill>
        <p:spPr>
          <a:xfrm>
            <a:off x="209929" y="2259106"/>
            <a:ext cx="11982071" cy="663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1351803"/>
            <a:ext cx="9855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Gumbel distribution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1" y="1680882"/>
            <a:ext cx="5790670" cy="468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3" y="0"/>
            <a:ext cx="540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Y-W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concrete VAE [discrete variables]</a:t>
            </a:r>
          </a:p>
          <a:p>
            <a:endParaRPr lang="en-US" dirty="0"/>
          </a:p>
          <a:p>
            <a:r>
              <a:rPr lang="en-US" dirty="0" smtClean="0"/>
              <a:t>Deep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Gradient Descent GAN Optimization is Locally Stable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Nagarajan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Kolter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Explores situation where generator and discriminator are trained simultaneously</a:t>
            </a:r>
          </a:p>
          <a:p>
            <a:pPr lvl="1"/>
            <a:r>
              <a:rPr lang="en-US" dirty="0" smtClean="0"/>
              <a:t>no alternation, inner/outer loops, running one to convergence, etc.</a:t>
            </a:r>
          </a:p>
          <a:p>
            <a:r>
              <a:rPr lang="en-US" dirty="0" smtClean="0"/>
              <a:t>This situation does </a:t>
            </a:r>
            <a:r>
              <a:rPr lang="en-US" i="1" dirty="0" smtClean="0"/>
              <a:t>not </a:t>
            </a:r>
            <a:r>
              <a:rPr lang="en-US" dirty="0" smtClean="0"/>
              <a:t>correspond to a convex-concave optimization problem (i.e., no saddle point)</a:t>
            </a:r>
          </a:p>
          <a:p>
            <a:r>
              <a:rPr lang="en-US" dirty="0" smtClean="0"/>
              <a:t>“</a:t>
            </a:r>
            <a:r>
              <a:rPr lang="en-US" dirty="0"/>
              <a:t>Under suitable conditions on the representational powers of the discriminator and the generator, the resulting GAN dynamical system </a:t>
            </a:r>
            <a:r>
              <a:rPr lang="en-US" i="1" dirty="0"/>
              <a:t>is </a:t>
            </a:r>
            <a:r>
              <a:rPr lang="en-US" dirty="0"/>
              <a:t>locally exponentially stable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gradient updates will converge to an equilibrium point at an exponential rate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 GAN Optimization is Locally Stable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Nagarajan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Simple case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𝑮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𝒂𝒛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Distributions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~</m:t>
                    </m:r>
                    <m:r>
                      <a:rPr lang="en-US" b="1" i="0" smtClean="0">
                        <a:latin typeface="Cambria Math" charset="0"/>
                      </a:rPr>
                      <m:t>𝐔𝐧𝐢𝐟𝐨𝐫𝐦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  <m:r>
                      <a:rPr lang="en-US" i="1">
                        <a:latin typeface="Cambria Math" charset="0"/>
                      </a:rPr>
                      <m:t>~</m:t>
                    </m:r>
                    <m:r>
                      <a:rPr lang="en-US">
                        <a:latin typeface="Cambria Math" charset="0"/>
                      </a:rPr>
                      <m:t>𝐔𝐧𝐢𝐟𝐨𝐫𝐦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𝜼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regularizer</a:t>
                </a:r>
                <a:r>
                  <a:rPr lang="en-US" dirty="0" smtClean="0"/>
                  <a:t> of some sort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3"/>
          <a:stretch/>
        </p:blipFill>
        <p:spPr>
          <a:xfrm>
            <a:off x="7126942" y="3937144"/>
            <a:ext cx="4822746" cy="2697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/>
          <a:stretch/>
        </p:blipFill>
        <p:spPr>
          <a:xfrm>
            <a:off x="7194177" y="1084802"/>
            <a:ext cx="4625788" cy="269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0" y="7372354"/>
            <a:ext cx="7929893" cy="65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GAN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(Saatchi &amp; Wilson,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2040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Problem with GANs: </a:t>
                </a:r>
                <a:r>
                  <a:rPr lang="en-US" i="1" dirty="0" smtClean="0"/>
                  <a:t>mode collapse</a:t>
                </a:r>
              </a:p>
              <a:p>
                <a:pPr lvl="1"/>
                <a:r>
                  <a:rPr lang="en-US" dirty="0" smtClean="0"/>
                  <a:t>GAN memorizes a few examples to fool the generator</a:t>
                </a:r>
              </a:p>
              <a:p>
                <a:pPr lvl="1"/>
                <a:r>
                  <a:rPr lang="en-US" dirty="0" smtClean="0"/>
                  <a:t>GAN doesn’t reproduce full diversity of environment</a:t>
                </a:r>
              </a:p>
              <a:p>
                <a:r>
                  <a:rPr lang="en-US" dirty="0" smtClean="0"/>
                  <a:t>Traditional GAN is conditioned on a noise sample,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instead, marginalize 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</m:oMath>
                </a14:m>
                <a:r>
                  <a:rPr lang="en-US" dirty="0" smtClean="0"/>
                  <a:t> to obtain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iteratively e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𝐬𝐭𝐢𝐦𝐚𝐭𝐞</m:t>
                    </m:r>
                    <m:r>
                      <a:rPr lang="en-US" b="1" i="0" smtClean="0">
                        <a:latin typeface="Cambria Math" charset="0"/>
                      </a:rPr>
                      <m:t> </m:t>
                    </m:r>
                    <m:r>
                      <a:rPr lang="en-US" b="1" i="1" smtClean="0"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𝒈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𝒑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𝒅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𝒈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with samples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𝒛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and represent each distribution via a set of samples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204008"/>
              </a:xfrm>
              <a:blipFill rotWithShape="0">
                <a:blip r:embed="rId2"/>
                <a:stretch>
                  <a:fillRect t="-1522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4" y="4198472"/>
            <a:ext cx="8509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GAN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(Saatchi &amp; Wilson,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4235044" cy="4754562"/>
          </a:xfrm>
        </p:spPr>
        <p:txBody>
          <a:bodyPr/>
          <a:lstStyle/>
          <a:p>
            <a:r>
              <a:rPr lang="en-US" dirty="0" smtClean="0"/>
              <a:t>PCA representation of output space (top </a:t>
            </a:r>
            <a:r>
              <a:rPr lang="en-US" smtClean="0"/>
              <a:t>2 dimensions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34" y="1840375"/>
            <a:ext cx="4400342" cy="501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935" y="1371604"/>
            <a:ext cx="399904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data       GAN       BGAN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=24A8tWs6aug&amp;feature=</a:t>
            </a:r>
            <a:r>
              <a:rPr lang="en-US" dirty="0" err="1">
                <a:hlinkClick r:id="rId2"/>
              </a:rPr>
              <a:t>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05" y="2099235"/>
            <a:ext cx="4761006" cy="3156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6" y="1990165"/>
            <a:ext cx="4907373" cy="3265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7330" y="5685977"/>
            <a:ext cx="190308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solidFill>
                  <a:srgbClr val="0F6FC6"/>
                </a:solidFill>
                <a:latin typeface="+mn-lt"/>
              </a:rPr>
              <a:t>their work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3707" y="5685977"/>
            <a:ext cx="25319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previous work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9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Learning of Disentangled Representations</a:t>
            </a:r>
            <a:br>
              <a:rPr lang="en-US" dirty="0" smtClean="0"/>
            </a:br>
            <a:r>
              <a:rPr lang="en-US" dirty="0" smtClean="0"/>
              <a:t>from Video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(Denton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Birodkar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346200"/>
            <a:ext cx="10375900" cy="416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42" y="5674659"/>
            <a:ext cx="400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F6FC6"/>
                </a:solidFill>
                <a:latin typeface="+mn-lt"/>
              </a:rPr>
              <a:t>interpolating between two views via linear interpolation </a:t>
            </a:r>
            <a:r>
              <a:rPr lang="en-US" sz="2000" b="1" smtClean="0">
                <a:solidFill>
                  <a:srgbClr val="0F6FC6"/>
                </a:solidFill>
                <a:latin typeface="+mn-lt"/>
              </a:rPr>
              <a:t>in pose space</a:t>
            </a:r>
            <a:endParaRPr lang="en-US" sz="20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29552"/>
            <a:ext cx="4155141" cy="5607423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82241</TotalTime>
  <Words>477</Words>
  <Application>Microsoft Macintosh PowerPoint</Application>
  <PresentationFormat>Widescreen</PresentationFormat>
  <Paragraphs>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CSCI 5922 Neural Networks and Deep Learning: NIPS Highlights</vt:lpstr>
      <vt:lpstr>PowerPoint Presentation</vt:lpstr>
      <vt:lpstr>Gradient Descent GAN Optimization is Locally Stable (Nagarajan &amp; Kolter, 2017)</vt:lpstr>
      <vt:lpstr>Gradient Descent GAN Optimization is Locally Stable (Nagarajan &amp; Kolter, 2017)</vt:lpstr>
      <vt:lpstr>Bayesian GAN (Saatchi &amp; Wilson, 2017)</vt:lpstr>
      <vt:lpstr>Bayesian GAN (Saatchi &amp; Wilson, 2017)</vt:lpstr>
      <vt:lpstr>Bayesian GAN</vt:lpstr>
      <vt:lpstr>Unsupervised Learning of Disentangled Representations from Video (Denton &amp; Birodkar, 2017)</vt:lpstr>
      <vt:lpstr>Unsupervised Learning of Disentangled Representations from Video (Denton &amp; Birodkar, 2017)</vt:lpstr>
      <vt:lpstr>Unsupervised Learning of Disentangled Representations from Video (Denton &amp; Birodkar, 2017)</vt:lpstr>
      <vt:lpstr>Unsupervised Learning of Disentangled Representations from Video (Denton &amp; Birodkar, 2017)</vt:lpstr>
      <vt:lpstr>Unsupervised Learning of Disentangled Representations from Video (Denton &amp; Birodkar, 2017)</vt:lpstr>
      <vt:lpstr>Unsupervised Learning of Disentangled Representations from Video (Denton &amp; Birodkar, 2017)</vt:lpstr>
      <vt:lpstr>Gumbel distribution trick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3766</cp:revision>
  <cp:lastPrinted>2016-03-26T19:02:22Z</cp:lastPrinted>
  <dcterms:created xsi:type="dcterms:W3CDTF">2015-11-30T16:35:29Z</dcterms:created>
  <dcterms:modified xsi:type="dcterms:W3CDTF">2017-12-12T18:16:17Z</dcterms:modified>
  <cp:category/>
</cp:coreProperties>
</file>