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4"/>
  </p:notesMasterIdLst>
  <p:sldIdLst>
    <p:sldId id="256" r:id="rId3"/>
    <p:sldId id="272" r:id="rId4"/>
    <p:sldId id="273" r:id="rId5"/>
    <p:sldId id="274" r:id="rId6"/>
    <p:sldId id="275" r:id="rId7"/>
    <p:sldId id="269" r:id="rId8"/>
    <p:sldId id="288" r:id="rId9"/>
    <p:sldId id="277" r:id="rId10"/>
    <p:sldId id="270" r:id="rId11"/>
    <p:sldId id="267" r:id="rId12"/>
    <p:sldId id="266" r:id="rId13"/>
    <p:sldId id="25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3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36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model class =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2/10/15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Deep Learning and Neural Nets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training set size</a:t>
            </a:r>
          </a:p>
          <a:p>
            <a:pPr lvl="1"/>
            <a:r>
              <a:rPr lang="en-US" dirty="0"/>
              <a:t>Make sure effective size is growing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redundancy </a:t>
            </a:r>
            <a:r>
              <a:rPr lang="en-US" dirty="0"/>
              <a:t>doesn’t </a:t>
            </a:r>
            <a:r>
              <a:rPr lang="en-US" dirty="0" smtClean="0"/>
              <a:t>help</a:t>
            </a:r>
            <a:endParaRPr lang="en-US" dirty="0"/>
          </a:p>
          <a:p>
            <a:r>
              <a:rPr lang="en-US" dirty="0" smtClean="0"/>
              <a:t>Incorporate domain-appropriate bias into model</a:t>
            </a:r>
          </a:p>
          <a:p>
            <a:pPr lvl="1"/>
            <a:r>
              <a:rPr lang="en-US" dirty="0" smtClean="0"/>
              <a:t>Customize model to your problem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hyperparameters</a:t>
            </a:r>
            <a:r>
              <a:rPr lang="en-US" dirty="0" smtClean="0"/>
              <a:t> of model</a:t>
            </a:r>
          </a:p>
          <a:p>
            <a:pPr lvl="1"/>
            <a:r>
              <a:rPr lang="en-US" dirty="0" smtClean="0"/>
              <a:t>number of layers, number of hidden units per layer, connectivity, etc.</a:t>
            </a:r>
          </a:p>
          <a:p>
            <a:r>
              <a:rPr lang="en-US" dirty="0" smtClean="0"/>
              <a:t>Regularization techniques</a:t>
            </a:r>
          </a:p>
          <a:p>
            <a:pPr lvl="1"/>
            <a:r>
              <a:rPr lang="en-US" dirty="0" smtClean="0"/>
              <a:t>“smoothing” to reduce model complexity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7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Incorporating Domain-Appropriate</a:t>
            </a:r>
            <a:br>
              <a:rPr lang="en-US" dirty="0" smtClean="0"/>
            </a:br>
            <a:r>
              <a:rPr lang="en-US" dirty="0" smtClean="0"/>
              <a:t>Bias Into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 representation</a:t>
            </a:r>
          </a:p>
          <a:p>
            <a:r>
              <a:rPr lang="en-US" dirty="0" smtClean="0"/>
              <a:t>Output representation</a:t>
            </a:r>
          </a:p>
          <a:p>
            <a:pPr lvl="1"/>
            <a:r>
              <a:rPr lang="en-US" dirty="0" smtClean="0"/>
              <a:t>e.g., discrete probability distribution</a:t>
            </a:r>
          </a:p>
          <a:p>
            <a:r>
              <a:rPr lang="en-US" dirty="0" smtClean="0"/>
              <a:t>Architecture </a:t>
            </a:r>
          </a:p>
          <a:p>
            <a:pPr lvl="1"/>
            <a:r>
              <a:rPr lang="en-US" dirty="0" smtClean="0"/>
              <a:t># layers, connectivity</a:t>
            </a:r>
          </a:p>
          <a:p>
            <a:pPr lvl="1"/>
            <a:r>
              <a:rPr lang="en-US" dirty="0" smtClean="0"/>
              <a:t>e.g., family trees net; convolutional nets</a:t>
            </a:r>
          </a:p>
          <a:p>
            <a:r>
              <a:rPr lang="en-US" dirty="0" smtClean="0"/>
              <a:t>Activation function</a:t>
            </a:r>
          </a:p>
          <a:p>
            <a:r>
              <a:rPr lang="en-US" dirty="0" smtClean="0"/>
              <a:t>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9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Hinton </a:t>
            </a:r>
            <a:r>
              <a:rPr lang="en-US" dirty="0" err="1" smtClean="0"/>
              <a:t>softmax</a:t>
            </a:r>
            <a:r>
              <a:rPr lang="en-US" dirty="0" smtClean="0"/>
              <a:t> video lecture gives one example of how neural nets can be customized based on understanding of problem domain</a:t>
            </a:r>
          </a:p>
          <a:p>
            <a:pPr lvl="1"/>
            <a:r>
              <a:rPr lang="en-US" dirty="0" smtClean="0"/>
              <a:t>choice of error function</a:t>
            </a:r>
          </a:p>
          <a:p>
            <a:pPr lvl="1"/>
            <a:r>
              <a:rPr lang="en-US" dirty="0" smtClean="0"/>
              <a:t>choice of activation function</a:t>
            </a:r>
          </a:p>
          <a:p>
            <a:r>
              <a:rPr lang="en-US" dirty="0" smtClean="0"/>
              <a:t>Domain knowledge can be used to impose domain-appropriate bias on model</a:t>
            </a:r>
          </a:p>
          <a:p>
            <a:pPr lvl="1"/>
            <a:r>
              <a:rPr lang="en-US" dirty="0" smtClean="0"/>
              <a:t>bias is good if it reflects properties of the data set</a:t>
            </a:r>
          </a:p>
          <a:p>
            <a:pPr lvl="1"/>
            <a:r>
              <a:rPr lang="en-US" dirty="0" smtClean="0"/>
              <a:t>bias is harmful if it conflicts with properties of data</a:t>
            </a:r>
          </a:p>
        </p:txBody>
      </p:sp>
    </p:spTree>
    <p:extLst>
      <p:ext uri="{BB962C8B-B14F-4D97-AF65-F5344CB8AC3E}">
        <p14:creationId xmlns:p14="http://schemas.microsoft.com/office/powerpoint/2010/main" val="243560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n 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2" y="0"/>
            <a:ext cx="61145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n 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0"/>
            <a:ext cx="58293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n 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4" y="0"/>
            <a:ext cx="5486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09" y="0"/>
            <a:ext cx="588818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90" y="0"/>
            <a:ext cx="58152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6" y="0"/>
            <a:ext cx="597876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0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68" y="0"/>
            <a:ext cx="626806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err="1" smtClean="0"/>
              <a:t>Homa</a:t>
            </a:r>
            <a:r>
              <a:rPr lang="en-US" dirty="0" smtClean="0"/>
              <a:t> </a:t>
            </a:r>
            <a:r>
              <a:rPr lang="en-US" dirty="0" err="1" smtClean="0"/>
              <a:t>Hosseinmardi</a:t>
            </a:r>
            <a:r>
              <a:rPr lang="en-US" dirty="0" smtClean="0"/>
              <a:t> on </a:t>
            </a:r>
            <a:r>
              <a:rPr lang="en-US" dirty="0" err="1" smtClean="0"/>
              <a:t>cyberbullying</a:t>
            </a:r>
            <a:endParaRPr lang="en-US" dirty="0" smtClean="0"/>
          </a:p>
          <a:p>
            <a:pPr marL="51435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Model fitting and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marL="51435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Generalizing </a:t>
            </a:r>
            <a:r>
              <a:rPr lang="en-US" dirty="0"/>
              <a:t>architectures, activation functions, and error functions</a:t>
            </a:r>
          </a:p>
          <a:p>
            <a:pPr marL="51435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The latest tricks that seem to make </a:t>
            </a:r>
            <a:r>
              <a:rPr lang="en-US" smtClean="0"/>
              <a:t>a difference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49" y="0"/>
            <a:ext cx="614270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n 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5715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Learning And Generalization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defTabSz="100794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What’s my rule?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1 2 3 ⇒ satisfies rule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4 5 6 ⇒ satisfies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6 7 8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⇒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satisfies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9 2 31 ⇒ does not satisfy                         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defTabSz="100794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Plausible rules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consecutive single digits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consecutive integers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in ascending order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whose sum is less than 25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&lt; 10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1, 4, or 6 in first column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“yes” to first 3 sequences, “no” to all others</a:t>
            </a:r>
          </a:p>
          <a:p>
            <a:pPr marL="282224" lvl="1" indent="-282224" defTabSz="100794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9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“What’s My Rule” For Machine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2808288" y="1371600"/>
          <a:ext cx="4441824" cy="356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56"/>
                <a:gridCol w="1110456"/>
                <a:gridCol w="1110456"/>
                <a:gridCol w="1110456"/>
              </a:tblGrid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x2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x3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</a:p>
                  </a:txBody>
                  <a:tcPr marL="44051" marR="44051" marT="45706" marB="45706"/>
                </a:tc>
              </a:tr>
              <a:tr h="396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44051" marR="44051" marT="45706" marB="4570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</a:p>
                  </a:txBody>
                  <a:tcPr marL="44051" marR="44051" marT="45706" marB="45706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5562600"/>
            <a:ext cx="9021763" cy="2133600"/>
          </a:xfrm>
        </p:spPr>
        <p:txBody>
          <a:bodyPr rtlCol="0">
            <a:normAutofit lnSpcReduction="10000"/>
          </a:bodyPr>
          <a:lstStyle/>
          <a:p>
            <a:pPr marL="0" indent="0" defTabSz="100794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16 possible rules (models)</a:t>
            </a:r>
          </a:p>
          <a:p>
            <a:pPr marL="0" indent="0" defTabSz="100794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defTabSz="100794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With N binary inputs and P training examples, there are 2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(2^N-P)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possible models.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0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Model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963" y="5507782"/>
            <a:ext cx="9220200" cy="1914525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Challenge for learning</a:t>
            </a:r>
          </a:p>
          <a:p>
            <a:pPr lvl="1" indent="-282224" defTabSz="1007943" eaLnBrk="1" fontAlgn="auto" hangingPunct="1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Start with model class appropriately restricted for problem domain</a:t>
            </a:r>
          </a:p>
          <a:p>
            <a:pPr lvl="1" indent="-282224" defTabSz="1007943" eaLnBrk="1" fontAlgn="auto" hangingPunct="1">
              <a:buFont typeface="Wingdings" pitchFamily="2" charset="2"/>
              <a:buChar char="§"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1626726"/>
            <a:ext cx="5943600" cy="36576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8308" name="TextBox 7"/>
          <p:cNvSpPr txBox="1">
            <a:spLocks noChangeArrowheads="1"/>
          </p:cNvSpPr>
          <p:nvPr/>
        </p:nvSpPr>
        <p:spPr bwMode="auto">
          <a:xfrm>
            <a:off x="7848600" y="2998326"/>
            <a:ext cx="17541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>
                <a:solidFill>
                  <a:srgbClr val="3366FF"/>
                </a:solidFill>
              </a:rPr>
              <a:t>All possible</a:t>
            </a:r>
          </a:p>
          <a:p>
            <a:pPr eaLnBrk="1">
              <a:lnSpc>
                <a:spcPct val="90000"/>
              </a:lnSpc>
            </a:pPr>
            <a:r>
              <a:rPr lang="en-US">
                <a:solidFill>
                  <a:srgbClr val="3366FF"/>
                </a:solidFill>
              </a:rPr>
              <a:t>models</a:t>
            </a:r>
          </a:p>
        </p:txBody>
      </p:sp>
      <p:sp>
        <p:nvSpPr>
          <p:cNvPr id="9" name="Oval 8"/>
          <p:cNvSpPr/>
          <p:nvPr/>
        </p:nvSpPr>
        <p:spPr>
          <a:xfrm>
            <a:off x="2590800" y="2312526"/>
            <a:ext cx="25146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FF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8310" name="TextBox 9"/>
          <p:cNvSpPr txBox="1">
            <a:spLocks noChangeArrowheads="1"/>
          </p:cNvSpPr>
          <p:nvPr/>
        </p:nvSpPr>
        <p:spPr bwMode="auto">
          <a:xfrm>
            <a:off x="4800600" y="1217151"/>
            <a:ext cx="1450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dirty="0">
                <a:solidFill>
                  <a:srgbClr val="840086"/>
                </a:solidFill>
              </a:rPr>
              <a:t>restricted</a:t>
            </a:r>
            <a:br>
              <a:rPr lang="en-US" dirty="0">
                <a:solidFill>
                  <a:srgbClr val="840086"/>
                </a:solidFill>
              </a:rPr>
            </a:br>
            <a:r>
              <a:rPr lang="en-US" dirty="0">
                <a:solidFill>
                  <a:srgbClr val="840086"/>
                </a:solidFill>
              </a:rPr>
              <a:t>model</a:t>
            </a:r>
          </a:p>
          <a:p>
            <a:pPr eaLnBrk="1">
              <a:lnSpc>
                <a:spcPct val="90000"/>
              </a:lnSpc>
            </a:pPr>
            <a:r>
              <a:rPr lang="en-US" dirty="0">
                <a:solidFill>
                  <a:srgbClr val="840086"/>
                </a:solidFill>
              </a:rPr>
              <a:t>class</a:t>
            </a:r>
          </a:p>
        </p:txBody>
      </p:sp>
      <p:sp>
        <p:nvSpPr>
          <p:cNvPr id="11" name="Oval 10"/>
          <p:cNvSpPr/>
          <p:nvPr/>
        </p:nvSpPr>
        <p:spPr>
          <a:xfrm>
            <a:off x="4319835" y="2259877"/>
            <a:ext cx="2950188" cy="2433934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8312" name="TextBox 11"/>
          <p:cNvSpPr txBox="1">
            <a:spLocks noChangeArrowheads="1"/>
          </p:cNvSpPr>
          <p:nvPr/>
        </p:nvSpPr>
        <p:spPr bwMode="auto">
          <a:xfrm>
            <a:off x="1676400" y="1550526"/>
            <a:ext cx="15827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>
                <a:solidFill>
                  <a:srgbClr val="FF6600"/>
                </a:solidFill>
              </a:rPr>
              <a:t>models</a:t>
            </a:r>
            <a:br>
              <a:rPr lang="en-US">
                <a:solidFill>
                  <a:srgbClr val="FF6600"/>
                </a:solidFill>
              </a:rPr>
            </a:br>
            <a:r>
              <a:rPr lang="en-US">
                <a:solidFill>
                  <a:srgbClr val="FF6600"/>
                </a:solidFill>
              </a:rPr>
              <a:t>consistent</a:t>
            </a:r>
            <a:br>
              <a:rPr lang="en-US">
                <a:solidFill>
                  <a:srgbClr val="FF6600"/>
                </a:solidFill>
              </a:rPr>
            </a:br>
            <a:r>
              <a:rPr lang="en-US">
                <a:solidFill>
                  <a:srgbClr val="FF6600"/>
                </a:solidFill>
              </a:rPr>
              <a:t>with data</a:t>
            </a:r>
          </a:p>
        </p:txBody>
      </p:sp>
      <p:sp>
        <p:nvSpPr>
          <p:cNvPr id="13" name="Oval 12"/>
          <p:cNvSpPr/>
          <p:nvPr/>
        </p:nvSpPr>
        <p:spPr>
          <a:xfrm>
            <a:off x="4648200" y="2998326"/>
            <a:ext cx="152400" cy="1524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8314" name="TextBox 13"/>
          <p:cNvSpPr txBox="1">
            <a:spLocks noChangeArrowheads="1"/>
          </p:cNvSpPr>
          <p:nvPr/>
        </p:nvSpPr>
        <p:spPr bwMode="auto">
          <a:xfrm>
            <a:off x="3229125" y="2753891"/>
            <a:ext cx="1133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correct</a:t>
            </a:r>
          </a:p>
          <a:p>
            <a:pPr eaLnBrk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Oval 11"/>
          <p:cNvSpPr/>
          <p:nvPr/>
        </p:nvSpPr>
        <p:spPr>
          <a:xfrm>
            <a:off x="4472235" y="2559533"/>
            <a:ext cx="1192057" cy="1011442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41723" y="3478943"/>
            <a:ext cx="184666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22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8310" grpId="0"/>
      <p:bldP spid="11" grpId="0" animBg="1"/>
      <p:bldP spid="11" grpId="1" animBg="1"/>
      <p:bldP spid="98312" grpId="0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range in their flexibility to fit arbitrary data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01413" y="4326716"/>
            <a:ext cx="810900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8035" y="4894293"/>
            <a:ext cx="3248687" cy="277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F6FC6"/>
                </a:solidFill>
              </a:rPr>
              <a:t>complex model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unconstrained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large capacity may</a:t>
            </a:r>
            <a:br>
              <a:rPr lang="en-US" sz="2500" b="1" dirty="0" smtClean="0">
                <a:solidFill>
                  <a:srgbClr val="0F6FC6"/>
                </a:solidFill>
              </a:rPr>
            </a:br>
            <a:r>
              <a:rPr lang="en-US" sz="2500" b="1" dirty="0" smtClean="0">
                <a:solidFill>
                  <a:srgbClr val="0F6FC6"/>
                </a:solidFill>
              </a:rPr>
              <a:t>allow it to memorize</a:t>
            </a:r>
            <a:br>
              <a:rPr lang="en-US" sz="2500" b="1" dirty="0" smtClean="0">
                <a:solidFill>
                  <a:srgbClr val="0F6FC6"/>
                </a:solidFill>
              </a:rPr>
            </a:br>
            <a:r>
              <a:rPr lang="en-US" sz="2500" b="1" dirty="0" smtClean="0">
                <a:solidFill>
                  <a:srgbClr val="0F6FC6"/>
                </a:solidFill>
              </a:rPr>
              <a:t>data and fail to</a:t>
            </a:r>
          </a:p>
          <a:p>
            <a:r>
              <a:rPr lang="en-US" sz="2500" b="1" dirty="0" smtClean="0">
                <a:solidFill>
                  <a:srgbClr val="0F6FC6"/>
                </a:solidFill>
              </a:rPr>
              <a:t>capture regularities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210" y="4894293"/>
            <a:ext cx="3108543" cy="277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F6FC6"/>
                </a:solidFill>
              </a:rPr>
              <a:t>simple </a:t>
            </a:r>
            <a:r>
              <a:rPr lang="en-US" sz="2500" b="1" dirty="0" smtClean="0">
                <a:solidFill>
                  <a:srgbClr val="0F6FC6"/>
                </a:solidFill>
              </a:rPr>
              <a:t>model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constrained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small capacity may</a:t>
            </a:r>
            <a:br>
              <a:rPr lang="en-US" sz="2500" b="1" dirty="0" smtClean="0">
                <a:solidFill>
                  <a:srgbClr val="0F6FC6"/>
                </a:solidFill>
              </a:rPr>
            </a:br>
            <a:r>
              <a:rPr lang="en-US" sz="2500" b="1" dirty="0" smtClean="0">
                <a:solidFill>
                  <a:srgbClr val="0F6FC6"/>
                </a:solidFill>
              </a:rPr>
              <a:t>prevent it from </a:t>
            </a:r>
            <a:br>
              <a:rPr lang="en-US" sz="2500" b="1" dirty="0" smtClean="0">
                <a:solidFill>
                  <a:srgbClr val="0F6FC6"/>
                </a:solidFill>
              </a:rPr>
            </a:br>
            <a:r>
              <a:rPr lang="en-US" sz="2500" b="1" dirty="0" smtClean="0">
                <a:solidFill>
                  <a:srgbClr val="0F6FC6"/>
                </a:solidFill>
              </a:rPr>
              <a:t>representing</a:t>
            </a:r>
            <a:r>
              <a:rPr lang="en-US" sz="2500" b="1" dirty="0">
                <a:solidFill>
                  <a:srgbClr val="0F6FC6"/>
                </a:solidFill>
              </a:rPr>
              <a:t> </a:t>
            </a:r>
            <a:r>
              <a:rPr lang="en-US" sz="2500" b="1" dirty="0" smtClean="0">
                <a:solidFill>
                  <a:srgbClr val="0F6FC6"/>
                </a:solidFill>
              </a:rPr>
              <a:t>all</a:t>
            </a:r>
            <a:br>
              <a:rPr lang="en-US" sz="2500" b="1" dirty="0" smtClean="0">
                <a:solidFill>
                  <a:srgbClr val="0F6FC6"/>
                </a:solidFill>
              </a:rPr>
            </a:br>
            <a:r>
              <a:rPr lang="en-US" sz="2500" b="1" dirty="0" smtClean="0">
                <a:solidFill>
                  <a:srgbClr val="0F6FC6"/>
                </a:solidFill>
              </a:rPr>
              <a:t>structure in data</a:t>
            </a:r>
            <a:endParaRPr lang="en-US" sz="2500" b="1" dirty="0">
              <a:solidFill>
                <a:srgbClr val="0F6FC6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22739" y="2544580"/>
            <a:ext cx="1184598" cy="837647"/>
            <a:chOff x="1881051" y="2227353"/>
            <a:chExt cx="1184598" cy="8376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881051" y="2234641"/>
              <a:ext cx="0" cy="830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81051" y="3065000"/>
              <a:ext cx="11845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15038" y="2906251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67438" y="2765587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19838" y="2380703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72238" y="2691846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4638" y="2502338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777038" y="2227353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950335" y="2234642"/>
              <a:ext cx="1038667" cy="722601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670418" y="2544580"/>
            <a:ext cx="1184598" cy="837647"/>
            <a:chOff x="3598255" y="2186817"/>
            <a:chExt cx="1184598" cy="83764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598255" y="2194105"/>
              <a:ext cx="0" cy="830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98255" y="3024464"/>
              <a:ext cx="11845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732242" y="2865715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84642" y="2725051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037042" y="2340167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89442" y="2651310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41842" y="2461802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494242" y="2186817"/>
              <a:ext cx="109912" cy="97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28531" y="2199736"/>
              <a:ext cx="1133915" cy="775649"/>
            </a:xfrm>
            <a:custGeom>
              <a:avLst/>
              <a:gdLst>
                <a:gd name="connsiteX0" fmla="*/ 0 w 1133915"/>
                <a:gd name="connsiteY0" fmla="*/ 775649 h 775649"/>
                <a:gd name="connsiteX1" fmla="*/ 154212 w 1133915"/>
                <a:gd name="connsiteY1" fmla="*/ 734828 h 775649"/>
                <a:gd name="connsiteX2" fmla="*/ 322032 w 1133915"/>
                <a:gd name="connsiteY2" fmla="*/ 571545 h 775649"/>
                <a:gd name="connsiteX3" fmla="*/ 462637 w 1133915"/>
                <a:gd name="connsiteY3" fmla="*/ 176944 h 775649"/>
                <a:gd name="connsiteX4" fmla="*/ 557886 w 1133915"/>
                <a:gd name="connsiteY4" fmla="*/ 154265 h 775649"/>
                <a:gd name="connsiteX5" fmla="*/ 621385 w 1133915"/>
                <a:gd name="connsiteY5" fmla="*/ 598759 h 775649"/>
                <a:gd name="connsiteX6" fmla="*/ 703027 w 1133915"/>
                <a:gd name="connsiteY6" fmla="*/ 675865 h 775649"/>
                <a:gd name="connsiteX7" fmla="*/ 775598 w 1133915"/>
                <a:gd name="connsiteY7" fmla="*/ 308477 h 775649"/>
                <a:gd name="connsiteX8" fmla="*/ 843633 w 1133915"/>
                <a:gd name="connsiteY8" fmla="*/ 149730 h 775649"/>
                <a:gd name="connsiteX9" fmla="*/ 966096 w 1133915"/>
                <a:gd name="connsiteY9" fmla="*/ 22732 h 775649"/>
                <a:gd name="connsiteX10" fmla="*/ 1133915 w 1133915"/>
                <a:gd name="connsiteY10" fmla="*/ 53 h 775649"/>
                <a:gd name="connsiteX11" fmla="*/ 1133915 w 1133915"/>
                <a:gd name="connsiteY11" fmla="*/ 53 h 77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915" h="775649">
                  <a:moveTo>
                    <a:pt x="0" y="775649"/>
                  </a:moveTo>
                  <a:cubicBezTo>
                    <a:pt x="50270" y="772247"/>
                    <a:pt x="100540" y="768845"/>
                    <a:pt x="154212" y="734828"/>
                  </a:cubicBezTo>
                  <a:cubicBezTo>
                    <a:pt x="207884" y="700811"/>
                    <a:pt x="270628" y="664526"/>
                    <a:pt x="322032" y="571545"/>
                  </a:cubicBezTo>
                  <a:cubicBezTo>
                    <a:pt x="373436" y="478564"/>
                    <a:pt x="423328" y="246491"/>
                    <a:pt x="462637" y="176944"/>
                  </a:cubicBezTo>
                  <a:cubicBezTo>
                    <a:pt x="501946" y="107397"/>
                    <a:pt x="531428" y="83963"/>
                    <a:pt x="557886" y="154265"/>
                  </a:cubicBezTo>
                  <a:cubicBezTo>
                    <a:pt x="584344" y="224567"/>
                    <a:pt x="597195" y="511826"/>
                    <a:pt x="621385" y="598759"/>
                  </a:cubicBezTo>
                  <a:cubicBezTo>
                    <a:pt x="645575" y="685692"/>
                    <a:pt x="677325" y="724245"/>
                    <a:pt x="703027" y="675865"/>
                  </a:cubicBezTo>
                  <a:cubicBezTo>
                    <a:pt x="728729" y="627485"/>
                    <a:pt x="752164" y="396166"/>
                    <a:pt x="775598" y="308477"/>
                  </a:cubicBezTo>
                  <a:cubicBezTo>
                    <a:pt x="799032" y="220788"/>
                    <a:pt x="811883" y="197354"/>
                    <a:pt x="843633" y="149730"/>
                  </a:cubicBezTo>
                  <a:cubicBezTo>
                    <a:pt x="875383" y="102106"/>
                    <a:pt x="917716" y="47678"/>
                    <a:pt x="966096" y="22732"/>
                  </a:cubicBezTo>
                  <a:cubicBezTo>
                    <a:pt x="1014476" y="-2214"/>
                    <a:pt x="1133915" y="53"/>
                    <a:pt x="1133915" y="53"/>
                  </a:cubicBezTo>
                  <a:lnTo>
                    <a:pt x="1133915" y="53"/>
                  </a:lnTo>
                </a:path>
              </a:pathLst>
            </a:cu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creen Shot 2015-02-03 at 11.34.2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9" y="2258605"/>
            <a:ext cx="7527710" cy="2001829"/>
          </a:xfrm>
          <a:prstGeom prst="rect">
            <a:avLst/>
          </a:prstGeom>
        </p:spPr>
      </p:pic>
      <p:pic>
        <p:nvPicPr>
          <p:cNvPr id="4" name="Picture 3" descr="Screen Shot 2015-02-03 at 11.36.0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86" y="2248609"/>
            <a:ext cx="7459318" cy="19757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58035" y="4894293"/>
            <a:ext cx="2251506" cy="110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F6FC6"/>
                </a:solidFill>
              </a:rPr>
              <a:t>low bias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high variance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6210" y="4894293"/>
            <a:ext cx="2109209" cy="110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F6FC6"/>
                </a:solidFill>
              </a:rPr>
              <a:t>high bias</a:t>
            </a:r>
          </a:p>
          <a:p>
            <a:endParaRPr lang="en-US" sz="2500" b="1" dirty="0">
              <a:solidFill>
                <a:srgbClr val="0F6FC6"/>
              </a:solidFill>
            </a:endParaRPr>
          </a:p>
          <a:p>
            <a:r>
              <a:rPr lang="en-US" sz="2500" b="1" dirty="0" smtClean="0">
                <a:solidFill>
                  <a:srgbClr val="0F6FC6"/>
                </a:solidFill>
              </a:rPr>
              <a:t>low variance</a:t>
            </a:r>
          </a:p>
        </p:txBody>
      </p:sp>
    </p:spTree>
    <p:extLst>
      <p:ext uri="{BB962C8B-B14F-4D97-AF65-F5344CB8AC3E}">
        <p14:creationId xmlns:p14="http://schemas.microsoft.com/office/powerpoint/2010/main" val="82087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Vs. Test Set Error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8529" y="1527634"/>
            <a:ext cx="8952444" cy="5595158"/>
            <a:chOff x="496934" y="1269936"/>
            <a:chExt cx="8952444" cy="5595158"/>
          </a:xfrm>
        </p:grpSpPr>
        <p:pic>
          <p:nvPicPr>
            <p:cNvPr id="4" name="Picture 3" descr="Screen Shot 2015-02-03 at 10.49.29 PM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34" y="1269936"/>
              <a:ext cx="8797649" cy="55951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81057" y="1629300"/>
              <a:ext cx="1493768" cy="517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chemeClr val="tx1"/>
                  </a:solidFill>
                  <a:latin typeface="+mn-lt"/>
                </a:rPr>
                <a:t>Test Set</a:t>
              </a:r>
              <a:endParaRPr lang="en-US" sz="31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534978" y="1998595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777" y="3368500"/>
              <a:ext cx="1216805" cy="2705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127551">
              <a:off x="7537351" y="2358367"/>
              <a:ext cx="1216805" cy="3376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22492" y="4693812"/>
              <a:ext cx="6055285" cy="152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9815507">
              <a:off x="2396438" y="1956803"/>
              <a:ext cx="533748" cy="349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14133" y="1711861"/>
              <a:ext cx="7233213" cy="4474971"/>
            </a:xfrm>
            <a:custGeom>
              <a:avLst/>
              <a:gdLst>
                <a:gd name="connsiteX0" fmla="*/ 0 w 7233213"/>
                <a:gd name="connsiteY0" fmla="*/ 0 h 4474971"/>
                <a:gd name="connsiteX1" fmla="*/ 1085902 w 7233213"/>
                <a:gd name="connsiteY1" fmla="*/ 1767082 h 4474971"/>
                <a:gd name="connsiteX2" fmla="*/ 2871199 w 7233213"/>
                <a:gd name="connsiteY2" fmla="*/ 3515757 h 4474971"/>
                <a:gd name="connsiteX3" fmla="*/ 4325204 w 7233213"/>
                <a:gd name="connsiteY3" fmla="*/ 4178413 h 4474971"/>
                <a:gd name="connsiteX4" fmla="*/ 6386578 w 7233213"/>
                <a:gd name="connsiteY4" fmla="*/ 4454519 h 4474971"/>
                <a:gd name="connsiteX5" fmla="*/ 7233213 w 7233213"/>
                <a:gd name="connsiteY5" fmla="*/ 4454519 h 447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3213" h="4474971">
                  <a:moveTo>
                    <a:pt x="0" y="0"/>
                  </a:moveTo>
                  <a:cubicBezTo>
                    <a:pt x="303684" y="590561"/>
                    <a:pt x="607369" y="1181123"/>
                    <a:pt x="1085902" y="1767082"/>
                  </a:cubicBezTo>
                  <a:cubicBezTo>
                    <a:pt x="1564435" y="2353041"/>
                    <a:pt x="2331315" y="3113869"/>
                    <a:pt x="2871199" y="3515757"/>
                  </a:cubicBezTo>
                  <a:cubicBezTo>
                    <a:pt x="3411083" y="3917645"/>
                    <a:pt x="3739308" y="4021953"/>
                    <a:pt x="4325204" y="4178413"/>
                  </a:cubicBezTo>
                  <a:cubicBezTo>
                    <a:pt x="4911100" y="4334873"/>
                    <a:pt x="5901910" y="4408501"/>
                    <a:pt x="6386578" y="4454519"/>
                  </a:cubicBezTo>
                  <a:cubicBezTo>
                    <a:pt x="6871246" y="4500537"/>
                    <a:pt x="7233213" y="4454519"/>
                    <a:pt x="7233213" y="4454519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079814" y="1435754"/>
              <a:ext cx="0" cy="47827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670813" y="5392987"/>
              <a:ext cx="2146742" cy="517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00"/>
                  </a:solidFill>
                  <a:latin typeface="+mn-lt"/>
                </a:rPr>
                <a:t>Training Set</a:t>
              </a:r>
              <a:endParaRPr 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34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 Off</a:t>
            </a:r>
            <a:endParaRPr lang="en-US" dirty="0"/>
          </a:p>
        </p:txBody>
      </p:sp>
      <p:pic>
        <p:nvPicPr>
          <p:cNvPr id="4" name="Picture 3" descr="Screen Shot 2015-02-03 at 10.49.2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4" y="1269936"/>
            <a:ext cx="8797649" cy="5595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855" y="7405633"/>
            <a:ext cx="4190545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image credit: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scott.fortmann-roe.com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108" y="6347388"/>
            <a:ext cx="1531188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rgbClr val="FF6600"/>
                </a:solidFill>
                <a:latin typeface="+mn-lt"/>
              </a:rPr>
              <a:t>underfit</a:t>
            </a:r>
            <a:endParaRPr lang="en-US" sz="31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661" y="6347388"/>
            <a:ext cx="1287532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rgbClr val="FF6600"/>
                </a:solidFill>
                <a:latin typeface="+mn-lt"/>
              </a:rPr>
              <a:t>overfit</a:t>
            </a:r>
            <a:endParaRPr lang="en-US" sz="31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04913" y="3663017"/>
            <a:ext cx="2932150" cy="517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chemeClr val="tx1"/>
                </a:solidFill>
                <a:latin typeface="+mn-lt"/>
              </a:rPr>
              <a:t>Error on Test Set</a:t>
            </a:r>
            <a:endParaRPr lang="en-US" sz="3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06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when training procedure fits not only regularities in training data but also noise.</a:t>
            </a:r>
          </a:p>
          <a:p>
            <a:pPr lvl="1"/>
            <a:r>
              <a:rPr lang="en-US" dirty="0" smtClean="0"/>
              <a:t>Like memorizing the training examples instead of learning the statistical regularities that make a “2” a “2”</a:t>
            </a:r>
          </a:p>
          <a:p>
            <a:r>
              <a:rPr lang="en-US" dirty="0" smtClean="0"/>
              <a:t>Leads to poor performance on test set</a:t>
            </a:r>
          </a:p>
          <a:p>
            <a:r>
              <a:rPr lang="en-US" dirty="0" smtClean="0"/>
              <a:t>Most of the practical issues with neural nets involve avoiding </a:t>
            </a:r>
            <a:r>
              <a:rPr lang="en-US" dirty="0" err="1" smtClean="0"/>
              <a:t>overfitting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98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851</TotalTime>
  <Words>442</Words>
  <Application>Microsoft Macintosh PowerPoint</Application>
  <PresentationFormat>Custom</PresentationFormat>
  <Paragraphs>132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Theme</vt:lpstr>
      <vt:lpstr>Default2014</vt:lpstr>
      <vt:lpstr>Tricks of the Trade</vt:lpstr>
      <vt:lpstr>Agenda</vt:lpstr>
      <vt:lpstr>Learning And Generalization</vt:lpstr>
      <vt:lpstr>“What’s My Rule” For Machine Learning</vt:lpstr>
      <vt:lpstr>Model Space</vt:lpstr>
      <vt:lpstr>Model Complexity</vt:lpstr>
      <vt:lpstr>Training Vs. Test Set Error</vt:lpstr>
      <vt:lpstr>Bias-Variance Trade Off</vt:lpstr>
      <vt:lpstr>Overfitting</vt:lpstr>
      <vt:lpstr>Avoiding Overfitting</vt:lpstr>
      <vt:lpstr>Incorporating Domain-Appropriate Bias Into Model</vt:lpstr>
      <vt:lpstr>Customizing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273</cp:revision>
  <dcterms:created xsi:type="dcterms:W3CDTF">2012-11-12T21:36:52Z</dcterms:created>
  <dcterms:modified xsi:type="dcterms:W3CDTF">2015-02-11T03:50:40Z</dcterms:modified>
</cp:coreProperties>
</file>