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6" r:id="rId1"/>
    <p:sldMasterId id="2147483700" r:id="rId2"/>
  </p:sldMasterIdLst>
  <p:notesMasterIdLst>
    <p:notesMasterId r:id="rId46"/>
  </p:notesMasterIdLst>
  <p:sldIdLst>
    <p:sldId id="256" r:id="rId3"/>
    <p:sldId id="272" r:id="rId4"/>
    <p:sldId id="273" r:id="rId5"/>
    <p:sldId id="278" r:id="rId6"/>
    <p:sldId id="274" r:id="rId7"/>
    <p:sldId id="276" r:id="rId8"/>
    <p:sldId id="277" r:id="rId9"/>
    <p:sldId id="283" r:id="rId10"/>
    <p:sldId id="279" r:id="rId11"/>
    <p:sldId id="280" r:id="rId12"/>
    <p:sldId id="281" r:id="rId13"/>
    <p:sldId id="282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5" r:id="rId23"/>
    <p:sldId id="294" r:id="rId24"/>
    <p:sldId id="296" r:id="rId25"/>
    <p:sldId id="297" r:id="rId26"/>
    <p:sldId id="298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8" r:id="rId35"/>
    <p:sldId id="309" r:id="rId36"/>
    <p:sldId id="310" r:id="rId37"/>
    <p:sldId id="314" r:id="rId38"/>
    <p:sldId id="315" r:id="rId39"/>
    <p:sldId id="321" r:id="rId40"/>
    <p:sldId id="299" r:id="rId41"/>
    <p:sldId id="316" r:id="rId42"/>
    <p:sldId id="317" r:id="rId43"/>
    <p:sldId id="318" r:id="rId44"/>
    <p:sldId id="319" r:id="rId45"/>
  </p:sldIdLst>
  <p:sldSz cx="10058400" cy="7772400"/>
  <p:notesSz cx="7772400" cy="10058400"/>
  <p:defaultTextStyle>
    <a:defPPr>
      <a:defRPr lang="en-GB"/>
    </a:defPPr>
    <a:lvl1pPr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302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6461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862013" indent="-214313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0779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FC2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93" autoAdjust="0"/>
    <p:restoredTop sz="94660"/>
  </p:normalViewPr>
  <p:slideViewPr>
    <p:cSldViewPr snapToGrid="0" snapToObjects="1">
      <p:cViewPr>
        <p:scale>
          <a:sx n="110" d="100"/>
          <a:sy n="110" d="100"/>
        </p:scale>
        <p:origin x="-2072" y="-139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55693-EABC-524E-92E7-925E3F14DA90}" type="datetimeFigureOut">
              <a:rPr lang="en-US" smtClean="0"/>
              <a:t>2/17/15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6213" y="754063"/>
            <a:ext cx="487997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9B68E-552D-2E4C-BFD1-382DE1A28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1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someone explore weight initializations?  Would be</a:t>
            </a:r>
            <a:r>
              <a:rPr lang="en-US" baseline="0" dirty="0" smtClean="0"/>
              <a:t> a fun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combines delay line and exponential kernel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5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3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3" y="311259"/>
            <a:ext cx="2263140" cy="6631729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9"/>
            <a:ext cx="6621780" cy="6631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4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8" y="310114"/>
            <a:ext cx="9022464" cy="12894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2128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0448" y="7080359"/>
            <a:ext cx="3158496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11952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9" y="310113"/>
            <a:ext cx="9049392" cy="1294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128" y="1818240"/>
            <a:ext cx="4447872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065" y="1818240"/>
            <a:ext cx="4449456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05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3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283" y="1554484"/>
            <a:ext cx="9220200" cy="5388504"/>
          </a:xfrm>
        </p:spPr>
        <p:txBody>
          <a:bodyPr/>
          <a:lstStyle>
            <a:lvl1pPr marL="100783" indent="-100783">
              <a:spcBef>
                <a:spcPts val="2205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403135">
              <a:spcBef>
                <a:spcPts val="2205"/>
              </a:spcBef>
              <a:spcAft>
                <a:spcPts val="0"/>
              </a:spcAft>
              <a:defRPr sz="3000">
                <a:solidFill>
                  <a:schemeClr val="accent2"/>
                </a:solidFill>
              </a:defRPr>
            </a:lvl2pPr>
            <a:lvl3pPr marL="398463" indent="4763">
              <a:spcBef>
                <a:spcPts val="1323"/>
              </a:spcBef>
              <a:buFont typeface="Calibri" pitchFamily="34" charset="0"/>
              <a:buChar char=" "/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 marL="455613" indent="149225">
              <a:spcBef>
                <a:spcPts val="1323"/>
              </a:spcBef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4pPr>
            <a:lvl5pPr marL="625475" indent="0">
              <a:spcBef>
                <a:spcPts val="882"/>
              </a:spcBef>
              <a:buFont typeface="Calibri" pitchFamily="34" charset="0"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6" y="4994490"/>
            <a:ext cx="854964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6" y="3294277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5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9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8"/>
            <a:ext cx="4444207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60"/>
            <a:ext cx="4444207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8"/>
            <a:ext cx="4445952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60"/>
            <a:ext cx="4445952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6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283" y="1554484"/>
            <a:ext cx="9220200" cy="5388504"/>
          </a:xfrm>
        </p:spPr>
        <p:txBody>
          <a:bodyPr/>
          <a:lstStyle>
            <a:lvl1pPr marL="100783" indent="-100783">
              <a:spcBef>
                <a:spcPts val="2205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403135">
              <a:spcBef>
                <a:spcPts val="2205"/>
              </a:spcBef>
              <a:spcAft>
                <a:spcPts val="0"/>
              </a:spcAft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 marL="503920">
              <a:spcBef>
                <a:spcPts val="1323"/>
              </a:spcBef>
              <a:buFont typeface="Calibri" pitchFamily="34" charset="0"/>
              <a:buChar char=" "/>
              <a:defRPr/>
            </a:lvl3pPr>
            <a:lvl4pPr marL="856663">
              <a:spcBef>
                <a:spcPts val="1323"/>
              </a:spcBef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spcBef>
                <a:spcPts val="882"/>
              </a:spcBef>
              <a:buFont typeface="Calibri" pitchFamily="34" charset="0"/>
              <a:buChar char=" "/>
              <a:defRPr/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13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8" y="309459"/>
            <a:ext cx="5622925" cy="66335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9"/>
            <a:ext cx="3309144" cy="531653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8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80"/>
            <a:ext cx="6035040" cy="4663440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4"/>
            <a:ext cx="6035040" cy="912177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5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3" y="311259"/>
            <a:ext cx="2263140" cy="6631729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9"/>
            <a:ext cx="6621780" cy="6631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8" y="310114"/>
            <a:ext cx="9022464" cy="12894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2128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0448" y="7080359"/>
            <a:ext cx="3158496" cy="53535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11952" y="7080359"/>
            <a:ext cx="2312640" cy="535352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29" y="310113"/>
            <a:ext cx="9049392" cy="1294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128" y="1818240"/>
            <a:ext cx="4447872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065" y="1818240"/>
            <a:ext cx="4449456" cy="5128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0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6" y="4994490"/>
            <a:ext cx="854964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6" y="3294277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5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9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8"/>
            <a:ext cx="4444207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60"/>
            <a:ext cx="4444207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8"/>
            <a:ext cx="4445952" cy="7250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60"/>
            <a:ext cx="4445952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6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1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8" y="309459"/>
            <a:ext cx="5622925" cy="66335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9"/>
            <a:ext cx="3309144" cy="531653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80"/>
            <a:ext cx="6035040" cy="4663440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4"/>
            <a:ext cx="6035040" cy="912177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172720"/>
            <a:ext cx="9052560" cy="94996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381761"/>
            <a:ext cx="9052560" cy="556122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third level third level third level third level third </a:t>
            </a:r>
            <a:r>
              <a:rPr lang="en-US" dirty="0" err="1" smtClean="0"/>
              <a:t>Third</a:t>
            </a:r>
            <a:r>
              <a:rPr lang="en-US" dirty="0" smtClean="0"/>
              <a:t> level third level</a:t>
            </a:r>
          </a:p>
          <a:p>
            <a:pPr lvl="3"/>
            <a:r>
              <a:rPr lang="en-US" dirty="0" smtClean="0"/>
              <a:t>Fourth level fourth level fourth level fourth level fourth level fourth level fourth level</a:t>
            </a:r>
          </a:p>
          <a:p>
            <a:pPr lvl="4"/>
            <a:r>
              <a:rPr lang="en-US" dirty="0" smtClean="0"/>
              <a:t>Fifth level fifth level fifth level fifth level fifth level fifth level fifth level fifth level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07943" rtl="0" eaLnBrk="1" latinLnBrk="0" hangingPunct="1">
        <a:spcBef>
          <a:spcPct val="0"/>
        </a:spcBef>
        <a:buNone/>
        <a:defRPr sz="40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82224" indent="-282224" algn="l" defTabSz="1007943" rtl="0" eaLnBrk="1" latinLnBrk="0" hangingPunct="1">
        <a:spcBef>
          <a:spcPct val="20000"/>
        </a:spcBef>
        <a:buFont typeface="Wingdings" pitchFamily="2" charset="2"/>
        <a:buChar char="§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503972" indent="-100794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2600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755957" indent="-251986" algn="l" defTabSz="1007943" rtl="0" eaLnBrk="1" latinLnBrk="0" hangingPunct="1">
        <a:spcBef>
          <a:spcPct val="20000"/>
        </a:spcBef>
        <a:buFont typeface="Wingdings" pitchFamily="2" charset="2"/>
        <a:buChar char="§"/>
        <a:defRPr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007943" indent="0" algn="l" defTabSz="1007943" rtl="0" eaLnBrk="1" latinLnBrk="0" hangingPunct="1">
        <a:spcBef>
          <a:spcPct val="20000"/>
        </a:spcBef>
        <a:buFontTx/>
        <a:buNone/>
        <a:defRPr sz="2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172720"/>
            <a:ext cx="9052560" cy="94996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381761"/>
            <a:ext cx="9052560" cy="556122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third level third level third level third level third </a:t>
            </a:r>
            <a:r>
              <a:rPr lang="en-US" dirty="0" err="1" smtClean="0"/>
              <a:t>Third</a:t>
            </a:r>
            <a:r>
              <a:rPr lang="en-US" dirty="0" smtClean="0"/>
              <a:t> level third level</a:t>
            </a:r>
          </a:p>
          <a:p>
            <a:pPr lvl="3"/>
            <a:r>
              <a:rPr lang="en-US" dirty="0" smtClean="0"/>
              <a:t>Fourth level fourth level fourth level fourth level fourth level fourth level fourth level</a:t>
            </a:r>
          </a:p>
          <a:p>
            <a:pPr lvl="4"/>
            <a:r>
              <a:rPr lang="en-US" dirty="0" smtClean="0"/>
              <a:t>Fifth level fifth level fifth level fifth level fifth level fifth level fifth level fifth level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2/17/15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07943" rtl="0" eaLnBrk="1" latinLnBrk="0" hangingPunct="1">
        <a:spcBef>
          <a:spcPct val="0"/>
        </a:spcBef>
        <a:buNone/>
        <a:defRPr sz="40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82224" indent="-282224" algn="l" defTabSz="1007943" rtl="0" eaLnBrk="1" latinLnBrk="0" hangingPunct="1">
        <a:spcBef>
          <a:spcPct val="20000"/>
        </a:spcBef>
        <a:buFont typeface="Wingdings" pitchFamily="2" charset="2"/>
        <a:buChar char="§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503972" indent="-100794" algn="l" defTabSz="1007943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2600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755957" indent="-251986" algn="l" defTabSz="1007943" rtl="0" eaLnBrk="1" latinLnBrk="0" hangingPunct="1">
        <a:spcBef>
          <a:spcPct val="20000"/>
        </a:spcBef>
        <a:buFont typeface="Wingdings" pitchFamily="2" charset="2"/>
        <a:buChar char="§"/>
        <a:defRPr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007943" indent="0" algn="l" defTabSz="1007943" rtl="0" eaLnBrk="1" latinLnBrk="0" hangingPunct="1">
        <a:spcBef>
          <a:spcPct val="20000"/>
        </a:spcBef>
        <a:buFontTx/>
        <a:buNone/>
        <a:defRPr sz="2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srsc.ulb.ac.be/pdp/iac/iac.html" TargetMode="Externa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openxmlformats.org/officeDocument/2006/relationships/slideLayout" Target="../slideLayouts/slideLayout15.xml"/><Relationship Id="rId8" Type="http://schemas.openxmlformats.org/officeDocument/2006/relationships/image" Target="../media/image27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class.coursera.org/neuralnets-2012-001/lecture/85" TargetMode="External"/><Relationship Id="rId3" Type="http://schemas.openxmlformats.org/officeDocument/2006/relationships/hyperlink" Target="https://class.coursera.org/neuralnets-2012-001/lecture/95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Recurrent Nets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Deep Learning and Neural Nets</a:t>
            </a:r>
          </a:p>
          <a:p>
            <a:r>
              <a:rPr lang="en-US" dirty="0" smtClean="0"/>
              <a:t>Spring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0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Part 1</a:t>
            </a:r>
          </a:p>
          <a:p>
            <a:pPr lvl="2"/>
            <a:r>
              <a:rPr lang="en-US" dirty="0" smtClean="0"/>
              <a:t>build a standard network</a:t>
            </a:r>
          </a:p>
          <a:p>
            <a:pPr lvl="2"/>
            <a:r>
              <a:rPr lang="en-US" dirty="0" smtClean="0"/>
              <a:t>you choose activation functions, loss function, # hidden, weight initialization scheme, etc.</a:t>
            </a:r>
          </a:p>
          <a:p>
            <a:r>
              <a:rPr lang="en-US" dirty="0" smtClean="0"/>
              <a:t>Part 2</a:t>
            </a:r>
          </a:p>
          <a:p>
            <a:pPr lvl="2"/>
            <a:r>
              <a:rPr lang="en-US" dirty="0" smtClean="0"/>
              <a:t>add regularization methods to the mix</a:t>
            </a:r>
          </a:p>
          <a:p>
            <a:pPr lvl="2"/>
            <a:r>
              <a:rPr lang="en-US" dirty="0" smtClean="0"/>
              <a:t>e.g., dropout, soft or hard weight constraints</a:t>
            </a:r>
          </a:p>
          <a:p>
            <a:r>
              <a:rPr lang="en-US" dirty="0" smtClean="0"/>
              <a:t>Part 3</a:t>
            </a:r>
          </a:p>
          <a:p>
            <a:pPr lvl="2"/>
            <a:r>
              <a:rPr lang="en-US" dirty="0" smtClean="0"/>
              <a:t>explore </a:t>
            </a:r>
            <a:r>
              <a:rPr lang="en-US" dirty="0" err="1" smtClean="0"/>
              <a:t>ReLU</a:t>
            </a:r>
            <a:r>
              <a:rPr lang="en-US" dirty="0" smtClean="0"/>
              <a:t> units for the hidden instead of sigmoid</a:t>
            </a:r>
          </a:p>
          <a:p>
            <a:pPr lvl="2"/>
            <a:r>
              <a:rPr lang="en-US" dirty="0" smtClean="0"/>
              <a:t>maybe compare the smooth </a:t>
            </a:r>
            <a:r>
              <a:rPr lang="en-US" dirty="0" err="1" smtClean="0"/>
              <a:t>fn</a:t>
            </a:r>
            <a:r>
              <a:rPr lang="en-US" dirty="0" smtClean="0"/>
              <a:t> vs. the hack approximation</a:t>
            </a:r>
          </a:p>
          <a:p>
            <a:r>
              <a:rPr lang="en-US" dirty="0" smtClean="0"/>
              <a:t>Part 4</a:t>
            </a:r>
          </a:p>
          <a:p>
            <a:pPr lvl="2"/>
            <a:r>
              <a:rPr lang="en-US" dirty="0" smtClean="0"/>
              <a:t>evaluate the final networks from parts 1-3 on the test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52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Assignment 4: My Initial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cheated and used test set for this figure. </a:t>
            </a:r>
            <a:endParaRPr lang="en-US" dirty="0"/>
          </a:p>
          <a:p>
            <a:r>
              <a:rPr lang="en-US" dirty="0" smtClean="0"/>
              <a:t>I want you to use only a validation set in determining network architecture</a:t>
            </a:r>
          </a:p>
          <a:p>
            <a:r>
              <a:rPr lang="en-US" dirty="0" smtClean="0"/>
              <a:t>Plain old neural net</a:t>
            </a:r>
          </a:p>
          <a:p>
            <a:pPr lvl="1"/>
            <a:r>
              <a:rPr lang="en-US" dirty="0" smtClean="0"/>
              <a:t>doesn’t seem to show</a:t>
            </a:r>
            <a:br>
              <a:rPr lang="en-US" dirty="0" smtClean="0"/>
            </a:br>
            <a:r>
              <a:rPr lang="en-US" dirty="0" err="1" smtClean="0"/>
              <a:t>overfitting</a:t>
            </a:r>
            <a:endParaRPr lang="en-US" dirty="0" smtClean="0"/>
          </a:p>
          <a:p>
            <a:pPr marL="120911" lvl="1" indent="0">
              <a:buNone/>
            </a:pPr>
            <a:endParaRPr lang="en-US" dirty="0"/>
          </a:p>
        </p:txBody>
      </p:sp>
      <p:pic>
        <p:nvPicPr>
          <p:cNvPr id="4" name="Picture 3" descr="initwt_isolet_nrand1f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3751994"/>
            <a:ext cx="4508830" cy="35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4: My Initial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1554484"/>
            <a:ext cx="9220200" cy="73134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nitwt_isolet_nrand1fan_drop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7121"/>
            <a:ext cx="4845256" cy="3824148"/>
          </a:xfrm>
          <a:prstGeom prst="rect">
            <a:avLst/>
          </a:prstGeom>
        </p:spPr>
      </p:pic>
      <p:pic>
        <p:nvPicPr>
          <p:cNvPr id="5" name="Picture 4" descr="initwt_isolet_nrand1fan_maxwtnor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44" y="3555740"/>
            <a:ext cx="4845256" cy="257443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4906456"/>
            <a:ext cx="10159417" cy="0"/>
          </a:xfrm>
          <a:prstGeom prst="line">
            <a:avLst/>
          </a:prstGeom>
          <a:ln>
            <a:solidFill>
              <a:srgbClr val="00FFCC">
                <a:alpha val="48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78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r="19156"/>
          <a:stretch/>
        </p:blipFill>
        <p:spPr>
          <a:xfrm rot="16200000">
            <a:off x="1870026" y="701007"/>
            <a:ext cx="6160145" cy="790765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95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Recurrent Neural Nets</a:t>
            </a:r>
            <a:br>
              <a:rPr lang="en-US" dirty="0" smtClean="0"/>
            </a:br>
            <a:r>
              <a:rPr lang="en-US" dirty="0" smtClean="0"/>
              <a:t>For Pattern Completion</a:t>
            </a:r>
            <a:endParaRPr lang="en-US" dirty="0"/>
          </a:p>
        </p:txBody>
      </p:sp>
      <p:pic>
        <p:nvPicPr>
          <p:cNvPr id="6" name="Picture 5" descr="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9" y="1719965"/>
            <a:ext cx="4203700" cy="5334000"/>
          </a:xfrm>
          <a:prstGeom prst="rect">
            <a:avLst/>
          </a:prstGeom>
        </p:spPr>
      </p:pic>
      <p:pic>
        <p:nvPicPr>
          <p:cNvPr id="7" name="Picture 6" descr="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10" y="2546589"/>
            <a:ext cx="4267200" cy="441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9918" y="7090399"/>
            <a:ext cx="5943435" cy="517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F6FC6"/>
                </a:solidFill>
                <a:latin typeface="+mn-lt"/>
                <a:hlinkClick r:id="rId4"/>
              </a:rPr>
              <a:t>Interactive Activation Model Demo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3066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 propagation is designed for feedforward nets</a:t>
            </a:r>
          </a:p>
          <a:p>
            <a:r>
              <a:rPr lang="en-US" dirty="0" smtClean="0"/>
              <a:t>What would it mean to back propagate through a recurrent network?</a:t>
            </a:r>
          </a:p>
          <a:p>
            <a:pPr lvl="1"/>
            <a:r>
              <a:rPr lang="en-US" dirty="0" smtClean="0"/>
              <a:t>error signal would have to travel back in time</a:t>
            </a:r>
            <a:endParaRPr lang="en-US" dirty="0"/>
          </a:p>
        </p:txBody>
      </p:sp>
      <p:pic>
        <p:nvPicPr>
          <p:cNvPr id="4" name="Picture 3" descr="f1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7" y="4835040"/>
            <a:ext cx="1672295" cy="2037509"/>
          </a:xfrm>
          <a:prstGeom prst="rect">
            <a:avLst/>
          </a:prstGeom>
        </p:spPr>
      </p:pic>
      <p:pic>
        <p:nvPicPr>
          <p:cNvPr id="5" name="Picture 4" descr="f1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27" y="4854262"/>
            <a:ext cx="2268170" cy="20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95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Unfolding To Turn Recurrent Net</a:t>
            </a:r>
            <a:br>
              <a:rPr lang="en-US" dirty="0" smtClean="0"/>
            </a:br>
            <a:r>
              <a:rPr lang="en-US" dirty="0" smtClean="0"/>
              <a:t>Into Feedforward Net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5283" y="1554483"/>
            <a:ext cx="4894511" cy="57417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Requires duplication of hardware (units and weights)</a:t>
            </a:r>
          </a:p>
          <a:p>
            <a:pPr lvl="1"/>
            <a:r>
              <a:rPr lang="en-US" dirty="0" smtClean="0"/>
              <a:t>one layer for each discrete time step</a:t>
            </a:r>
          </a:p>
          <a:p>
            <a:r>
              <a:rPr lang="en-US" dirty="0" smtClean="0"/>
              <a:t>Unfolded net has dynamics identical to that of recurrent net run for a fixed number of time steps</a:t>
            </a:r>
          </a:p>
          <a:p>
            <a:r>
              <a:rPr lang="en-US" dirty="0" smtClean="0"/>
              <a:t>BP may violate the constraint that corresponding weights are equal.</a:t>
            </a:r>
          </a:p>
          <a:p>
            <a:pPr lvl="1"/>
            <a:r>
              <a:rPr lang="en-US" dirty="0" smtClean="0"/>
              <a:t>To enforce the constraint, assume a single set of underlying parameters</a:t>
            </a:r>
            <a:endParaRPr lang="en-US" dirty="0"/>
          </a:p>
          <a:p>
            <a:pPr lvl="1"/>
            <a:r>
              <a:rPr lang="en-US" dirty="0" smtClean="0"/>
              <a:t>Boils down to adding together the </a:t>
            </a:r>
            <a:r>
              <a:rPr lang="en-US" dirty="0" err="1" smtClean="0"/>
              <a:t>Δw’s</a:t>
            </a:r>
            <a:r>
              <a:rPr lang="en-US" dirty="0" smtClean="0"/>
              <a:t> of corresponding weights</a:t>
            </a:r>
          </a:p>
          <a:p>
            <a:r>
              <a:rPr lang="en-US" dirty="0" smtClean="0"/>
              <a:t>Unfolding is necessary only during learning.</a:t>
            </a:r>
          </a:p>
          <a:p>
            <a:pPr lvl="1"/>
            <a:r>
              <a:rPr lang="en-US" dirty="0" smtClean="0"/>
              <a:t>Once weights are trained, can run as an ordinary RNN</a:t>
            </a:r>
          </a:p>
        </p:txBody>
      </p:sp>
      <p:pic>
        <p:nvPicPr>
          <p:cNvPr id="4" name="Picture 3" descr="f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8" t="2614" r="12382" b="26937"/>
          <a:stretch/>
        </p:blipFill>
        <p:spPr>
          <a:xfrm rot="16200000">
            <a:off x="5697394" y="1910597"/>
            <a:ext cx="3971341" cy="45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00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r="5077"/>
          <a:stretch/>
        </p:blipFill>
        <p:spPr>
          <a:xfrm rot="16200000">
            <a:off x="1691699" y="887498"/>
            <a:ext cx="6638142" cy="735679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 Propagation Through Time (BPTT)</a:t>
            </a:r>
            <a:br>
              <a:rPr lang="en-US" dirty="0" smtClean="0"/>
            </a:br>
            <a:r>
              <a:rPr lang="en-US" dirty="0" smtClean="0"/>
              <a:t>For Sequence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72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4180"/>
            <a:ext cx="9052560" cy="949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Alternative To BPTT:</a:t>
            </a:r>
            <a:br>
              <a:rPr lang="en-US" dirty="0" smtClean="0"/>
            </a:br>
            <a:r>
              <a:rPr lang="en-US" dirty="0" smtClean="0"/>
              <a:t>Real Time Recurrent Learning (RTRL)</a:t>
            </a:r>
            <a:endParaRPr lang="en-US" dirty="0"/>
          </a:p>
        </p:txBody>
      </p:sp>
      <p:pic>
        <p:nvPicPr>
          <p:cNvPr id="3" name="Picture 2" descr="f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9235"/>
          <a:stretch/>
        </p:blipFill>
        <p:spPr>
          <a:xfrm rot="16200000">
            <a:off x="1776684" y="1302712"/>
            <a:ext cx="6470901" cy="64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31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21" y="173165"/>
            <a:ext cx="2787346" cy="2158841"/>
          </a:xfrm>
        </p:spPr>
        <p:txBody>
          <a:bodyPr/>
          <a:lstStyle/>
          <a:p>
            <a:r>
              <a:rPr lang="en-US" dirty="0" smtClean="0"/>
              <a:t>Problem With BPTT and RTRL</a:t>
            </a:r>
            <a:endParaRPr lang="en-US" dirty="0"/>
          </a:p>
        </p:txBody>
      </p:sp>
      <p:pic>
        <p:nvPicPr>
          <p:cNvPr id="3" name="Picture 2" descr="f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5"/>
          <a:stretch/>
        </p:blipFill>
        <p:spPr>
          <a:xfrm rot="16200000">
            <a:off x="2510383" y="648646"/>
            <a:ext cx="8196663" cy="68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tx2"/>
              </a:buClr>
              <a:buSzPct val="100000"/>
              <a:buNone/>
            </a:pPr>
            <a:endParaRPr lang="en-US" dirty="0" smtClean="0"/>
          </a:p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US" dirty="0" smtClean="0"/>
              <a:t>Weight initialization </a:t>
            </a:r>
            <a:r>
              <a:rPr lang="en-US" dirty="0" smtClean="0"/>
              <a:t>explorations</a:t>
            </a:r>
          </a:p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US" dirty="0" smtClean="0"/>
              <a:t>Next assignment</a:t>
            </a:r>
            <a:endParaRPr lang="en-US" dirty="0" smtClean="0"/>
          </a:p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US" dirty="0" smtClean="0"/>
              <a:t>Recurrent nets</a:t>
            </a:r>
          </a:p>
        </p:txBody>
      </p:sp>
    </p:spTree>
    <p:extLst>
      <p:ext uri="{BB962C8B-B14F-4D97-AF65-F5344CB8AC3E}">
        <p14:creationId xmlns:p14="http://schemas.microsoft.com/office/powerpoint/2010/main" val="11305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Solution: Inject Error At Every Time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Elman </a:t>
            </a:r>
            <a:r>
              <a:rPr lang="en-US" dirty="0" err="1" smtClean="0"/>
              <a:t>autopredictor</a:t>
            </a:r>
            <a:r>
              <a:rPr lang="en-US" dirty="0" smtClean="0"/>
              <a:t> network</a:t>
            </a:r>
            <a:endParaRPr lang="en-US" dirty="0"/>
          </a:p>
          <a:p>
            <a:pPr lvl="1"/>
            <a:r>
              <a:rPr lang="en-US" dirty="0" smtClean="0"/>
              <a:t>like </a:t>
            </a:r>
            <a:r>
              <a:rPr lang="en-US" dirty="0" err="1" smtClean="0"/>
              <a:t>autoencoder</a:t>
            </a:r>
            <a:r>
              <a:rPr lang="en-US" dirty="0" smtClean="0"/>
              <a:t> but in time</a:t>
            </a:r>
          </a:p>
          <a:p>
            <a:r>
              <a:rPr lang="en-US" dirty="0" smtClean="0"/>
              <a:t>Target at each time step is next</a:t>
            </a:r>
            <a:br>
              <a:rPr lang="en-US" dirty="0" smtClean="0"/>
            </a:br>
            <a:r>
              <a:rPr lang="en-US" dirty="0" smtClean="0"/>
              <a:t>sequence element</a:t>
            </a:r>
          </a:p>
          <a:p>
            <a:pPr lvl="1"/>
            <a:r>
              <a:rPr lang="en-US" dirty="0" smtClean="0"/>
              <a:t>E.g., “I like to eat bread and …”</a:t>
            </a:r>
          </a:p>
          <a:p>
            <a:endParaRPr lang="en-US" dirty="0"/>
          </a:p>
          <a:p>
            <a:r>
              <a:rPr lang="en-US" dirty="0" smtClean="0"/>
              <a:t>Cheesy training procedure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435437" y="5520842"/>
            <a:ext cx="4485890" cy="2101947"/>
            <a:chOff x="4927466" y="5024424"/>
            <a:chExt cx="4485890" cy="2101947"/>
          </a:xfrm>
        </p:grpSpPr>
        <p:sp>
          <p:nvSpPr>
            <p:cNvPr id="4" name="Rectangle 3"/>
            <p:cNvSpPr/>
            <p:nvPr/>
          </p:nvSpPr>
          <p:spPr>
            <a:xfrm>
              <a:off x="4927466" y="5024424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next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28114" y="6759604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current</a:t>
              </a:r>
            </a:p>
          </p:txBody>
        </p:sp>
        <p:cxnSp>
          <p:nvCxnSpPr>
            <p:cNvPr id="6" name="Straight Arrow Connector 5"/>
            <p:cNvCxnSpPr>
              <a:stCxn id="5" idx="0"/>
              <a:endCxn id="4" idx="2"/>
            </p:cNvCxnSpPr>
            <p:nvPr/>
          </p:nvCxnSpPr>
          <p:spPr>
            <a:xfrm flipH="1" flipV="1">
              <a:off x="5975835" y="5391191"/>
              <a:ext cx="648" cy="136841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7316619" y="6759604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context</a:t>
              </a:r>
            </a:p>
          </p:txBody>
        </p:sp>
        <p:cxnSp>
          <p:nvCxnSpPr>
            <p:cNvPr id="8" name="Straight Arrow Connector 7"/>
            <p:cNvCxnSpPr>
              <a:stCxn id="7" idx="0"/>
            </p:cNvCxnSpPr>
            <p:nvPr/>
          </p:nvCxnSpPr>
          <p:spPr>
            <a:xfrm flipH="1" flipV="1">
              <a:off x="6082782" y="5391192"/>
              <a:ext cx="2282206" cy="136841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928114" y="5891605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hidden</a:t>
              </a:r>
            </a:p>
          </p:txBody>
        </p:sp>
        <p:cxnSp>
          <p:nvCxnSpPr>
            <p:cNvPr id="10" name="Straight Arrow Connector 9"/>
            <p:cNvCxnSpPr>
              <a:stCxn id="5" idx="0"/>
              <a:endCxn id="9" idx="2"/>
            </p:cNvCxnSpPr>
            <p:nvPr/>
          </p:nvCxnSpPr>
          <p:spPr>
            <a:xfrm flipV="1">
              <a:off x="5976483" y="6258372"/>
              <a:ext cx="0" cy="50123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0"/>
              <a:endCxn id="4" idx="2"/>
            </p:cNvCxnSpPr>
            <p:nvPr/>
          </p:nvCxnSpPr>
          <p:spPr>
            <a:xfrm flipH="1" flipV="1">
              <a:off x="5975835" y="5391191"/>
              <a:ext cx="648" cy="50041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0"/>
              <a:endCxn id="9" idx="2"/>
            </p:cNvCxnSpPr>
            <p:nvPr/>
          </p:nvCxnSpPr>
          <p:spPr>
            <a:xfrm flipH="1" flipV="1">
              <a:off x="5976483" y="6258372"/>
              <a:ext cx="2388505" cy="50123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928114" y="5891605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hidden(t)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16619" y="6759604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hidden(t-1)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095004" y="2256261"/>
            <a:ext cx="2460476" cy="2101947"/>
            <a:chOff x="1725706" y="5038509"/>
            <a:chExt cx="2460476" cy="2101947"/>
          </a:xfrm>
        </p:grpSpPr>
        <p:sp>
          <p:nvSpPr>
            <p:cNvPr id="15" name="Rectangle 14"/>
            <p:cNvSpPr/>
            <p:nvPr/>
          </p:nvSpPr>
          <p:spPr>
            <a:xfrm>
              <a:off x="1725706" y="503850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next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26354" y="6773689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current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25706" y="5891605"/>
              <a:ext cx="2096737" cy="366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hidden</a:t>
              </a:r>
            </a:p>
          </p:txBody>
        </p:sp>
        <p:cxnSp>
          <p:nvCxnSpPr>
            <p:cNvPr id="18" name="Straight Arrow Connector 17"/>
            <p:cNvCxnSpPr>
              <a:stCxn id="16" idx="0"/>
              <a:endCxn id="17" idx="2"/>
            </p:cNvCxnSpPr>
            <p:nvPr/>
          </p:nvCxnSpPr>
          <p:spPr>
            <a:xfrm flipH="1" flipV="1">
              <a:off x="2774075" y="6258372"/>
              <a:ext cx="648" cy="51531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7" idx="0"/>
              <a:endCxn id="15" idx="2"/>
            </p:cNvCxnSpPr>
            <p:nvPr/>
          </p:nvCxnSpPr>
          <p:spPr>
            <a:xfrm flipV="1">
              <a:off x="2774075" y="5405276"/>
              <a:ext cx="0" cy="48632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3184527" y="5563229"/>
              <a:ext cx="1001655" cy="984344"/>
            </a:xfrm>
            <a:custGeom>
              <a:avLst/>
              <a:gdLst>
                <a:gd name="connsiteX0" fmla="*/ 32564 w 1001655"/>
                <a:gd name="connsiteY0" fmla="*/ 322833 h 984344"/>
                <a:gd name="connsiteX1" fmla="*/ 803260 w 1001655"/>
                <a:gd name="connsiteY1" fmla="*/ 29740 h 984344"/>
                <a:gd name="connsiteX2" fmla="*/ 944374 w 1001655"/>
                <a:gd name="connsiteY2" fmla="*/ 963296 h 984344"/>
                <a:gd name="connsiteX3" fmla="*/ 0 w 1001655"/>
                <a:gd name="connsiteY3" fmla="*/ 702769 h 98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655" h="984344">
                  <a:moveTo>
                    <a:pt x="32564" y="322833"/>
                  </a:moveTo>
                  <a:cubicBezTo>
                    <a:pt x="341928" y="122914"/>
                    <a:pt x="651292" y="-77004"/>
                    <a:pt x="803260" y="29740"/>
                  </a:cubicBezTo>
                  <a:cubicBezTo>
                    <a:pt x="955228" y="136484"/>
                    <a:pt x="1078251" y="851125"/>
                    <a:pt x="944374" y="963296"/>
                  </a:cubicBezTo>
                  <a:cubicBezTo>
                    <a:pt x="810497" y="1075467"/>
                    <a:pt x="0" y="702769"/>
                    <a:pt x="0" y="702769"/>
                  </a:cubicBezTo>
                </a:path>
              </a:pathLst>
            </a:cu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153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Sentence generator constructs 2 and 3 word utterances using grammar.</a:t>
            </a:r>
          </a:p>
          <a:p>
            <a:pPr lvl="1"/>
            <a:r>
              <a:rPr lang="en-US" dirty="0" smtClean="0"/>
              <a:t>woman smash plate</a:t>
            </a:r>
          </a:p>
          <a:p>
            <a:pPr lvl="1"/>
            <a:r>
              <a:rPr lang="en-US" dirty="0" smtClean="0"/>
              <a:t>monster eat mouse</a:t>
            </a:r>
          </a:p>
          <a:p>
            <a:pPr lvl="1"/>
            <a:r>
              <a:rPr lang="en-US" dirty="0" smtClean="0"/>
              <a:t>dog smell</a:t>
            </a:r>
          </a:p>
          <a:p>
            <a:r>
              <a:rPr lang="en-US" dirty="0" smtClean="0"/>
              <a:t>10000 random sentences concatenated to form 27,354 element sequence</a:t>
            </a:r>
          </a:p>
          <a:p>
            <a:pPr lvl="1"/>
            <a:r>
              <a:rPr lang="en-US" dirty="0" smtClean="0"/>
              <a:t>Each word represented by </a:t>
            </a:r>
            <a:r>
              <a:rPr lang="en-US" dirty="0" err="1" smtClean="0"/>
              <a:t>localist</a:t>
            </a:r>
            <a:r>
              <a:rPr lang="en-US" dirty="0" smtClean="0"/>
              <a:t> 30-bit binary vector</a:t>
            </a:r>
          </a:p>
          <a:p>
            <a:r>
              <a:rPr lang="en-US" dirty="0"/>
              <a:t>3</a:t>
            </a:r>
            <a:r>
              <a:rPr lang="en-US" dirty="0" smtClean="0"/>
              <a:t>0-50-30 </a:t>
            </a:r>
            <a:r>
              <a:rPr lang="en-US" dirty="0" err="1" smtClean="0"/>
              <a:t>autoencoder</a:t>
            </a:r>
            <a:endParaRPr lang="en-US" dirty="0" smtClean="0"/>
          </a:p>
          <a:p>
            <a:pPr lvl="1"/>
            <a:r>
              <a:rPr lang="en-US" dirty="0" smtClean="0"/>
              <a:t>trained on 5 passes through input stream</a:t>
            </a:r>
          </a:p>
          <a:p>
            <a:pPr lvl="1"/>
            <a:r>
              <a:rPr lang="en-US" dirty="0" smtClean="0"/>
              <a:t>(not sufficient to memorize training set)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4536" y="7109246"/>
            <a:ext cx="184666" cy="366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1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+ Selection Restrictions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99" y="5198415"/>
            <a:ext cx="5244497" cy="2573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642" y="1122680"/>
            <a:ext cx="6065116" cy="37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Sequence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20" b="8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538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72720"/>
            <a:ext cx="9052560" cy="13817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Internal Representation Has The Network Learned In Carrying Out</a:t>
            </a:r>
            <a:br>
              <a:rPr lang="en-US" dirty="0" smtClean="0"/>
            </a:br>
            <a:r>
              <a:rPr lang="en-US" dirty="0" smtClean="0"/>
              <a:t>Prediction Task?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2039084"/>
            <a:ext cx="6850781" cy="5388504"/>
          </a:xfrm>
        </p:spPr>
        <p:txBody>
          <a:bodyPr/>
          <a:lstStyle/>
          <a:p>
            <a:r>
              <a:rPr lang="en-US" dirty="0" smtClean="0"/>
              <a:t>For every instance of a given word in training set, obtain hidden representation.</a:t>
            </a:r>
          </a:p>
          <a:p>
            <a:r>
              <a:rPr lang="en-US" dirty="0" smtClean="0"/>
              <a:t>Average representations together to obtain a ‘prototypical’ hidden response.</a:t>
            </a:r>
          </a:p>
          <a:p>
            <a:r>
              <a:rPr lang="en-US" dirty="0" smtClean="0"/>
              <a:t>Perform hierarchical cluster analyses on these (50-element) vectors to determine which words are similar to one another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8743" y="2117268"/>
            <a:ext cx="2096737" cy="36676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next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9391" y="3852448"/>
            <a:ext cx="2096737" cy="36676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7458743" y="2970364"/>
            <a:ext cx="2096737" cy="36676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hidden</a:t>
            </a:r>
          </a:p>
        </p:txBody>
      </p:sp>
      <p:cxnSp>
        <p:nvCxnSpPr>
          <p:cNvPr id="7" name="Straight Arrow Connector 6"/>
          <p:cNvCxnSpPr>
            <a:stCxn id="5" idx="0"/>
            <a:endCxn id="6" idx="2"/>
          </p:cNvCxnSpPr>
          <p:nvPr/>
        </p:nvCxnSpPr>
        <p:spPr>
          <a:xfrm flipH="1" flipV="1">
            <a:off x="8507112" y="3337131"/>
            <a:ext cx="648" cy="51531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  <a:endCxn id="4" idx="2"/>
          </p:cNvCxnSpPr>
          <p:nvPr/>
        </p:nvCxnSpPr>
        <p:spPr>
          <a:xfrm flipV="1">
            <a:off x="8507112" y="2484035"/>
            <a:ext cx="0" cy="4863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917564" y="2641988"/>
            <a:ext cx="1001655" cy="984344"/>
          </a:xfrm>
          <a:custGeom>
            <a:avLst/>
            <a:gdLst>
              <a:gd name="connsiteX0" fmla="*/ 32564 w 1001655"/>
              <a:gd name="connsiteY0" fmla="*/ 322833 h 984344"/>
              <a:gd name="connsiteX1" fmla="*/ 803260 w 1001655"/>
              <a:gd name="connsiteY1" fmla="*/ 29740 h 984344"/>
              <a:gd name="connsiteX2" fmla="*/ 944374 w 1001655"/>
              <a:gd name="connsiteY2" fmla="*/ 963296 h 984344"/>
              <a:gd name="connsiteX3" fmla="*/ 0 w 1001655"/>
              <a:gd name="connsiteY3" fmla="*/ 702769 h 98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655" h="984344">
                <a:moveTo>
                  <a:pt x="32564" y="322833"/>
                </a:moveTo>
                <a:cubicBezTo>
                  <a:pt x="341928" y="122914"/>
                  <a:pt x="651292" y="-77004"/>
                  <a:pt x="803260" y="29740"/>
                </a:cubicBezTo>
                <a:cubicBezTo>
                  <a:pt x="955228" y="136484"/>
                  <a:pt x="1078251" y="851125"/>
                  <a:pt x="944374" y="963296"/>
                </a:cubicBezTo>
                <a:cubicBezTo>
                  <a:pt x="810497" y="1075467"/>
                  <a:pt x="0" y="702769"/>
                  <a:pt x="0" y="702769"/>
                </a:cubicBezTo>
              </a:path>
            </a:pathLst>
          </a:cu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5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Clustering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725" r="-52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409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Neural Network Music Composition</a:t>
            </a:r>
            <a:br>
              <a:rPr lang="en-US" dirty="0" smtClean="0"/>
            </a:br>
            <a:r>
              <a:rPr lang="en-US" dirty="0" smtClean="0"/>
              <a:t>(Mozer, 1994)</a:t>
            </a:r>
            <a:endParaRPr lang="en-US" dirty="0"/>
          </a:p>
        </p:txBody>
      </p:sp>
      <p:pic>
        <p:nvPicPr>
          <p:cNvPr id="4" name="Content Placeholder 3" descr="Screen Shot 2014-04-15 at 9.56.54 A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91" r="-49891"/>
          <a:stretch>
            <a:fillRect/>
          </a:stretch>
        </p:blipFill>
        <p:spPr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63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Psychologically Grounded</a:t>
            </a:r>
            <a:br>
              <a:rPr lang="en-US" dirty="0" smtClean="0"/>
            </a:br>
            <a:r>
              <a:rPr lang="en-US" dirty="0" smtClean="0"/>
              <a:t>Representation Of 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1554484"/>
            <a:ext cx="9220200" cy="667992"/>
          </a:xfrm>
        </p:spPr>
        <p:txBody>
          <a:bodyPr/>
          <a:lstStyle/>
          <a:p>
            <a:r>
              <a:rPr lang="en-US" dirty="0" smtClean="0"/>
              <a:t>Each pitch as point in 5 dimensional space</a:t>
            </a:r>
            <a:endParaRPr lang="en-US" dirty="0"/>
          </a:p>
        </p:txBody>
      </p:sp>
      <p:pic>
        <p:nvPicPr>
          <p:cNvPr id="4" name="Picture 3" descr="Screen Shot 2014-04-15 at 9.57.53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84" y="2723791"/>
            <a:ext cx="5104764" cy="49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5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Analogous Representation Of Duration</a:t>
            </a:r>
            <a:endParaRPr lang="en-US" dirty="0"/>
          </a:p>
        </p:txBody>
      </p:sp>
      <p:pic>
        <p:nvPicPr>
          <p:cNvPr id="4" name="Content Placeholder 3" descr="Screen Shot 2014-04-15 at 9.58.37 A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6" b="122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649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Psychologically Grounded Chord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1554484"/>
            <a:ext cx="9220200" cy="718123"/>
          </a:xfrm>
        </p:spPr>
        <p:txBody>
          <a:bodyPr/>
          <a:lstStyle/>
          <a:p>
            <a:r>
              <a:rPr lang="en-US" dirty="0" smtClean="0"/>
              <a:t>Hierarchical clustering</a:t>
            </a:r>
            <a:endParaRPr lang="en-US" dirty="0"/>
          </a:p>
        </p:txBody>
      </p:sp>
      <p:pic>
        <p:nvPicPr>
          <p:cNvPr id="4" name="Picture 3" descr="Screen Shot 2014-04-15 at 9.59.19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74" y="2405598"/>
            <a:ext cx="5396348" cy="52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8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Weight Initialization Scheme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Trained 3 layer net on 2500 digit patterns</a:t>
            </a:r>
          </a:p>
          <a:p>
            <a:pPr lvl="1"/>
            <a:r>
              <a:rPr lang="en-US" dirty="0" smtClean="0"/>
              <a:t>10 output classes, </a:t>
            </a:r>
            <a:r>
              <a:rPr lang="en-US" dirty="0" err="1" smtClean="0"/>
              <a:t>tanh</a:t>
            </a:r>
            <a:r>
              <a:rPr lang="en-US" dirty="0" smtClean="0"/>
              <a:t> units</a:t>
            </a:r>
          </a:p>
          <a:p>
            <a:pPr lvl="1"/>
            <a:r>
              <a:rPr lang="en-US" dirty="0" smtClean="0"/>
              <a:t>20-1600 hidden units</a:t>
            </a:r>
          </a:p>
          <a:p>
            <a:pPr lvl="1"/>
            <a:r>
              <a:rPr lang="en-US" dirty="0" smtClean="0"/>
              <a:t>automatic adaptation of learning rates</a:t>
            </a:r>
          </a:p>
          <a:p>
            <a:pPr lvl="1"/>
            <a:r>
              <a:rPr lang="en-US" dirty="0" smtClean="0"/>
              <a:t>10 </a:t>
            </a:r>
            <a:r>
              <a:rPr lang="en-US" dirty="0" err="1" smtClean="0"/>
              <a:t>minibatches</a:t>
            </a:r>
            <a:r>
              <a:rPr lang="en-US" dirty="0" smtClean="0"/>
              <a:t> per epoch</a:t>
            </a:r>
          </a:p>
          <a:p>
            <a:pPr lvl="1"/>
            <a:r>
              <a:rPr lang="en-US" dirty="0" smtClean="0"/>
              <a:t>500 epochs</a:t>
            </a:r>
          </a:p>
          <a:p>
            <a:pPr lvl="1"/>
            <a:r>
              <a:rPr lang="en-US" dirty="0" smtClean="0"/>
              <a:t>12 replications of each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92695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training </a:t>
            </a:r>
            <a:r>
              <a:rPr lang="en-US" dirty="0" smtClean="0"/>
              <a:t>sets</a:t>
            </a:r>
          </a:p>
          <a:p>
            <a:pPr lvl="1"/>
            <a:r>
              <a:rPr lang="en-US" dirty="0" smtClean="0"/>
              <a:t>all pieces transposed to C major (or A minor)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Bach (10 training examples)</a:t>
            </a:r>
          </a:p>
          <a:p>
            <a:r>
              <a:rPr lang="en-US" dirty="0" smtClean="0"/>
              <a:t>European folk melodies (25 examples)</a:t>
            </a:r>
          </a:p>
          <a:p>
            <a:r>
              <a:rPr lang="en-US" dirty="0" smtClean="0"/>
              <a:t>Waltzes (25 examples with harmonic</a:t>
            </a:r>
            <a:br>
              <a:rPr lang="en-US" dirty="0" smtClean="0"/>
            </a:br>
            <a:r>
              <a:rPr lang="en-US" dirty="0" smtClean="0"/>
              <a:t>accompaniment)</a:t>
            </a:r>
            <a:endParaRPr lang="en-US" dirty="0" smtClean="0"/>
          </a:p>
        </p:txBody>
      </p:sp>
      <p:pic>
        <p:nvPicPr>
          <p:cNvPr id="4" name="B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494" y="3655575"/>
            <a:ext cx="812800" cy="812800"/>
          </a:xfrm>
          <a:prstGeom prst="rect">
            <a:avLst/>
          </a:prstGeom>
        </p:spPr>
      </p:pic>
      <p:pic>
        <p:nvPicPr>
          <p:cNvPr id="5" name="EnglishFolkTun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7867" y="4468375"/>
            <a:ext cx="812800" cy="812800"/>
          </a:xfrm>
          <a:prstGeom prst="rect">
            <a:avLst/>
          </a:prstGeom>
        </p:spPr>
      </p:pic>
      <p:pic>
        <p:nvPicPr>
          <p:cNvPr id="6" name="Waltze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0059" y="58353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7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Problem Of Training RNNs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Why it is hard to train RNNs</a:t>
            </a:r>
            <a:endParaRPr lang="en-US" dirty="0" smtClean="0"/>
          </a:p>
          <a:p>
            <a:r>
              <a:rPr lang="en-US" dirty="0" smtClean="0"/>
              <a:t>Solutions</a:t>
            </a:r>
          </a:p>
          <a:p>
            <a:pPr lvl="1"/>
            <a:r>
              <a:rPr lang="en-US" dirty="0" smtClean="0">
                <a:hlinkClick r:id="rId3"/>
              </a:rPr>
              <a:t>Long short term memory (LSTM)</a:t>
            </a:r>
            <a:endParaRPr lang="en-US" dirty="0" smtClean="0"/>
          </a:p>
          <a:p>
            <a:pPr lvl="1"/>
            <a:r>
              <a:rPr lang="en-US" dirty="0" smtClean="0">
                <a:hlinkClick r:id="" action="ppaction://noaction"/>
              </a:rPr>
              <a:t>Hessian free optimization</a:t>
            </a:r>
            <a:r>
              <a:rPr lang="en-US" dirty="0" smtClean="0"/>
              <a:t> &lt;save for after class&gt;</a:t>
            </a:r>
          </a:p>
          <a:p>
            <a:pPr lvl="1"/>
            <a:r>
              <a:rPr lang="en-US" dirty="0" smtClean="0">
                <a:hlinkClick r:id="" action="ppaction://noaction"/>
              </a:rPr>
              <a:t>Echo state networks</a:t>
            </a:r>
            <a:endParaRPr lang="en-US" dirty="0" smtClean="0"/>
          </a:p>
          <a:p>
            <a:pPr lvl="1"/>
            <a:r>
              <a:rPr lang="en-US" dirty="0" smtClean="0"/>
              <a:t>Echo state initialization + momentum</a:t>
            </a:r>
          </a:p>
          <a:p>
            <a:r>
              <a:rPr lang="en-US" dirty="0" smtClean="0">
                <a:hlinkClick r:id="" action="ppaction://noaction"/>
              </a:rPr>
              <a:t>Learning to predict the next character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85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3" y="172719"/>
            <a:ext cx="3376130" cy="23555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Temporal Sequences With Feedforward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3170687"/>
            <a:ext cx="2804900" cy="5388504"/>
          </a:xfrm>
        </p:spPr>
        <p:txBody>
          <a:bodyPr/>
          <a:lstStyle/>
          <a:p>
            <a:r>
              <a:rPr lang="en-US" dirty="0" smtClean="0"/>
              <a:t>Turn temporal sequence into spatial pattern over input neurons</a:t>
            </a:r>
            <a:endParaRPr lang="en-US" dirty="0"/>
          </a:p>
        </p:txBody>
      </p:sp>
      <p:pic>
        <p:nvPicPr>
          <p:cNvPr id="4" name="Picture 3" descr="f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4"/>
          <a:stretch/>
        </p:blipFill>
        <p:spPr>
          <a:xfrm rot="16200000">
            <a:off x="3414549" y="1128550"/>
            <a:ext cx="6929643" cy="635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4" y="5994400"/>
            <a:ext cx="2188746" cy="163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4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42748" y="304143"/>
            <a:ext cx="8534438" cy="6574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0943" y="5137400"/>
            <a:ext cx="2609123" cy="250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F6FC6"/>
                </a:solidFill>
                <a:latin typeface="+mn-lt"/>
              </a:rPr>
              <a:t>Note: mixture of exponentials approximates power function</a:t>
            </a:r>
          </a:p>
          <a:p>
            <a:endParaRPr lang="en-US" sz="2000" b="1" dirty="0">
              <a:solidFill>
                <a:srgbClr val="0F6FC6"/>
              </a:solidFill>
              <a:latin typeface="+mn-lt"/>
            </a:endParaRPr>
          </a:p>
          <a:p>
            <a:r>
              <a:rPr lang="en-US" sz="2000" b="1" dirty="0" smtClean="0">
                <a:solidFill>
                  <a:srgbClr val="0F6FC6"/>
                </a:solidFill>
                <a:latin typeface="+mn-lt"/>
              </a:rPr>
              <a:t>Power function interesting because it has both depth and resolution</a:t>
            </a:r>
            <a:endParaRPr lang="en-US" sz="2000" b="1" dirty="0">
              <a:solidFill>
                <a:srgbClr val="0F6F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886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r="7945"/>
          <a:stretch/>
        </p:blipFill>
        <p:spPr>
          <a:xfrm rot="16200000">
            <a:off x="1591474" y="654629"/>
            <a:ext cx="7521754" cy="644338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644328"/>
              </p:ext>
            </p:extLst>
          </p:nvPr>
        </p:nvGraphicFramePr>
        <p:xfrm>
          <a:off x="6288283" y="7241189"/>
          <a:ext cx="2552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5" imgW="2552700" imgH="419100" progId="Equation.DSMT4">
                  <p:embed/>
                </p:oleObj>
              </mc:Choice>
              <mc:Fallback>
                <p:oleObj name="Equation" r:id="rId5" imgW="2552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8283" y="7241189"/>
                        <a:ext cx="25527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2848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92642"/>
            <a:ext cx="7772400" cy="5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42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Delay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as tapped delay line memory can be incorporated into input, you can do the same with each hidden layer.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85" y="2737334"/>
            <a:ext cx="6057900" cy="469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7480" y="7517150"/>
            <a:ext cx="4590920" cy="229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  <a:latin typeface="+mn-lt"/>
              </a:rPr>
              <a:t>image from https://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electroviees.wordpress.com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/2013/08/06/speech-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recoginition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/</a:t>
            </a:r>
            <a:endParaRPr lang="en-US" sz="1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0613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72719"/>
            <a:ext cx="2475636" cy="21708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Leftover: Training Attractor Networks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5283" y="2724524"/>
            <a:ext cx="2839535" cy="5047875"/>
          </a:xfrm>
        </p:spPr>
        <p:txBody>
          <a:bodyPr/>
          <a:lstStyle/>
          <a:p>
            <a:r>
              <a:rPr lang="en-US" dirty="0" smtClean="0"/>
              <a:t>Almeida /</a:t>
            </a:r>
            <a:br>
              <a:rPr lang="en-US" dirty="0" smtClean="0"/>
            </a:br>
            <a:r>
              <a:rPr lang="en-US" dirty="0" smtClean="0"/>
              <a:t>Pineda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algorithm</a:t>
            </a:r>
          </a:p>
        </p:txBody>
      </p:sp>
      <p:pic>
        <p:nvPicPr>
          <p:cNvPr id="5" name="Picture 4" descr="f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7"/>
          <a:stretch/>
        </p:blipFill>
        <p:spPr>
          <a:xfrm rot="16200000">
            <a:off x="2829441" y="543438"/>
            <a:ext cx="7772398" cy="66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42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Comments on Almeida / Pineda Algorithm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This method works only if network reaches a fixed (stable) point in both forward and backward phases</a:t>
            </a:r>
          </a:p>
          <a:p>
            <a:pPr lvl="1"/>
            <a:r>
              <a:rPr lang="en-US" dirty="0" smtClean="0"/>
              <a:t>can show that if network is stable in forward direction, it is also stable in the backward direction.</a:t>
            </a:r>
          </a:p>
          <a:p>
            <a:pPr lvl="1"/>
            <a:r>
              <a:rPr lang="en-US" dirty="0" smtClean="0"/>
              <a:t>Can show that network will be stable in the forward direction if weights are symmetric (</a:t>
            </a:r>
            <a:r>
              <a:rPr lang="en-US" dirty="0" err="1" smtClean="0"/>
              <a:t>wij</a:t>
            </a:r>
            <a:r>
              <a:rPr lang="en-US" dirty="0" smtClean="0"/>
              <a:t> = </a:t>
            </a:r>
            <a:r>
              <a:rPr lang="en-US" dirty="0" err="1" smtClean="0"/>
              <a:t>wji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We’ll see this next week with Hopfield network</a:t>
            </a:r>
          </a:p>
          <a:p>
            <a:r>
              <a:rPr lang="en-US" dirty="0" smtClean="0"/>
              <a:t>Algorithm makes no guarantee about network dynamics</a:t>
            </a:r>
          </a:p>
          <a:p>
            <a:pPr lvl="1"/>
            <a:r>
              <a:rPr lang="en-US" dirty="0" smtClean="0"/>
              <a:t>i.e., can’t train the net to settle in a short amount of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12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72719"/>
            <a:ext cx="9052560" cy="1662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Approaches To Time Varying Inputs</a:t>
            </a:r>
            <a:br>
              <a:rPr lang="en-US" dirty="0" smtClean="0"/>
            </a:br>
            <a:r>
              <a:rPr lang="en-US" dirty="0" smtClean="0"/>
              <a:t>Using Neural 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2131710"/>
            <a:ext cx="9220200" cy="5388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Recurrent networks</a:t>
            </a:r>
          </a:p>
          <a:p>
            <a:pPr lvl="1"/>
            <a:r>
              <a:rPr lang="en-US" dirty="0" smtClean="0"/>
              <a:t>trained weights with BPTT or RTRL</a:t>
            </a:r>
            <a:endParaRPr lang="en-US" dirty="0"/>
          </a:p>
          <a:p>
            <a:pPr lvl="2"/>
            <a:r>
              <a:rPr lang="en-US" dirty="0" smtClean="0"/>
              <a:t>full </a:t>
            </a:r>
            <a:r>
              <a:rPr lang="en-US" dirty="0"/>
              <a:t>recurrent </a:t>
            </a:r>
            <a:r>
              <a:rPr lang="en-US" dirty="0" smtClean="0"/>
              <a:t>nets, LSTM</a:t>
            </a:r>
          </a:p>
          <a:p>
            <a:pPr lvl="1"/>
            <a:r>
              <a:rPr lang="en-US" dirty="0"/>
              <a:t>untrained weights</a:t>
            </a:r>
          </a:p>
          <a:p>
            <a:pPr lvl="2"/>
            <a:r>
              <a:rPr lang="en-US" dirty="0"/>
              <a:t>echo state </a:t>
            </a:r>
            <a:r>
              <a:rPr lang="en-US" dirty="0" smtClean="0"/>
              <a:t>networks</a:t>
            </a:r>
            <a:endParaRPr lang="en-US" dirty="0"/>
          </a:p>
          <a:p>
            <a:r>
              <a:rPr lang="en-US" dirty="0" smtClean="0"/>
              <a:t>Map time into space</a:t>
            </a:r>
          </a:p>
          <a:p>
            <a:pPr lvl="1"/>
            <a:r>
              <a:rPr lang="en-US" dirty="0" smtClean="0"/>
              <a:t>input buffer</a:t>
            </a:r>
          </a:p>
          <a:p>
            <a:pPr lvl="1"/>
            <a:r>
              <a:rPr lang="en-US" dirty="0" smtClean="0"/>
              <a:t>compute summary statistics of input history</a:t>
            </a:r>
          </a:p>
          <a:p>
            <a:pPr lvl="1"/>
            <a:r>
              <a:rPr lang="en-US" dirty="0" smtClean="0"/>
              <a:t>buffer at each layer</a:t>
            </a:r>
          </a:p>
          <a:p>
            <a:pPr lvl="2"/>
            <a:r>
              <a:rPr lang="en-US" dirty="0" smtClean="0"/>
              <a:t>time delay neural net (TDNN)</a:t>
            </a:r>
          </a:p>
        </p:txBody>
      </p:sp>
    </p:spTree>
    <p:extLst>
      <p:ext uri="{BB962C8B-B14F-4D97-AF65-F5344CB8AC3E}">
        <p14:creationId xmlns:p14="http://schemas.microsoft.com/office/powerpoint/2010/main" val="265871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Weight Initialization Scheme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Weight initialization schemes</a:t>
            </a:r>
          </a:p>
          <a:p>
            <a:pPr lvl="1"/>
            <a:r>
              <a:rPr lang="en-US" dirty="0"/>
              <a:t>Gaussian random weights, N(0,.001</a:t>
            </a:r>
            <a:r>
              <a:rPr lang="en-US" baseline="30000" dirty="0"/>
              <a:t>2</a:t>
            </a:r>
            <a:r>
              <a:rPr lang="en-US" dirty="0" smtClean="0"/>
              <a:t>)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Gaussian </a:t>
            </a:r>
            <a:r>
              <a:rPr lang="en-US" dirty="0"/>
              <a:t>random weights, N(0,.</a:t>
            </a:r>
            <a:r>
              <a:rPr lang="en-US" dirty="0" smtClean="0"/>
              <a:t>01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</a:t>
            </a:r>
            <a:r>
              <a:rPr lang="en-US" baseline="-25000" dirty="0" smtClean="0"/>
              <a:t>1</a:t>
            </a:r>
            <a:r>
              <a:rPr lang="en-US" dirty="0" smtClean="0"/>
              <a:t> constraint on Gaussian random weights</a:t>
            </a:r>
            <a:br>
              <a:rPr lang="en-US" dirty="0" smtClean="0"/>
            </a:br>
            <a:r>
              <a:rPr lang="en-US" dirty="0" smtClean="0"/>
              <a:t>[conditioning for worst case]</a:t>
            </a:r>
          </a:p>
          <a:p>
            <a:pPr lvl="1"/>
            <a:r>
              <a:rPr lang="en-US" dirty="0" smtClean="0"/>
              <a:t>Gaussian weights, N(0, 4/</a:t>
            </a:r>
            <a:r>
              <a:rPr lang="en-US" dirty="0" err="1" smtClean="0"/>
              <a:t>FanIn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[conditioning for average case]</a:t>
            </a:r>
          </a:p>
          <a:p>
            <a:pPr lvl="1"/>
            <a:r>
              <a:rPr lang="en-US" dirty="0" smtClean="0"/>
              <a:t>Gaussian weights, N(0, 1/</a:t>
            </a:r>
            <a:r>
              <a:rPr lang="en-US" dirty="0" err="1" smtClean="0"/>
              <a:t>FanIn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[conditioning for average case]</a:t>
            </a:r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363094"/>
              </p:ext>
            </p:extLst>
          </p:nvPr>
        </p:nvGraphicFramePr>
        <p:xfrm>
          <a:off x="7897888" y="3623388"/>
          <a:ext cx="1323683" cy="69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3" imgW="1117600" imgH="584200" progId="Equation.DSMT4">
                  <p:embed/>
                </p:oleObj>
              </mc:Choice>
              <mc:Fallback>
                <p:oleObj name="Equation" r:id="rId3" imgW="1117600" imgH="5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97888" y="3623388"/>
                        <a:ext cx="1323683" cy="69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247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3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7578" y="593501"/>
            <a:ext cx="8463245" cy="65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88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166045"/>
            <a:ext cx="10007600" cy="77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67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2880" y="863265"/>
            <a:ext cx="8692641" cy="669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Random 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164" y="5211172"/>
            <a:ext cx="9220200" cy="22040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Strangeness</a:t>
            </a:r>
          </a:p>
          <a:p>
            <a:pPr lvl="1"/>
            <a:r>
              <a:rPr lang="en-US" dirty="0" smtClean="0"/>
              <a:t>training set can’t be learned </a:t>
            </a:r>
          </a:p>
          <a:p>
            <a:pPr lvl="2"/>
            <a:r>
              <a:rPr lang="en-US" dirty="0" smtClean="0"/>
              <a:t>caveat: plotting accuracy not MSE</a:t>
            </a:r>
          </a:p>
          <a:p>
            <a:pPr lvl="1"/>
            <a:r>
              <a:rPr lang="en-US" dirty="0" smtClean="0"/>
              <a:t>if there’s </a:t>
            </a:r>
            <a:r>
              <a:rPr lang="en-US" dirty="0" err="1" smtClean="0"/>
              <a:t>overfitting</a:t>
            </a:r>
            <a:r>
              <a:rPr lang="en-US" dirty="0" smtClean="0"/>
              <a:t>, doesn’t happen until 200 hidden</a:t>
            </a:r>
            <a:endParaRPr lang="en-US" dirty="0"/>
          </a:p>
        </p:txBody>
      </p:sp>
      <p:pic>
        <p:nvPicPr>
          <p:cNvPr id="4" name="Picture 3" descr="initwt_nrand.0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752"/>
            <a:ext cx="4911264" cy="3916835"/>
          </a:xfrm>
          <a:prstGeom prst="rect">
            <a:avLst/>
          </a:prstGeom>
        </p:spPr>
      </p:pic>
      <p:pic>
        <p:nvPicPr>
          <p:cNvPr id="5" name="Picture 4" descr="initwt_nrand.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36" y="1232752"/>
            <a:ext cx="4911264" cy="39168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70434" y="4029072"/>
            <a:ext cx="12005610" cy="0"/>
          </a:xfrm>
          <a:prstGeom prst="line">
            <a:avLst/>
          </a:prstGeom>
          <a:ln>
            <a:solidFill>
              <a:srgbClr val="00FFCC">
                <a:alpha val="3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91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Mike’s L</a:t>
            </a:r>
            <a:r>
              <a:rPr lang="en-US" baseline="-25000" dirty="0" smtClean="0"/>
              <a:t>1</a:t>
            </a:r>
            <a:r>
              <a:rPr lang="en-US" dirty="0" smtClean="0"/>
              <a:t> Normalization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1554484"/>
            <a:ext cx="9220200" cy="1546071"/>
          </a:xfrm>
        </p:spPr>
        <p:txBody>
          <a:bodyPr/>
          <a:lstStyle/>
          <a:p>
            <a:r>
              <a:rPr lang="en-US" dirty="0" smtClean="0"/>
              <a:t>About the same as small random weights</a:t>
            </a:r>
            <a:endParaRPr lang="en-US" dirty="0"/>
          </a:p>
        </p:txBody>
      </p:sp>
      <p:pic>
        <p:nvPicPr>
          <p:cNvPr id="4" name="Picture 3" descr="initwt_l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45" y="2921000"/>
            <a:ext cx="6146800" cy="4851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39530" y="6361081"/>
            <a:ext cx="7157771" cy="0"/>
          </a:xfrm>
          <a:prstGeom prst="line">
            <a:avLst/>
          </a:prstGeom>
          <a:ln>
            <a:solidFill>
              <a:srgbClr val="00FFCC">
                <a:alpha val="3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1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Normalization Based On Fan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281449"/>
            <a:ext cx="9220200" cy="1720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Perfect performance on training set</a:t>
            </a:r>
          </a:p>
          <a:p>
            <a:pPr marL="0" indent="0">
              <a:buNone/>
            </a:pPr>
            <a:r>
              <a:rPr lang="en-US" dirty="0" smtClean="0"/>
              <a:t>Test set performance dependent on scaling</a:t>
            </a:r>
            <a:endParaRPr lang="en-US" dirty="0"/>
          </a:p>
        </p:txBody>
      </p:sp>
      <p:pic>
        <p:nvPicPr>
          <p:cNvPr id="4" name="Picture 3" descr="initwt_nrand1f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36" y="3335065"/>
            <a:ext cx="4603961" cy="3633705"/>
          </a:xfrm>
          <a:prstGeom prst="rect">
            <a:avLst/>
          </a:prstGeom>
        </p:spPr>
      </p:pic>
      <p:pic>
        <p:nvPicPr>
          <p:cNvPr id="5" name="Picture 4" descr="initwt_nrand4fa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" y="3335065"/>
            <a:ext cx="4603961" cy="36337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39185" y="5645329"/>
            <a:ext cx="10043486" cy="0"/>
          </a:xfrm>
          <a:prstGeom prst="line">
            <a:avLst/>
          </a:prstGeom>
          <a:ln>
            <a:solidFill>
              <a:srgbClr val="00FFCC">
                <a:alpha val="3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078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Conclude?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Weight initialization</a:t>
            </a:r>
          </a:p>
          <a:p>
            <a:pPr lvl="1"/>
            <a:r>
              <a:rPr lang="en-US" dirty="0" smtClean="0"/>
              <a:t>Probable that weight initialization is serving as a </a:t>
            </a:r>
            <a:r>
              <a:rPr lang="en-US" i="1" dirty="0" smtClean="0"/>
              <a:t>bias</a:t>
            </a:r>
            <a:r>
              <a:rPr lang="en-US" dirty="0" smtClean="0"/>
              <a:t> on learning</a:t>
            </a:r>
            <a:endParaRPr lang="en-US" u="sng" dirty="0"/>
          </a:p>
          <a:p>
            <a:pPr lvl="1"/>
            <a:r>
              <a:rPr lang="en-US" dirty="0" smtClean="0"/>
              <a:t>May interact with </a:t>
            </a:r>
            <a:r>
              <a:rPr lang="en-US" dirty="0" err="1" smtClean="0"/>
              <a:t>minibatch</a:t>
            </a:r>
            <a:r>
              <a:rPr lang="en-US" dirty="0" smtClean="0"/>
              <a:t> size, use of momentum, etc.</a:t>
            </a:r>
          </a:p>
          <a:p>
            <a:r>
              <a:rPr lang="en-US" dirty="0" err="1" smtClean="0"/>
              <a:t>Overfitting</a:t>
            </a:r>
            <a:endParaRPr lang="en-US" dirty="0" smtClean="0"/>
          </a:p>
          <a:p>
            <a:pPr lvl="1"/>
            <a:r>
              <a:rPr lang="en-US" dirty="0" smtClean="0"/>
              <a:t>Doesn’t appear to be a huge problem</a:t>
            </a:r>
          </a:p>
          <a:p>
            <a:pPr lvl="1"/>
            <a:r>
              <a:rPr lang="en-US" dirty="0" smtClean="0"/>
              <a:t>Networks are much larger than I would have made 20 </a:t>
            </a:r>
            <a:r>
              <a:rPr lang="en-US" dirty="0" err="1" smtClean="0"/>
              <a:t>yr</a:t>
            </a:r>
            <a:r>
              <a:rPr lang="en-US" dirty="0" smtClean="0"/>
              <a:t> ago</a:t>
            </a:r>
          </a:p>
        </p:txBody>
      </p:sp>
    </p:spTree>
    <p:extLst>
      <p:ext uri="{BB962C8B-B14F-4D97-AF65-F5344CB8AC3E}">
        <p14:creationId xmlns:p14="http://schemas.microsoft.com/office/powerpoint/2010/main" val="185526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3" y="1554483"/>
            <a:ext cx="9220200" cy="605340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ISOLET speech recognition data set</a:t>
            </a:r>
          </a:p>
          <a:p>
            <a:pPr lvl="1"/>
            <a:r>
              <a:rPr lang="en-US" dirty="0" smtClean="0"/>
              <a:t>150 speakers producing letters A-Z twice</a:t>
            </a:r>
          </a:p>
          <a:p>
            <a:pPr lvl="1"/>
            <a:r>
              <a:rPr lang="en-US" dirty="0" smtClean="0"/>
              <a:t>150 x 26 x 2 examples (- 3 missing)</a:t>
            </a:r>
          </a:p>
          <a:p>
            <a:pPr lvl="1"/>
            <a:r>
              <a:rPr lang="en-US" dirty="0" smtClean="0"/>
              <a:t>617 input features</a:t>
            </a:r>
          </a:p>
          <a:p>
            <a:pPr lvl="1"/>
            <a:r>
              <a:rPr lang="en-US" dirty="0" smtClean="0"/>
              <a:t>26 output categories</a:t>
            </a:r>
          </a:p>
          <a:p>
            <a:r>
              <a:rPr lang="en-US" dirty="0" smtClean="0"/>
              <a:t>Data split</a:t>
            </a:r>
          </a:p>
          <a:p>
            <a:pPr lvl="1"/>
            <a:r>
              <a:rPr lang="en-US" dirty="0" smtClean="0"/>
              <a:t>120 speakers for training</a:t>
            </a:r>
          </a:p>
          <a:p>
            <a:pPr lvl="1"/>
            <a:r>
              <a:rPr lang="en-US" dirty="0" smtClean="0"/>
              <a:t>30 speakers for testing</a:t>
            </a:r>
          </a:p>
          <a:p>
            <a:pPr lvl="1"/>
            <a:r>
              <a:rPr lang="en-US" dirty="0" smtClean="0"/>
              <a:t>evaluation based on generalization to new speakers</a:t>
            </a:r>
          </a:p>
          <a:p>
            <a:pPr lvl="1"/>
            <a:r>
              <a:rPr lang="en-US" dirty="0" smtClean="0"/>
              <a:t>test set should be saved until very end of assignment</a:t>
            </a:r>
          </a:p>
          <a:p>
            <a:pPr lvl="1"/>
            <a:r>
              <a:rPr lang="en-US" dirty="0" smtClean="0"/>
              <a:t>use validation set to select model and training characteristics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0367" y="2747614"/>
            <a:ext cx="2766127" cy="14378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compare to digits: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more input features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more output categories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fewer training examples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-&gt; easier to </a:t>
            </a:r>
            <a:r>
              <a:rPr lang="en-US" sz="2000" b="1" dirty="0" err="1" smtClean="0">
                <a:solidFill>
                  <a:srgbClr val="008000"/>
                </a:solidFill>
                <a:latin typeface="+mn-lt"/>
              </a:rPr>
              <a:t>overfit</a:t>
            </a:r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?</a:t>
            </a:r>
            <a:endParaRPr lang="en-US" sz="2000" b="1" dirty="0" smtClean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632217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 sz="2800" dirty="0" smtClean="0">
            <a:solidFill>
              <a:srgbClr val="7030A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rgbClr val="7030A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2014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 sz="2800" dirty="0" smtClean="0">
            <a:solidFill>
              <a:srgbClr val="7030A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100" b="1" dirty="0">
            <a:solidFill>
              <a:srgbClr val="0F6FC6"/>
            </a:solidFill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1495</TotalTime>
  <Words>1067</Words>
  <Application>Microsoft Macintosh PowerPoint</Application>
  <PresentationFormat>Custom</PresentationFormat>
  <Paragraphs>184</Paragraphs>
  <Slides>43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Default Theme</vt:lpstr>
      <vt:lpstr>Default2014</vt:lpstr>
      <vt:lpstr>Equation</vt:lpstr>
      <vt:lpstr>MathType 6.0 Equation</vt:lpstr>
      <vt:lpstr>Recurrent Nets</vt:lpstr>
      <vt:lpstr>Agenda</vt:lpstr>
      <vt:lpstr>Does Weight Initialization Scheme Matter?</vt:lpstr>
      <vt:lpstr>Does Weight Initialization Scheme Matter?</vt:lpstr>
      <vt:lpstr>Small Random Weights</vt:lpstr>
      <vt:lpstr>Mike’s L1 Normalization Scheme</vt:lpstr>
      <vt:lpstr>Normalization Based On Fan In</vt:lpstr>
      <vt:lpstr>What Can We Conclude?</vt:lpstr>
      <vt:lpstr>Assignment 4</vt:lpstr>
      <vt:lpstr>Assignment 4</vt:lpstr>
      <vt:lpstr>Assignment 4: My Initial Results</vt:lpstr>
      <vt:lpstr>Assignment 4: My Initial Results</vt:lpstr>
      <vt:lpstr>Recurrent Neural Nets</vt:lpstr>
      <vt:lpstr>Recurrent Neural Nets For Pattern Completion</vt:lpstr>
      <vt:lpstr>Challenge</vt:lpstr>
      <vt:lpstr>Unfolding To Turn Recurrent Net Into Feedforward Net</vt:lpstr>
      <vt:lpstr>Back Propagation Through Time (BPTT) For Sequence Recognition</vt:lpstr>
      <vt:lpstr>Alternative To BPTT: Real Time Recurrent Learning (RTRL)</vt:lpstr>
      <vt:lpstr>Problem With BPTT and RTRL</vt:lpstr>
      <vt:lpstr>One Solution: Inject Error At Every Time Step</vt:lpstr>
      <vt:lpstr>Simulation</vt:lpstr>
      <vt:lpstr>Grammar + Selection Restrictions</vt:lpstr>
      <vt:lpstr>Training Sequence</vt:lpstr>
      <vt:lpstr>What Internal Representation Has The Network Learned In Carrying Out Prediction Task?</vt:lpstr>
      <vt:lpstr>Hierarchical Clustering</vt:lpstr>
      <vt:lpstr>Neural Network Music Composition (Mozer, 1994)</vt:lpstr>
      <vt:lpstr>Psychologically Grounded Representation Of Pitch</vt:lpstr>
      <vt:lpstr>Analogous Representation Of Duration</vt:lpstr>
      <vt:lpstr>Psychologically Grounded Chord Representation</vt:lpstr>
      <vt:lpstr>Simulation Experiments</vt:lpstr>
      <vt:lpstr>Solving The Problem Of Training RNNs</vt:lpstr>
      <vt:lpstr>Handling Temporal Sequences With Feedforward Networks</vt:lpstr>
      <vt:lpstr>PowerPoint Presentation</vt:lpstr>
      <vt:lpstr>PowerPoint Presentation</vt:lpstr>
      <vt:lpstr>PowerPoint Presentation</vt:lpstr>
      <vt:lpstr>Time Delay Neural Networks</vt:lpstr>
      <vt:lpstr>Leftover: Training Attractor Networks</vt:lpstr>
      <vt:lpstr>Comments on Almeida / Pineda Algorithm</vt:lpstr>
      <vt:lpstr>Summary: Approaches To Time Varying Inputs Using Neural Nets</vt:lpstr>
      <vt:lpstr>STOP HERE</vt:lpstr>
      <vt:lpstr>PowerPoint Presentation</vt:lpstr>
      <vt:lpstr>PowerPoint Presentation</vt:lpstr>
      <vt:lpstr>PowerPoint Presentation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Networks: An Application Of Linear Algebra</dc:title>
  <dc:creator>Michael Mozer</dc:creator>
  <cp:lastModifiedBy>Michael Mozer</cp:lastModifiedBy>
  <cp:revision>518</cp:revision>
  <dcterms:created xsi:type="dcterms:W3CDTF">2012-11-12T21:36:52Z</dcterms:created>
  <dcterms:modified xsi:type="dcterms:W3CDTF">2015-02-18T07:12:07Z</dcterms:modified>
</cp:coreProperties>
</file>