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28"/>
  </p:notesMasterIdLst>
  <p:sldIdLst>
    <p:sldId id="25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22" r:id="rId11"/>
    <p:sldId id="313" r:id="rId12"/>
    <p:sldId id="311" r:id="rId13"/>
    <p:sldId id="312" r:id="rId14"/>
    <p:sldId id="303" r:id="rId15"/>
    <p:sldId id="314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3" r:id="rId24"/>
    <p:sldId id="324" r:id="rId25"/>
    <p:sldId id="325" r:id="rId26"/>
    <p:sldId id="326" r:id="rId27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A00"/>
    <a:srgbClr val="00FFCA"/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3" autoAdjust="0"/>
    <p:restoredTop sz="94660"/>
  </p:normalViewPr>
  <p:slideViewPr>
    <p:cSldViewPr snapToGrid="0" snapToObjects="1">
      <p:cViewPr>
        <p:scale>
          <a:sx n="180" d="100"/>
          <a:sy n="180" d="100"/>
        </p:scale>
        <p:origin x="-1664" y="-12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test images: anchored at upper left, upper</a:t>
            </a:r>
            <a:r>
              <a:rPr lang="en-US" baseline="0" dirty="0" smtClean="0"/>
              <a:t> right, lower left, lower right, and center of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a^i</a:t>
            </a:r>
            <a:r>
              <a:rPr lang="en-US" dirty="0" smtClean="0"/>
              <a:t>_{</a:t>
            </a:r>
            <a:r>
              <a:rPr lang="en-US" dirty="0" err="1" smtClean="0"/>
              <a:t>x,y</a:t>
            </a:r>
            <a:r>
              <a:rPr lang="en-US" dirty="0" smtClean="0"/>
              <a:t>}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ReLU</a:t>
            </a:r>
            <a:r>
              <a:rPr lang="en-US" baseline="0" dirty="0" smtClean="0"/>
              <a:t> output, b is normalized output, k, n, alpha, beta are chosen by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3/11/15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lenet/index.html" TargetMode="External"/><Relationship Id="rId4" Type="http://schemas.openxmlformats.org/officeDocument/2006/relationships/hyperlink" Target="https://www.youtube.com/watch?v=FwFduRA_L6Q" TargetMode="External"/><Relationship Id="rId5" Type="http://schemas.openxmlformats.org/officeDocument/2006/relationships/hyperlink" Target="http://cs.stanford.edu/people/karpathy/convnetjs/" TargetMode="External"/><Relationship Id="rId6" Type="http://schemas.openxmlformats.org/officeDocument/2006/relationships/hyperlink" Target="https://class.coursera.org/neuralnets-2012-001/lecture/75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class.coursera.org/neuralnets-2012-001/lecture/7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 Recognition and</a:t>
            </a:r>
            <a:br>
              <a:rPr lang="en-US" dirty="0" smtClean="0"/>
            </a:br>
            <a:r>
              <a:rPr lang="en-US" dirty="0" smtClean="0"/>
              <a:t>Convolutional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Deep Learning and Neural Nets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0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From Input To Hidden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Input dimensions</a:t>
            </a:r>
          </a:p>
          <a:p>
            <a:pPr lvl="1"/>
            <a:r>
              <a:rPr lang="en-US" dirty="0" smtClean="0"/>
              <a:t>X by Y</a:t>
            </a:r>
          </a:p>
          <a:p>
            <a:r>
              <a:rPr lang="en-US" dirty="0" smtClean="0"/>
              <a:t>Input is processed in M by M patches</a:t>
            </a:r>
          </a:p>
          <a:p>
            <a:r>
              <a:rPr lang="en-US" dirty="0" smtClean="0"/>
              <a:t>One hidden pool per complete patch in the image</a:t>
            </a:r>
          </a:p>
          <a:p>
            <a:pPr lvl="1"/>
            <a:r>
              <a:rPr lang="en-US" dirty="0" smtClean="0"/>
              <a:t>hidden dimensions (X-M+1) by (Y-M+1)</a:t>
            </a:r>
          </a:p>
          <a:p>
            <a:r>
              <a:rPr lang="en-US" dirty="0" err="1" smtClean="0"/>
              <a:t>Ifpools</a:t>
            </a:r>
            <a:r>
              <a:rPr lang="en-US" dirty="0" smtClean="0"/>
              <a:t> are offset by S pixels in both horizontal and vertical directions (instead of S=1)</a:t>
            </a:r>
          </a:p>
          <a:p>
            <a:pPr lvl="1"/>
            <a:r>
              <a:rPr lang="en-US" dirty="0" smtClean="0"/>
              <a:t>S: stride</a:t>
            </a:r>
          </a:p>
          <a:p>
            <a:pPr lvl="1"/>
            <a:r>
              <a:rPr lang="en-US" dirty="0" smtClean="0"/>
              <a:t>hidden dimensions (X-M+1)/S by (Y-M+1)/S</a:t>
            </a:r>
          </a:p>
        </p:txBody>
      </p:sp>
    </p:spTree>
    <p:extLst>
      <p:ext uri="{BB962C8B-B14F-4D97-AF65-F5344CB8AC3E}">
        <p14:creationId xmlns:p14="http://schemas.microsoft.com/office/powerpoint/2010/main" val="6333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all the hidden units are detecting the same features, and we simply want to determine whether the object appeared in any location, we can combine hidden representations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Sum pooling vs. max pooling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25569" y="5159109"/>
            <a:ext cx="915925" cy="914400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3687784" y="4896742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27230" y="4550579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968661" y="4345966"/>
            <a:ext cx="722388" cy="20461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95288" y="3235869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36325" y="5165577"/>
            <a:ext cx="915925" cy="914400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4792766" y="4903210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378756" y="4557047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939311" y="4352434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141494" y="5165577"/>
            <a:ext cx="915925" cy="914400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3225569" y="5165577"/>
            <a:ext cx="915925" cy="9079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952250" y="5165577"/>
            <a:ext cx="915925" cy="914400"/>
            <a:chOff x="1294510" y="3908144"/>
            <a:chExt cx="915925" cy="914400"/>
          </a:xfrm>
        </p:grpSpPr>
        <p:sp>
          <p:nvSpPr>
            <p:cNvPr id="91" name="Rectangle 90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4324694" y="5172045"/>
            <a:ext cx="915925" cy="9079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697020" y="4562790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776230" y="5165577"/>
            <a:ext cx="915925" cy="907932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6318620" y="4894166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7" idx="0"/>
          </p:cNvCxnSpPr>
          <p:nvPr/>
        </p:nvCxnSpPr>
        <p:spPr>
          <a:xfrm flipH="1" flipV="1">
            <a:off x="5697020" y="4345966"/>
            <a:ext cx="560555" cy="21682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4637250" y="3834307"/>
            <a:ext cx="1121109" cy="520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sum of hidden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5189407" y="3589009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8210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layer in a convolutional net has a 3D lattice structure</a:t>
            </a:r>
          </a:p>
          <a:p>
            <a:pPr lvl="1"/>
            <a:r>
              <a:rPr lang="en-US" dirty="0" smtClean="0"/>
              <a:t>width X height X feature type</a:t>
            </a:r>
          </a:p>
          <a:p>
            <a:r>
              <a:rPr lang="en-US" dirty="0" smtClean="0"/>
              <a:t>Three types of transformations between layers</a:t>
            </a:r>
          </a:p>
          <a:p>
            <a:pPr lvl="1"/>
            <a:r>
              <a:rPr lang="en-US" dirty="0" smtClean="0"/>
              <a:t>convolution</a:t>
            </a:r>
          </a:p>
          <a:p>
            <a:pPr lvl="1"/>
            <a:r>
              <a:rPr lang="en-US" dirty="0" smtClean="0"/>
              <a:t>activation function</a:t>
            </a:r>
          </a:p>
          <a:p>
            <a:pPr lvl="1"/>
            <a:r>
              <a:rPr lang="en-US" dirty="0" smtClean="0"/>
              <a:t>pooling</a:t>
            </a:r>
          </a:p>
          <a:p>
            <a:r>
              <a:rPr lang="en-US" dirty="0" smtClean="0"/>
              <a:t>Full blown convolutional net performs these transformations repeatedly -&gt; Deep net</a:t>
            </a:r>
          </a:p>
          <a:p>
            <a:pPr lvl="1"/>
            <a:r>
              <a:rPr lang="en-US" dirty="0" smtClean="0"/>
              <a:t>higher-order feature detectors after convolution</a:t>
            </a:r>
          </a:p>
          <a:p>
            <a:pPr lvl="1"/>
            <a:r>
              <a:rPr lang="en-US" dirty="0" smtClean="0"/>
              <a:t>lower spatial resolution after pooling</a:t>
            </a:r>
          </a:p>
        </p:txBody>
      </p:sp>
    </p:spTree>
    <p:extLst>
      <p:ext uri="{BB962C8B-B14F-4D97-AF65-F5344CB8AC3E}">
        <p14:creationId xmlns:p14="http://schemas.microsoft.com/office/powerpoint/2010/main" val="180941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Hinton video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Convolutional nets for digit recognition</a:t>
            </a:r>
            <a:endParaRPr lang="en-US" dirty="0" smtClean="0"/>
          </a:p>
          <a:p>
            <a:r>
              <a:rPr lang="en-US" dirty="0" err="1" smtClean="0"/>
              <a:t>LeCun’s</a:t>
            </a:r>
            <a:r>
              <a:rPr lang="en-US" dirty="0" smtClean="0"/>
              <a:t> work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LeNet-5</a:t>
            </a:r>
            <a:endParaRPr lang="en-US" dirty="0"/>
          </a:p>
          <a:p>
            <a:pPr lvl="1"/>
            <a:r>
              <a:rPr lang="en-US" dirty="0" smtClean="0">
                <a:hlinkClick r:id="rId4"/>
              </a:rPr>
              <a:t>Yann’s early convolutional nets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Javascript convolutional net demo</a:t>
            </a:r>
            <a:endParaRPr lang="en-US" dirty="0" smtClean="0"/>
          </a:p>
          <a:p>
            <a:r>
              <a:rPr lang="en-US" dirty="0" smtClean="0"/>
              <a:t>Hinton video</a:t>
            </a:r>
          </a:p>
          <a:p>
            <a:pPr lvl="1"/>
            <a:r>
              <a:rPr lang="en-US" dirty="0" smtClean="0">
                <a:hlinkClick r:id="rId6"/>
              </a:rPr>
              <a:t>Convolutional nets for object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1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ImageNet</a:t>
            </a:r>
            <a:r>
              <a:rPr lang="en-US" dirty="0" smtClean="0"/>
              <a:t>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ImageNet</a:t>
            </a:r>
            <a:endParaRPr lang="en-US" dirty="0"/>
          </a:p>
          <a:p>
            <a:pPr lvl="1"/>
            <a:r>
              <a:rPr lang="en-US" dirty="0" smtClean="0"/>
              <a:t>&gt; 15M high resolution images</a:t>
            </a:r>
          </a:p>
          <a:p>
            <a:pPr lvl="1"/>
            <a:r>
              <a:rPr lang="en-US" dirty="0" smtClean="0"/>
              <a:t>over 22K categories</a:t>
            </a:r>
          </a:p>
          <a:p>
            <a:pPr lvl="1"/>
            <a:r>
              <a:rPr lang="en-US" dirty="0" smtClean="0"/>
              <a:t>labeled by Mechanical Turk workers</a:t>
            </a:r>
          </a:p>
          <a:p>
            <a:r>
              <a:rPr lang="en-US" dirty="0" err="1" smtClean="0"/>
              <a:t>ImageNet</a:t>
            </a:r>
            <a:r>
              <a:rPr lang="en-US" dirty="0" smtClean="0"/>
              <a:t> Large-Scale Visual Recognition Challenge (ILSVRC)</a:t>
            </a:r>
          </a:p>
          <a:p>
            <a:pPr lvl="1"/>
            <a:r>
              <a:rPr lang="en-US" dirty="0" smtClean="0"/>
              <a:t>2010-2015</a:t>
            </a:r>
          </a:p>
          <a:p>
            <a:pPr lvl="1"/>
            <a:r>
              <a:rPr lang="en-US" dirty="0" smtClean="0"/>
              <a:t>2010 competition</a:t>
            </a:r>
          </a:p>
          <a:p>
            <a:pPr lvl="2"/>
            <a:r>
              <a:rPr lang="en-US" dirty="0" smtClean="0"/>
              <a:t>1.2 M training images, 1000 categories (general and specific)</a:t>
            </a:r>
            <a:endParaRPr lang="en-US" dirty="0"/>
          </a:p>
          <a:p>
            <a:pPr lvl="2"/>
            <a:r>
              <a:rPr lang="en-US" dirty="0" smtClean="0"/>
              <a:t>200K test images</a:t>
            </a:r>
          </a:p>
          <a:p>
            <a:pPr lvl="2"/>
            <a:r>
              <a:rPr lang="en-US" dirty="0" smtClean="0"/>
              <a:t>output a list of 5 object categories in descending order of confidence</a:t>
            </a:r>
          </a:p>
          <a:p>
            <a:pPr lvl="2"/>
            <a:r>
              <a:rPr lang="en-US" dirty="0" smtClean="0"/>
              <a:t>two error rates: top-1 and top-5</a:t>
            </a:r>
          </a:p>
          <a:p>
            <a:pPr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47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Krizhevsky</a:t>
            </a:r>
            <a:r>
              <a:rPr lang="en-US" dirty="0" smtClean="0"/>
              <a:t>, Sutskever, &amp; Hinton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607748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Downsampled</a:t>
            </a:r>
            <a:r>
              <a:rPr lang="en-US" dirty="0" smtClean="0"/>
              <a:t> images</a:t>
            </a:r>
          </a:p>
          <a:p>
            <a:pPr lvl="1"/>
            <a:r>
              <a:rPr lang="en-US" dirty="0" smtClean="0"/>
              <a:t>shorter dimension 256 pixels, longer dimension cropped about center to 256 pixels</a:t>
            </a:r>
          </a:p>
          <a:p>
            <a:pPr lvl="1"/>
            <a:r>
              <a:rPr lang="en-US" dirty="0" smtClean="0"/>
              <a:t>R, G, B channels</a:t>
            </a:r>
          </a:p>
          <a:p>
            <a:r>
              <a:rPr lang="en-US" dirty="0" smtClean="0"/>
              <a:t>Mean subtraction from inputs</a:t>
            </a:r>
          </a:p>
          <a:p>
            <a:r>
              <a:rPr lang="en-US" dirty="0" smtClean="0"/>
              <a:t>Data set augmentation</a:t>
            </a:r>
          </a:p>
          <a:p>
            <a:pPr lvl="1"/>
            <a:r>
              <a:rPr lang="en-US" dirty="0" smtClean="0"/>
              <a:t>Generate image translations by selecting random 224 x 224 sub-images</a:t>
            </a:r>
          </a:p>
          <a:p>
            <a:pPr lvl="1"/>
            <a:r>
              <a:rPr lang="en-US" dirty="0" smtClean="0"/>
              <a:t>Horizontal reflections (</a:t>
            </a:r>
            <a:r>
              <a:rPr lang="en-US" dirty="0" err="1" smtClean="0"/>
              <a:t>std</a:t>
            </a:r>
            <a:r>
              <a:rPr lang="en-US" dirty="0" smtClean="0"/>
              <a:t> trick in computer vision)</a:t>
            </a:r>
          </a:p>
          <a:p>
            <a:pPr lvl="1"/>
            <a:r>
              <a:rPr lang="en-US" dirty="0" smtClean="0"/>
              <a:t>increases size of training set by factor of 2048</a:t>
            </a:r>
          </a:p>
          <a:p>
            <a:pPr lvl="1"/>
            <a:r>
              <a:rPr lang="en-US" dirty="0" smtClean="0"/>
              <a:t>When testing, extract 10 distinct 224x224 sub-images and average predictions</a:t>
            </a:r>
          </a:p>
          <a:p>
            <a:r>
              <a:rPr lang="en-US" dirty="0" smtClean="0"/>
              <a:t>More data set augmentation</a:t>
            </a:r>
          </a:p>
          <a:p>
            <a:pPr lvl="1"/>
            <a:r>
              <a:rPr lang="en-US" dirty="0" smtClean="0"/>
              <a:t>Vary intensity and color of the illumination from epoch to epoch</a:t>
            </a:r>
          </a:p>
        </p:txBody>
      </p:sp>
    </p:spTree>
    <p:extLst>
      <p:ext uri="{BB962C8B-B14F-4D97-AF65-F5344CB8AC3E}">
        <p14:creationId xmlns:p14="http://schemas.microsoft.com/office/powerpoint/2010/main" val="355113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Krizhevsky</a:t>
            </a:r>
            <a:r>
              <a:rPr lang="en-US" dirty="0" smtClean="0"/>
              <a:t>, Sutskever, &amp; Hinton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5421752"/>
            <a:ext cx="9220200" cy="2350648"/>
          </a:xfrm>
        </p:spPr>
        <p:txBody>
          <a:bodyPr/>
          <a:lstStyle/>
          <a:p>
            <a:r>
              <a:rPr lang="en-US" dirty="0" smtClean="0"/>
              <a:t>5 convolutional layers, split across two GPUs</a:t>
            </a:r>
          </a:p>
          <a:p>
            <a:r>
              <a:rPr lang="en-US" dirty="0" smtClean="0"/>
              <a:t>3 fully connected layers</a:t>
            </a:r>
          </a:p>
          <a:p>
            <a:r>
              <a:rPr lang="en-US" dirty="0" smtClean="0"/>
              <a:t>1000-way </a:t>
            </a:r>
            <a:r>
              <a:rPr lang="en-US" dirty="0" err="1" smtClean="0"/>
              <a:t>softmax</a:t>
            </a:r>
            <a:r>
              <a:rPr lang="en-US" dirty="0" smtClean="0"/>
              <a:t> output layer</a:t>
            </a:r>
            <a:endParaRPr lang="en-US" dirty="0"/>
          </a:p>
        </p:txBody>
      </p:sp>
      <p:pic>
        <p:nvPicPr>
          <p:cNvPr id="4" name="Picture 3" descr="Screen Shot 2015-03-10 at 10.43.0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8" y="1459907"/>
            <a:ext cx="7937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392070"/>
            <a:ext cx="9220200" cy="638032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ReLU</a:t>
            </a:r>
            <a:r>
              <a:rPr lang="en-US" dirty="0" smtClean="0"/>
              <a:t> instead of logistic or </a:t>
            </a:r>
            <a:r>
              <a:rPr lang="en-US" dirty="0" err="1" smtClean="0"/>
              <a:t>tanh</a:t>
            </a:r>
            <a:r>
              <a:rPr lang="en-US" dirty="0" smtClean="0"/>
              <a:t> units</a:t>
            </a:r>
          </a:p>
          <a:p>
            <a:r>
              <a:rPr lang="en-US" dirty="0" smtClean="0"/>
              <a:t>Training on multiple GPUs</a:t>
            </a:r>
          </a:p>
          <a:p>
            <a:pPr lvl="1"/>
            <a:r>
              <a:rPr lang="en-US" dirty="0" smtClean="0"/>
              <a:t>cross talk only in certain layers</a:t>
            </a:r>
            <a:endParaRPr lang="en-US" dirty="0"/>
          </a:p>
          <a:p>
            <a:pPr lvl="1"/>
            <a:r>
              <a:rPr lang="en-US" dirty="0" smtClean="0"/>
              <a:t>balance speed vs. connectivity</a:t>
            </a:r>
          </a:p>
          <a:p>
            <a:r>
              <a:rPr lang="en-US" dirty="0" smtClean="0"/>
              <a:t>Normalize output of </a:t>
            </a:r>
            <a:r>
              <a:rPr lang="en-US" dirty="0" err="1" smtClean="0"/>
              <a:t>ReLU</a:t>
            </a:r>
            <a:r>
              <a:rPr lang="en-US" dirty="0" smtClean="0"/>
              <a:t> output in map </a:t>
            </a:r>
            <a:r>
              <a:rPr lang="en-US" dirty="0" err="1" smtClean="0"/>
              <a:t>i</a:t>
            </a:r>
            <a:r>
              <a:rPr lang="en-US" dirty="0" smtClean="0"/>
              <a:t> at (</a:t>
            </a:r>
            <a:r>
              <a:rPr lang="en-US" dirty="0" err="1" smtClean="0"/>
              <a:t>x,y</a:t>
            </a:r>
            <a:r>
              <a:rPr lang="en-US" dirty="0" smtClean="0"/>
              <a:t>) based on activity of features in adjacent maps at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Overlapping pooling</a:t>
            </a:r>
          </a:p>
          <a:p>
            <a:pPr lvl="1"/>
            <a:r>
              <a:rPr lang="en-US" dirty="0" smtClean="0"/>
              <a:t>pooling units spaced s pixels apart, summing over a z X z neighborhood, with s &lt; z</a:t>
            </a:r>
            <a:endParaRPr lang="en-US" dirty="0"/>
          </a:p>
        </p:txBody>
      </p:sp>
      <p:pic>
        <p:nvPicPr>
          <p:cNvPr id="5" name="Picture 4" descr="Screen Shot 2015-03-10 at 11.03.24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82" y="60323"/>
            <a:ext cx="2544631" cy="4188426"/>
          </a:xfrm>
          <a:prstGeom prst="rect">
            <a:avLst/>
          </a:prstGeom>
        </p:spPr>
      </p:pic>
      <p:pic>
        <p:nvPicPr>
          <p:cNvPr id="6" name="Picture 5" descr="Screen Shot 2015-03-10 at 11.09.01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16" y="5031009"/>
            <a:ext cx="4506176" cy="10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10 at 11.15.57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40" r="-27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403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10 at 11.18.25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3" r="-20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07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173862"/>
          </a:xfrm>
        </p:spPr>
        <p:txBody>
          <a:bodyPr/>
          <a:lstStyle/>
          <a:p>
            <a:r>
              <a:rPr lang="en-US" dirty="0" smtClean="0"/>
              <a:t>Input is 5x5 pixel array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Simple back propagation net like you used in Assignment 3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217749" y="2374097"/>
            <a:ext cx="915925" cy="914400"/>
            <a:chOff x="1294510" y="3908144"/>
            <a:chExt cx="915925" cy="914400"/>
          </a:xfrm>
        </p:grpSpPr>
        <p:sp>
          <p:nvSpPr>
            <p:cNvPr id="4" name="Rectangle 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550061" y="2374097"/>
            <a:ext cx="915925" cy="914400"/>
            <a:chOff x="1294510" y="3908144"/>
            <a:chExt cx="915925" cy="914400"/>
          </a:xfrm>
        </p:grpSpPr>
        <p:sp>
          <p:nvSpPr>
            <p:cNvPr id="121" name="Rectangle 120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474501" y="6455011"/>
            <a:ext cx="915925" cy="914400"/>
            <a:chOff x="1294510" y="3908144"/>
            <a:chExt cx="915925" cy="914400"/>
          </a:xfrm>
        </p:grpSpPr>
        <p:sp>
          <p:nvSpPr>
            <p:cNvPr id="147" name="Rectangle 146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387387" y="2374097"/>
            <a:ext cx="915925" cy="914400"/>
            <a:chOff x="1294510" y="3908144"/>
            <a:chExt cx="915925" cy="914400"/>
          </a:xfrm>
        </p:grpSpPr>
        <p:sp>
          <p:nvSpPr>
            <p:cNvPr id="199" name="Rectangle 198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224" name="Straight Arrow Connector 223"/>
          <p:cNvCxnSpPr/>
          <p:nvPr/>
        </p:nvCxnSpPr>
        <p:spPr>
          <a:xfrm flipV="1">
            <a:off x="4936716" y="6192644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4376162" y="5846481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226" name="Straight Arrow Connector 225"/>
          <p:cNvCxnSpPr/>
          <p:nvPr/>
        </p:nvCxnSpPr>
        <p:spPr>
          <a:xfrm flipV="1">
            <a:off x="4936717" y="5641868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4212495" y="5316983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45943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5-03-10 at 11.19.41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05" y="1122680"/>
            <a:ext cx="4605796" cy="2574894"/>
          </a:xfrm>
          <a:prstGeom prst="rect">
            <a:avLst/>
          </a:prstGeom>
        </p:spPr>
      </p:pic>
      <p:pic>
        <p:nvPicPr>
          <p:cNvPr id="5" name="Picture 4" descr="Screen Shot 2015-03-10 at 11.20.00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55" y="3987955"/>
            <a:ext cx="6721502" cy="32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Convolutional Nets For Segmentation</a:t>
            </a:r>
            <a:br>
              <a:rPr lang="en-US" dirty="0" smtClean="0"/>
            </a:br>
            <a:r>
              <a:rPr lang="en-US" dirty="0" smtClean="0"/>
              <a:t>(Long, </a:t>
            </a:r>
            <a:r>
              <a:rPr lang="en-US" dirty="0" err="1" smtClean="0"/>
              <a:t>Shelhamer</a:t>
            </a:r>
            <a:r>
              <a:rPr lang="en-US" dirty="0" smtClean="0"/>
              <a:t>, Darrell,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5556074"/>
            <a:ext cx="9220200" cy="2307910"/>
          </a:xfrm>
        </p:spPr>
        <p:txBody>
          <a:bodyPr/>
          <a:lstStyle/>
          <a:p>
            <a:r>
              <a:rPr lang="en-US" dirty="0" smtClean="0"/>
              <a:t>Determine what objects are where</a:t>
            </a:r>
          </a:p>
          <a:p>
            <a:pPr lvl="1"/>
            <a:r>
              <a:rPr lang="en-US" dirty="0" smtClean="0"/>
              <a:t>“what” depends on global information</a:t>
            </a:r>
          </a:p>
          <a:p>
            <a:pPr lvl="1"/>
            <a:r>
              <a:rPr lang="en-US" dirty="0" smtClean="0"/>
              <a:t>“where” depends on local information</a:t>
            </a:r>
            <a:endParaRPr lang="en-US" dirty="0"/>
          </a:p>
        </p:txBody>
      </p:sp>
      <p:pic>
        <p:nvPicPr>
          <p:cNvPr id="4" name="Picture 3" descr="Screen Shot 2015-03-10 at 11.49.40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11" y="1444585"/>
            <a:ext cx="6098205" cy="39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Convolutional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894320"/>
          </a:xfrm>
        </p:spPr>
        <p:txBody>
          <a:bodyPr>
            <a:normAutofit/>
          </a:bodyPr>
          <a:lstStyle/>
          <a:p>
            <a:r>
              <a:rPr lang="en-US" dirty="0" smtClean="0"/>
              <a:t>Higher layers of typical </a:t>
            </a:r>
            <a:r>
              <a:rPr lang="en-US" dirty="0" err="1" smtClean="0"/>
              <a:t>convnets</a:t>
            </a:r>
            <a:r>
              <a:rPr lang="en-US" dirty="0" smtClean="0"/>
              <a:t> are </a:t>
            </a:r>
            <a:r>
              <a:rPr lang="en-US" dirty="0" err="1" smtClean="0"/>
              <a:t>nonspatial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every layer remains spatial, then output can specify where as well as what (albeit coarsely)</a:t>
            </a:r>
            <a:endParaRPr lang="en-US" dirty="0"/>
          </a:p>
        </p:txBody>
      </p:sp>
      <p:pic>
        <p:nvPicPr>
          <p:cNvPr id="4" name="Picture 3" descr="Screen Shot 2015-03-11 at 12.13.01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07" y="2530588"/>
            <a:ext cx="4597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0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connect coarse output to dense pixels?</a:t>
            </a:r>
          </a:p>
          <a:p>
            <a:r>
              <a:rPr lang="en-US" dirty="0" smtClean="0"/>
              <a:t>Naïve approach</a:t>
            </a:r>
          </a:p>
          <a:p>
            <a:pPr lvl="1"/>
            <a:r>
              <a:rPr lang="en-US" dirty="0" smtClean="0"/>
              <a:t>interpolation</a:t>
            </a:r>
          </a:p>
          <a:p>
            <a:r>
              <a:rPr lang="en-US" dirty="0" err="1" smtClean="0"/>
              <a:t>Deconvolution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if you want to increase resolution by a factor </a:t>
            </a:r>
            <a:r>
              <a:rPr lang="en-US" i="1" dirty="0" smtClean="0"/>
              <a:t>f</a:t>
            </a:r>
            <a:r>
              <a:rPr lang="en-US" dirty="0" smtClean="0"/>
              <a:t>, use convolution with fractional input stride 1/</a:t>
            </a:r>
            <a:r>
              <a:rPr lang="en-US" i="1" dirty="0" smtClean="0"/>
              <a:t>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060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1" y="4774577"/>
            <a:ext cx="9220200" cy="1465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Note: pool 5 reflects</a:t>
            </a:r>
            <a:br>
              <a:rPr lang="en-US" dirty="0" smtClean="0"/>
            </a:br>
            <a:r>
              <a:rPr lang="en-US" dirty="0" smtClean="0"/>
              <a:t>single pixel in</a:t>
            </a:r>
            <a:br>
              <a:rPr lang="en-US" dirty="0" smtClean="0"/>
            </a:br>
            <a:r>
              <a:rPr lang="en-US" dirty="0" smtClean="0"/>
              <a:t>coarse </a:t>
            </a:r>
            <a:r>
              <a:rPr lang="en-US" dirty="0" err="1" smtClean="0"/>
              <a:t>heatmap</a:t>
            </a:r>
            <a:endParaRPr lang="en-US" dirty="0"/>
          </a:p>
        </p:txBody>
      </p:sp>
      <p:pic>
        <p:nvPicPr>
          <p:cNvPr id="4" name="Picture 3" descr="Screen Shot 2015-03-11 at 12.20.26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1109894"/>
            <a:ext cx="9740900" cy="3683000"/>
          </a:xfrm>
          <a:prstGeom prst="rect">
            <a:avLst/>
          </a:prstGeom>
        </p:spPr>
      </p:pic>
      <p:pic>
        <p:nvPicPr>
          <p:cNvPr id="5" name="Picture 4" descr="Screen Shot 2015-03-11 at 12.24.10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83" y="4747831"/>
            <a:ext cx="4883810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3" y="1554484"/>
            <a:ext cx="3707006" cy="5388504"/>
          </a:xfrm>
        </p:spPr>
        <p:txBody>
          <a:bodyPr/>
          <a:lstStyle/>
          <a:p>
            <a:r>
              <a:rPr lang="en-US" dirty="0" smtClean="0"/>
              <a:t>20% relative improvement over state-of-the-art (SDS)</a:t>
            </a:r>
          </a:p>
          <a:p>
            <a:r>
              <a:rPr lang="en-US" dirty="0" smtClean="0"/>
              <a:t>…And runs faster</a:t>
            </a:r>
            <a:endParaRPr lang="en-US" dirty="0"/>
          </a:p>
        </p:txBody>
      </p:sp>
      <p:pic>
        <p:nvPicPr>
          <p:cNvPr id="6" name="Picture 5" descr="Screen Shot 2015-03-11 at 12.22.49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6" y="1015632"/>
            <a:ext cx="5352764" cy="67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Recognizing An Object</a:t>
            </a:r>
            <a:br>
              <a:rPr lang="en-US" dirty="0" smtClean="0"/>
            </a:br>
            <a:r>
              <a:rPr lang="en-US" dirty="0" smtClean="0"/>
              <a:t>With Unknown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0" y="1732558"/>
            <a:ext cx="9220200" cy="53885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 can appear either in the left image or in the right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 indicates presence of object regardless of position</a:t>
            </a:r>
          </a:p>
          <a:p>
            <a:r>
              <a:rPr lang="en-US" dirty="0" smtClean="0"/>
              <a:t>What do we know about the weights?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5508" y="4450679"/>
            <a:ext cx="915925" cy="914400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3897723" y="4188312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37169" y="3842149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178600" y="3637536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63113" y="3312651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163302" y="4457147"/>
            <a:ext cx="915925" cy="914400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5625517" y="4194780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064963" y="3848617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356854" y="3644004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17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D000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D0004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Recognizing An Object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Uknown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0" y="1732558"/>
            <a:ext cx="9220200" cy="5388504"/>
          </a:xfrm>
        </p:spPr>
        <p:txBody>
          <a:bodyPr/>
          <a:lstStyle/>
          <a:p>
            <a:r>
              <a:rPr lang="en-US" dirty="0" smtClean="0"/>
              <a:t>Object can appear either in the left image or in the right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 indicates presence of object regardless of 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5508" y="4450679"/>
            <a:ext cx="915925" cy="914400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3897723" y="4188312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37169" y="3842149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178600" y="3637536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63113" y="3312651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163302" y="4457147"/>
            <a:ext cx="915925" cy="914400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5625517" y="4194780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064963" y="3848617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356854" y="3644004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6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To Many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possible location the object can appear in has its own set of hidden units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set detects the same features except in a different location</a:t>
            </a:r>
          </a:p>
          <a:p>
            <a:r>
              <a:rPr lang="en-US" dirty="0" smtClean="0"/>
              <a:t>Locations can overlap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47028" y="4072138"/>
            <a:ext cx="915925" cy="914400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3409243" y="3809771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48689" y="3463608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90120" y="3258995"/>
            <a:ext cx="722388" cy="20461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197445" y="2934110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57784" y="4078606"/>
            <a:ext cx="915925" cy="914400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4514225" y="3816239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00215" y="3470076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660770" y="3265463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862953" y="4078606"/>
            <a:ext cx="915925" cy="914400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2947028" y="4078606"/>
            <a:ext cx="915925" cy="9079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673709" y="4078606"/>
            <a:ext cx="915925" cy="914400"/>
            <a:chOff x="1294510" y="3908144"/>
            <a:chExt cx="915925" cy="914400"/>
          </a:xfrm>
        </p:grpSpPr>
        <p:sp>
          <p:nvSpPr>
            <p:cNvPr id="92" name="Rectangle 91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4046153" y="4085074"/>
            <a:ext cx="915925" cy="9079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418479" y="3475819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497689" y="4078606"/>
            <a:ext cx="915925" cy="907932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6040079" y="3807195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0"/>
          </p:cNvCxnSpPr>
          <p:nvPr/>
        </p:nvCxnSpPr>
        <p:spPr>
          <a:xfrm flipH="1" flipV="1">
            <a:off x="5418479" y="3258995"/>
            <a:ext cx="560555" cy="21682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0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Each patch of the image is processed by a different set of hidden units (‘detectors’, ‘features’)</a:t>
            </a:r>
          </a:p>
          <a:p>
            <a:r>
              <a:rPr lang="en-US" dirty="0" smtClean="0"/>
              <a:t>But mapping from patch to hidden is the same everywhere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in 2D as well as 1D</a:t>
            </a:r>
          </a:p>
          <a:p>
            <a:r>
              <a:rPr lang="en-US" dirty="0" smtClean="0"/>
              <a:t>Achieves translation invariant recognition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47028" y="4462890"/>
            <a:ext cx="915925" cy="914400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3409243" y="4200523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48689" y="3854360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90120" y="3649747"/>
            <a:ext cx="722388" cy="20461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197445" y="3324862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57784" y="4469358"/>
            <a:ext cx="915925" cy="914400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4514225" y="4206991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00215" y="3860828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660770" y="3656215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862953" y="4469358"/>
            <a:ext cx="915925" cy="914400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2947028" y="4469358"/>
            <a:ext cx="915925" cy="9079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673709" y="4469358"/>
            <a:ext cx="915925" cy="914400"/>
            <a:chOff x="1294510" y="3908144"/>
            <a:chExt cx="915925" cy="914400"/>
          </a:xfrm>
        </p:grpSpPr>
        <p:sp>
          <p:nvSpPr>
            <p:cNvPr id="92" name="Rectangle 91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4046153" y="4475826"/>
            <a:ext cx="915925" cy="9079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418479" y="3866571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497689" y="4469358"/>
            <a:ext cx="915925" cy="907932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6040079" y="4197947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0"/>
          </p:cNvCxnSpPr>
          <p:nvPr/>
        </p:nvCxnSpPr>
        <p:spPr>
          <a:xfrm flipH="1" flipV="1">
            <a:off x="5418479" y="3649747"/>
            <a:ext cx="560555" cy="21682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5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Input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layer typically represents pixels present</a:t>
            </a:r>
          </a:p>
          <a:p>
            <a:pPr lvl="1"/>
            <a:r>
              <a:rPr lang="en-US" dirty="0" smtClean="0"/>
              <a:t>at a given (</a:t>
            </a:r>
            <a:r>
              <a:rPr lang="en-US" dirty="0" err="1" smtClean="0"/>
              <a:t>x,y</a:t>
            </a:r>
            <a:r>
              <a:rPr lang="en-US" dirty="0" smtClean="0"/>
              <a:t>) location</a:t>
            </a:r>
          </a:p>
          <a:p>
            <a:pPr lvl="1"/>
            <a:r>
              <a:rPr lang="en-US" dirty="0" smtClean="0"/>
              <a:t>of a particular color (R, G, B)</a:t>
            </a:r>
          </a:p>
          <a:p>
            <a:endParaRPr lang="en-US" dirty="0" smtClean="0"/>
          </a:p>
          <a:p>
            <a:r>
              <a:rPr lang="en-US" dirty="0" smtClean="0"/>
              <a:t>3D lattice</a:t>
            </a:r>
          </a:p>
          <a:p>
            <a:pPr lvl="1"/>
            <a:r>
              <a:rPr lang="en-US" dirty="0" smtClean="0"/>
              <a:t>height X width X # channels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539335" y="2952826"/>
            <a:ext cx="2057220" cy="418027"/>
            <a:chOff x="6589635" y="6056732"/>
            <a:chExt cx="2057220" cy="549502"/>
          </a:xfrm>
        </p:grpSpPr>
        <p:sp>
          <p:nvSpPr>
            <p:cNvPr id="32" name="Parallelogram 3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39335" y="3523253"/>
            <a:ext cx="2057220" cy="418027"/>
            <a:chOff x="6589635" y="6056732"/>
            <a:chExt cx="2057220" cy="549502"/>
          </a:xfrm>
        </p:grpSpPr>
        <p:sp>
          <p:nvSpPr>
            <p:cNvPr id="52" name="Parallelogram 5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517061" y="4094576"/>
            <a:ext cx="2057220" cy="418027"/>
            <a:chOff x="6589635" y="6056732"/>
            <a:chExt cx="2057220" cy="549502"/>
          </a:xfrm>
        </p:grpSpPr>
        <p:sp>
          <p:nvSpPr>
            <p:cNvPr id="62" name="Parallelogram 6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512620" y="6957853"/>
            <a:ext cx="2057220" cy="418027"/>
            <a:chOff x="6589635" y="6056732"/>
            <a:chExt cx="2057220" cy="549502"/>
          </a:xfrm>
        </p:grpSpPr>
        <p:sp>
          <p:nvSpPr>
            <p:cNvPr id="92" name="Parallelogram 9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7" name="Parallelogram 9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473834" y="6789493"/>
            <a:ext cx="2057220" cy="418027"/>
            <a:chOff x="6589635" y="6056732"/>
            <a:chExt cx="2057220" cy="549502"/>
          </a:xfrm>
        </p:grpSpPr>
        <p:sp>
          <p:nvSpPr>
            <p:cNvPr id="82" name="Parallelogram 8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412774" y="6622029"/>
            <a:ext cx="2057220" cy="418027"/>
            <a:chOff x="6589635" y="6056732"/>
            <a:chExt cx="2057220" cy="549502"/>
          </a:xfrm>
        </p:grpSpPr>
        <p:sp>
          <p:nvSpPr>
            <p:cNvPr id="72" name="Parallelogram 7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4" name="Parallelogram 7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36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/>
          <p:cNvGrpSpPr/>
          <p:nvPr/>
        </p:nvGrpSpPr>
        <p:grpSpPr>
          <a:xfrm>
            <a:off x="7792252" y="4672114"/>
            <a:ext cx="1550153" cy="418027"/>
            <a:chOff x="6851946" y="6056732"/>
            <a:chExt cx="1550153" cy="549502"/>
          </a:xfrm>
        </p:grpSpPr>
        <p:sp>
          <p:nvSpPr>
            <p:cNvPr id="201" name="Parallelogram 200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3" name="Parallelogram 202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4" name="Parallelogram 203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Hidden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8332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hidden unit (</a:t>
            </a:r>
            <a:r>
              <a:rPr lang="en-US" dirty="0" err="1" smtClean="0"/>
              <a:t>i</a:t>
            </a:r>
            <a:r>
              <a:rPr lang="en-US" dirty="0" smtClean="0"/>
              <a:t>) is replicated</a:t>
            </a:r>
            <a:br>
              <a:rPr lang="en-US" dirty="0" smtClean="0"/>
            </a:br>
            <a:r>
              <a:rPr lang="en-US" dirty="0" smtClean="0"/>
              <a:t>across (</a:t>
            </a:r>
            <a:r>
              <a:rPr lang="en-US" dirty="0" err="1" smtClean="0"/>
              <a:t>x,y</a:t>
            </a:r>
            <a:r>
              <a:rPr lang="en-US" dirty="0" smtClean="0"/>
              <a:t>) positions of every</a:t>
            </a:r>
            <a:br>
              <a:rPr lang="en-US" dirty="0" smtClean="0"/>
            </a:br>
            <a:r>
              <a:rPr lang="en-US" dirty="0" smtClean="0"/>
              <a:t>patch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Instead of drawing pools of hidden,</a:t>
            </a:r>
            <a:br>
              <a:rPr lang="en-US" dirty="0" smtClean="0"/>
            </a:br>
            <a:r>
              <a:rPr lang="en-US" dirty="0" smtClean="0"/>
              <a:t>draw one (</a:t>
            </a:r>
            <a:r>
              <a:rPr lang="en-US" dirty="0" err="1" smtClean="0"/>
              <a:t>x,y</a:t>
            </a:r>
            <a:r>
              <a:rPr lang="en-US" dirty="0" smtClean="0"/>
              <a:t>) map for each hidden</a:t>
            </a:r>
            <a:br>
              <a:rPr lang="en-US" dirty="0" smtClean="0"/>
            </a:br>
            <a:r>
              <a:rPr lang="en-US" dirty="0" smtClean="0"/>
              <a:t>unit type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Hidden unit </a:t>
            </a:r>
            <a:r>
              <a:rPr lang="en-US" dirty="0" err="1" smtClean="0"/>
              <a:t>i</a:t>
            </a:r>
            <a:r>
              <a:rPr lang="en-US" dirty="0" smtClean="0"/>
              <a:t> at (</a:t>
            </a:r>
            <a:r>
              <a:rPr lang="en-US" dirty="0" err="1" smtClean="0"/>
              <a:t>x,y</a:t>
            </a:r>
            <a:r>
              <a:rPr lang="en-US" dirty="0" smtClean="0"/>
              <a:t>) gets input from</a:t>
            </a:r>
            <a:br>
              <a:rPr lang="en-US" dirty="0" smtClean="0"/>
            </a:br>
            <a:r>
              <a:rPr lang="en-US" dirty="0" smtClean="0"/>
              <a:t>a cube of activity from its corresponding</a:t>
            </a:r>
            <a:br>
              <a:rPr lang="en-US" dirty="0" smtClean="0"/>
            </a:br>
            <a:r>
              <a:rPr lang="en-US" dirty="0" smtClean="0"/>
              <a:t>input patch</a:t>
            </a:r>
          </a:p>
          <a:p>
            <a:pPr lvl="1"/>
            <a:r>
              <a:rPr lang="en-US" dirty="0" smtClean="0"/>
              <a:t>Each hidden unit in a map has the same</a:t>
            </a:r>
            <a:br>
              <a:rPr lang="en-US" dirty="0" smtClean="0"/>
            </a:br>
            <a:r>
              <a:rPr lang="en-US" dirty="0" smtClean="0"/>
              <a:t>incoming weights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55142" y="2729085"/>
            <a:ext cx="915925" cy="914400"/>
            <a:chOff x="1294510" y="3908144"/>
            <a:chExt cx="915925" cy="914400"/>
          </a:xfrm>
        </p:grpSpPr>
        <p:sp>
          <p:nvSpPr>
            <p:cNvPr id="5" name="Rectangle 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6717357" y="2466718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56803" y="2120555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998234" y="1915942"/>
            <a:ext cx="722388" cy="20461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05559" y="1591057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065898" y="2735553"/>
            <a:ext cx="915925" cy="914400"/>
            <a:chOff x="1294510" y="3908144"/>
            <a:chExt cx="915925" cy="914400"/>
          </a:xfrm>
        </p:grpSpPr>
        <p:sp>
          <p:nvSpPr>
            <p:cNvPr id="35" name="Rectangle 34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7822339" y="2473186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08329" y="2127023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968884" y="1922410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171067" y="2735553"/>
            <a:ext cx="915925" cy="914400"/>
            <a:chOff x="1294510" y="3908144"/>
            <a:chExt cx="915925" cy="914400"/>
          </a:xfrm>
        </p:grpSpPr>
        <p:sp>
          <p:nvSpPr>
            <p:cNvPr id="64" name="Rectangle 63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6255142" y="2735553"/>
            <a:ext cx="915925" cy="9079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981823" y="2735553"/>
            <a:ext cx="915925" cy="914400"/>
            <a:chOff x="1294510" y="3908144"/>
            <a:chExt cx="915925" cy="914400"/>
          </a:xfrm>
        </p:grpSpPr>
        <p:sp>
          <p:nvSpPr>
            <p:cNvPr id="91" name="Rectangle 90"/>
            <p:cNvSpPr/>
            <p:nvPr/>
          </p:nvSpPr>
          <p:spPr>
            <a:xfrm>
              <a:off x="147769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9451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44065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6088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027250" y="427390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7769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29451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44065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6088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27250" y="445678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7769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9451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44065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6088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027250" y="390814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7769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9451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844065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6088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027250" y="409102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7769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29451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44065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6088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27250" y="4639664"/>
              <a:ext cx="183185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354267" y="2742021"/>
            <a:ext cx="915925" cy="9079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726593" y="2132766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FFCA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805803" y="2735553"/>
            <a:ext cx="915925" cy="907932"/>
          </a:xfrm>
          <a:prstGeom prst="rect">
            <a:avLst/>
          </a:prstGeom>
          <a:noFill/>
          <a:ln>
            <a:solidFill>
              <a:srgbClr val="00F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9348193" y="2464142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7" idx="0"/>
          </p:cNvCxnSpPr>
          <p:nvPr/>
        </p:nvCxnSpPr>
        <p:spPr>
          <a:xfrm flipH="1" flipV="1">
            <a:off x="8726593" y="1915942"/>
            <a:ext cx="560555" cy="216824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7504764" y="5830732"/>
            <a:ext cx="2057220" cy="418027"/>
            <a:chOff x="6589635" y="6056732"/>
            <a:chExt cx="2057220" cy="549502"/>
          </a:xfrm>
        </p:grpSpPr>
        <p:sp>
          <p:nvSpPr>
            <p:cNvPr id="122" name="Parallelogram 12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7465978" y="5662372"/>
            <a:ext cx="2057220" cy="418027"/>
            <a:chOff x="6589635" y="6056732"/>
            <a:chExt cx="2057220" cy="549502"/>
          </a:xfrm>
        </p:grpSpPr>
        <p:sp>
          <p:nvSpPr>
            <p:cNvPr id="132" name="Parallelogram 13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4" name="Parallelogram 13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5" name="Parallelogram 13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404918" y="5494908"/>
            <a:ext cx="2057220" cy="418027"/>
            <a:chOff x="6589635" y="6056732"/>
            <a:chExt cx="2057220" cy="549502"/>
          </a:xfrm>
        </p:grpSpPr>
        <p:sp>
          <p:nvSpPr>
            <p:cNvPr id="142" name="Parallelogram 141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3" name="Parallelogram 14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4" name="Parallelogram 14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5" name="Parallelogram 14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6" name="Parallelogram 14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7" name="Parallelogram 14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45981" y="4601802"/>
            <a:ext cx="1550153" cy="418027"/>
            <a:chOff x="6851946" y="6056732"/>
            <a:chExt cx="1550153" cy="549502"/>
          </a:xfrm>
        </p:grpSpPr>
        <p:sp>
          <p:nvSpPr>
            <p:cNvPr id="173" name="Parallelogram 17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5" name="Parallelogram 17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6" name="Parallelogram 17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7694867" y="4534679"/>
            <a:ext cx="1550153" cy="418027"/>
            <a:chOff x="6851946" y="6056732"/>
            <a:chExt cx="1550153" cy="549502"/>
          </a:xfrm>
        </p:grpSpPr>
        <p:sp>
          <p:nvSpPr>
            <p:cNvPr id="185" name="Parallelogram 184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7" name="Parallelogram 186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9" name="Parallelogram 188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7640189" y="4467556"/>
            <a:ext cx="1550153" cy="418027"/>
            <a:chOff x="6851946" y="6056732"/>
            <a:chExt cx="1550153" cy="549502"/>
          </a:xfrm>
        </p:grpSpPr>
        <p:sp>
          <p:nvSpPr>
            <p:cNvPr id="193" name="Parallelogram 19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4" name="Parallelogram 19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6" name="Parallelogram 19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7" name="Parallelogram 19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45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hidden unit channel</a:t>
            </a:r>
          </a:p>
          <a:p>
            <a:pPr lvl="1"/>
            <a:r>
              <a:rPr lang="en-US" dirty="0" smtClean="0"/>
              <a:t>also called map, feature, feature type, dimension</a:t>
            </a:r>
            <a:endParaRPr lang="en-US" dirty="0"/>
          </a:p>
          <a:p>
            <a:r>
              <a:rPr lang="en-US" dirty="0" smtClean="0"/>
              <a:t>Weights for each channel</a:t>
            </a:r>
          </a:p>
          <a:p>
            <a:pPr lvl="1"/>
            <a:r>
              <a:rPr lang="en-US" dirty="0" smtClean="0"/>
              <a:t>also called kernels</a:t>
            </a:r>
          </a:p>
          <a:p>
            <a:r>
              <a:rPr lang="en-US" dirty="0" smtClean="0"/>
              <a:t>Input patch to a hidden unit at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called receptive field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92252" y="4012720"/>
            <a:ext cx="1550153" cy="418027"/>
            <a:chOff x="6851946" y="6056732"/>
            <a:chExt cx="1550153" cy="549502"/>
          </a:xfrm>
        </p:grpSpPr>
        <p:sp>
          <p:nvSpPr>
            <p:cNvPr id="5" name="Parallelogram 4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504764" y="5171338"/>
            <a:ext cx="2057220" cy="418027"/>
            <a:chOff x="6589635" y="6056732"/>
            <a:chExt cx="2057220" cy="549502"/>
          </a:xfrm>
        </p:grpSpPr>
        <p:sp>
          <p:nvSpPr>
            <p:cNvPr id="13" name="Parallelogram 12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465978" y="5002978"/>
            <a:ext cx="2057220" cy="418027"/>
            <a:chOff x="6589635" y="6056732"/>
            <a:chExt cx="2057220" cy="549502"/>
          </a:xfrm>
        </p:grpSpPr>
        <p:sp>
          <p:nvSpPr>
            <p:cNvPr id="23" name="Parallelogram 22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00F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00FA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404918" y="4835514"/>
            <a:ext cx="2057220" cy="418027"/>
            <a:chOff x="6589635" y="6056732"/>
            <a:chExt cx="2057220" cy="549502"/>
          </a:xfrm>
        </p:grpSpPr>
        <p:sp>
          <p:nvSpPr>
            <p:cNvPr id="33" name="Parallelogram 32"/>
            <p:cNvSpPr/>
            <p:nvPr/>
          </p:nvSpPr>
          <p:spPr>
            <a:xfrm>
              <a:off x="6589635" y="6056732"/>
              <a:ext cx="205722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691635" y="61789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650224" y="6331395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610035" y="6474759"/>
              <a:ext cx="193294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745981" y="3942408"/>
            <a:ext cx="1550153" cy="418027"/>
            <a:chOff x="6851946" y="6056732"/>
            <a:chExt cx="1550153" cy="549502"/>
          </a:xfrm>
        </p:grpSpPr>
        <p:sp>
          <p:nvSpPr>
            <p:cNvPr id="43" name="Parallelogram 42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694867" y="3875285"/>
            <a:ext cx="1550153" cy="418027"/>
            <a:chOff x="6851946" y="6056732"/>
            <a:chExt cx="1550153" cy="549502"/>
          </a:xfrm>
        </p:grpSpPr>
        <p:sp>
          <p:nvSpPr>
            <p:cNvPr id="51" name="Parallelogram 50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640189" y="3808162"/>
            <a:ext cx="1550153" cy="418027"/>
            <a:chOff x="6851946" y="6056732"/>
            <a:chExt cx="1550153" cy="549502"/>
          </a:xfrm>
        </p:grpSpPr>
        <p:sp>
          <p:nvSpPr>
            <p:cNvPr id="59" name="Parallelogram 58"/>
            <p:cNvSpPr/>
            <p:nvPr/>
          </p:nvSpPr>
          <p:spPr>
            <a:xfrm>
              <a:off x="7337615" y="6056732"/>
              <a:ext cx="612627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6851946" y="6056732"/>
              <a:ext cx="1550153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7092860" y="6056732"/>
              <a:ext cx="110163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311182" y="6056732"/>
              <a:ext cx="639060" cy="549502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55430" y="6056732"/>
              <a:ext cx="639060" cy="549502"/>
            </a:xfrm>
            <a:prstGeom prst="parallelogram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6906614" y="6243250"/>
              <a:ext cx="1462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898217" y="6430686"/>
              <a:ext cx="14226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191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2968</TotalTime>
  <Words>920</Words>
  <Application>Microsoft Macintosh PowerPoint</Application>
  <PresentationFormat>Custom</PresentationFormat>
  <Paragraphs>194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Theme</vt:lpstr>
      <vt:lpstr>Default2014</vt:lpstr>
      <vt:lpstr>Object Recognition and Convolutional Networks</vt:lpstr>
      <vt:lpstr>Recognizing An Image</vt:lpstr>
      <vt:lpstr>Recognizing An Object With Unknown Location</vt:lpstr>
      <vt:lpstr>Recognizing An Object With Uknown Location</vt:lpstr>
      <vt:lpstr>Generalizing To Many Locations</vt:lpstr>
      <vt:lpstr>Convolutional Neural Net</vt:lpstr>
      <vt:lpstr>The Input Layer</vt:lpstr>
      <vt:lpstr>The Hidden Layer</vt:lpstr>
      <vt:lpstr>Jargon</vt:lpstr>
      <vt:lpstr>Transformation From Input To Hidden</vt:lpstr>
      <vt:lpstr>Pooling</vt:lpstr>
      <vt:lpstr>Transformation types</vt:lpstr>
      <vt:lpstr>Videos And Demos</vt:lpstr>
      <vt:lpstr>ImageNet Competition</vt:lpstr>
      <vt:lpstr>Krizhevsky, Sutskever, &amp; Hinton (2012)</vt:lpstr>
      <vt:lpstr>Krizhevsky, Sutskever, &amp; Hinton (2012)</vt:lpstr>
      <vt:lpstr>Key Ideas</vt:lpstr>
      <vt:lpstr>PowerPoint Presentation</vt:lpstr>
      <vt:lpstr>PowerPoint Presentation</vt:lpstr>
      <vt:lpstr>Results</vt:lpstr>
      <vt:lpstr>Using Convolutional Nets For Segmentation (Long, Shelhamer, Darrell, 2015)</vt:lpstr>
      <vt:lpstr>Fully Convolutional Networks</vt:lpstr>
      <vt:lpstr>Upsampling</vt:lpstr>
      <vt:lpstr>Architecture</vt:lpstr>
      <vt:lpstr>Results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643</cp:revision>
  <dcterms:created xsi:type="dcterms:W3CDTF">2012-11-12T21:36:52Z</dcterms:created>
  <dcterms:modified xsi:type="dcterms:W3CDTF">2015-03-11T19:09:21Z</dcterms:modified>
</cp:coreProperties>
</file>