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40" r:id="rId1"/>
  </p:sldMasterIdLst>
  <p:notesMasterIdLst>
    <p:notesMasterId r:id="rId27"/>
  </p:notesMasterIdLst>
  <p:sldIdLst>
    <p:sldId id="256" r:id="rId2"/>
    <p:sldId id="275" r:id="rId3"/>
    <p:sldId id="435" r:id="rId4"/>
    <p:sldId id="416" r:id="rId5"/>
    <p:sldId id="474" r:id="rId6"/>
    <p:sldId id="418" r:id="rId7"/>
    <p:sldId id="462" r:id="rId8"/>
    <p:sldId id="472" r:id="rId9"/>
    <p:sldId id="470" r:id="rId10"/>
    <p:sldId id="464" r:id="rId11"/>
    <p:sldId id="400" r:id="rId12"/>
    <p:sldId id="456" r:id="rId13"/>
    <p:sldId id="461" r:id="rId14"/>
    <p:sldId id="458" r:id="rId15"/>
    <p:sldId id="455" r:id="rId16"/>
    <p:sldId id="463" r:id="rId17"/>
    <p:sldId id="468" r:id="rId18"/>
    <p:sldId id="452" r:id="rId19"/>
    <p:sldId id="453" r:id="rId20"/>
    <p:sldId id="469" r:id="rId21"/>
    <p:sldId id="471" r:id="rId22"/>
    <p:sldId id="465" r:id="rId23"/>
    <p:sldId id="466" r:id="rId24"/>
    <p:sldId id="387" r:id="rId25"/>
    <p:sldId id="47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r" initials="A"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9C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4" autoAdjust="0"/>
    <p:restoredTop sz="79181" autoAdjust="0"/>
  </p:normalViewPr>
  <p:slideViewPr>
    <p:cSldViewPr snapToGrid="0" snapToObjects="1">
      <p:cViewPr varScale="1">
        <p:scale>
          <a:sx n="81" d="100"/>
          <a:sy n="81" d="100"/>
        </p:scale>
        <p:origin x="-1672" y="-112"/>
      </p:cViewPr>
      <p:guideLst>
        <p:guide orient="horz" pos="2160"/>
        <p:guide pos="2880"/>
      </p:guideLst>
    </p:cSldViewPr>
  </p:slideViewPr>
  <p:outlineViewPr>
    <p:cViewPr>
      <p:scale>
        <a:sx n="33" d="100"/>
        <a:sy n="33" d="100"/>
      </p:scale>
      <p:origin x="0" y="1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B0226C-800A-A24C-AB4E-56797EC983A6}" type="datetimeFigureOut">
              <a:rPr lang="en-US" smtClean="0"/>
              <a:t>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00D3A8-C722-754E-9E7E-D6B1A84C9E83}" type="slidenum">
              <a:rPr lang="en-US" smtClean="0"/>
              <a:t>‹#›</a:t>
            </a:fld>
            <a:endParaRPr lang="en-US"/>
          </a:p>
        </p:txBody>
      </p:sp>
    </p:spTree>
    <p:extLst>
      <p:ext uri="{BB962C8B-B14F-4D97-AF65-F5344CB8AC3E}">
        <p14:creationId xmlns:p14="http://schemas.microsoft.com/office/powerpoint/2010/main" val="24916372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online social networks (OSNs) have grown in popularity, instances of </a:t>
            </a: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 in OSNs have become an </a:t>
            </a:r>
            <a:r>
              <a:rPr lang="en-US" sz="1200" kern="1200" dirty="0" err="1" smtClean="0">
                <a:solidFill>
                  <a:schemeClr val="tx1"/>
                </a:solidFill>
                <a:effectLst/>
                <a:latin typeface="+mn-lt"/>
                <a:ea typeface="+mn-ea"/>
                <a:cs typeface="+mn-cs"/>
              </a:rPr>
              <a:t>increas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a:t>
            </a:r>
            <a:r>
              <a:rPr lang="en-US" sz="1200" kern="1200" dirty="0" smtClean="0">
                <a:solidFill>
                  <a:schemeClr val="tx1"/>
                </a:solidFill>
                <a:effectLst/>
                <a:latin typeface="+mn-lt"/>
                <a:ea typeface="+mn-ea"/>
                <a:cs typeface="+mn-cs"/>
              </a:rPr>
              <a:t> concern. In fact more than half of American teens have been the victims of </a:t>
            </a: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 (National Crime </a:t>
            </a:r>
            <a:r>
              <a:rPr lang="en-US" sz="1200" kern="1200" dirty="0" err="1" smtClean="0">
                <a:solidFill>
                  <a:schemeClr val="tx1"/>
                </a:solidFill>
                <a:effectLst/>
                <a:latin typeface="+mn-lt"/>
                <a:ea typeface="+mn-ea"/>
                <a:cs typeface="+mn-cs"/>
              </a:rPr>
              <a:t>Preven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Council 2011)</a:t>
            </a:r>
            <a:endParaRPr lang="en-US" dirty="0"/>
          </a:p>
        </p:txBody>
      </p:sp>
      <p:sp>
        <p:nvSpPr>
          <p:cNvPr id="4" name="Slide Number Placeholder 3"/>
          <p:cNvSpPr>
            <a:spLocks noGrp="1"/>
          </p:cNvSpPr>
          <p:nvPr>
            <p:ph type="sldNum" sz="quarter" idx="10"/>
          </p:nvPr>
        </p:nvSpPr>
        <p:spPr/>
        <p:txBody>
          <a:bodyPr/>
          <a:lstStyle/>
          <a:p>
            <a:fld id="{E600D3A8-C722-754E-9E7E-D6B1A84C9E83}" type="slidenum">
              <a:rPr lang="en-US" smtClean="0"/>
              <a:t>2</a:t>
            </a:fld>
            <a:endParaRPr lang="en-US"/>
          </a:p>
        </p:txBody>
      </p:sp>
    </p:spTree>
    <p:extLst>
      <p:ext uri="{BB962C8B-B14F-4D97-AF65-F5344CB8AC3E}">
        <p14:creationId xmlns:p14="http://schemas.microsoft.com/office/powerpoint/2010/main" val="3687426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Distribution of image categories given the media sessions have been voted for k times for </a:t>
            </a: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 As some images belong to more than one category, the bars will sum up to more than one.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First, we observe that among the media sessions with the highest negativity, the most common la- </a:t>
            </a:r>
            <a:r>
              <a:rPr lang="en-US" sz="1200" kern="1200" dirty="0" err="1" smtClean="0">
                <a:solidFill>
                  <a:schemeClr val="tx1"/>
                </a:solidFill>
                <a:effectLst/>
                <a:latin typeface="+mn-lt"/>
                <a:ea typeface="+mn-ea"/>
                <a:cs typeface="+mn-cs"/>
              </a:rPr>
              <a:t>bels</a:t>
            </a:r>
            <a:r>
              <a:rPr lang="en-US" sz="1200" kern="1200" dirty="0" smtClean="0">
                <a:solidFill>
                  <a:schemeClr val="tx1"/>
                </a:solidFill>
                <a:effectLst/>
                <a:latin typeface="+mn-lt"/>
                <a:ea typeface="+mn-ea"/>
                <a:cs typeface="+mn-cs"/>
              </a:rPr>
              <a:t> for the image content in these media sessions are Per- son/People, Text, Sports, and perhaps Tattoo, for most values of support for </a:t>
            </a: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 Second, there is some skew in distributions for certain labels such as Person/People, Tat- too and Sports, as the amount of support for </a:t>
            </a: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 varies.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600D3A8-C722-754E-9E7E-D6B1A84C9E83}" type="slidenum">
              <a:rPr lang="en-US" smtClean="0"/>
              <a:t>19</a:t>
            </a:fld>
            <a:endParaRPr lang="en-US"/>
          </a:p>
        </p:txBody>
      </p:sp>
    </p:spTree>
    <p:extLst>
      <p:ext uri="{BB962C8B-B14F-4D97-AF65-F5344CB8AC3E}">
        <p14:creationId xmlns:p14="http://schemas.microsoft.com/office/powerpoint/2010/main" val="3935717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(90%)</a:t>
            </a:r>
            <a:endParaRPr lang="en-US" baseline="30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Further, Crowd- Flower provides us with a degree of trust for each labeler based on the percentage of correctly answered quiz and test questions during the labeling session. This trust value is incorporated by </a:t>
            </a:r>
            <a:r>
              <a:rPr lang="en-US" sz="1200" kern="1200" dirty="0" err="1" smtClean="0">
                <a:solidFill>
                  <a:schemeClr val="tx1"/>
                </a:solidFill>
                <a:effectLst/>
                <a:latin typeface="+mn-lt"/>
                <a:ea typeface="+mn-ea"/>
                <a:cs typeface="+mn-cs"/>
              </a:rPr>
              <a:t>CrowdFlower</a:t>
            </a:r>
            <a:r>
              <a:rPr lang="en-US" sz="1200" kern="1200" dirty="0" smtClean="0">
                <a:solidFill>
                  <a:schemeClr val="tx1"/>
                </a:solidFill>
                <a:effectLst/>
                <a:latin typeface="+mn-lt"/>
                <a:ea typeface="+mn-ea"/>
                <a:cs typeface="+mn-cs"/>
              </a:rPr>
              <a:t> into a weighted version of the majority voting method called a “confidence level”. We decided to employ this weighted trust-based majority voting metric as the basis for our classifier design. Media sessions whose weighted trust-based metric was equal to or greater than 60% were deemed to be strong enough sup- port for </a:t>
            </a: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 Actually, 90% of the original pure majority-vote based media sessions wound up in this higher- confidence </a:t>
            </a: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-labeled group. </a:t>
            </a:r>
            <a:endParaRPr lang="en-US" dirty="0" smtClean="0"/>
          </a:p>
          <a:p>
            <a:endParaRPr lang="en-US" dirty="0"/>
          </a:p>
        </p:txBody>
      </p:sp>
      <p:sp>
        <p:nvSpPr>
          <p:cNvPr id="4" name="Slide Number Placeholder 3"/>
          <p:cNvSpPr>
            <a:spLocks noGrp="1"/>
          </p:cNvSpPr>
          <p:nvPr>
            <p:ph type="sldNum" sz="quarter" idx="10"/>
          </p:nvPr>
        </p:nvSpPr>
        <p:spPr/>
        <p:txBody>
          <a:bodyPr/>
          <a:lstStyle/>
          <a:p>
            <a:fld id="{E600D3A8-C722-754E-9E7E-D6B1A84C9E83}" type="slidenum">
              <a:rPr lang="en-US" smtClean="0"/>
              <a:t>20</a:t>
            </a:fld>
            <a:endParaRPr lang="en-US"/>
          </a:p>
        </p:txBody>
      </p:sp>
    </p:spTree>
    <p:extLst>
      <p:ext uri="{BB962C8B-B14F-4D97-AF65-F5344CB8AC3E}">
        <p14:creationId xmlns:p14="http://schemas.microsoft.com/office/powerpoint/2010/main" val="4083400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 detection’s classifier performance using user/media session features </a:t>
            </a:r>
            <a:endParaRPr lang="en-US" dirty="0" smtClean="0"/>
          </a:p>
          <a:p>
            <a:endParaRPr lang="en-US" dirty="0"/>
          </a:p>
        </p:txBody>
      </p:sp>
      <p:sp>
        <p:nvSpPr>
          <p:cNvPr id="4" name="Slide Number Placeholder 3"/>
          <p:cNvSpPr>
            <a:spLocks noGrp="1"/>
          </p:cNvSpPr>
          <p:nvPr>
            <p:ph type="sldNum" sz="quarter" idx="10"/>
          </p:nvPr>
        </p:nvSpPr>
        <p:spPr/>
        <p:txBody>
          <a:bodyPr/>
          <a:lstStyle/>
          <a:p>
            <a:fld id="{E600D3A8-C722-754E-9E7E-D6B1A84C9E83}" type="slidenum">
              <a:rPr lang="en-US" smtClean="0"/>
              <a:t>22</a:t>
            </a:fld>
            <a:endParaRPr lang="en-US"/>
          </a:p>
        </p:txBody>
      </p:sp>
    </p:spTree>
    <p:extLst>
      <p:ext uri="{BB962C8B-B14F-4D97-AF65-F5344CB8AC3E}">
        <p14:creationId xmlns:p14="http://schemas.microsoft.com/office/powerpoint/2010/main" val="970235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 detection’s classifier performance using text features </a:t>
            </a:r>
            <a:endParaRPr lang="en-US" dirty="0" smtClean="0"/>
          </a:p>
          <a:p>
            <a:endParaRPr lang="en-US" dirty="0"/>
          </a:p>
        </p:txBody>
      </p:sp>
      <p:sp>
        <p:nvSpPr>
          <p:cNvPr id="4" name="Slide Number Placeholder 3"/>
          <p:cNvSpPr>
            <a:spLocks noGrp="1"/>
          </p:cNvSpPr>
          <p:nvPr>
            <p:ph type="sldNum" sz="quarter" idx="10"/>
          </p:nvPr>
        </p:nvSpPr>
        <p:spPr/>
        <p:txBody>
          <a:bodyPr/>
          <a:lstStyle/>
          <a:p>
            <a:fld id="{E600D3A8-C722-754E-9E7E-D6B1A84C9E83}" type="slidenum">
              <a:rPr lang="en-US" smtClean="0"/>
              <a:t>23</a:t>
            </a:fld>
            <a:endParaRPr lang="en-US"/>
          </a:p>
        </p:txBody>
      </p:sp>
    </p:spTree>
    <p:extLst>
      <p:ext uri="{BB962C8B-B14F-4D97-AF65-F5344CB8AC3E}">
        <p14:creationId xmlns:p14="http://schemas.microsoft.com/office/powerpoint/2010/main" val="17527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Although </a:t>
            </a: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 may not cause any physical damage initially, it has potentially devastating psychological effects like depression, low self-esteem, sui- </a:t>
            </a:r>
            <a:r>
              <a:rPr lang="en-US" sz="1200" kern="1200" dirty="0" err="1" smtClean="0">
                <a:solidFill>
                  <a:schemeClr val="tx1"/>
                </a:solidFill>
                <a:effectLst/>
                <a:latin typeface="+mn-lt"/>
                <a:ea typeface="+mn-ea"/>
                <a:cs typeface="+mn-cs"/>
              </a:rPr>
              <a:t>cide</a:t>
            </a:r>
            <a:r>
              <a:rPr lang="en-US" sz="1200" kern="1200" dirty="0" smtClean="0">
                <a:solidFill>
                  <a:schemeClr val="tx1"/>
                </a:solidFill>
                <a:effectLst/>
                <a:latin typeface="+mn-lt"/>
                <a:ea typeface="+mn-ea"/>
                <a:cs typeface="+mn-cs"/>
              </a:rPr>
              <a:t> ideation, and even suicide (</a:t>
            </a:r>
            <a:r>
              <a:rPr lang="en-US" sz="1200" kern="1200" dirty="0" err="1" smtClean="0">
                <a:solidFill>
                  <a:schemeClr val="tx1"/>
                </a:solidFill>
                <a:effectLst/>
                <a:latin typeface="+mn-lt"/>
                <a:ea typeface="+mn-ea"/>
                <a:cs typeface="+mn-cs"/>
              </a:rPr>
              <a:t>Hinduja</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Patchin</a:t>
            </a:r>
            <a:r>
              <a:rPr lang="en-US" sz="1200" kern="1200" dirty="0" smtClean="0">
                <a:solidFill>
                  <a:schemeClr val="tx1"/>
                </a:solidFill>
                <a:effectLst/>
                <a:latin typeface="+mn-lt"/>
                <a:ea typeface="+mn-ea"/>
                <a:cs typeface="+mn-cs"/>
              </a:rPr>
              <a:t> 2010; E. </a:t>
            </a:r>
            <a:r>
              <a:rPr lang="en-US" sz="1200" kern="1200" dirty="0" err="1" smtClean="0">
                <a:solidFill>
                  <a:schemeClr val="tx1"/>
                </a:solidFill>
                <a:effectLst/>
                <a:latin typeface="+mn-lt"/>
                <a:ea typeface="+mn-ea"/>
                <a:cs typeface="+mn-cs"/>
              </a:rPr>
              <a:t>Menesini</a:t>
            </a:r>
            <a:r>
              <a:rPr lang="en-US" sz="1200" kern="1200" dirty="0" smtClean="0">
                <a:solidFill>
                  <a:schemeClr val="tx1"/>
                </a:solidFill>
                <a:effectLst/>
                <a:latin typeface="+mn-lt"/>
                <a:ea typeface="+mn-ea"/>
                <a:cs typeface="+mn-cs"/>
              </a:rPr>
              <a:t> 2009).</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Incidents of </a:t>
            </a: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 with extreme consequences such as suicide are now routinely reported in the popular press. </a:t>
            </a:r>
            <a:endParaRPr lang="en-US" dirty="0" smtClean="0"/>
          </a:p>
          <a:p>
            <a:endParaRPr lang="en-US" dirty="0"/>
          </a:p>
        </p:txBody>
      </p:sp>
      <p:sp>
        <p:nvSpPr>
          <p:cNvPr id="4" name="Slide Number Placeholder 3"/>
          <p:cNvSpPr>
            <a:spLocks noGrp="1"/>
          </p:cNvSpPr>
          <p:nvPr>
            <p:ph type="sldNum" sz="quarter" idx="10"/>
          </p:nvPr>
        </p:nvSpPr>
        <p:spPr/>
        <p:txBody>
          <a:bodyPr/>
          <a:lstStyle/>
          <a:p>
            <a:fld id="{E600D3A8-C722-754E-9E7E-D6B1A84C9E83}" type="slidenum">
              <a:rPr lang="en-US" smtClean="0"/>
              <a:t>3</a:t>
            </a:fld>
            <a:endParaRPr lang="en-US"/>
          </a:p>
        </p:txBody>
      </p:sp>
    </p:spTree>
    <p:extLst>
      <p:ext uri="{BB962C8B-B14F-4D97-AF65-F5344CB8AC3E}">
        <p14:creationId xmlns:p14="http://schemas.microsoft.com/office/powerpoint/2010/main" val="200696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i.e. </a:t>
            </a:r>
          </a:p>
          <a:p>
            <a:pPr lvl="1"/>
            <a:r>
              <a:rPr lang="en-US" dirty="0" smtClean="0"/>
              <a:t>neither the frequency of negativity </a:t>
            </a:r>
          </a:p>
          <a:p>
            <a:pPr lvl="1"/>
            <a:r>
              <a:rPr lang="en-US" dirty="0" smtClean="0"/>
              <a:t>nor the imbalance of power between the victim and bully is considered when labeling comments.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smtClean="0"/>
              <a:t>It is more accurate to say that most of the prior work on cyberbullying or on </a:t>
            </a:r>
            <a:r>
              <a:rPr lang="en-US" dirty="0" err="1" smtClean="0"/>
              <a:t>cyberaggression</a:t>
            </a:r>
            <a:r>
              <a:rPr lang="en-US" dirty="0" smtClean="0"/>
              <a:t> </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E600D3A8-C722-754E-9E7E-D6B1A84C9E83}" type="slidenum">
              <a:rPr lang="en-US" smtClean="0"/>
              <a:t>6</a:t>
            </a:fld>
            <a:endParaRPr lang="en-US"/>
          </a:p>
        </p:txBody>
      </p:sp>
    </p:spTree>
    <p:extLst>
      <p:ext uri="{BB962C8B-B14F-4D97-AF65-F5344CB8AC3E}">
        <p14:creationId xmlns:p14="http://schemas.microsoft.com/office/powerpoint/2010/main" val="741403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00D3A8-C722-754E-9E7E-D6B1A84C9E83}" type="slidenum">
              <a:rPr lang="en-US" smtClean="0"/>
              <a:t>11</a:t>
            </a:fld>
            <a:endParaRPr lang="en-US"/>
          </a:p>
        </p:txBody>
      </p:sp>
    </p:spTree>
    <p:extLst>
      <p:ext uri="{BB962C8B-B14F-4D97-AF65-F5344CB8AC3E}">
        <p14:creationId xmlns:p14="http://schemas.microsoft.com/office/powerpoint/2010/main" val="353520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order to make the labeling of </a:t>
            </a:r>
            <a:r>
              <a:rPr lang="en-US" dirty="0" err="1" smtClean="0"/>
              <a:t>cyberbullying</a:t>
            </a:r>
            <a:r>
              <a:rPr lang="en-US" dirty="0" smtClean="0"/>
              <a:t> more manageable, we sought to label a smaller subset of these media sessions. We focused on those media sessions that have a high percentage of negativity in their associated comments, since we reasoned that this should give us a higher likelihood of identifying </a:t>
            </a:r>
            <a:r>
              <a:rPr lang="en-US" dirty="0" err="1" smtClean="0"/>
              <a:t>cyberbullying</a:t>
            </a:r>
            <a:r>
              <a:rPr lang="en-US" dirty="0" smtClean="0"/>
              <a:t> once the data was properly labeled.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these criteria, we were able to reduce the number of media sessions to a more tractable group of about 1, 000 images and their associated comments for labeling.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600D3A8-C722-754E-9E7E-D6B1A84C9E83}" type="slidenum">
              <a:rPr lang="en-US" smtClean="0"/>
              <a:t>12</a:t>
            </a:fld>
            <a:endParaRPr lang="en-US"/>
          </a:p>
        </p:txBody>
      </p:sp>
    </p:spTree>
    <p:extLst>
      <p:ext uri="{BB962C8B-B14F-4D97-AF65-F5344CB8AC3E}">
        <p14:creationId xmlns:p14="http://schemas.microsoft.com/office/powerpoint/2010/main" val="13837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to understand the relationship between labeled </a:t>
            </a:r>
            <a:r>
              <a:rPr lang="en-US" sz="1200" kern="1200" dirty="0" err="1" smtClean="0">
                <a:solidFill>
                  <a:schemeClr val="tx1"/>
                </a:solidFill>
                <a:effectLst/>
                <a:latin typeface="+mn-lt"/>
                <a:ea typeface="+mn-ea"/>
                <a:cs typeface="+mn-cs"/>
              </a:rPr>
              <a:t>cyberaggression</a:t>
            </a:r>
            <a:r>
              <a:rPr lang="en-US" sz="1200" kern="1200" dirty="0" smtClean="0">
                <a:solidFill>
                  <a:schemeClr val="tx1"/>
                </a:solidFill>
                <a:effectLst/>
                <a:latin typeface="+mn-lt"/>
                <a:ea typeface="+mn-ea"/>
                <a:cs typeface="+mn-cs"/>
              </a:rPr>
              <a:t> and labeled </a:t>
            </a: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 media sessions, we plotted in Figure 6 a two-dimensional heat map that shows the distribution of media sessions as a function of the number of votes each media session received for cyber- aggression and </a:t>
            </a: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We observe that a significant fraction of the sessions exhibit strong agreement in terms of both receiving high numbers of votes for both </a:t>
            </a:r>
            <a:r>
              <a:rPr lang="en-US" sz="1200" kern="1200" dirty="0" err="1" smtClean="0">
                <a:solidFill>
                  <a:schemeClr val="tx1"/>
                </a:solidFill>
                <a:effectLst/>
                <a:latin typeface="+mn-lt"/>
                <a:ea typeface="+mn-ea"/>
                <a:cs typeface="+mn-cs"/>
              </a:rPr>
              <a:t>cyberbully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cyberaggressions</a:t>
            </a:r>
            <a:r>
              <a:rPr lang="en-US" sz="1200" kern="1200" dirty="0" smtClean="0">
                <a:solidFill>
                  <a:schemeClr val="tx1"/>
                </a:solidFill>
                <a:effectLst/>
                <a:latin typeface="+mn-lt"/>
                <a:ea typeface="+mn-ea"/>
                <a:cs typeface="+mn-cs"/>
              </a:rPr>
              <a:t>, or both receiving low numbers of votes, i.e. the session is neither </a:t>
            </a: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 nor </a:t>
            </a:r>
            <a:r>
              <a:rPr lang="en-US" sz="1200" kern="1200" dirty="0" err="1" smtClean="0">
                <a:solidFill>
                  <a:schemeClr val="tx1"/>
                </a:solidFill>
                <a:effectLst/>
                <a:latin typeface="+mn-lt"/>
                <a:ea typeface="+mn-ea"/>
                <a:cs typeface="+mn-cs"/>
              </a:rPr>
              <a:t>cyberag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gression</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shown by the high energy in the upper right and lower left along the diagonal. In addition, it is promising that the area below the diagonal is essentially zero, meaning no sessions have received more votes for </a:t>
            </a: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 than </a:t>
            </a:r>
            <a:r>
              <a:rPr lang="en-US" sz="1200" kern="1200" dirty="0" err="1" smtClean="0">
                <a:solidFill>
                  <a:schemeClr val="tx1"/>
                </a:solidFill>
                <a:effectLst/>
                <a:latin typeface="+mn-lt"/>
                <a:ea typeface="+mn-ea"/>
                <a:cs typeface="+mn-cs"/>
              </a:rPr>
              <a:t>cyberaggression</a:t>
            </a:r>
            <a:r>
              <a:rPr lang="en-US" sz="1200" kern="1200" dirty="0" smtClean="0">
                <a:solidFill>
                  <a:schemeClr val="tx1"/>
                </a:solidFill>
                <a:effectLst/>
                <a:latin typeface="+mn-lt"/>
                <a:ea typeface="+mn-ea"/>
                <a:cs typeface="+mn-cs"/>
              </a:rPr>
              <a:t>. This conforms with the definition that cy- </a:t>
            </a:r>
            <a:r>
              <a:rPr lang="en-US" sz="1200" kern="1200" dirty="0" err="1" smtClean="0">
                <a:solidFill>
                  <a:schemeClr val="tx1"/>
                </a:solidFill>
                <a:effectLst/>
                <a:latin typeface="+mn-lt"/>
                <a:ea typeface="+mn-ea"/>
                <a:cs typeface="+mn-cs"/>
              </a:rPr>
              <a:t>berbullying</a:t>
            </a:r>
            <a:r>
              <a:rPr lang="en-US" sz="1200" kern="1200" dirty="0" smtClean="0">
                <a:solidFill>
                  <a:schemeClr val="tx1"/>
                </a:solidFill>
                <a:effectLst/>
                <a:latin typeface="+mn-lt"/>
                <a:ea typeface="+mn-ea"/>
                <a:cs typeface="+mn-cs"/>
              </a:rPr>
              <a:t> is a subset of </a:t>
            </a:r>
            <a:r>
              <a:rPr lang="en-US" sz="1200" kern="1200" dirty="0" err="1" smtClean="0">
                <a:solidFill>
                  <a:schemeClr val="tx1"/>
                </a:solidFill>
                <a:effectLst/>
                <a:latin typeface="+mn-lt"/>
                <a:ea typeface="+mn-ea"/>
                <a:cs typeface="+mn-cs"/>
              </a:rPr>
              <a:t>cyberaggression</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E600D3A8-C722-754E-9E7E-D6B1A84C9E83}" type="slidenum">
              <a:rPr lang="en-US" smtClean="0"/>
              <a:t>15</a:t>
            </a:fld>
            <a:endParaRPr lang="en-US"/>
          </a:p>
        </p:txBody>
      </p:sp>
    </p:spTree>
    <p:extLst>
      <p:ext uri="{BB962C8B-B14F-4D97-AF65-F5344CB8AC3E}">
        <p14:creationId xmlns:p14="http://schemas.microsoft.com/office/powerpoint/2010/main" val="259336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would like to understand the relationship between image content and </a:t>
            </a: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 in a media session. </a:t>
            </a:r>
            <a:endParaRPr lang="en-US" dirty="0" smtClean="0"/>
          </a:p>
          <a:p>
            <a:endParaRPr lang="en-US" dirty="0"/>
          </a:p>
        </p:txBody>
      </p:sp>
      <p:sp>
        <p:nvSpPr>
          <p:cNvPr id="4" name="Slide Number Placeholder 3"/>
          <p:cNvSpPr>
            <a:spLocks noGrp="1"/>
          </p:cNvSpPr>
          <p:nvPr>
            <p:ph type="sldNum" sz="quarter" idx="10"/>
          </p:nvPr>
        </p:nvSpPr>
        <p:spPr/>
        <p:txBody>
          <a:bodyPr/>
          <a:lstStyle/>
          <a:p>
            <a:fld id="{E600D3A8-C722-754E-9E7E-D6B1A84C9E83}" type="slidenum">
              <a:rPr lang="en-US" smtClean="0"/>
              <a:t>16</a:t>
            </a:fld>
            <a:endParaRPr lang="en-US"/>
          </a:p>
        </p:txBody>
      </p:sp>
    </p:spTree>
    <p:extLst>
      <p:ext uri="{BB962C8B-B14F-4D97-AF65-F5344CB8AC3E}">
        <p14:creationId xmlns:p14="http://schemas.microsoft.com/office/powerpoint/2010/main" val="3310214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would like to understand the relationship between image content and </a:t>
            </a: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 in a media session. </a:t>
            </a:r>
            <a:endParaRPr lang="en-US" dirty="0" smtClean="0"/>
          </a:p>
          <a:p>
            <a:endParaRPr lang="en-US" dirty="0"/>
          </a:p>
        </p:txBody>
      </p:sp>
      <p:sp>
        <p:nvSpPr>
          <p:cNvPr id="4" name="Slide Number Placeholder 3"/>
          <p:cNvSpPr>
            <a:spLocks noGrp="1"/>
          </p:cNvSpPr>
          <p:nvPr>
            <p:ph type="sldNum" sz="quarter" idx="10"/>
          </p:nvPr>
        </p:nvSpPr>
        <p:spPr/>
        <p:txBody>
          <a:bodyPr/>
          <a:lstStyle/>
          <a:p>
            <a:fld id="{E600D3A8-C722-754E-9E7E-D6B1A84C9E83}" type="slidenum">
              <a:rPr lang="en-US" smtClean="0"/>
              <a:t>17</a:t>
            </a:fld>
            <a:endParaRPr lang="en-US"/>
          </a:p>
        </p:txBody>
      </p:sp>
    </p:spTree>
    <p:extLst>
      <p:ext uri="{BB962C8B-B14F-4D97-AF65-F5344CB8AC3E}">
        <p14:creationId xmlns:p14="http://schemas.microsoft.com/office/powerpoint/2010/main" val="499164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Distribution of image categories given the media sessions have been voted for k times for </a:t>
            </a:r>
            <a:r>
              <a:rPr lang="en-US" sz="1200" kern="1200" dirty="0" err="1" smtClean="0">
                <a:solidFill>
                  <a:schemeClr val="tx1"/>
                </a:solidFill>
                <a:effectLst/>
                <a:latin typeface="+mn-lt"/>
                <a:ea typeface="+mn-ea"/>
                <a:cs typeface="+mn-cs"/>
              </a:rPr>
              <a:t>cyberbullying</a:t>
            </a:r>
            <a:r>
              <a:rPr lang="en-US" sz="1200" kern="1200" dirty="0" smtClean="0">
                <a:solidFill>
                  <a:schemeClr val="tx1"/>
                </a:solidFill>
                <a:effectLst/>
                <a:latin typeface="+mn-lt"/>
                <a:ea typeface="+mn-ea"/>
                <a:cs typeface="+mn-cs"/>
              </a:rPr>
              <a:t>. As some images belong to more than one category, the bars will sum up to more than one. </a:t>
            </a:r>
            <a:endParaRPr lang="en-US" dirty="0" smtClean="0"/>
          </a:p>
          <a:p>
            <a:endParaRPr lang="en-US" dirty="0"/>
          </a:p>
        </p:txBody>
      </p:sp>
      <p:sp>
        <p:nvSpPr>
          <p:cNvPr id="4" name="Slide Number Placeholder 3"/>
          <p:cNvSpPr>
            <a:spLocks noGrp="1"/>
          </p:cNvSpPr>
          <p:nvPr>
            <p:ph type="sldNum" sz="quarter" idx="10"/>
          </p:nvPr>
        </p:nvSpPr>
        <p:spPr/>
        <p:txBody>
          <a:bodyPr/>
          <a:lstStyle/>
          <a:p>
            <a:fld id="{E600D3A8-C722-754E-9E7E-D6B1A84C9E83}" type="slidenum">
              <a:rPr lang="en-US" smtClean="0"/>
              <a:t>18</a:t>
            </a:fld>
            <a:endParaRPr lang="en-US"/>
          </a:p>
        </p:txBody>
      </p:sp>
    </p:spTree>
    <p:extLst>
      <p:ext uri="{BB962C8B-B14F-4D97-AF65-F5344CB8AC3E}">
        <p14:creationId xmlns:p14="http://schemas.microsoft.com/office/powerpoint/2010/main" val="262971642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4.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4.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6533D5-8C08-6B41-8947-CC26710FD717}" type="datetimeFigureOut">
              <a:rPr lang="en-US" smtClean="0"/>
              <a:t>2/3/15</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886012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6533D5-8C08-6B41-8947-CC26710FD717}" type="datetimeFigureOut">
              <a:rPr lang="en-US" smtClean="0"/>
              <a:t>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4CBE4E-8C55-9441-8FD8-667671714DDB}" type="slidenum">
              <a:rPr lang="en-US" smtClean="0"/>
              <a:t>‹#›</a:t>
            </a:fld>
            <a:endParaRPr lang="en-US"/>
          </a:p>
        </p:txBody>
      </p:sp>
    </p:spTree>
    <p:extLst>
      <p:ext uri="{BB962C8B-B14F-4D97-AF65-F5344CB8AC3E}">
        <p14:creationId xmlns:p14="http://schemas.microsoft.com/office/powerpoint/2010/main" val="162134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6533D5-8C08-6B41-8947-CC26710FD717}" type="datetimeFigureOut">
              <a:rPr lang="en-US" smtClean="0"/>
              <a:t>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4CBE4E-8C55-9441-8FD8-667671714DDB}" type="slidenum">
              <a:rPr lang="en-US" smtClean="0"/>
              <a:t>‹#›</a:t>
            </a:fld>
            <a:endParaRPr lang="en-US"/>
          </a:p>
        </p:txBody>
      </p:sp>
    </p:spTree>
    <p:extLst>
      <p:ext uri="{BB962C8B-B14F-4D97-AF65-F5344CB8AC3E}">
        <p14:creationId xmlns:p14="http://schemas.microsoft.com/office/powerpoint/2010/main" val="166809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6533D5-8C08-6B41-8947-CC26710FD717}" type="datetimeFigureOut">
              <a:rPr lang="en-US" smtClean="0"/>
              <a:t>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4CBE4E-8C55-9441-8FD8-667671714DDB}" type="slidenum">
              <a:rPr lang="en-US" smtClean="0"/>
              <a:t>‹#›</a:t>
            </a:fld>
            <a:endParaRPr lang="en-US" dirty="0"/>
          </a:p>
        </p:txBody>
      </p:sp>
    </p:spTree>
    <p:extLst>
      <p:ext uri="{BB962C8B-B14F-4D97-AF65-F5344CB8AC3E}">
        <p14:creationId xmlns:p14="http://schemas.microsoft.com/office/powerpoint/2010/main" val="1134089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86533D5-8C08-6B41-8947-CC26710FD717}" type="datetimeFigureOut">
              <a:rPr lang="en-US" smtClean="0"/>
              <a:t>2/3/15</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CE8079A4-7AA8-4A4F-87E2-7781EC5097DD}" type="slidenum">
              <a:rPr lang="en-US" smtClean="0"/>
              <a:pPr/>
              <a:t>‹#›</a:t>
            </a:fld>
            <a:endParaRPr lang="en-US"/>
          </a:p>
        </p:txBody>
      </p:sp>
    </p:spTree>
    <p:extLst>
      <p:ext uri="{BB962C8B-B14F-4D97-AF65-F5344CB8AC3E}">
        <p14:creationId xmlns:p14="http://schemas.microsoft.com/office/powerpoint/2010/main" val="336503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6533D5-8C08-6B41-8947-CC26710FD717}" type="datetimeFigureOut">
              <a:rPr lang="en-US" smtClean="0"/>
              <a:t>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CBE4E-8C55-9441-8FD8-667671714DDB}" type="slidenum">
              <a:rPr lang="en-US" smtClean="0"/>
              <a:t>‹#›</a:t>
            </a:fld>
            <a:endParaRPr lang="en-US"/>
          </a:p>
        </p:txBody>
      </p:sp>
    </p:spTree>
    <p:extLst>
      <p:ext uri="{BB962C8B-B14F-4D97-AF65-F5344CB8AC3E}">
        <p14:creationId xmlns:p14="http://schemas.microsoft.com/office/powerpoint/2010/main" val="620745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6533D5-8C08-6B41-8947-CC26710FD717}" type="datetimeFigureOut">
              <a:rPr lang="en-US" smtClean="0"/>
              <a:t>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4CBE4E-8C55-9441-8FD8-667671714DDB}" type="slidenum">
              <a:rPr lang="en-US" smtClean="0"/>
              <a:t>‹#›</a:t>
            </a:fld>
            <a:endParaRPr lang="en-US"/>
          </a:p>
        </p:txBody>
      </p:sp>
    </p:spTree>
    <p:extLst>
      <p:ext uri="{BB962C8B-B14F-4D97-AF65-F5344CB8AC3E}">
        <p14:creationId xmlns:p14="http://schemas.microsoft.com/office/powerpoint/2010/main" val="51029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C86533D5-8C08-6B41-8947-CC26710FD717}" type="datetimeFigureOut">
              <a:rPr lang="en-US" smtClean="0"/>
              <a:t>2/3/15</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FE4CBE4E-8C55-9441-8FD8-667671714DDB}" type="slidenum">
              <a:rPr lang="en-US" smtClean="0"/>
              <a:t>‹#›</a:t>
            </a:fld>
            <a:endParaRPr lang="en-US"/>
          </a:p>
        </p:txBody>
      </p:sp>
    </p:spTree>
    <p:extLst>
      <p:ext uri="{BB962C8B-B14F-4D97-AF65-F5344CB8AC3E}">
        <p14:creationId xmlns:p14="http://schemas.microsoft.com/office/powerpoint/2010/main" val="50915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533D5-8C08-6B41-8947-CC26710FD717}" type="datetimeFigureOut">
              <a:rPr lang="en-US" smtClean="0"/>
              <a:t>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4CBE4E-8C55-9441-8FD8-667671714DDB}" type="slidenum">
              <a:rPr lang="en-US" smtClean="0"/>
              <a:t>‹#›</a:t>
            </a:fld>
            <a:endParaRPr lang="en-US"/>
          </a:p>
        </p:txBody>
      </p:sp>
    </p:spTree>
    <p:extLst>
      <p:ext uri="{BB962C8B-B14F-4D97-AF65-F5344CB8AC3E}">
        <p14:creationId xmlns:p14="http://schemas.microsoft.com/office/powerpoint/2010/main" val="2805495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C86533D5-8C08-6B41-8947-CC26710FD717}" type="datetimeFigureOut">
              <a:rPr lang="en-US" smtClean="0"/>
              <a:t>2/3/15</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62972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C86533D5-8C08-6B41-8947-CC26710FD717}" type="datetimeFigureOut">
              <a:rPr lang="en-US" smtClean="0"/>
              <a:t>2/3/15</a:t>
            </a:fld>
            <a:endParaRPr lang="en-US"/>
          </a:p>
        </p:txBody>
      </p:sp>
      <p:sp>
        <p:nvSpPr>
          <p:cNvPr id="10" name="Slide Number Placeholder 9"/>
          <p:cNvSpPr>
            <a:spLocks noGrp="1"/>
          </p:cNvSpPr>
          <p:nvPr>
            <p:ph type="sldNum" sz="quarter" idx="12"/>
          </p:nvPr>
        </p:nvSpPr>
        <p:spPr/>
        <p:txBody>
          <a:bodyPr/>
          <a:lstStyle/>
          <a:p>
            <a:fld id="{FE4CBE4E-8C55-9441-8FD8-667671714DDB}" type="slidenum">
              <a:rPr lang="en-US" smtClean="0"/>
              <a:t>‹#›</a:t>
            </a:fld>
            <a:endParaRPr lang="en-US"/>
          </a:p>
        </p:txBody>
      </p:sp>
    </p:spTree>
    <p:extLst>
      <p:ext uri="{BB962C8B-B14F-4D97-AF65-F5344CB8AC3E}">
        <p14:creationId xmlns:p14="http://schemas.microsoft.com/office/powerpoint/2010/main" val="26034944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4" Type="http://schemas.microsoft.com/office/2007/relationships/hdphoto" Target="../media/hdphoto1.wdp"/><Relationship Id="rId1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C86533D5-8C08-6B41-8947-CC26710FD717}" type="datetimeFigureOut">
              <a:rPr lang="en-US" smtClean="0"/>
              <a:t>2/3/15</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FE4CBE4E-8C55-9441-8FD8-667671714DDB}" type="slidenum">
              <a:rPr lang="en-US" smtClean="0"/>
              <a:t>‹#›</a:t>
            </a:fld>
            <a:endParaRPr lang="en-US"/>
          </a:p>
        </p:txBody>
      </p:sp>
    </p:spTree>
    <p:extLst>
      <p:ext uri="{BB962C8B-B14F-4D97-AF65-F5344CB8AC3E}">
        <p14:creationId xmlns:p14="http://schemas.microsoft.com/office/powerpoint/2010/main" val="857623536"/>
      </p:ext>
    </p:extLst>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5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solidFill>
                  <a:schemeClr val="tx1"/>
                </a:solidFill>
              </a:rPr>
              <a:t>Characterization of User Behavior in Social Networks to Better Understand Cyberbullying</a:t>
            </a:r>
            <a:endParaRPr lang="en-US" sz="3600" dirty="0">
              <a:solidFill>
                <a:schemeClr val="tx1"/>
              </a:solidFill>
            </a:endParaRPr>
          </a:p>
        </p:txBody>
      </p:sp>
      <p:sp>
        <p:nvSpPr>
          <p:cNvPr id="3" name="Subtitle 2"/>
          <p:cNvSpPr>
            <a:spLocks noGrp="1"/>
          </p:cNvSpPr>
          <p:nvPr>
            <p:ph type="subTitle" idx="1"/>
          </p:nvPr>
        </p:nvSpPr>
        <p:spPr/>
        <p:txBody>
          <a:bodyPr>
            <a:normAutofit fontScale="92500" lnSpcReduction="10000"/>
          </a:bodyPr>
          <a:lstStyle/>
          <a:p>
            <a:r>
              <a:rPr lang="en-US" dirty="0" err="1" smtClean="0"/>
              <a:t>Homa</a:t>
            </a:r>
            <a:r>
              <a:rPr lang="en-US" dirty="0" smtClean="0"/>
              <a:t> </a:t>
            </a:r>
            <a:r>
              <a:rPr lang="en-US" dirty="0" err="1" smtClean="0"/>
              <a:t>Hosseinmardi</a:t>
            </a:r>
            <a:endParaRPr lang="en-US" dirty="0" smtClean="0"/>
          </a:p>
          <a:p>
            <a:r>
              <a:rPr lang="en-US" dirty="0" smtClean="0"/>
              <a:t>Department </a:t>
            </a:r>
            <a:r>
              <a:rPr lang="en-US" dirty="0"/>
              <a:t>of Computer Science</a:t>
            </a:r>
          </a:p>
          <a:p>
            <a:r>
              <a:rPr lang="en-US" dirty="0"/>
              <a:t>University of Colorado at Boulder</a:t>
            </a:r>
          </a:p>
        </p:txBody>
      </p:sp>
    </p:spTree>
    <p:extLst>
      <p:ext uri="{BB962C8B-B14F-4D97-AF65-F5344CB8AC3E}">
        <p14:creationId xmlns:p14="http://schemas.microsoft.com/office/powerpoint/2010/main" val="364134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Instagram?</a:t>
            </a:r>
            <a:endParaRPr lang="en-US" dirty="0"/>
          </a:p>
        </p:txBody>
      </p:sp>
      <p:sp>
        <p:nvSpPr>
          <p:cNvPr id="3" name="Content Placeholder 2"/>
          <p:cNvSpPr>
            <a:spLocks noGrp="1"/>
          </p:cNvSpPr>
          <p:nvPr>
            <p:ph idx="1"/>
          </p:nvPr>
        </p:nvSpPr>
        <p:spPr>
          <a:xfrm>
            <a:off x="4810944" y="1982042"/>
            <a:ext cx="3875856" cy="4525963"/>
          </a:xfrm>
        </p:spPr>
        <p:txBody>
          <a:bodyPr>
            <a:normAutofit/>
          </a:bodyPr>
          <a:lstStyle/>
          <a:p>
            <a:r>
              <a:rPr lang="en-US" dirty="0" smtClean="0"/>
              <a:t>Ranked 5</a:t>
            </a:r>
            <a:r>
              <a:rPr lang="en-US" baseline="30000" dirty="0" smtClean="0"/>
              <a:t>th</a:t>
            </a:r>
            <a:endParaRPr lang="en-US" dirty="0" smtClean="0"/>
          </a:p>
          <a:p>
            <a:r>
              <a:rPr lang="en-US" dirty="0" smtClean="0"/>
              <a:t>Image based</a:t>
            </a:r>
            <a:endParaRPr lang="en-US" dirty="0"/>
          </a:p>
        </p:txBody>
      </p:sp>
      <p:cxnSp>
        <p:nvCxnSpPr>
          <p:cNvPr id="7" name="Straight Connector 6"/>
          <p:cNvCxnSpPr/>
          <p:nvPr/>
        </p:nvCxnSpPr>
        <p:spPr>
          <a:xfrm flipV="1">
            <a:off x="5108028" y="2340676"/>
            <a:ext cx="1198179" cy="15765"/>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103333" y="2821175"/>
            <a:ext cx="1447705" cy="15766"/>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362893" y="1767293"/>
            <a:ext cx="3206230" cy="4572000"/>
          </a:xfrm>
          <a:prstGeom prst="rect">
            <a:avLst/>
          </a:prstGeom>
        </p:spPr>
      </p:pic>
      <p:pic>
        <p:nvPicPr>
          <p:cNvPr id="5" name="Picture 4"/>
          <p:cNvPicPr>
            <a:picLocks noChangeAspect="1"/>
          </p:cNvPicPr>
          <p:nvPr/>
        </p:nvPicPr>
        <p:blipFill>
          <a:blip r:embed="rId3"/>
          <a:stretch>
            <a:fillRect/>
          </a:stretch>
        </p:blipFill>
        <p:spPr>
          <a:xfrm rot="19927070">
            <a:off x="768956" y="1916410"/>
            <a:ext cx="3916958" cy="4273766"/>
          </a:xfrm>
          <a:prstGeom prst="rect">
            <a:avLst/>
          </a:prstGeom>
        </p:spPr>
      </p:pic>
    </p:spTree>
    <p:extLst>
      <p:ext uri="{BB962C8B-B14F-4D97-AF65-F5344CB8AC3E}">
        <p14:creationId xmlns:p14="http://schemas.microsoft.com/office/powerpoint/2010/main" val="2301232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Collected data</a:t>
            </a:r>
            <a:endParaRPr lang="en-US" dirty="0"/>
          </a:p>
        </p:txBody>
      </p:sp>
      <p:sp>
        <p:nvSpPr>
          <p:cNvPr id="3" name="Content Placeholder 2"/>
          <p:cNvSpPr>
            <a:spLocks noGrp="1"/>
          </p:cNvSpPr>
          <p:nvPr>
            <p:ph idx="1"/>
          </p:nvPr>
        </p:nvSpPr>
        <p:spPr/>
        <p:txBody>
          <a:bodyPr>
            <a:normAutofit/>
          </a:bodyPr>
          <a:lstStyle/>
          <a:p>
            <a:r>
              <a:rPr lang="en-US" dirty="0" smtClean="0"/>
              <a:t>Snowball sampling, 41K </a:t>
            </a:r>
            <a:r>
              <a:rPr lang="en-US" dirty="0" err="1"/>
              <a:t>Instagram</a:t>
            </a:r>
            <a:r>
              <a:rPr lang="en-US" dirty="0"/>
              <a:t> user </a:t>
            </a:r>
            <a:r>
              <a:rPr lang="en-US" dirty="0" smtClean="0"/>
              <a:t>ids</a:t>
            </a:r>
          </a:p>
          <a:p>
            <a:r>
              <a:rPr lang="en-US" dirty="0" smtClean="0"/>
              <a:t>61</a:t>
            </a:r>
            <a:r>
              <a:rPr lang="en-US" dirty="0"/>
              <a:t>% </a:t>
            </a:r>
            <a:r>
              <a:rPr lang="en-US" dirty="0" smtClean="0"/>
              <a:t>or about </a:t>
            </a:r>
            <a:r>
              <a:rPr lang="en-US" dirty="0"/>
              <a:t>25K public </a:t>
            </a:r>
            <a:r>
              <a:rPr lang="en-US" dirty="0" smtClean="0"/>
              <a:t>profiles</a:t>
            </a:r>
          </a:p>
          <a:p>
            <a:r>
              <a:rPr lang="en-US" dirty="0" smtClean="0"/>
              <a:t>Collected </a:t>
            </a:r>
            <a:r>
              <a:rPr lang="en-US" dirty="0" smtClean="0"/>
              <a:t>data:</a:t>
            </a:r>
          </a:p>
          <a:p>
            <a:pPr lvl="1"/>
            <a:r>
              <a:rPr lang="en-US" dirty="0" smtClean="0"/>
              <a:t>The </a:t>
            </a:r>
            <a:r>
              <a:rPr lang="en-US" dirty="0"/>
              <a:t>media </a:t>
            </a:r>
            <a:r>
              <a:rPr lang="en-US" dirty="0">
                <a:solidFill>
                  <a:srgbClr val="FF0000"/>
                </a:solidFill>
              </a:rPr>
              <a:t>objects/images </a:t>
            </a:r>
            <a:r>
              <a:rPr lang="en-US" dirty="0"/>
              <a:t>that the user has posted </a:t>
            </a:r>
            <a:endParaRPr lang="en-US" dirty="0" smtClean="0"/>
          </a:p>
          <a:p>
            <a:pPr lvl="1"/>
            <a:r>
              <a:rPr lang="en-US" dirty="0" smtClean="0"/>
              <a:t>The </a:t>
            </a:r>
            <a:r>
              <a:rPr lang="en-US" dirty="0"/>
              <a:t>associated </a:t>
            </a:r>
            <a:r>
              <a:rPr lang="en-US" dirty="0" smtClean="0">
                <a:solidFill>
                  <a:srgbClr val="FF0000"/>
                </a:solidFill>
              </a:rPr>
              <a:t>comments </a:t>
            </a:r>
            <a:r>
              <a:rPr lang="en-US" dirty="0" smtClean="0"/>
              <a:t>plus</a:t>
            </a:r>
            <a:r>
              <a:rPr lang="en-US" dirty="0" smtClean="0">
                <a:solidFill>
                  <a:srgbClr val="FF0000"/>
                </a:solidFill>
              </a:rPr>
              <a:t> posted times</a:t>
            </a:r>
            <a:endParaRPr lang="en-US" dirty="0" smtClean="0">
              <a:solidFill>
                <a:srgbClr val="FF0000"/>
              </a:solidFill>
            </a:endParaRPr>
          </a:p>
          <a:p>
            <a:pPr lvl="1"/>
            <a:r>
              <a:rPr lang="en-US" dirty="0"/>
              <a:t>U</a:t>
            </a:r>
            <a:r>
              <a:rPr lang="en-US" dirty="0" smtClean="0"/>
              <a:t>ser </a:t>
            </a:r>
            <a:r>
              <a:rPr lang="en-US" dirty="0"/>
              <a:t>id of each user </a:t>
            </a:r>
            <a:r>
              <a:rPr lang="en-US" dirty="0">
                <a:solidFill>
                  <a:srgbClr val="FF0000"/>
                </a:solidFill>
              </a:rPr>
              <a:t>followed by </a:t>
            </a:r>
            <a:r>
              <a:rPr lang="en-US" dirty="0"/>
              <a:t>this </a:t>
            </a:r>
            <a:r>
              <a:rPr lang="en-US" dirty="0" smtClean="0"/>
              <a:t>user</a:t>
            </a:r>
          </a:p>
          <a:p>
            <a:pPr lvl="1"/>
            <a:r>
              <a:rPr lang="en-US" dirty="0"/>
              <a:t>U</a:t>
            </a:r>
            <a:r>
              <a:rPr lang="en-US" dirty="0" smtClean="0"/>
              <a:t>ser </a:t>
            </a:r>
            <a:r>
              <a:rPr lang="en-US" dirty="0"/>
              <a:t>id of each user who </a:t>
            </a:r>
            <a:r>
              <a:rPr lang="en-US" dirty="0">
                <a:solidFill>
                  <a:srgbClr val="FF0000"/>
                </a:solidFill>
              </a:rPr>
              <a:t>follows</a:t>
            </a:r>
            <a:r>
              <a:rPr lang="en-US" dirty="0"/>
              <a:t> this </a:t>
            </a:r>
            <a:r>
              <a:rPr lang="en-US" dirty="0" smtClean="0"/>
              <a:t>user </a:t>
            </a:r>
          </a:p>
          <a:p>
            <a:pPr lvl="1"/>
            <a:r>
              <a:rPr lang="en-US" dirty="0"/>
              <a:t>U</a:t>
            </a:r>
            <a:r>
              <a:rPr lang="en-US" dirty="0" smtClean="0"/>
              <a:t>ser </a:t>
            </a:r>
            <a:r>
              <a:rPr lang="en-US" dirty="0"/>
              <a:t>id of each user who </a:t>
            </a:r>
            <a:r>
              <a:rPr lang="en-US" dirty="0">
                <a:solidFill>
                  <a:srgbClr val="FF0000"/>
                </a:solidFill>
              </a:rPr>
              <a:t>commented</a:t>
            </a:r>
            <a:r>
              <a:rPr lang="en-US" dirty="0"/>
              <a:t> on or </a:t>
            </a:r>
            <a:r>
              <a:rPr lang="en-US" dirty="0">
                <a:solidFill>
                  <a:srgbClr val="FF0000"/>
                </a:solidFill>
              </a:rPr>
              <a:t>liked</a:t>
            </a:r>
            <a:r>
              <a:rPr lang="en-US" dirty="0"/>
              <a:t> the media objects shared by the </a:t>
            </a:r>
            <a:r>
              <a:rPr lang="en-US" dirty="0" smtClean="0"/>
              <a:t>user </a:t>
            </a:r>
          </a:p>
          <a:p>
            <a:endParaRPr lang="en-US" dirty="0"/>
          </a:p>
        </p:txBody>
      </p:sp>
    </p:spTree>
    <p:extLst>
      <p:ext uri="{BB962C8B-B14F-4D97-AF65-F5344CB8AC3E}">
        <p14:creationId xmlns:p14="http://schemas.microsoft.com/office/powerpoint/2010/main" val="273449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session</a:t>
            </a:r>
            <a:endParaRPr lang="en-US" dirty="0"/>
          </a:p>
        </p:txBody>
      </p:sp>
      <p:sp>
        <p:nvSpPr>
          <p:cNvPr id="3" name="Content Placeholder 2"/>
          <p:cNvSpPr>
            <a:spLocks noGrp="1"/>
          </p:cNvSpPr>
          <p:nvPr>
            <p:ph idx="1"/>
          </p:nvPr>
        </p:nvSpPr>
        <p:spPr/>
        <p:txBody>
          <a:bodyPr>
            <a:normAutofit/>
          </a:bodyPr>
          <a:lstStyle/>
          <a:p>
            <a:r>
              <a:rPr lang="en-US" i="1" dirty="0" smtClean="0"/>
              <a:t>Media session:  </a:t>
            </a:r>
            <a:r>
              <a:rPr lang="en-US" dirty="0"/>
              <a:t>m</a:t>
            </a:r>
            <a:r>
              <a:rPr lang="en-US" dirty="0" smtClean="0"/>
              <a:t>edia </a:t>
            </a:r>
            <a:r>
              <a:rPr lang="en-US" dirty="0"/>
              <a:t>object/image and its associated comments </a:t>
            </a:r>
          </a:p>
          <a:p>
            <a:endParaRPr lang="en-US" dirty="0"/>
          </a:p>
          <a:p>
            <a:r>
              <a:rPr lang="en-US" dirty="0"/>
              <a:t>697K media sessions </a:t>
            </a:r>
            <a:endParaRPr lang="en-US" dirty="0" smtClean="0"/>
          </a:p>
          <a:p>
            <a:pPr marL="0" indent="0">
              <a:buNone/>
            </a:pPr>
            <a:endParaRPr lang="en-US" dirty="0"/>
          </a:p>
          <a:p>
            <a:r>
              <a:rPr lang="en-US" dirty="0" smtClean="0"/>
              <a:t>We </a:t>
            </a:r>
            <a:r>
              <a:rPr lang="en-US" dirty="0"/>
              <a:t>select images using the following two criteria: </a:t>
            </a:r>
          </a:p>
          <a:p>
            <a:pPr lvl="1">
              <a:buFont typeface="Wingdings" charset="2"/>
              <a:buChar char="§"/>
            </a:pPr>
            <a:r>
              <a:rPr lang="en-US" dirty="0" smtClean="0"/>
              <a:t>at </a:t>
            </a:r>
            <a:r>
              <a:rPr lang="en-US" dirty="0"/>
              <a:t>least 15 </a:t>
            </a:r>
            <a:r>
              <a:rPr lang="en-US" dirty="0" smtClean="0"/>
              <a:t>comments</a:t>
            </a:r>
          </a:p>
          <a:p>
            <a:pPr lvl="1">
              <a:buFont typeface="Wingdings" charset="2"/>
              <a:buChar char="§"/>
            </a:pPr>
            <a:r>
              <a:rPr lang="en-US" dirty="0" smtClean="0"/>
              <a:t>more </a:t>
            </a:r>
            <a:r>
              <a:rPr lang="en-US" dirty="0"/>
              <a:t>than 40% of the comments by users other than the profile owner have at least one negative </a:t>
            </a:r>
            <a:r>
              <a:rPr lang="en-US" dirty="0" smtClean="0"/>
              <a:t>word</a:t>
            </a:r>
            <a:endParaRPr lang="en-US" dirty="0"/>
          </a:p>
          <a:p>
            <a:endParaRPr lang="en-US" dirty="0"/>
          </a:p>
        </p:txBody>
      </p:sp>
    </p:spTree>
    <p:extLst>
      <p:ext uri="{BB962C8B-B14F-4D97-AF65-F5344CB8AC3E}">
        <p14:creationId xmlns:p14="http://schemas.microsoft.com/office/powerpoint/2010/main" val="28801541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Design</a:t>
            </a:r>
            <a:endParaRPr lang="en-US" dirty="0"/>
          </a:p>
        </p:txBody>
      </p:sp>
      <p:pic>
        <p:nvPicPr>
          <p:cNvPr id="4" name="Content Placeholder 3" descr="snapshot_survey2.png"/>
          <p:cNvPicPr>
            <a:picLocks noGrp="1" noChangeAspect="1"/>
          </p:cNvPicPr>
          <p:nvPr>
            <p:ph idx="1"/>
          </p:nvPr>
        </p:nvPicPr>
        <p:blipFill>
          <a:blip r:embed="rId2">
            <a:extLst>
              <a:ext uri="{28A0092B-C50C-407E-A947-70E740481C1C}">
                <a14:useLocalDpi xmlns:a14="http://schemas.microsoft.com/office/drawing/2010/main" val="0"/>
              </a:ext>
            </a:extLst>
          </a:blip>
          <a:srcRect l="-27961" r="-27961"/>
          <a:stretch>
            <a:fillRect/>
          </a:stretch>
        </p:blipFill>
        <p:spPr/>
      </p:pic>
    </p:spTree>
    <p:extLst>
      <p:ext uri="{BB962C8B-B14F-4D97-AF65-F5344CB8AC3E}">
        <p14:creationId xmlns:p14="http://schemas.microsoft.com/office/powerpoint/2010/main" val="37253781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Labeled data statistics</a:t>
            </a:r>
            <a:endParaRPr lang="en-US" dirty="0"/>
          </a:p>
        </p:txBody>
      </p:sp>
      <p:sp>
        <p:nvSpPr>
          <p:cNvPr id="3" name="Rectangle 2"/>
          <p:cNvSpPr/>
          <p:nvPr/>
        </p:nvSpPr>
        <p:spPr>
          <a:xfrm>
            <a:off x="1285569" y="5659913"/>
            <a:ext cx="6913851" cy="502702"/>
          </a:xfrm>
          <a:prstGeom prst="rect">
            <a:avLst/>
          </a:prstGeom>
        </p:spPr>
        <p:txBody>
          <a:bodyPr wrap="square">
            <a:spAutoFit/>
          </a:bodyPr>
          <a:lstStyle/>
          <a:p>
            <a:r>
              <a:rPr lang="en-US" sz="2000" baseline="30000" dirty="0"/>
              <a:t>Fraction of media sessions that have been voted </a:t>
            </a:r>
            <a:r>
              <a:rPr lang="en-US" sz="2000" i="1" baseline="30000" dirty="0"/>
              <a:t>k</a:t>
            </a:r>
            <a:r>
              <a:rPr lang="en-US" sz="2000" baseline="30000" dirty="0"/>
              <a:t> times as </a:t>
            </a:r>
            <a:r>
              <a:rPr lang="en-US" sz="2000" baseline="30000" dirty="0" err="1"/>
              <a:t>cyberagression</a:t>
            </a:r>
            <a:r>
              <a:rPr lang="en-US" sz="2000" baseline="30000" dirty="0"/>
              <a:t> (left) or </a:t>
            </a:r>
            <a:r>
              <a:rPr lang="en-US" sz="2000" baseline="30000" dirty="0" err="1"/>
              <a:t>cyberbullying</a:t>
            </a:r>
            <a:r>
              <a:rPr lang="en-US" sz="2000" baseline="30000" dirty="0"/>
              <a:t> (right).</a:t>
            </a:r>
            <a:endParaRPr lang="en-US" sz="2000" dirty="0"/>
          </a:p>
        </p:txBody>
      </p:sp>
      <p:pic>
        <p:nvPicPr>
          <p:cNvPr id="6" name="Content Placeholder 5" descr="full_dist_seprate.eps"/>
          <p:cNvPicPr>
            <a:picLocks noGrp="1" noChangeAspect="1"/>
          </p:cNvPicPr>
          <p:nvPr>
            <p:ph idx="1"/>
          </p:nvPr>
        </p:nvPicPr>
        <p:blipFill>
          <a:blip r:embed="rId2">
            <a:extLst>
              <a:ext uri="{28A0092B-C50C-407E-A947-70E740481C1C}">
                <a14:useLocalDpi xmlns:a14="http://schemas.microsoft.com/office/drawing/2010/main" val="0"/>
              </a:ext>
            </a:extLst>
          </a:blip>
          <a:srcRect t="-33800" b="-33800"/>
          <a:stretch>
            <a:fillRect/>
          </a:stretch>
        </p:blipFill>
        <p:spPr>
          <a:xfrm>
            <a:off x="685800" y="2120900"/>
            <a:ext cx="7772400" cy="4051300"/>
          </a:xfrm>
        </p:spPr>
      </p:pic>
    </p:spTree>
    <p:extLst>
      <p:ext uri="{BB962C8B-B14F-4D97-AF65-F5344CB8AC3E}">
        <p14:creationId xmlns:p14="http://schemas.microsoft.com/office/powerpoint/2010/main" val="15401580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Labeled data statistics</a:t>
            </a:r>
          </a:p>
        </p:txBody>
      </p:sp>
      <p:pic>
        <p:nvPicPr>
          <p:cNvPr id="5" name="Content Placeholder 4" descr="full_bull_vs_agg.png"/>
          <p:cNvPicPr>
            <a:picLocks noGrp="1" noChangeAspect="1"/>
          </p:cNvPicPr>
          <p:nvPr>
            <p:ph idx="1"/>
          </p:nvPr>
        </p:nvPicPr>
        <p:blipFill>
          <a:blip r:embed="rId3">
            <a:extLst>
              <a:ext uri="{28A0092B-C50C-407E-A947-70E740481C1C}">
                <a14:useLocalDpi xmlns:a14="http://schemas.microsoft.com/office/drawing/2010/main" val="0"/>
              </a:ext>
            </a:extLst>
          </a:blip>
          <a:srcRect l="-34701" r="-34701"/>
          <a:stretch>
            <a:fillRect/>
          </a:stretch>
        </p:blipFill>
        <p:spPr/>
      </p:pic>
    </p:spTree>
    <p:extLst>
      <p:ext uri="{BB962C8B-B14F-4D97-AF65-F5344CB8AC3E}">
        <p14:creationId xmlns:p14="http://schemas.microsoft.com/office/powerpoint/2010/main" val="12231670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 images</a:t>
            </a:r>
            <a:endParaRPr lang="en-US" dirty="0"/>
          </a:p>
        </p:txBody>
      </p:sp>
      <p:sp>
        <p:nvSpPr>
          <p:cNvPr id="3" name="Content Placeholder 2"/>
          <p:cNvSpPr>
            <a:spLocks noGrp="1"/>
          </p:cNvSpPr>
          <p:nvPr>
            <p:ph idx="1"/>
          </p:nvPr>
        </p:nvSpPr>
        <p:spPr/>
        <p:txBody>
          <a:bodyPr>
            <a:normAutofit/>
          </a:bodyPr>
          <a:lstStyle/>
          <a:p>
            <a:r>
              <a:rPr lang="en-US" dirty="0" smtClean="0"/>
              <a:t>Content (Selfie, Scene, Pets, Group of people)</a:t>
            </a:r>
          </a:p>
          <a:p>
            <a:r>
              <a:rPr lang="en-US" dirty="0" err="1" smtClean="0"/>
              <a:t>Photoshopped</a:t>
            </a:r>
            <a:r>
              <a:rPr lang="en-US" dirty="0" smtClean="0"/>
              <a:t> images</a:t>
            </a:r>
          </a:p>
          <a:p>
            <a:pPr marL="0" indent="0">
              <a:buNone/>
            </a:pPr>
            <a:endParaRPr lang="en-US" dirty="0" smtClean="0"/>
          </a:p>
        </p:txBody>
      </p:sp>
      <p:pic>
        <p:nvPicPr>
          <p:cNvPr id="5" name="Picture 4"/>
          <p:cNvPicPr>
            <a:picLocks noChangeAspect="1"/>
          </p:cNvPicPr>
          <p:nvPr/>
        </p:nvPicPr>
        <p:blipFill>
          <a:blip r:embed="rId3"/>
          <a:stretch>
            <a:fillRect/>
          </a:stretch>
        </p:blipFill>
        <p:spPr>
          <a:xfrm rot="21085319">
            <a:off x="3713502" y="3494228"/>
            <a:ext cx="2384354" cy="2095623"/>
          </a:xfrm>
          <a:prstGeom prst="rect">
            <a:avLst/>
          </a:prstGeom>
        </p:spPr>
      </p:pic>
      <p:pic>
        <p:nvPicPr>
          <p:cNvPr id="6" name="Picture 5"/>
          <p:cNvPicPr>
            <a:picLocks noChangeAspect="1"/>
          </p:cNvPicPr>
          <p:nvPr/>
        </p:nvPicPr>
        <p:blipFill>
          <a:blip r:embed="rId4"/>
          <a:stretch>
            <a:fillRect/>
          </a:stretch>
        </p:blipFill>
        <p:spPr>
          <a:xfrm rot="1006448">
            <a:off x="662487" y="4501213"/>
            <a:ext cx="2931377" cy="1487767"/>
          </a:xfrm>
          <a:prstGeom prst="rect">
            <a:avLst/>
          </a:prstGeom>
        </p:spPr>
      </p:pic>
      <p:pic>
        <p:nvPicPr>
          <p:cNvPr id="4" name="Picture 3"/>
          <p:cNvPicPr>
            <a:picLocks noChangeAspect="1"/>
          </p:cNvPicPr>
          <p:nvPr/>
        </p:nvPicPr>
        <p:blipFill>
          <a:blip r:embed="rId5"/>
          <a:stretch>
            <a:fillRect/>
          </a:stretch>
        </p:blipFill>
        <p:spPr>
          <a:xfrm rot="890515">
            <a:off x="6195921" y="1570062"/>
            <a:ext cx="2594261" cy="3100458"/>
          </a:xfrm>
          <a:prstGeom prst="rect">
            <a:avLst/>
          </a:prstGeom>
        </p:spPr>
      </p:pic>
    </p:spTree>
    <p:extLst>
      <p:ext uri="{BB962C8B-B14F-4D97-AF65-F5344CB8AC3E}">
        <p14:creationId xmlns:p14="http://schemas.microsoft.com/office/powerpoint/2010/main" val="538393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 images</a:t>
            </a:r>
            <a:endParaRPr lang="en-US" dirty="0"/>
          </a:p>
        </p:txBody>
      </p:sp>
      <p:sp>
        <p:nvSpPr>
          <p:cNvPr id="3" name="Content Placeholder 2"/>
          <p:cNvSpPr>
            <a:spLocks noGrp="1"/>
          </p:cNvSpPr>
          <p:nvPr>
            <p:ph idx="1"/>
          </p:nvPr>
        </p:nvSpPr>
        <p:spPr/>
        <p:txBody>
          <a:bodyPr/>
          <a:lstStyle/>
          <a:p>
            <a:r>
              <a:rPr lang="en-US" dirty="0" smtClean="0"/>
              <a:t>What </a:t>
            </a:r>
            <a:r>
              <a:rPr lang="en-US" dirty="0"/>
              <a:t>content receive more negativity </a:t>
            </a:r>
          </a:p>
          <a:p>
            <a:pPr lvl="1"/>
            <a:r>
              <a:rPr lang="en-US" dirty="0" smtClean="0"/>
              <a:t>Person/people</a:t>
            </a:r>
            <a:endParaRPr lang="en-US" dirty="0"/>
          </a:p>
          <a:p>
            <a:pPr lvl="1"/>
            <a:r>
              <a:rPr lang="en-US" dirty="0" err="1"/>
              <a:t>Tattos</a:t>
            </a:r>
            <a:endParaRPr lang="en-US" dirty="0"/>
          </a:p>
          <a:p>
            <a:pPr lvl="1"/>
            <a:r>
              <a:rPr lang="en-US" dirty="0"/>
              <a:t>Drugs</a:t>
            </a:r>
          </a:p>
          <a:p>
            <a:pPr lvl="1"/>
            <a:r>
              <a:rPr lang="en-US" dirty="0"/>
              <a:t>etc.</a:t>
            </a:r>
          </a:p>
          <a:p>
            <a:endParaRPr lang="en-US" dirty="0"/>
          </a:p>
        </p:txBody>
      </p:sp>
    </p:spTree>
    <p:extLst>
      <p:ext uri="{BB962C8B-B14F-4D97-AF65-F5344CB8AC3E}">
        <p14:creationId xmlns:p14="http://schemas.microsoft.com/office/powerpoint/2010/main" val="27724351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of image </a:t>
            </a:r>
            <a:r>
              <a:rPr lang="en-US" dirty="0" smtClean="0"/>
              <a:t>categorie</a:t>
            </a:r>
            <a:r>
              <a:rPr lang="en-US" dirty="0"/>
              <a:t>s</a:t>
            </a:r>
          </a:p>
        </p:txBody>
      </p:sp>
      <p:pic>
        <p:nvPicPr>
          <p:cNvPr id="4" name="Content Placeholder 3" descr="image_categories_cyberaggression-eps-converted-to2.pdf"/>
          <p:cNvPicPr>
            <a:picLocks noGrp="1" noChangeAspect="1"/>
          </p:cNvPicPr>
          <p:nvPr>
            <p:ph idx="1"/>
          </p:nvPr>
        </p:nvPicPr>
        <p:blipFill>
          <a:blip r:embed="rId3">
            <a:extLst>
              <a:ext uri="{28A0092B-C50C-407E-A947-70E740481C1C}">
                <a14:useLocalDpi xmlns:a14="http://schemas.microsoft.com/office/drawing/2010/main" val="0"/>
              </a:ext>
            </a:extLst>
          </a:blip>
          <a:srcRect t="-70390" b="-70390"/>
          <a:stretch>
            <a:fillRect/>
          </a:stretch>
        </p:blipFill>
        <p:spPr>
          <a:xfrm>
            <a:off x="-1076033" y="1362707"/>
            <a:ext cx="11227339" cy="5852159"/>
          </a:xfrm>
        </p:spPr>
      </p:pic>
      <p:sp>
        <p:nvSpPr>
          <p:cNvPr id="5" name="Rectangle 4"/>
          <p:cNvSpPr/>
          <p:nvPr/>
        </p:nvSpPr>
        <p:spPr>
          <a:xfrm>
            <a:off x="436034" y="5445214"/>
            <a:ext cx="7826097" cy="646331"/>
          </a:xfrm>
          <a:prstGeom prst="rect">
            <a:avLst/>
          </a:prstGeom>
        </p:spPr>
        <p:txBody>
          <a:bodyPr wrap="square">
            <a:spAutoFit/>
          </a:bodyPr>
          <a:lstStyle/>
          <a:p>
            <a:pPr>
              <a:defRPr/>
            </a:pPr>
            <a:r>
              <a:rPr lang="en-US" dirty="0"/>
              <a:t>Distribution of image categories given the media sessions have been voted for </a:t>
            </a:r>
            <a:r>
              <a:rPr lang="en-US" i="1" dirty="0"/>
              <a:t>k</a:t>
            </a:r>
            <a:r>
              <a:rPr lang="en-US" dirty="0"/>
              <a:t> times for </a:t>
            </a:r>
            <a:r>
              <a:rPr lang="en-US" dirty="0" err="1" smtClean="0"/>
              <a:t>cyberaggression</a:t>
            </a:r>
            <a:r>
              <a:rPr lang="en-US" dirty="0" smtClean="0"/>
              <a:t>. </a:t>
            </a:r>
            <a:endParaRPr lang="en-US" dirty="0"/>
          </a:p>
        </p:txBody>
      </p:sp>
    </p:spTree>
    <p:extLst>
      <p:ext uri="{BB962C8B-B14F-4D97-AF65-F5344CB8AC3E}">
        <p14:creationId xmlns:p14="http://schemas.microsoft.com/office/powerpoint/2010/main" val="2999580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of image </a:t>
            </a:r>
            <a:r>
              <a:rPr lang="en-US" dirty="0" smtClean="0"/>
              <a:t>categories </a:t>
            </a:r>
            <a:endParaRPr lang="en-US" dirty="0"/>
          </a:p>
        </p:txBody>
      </p:sp>
      <p:pic>
        <p:nvPicPr>
          <p:cNvPr id="4" name="Content Placeholder 3" descr="image_categories_cyberbullying-eps-converted-to.pdf"/>
          <p:cNvPicPr>
            <a:picLocks noGrp="1" noChangeAspect="1"/>
          </p:cNvPicPr>
          <p:nvPr>
            <p:ph idx="1"/>
          </p:nvPr>
        </p:nvPicPr>
        <p:blipFill>
          <a:blip r:embed="rId3">
            <a:extLst>
              <a:ext uri="{28A0092B-C50C-407E-A947-70E740481C1C}">
                <a14:useLocalDpi xmlns:a14="http://schemas.microsoft.com/office/drawing/2010/main" val="0"/>
              </a:ext>
            </a:extLst>
          </a:blip>
          <a:srcRect t="-75016" b="-75016"/>
          <a:stretch>
            <a:fillRect/>
          </a:stretch>
        </p:blipFill>
        <p:spPr>
          <a:xfrm>
            <a:off x="-915543" y="1052899"/>
            <a:ext cx="10491791" cy="5468078"/>
          </a:xfrm>
        </p:spPr>
      </p:pic>
      <p:sp>
        <p:nvSpPr>
          <p:cNvPr id="3" name="Rectangle 2"/>
          <p:cNvSpPr/>
          <p:nvPr/>
        </p:nvSpPr>
        <p:spPr>
          <a:xfrm>
            <a:off x="436034" y="5445214"/>
            <a:ext cx="7826097" cy="646331"/>
          </a:xfrm>
          <a:prstGeom prst="rect">
            <a:avLst/>
          </a:prstGeom>
        </p:spPr>
        <p:txBody>
          <a:bodyPr wrap="square">
            <a:spAutoFit/>
          </a:bodyPr>
          <a:lstStyle/>
          <a:p>
            <a:pPr>
              <a:defRPr/>
            </a:pPr>
            <a:r>
              <a:rPr lang="en-US" dirty="0"/>
              <a:t>Distribution of image categories given the media sessions have been voted for </a:t>
            </a:r>
            <a:r>
              <a:rPr lang="en-US" i="1" dirty="0"/>
              <a:t>k</a:t>
            </a:r>
            <a:r>
              <a:rPr lang="en-US" dirty="0"/>
              <a:t> times for </a:t>
            </a:r>
            <a:r>
              <a:rPr lang="en-US" dirty="0" err="1"/>
              <a:t>cyberbullying</a:t>
            </a:r>
            <a:r>
              <a:rPr lang="en-US" dirty="0"/>
              <a:t>. </a:t>
            </a:r>
          </a:p>
        </p:txBody>
      </p:sp>
    </p:spTree>
    <p:extLst>
      <p:ext uri="{BB962C8B-B14F-4D97-AF65-F5344CB8AC3E}">
        <p14:creationId xmlns:p14="http://schemas.microsoft.com/office/powerpoint/2010/main" val="3728283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“Cyberbullying means posting mean</a:t>
            </a:r>
            <a:r>
              <a:rPr lang="en-US" dirty="0"/>
              <a:t>, negative and </a:t>
            </a:r>
            <a:r>
              <a:rPr lang="en-US" dirty="0" smtClean="0"/>
              <a:t>hurtful comments</a:t>
            </a:r>
            <a:r>
              <a:rPr lang="en-US" dirty="0"/>
              <a:t>, pictures or </a:t>
            </a:r>
            <a:r>
              <a:rPr lang="en-US" dirty="0" smtClean="0"/>
              <a:t>videos posted </a:t>
            </a:r>
            <a:r>
              <a:rPr lang="en-US" dirty="0"/>
              <a:t>online or on cell phones</a:t>
            </a:r>
            <a:r>
              <a:rPr lang="en-US" dirty="0" smtClean="0"/>
              <a:t>, or spreading </a:t>
            </a:r>
            <a:r>
              <a:rPr lang="en-US" dirty="0"/>
              <a:t>of rumors or threats via technology</a:t>
            </a:r>
            <a:r>
              <a:rPr lang="en-US" dirty="0" smtClean="0"/>
              <a:t>.”</a:t>
            </a:r>
          </a:p>
          <a:p>
            <a:r>
              <a:rPr lang="en-US" dirty="0" smtClean="0"/>
              <a:t>Important and growing social problem</a:t>
            </a:r>
          </a:p>
          <a:p>
            <a:r>
              <a:rPr lang="en-US" dirty="0" smtClean="0"/>
              <a:t>Devastating psychological</a:t>
            </a:r>
          </a:p>
          <a:p>
            <a:r>
              <a:rPr lang="en-US" dirty="0" smtClean="0"/>
              <a:t>Can happen on a 24/7 basis</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05" y="4612943"/>
            <a:ext cx="2093976" cy="2093976"/>
          </a:xfrm>
          <a:prstGeom prst="rect">
            <a:avLst/>
          </a:prstGeom>
        </p:spPr>
      </p:pic>
    </p:spTree>
    <p:extLst>
      <p:ext uri="{BB962C8B-B14F-4D97-AF65-F5344CB8AC3E}">
        <p14:creationId xmlns:p14="http://schemas.microsoft.com/office/powerpoint/2010/main" val="3302383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Classifier Design </a:t>
            </a:r>
          </a:p>
        </p:txBody>
      </p:sp>
      <p:sp>
        <p:nvSpPr>
          <p:cNvPr id="3" name="Content Placeholder 2"/>
          <p:cNvSpPr>
            <a:spLocks noGrp="1"/>
          </p:cNvSpPr>
          <p:nvPr>
            <p:ph idx="1"/>
          </p:nvPr>
        </p:nvSpPr>
        <p:spPr/>
        <p:txBody>
          <a:bodyPr/>
          <a:lstStyle/>
          <a:p>
            <a:r>
              <a:rPr lang="en-US" dirty="0" smtClean="0"/>
              <a:t>Weighted </a:t>
            </a:r>
            <a:r>
              <a:rPr lang="en-US" dirty="0"/>
              <a:t>version of the majority voting </a:t>
            </a:r>
            <a:endParaRPr lang="en-US" dirty="0" smtClean="0"/>
          </a:p>
          <a:p>
            <a:r>
              <a:rPr lang="en-US" dirty="0" smtClean="0"/>
              <a:t>Media </a:t>
            </a:r>
            <a:r>
              <a:rPr lang="en-US" dirty="0"/>
              <a:t>sessions </a:t>
            </a:r>
            <a:r>
              <a:rPr lang="en-US" dirty="0" smtClean="0"/>
              <a:t>with weighted </a:t>
            </a:r>
            <a:r>
              <a:rPr lang="en-US" dirty="0"/>
              <a:t>trust-based metric </a:t>
            </a:r>
            <a:r>
              <a:rPr lang="en-US" dirty="0" smtClean="0"/>
              <a:t>equal </a:t>
            </a:r>
            <a:r>
              <a:rPr lang="en-US" dirty="0"/>
              <a:t>to or greater than 60% </a:t>
            </a:r>
            <a:endParaRPr lang="en-US" dirty="0" smtClean="0"/>
          </a:p>
          <a:p>
            <a:r>
              <a:rPr lang="en-US" dirty="0" smtClean="0"/>
              <a:t>52% belonged </a:t>
            </a:r>
            <a:r>
              <a:rPr lang="en-US" dirty="0"/>
              <a:t>to the “bullying” group</a:t>
            </a:r>
          </a:p>
          <a:p>
            <a:r>
              <a:rPr lang="en-US" dirty="0" smtClean="0"/>
              <a:t>48% </a:t>
            </a:r>
            <a:r>
              <a:rPr lang="en-US" dirty="0"/>
              <a:t>were not deemed to be bullying</a:t>
            </a:r>
          </a:p>
        </p:txBody>
      </p:sp>
    </p:spTree>
    <p:extLst>
      <p:ext uri="{BB962C8B-B14F-4D97-AF65-F5344CB8AC3E}">
        <p14:creationId xmlns:p14="http://schemas.microsoft.com/office/powerpoint/2010/main" val="9733120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DATA</a:t>
            </a:r>
            <a:endParaRPr lang="en-US" dirty="0"/>
          </a:p>
        </p:txBody>
      </p:sp>
      <p:pic>
        <p:nvPicPr>
          <p:cNvPr id="4" name="Content Placeholder 3" descr="interval_corr-eps-converted-to.pdf"/>
          <p:cNvPicPr>
            <a:picLocks noGrp="1" noChangeAspect="1"/>
          </p:cNvPicPr>
          <p:nvPr>
            <p:ph idx="1"/>
          </p:nvPr>
        </p:nvPicPr>
        <p:blipFill>
          <a:blip r:embed="rId2">
            <a:extLst>
              <a:ext uri="{28A0092B-C50C-407E-A947-70E740481C1C}">
                <a14:useLocalDpi xmlns:a14="http://schemas.microsoft.com/office/drawing/2010/main" val="0"/>
              </a:ext>
            </a:extLst>
          </a:blip>
          <a:srcRect t="-14301" b="-14301"/>
          <a:stretch>
            <a:fillRect/>
          </a:stretch>
        </p:blipFill>
        <p:spPr>
          <a:xfrm>
            <a:off x="685800" y="2120900"/>
            <a:ext cx="7772400" cy="4051300"/>
          </a:xfrm>
        </p:spPr>
      </p:pic>
    </p:spTree>
    <p:extLst>
      <p:ext uri="{BB962C8B-B14F-4D97-AF65-F5344CB8AC3E}">
        <p14:creationId xmlns:p14="http://schemas.microsoft.com/office/powerpoint/2010/main" val="1690508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Cyberbullying</a:t>
            </a:r>
            <a:r>
              <a:rPr lang="en-US" dirty="0"/>
              <a:t> detection’s classifier </a:t>
            </a:r>
            <a:r>
              <a:rPr lang="en-US" dirty="0" smtClean="0"/>
              <a:t>performance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6915506"/>
              </p:ext>
            </p:extLst>
          </p:nvPr>
        </p:nvGraphicFramePr>
        <p:xfrm>
          <a:off x="795544" y="3108735"/>
          <a:ext cx="7772400" cy="1854200"/>
        </p:xfrm>
        <a:graphic>
          <a:graphicData uri="http://schemas.openxmlformats.org/drawingml/2006/table">
            <a:tbl>
              <a:tblPr firstRow="1" bandRow="1">
                <a:tableStyleId>{5C22544A-7EE6-4342-B048-85BDC9FD1C3A}</a:tableStyleId>
              </a:tblPr>
              <a:tblGrid>
                <a:gridCol w="1943100"/>
                <a:gridCol w="1943100"/>
                <a:gridCol w="1943100"/>
                <a:gridCol w="1943100"/>
              </a:tblGrid>
              <a:tr h="370840">
                <a:tc>
                  <a:txBody>
                    <a:bodyPr/>
                    <a:lstStyle/>
                    <a:p>
                      <a:endParaRPr lang="en-US" dirty="0">
                        <a:effectLst/>
                      </a:endParaRPr>
                    </a:p>
                  </a:txBody>
                  <a:tcPr anchor="ctr"/>
                </a:tc>
                <a:tc>
                  <a:txBody>
                    <a:bodyPr/>
                    <a:lstStyle/>
                    <a:p>
                      <a:r>
                        <a:rPr lang="en-US" sz="1000">
                          <a:effectLst/>
                          <a:latin typeface="NimbusRomNo9L"/>
                        </a:rPr>
                        <a:t>accuracy </a:t>
                      </a:r>
                      <a:endParaRPr lang="en-US">
                        <a:effectLst/>
                      </a:endParaRPr>
                    </a:p>
                  </a:txBody>
                  <a:tcPr anchor="ctr"/>
                </a:tc>
                <a:tc>
                  <a:txBody>
                    <a:bodyPr/>
                    <a:lstStyle/>
                    <a:p>
                      <a:r>
                        <a:rPr lang="en-US" sz="1000">
                          <a:effectLst/>
                          <a:latin typeface="NimbusRomNo9L"/>
                        </a:rPr>
                        <a:t>precision </a:t>
                      </a:r>
                      <a:endParaRPr lang="en-US">
                        <a:effectLst/>
                      </a:endParaRPr>
                    </a:p>
                  </a:txBody>
                  <a:tcPr anchor="ctr"/>
                </a:tc>
                <a:tc>
                  <a:txBody>
                    <a:bodyPr/>
                    <a:lstStyle/>
                    <a:p>
                      <a:r>
                        <a:rPr lang="en-US" sz="1000">
                          <a:effectLst/>
                          <a:latin typeface="NimbusRomNo9L"/>
                        </a:rPr>
                        <a:t>recall </a:t>
                      </a:r>
                      <a:endParaRPr lang="en-US">
                        <a:effectLst/>
                      </a:endParaRPr>
                    </a:p>
                  </a:txBody>
                  <a:tcPr anchor="ctr"/>
                </a:tc>
              </a:tr>
              <a:tr h="370840">
                <a:tc>
                  <a:txBody>
                    <a:bodyPr/>
                    <a:lstStyle/>
                    <a:p>
                      <a:r>
                        <a:rPr lang="en-US" sz="1000">
                          <a:effectLst/>
                          <a:latin typeface="NimbusRomNo9L"/>
                        </a:rPr>
                        <a:t>Followed by </a:t>
                      </a:r>
                      <a:endParaRPr lang="en-US">
                        <a:effectLst/>
                      </a:endParaRPr>
                    </a:p>
                  </a:txBody>
                  <a:tcPr anchor="ctr"/>
                </a:tc>
                <a:tc>
                  <a:txBody>
                    <a:bodyPr/>
                    <a:lstStyle/>
                    <a:p>
                      <a:r>
                        <a:rPr lang="en-US" sz="1000">
                          <a:effectLst/>
                          <a:latin typeface="NimbusRomNo9L"/>
                        </a:rPr>
                        <a:t>61.66% </a:t>
                      </a:r>
                      <a:endParaRPr lang="en-US">
                        <a:effectLst/>
                      </a:endParaRPr>
                    </a:p>
                  </a:txBody>
                  <a:tcPr anchor="ctr"/>
                </a:tc>
                <a:tc>
                  <a:txBody>
                    <a:bodyPr/>
                    <a:lstStyle/>
                    <a:p>
                      <a:r>
                        <a:rPr lang="en-US" sz="1000">
                          <a:effectLst/>
                          <a:latin typeface="NimbusRomNo9L"/>
                        </a:rPr>
                        <a:t>0.595 </a:t>
                      </a:r>
                      <a:endParaRPr lang="en-US">
                        <a:effectLst/>
                      </a:endParaRPr>
                    </a:p>
                  </a:txBody>
                  <a:tcPr anchor="ctr"/>
                </a:tc>
                <a:tc>
                  <a:txBody>
                    <a:bodyPr/>
                    <a:lstStyle/>
                    <a:p>
                      <a:r>
                        <a:rPr lang="en-US" sz="1000">
                          <a:effectLst/>
                          <a:latin typeface="NimbusRomNo9L"/>
                        </a:rPr>
                        <a:t>0.896 </a:t>
                      </a:r>
                      <a:endParaRPr lang="en-US">
                        <a:effectLst/>
                      </a:endParaRPr>
                    </a:p>
                  </a:txBody>
                  <a:tcPr anchor="ctr"/>
                </a:tc>
              </a:tr>
              <a:tr h="370840">
                <a:tc>
                  <a:txBody>
                    <a:bodyPr/>
                    <a:lstStyle/>
                    <a:p>
                      <a:r>
                        <a:rPr lang="en-US" sz="1000">
                          <a:effectLst/>
                          <a:latin typeface="NimbusRomNo9L"/>
                        </a:rPr>
                        <a:t>Follows </a:t>
                      </a:r>
                      <a:endParaRPr lang="en-US">
                        <a:effectLst/>
                      </a:endParaRPr>
                    </a:p>
                  </a:txBody>
                  <a:tcPr anchor="ctr"/>
                </a:tc>
                <a:tc>
                  <a:txBody>
                    <a:bodyPr/>
                    <a:lstStyle/>
                    <a:p>
                      <a:r>
                        <a:rPr lang="en-US" sz="1000">
                          <a:effectLst/>
                          <a:latin typeface="NimbusRomNo9L"/>
                        </a:rPr>
                        <a:t>68.89% </a:t>
                      </a:r>
                      <a:endParaRPr lang="en-US">
                        <a:effectLst/>
                      </a:endParaRPr>
                    </a:p>
                  </a:txBody>
                  <a:tcPr anchor="ctr"/>
                </a:tc>
                <a:tc>
                  <a:txBody>
                    <a:bodyPr/>
                    <a:lstStyle/>
                    <a:p>
                      <a:r>
                        <a:rPr lang="en-US" sz="1000">
                          <a:effectLst/>
                          <a:latin typeface="NimbusRomNo9L"/>
                        </a:rPr>
                        <a:t>0.707 </a:t>
                      </a:r>
                      <a:endParaRPr lang="en-US">
                        <a:effectLst/>
                      </a:endParaRPr>
                    </a:p>
                  </a:txBody>
                  <a:tcPr anchor="ctr"/>
                </a:tc>
                <a:tc>
                  <a:txBody>
                    <a:bodyPr/>
                    <a:lstStyle/>
                    <a:p>
                      <a:r>
                        <a:rPr lang="en-US" sz="1000">
                          <a:effectLst/>
                          <a:latin typeface="NimbusRomNo9L"/>
                        </a:rPr>
                        <a:t>0.722 </a:t>
                      </a:r>
                      <a:endParaRPr lang="en-US">
                        <a:effectLst/>
                      </a:endParaRPr>
                    </a:p>
                  </a:txBody>
                  <a:tcPr anchor="ctr"/>
                </a:tc>
              </a:tr>
              <a:tr h="370840">
                <a:tc>
                  <a:txBody>
                    <a:bodyPr/>
                    <a:lstStyle/>
                    <a:p>
                      <a:r>
                        <a:rPr lang="en-US" sz="1000">
                          <a:effectLst/>
                          <a:latin typeface="NimbusRomNo9L"/>
                        </a:rPr>
                        <a:t>Comments </a:t>
                      </a:r>
                      <a:endParaRPr lang="en-US">
                        <a:effectLst/>
                      </a:endParaRPr>
                    </a:p>
                  </a:txBody>
                  <a:tcPr anchor="ctr"/>
                </a:tc>
                <a:tc>
                  <a:txBody>
                    <a:bodyPr/>
                    <a:lstStyle/>
                    <a:p>
                      <a:r>
                        <a:rPr lang="en-US" sz="1000">
                          <a:effectLst/>
                          <a:latin typeface="NimbusRomNo9L"/>
                        </a:rPr>
                        <a:t>68.33% </a:t>
                      </a:r>
                      <a:endParaRPr lang="en-US">
                        <a:effectLst/>
                      </a:endParaRPr>
                    </a:p>
                  </a:txBody>
                  <a:tcPr anchor="ctr"/>
                </a:tc>
                <a:tc>
                  <a:txBody>
                    <a:bodyPr/>
                    <a:lstStyle/>
                    <a:p>
                      <a:r>
                        <a:rPr lang="en-US" sz="1000">
                          <a:effectLst/>
                          <a:latin typeface="NimbusRomNo9L"/>
                        </a:rPr>
                        <a:t>0.732 </a:t>
                      </a:r>
                      <a:endParaRPr lang="en-US">
                        <a:effectLst/>
                      </a:endParaRPr>
                    </a:p>
                  </a:txBody>
                  <a:tcPr anchor="ctr"/>
                </a:tc>
                <a:tc>
                  <a:txBody>
                    <a:bodyPr/>
                    <a:lstStyle/>
                    <a:p>
                      <a:r>
                        <a:rPr lang="en-US" sz="1000">
                          <a:effectLst/>
                          <a:latin typeface="NimbusRomNo9L"/>
                        </a:rPr>
                        <a:t>0.649 </a:t>
                      </a:r>
                      <a:endParaRPr lang="en-US">
                        <a:effectLst/>
                      </a:endParaRPr>
                    </a:p>
                  </a:txBody>
                  <a:tcPr anchor="ctr"/>
                </a:tc>
              </a:tr>
              <a:tr h="370840">
                <a:tc>
                  <a:txBody>
                    <a:bodyPr/>
                    <a:lstStyle/>
                    <a:p>
                      <a:r>
                        <a:rPr lang="en-US" sz="1000">
                          <a:effectLst/>
                          <a:latin typeface="NimbusRomNo9L"/>
                        </a:rPr>
                        <a:t>Person/text/tattoo </a:t>
                      </a:r>
                      <a:endParaRPr lang="en-US">
                        <a:effectLst/>
                      </a:endParaRPr>
                    </a:p>
                  </a:txBody>
                  <a:tcPr anchor="ctr"/>
                </a:tc>
                <a:tc>
                  <a:txBody>
                    <a:bodyPr/>
                    <a:lstStyle/>
                    <a:p>
                      <a:r>
                        <a:rPr lang="en-US" sz="1000">
                          <a:effectLst/>
                          <a:latin typeface="NimbusRomNo9L"/>
                        </a:rPr>
                        <a:t>68.89% </a:t>
                      </a:r>
                      <a:endParaRPr lang="en-US">
                        <a:effectLst/>
                      </a:endParaRPr>
                    </a:p>
                  </a:txBody>
                  <a:tcPr anchor="ctr"/>
                </a:tc>
                <a:tc>
                  <a:txBody>
                    <a:bodyPr/>
                    <a:lstStyle/>
                    <a:p>
                      <a:r>
                        <a:rPr lang="en-US" sz="1000" dirty="0" smtClean="0">
                          <a:effectLst/>
                          <a:latin typeface="NimbusRomNo9L"/>
                        </a:rPr>
                        <a:t>0.707 </a:t>
                      </a:r>
                      <a:endParaRPr lang="en-US" dirty="0">
                        <a:effectLst/>
                      </a:endParaRPr>
                    </a:p>
                  </a:txBody>
                  <a:tcPr anchor="ctr"/>
                </a:tc>
                <a:tc>
                  <a:txBody>
                    <a:bodyPr/>
                    <a:lstStyle/>
                    <a:p>
                      <a:r>
                        <a:rPr lang="en-US" sz="1000" dirty="0">
                          <a:effectLst/>
                          <a:latin typeface="NimbusRomNo9L"/>
                        </a:rPr>
                        <a:t>0.721 </a:t>
                      </a:r>
                      <a:endParaRPr lang="en-US" dirty="0">
                        <a:effectLst/>
                      </a:endParaRPr>
                    </a:p>
                  </a:txBody>
                  <a:tcPr anchor="ctr"/>
                </a:tc>
              </a:tr>
            </a:tbl>
          </a:graphicData>
        </a:graphic>
      </p:graphicFrame>
    </p:spTree>
    <p:extLst>
      <p:ext uri="{BB962C8B-B14F-4D97-AF65-F5344CB8AC3E}">
        <p14:creationId xmlns:p14="http://schemas.microsoft.com/office/powerpoint/2010/main" val="3147474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Cyberbullying</a:t>
            </a:r>
            <a:r>
              <a:rPr lang="en-US" dirty="0"/>
              <a:t> detection’s classifier performance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7407298"/>
              </p:ext>
            </p:extLst>
          </p:nvPr>
        </p:nvGraphicFramePr>
        <p:xfrm>
          <a:off x="685800" y="3296893"/>
          <a:ext cx="7772400" cy="1483360"/>
        </p:xfrm>
        <a:graphic>
          <a:graphicData uri="http://schemas.openxmlformats.org/drawingml/2006/table">
            <a:tbl>
              <a:tblPr firstRow="1" bandRow="1">
                <a:tableStyleId>{5C22544A-7EE6-4342-B048-85BDC9FD1C3A}</a:tableStyleId>
              </a:tblPr>
              <a:tblGrid>
                <a:gridCol w="1943100"/>
                <a:gridCol w="1943100"/>
                <a:gridCol w="1943100"/>
                <a:gridCol w="1943100"/>
              </a:tblGrid>
              <a:tr h="370840">
                <a:tc>
                  <a:txBody>
                    <a:bodyPr/>
                    <a:lstStyle/>
                    <a:p>
                      <a:endParaRPr lang="en-US" dirty="0">
                        <a:effectLst/>
                      </a:endParaRPr>
                    </a:p>
                  </a:txBody>
                  <a:tcPr anchor="ctr"/>
                </a:tc>
                <a:tc>
                  <a:txBody>
                    <a:bodyPr/>
                    <a:lstStyle/>
                    <a:p>
                      <a:r>
                        <a:rPr lang="en-US" sz="1000">
                          <a:effectLst/>
                          <a:latin typeface="NimbusRomNo9L"/>
                        </a:rPr>
                        <a:t>accuracy </a:t>
                      </a:r>
                      <a:endParaRPr lang="en-US">
                        <a:effectLst/>
                      </a:endParaRPr>
                    </a:p>
                  </a:txBody>
                  <a:tcPr anchor="ctr"/>
                </a:tc>
                <a:tc>
                  <a:txBody>
                    <a:bodyPr/>
                    <a:lstStyle/>
                    <a:p>
                      <a:r>
                        <a:rPr lang="en-US" sz="1000">
                          <a:effectLst/>
                          <a:latin typeface="NimbusRomNo9L"/>
                        </a:rPr>
                        <a:t>precision </a:t>
                      </a:r>
                      <a:endParaRPr lang="en-US">
                        <a:effectLst/>
                      </a:endParaRPr>
                    </a:p>
                  </a:txBody>
                  <a:tcPr anchor="ctr"/>
                </a:tc>
                <a:tc>
                  <a:txBody>
                    <a:bodyPr/>
                    <a:lstStyle/>
                    <a:p>
                      <a:r>
                        <a:rPr lang="en-US" sz="1000">
                          <a:effectLst/>
                          <a:latin typeface="NimbusRomNo9L"/>
                        </a:rPr>
                        <a:t>recall </a:t>
                      </a:r>
                      <a:endParaRPr lang="en-US">
                        <a:effectLst/>
                      </a:endParaRPr>
                    </a:p>
                  </a:txBody>
                  <a:tcPr anchor="ctr"/>
                </a:tc>
              </a:tr>
              <a:tr h="370840">
                <a:tc>
                  <a:txBody>
                    <a:bodyPr/>
                    <a:lstStyle/>
                    <a:p>
                      <a:r>
                        <a:rPr lang="en-US" sz="1000">
                          <a:effectLst/>
                          <a:latin typeface="NimbusRomNo9L"/>
                        </a:rPr>
                        <a:t>Unigaram </a:t>
                      </a:r>
                      <a:endParaRPr lang="en-US">
                        <a:effectLst/>
                      </a:endParaRPr>
                    </a:p>
                  </a:txBody>
                  <a:tcPr anchor="ctr"/>
                </a:tc>
                <a:tc>
                  <a:txBody>
                    <a:bodyPr/>
                    <a:lstStyle/>
                    <a:p>
                      <a:r>
                        <a:rPr lang="en-US" sz="1000">
                          <a:effectLst/>
                          <a:latin typeface="NimbusRomNo9L"/>
                        </a:rPr>
                        <a:t>69.44% </a:t>
                      </a:r>
                      <a:endParaRPr lang="en-US">
                        <a:effectLst/>
                      </a:endParaRPr>
                    </a:p>
                  </a:txBody>
                  <a:tcPr anchor="ctr"/>
                </a:tc>
                <a:tc>
                  <a:txBody>
                    <a:bodyPr/>
                    <a:lstStyle/>
                    <a:p>
                      <a:r>
                        <a:rPr lang="en-US" sz="1000">
                          <a:effectLst/>
                          <a:latin typeface="NimbusRomNo9L"/>
                        </a:rPr>
                        <a:t>0.738 </a:t>
                      </a:r>
                      <a:endParaRPr lang="en-US">
                        <a:effectLst/>
                      </a:endParaRPr>
                    </a:p>
                  </a:txBody>
                  <a:tcPr anchor="ctr"/>
                </a:tc>
                <a:tc>
                  <a:txBody>
                    <a:bodyPr/>
                    <a:lstStyle/>
                    <a:p>
                      <a:r>
                        <a:rPr lang="en-US" sz="1000">
                          <a:effectLst/>
                          <a:latin typeface="NimbusRomNo9L"/>
                        </a:rPr>
                        <a:t>0.610 </a:t>
                      </a:r>
                      <a:endParaRPr lang="en-US">
                        <a:effectLst/>
                      </a:endParaRPr>
                    </a:p>
                  </a:txBody>
                  <a:tcPr anchor="ctr"/>
                </a:tc>
              </a:tr>
              <a:tr h="370840">
                <a:tc>
                  <a:txBody>
                    <a:bodyPr/>
                    <a:lstStyle/>
                    <a:p>
                      <a:r>
                        <a:rPr lang="en-US" sz="1000">
                          <a:effectLst/>
                          <a:latin typeface="NimbusRomNo9L"/>
                        </a:rPr>
                        <a:t>Bigaram </a:t>
                      </a:r>
                      <a:endParaRPr lang="en-US">
                        <a:effectLst/>
                      </a:endParaRPr>
                    </a:p>
                  </a:txBody>
                  <a:tcPr anchor="ctr"/>
                </a:tc>
                <a:tc>
                  <a:txBody>
                    <a:bodyPr/>
                    <a:lstStyle/>
                    <a:p>
                      <a:r>
                        <a:rPr lang="en-US" sz="1000">
                          <a:effectLst/>
                          <a:latin typeface="NimbusRomNo9L"/>
                        </a:rPr>
                        <a:t>70.0% </a:t>
                      </a:r>
                      <a:endParaRPr lang="en-US">
                        <a:effectLst/>
                      </a:endParaRPr>
                    </a:p>
                  </a:txBody>
                  <a:tcPr anchor="ctr"/>
                </a:tc>
                <a:tc>
                  <a:txBody>
                    <a:bodyPr/>
                    <a:lstStyle/>
                    <a:p>
                      <a:r>
                        <a:rPr lang="en-US" sz="1000">
                          <a:effectLst/>
                          <a:latin typeface="NimbusRomNo9L"/>
                        </a:rPr>
                        <a:t>0.712 </a:t>
                      </a:r>
                      <a:endParaRPr lang="en-US">
                        <a:effectLst/>
                      </a:endParaRPr>
                    </a:p>
                  </a:txBody>
                  <a:tcPr anchor="ctr"/>
                </a:tc>
                <a:tc>
                  <a:txBody>
                    <a:bodyPr/>
                    <a:lstStyle/>
                    <a:p>
                      <a:r>
                        <a:rPr lang="en-US" sz="1000">
                          <a:effectLst/>
                          <a:latin typeface="NimbusRomNo9L"/>
                        </a:rPr>
                        <a:t>0.721 </a:t>
                      </a:r>
                      <a:endParaRPr lang="en-US">
                        <a:effectLst/>
                      </a:endParaRPr>
                    </a:p>
                  </a:txBody>
                  <a:tcPr anchor="ctr"/>
                </a:tc>
              </a:tr>
              <a:tr h="370840">
                <a:tc>
                  <a:txBody>
                    <a:bodyPr/>
                    <a:lstStyle/>
                    <a:p>
                      <a:r>
                        <a:rPr lang="pt-BR" sz="1000">
                          <a:effectLst/>
                          <a:latin typeface="NimbusRomNo9L"/>
                        </a:rPr>
                        <a:t>3-gram </a:t>
                      </a:r>
                      <a:endParaRPr lang="pt-BR">
                        <a:effectLst/>
                      </a:endParaRPr>
                    </a:p>
                  </a:txBody>
                  <a:tcPr anchor="ctr"/>
                </a:tc>
                <a:tc>
                  <a:txBody>
                    <a:bodyPr/>
                    <a:lstStyle/>
                    <a:p>
                      <a:r>
                        <a:rPr lang="en-US" sz="1000">
                          <a:effectLst/>
                          <a:latin typeface="NimbusRomNo9L"/>
                        </a:rPr>
                        <a:t>69.0% </a:t>
                      </a:r>
                      <a:endParaRPr lang="en-US">
                        <a:effectLst/>
                      </a:endParaRPr>
                    </a:p>
                  </a:txBody>
                  <a:tcPr anchor="ctr"/>
                </a:tc>
                <a:tc>
                  <a:txBody>
                    <a:bodyPr/>
                    <a:lstStyle/>
                    <a:p>
                      <a:r>
                        <a:rPr lang="en-US" sz="1000">
                          <a:effectLst/>
                          <a:latin typeface="NimbusRomNo9L"/>
                        </a:rPr>
                        <a:t>0.660 </a:t>
                      </a:r>
                      <a:endParaRPr lang="en-US">
                        <a:effectLst/>
                      </a:endParaRPr>
                    </a:p>
                  </a:txBody>
                  <a:tcPr anchor="ctr"/>
                </a:tc>
                <a:tc>
                  <a:txBody>
                    <a:bodyPr/>
                    <a:lstStyle/>
                    <a:p>
                      <a:r>
                        <a:rPr lang="en-US" sz="1000" dirty="0">
                          <a:effectLst/>
                          <a:latin typeface="NimbusRomNo9L"/>
                        </a:rPr>
                        <a:t>0.890 </a:t>
                      </a:r>
                      <a:endParaRPr lang="en-US" dirty="0">
                        <a:effectLst/>
                      </a:endParaRPr>
                    </a:p>
                  </a:txBody>
                  <a:tcPr anchor="ctr"/>
                </a:tc>
              </a:tr>
            </a:tbl>
          </a:graphicData>
        </a:graphic>
      </p:graphicFrame>
    </p:spTree>
    <p:extLst>
      <p:ext uri="{BB962C8B-B14F-4D97-AF65-F5344CB8AC3E}">
        <p14:creationId xmlns:p14="http://schemas.microsoft.com/office/powerpoint/2010/main" val="38995488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a:t>
            </a:r>
            <a:endParaRPr lang="en-US" dirty="0"/>
          </a:p>
        </p:txBody>
      </p:sp>
      <p:sp>
        <p:nvSpPr>
          <p:cNvPr id="3" name="Content Placeholder 2"/>
          <p:cNvSpPr>
            <a:spLocks noGrp="1"/>
          </p:cNvSpPr>
          <p:nvPr>
            <p:ph idx="1"/>
          </p:nvPr>
        </p:nvSpPr>
        <p:spPr/>
        <p:txBody>
          <a:bodyPr>
            <a:normAutofit/>
          </a:bodyPr>
          <a:lstStyle/>
          <a:p>
            <a:r>
              <a:rPr lang="en-US" dirty="0" smtClean="0"/>
              <a:t>Young </a:t>
            </a:r>
            <a:r>
              <a:rPr lang="en-US" dirty="0"/>
              <a:t>undergraduate college </a:t>
            </a:r>
            <a:r>
              <a:rPr lang="en-US" dirty="0" smtClean="0"/>
              <a:t>students</a:t>
            </a:r>
          </a:p>
          <a:p>
            <a:r>
              <a:rPr lang="en-US" dirty="0" smtClean="0"/>
              <a:t>Crowd-sourced sites</a:t>
            </a:r>
          </a:p>
          <a:p>
            <a:pPr lvl="1"/>
            <a:r>
              <a:rPr lang="en-US" dirty="0" err="1" smtClean="0"/>
              <a:t>CrowdFlower</a:t>
            </a:r>
            <a:r>
              <a:rPr lang="en-US" dirty="0" smtClean="0"/>
              <a:t> </a:t>
            </a:r>
            <a:r>
              <a:rPr lang="en-US" dirty="0"/>
              <a:t>and </a:t>
            </a:r>
            <a:endParaRPr lang="en-US" dirty="0" smtClean="0"/>
          </a:p>
          <a:p>
            <a:pPr lvl="1"/>
            <a:r>
              <a:rPr lang="en-US" dirty="0" smtClean="0"/>
              <a:t>Amazon </a:t>
            </a:r>
            <a:r>
              <a:rPr lang="en-US" dirty="0"/>
              <a:t>Mechanical </a:t>
            </a:r>
            <a:r>
              <a:rPr lang="en-US" dirty="0" smtClean="0"/>
              <a:t> </a:t>
            </a:r>
          </a:p>
          <a:p>
            <a:endParaRPr lang="en-US" dirty="0" smtClean="0"/>
          </a:p>
          <a:p>
            <a:r>
              <a:rPr lang="en-US" dirty="0" smtClean="0"/>
              <a:t>Craft a survey  with sufficient information </a:t>
            </a:r>
            <a:r>
              <a:rPr lang="en-US" dirty="0"/>
              <a:t>to declare </a:t>
            </a:r>
            <a:r>
              <a:rPr lang="en-US" dirty="0" smtClean="0"/>
              <a:t>occurrence</a:t>
            </a:r>
          </a:p>
          <a:p>
            <a:pPr lvl="1"/>
            <a:r>
              <a:rPr lang="en-US" dirty="0"/>
              <a:t>S</a:t>
            </a:r>
            <a:r>
              <a:rPr lang="en-US" dirty="0" smtClean="0"/>
              <a:t>equence of comments</a:t>
            </a:r>
          </a:p>
          <a:p>
            <a:pPr lvl="1"/>
            <a:r>
              <a:rPr lang="en-US" dirty="0"/>
              <a:t>I</a:t>
            </a:r>
            <a:r>
              <a:rPr lang="en-US" dirty="0" smtClean="0"/>
              <a:t>mbalance of power </a:t>
            </a:r>
          </a:p>
          <a:p>
            <a:pPr lvl="1"/>
            <a:r>
              <a:rPr lang="en-US" dirty="0" smtClean="0"/>
              <a:t>Frequency of </a:t>
            </a:r>
            <a:r>
              <a:rPr lang="en-US" dirty="0" err="1" smtClean="0"/>
              <a:t>cyberaggression</a:t>
            </a:r>
            <a:endParaRPr lang="en-US" dirty="0" smtClean="0"/>
          </a:p>
        </p:txBody>
      </p:sp>
    </p:spTree>
    <p:extLst>
      <p:ext uri="{BB962C8B-B14F-4D97-AF65-F5344CB8AC3E}">
        <p14:creationId xmlns:p14="http://schemas.microsoft.com/office/powerpoint/2010/main" val="3377104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Works</a:t>
            </a:r>
            <a:endParaRPr lang="en-US" dirty="0"/>
          </a:p>
        </p:txBody>
      </p:sp>
      <p:sp>
        <p:nvSpPr>
          <p:cNvPr id="3" name="Content Placeholder 2"/>
          <p:cNvSpPr>
            <a:spLocks noGrp="1"/>
          </p:cNvSpPr>
          <p:nvPr>
            <p:ph idx="1"/>
          </p:nvPr>
        </p:nvSpPr>
        <p:spPr/>
        <p:txBody>
          <a:bodyPr/>
          <a:lstStyle/>
          <a:p>
            <a:r>
              <a:rPr lang="en-US" dirty="0" smtClean="0"/>
              <a:t>Labeling 1000 images </a:t>
            </a:r>
            <a:r>
              <a:rPr lang="en-US" smtClean="0"/>
              <a:t>selected randomly </a:t>
            </a:r>
            <a:r>
              <a:rPr lang="en-US" dirty="0" smtClean="0"/>
              <a:t>from the </a:t>
            </a:r>
            <a:r>
              <a:rPr lang="en-US" smtClean="0"/>
              <a:t>rest of </a:t>
            </a:r>
            <a:r>
              <a:rPr lang="en-US" dirty="0" smtClean="0"/>
              <a:t>media sessions.</a:t>
            </a:r>
          </a:p>
          <a:p>
            <a:r>
              <a:rPr lang="en-US" dirty="0" smtClean="0"/>
              <a:t>Extracting features from images directly instead of using labeled data</a:t>
            </a:r>
          </a:p>
          <a:p>
            <a:r>
              <a:rPr lang="en-US" dirty="0" smtClean="0"/>
              <a:t>Using temporal information</a:t>
            </a:r>
            <a:endParaRPr lang="en-US" dirty="0"/>
          </a:p>
        </p:txBody>
      </p:sp>
    </p:spTree>
    <p:extLst>
      <p:ext uri="{BB962C8B-B14F-4D97-AF65-F5344CB8AC3E}">
        <p14:creationId xmlns:p14="http://schemas.microsoft.com/office/powerpoint/2010/main" val="462908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19047" y="2120900"/>
            <a:ext cx="2905906" cy="4051300"/>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2335" y="484632"/>
            <a:ext cx="4843959" cy="267411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3887" y="1950024"/>
            <a:ext cx="4133112" cy="407794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439" y="1950024"/>
            <a:ext cx="3148859" cy="4684294"/>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5089" y="3158742"/>
            <a:ext cx="3507029" cy="3475576"/>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672992">
            <a:off x="1014681" y="593063"/>
            <a:ext cx="3230191" cy="4076551"/>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977306">
            <a:off x="5072332" y="826396"/>
            <a:ext cx="3904523" cy="3552235"/>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354062">
            <a:off x="2523282" y="2985950"/>
            <a:ext cx="2689600" cy="3737894"/>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726506">
            <a:off x="5261291" y="3310104"/>
            <a:ext cx="3319606" cy="3089586"/>
          </a:xfrm>
          <a:prstGeom prst="rect">
            <a:avLst/>
          </a:prstGeom>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529584">
            <a:off x="2869811" y="723294"/>
            <a:ext cx="3864852" cy="3469092"/>
          </a:xfrm>
          <a:prstGeom prst="rect">
            <a:avLst/>
          </a:prstGeom>
        </p:spPr>
      </p:pic>
    </p:spTree>
    <p:extLst>
      <p:ext uri="{BB962C8B-B14F-4D97-AF65-F5344CB8AC3E}">
        <p14:creationId xmlns:p14="http://schemas.microsoft.com/office/powerpoint/2010/main" val="2361604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Cyberbullying Annual Survey 2013</a:t>
            </a:r>
            <a:endParaRPr lang="en-US" dirty="0"/>
          </a:p>
        </p:txBody>
      </p:sp>
      <p:sp>
        <p:nvSpPr>
          <p:cNvPr id="3" name="Content Placeholder 2"/>
          <p:cNvSpPr>
            <a:spLocks noGrp="1"/>
          </p:cNvSpPr>
          <p:nvPr>
            <p:ph idx="1"/>
          </p:nvPr>
        </p:nvSpPr>
        <p:spPr/>
        <p:txBody>
          <a:bodyPr/>
          <a:lstStyle/>
          <a:p>
            <a:r>
              <a:rPr lang="en-US" dirty="0" smtClean="0"/>
              <a:t>Facebook, 54%</a:t>
            </a:r>
          </a:p>
          <a:p>
            <a:r>
              <a:rPr lang="en-US" dirty="0" smtClean="0"/>
              <a:t>Twitter, 21%</a:t>
            </a:r>
          </a:p>
          <a:p>
            <a:r>
              <a:rPr lang="en-US" dirty="0" smtClean="0"/>
              <a:t>YouTube, 28%</a:t>
            </a:r>
          </a:p>
          <a:p>
            <a:r>
              <a:rPr lang="en-US" dirty="0" smtClean="0"/>
              <a:t>Ask.fm, 26%</a:t>
            </a:r>
          </a:p>
          <a:p>
            <a:r>
              <a:rPr lang="en-US" dirty="0" smtClean="0"/>
              <a:t>Instagram, 24%</a:t>
            </a:r>
          </a:p>
          <a:p>
            <a:r>
              <a:rPr lang="en-US" dirty="0" smtClean="0"/>
              <a:t>BEBO, 14%</a:t>
            </a:r>
          </a:p>
          <a:p>
            <a:pPr marL="0" indent="0">
              <a:buNone/>
            </a:pPr>
            <a:endParaRPr lang="en-US" dirty="0" smtClean="0"/>
          </a:p>
          <a:p>
            <a:endParaRPr lang="en-US" dirty="0"/>
          </a:p>
        </p:txBody>
      </p:sp>
    </p:spTree>
    <p:extLst>
      <p:ext uri="{BB962C8B-B14F-4D97-AF65-F5344CB8AC3E}">
        <p14:creationId xmlns:p14="http://schemas.microsoft.com/office/powerpoint/2010/main" val="3851972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cyberaggression</a:t>
            </a:r>
            <a:r>
              <a:rPr lang="en-US" dirty="0"/>
              <a:t> and </a:t>
            </a:r>
            <a:r>
              <a:rPr lang="en-US" dirty="0" smtClean="0"/>
              <a:t>cyberbullying</a:t>
            </a:r>
            <a:endParaRPr lang="en-US" dirty="0"/>
          </a:p>
        </p:txBody>
      </p:sp>
      <p:sp>
        <p:nvSpPr>
          <p:cNvPr id="3" name="Content Placeholder 2"/>
          <p:cNvSpPr>
            <a:spLocks noGrp="1"/>
          </p:cNvSpPr>
          <p:nvPr>
            <p:ph idx="1"/>
          </p:nvPr>
        </p:nvSpPr>
        <p:spPr/>
        <p:txBody>
          <a:bodyPr>
            <a:normAutofit/>
          </a:bodyPr>
          <a:lstStyle/>
          <a:p>
            <a:r>
              <a:rPr lang="en-US" dirty="0" err="1" smtClean="0">
                <a:solidFill>
                  <a:srgbClr val="FF0000"/>
                </a:solidFill>
              </a:rPr>
              <a:t>Cyberaggression</a:t>
            </a:r>
            <a:r>
              <a:rPr lang="en-US" dirty="0" smtClean="0"/>
              <a:t> </a:t>
            </a:r>
            <a:r>
              <a:rPr lang="en-US" dirty="0"/>
              <a:t>is broadly defined as using digital media to intentionally harm another </a:t>
            </a:r>
            <a:r>
              <a:rPr lang="en-US" dirty="0" smtClean="0"/>
              <a:t>person</a:t>
            </a:r>
          </a:p>
          <a:p>
            <a:r>
              <a:rPr lang="en-US" dirty="0">
                <a:solidFill>
                  <a:srgbClr val="FF0000"/>
                </a:solidFill>
              </a:rPr>
              <a:t>Cyberbullying</a:t>
            </a:r>
            <a:r>
              <a:rPr lang="en-US" dirty="0"/>
              <a:t> is one form of </a:t>
            </a:r>
            <a:r>
              <a:rPr lang="en-US" dirty="0" err="1" smtClean="0"/>
              <a:t>cyberaggression</a:t>
            </a:r>
            <a:r>
              <a:rPr lang="en-US" dirty="0"/>
              <a:t>:</a:t>
            </a:r>
            <a:endParaRPr lang="en-US" dirty="0" smtClean="0"/>
          </a:p>
          <a:p>
            <a:pPr lvl="1"/>
            <a:r>
              <a:rPr lang="en-US" dirty="0" smtClean="0"/>
              <a:t>imbalance </a:t>
            </a:r>
            <a:r>
              <a:rPr lang="en-US" dirty="0"/>
              <a:t>of power between the individuals </a:t>
            </a:r>
            <a:r>
              <a:rPr lang="en-US" dirty="0" smtClean="0"/>
              <a:t>involved</a:t>
            </a:r>
          </a:p>
          <a:p>
            <a:pPr lvl="1"/>
            <a:r>
              <a:rPr lang="en-US" dirty="0" smtClean="0"/>
              <a:t>repeated </a:t>
            </a:r>
            <a:r>
              <a:rPr lang="en-US" dirty="0"/>
              <a:t>over </a:t>
            </a:r>
            <a:r>
              <a:rPr lang="en-US" dirty="0" smtClean="0"/>
              <a:t>time</a:t>
            </a:r>
            <a:endParaRPr lang="en-US" dirty="0"/>
          </a:p>
          <a:p>
            <a:pPr marL="0" indent="0">
              <a:buNone/>
            </a:pPr>
            <a:r>
              <a:rPr lang="en-US" dirty="0" smtClean="0">
                <a:solidFill>
                  <a:schemeClr val="bg2">
                    <a:lumMod val="75000"/>
                  </a:schemeClr>
                </a:solidFill>
              </a:rPr>
              <a:t>Distinguish</a:t>
            </a:r>
            <a:r>
              <a:rPr lang="en-US" dirty="0" smtClean="0"/>
              <a:t> between </a:t>
            </a:r>
            <a:r>
              <a:rPr lang="en-US" dirty="0" smtClean="0">
                <a:solidFill>
                  <a:srgbClr val="FF0000"/>
                </a:solidFill>
              </a:rPr>
              <a:t>cyberbullying</a:t>
            </a:r>
            <a:r>
              <a:rPr lang="en-US" dirty="0" smtClean="0"/>
              <a:t> and </a:t>
            </a:r>
            <a:r>
              <a:rPr lang="en-US" dirty="0" err="1" smtClean="0">
                <a:solidFill>
                  <a:srgbClr val="FF0000"/>
                </a:solidFill>
              </a:rPr>
              <a:t>cyberaggression</a:t>
            </a:r>
            <a:endParaRPr lang="en-US" dirty="0" smtClean="0">
              <a:solidFill>
                <a:srgbClr val="FF0000"/>
              </a:solidFill>
            </a:endParaRPr>
          </a:p>
        </p:txBody>
      </p:sp>
    </p:spTree>
    <p:extLst>
      <p:ext uri="{BB962C8B-B14F-4D97-AF65-F5344CB8AC3E}">
        <p14:creationId xmlns:p14="http://schemas.microsoft.com/office/powerpoint/2010/main" val="17975781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works …</a:t>
            </a:r>
            <a:endParaRPr lang="en-US" dirty="0"/>
          </a:p>
        </p:txBody>
      </p:sp>
      <p:sp>
        <p:nvSpPr>
          <p:cNvPr id="3" name="Content Placeholder 2"/>
          <p:cNvSpPr>
            <a:spLocks noGrp="1"/>
          </p:cNvSpPr>
          <p:nvPr>
            <p:ph idx="1"/>
          </p:nvPr>
        </p:nvSpPr>
        <p:spPr/>
        <p:txBody>
          <a:bodyPr>
            <a:normAutofit/>
          </a:bodyPr>
          <a:lstStyle/>
          <a:p>
            <a:r>
              <a:rPr lang="en-US" dirty="0" smtClean="0"/>
              <a:t>Text-based cyberagression </a:t>
            </a:r>
          </a:p>
          <a:p>
            <a:pPr marL="457200" lvl="2">
              <a:spcBef>
                <a:spcPts val="1200"/>
              </a:spcBef>
              <a:spcAft>
                <a:spcPts val="0"/>
              </a:spcAft>
            </a:pPr>
            <a:r>
              <a:rPr lang="en-US" dirty="0" smtClean="0"/>
              <a:t>Improvement </a:t>
            </a:r>
            <a:r>
              <a:rPr lang="en-US" dirty="0"/>
              <a:t>with </a:t>
            </a:r>
            <a:r>
              <a:rPr lang="en-US" dirty="0" smtClean="0"/>
              <a:t>more features</a:t>
            </a:r>
          </a:p>
          <a:p>
            <a:r>
              <a:rPr lang="en-US" dirty="0"/>
              <a:t>Detecting </a:t>
            </a:r>
            <a:r>
              <a:rPr lang="en-US" dirty="0" smtClean="0"/>
              <a:t>bullies</a:t>
            </a:r>
          </a:p>
          <a:p>
            <a:r>
              <a:rPr lang="en-US" dirty="0" smtClean="0"/>
              <a:t>Anonymity and cyberagression</a:t>
            </a:r>
          </a:p>
          <a:p>
            <a:r>
              <a:rPr lang="en-US" dirty="0" smtClean="0"/>
              <a:t>Detecting author’s </a:t>
            </a:r>
            <a:r>
              <a:rPr lang="en-US" dirty="0" smtClean="0"/>
              <a:t>roles</a:t>
            </a:r>
            <a:endParaRPr lang="en-US" dirty="0" smtClean="0"/>
          </a:p>
          <a:p>
            <a:r>
              <a:rPr lang="en-US" dirty="0" smtClean="0"/>
              <a:t>Cyberbullying across social networks</a:t>
            </a:r>
          </a:p>
          <a:p>
            <a:endParaRPr lang="en-US" dirty="0" smtClean="0"/>
          </a:p>
          <a:p>
            <a:pPr marL="0" indent="0">
              <a:buNone/>
            </a:pPr>
            <a:r>
              <a:rPr lang="en-US" dirty="0" smtClean="0"/>
              <a:t>Key </a:t>
            </a:r>
            <a:r>
              <a:rPr lang="en-US" dirty="0"/>
              <a:t>limitation:</a:t>
            </a:r>
          </a:p>
          <a:p>
            <a:pPr lvl="1"/>
            <a:r>
              <a:rPr lang="en-US" dirty="0"/>
              <a:t>P</a:t>
            </a:r>
            <a:r>
              <a:rPr lang="en-US" dirty="0" smtClean="0"/>
              <a:t>roper </a:t>
            </a:r>
            <a:r>
              <a:rPr lang="en-US" dirty="0"/>
              <a:t>definition of cyberbullying is not </a:t>
            </a:r>
            <a:r>
              <a:rPr lang="en-US" dirty="0" smtClean="0"/>
              <a:t>considered</a:t>
            </a:r>
          </a:p>
          <a:p>
            <a:pPr lvl="1"/>
            <a:r>
              <a:rPr lang="en-US" dirty="0" smtClean="0"/>
              <a:t>Low reported accuracies</a:t>
            </a:r>
            <a:endParaRPr lang="en-US" dirty="0"/>
          </a:p>
        </p:txBody>
      </p:sp>
    </p:spTree>
    <p:extLst>
      <p:ext uri="{BB962C8B-B14F-4D97-AF65-F5344CB8AC3E}">
        <p14:creationId xmlns:p14="http://schemas.microsoft.com/office/powerpoint/2010/main" val="26822098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sample comments</a:t>
            </a:r>
            <a:endParaRPr lang="en-US" dirty="0"/>
          </a:p>
        </p:txBody>
      </p:sp>
      <p:pic>
        <p:nvPicPr>
          <p:cNvPr id="4" name="Picture 3"/>
          <p:cNvPicPr>
            <a:picLocks noChangeAspect="1"/>
          </p:cNvPicPr>
          <p:nvPr/>
        </p:nvPicPr>
        <p:blipFill>
          <a:blip r:embed="rId2"/>
          <a:stretch>
            <a:fillRect/>
          </a:stretch>
        </p:blipFill>
        <p:spPr>
          <a:xfrm>
            <a:off x="550416" y="2619073"/>
            <a:ext cx="5362393" cy="1008380"/>
          </a:xfrm>
          <a:prstGeom prst="rect">
            <a:avLst/>
          </a:prstGeom>
        </p:spPr>
      </p:pic>
      <p:pic>
        <p:nvPicPr>
          <p:cNvPr id="6" name="Picture 5"/>
          <p:cNvPicPr>
            <a:picLocks noChangeAspect="1"/>
          </p:cNvPicPr>
          <p:nvPr/>
        </p:nvPicPr>
        <p:blipFill>
          <a:blip r:embed="rId3"/>
          <a:stretch>
            <a:fillRect/>
          </a:stretch>
        </p:blipFill>
        <p:spPr>
          <a:xfrm>
            <a:off x="3367418" y="4152550"/>
            <a:ext cx="5090782" cy="1828800"/>
          </a:xfrm>
          <a:prstGeom prst="rect">
            <a:avLst/>
          </a:prstGeom>
        </p:spPr>
      </p:pic>
      <p:sp>
        <p:nvSpPr>
          <p:cNvPr id="3" name="TextBox 2"/>
          <p:cNvSpPr txBox="1"/>
          <p:nvPr/>
        </p:nvSpPr>
        <p:spPr>
          <a:xfrm>
            <a:off x="550416" y="3658984"/>
            <a:ext cx="1954924" cy="369332"/>
          </a:xfrm>
          <a:prstGeom prst="rect">
            <a:avLst/>
          </a:prstGeom>
          <a:noFill/>
        </p:spPr>
        <p:txBody>
          <a:bodyPr wrap="square" rtlCol="0">
            <a:spAutoFit/>
          </a:bodyPr>
          <a:lstStyle/>
          <a:p>
            <a:r>
              <a:rPr lang="en-US" dirty="0" smtClean="0"/>
              <a:t>Friendly talks</a:t>
            </a:r>
            <a:endParaRPr lang="en-US" dirty="0"/>
          </a:p>
        </p:txBody>
      </p:sp>
      <p:sp>
        <p:nvSpPr>
          <p:cNvPr id="7" name="TextBox 6"/>
          <p:cNvSpPr txBox="1"/>
          <p:nvPr/>
        </p:nvSpPr>
        <p:spPr>
          <a:xfrm>
            <a:off x="3367417" y="5981350"/>
            <a:ext cx="4391127" cy="369332"/>
          </a:xfrm>
          <a:prstGeom prst="rect">
            <a:avLst/>
          </a:prstGeom>
          <a:noFill/>
        </p:spPr>
        <p:txBody>
          <a:bodyPr wrap="square" rtlCol="0">
            <a:spAutoFit/>
          </a:bodyPr>
          <a:lstStyle/>
          <a:p>
            <a:r>
              <a:rPr lang="en-US" dirty="0" smtClean="0"/>
              <a:t>Aggressive towards bullies</a:t>
            </a:r>
            <a:endParaRPr lang="en-US" dirty="0"/>
          </a:p>
        </p:txBody>
      </p:sp>
      <p:sp>
        <p:nvSpPr>
          <p:cNvPr id="5" name="Oval 4"/>
          <p:cNvSpPr/>
          <p:nvPr/>
        </p:nvSpPr>
        <p:spPr>
          <a:xfrm>
            <a:off x="685800" y="2714625"/>
            <a:ext cx="1971675" cy="209550"/>
          </a:xfrm>
          <a:prstGeom prst="ellipse">
            <a:avLst/>
          </a:prstGeom>
          <a:solidFill>
            <a:schemeClr val="accent2">
              <a:lumMod val="50000"/>
              <a:alpha val="1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Oval 7"/>
          <p:cNvSpPr/>
          <p:nvPr/>
        </p:nvSpPr>
        <p:spPr>
          <a:xfrm>
            <a:off x="3367418" y="4143025"/>
            <a:ext cx="1971675" cy="209550"/>
          </a:xfrm>
          <a:prstGeom prst="ellipse">
            <a:avLst/>
          </a:prstGeom>
          <a:solidFill>
            <a:schemeClr val="accent2">
              <a:lumMod val="50000"/>
              <a:alpha val="1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9" name="Oval 8"/>
          <p:cNvSpPr/>
          <p:nvPr/>
        </p:nvSpPr>
        <p:spPr>
          <a:xfrm>
            <a:off x="6022437" y="4953000"/>
            <a:ext cx="1971675" cy="329135"/>
          </a:xfrm>
          <a:prstGeom prst="ellipse">
            <a:avLst/>
          </a:prstGeom>
          <a:solidFill>
            <a:schemeClr val="accent2">
              <a:lumMod val="50000"/>
              <a:alpha val="1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0" name="Oval 9"/>
          <p:cNvSpPr/>
          <p:nvPr/>
        </p:nvSpPr>
        <p:spPr>
          <a:xfrm>
            <a:off x="3336132" y="5059743"/>
            <a:ext cx="566738" cy="299515"/>
          </a:xfrm>
          <a:prstGeom prst="ellipse">
            <a:avLst/>
          </a:prstGeom>
          <a:solidFill>
            <a:schemeClr val="accent2">
              <a:lumMod val="50000"/>
              <a:alpha val="16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575314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 cyberbullying</a:t>
            </a:r>
            <a:endParaRPr lang="en-US" dirty="0"/>
          </a:p>
        </p:txBody>
      </p:sp>
      <p:sp>
        <p:nvSpPr>
          <p:cNvPr id="3" name="Content Placeholder 2"/>
          <p:cNvSpPr>
            <a:spLocks noGrp="1"/>
          </p:cNvSpPr>
          <p:nvPr>
            <p:ph idx="1"/>
          </p:nvPr>
        </p:nvSpPr>
        <p:spPr/>
        <p:txBody>
          <a:bodyPr>
            <a:normAutofit/>
          </a:bodyPr>
          <a:lstStyle/>
          <a:p>
            <a:r>
              <a:rPr lang="en-US" dirty="0" smtClean="0"/>
              <a:t>Measure </a:t>
            </a:r>
            <a:r>
              <a:rPr lang="en-US" dirty="0"/>
              <a:t>imbalance of </a:t>
            </a:r>
            <a:r>
              <a:rPr lang="en-US" dirty="0" smtClean="0"/>
              <a:t>power</a:t>
            </a:r>
          </a:p>
          <a:p>
            <a:pPr lvl="1"/>
            <a:r>
              <a:rPr lang="en-US" dirty="0"/>
              <a:t>R</a:t>
            </a:r>
            <a:r>
              <a:rPr lang="en-US" dirty="0" smtClean="0"/>
              <a:t>atio </a:t>
            </a:r>
            <a:r>
              <a:rPr lang="en-US" dirty="0"/>
              <a:t>of </a:t>
            </a:r>
            <a:r>
              <a:rPr lang="en-US" dirty="0" err="1"/>
              <a:t>cyberaggressive</a:t>
            </a:r>
            <a:r>
              <a:rPr lang="en-US" dirty="0"/>
              <a:t> comments directed at a victim compared to the number of </a:t>
            </a:r>
            <a:r>
              <a:rPr lang="en-US" dirty="0" smtClean="0"/>
              <a:t>supportive comments</a:t>
            </a:r>
          </a:p>
          <a:p>
            <a:pPr lvl="2"/>
            <a:r>
              <a:rPr lang="en-US" dirty="0" smtClean="0"/>
              <a:t>Threshold </a:t>
            </a:r>
            <a:endParaRPr lang="en-US" dirty="0"/>
          </a:p>
          <a:p>
            <a:pPr lvl="1"/>
            <a:r>
              <a:rPr lang="en-US" dirty="0" smtClean="0"/>
              <a:t>Factor </a:t>
            </a:r>
            <a:r>
              <a:rPr lang="en-US" dirty="0"/>
              <a:t>in the victim's </a:t>
            </a:r>
            <a:r>
              <a:rPr lang="en-US" dirty="0" smtClean="0"/>
              <a:t>reaction</a:t>
            </a:r>
          </a:p>
          <a:p>
            <a:pPr lvl="2"/>
            <a:r>
              <a:rPr lang="en-US" dirty="0" smtClean="0"/>
              <a:t>Vigorously </a:t>
            </a:r>
            <a:r>
              <a:rPr lang="en-US" dirty="0"/>
              <a:t>defends </a:t>
            </a:r>
            <a:r>
              <a:rPr lang="en-US" dirty="0" smtClean="0"/>
              <a:t>him/herself</a:t>
            </a:r>
          </a:p>
          <a:p>
            <a:pPr lvl="2"/>
            <a:r>
              <a:rPr lang="en-US" dirty="0" smtClean="0"/>
              <a:t>Provides </a:t>
            </a:r>
            <a:r>
              <a:rPr lang="en-US" dirty="0"/>
              <a:t>no self-defense or express </a:t>
            </a:r>
            <a:r>
              <a:rPr lang="en-US" dirty="0" smtClean="0"/>
              <a:t>indifference</a:t>
            </a:r>
          </a:p>
          <a:p>
            <a:pPr lvl="2"/>
            <a:r>
              <a:rPr lang="en-US" dirty="0" smtClean="0"/>
              <a:t>Express hurt feelings </a:t>
            </a:r>
          </a:p>
          <a:p>
            <a:pPr lvl="2"/>
            <a:endParaRPr lang="en-US" dirty="0" smtClean="0"/>
          </a:p>
          <a:p>
            <a:r>
              <a:rPr lang="en-US" dirty="0" smtClean="0"/>
              <a:t>Frequency </a:t>
            </a:r>
            <a:r>
              <a:rPr lang="en-US" dirty="0"/>
              <a:t>of </a:t>
            </a:r>
            <a:r>
              <a:rPr lang="en-US" dirty="0" smtClean="0"/>
              <a:t>occurrence </a:t>
            </a:r>
          </a:p>
          <a:p>
            <a:pPr lvl="1"/>
            <a:r>
              <a:rPr lang="en-US" dirty="0" smtClean="0"/>
              <a:t>How </a:t>
            </a:r>
            <a:r>
              <a:rPr lang="en-US" dirty="0"/>
              <a:t>many </a:t>
            </a:r>
            <a:r>
              <a:rPr lang="en-US" dirty="0" err="1"/>
              <a:t>cyberaggressive</a:t>
            </a:r>
            <a:r>
              <a:rPr lang="en-US" dirty="0"/>
              <a:t> </a:t>
            </a:r>
            <a:r>
              <a:rPr lang="en-US" dirty="0" smtClean="0"/>
              <a:t>comments?</a:t>
            </a:r>
          </a:p>
          <a:p>
            <a:pPr lvl="1"/>
            <a:r>
              <a:rPr lang="en-US" dirty="0" smtClean="0"/>
              <a:t>Over </a:t>
            </a:r>
            <a:r>
              <a:rPr lang="en-US" dirty="0"/>
              <a:t>what time </a:t>
            </a:r>
            <a:r>
              <a:rPr lang="en-US" dirty="0" smtClean="0"/>
              <a:t>period?</a:t>
            </a:r>
            <a:endParaRPr lang="en-US" dirty="0"/>
          </a:p>
        </p:txBody>
      </p:sp>
    </p:spTree>
    <p:extLst>
      <p:ext uri="{BB962C8B-B14F-4D97-AF65-F5344CB8AC3E}">
        <p14:creationId xmlns:p14="http://schemas.microsoft.com/office/powerpoint/2010/main" val="22319285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outline</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Proposed research</a:t>
            </a:r>
          </a:p>
          <a:p>
            <a:pPr lvl="1"/>
            <a:r>
              <a:rPr lang="en-US" dirty="0" smtClean="0"/>
              <a:t>Definition, Ground </a:t>
            </a:r>
            <a:r>
              <a:rPr lang="en-US" dirty="0"/>
              <a:t>truth labeling and Data collection </a:t>
            </a:r>
            <a:endParaRPr lang="en-US" dirty="0" smtClean="0"/>
          </a:p>
          <a:p>
            <a:pPr lvl="1"/>
            <a:r>
              <a:rPr lang="en-US" dirty="0"/>
              <a:t>Characterization and analysis </a:t>
            </a:r>
            <a:endParaRPr lang="en-US" dirty="0" smtClean="0"/>
          </a:p>
          <a:p>
            <a:pPr lvl="1"/>
            <a:r>
              <a:rPr lang="en-US" dirty="0"/>
              <a:t>Automated detection and prediction </a:t>
            </a:r>
            <a:endParaRPr lang="en-US" dirty="0" smtClean="0"/>
          </a:p>
        </p:txBody>
      </p:sp>
    </p:spTree>
    <p:extLst>
      <p:ext uri="{BB962C8B-B14F-4D97-AF65-F5344CB8AC3E}">
        <p14:creationId xmlns:p14="http://schemas.microsoft.com/office/powerpoint/2010/main" val="1930880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Wood Type">
  <a:themeElements>
    <a:clrScheme name="Custom 7">
      <a:dk1>
        <a:sysClr val="windowText" lastClr="000000"/>
      </a:dk1>
      <a:lt1>
        <a:sysClr val="window" lastClr="FFFFFF"/>
      </a:lt1>
      <a:dk2>
        <a:srgbClr val="212745"/>
      </a:dk2>
      <a:lt2>
        <a:srgbClr val="B4DCFA"/>
      </a:lt2>
      <a:accent1>
        <a:srgbClr val="8A4ABA"/>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2">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7083</TotalTime>
  <Words>1360</Words>
  <Application>Microsoft Macintosh PowerPoint</Application>
  <PresentationFormat>On-screen Show (4:3)</PresentationFormat>
  <Paragraphs>188</Paragraphs>
  <Slides>25</Slides>
  <Notes>13</Notes>
  <HiddenSlides>5</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Wood Type</vt:lpstr>
      <vt:lpstr>Characterization of User Behavior in Social Networks to Better Understand Cyberbullying</vt:lpstr>
      <vt:lpstr>motivation</vt:lpstr>
      <vt:lpstr>motivation</vt:lpstr>
      <vt:lpstr>Cyberbullying Annual Survey 2013</vt:lpstr>
      <vt:lpstr>cyberaggression and cyberbullying</vt:lpstr>
      <vt:lpstr>Related works …</vt:lpstr>
      <vt:lpstr>Looking at sample comments</vt:lpstr>
      <vt:lpstr>Labeling cyberbullying</vt:lpstr>
      <vt:lpstr>Research outline</vt:lpstr>
      <vt:lpstr>Why Instagram?</vt:lpstr>
      <vt:lpstr>Collected data</vt:lpstr>
      <vt:lpstr>media session</vt:lpstr>
      <vt:lpstr>Survey Design</vt:lpstr>
      <vt:lpstr>Labeled data statistics</vt:lpstr>
      <vt:lpstr>Labeled data statistics</vt:lpstr>
      <vt:lpstr>Labeling images</vt:lpstr>
      <vt:lpstr>Labeling images</vt:lpstr>
      <vt:lpstr>Distribution of image categories</vt:lpstr>
      <vt:lpstr>Distribution of image categories </vt:lpstr>
      <vt:lpstr>Classifier Design </vt:lpstr>
      <vt:lpstr>TEMPORAL DATA</vt:lpstr>
      <vt:lpstr>Cyberbullying detection’s classifier performance</vt:lpstr>
      <vt:lpstr>Cyberbullying detection’s classifier performance</vt:lpstr>
      <vt:lpstr>Labeling</vt:lpstr>
      <vt:lpstr>Future Works</vt:lpstr>
    </vt:vector>
  </TitlesOfParts>
  <Company>University of Colorado at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Understanding Cyberbullying Behavior in a Semi-Anonymous Social Network</dc:title>
  <dc:creator>Amir Ghasemianlangroodi</dc:creator>
  <cp:lastModifiedBy>homa</cp:lastModifiedBy>
  <cp:revision>504</cp:revision>
  <dcterms:created xsi:type="dcterms:W3CDTF">2014-08-08T23:34:23Z</dcterms:created>
  <dcterms:modified xsi:type="dcterms:W3CDTF">2015-02-04T08:54:55Z</dcterms:modified>
</cp:coreProperties>
</file>