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  <p:sldMasterId id="2147483700" r:id="rId2"/>
  </p:sldMasterIdLst>
  <p:notesMasterIdLst>
    <p:notesMasterId r:id="rId21"/>
  </p:notesMasterIdLst>
  <p:sldIdLst>
    <p:sldId id="256" r:id="rId3"/>
    <p:sldId id="257" r:id="rId4"/>
    <p:sldId id="267" r:id="rId5"/>
    <p:sldId id="273" r:id="rId6"/>
    <p:sldId id="274" r:id="rId7"/>
    <p:sldId id="262" r:id="rId8"/>
    <p:sldId id="276" r:id="rId9"/>
    <p:sldId id="277" r:id="rId10"/>
    <p:sldId id="278" r:id="rId11"/>
    <p:sldId id="279" r:id="rId12"/>
    <p:sldId id="266" r:id="rId13"/>
    <p:sldId id="263" r:id="rId14"/>
    <p:sldId id="264" r:id="rId15"/>
    <p:sldId id="265" r:id="rId16"/>
    <p:sldId id="271" r:id="rId17"/>
    <p:sldId id="272" r:id="rId18"/>
    <p:sldId id="275" r:id="rId19"/>
    <p:sldId id="270" r:id="rId20"/>
  </p:sldIdLst>
  <p:sldSz cx="10058400" cy="7772400"/>
  <p:notesSz cx="7772400" cy="10058400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A00"/>
    <a:srgbClr val="00FFCA"/>
    <a:srgbClr val="FC2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13" autoAdjust="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992" y="-12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55693-EABC-524E-92E7-925E3F14DA90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54063"/>
            <a:ext cx="487997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9B68E-552D-2E4C-BFD1-382DE1A2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RNN-base : no image representation.  note it doesn’t do too bad on some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4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4/8/15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Captioning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Deep Learning and Neural Nets</a:t>
            </a:r>
          </a:p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0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Results</a:t>
            </a:r>
            <a:endParaRPr lang="en-US" dirty="0"/>
          </a:p>
        </p:txBody>
      </p:sp>
      <p:pic>
        <p:nvPicPr>
          <p:cNvPr id="6" name="Content Placeholder 5" descr="Screen Shot 2015-04-07 at 11.59.10 P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r="1092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35283" y="7137867"/>
            <a:ext cx="7096815" cy="634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R@K: recall rate of ground truth sentence given top K candidates</a:t>
            </a:r>
            <a:br>
              <a:rPr lang="en-US" sz="2000" b="1" dirty="0" smtClean="0">
                <a:solidFill>
                  <a:srgbClr val="000000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Med r: median rank of the first retrieved ground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</a:rPr>
              <a:t>trhuth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sentence</a:t>
            </a:r>
          </a:p>
        </p:txBody>
      </p:sp>
    </p:spTree>
    <p:extLst>
      <p:ext uri="{BB962C8B-B14F-4D97-AF65-F5344CB8AC3E}">
        <p14:creationId xmlns:p14="http://schemas.microsoft.com/office/powerpoint/2010/main" val="65130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in paper</a:t>
            </a:r>
            <a:endParaRPr lang="en-US" dirty="0"/>
          </a:p>
        </p:txBody>
      </p:sp>
      <p:pic>
        <p:nvPicPr>
          <p:cNvPr id="4" name="Content Placeholder 3" descr="Screen Shot 2015-04-07 at 10.42.44 P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920" b="-30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223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4-07 at 10.39.06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44"/>
            <a:ext cx="10058400" cy="73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4-07 at 10.39.43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192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9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Failures</a:t>
            </a:r>
            <a:endParaRPr lang="en-US" dirty="0"/>
          </a:p>
        </p:txBody>
      </p:sp>
      <p:pic>
        <p:nvPicPr>
          <p:cNvPr id="4" name="Content Placeholder 3" descr="Screen Shot 2015-04-07 at 10.40.55 P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" b="1577"/>
          <a:stretch>
            <a:fillRect/>
          </a:stretch>
        </p:blipFill>
        <p:spPr>
          <a:xfrm>
            <a:off x="164679" y="1554484"/>
            <a:ext cx="9666280" cy="5649204"/>
          </a:xfrm>
        </p:spPr>
      </p:pic>
    </p:spTree>
    <p:extLst>
      <p:ext uri="{BB962C8B-B14F-4D97-AF65-F5344CB8AC3E}">
        <p14:creationId xmlns:p14="http://schemas.microsoft.com/office/powerpoint/2010/main" val="231050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Start and stop words</a:t>
            </a:r>
          </a:p>
          <a:p>
            <a:pPr lvl="1"/>
            <a:r>
              <a:rPr lang="en-US" dirty="0" smtClean="0"/>
              <a:t>recurrent nets</a:t>
            </a:r>
          </a:p>
          <a:p>
            <a:pPr lvl="1"/>
            <a:r>
              <a:rPr lang="en-US" dirty="0" err="1" smtClean="0"/>
              <a:t>softmax</a:t>
            </a:r>
            <a:r>
              <a:rPr lang="en-US" dirty="0" smtClean="0"/>
              <a:t> for word selection on output</a:t>
            </a:r>
          </a:p>
          <a:p>
            <a:pPr lvl="1"/>
            <a:r>
              <a:rPr lang="en-US" dirty="0" smtClean="0"/>
              <a:t>Use of </a:t>
            </a:r>
            <a:r>
              <a:rPr lang="en-US" dirty="0" err="1" smtClean="0"/>
              <a:t>ImageNet</a:t>
            </a:r>
            <a:r>
              <a:rPr lang="en-US" dirty="0" smtClean="0"/>
              <a:t> classification model (</a:t>
            </a:r>
            <a:r>
              <a:rPr lang="en-US" dirty="0" err="1" smtClean="0"/>
              <a:t>Krizhevsky</a:t>
            </a:r>
            <a:r>
              <a:rPr lang="en-US" dirty="0" smtClean="0"/>
              <a:t>) to generate image </a:t>
            </a:r>
            <a:r>
              <a:rPr lang="en-US" dirty="0" err="1" smtClean="0"/>
              <a:t>embeddings</a:t>
            </a:r>
            <a:endParaRPr lang="en-US" dirty="0" smtClean="0"/>
          </a:p>
          <a:p>
            <a:pPr lvl="1"/>
            <a:r>
              <a:rPr lang="en-US" dirty="0" smtClean="0"/>
              <a:t>Joint embedding space for images and words</a:t>
            </a:r>
          </a:p>
        </p:txBody>
      </p:sp>
    </p:spTree>
    <p:extLst>
      <p:ext uri="{BB962C8B-B14F-4D97-AF65-F5344CB8AC3E}">
        <p14:creationId xmlns:p14="http://schemas.microsoft.com/office/powerpoint/2010/main" val="299740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Among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62179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How is image treated?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initial input to recurrent net (</a:t>
            </a:r>
            <a:r>
              <a:rPr lang="en-US" dirty="0" err="1" smtClean="0"/>
              <a:t>Vinyals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input every time step – in recurrent layer (</a:t>
            </a:r>
            <a:r>
              <a:rPr lang="en-US" dirty="0" err="1" smtClean="0"/>
              <a:t>Karpathy</a:t>
            </a:r>
            <a:r>
              <a:rPr lang="en-US" dirty="0" smtClean="0"/>
              <a:t>) or after recurrent layer (Mao) 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Vinyals</a:t>
            </a:r>
            <a:r>
              <a:rPr lang="en-US" dirty="0" smtClean="0"/>
              <a:t> (p. 4): feeding image at each time step into recurrent net yields inferior </a:t>
            </a:r>
            <a:r>
              <a:rPr lang="en-US" dirty="0" smtClean="0"/>
              <a:t>results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How much is built in?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semantic representations?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localization of objects in images?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/>
              <a:t>Local-to-distributed word </a:t>
            </a:r>
            <a:r>
              <a:rPr lang="en-US" dirty="0" err="1"/>
              <a:t>embeddings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one layer (</a:t>
            </a:r>
            <a:r>
              <a:rPr lang="en-US" dirty="0" err="1" smtClean="0"/>
              <a:t>Vinyals</a:t>
            </a:r>
            <a:r>
              <a:rPr lang="en-US" dirty="0" smtClean="0"/>
              <a:t>, </a:t>
            </a:r>
            <a:r>
              <a:rPr lang="en-US" dirty="0" err="1" smtClean="0"/>
              <a:t>Karpathy</a:t>
            </a:r>
            <a:r>
              <a:rPr lang="en-US" dirty="0" smtClean="0"/>
              <a:t>) vs. two layers (Mao)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Type of recurrence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fully connected </a:t>
            </a:r>
            <a:r>
              <a:rPr lang="en-US" dirty="0" err="1" smtClean="0"/>
              <a:t>ReLU</a:t>
            </a:r>
            <a:r>
              <a:rPr lang="en-US" dirty="0" smtClean="0"/>
              <a:t> (</a:t>
            </a:r>
            <a:r>
              <a:rPr lang="en-US" dirty="0" err="1" smtClean="0"/>
              <a:t>Karpathy</a:t>
            </a:r>
            <a:r>
              <a:rPr lang="en-US" dirty="0" smtClean="0"/>
              <a:t>, Mao), LSTM (</a:t>
            </a:r>
            <a:r>
              <a:rPr lang="en-US" dirty="0" err="1" smtClean="0"/>
              <a:t>Vinyals</a:t>
            </a:r>
            <a:r>
              <a:rPr lang="en-US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Read out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beam search (</a:t>
            </a:r>
            <a:r>
              <a:rPr lang="en-US" dirty="0" err="1" smtClean="0"/>
              <a:t>Vinyals</a:t>
            </a:r>
            <a:r>
              <a:rPr lang="en-US" dirty="0" smtClean="0"/>
              <a:t>) vs. not (Mao, </a:t>
            </a:r>
            <a:r>
              <a:rPr lang="en-US" dirty="0" err="1" smtClean="0"/>
              <a:t>Karpathy</a:t>
            </a:r>
            <a:r>
              <a:rPr lang="en-US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Decomposition (</a:t>
            </a:r>
            <a:r>
              <a:rPr lang="en-US" dirty="0" err="1" smtClean="0"/>
              <a:t>Karpathy</a:t>
            </a:r>
            <a:r>
              <a:rPr lang="en-US" dirty="0" smtClean="0"/>
              <a:t>) vs. whole-image processing (all)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4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(From </a:t>
            </a:r>
            <a:r>
              <a:rPr lang="en-US" dirty="0" err="1" smtClean="0"/>
              <a:t>Vinyals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 = </a:t>
            </a:r>
            <a:r>
              <a:rPr lang="en-US" dirty="0" err="1" smtClean="0"/>
              <a:t>Vinyals</a:t>
            </a:r>
            <a:endParaRPr lang="en-US" dirty="0" smtClean="0"/>
          </a:p>
          <a:p>
            <a:r>
              <a:rPr lang="en-US" dirty="0" err="1" smtClean="0"/>
              <a:t>DeFrag</a:t>
            </a:r>
            <a:r>
              <a:rPr lang="en-US" dirty="0" smtClean="0"/>
              <a:t> = </a:t>
            </a:r>
            <a:r>
              <a:rPr lang="en-US" dirty="0" err="1" smtClean="0"/>
              <a:t>Karpathy</a:t>
            </a:r>
            <a:endParaRPr lang="en-US" dirty="0" smtClean="0"/>
          </a:p>
          <a:p>
            <a:r>
              <a:rPr lang="en-US" dirty="0" err="1" smtClean="0"/>
              <a:t>mRNN</a:t>
            </a:r>
            <a:r>
              <a:rPr lang="en-US" dirty="0" smtClean="0"/>
              <a:t> = Mao</a:t>
            </a:r>
          </a:p>
          <a:p>
            <a:r>
              <a:rPr lang="en-US" dirty="0" smtClean="0"/>
              <a:t>MNLM = </a:t>
            </a:r>
            <a:r>
              <a:rPr lang="en-US" dirty="0" err="1" smtClean="0"/>
              <a:t>Kiros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[not assigned]</a:t>
            </a:r>
          </a:p>
        </p:txBody>
      </p:sp>
      <p:pic>
        <p:nvPicPr>
          <p:cNvPr id="4" name="Picture 3" descr="Screen Shot 2015-04-07 at 10.30.58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83" y="2190750"/>
            <a:ext cx="44196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1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Kiros</a:t>
            </a:r>
            <a:r>
              <a:rPr lang="en-US" dirty="0"/>
              <a:t>, Ryan, Salakhutdinov, </a:t>
            </a:r>
            <a:r>
              <a:rPr lang="en-US" dirty="0" err="1"/>
              <a:t>Ruslan</a:t>
            </a:r>
            <a:r>
              <a:rPr lang="en-US" dirty="0"/>
              <a:t>, and </a:t>
            </a:r>
            <a:r>
              <a:rPr lang="en-US" dirty="0" err="1"/>
              <a:t>Zemel</a:t>
            </a:r>
            <a:r>
              <a:rPr lang="en-US" dirty="0"/>
              <a:t>, Richard S. Unifying visual-semantic </a:t>
            </a:r>
            <a:r>
              <a:rPr lang="en-US" dirty="0" err="1"/>
              <a:t>embeddings</a:t>
            </a:r>
            <a:r>
              <a:rPr lang="en-US" dirty="0"/>
              <a:t> with multimodal neural language models. </a:t>
            </a:r>
            <a:r>
              <a:rPr lang="en-US" i="1" dirty="0" err="1"/>
              <a:t>arXiv</a:t>
            </a:r>
            <a:r>
              <a:rPr lang="en-US" i="1" dirty="0"/>
              <a:t> preprint arXiv:1411.2539</a:t>
            </a:r>
            <a:r>
              <a:rPr lang="en-US" dirty="0"/>
              <a:t>, 2014a. </a:t>
            </a:r>
            <a:endParaRPr lang="en-US" dirty="0" smtClean="0"/>
          </a:p>
          <a:p>
            <a:r>
              <a:rPr lang="en-US" dirty="0"/>
              <a:t>Donahue, Jeff, Hendricks, Lisa Anne, </a:t>
            </a:r>
            <a:r>
              <a:rPr lang="en-US" dirty="0" err="1"/>
              <a:t>Guadarrama</a:t>
            </a:r>
            <a:r>
              <a:rPr lang="en-US" dirty="0"/>
              <a:t>, Sergio, </a:t>
            </a:r>
            <a:r>
              <a:rPr lang="en-US" dirty="0" err="1"/>
              <a:t>Rohrbach</a:t>
            </a:r>
            <a:r>
              <a:rPr lang="en-US" dirty="0"/>
              <a:t>, Marcus, </a:t>
            </a:r>
            <a:r>
              <a:rPr lang="en-US" dirty="0" err="1"/>
              <a:t>Venugopalan</a:t>
            </a:r>
            <a:r>
              <a:rPr lang="en-US" dirty="0"/>
              <a:t>, </a:t>
            </a:r>
            <a:r>
              <a:rPr lang="en-US" dirty="0" err="1" smtClean="0"/>
              <a:t>Subhashini</a:t>
            </a:r>
            <a:r>
              <a:rPr lang="en-US" dirty="0"/>
              <a:t>, </a:t>
            </a:r>
            <a:r>
              <a:rPr lang="en-US" dirty="0" err="1"/>
              <a:t>Saenko</a:t>
            </a:r>
            <a:r>
              <a:rPr lang="en-US" dirty="0"/>
              <a:t>, Kate, and Darrell, Trevor. Long-term recurrent convolutional networks for visual recognition and description. </a:t>
            </a:r>
            <a:r>
              <a:rPr lang="en-US" i="1" dirty="0" err="1"/>
              <a:t>arXiv</a:t>
            </a:r>
            <a:r>
              <a:rPr lang="en-US" i="1" dirty="0"/>
              <a:t> preprint arXiv:1411.4389</a:t>
            </a:r>
            <a:r>
              <a:rPr lang="en-US" dirty="0"/>
              <a:t>, 2014. </a:t>
            </a:r>
            <a:endParaRPr lang="en-US" dirty="0" smtClean="0"/>
          </a:p>
          <a:p>
            <a:r>
              <a:rPr lang="en-US" dirty="0"/>
              <a:t>Fang, </a:t>
            </a:r>
            <a:r>
              <a:rPr lang="en-US" dirty="0" err="1"/>
              <a:t>Hao</a:t>
            </a:r>
            <a:r>
              <a:rPr lang="en-US" dirty="0"/>
              <a:t>, Gupta, </a:t>
            </a:r>
            <a:r>
              <a:rPr lang="en-US" dirty="0" err="1"/>
              <a:t>Saurabh</a:t>
            </a:r>
            <a:r>
              <a:rPr lang="en-US" dirty="0"/>
              <a:t>, </a:t>
            </a:r>
            <a:r>
              <a:rPr lang="en-US" dirty="0" err="1"/>
              <a:t>Iandola</a:t>
            </a:r>
            <a:r>
              <a:rPr lang="en-US" dirty="0"/>
              <a:t>, Forrest, </a:t>
            </a:r>
            <a:r>
              <a:rPr lang="en-US" dirty="0" err="1"/>
              <a:t>Srivastava</a:t>
            </a:r>
            <a:r>
              <a:rPr lang="en-US" dirty="0"/>
              <a:t>, </a:t>
            </a:r>
            <a:r>
              <a:rPr lang="en-US" dirty="0" err="1"/>
              <a:t>Rupesh</a:t>
            </a:r>
            <a:r>
              <a:rPr lang="en-US" dirty="0"/>
              <a:t>, Deng, Li, </a:t>
            </a:r>
            <a:r>
              <a:rPr lang="en-US" dirty="0" err="1" smtClean="0"/>
              <a:t>Dollár</a:t>
            </a:r>
            <a:r>
              <a:rPr lang="en-US" dirty="0"/>
              <a:t>, </a:t>
            </a:r>
            <a:r>
              <a:rPr lang="en-US" dirty="0" err="1"/>
              <a:t>Piotr</a:t>
            </a:r>
            <a:r>
              <a:rPr lang="en-US" dirty="0"/>
              <a:t>, </a:t>
            </a:r>
            <a:r>
              <a:rPr lang="en-US" dirty="0" err="1"/>
              <a:t>Gao</a:t>
            </a:r>
            <a:r>
              <a:rPr lang="en-US" dirty="0"/>
              <a:t>, </a:t>
            </a:r>
            <a:r>
              <a:rPr lang="en-US" dirty="0" err="1"/>
              <a:t>Jianfeng</a:t>
            </a:r>
            <a:r>
              <a:rPr lang="en-US" dirty="0"/>
              <a:t>, He, </a:t>
            </a:r>
            <a:r>
              <a:rPr lang="en-US" dirty="0" err="1"/>
              <a:t>Xiaodong</a:t>
            </a:r>
            <a:r>
              <a:rPr lang="en-US" dirty="0"/>
              <a:t>, Mitchell, Margaret, Platt, John, et al. From captions to visual concepts and back. </a:t>
            </a:r>
            <a:r>
              <a:rPr lang="en-US" i="1" dirty="0" err="1"/>
              <a:t>arXiv</a:t>
            </a:r>
            <a:r>
              <a:rPr lang="en-US" i="1" dirty="0"/>
              <a:t> preprint arXiv:1411.4952</a:t>
            </a:r>
            <a:r>
              <a:rPr lang="en-US" dirty="0"/>
              <a:t>, 2014. </a:t>
            </a:r>
            <a:endParaRPr lang="en-US" dirty="0" smtClean="0"/>
          </a:p>
          <a:p>
            <a:r>
              <a:rPr lang="en-US" dirty="0"/>
              <a:t>Chen, </a:t>
            </a:r>
            <a:r>
              <a:rPr lang="en-US" dirty="0" err="1"/>
              <a:t>Xinlei</a:t>
            </a:r>
            <a:r>
              <a:rPr lang="en-US" dirty="0"/>
              <a:t> and </a:t>
            </a:r>
            <a:r>
              <a:rPr lang="en-US" dirty="0" err="1"/>
              <a:t>Zitnick</a:t>
            </a:r>
            <a:r>
              <a:rPr lang="en-US" dirty="0"/>
              <a:t>, C Lawrence. Learning a recurrent visual representation for image caption </a:t>
            </a:r>
            <a:r>
              <a:rPr lang="en-US" dirty="0" smtClean="0"/>
              <a:t>generation</a:t>
            </a:r>
            <a:r>
              <a:rPr lang="en-US" dirty="0"/>
              <a:t>. </a:t>
            </a:r>
            <a:r>
              <a:rPr lang="en-US" i="1" dirty="0" err="1"/>
              <a:t>arXiv</a:t>
            </a:r>
            <a:r>
              <a:rPr lang="en-US" i="1" dirty="0"/>
              <a:t> preprint arXiv:1411.5654</a:t>
            </a:r>
            <a:r>
              <a:rPr lang="en-US" dirty="0"/>
              <a:t>, 2014.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7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Recent Manuscripts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Deep Visual-Semantic Alignments for Generating Image Descriptions</a:t>
            </a:r>
          </a:p>
          <a:p>
            <a:pPr lvl="1"/>
            <a:r>
              <a:rPr lang="en-US" dirty="0" err="1" smtClean="0"/>
              <a:t>Karpathy</a:t>
            </a:r>
            <a:r>
              <a:rPr lang="en-US" dirty="0" smtClean="0"/>
              <a:t> &amp; </a:t>
            </a:r>
            <a:r>
              <a:rPr lang="en-US" dirty="0" err="1" smtClean="0"/>
              <a:t>Fei-Fei</a:t>
            </a:r>
            <a:r>
              <a:rPr lang="en-US" dirty="0" smtClean="0"/>
              <a:t> (Stanford)</a:t>
            </a:r>
          </a:p>
          <a:p>
            <a:r>
              <a:rPr lang="en-US" dirty="0" smtClean="0"/>
              <a:t>Show and Tell: A Neural Image Caption Generator</a:t>
            </a:r>
          </a:p>
          <a:p>
            <a:pPr lvl="1"/>
            <a:r>
              <a:rPr lang="en-US" dirty="0" err="1" smtClean="0"/>
              <a:t>Vinyals</a:t>
            </a:r>
            <a:r>
              <a:rPr lang="en-US" dirty="0" smtClean="0"/>
              <a:t>, </a:t>
            </a:r>
            <a:r>
              <a:rPr lang="en-US" dirty="0" err="1" smtClean="0"/>
              <a:t>Toshev</a:t>
            </a:r>
            <a:r>
              <a:rPr lang="en-US" dirty="0" smtClean="0"/>
              <a:t>, </a:t>
            </a:r>
            <a:r>
              <a:rPr lang="en-US" dirty="0" err="1" smtClean="0"/>
              <a:t>Bengio</a:t>
            </a:r>
            <a:r>
              <a:rPr lang="en-US" dirty="0" smtClean="0"/>
              <a:t>, </a:t>
            </a:r>
            <a:r>
              <a:rPr lang="en-US" dirty="0" err="1" smtClean="0"/>
              <a:t>Erhan</a:t>
            </a:r>
            <a:r>
              <a:rPr lang="en-US" dirty="0" smtClean="0"/>
              <a:t> (Google)</a:t>
            </a:r>
          </a:p>
          <a:p>
            <a:r>
              <a:rPr lang="en-US" dirty="0" smtClean="0"/>
              <a:t>Deep Captioning with Multimodal Recurrent Nets</a:t>
            </a:r>
          </a:p>
          <a:p>
            <a:pPr lvl="1"/>
            <a:r>
              <a:rPr lang="en-US" dirty="0" smtClean="0"/>
              <a:t>Mao, </a:t>
            </a:r>
            <a:r>
              <a:rPr lang="en-US" dirty="0" err="1" smtClean="0"/>
              <a:t>Xu</a:t>
            </a:r>
            <a:r>
              <a:rPr lang="en-US" dirty="0" smtClean="0"/>
              <a:t>, Yang, Wang, </a:t>
            </a:r>
            <a:r>
              <a:rPr lang="en-US" dirty="0" err="1" smtClean="0"/>
              <a:t>Yuille</a:t>
            </a:r>
            <a:r>
              <a:rPr lang="en-US" dirty="0" smtClean="0"/>
              <a:t> (UCLA, Baidu)</a:t>
            </a:r>
          </a:p>
          <a:p>
            <a:r>
              <a:rPr lang="en-US" dirty="0" smtClean="0"/>
              <a:t>Four more at end of class…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6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Sentence retrieval</a:t>
            </a:r>
          </a:p>
          <a:p>
            <a:pPr lvl="1"/>
            <a:r>
              <a:rPr lang="en-US" dirty="0" smtClean="0"/>
              <a:t>finding best matching sentence to an image</a:t>
            </a:r>
          </a:p>
          <a:p>
            <a:r>
              <a:rPr lang="en-US" dirty="0" smtClean="0"/>
              <a:t>Sentence generation</a:t>
            </a:r>
          </a:p>
          <a:p>
            <a:r>
              <a:rPr lang="en-US" dirty="0" smtClean="0"/>
              <a:t>Image retrieval</a:t>
            </a:r>
          </a:p>
          <a:p>
            <a:r>
              <a:rPr lang="en-US" dirty="0" smtClean="0"/>
              <a:t>Image-sentence correspondence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4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CNN for representing image patches (and whole image)</a:t>
            </a:r>
          </a:p>
          <a:p>
            <a:pPr lvl="1"/>
            <a:r>
              <a:rPr lang="en-US" dirty="0" smtClean="0"/>
              <a:t>recurrent net for representing words in sentence</a:t>
            </a:r>
          </a:p>
          <a:p>
            <a:pPr lvl="2"/>
            <a:r>
              <a:rPr lang="en-US" dirty="0" smtClean="0"/>
              <a:t>forward backward connections</a:t>
            </a:r>
          </a:p>
          <a:p>
            <a:pPr lvl="1"/>
            <a:r>
              <a:rPr lang="en-US" dirty="0" smtClean="0"/>
              <a:t>alignment of image patches and sentence words</a:t>
            </a:r>
          </a:p>
          <a:p>
            <a:pPr lvl="1"/>
            <a:r>
              <a:rPr lang="en-US" dirty="0" smtClean="0"/>
              <a:t>MRF to parse N words of sentence into phrases that correspond to the M bounding boxes</a:t>
            </a:r>
          </a:p>
          <a:p>
            <a:pPr lvl="1"/>
            <a:r>
              <a:rPr lang="en-US" dirty="0" smtClean="0"/>
              <a:t>Elman-style predictor of next word from context and whole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4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Vinyals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LSTM RNN sentence generator</a:t>
            </a:r>
          </a:p>
          <a:p>
            <a:pPr lvl="1"/>
            <a:r>
              <a:rPr lang="en-US" dirty="0" smtClean="0"/>
              <a:t>P(next word | history, image)</a:t>
            </a:r>
          </a:p>
          <a:p>
            <a:r>
              <a:rPr lang="en-US" dirty="0" smtClean="0"/>
              <a:t>CNN image embedding serves as initial input to LSTM</a:t>
            </a:r>
          </a:p>
          <a:p>
            <a:r>
              <a:rPr lang="en-US" dirty="0" smtClean="0"/>
              <a:t>Beam search for sentence generation</a:t>
            </a:r>
          </a:p>
          <a:p>
            <a:pPr lvl="1"/>
            <a:r>
              <a:rPr lang="en-US" dirty="0" smtClean="0"/>
              <a:t>consider k best sentences up to time t</a:t>
            </a:r>
          </a:p>
        </p:txBody>
      </p:sp>
    </p:spTree>
    <p:extLst>
      <p:ext uri="{BB962C8B-B14F-4D97-AF65-F5344CB8AC3E}">
        <p14:creationId xmlns:p14="http://schemas.microsoft.com/office/powerpoint/2010/main" val="424943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Captioning </a:t>
            </a:r>
            <a:br>
              <a:rPr lang="en-US" dirty="0" smtClean="0"/>
            </a:br>
            <a:r>
              <a:rPr lang="en-US" dirty="0" smtClean="0"/>
              <a:t>With Multimodal Recurrent NN</a:t>
            </a:r>
            <a:br>
              <a:rPr lang="en-US" dirty="0" smtClean="0"/>
            </a:br>
            <a:r>
              <a:rPr lang="en-US" dirty="0" smtClean="0"/>
              <a:t>(Mao et al.)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model</a:t>
            </a:r>
          </a:p>
          <a:p>
            <a:pPr lvl="1"/>
            <a:r>
              <a:rPr lang="en-US" dirty="0" smtClean="0"/>
              <a:t>dense feature embedding for each word</a:t>
            </a:r>
          </a:p>
          <a:p>
            <a:pPr lvl="1"/>
            <a:r>
              <a:rPr lang="en-US" dirty="0" smtClean="0"/>
              <a:t>recurrence to store semantic temporal context</a:t>
            </a:r>
          </a:p>
          <a:p>
            <a:r>
              <a:rPr lang="en-US" dirty="0" smtClean="0"/>
              <a:t>Vision model</a:t>
            </a:r>
          </a:p>
          <a:p>
            <a:pPr lvl="1"/>
            <a:r>
              <a:rPr lang="en-US" dirty="0" smtClean="0"/>
              <a:t>CNN</a:t>
            </a:r>
          </a:p>
          <a:p>
            <a:r>
              <a:rPr lang="en-US" dirty="0" smtClean="0"/>
              <a:t>Multimodal model</a:t>
            </a:r>
          </a:p>
          <a:p>
            <a:pPr lvl="1"/>
            <a:r>
              <a:rPr lang="en-US" dirty="0" smtClean="0"/>
              <a:t>connects language and vision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6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4-07 at 11.14.47 P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b="1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068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Model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Two layer word embedding</a:t>
            </a:r>
          </a:p>
          <a:p>
            <a:pPr lvl="1"/>
            <a:r>
              <a:rPr lang="en-US" dirty="0" smtClean="0"/>
              <a:t>Why?  They claim [p 10] 2-layer version outperforms 1-layer version</a:t>
            </a:r>
          </a:p>
          <a:p>
            <a:r>
              <a:rPr lang="en-US" dirty="0" smtClean="0"/>
              <a:t>CNN</a:t>
            </a:r>
          </a:p>
          <a:p>
            <a:pPr lvl="1"/>
            <a:r>
              <a:rPr lang="en-US" dirty="0" err="1" smtClean="0"/>
              <a:t>Krizhevsky</a:t>
            </a:r>
            <a:r>
              <a:rPr lang="en-US" dirty="0" smtClean="0"/>
              <a:t> et al. (2012) and </a:t>
            </a:r>
            <a:r>
              <a:rPr lang="en-US" dirty="0" err="1" smtClean="0"/>
              <a:t>Simonyan</a:t>
            </a:r>
            <a:r>
              <a:rPr lang="en-US" dirty="0" smtClean="0"/>
              <a:t> &amp; </a:t>
            </a:r>
            <a:r>
              <a:rPr lang="en-US" dirty="0" err="1" smtClean="0"/>
              <a:t>Zisserman</a:t>
            </a:r>
            <a:r>
              <a:rPr lang="en-US" dirty="0" smtClean="0"/>
              <a:t> (2014) </a:t>
            </a:r>
            <a:r>
              <a:rPr lang="en-US" dirty="0" err="1" smtClean="0"/>
              <a:t>pretrained</a:t>
            </a:r>
            <a:r>
              <a:rPr lang="en-US" dirty="0" smtClean="0"/>
              <a:t> models</a:t>
            </a:r>
          </a:p>
          <a:p>
            <a:pPr lvl="1"/>
            <a:r>
              <a:rPr lang="en-US" dirty="0" smtClean="0"/>
              <a:t>fixed during training</a:t>
            </a:r>
          </a:p>
          <a:p>
            <a:r>
              <a:rPr lang="en-US" dirty="0" smtClean="0"/>
              <a:t>Activation function</a:t>
            </a:r>
          </a:p>
          <a:p>
            <a:pPr lvl="1"/>
            <a:r>
              <a:rPr lang="en-US" dirty="0" err="1" smtClean="0"/>
              <a:t>ReLU</a:t>
            </a:r>
            <a:r>
              <a:rPr lang="en-US" dirty="0" smtClean="0"/>
              <a:t> on recurrent connections</a:t>
            </a:r>
          </a:p>
          <a:p>
            <a:pPr lvl="1"/>
            <a:r>
              <a:rPr lang="en-US" dirty="0" smtClean="0"/>
              <a:t>claim that other activation functions led to problems</a:t>
            </a:r>
          </a:p>
          <a:p>
            <a:r>
              <a:rPr lang="en-US" dirty="0" smtClean="0"/>
              <a:t>Error function</a:t>
            </a:r>
          </a:p>
          <a:p>
            <a:pPr lvl="1"/>
            <a:r>
              <a:rPr lang="en-US" dirty="0" smtClean="0"/>
              <a:t>log joint likelihood over all words given image</a:t>
            </a:r>
            <a:endParaRPr lang="en-US" dirty="0"/>
          </a:p>
          <a:p>
            <a:pPr lvl="1"/>
            <a:r>
              <a:rPr lang="en-US" dirty="0" smtClean="0"/>
              <a:t>weight decay penalty on all weights</a:t>
            </a:r>
            <a:endParaRPr lang="en-US" dirty="0"/>
          </a:p>
        </p:txBody>
      </p:sp>
      <p:pic>
        <p:nvPicPr>
          <p:cNvPr id="4" name="Picture 3" descr="Screen Shot 2015-04-07 at 11.40.28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79" y="5792665"/>
            <a:ext cx="4022491" cy="61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9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Generation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BLEU score (B-n)</a:t>
            </a:r>
          </a:p>
          <a:p>
            <a:pPr lvl="1"/>
            <a:r>
              <a:rPr lang="en-US" dirty="0" smtClean="0"/>
              <a:t>fraction of n-grams in generated string that are contained in reference (human generated) sentences</a:t>
            </a:r>
          </a:p>
          <a:p>
            <a:r>
              <a:rPr lang="en-US" dirty="0" smtClean="0"/>
              <a:t>Perplexity</a:t>
            </a:r>
          </a:p>
          <a:p>
            <a:pPr lvl="1"/>
            <a:r>
              <a:rPr lang="en-US" dirty="0" err="1" smtClean="0"/>
              <a:t>neg</a:t>
            </a:r>
            <a:r>
              <a:rPr lang="en-US" dirty="0" smtClean="0"/>
              <a:t> log likelihood of ground truth test data</a:t>
            </a:r>
            <a:endParaRPr lang="en-US" dirty="0"/>
          </a:p>
        </p:txBody>
      </p:sp>
      <p:pic>
        <p:nvPicPr>
          <p:cNvPr id="4" name="Picture 3" descr="Screen Shot 2015-04-07 at 11.49.11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0574"/>
            <a:ext cx="10058400" cy="2751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-1223412" y="5511087"/>
            <a:ext cx="2813591" cy="3667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no image representation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3" y="6942988"/>
            <a:ext cx="49302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78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1"/>
          </a:solidFill>
        </a:ln>
      </a:spPr>
      <a:bodyPr wrap="none" rtlCol="0">
        <a:spAutoFit/>
      </a:bodyPr>
      <a:lstStyle>
        <a:defPPr>
          <a:defRPr sz="2000" b="1" dirty="0" err="1" smtClean="0">
            <a:solidFill>
              <a:srgbClr val="000000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3859</TotalTime>
  <Words>720</Words>
  <Application>Microsoft Macintosh PowerPoint</Application>
  <PresentationFormat>Custom</PresentationFormat>
  <Paragraphs>94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Theme</vt:lpstr>
      <vt:lpstr>Default2014</vt:lpstr>
      <vt:lpstr>Image Captioning</vt:lpstr>
      <vt:lpstr>Three Recent Manuscripts</vt:lpstr>
      <vt:lpstr>Tasks</vt:lpstr>
      <vt:lpstr>Karpathy</vt:lpstr>
      <vt:lpstr>Vinyals et al.</vt:lpstr>
      <vt:lpstr>Deep Captioning  With Multimodal Recurrent NN (Mao et al.)</vt:lpstr>
      <vt:lpstr>PowerPoint Presentation</vt:lpstr>
      <vt:lpstr>Some Model Details</vt:lpstr>
      <vt:lpstr>Sentence Generation Results</vt:lpstr>
      <vt:lpstr>Retrieval Results</vt:lpstr>
      <vt:lpstr>Examples in paper</vt:lpstr>
      <vt:lpstr>PowerPoint Presentation</vt:lpstr>
      <vt:lpstr>PowerPoint Presentation</vt:lpstr>
      <vt:lpstr>Failures</vt:lpstr>
      <vt:lpstr>Common Themes</vt:lpstr>
      <vt:lpstr>Differences Among Models</vt:lpstr>
      <vt:lpstr>Comparisons (From Vinyals)</vt:lpstr>
      <vt:lpstr>Other Papers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Networks: An Application Of Linear Algebra</dc:title>
  <dc:creator>Michael Mozer</dc:creator>
  <cp:lastModifiedBy>Michael Mozer</cp:lastModifiedBy>
  <cp:revision>925</cp:revision>
  <dcterms:created xsi:type="dcterms:W3CDTF">2012-11-12T21:36:52Z</dcterms:created>
  <dcterms:modified xsi:type="dcterms:W3CDTF">2015-04-08T18:49:14Z</dcterms:modified>
</cp:coreProperties>
</file>