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38"/>
  </p:notesMasterIdLst>
  <p:handoutMasterIdLst>
    <p:handoutMasterId r:id="rId39"/>
  </p:handoutMasterIdLst>
  <p:sldIdLst>
    <p:sldId id="410" r:id="rId2"/>
    <p:sldId id="258" r:id="rId3"/>
    <p:sldId id="259" r:id="rId4"/>
    <p:sldId id="267" r:id="rId5"/>
    <p:sldId id="360" r:id="rId6"/>
    <p:sldId id="358" r:id="rId7"/>
    <p:sldId id="361" r:id="rId8"/>
    <p:sldId id="276" r:id="rId9"/>
    <p:sldId id="380" r:id="rId10"/>
    <p:sldId id="381" r:id="rId11"/>
    <p:sldId id="265" r:id="rId12"/>
    <p:sldId id="327" r:id="rId13"/>
    <p:sldId id="278" r:id="rId14"/>
    <p:sldId id="283" r:id="rId15"/>
    <p:sldId id="366" r:id="rId16"/>
    <p:sldId id="286" r:id="rId17"/>
    <p:sldId id="290" r:id="rId18"/>
    <p:sldId id="300" r:id="rId19"/>
    <p:sldId id="383" r:id="rId20"/>
    <p:sldId id="385" r:id="rId21"/>
    <p:sldId id="386" r:id="rId22"/>
    <p:sldId id="301" r:id="rId23"/>
    <p:sldId id="392" r:id="rId24"/>
    <p:sldId id="299" r:id="rId25"/>
    <p:sldId id="376" r:id="rId26"/>
    <p:sldId id="377" r:id="rId27"/>
    <p:sldId id="393" r:id="rId28"/>
    <p:sldId id="303" r:id="rId29"/>
    <p:sldId id="304" r:id="rId30"/>
    <p:sldId id="306" r:id="rId31"/>
    <p:sldId id="307" r:id="rId32"/>
    <p:sldId id="305" r:id="rId33"/>
    <p:sldId id="309" r:id="rId34"/>
    <p:sldId id="310" r:id="rId35"/>
    <p:sldId id="319" r:id="rId36"/>
    <p:sldId id="320" r:id="rId37"/>
  </p:sldIdLst>
  <p:sldSz cx="9144000" cy="6858000" type="screen4x3"/>
  <p:notesSz cx="6997700" cy="9283700"/>
  <p:embeddedFontLst>
    <p:embeddedFont>
      <p:font typeface="Trebuchet MS" pitchFamily="34" charset="0"/>
      <p:regular r:id="rId40"/>
      <p:bold r:id="rId41"/>
      <p:italic r:id="rId42"/>
      <p:boldItalic r:id="rId43"/>
    </p:embeddedFont>
    <p:embeddedFont>
      <p:font typeface="cmsy10" pitchFamily="34" charset="0"/>
      <p:regular r:id="rId44"/>
    </p:embeddedFont>
    <p:embeddedFont>
      <p:font typeface="cmr10" pitchFamily="34" charset="0"/>
      <p:regular r:id="rId45"/>
    </p:embeddedFont>
    <p:embeddedFont>
      <p:font typeface="cmmi10" pitchFamily="34" charset="0"/>
      <p:regular r:id="rId46"/>
    </p:embeddedFont>
  </p:embeddedFontLst>
  <p:custDataLst>
    <p:tags r:id="rId47"/>
  </p:custData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954ECA"/>
    <a:srgbClr val="BA8CDC"/>
    <a:srgbClr val="1E1E46"/>
    <a:srgbClr val="46351E"/>
    <a:srgbClr val="1F1FA9"/>
    <a:srgbClr val="A96E1F"/>
    <a:srgbClr val="0F0FEB"/>
    <a:srgbClr val="09098D"/>
    <a:srgbClr val="9F6C29"/>
    <a:srgbClr val="EB8D0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54" autoAdjust="0"/>
    <p:restoredTop sz="65845" autoAdjust="0"/>
  </p:normalViewPr>
  <p:slideViewPr>
    <p:cSldViewPr snapToGrid="0" snapToObjects="1">
      <p:cViewPr varScale="1">
        <p:scale>
          <a:sx n="44" d="100"/>
          <a:sy n="44" d="100"/>
        </p:scale>
        <p:origin x="-1182" y="-96"/>
      </p:cViewPr>
      <p:guideLst>
        <p:guide orient="horz" pos="686"/>
        <p:guide orient="horz" pos="3997"/>
        <p:guide orient="horz" pos="1900"/>
        <p:guide orient="horz" pos="777"/>
        <p:guide orient="horz" pos="1200"/>
        <p:guide orient="horz" pos="3725"/>
        <p:guide orient="horz" pos="3271"/>
        <p:guide orient="horz" pos="2584"/>
        <p:guide pos="2880"/>
        <p:guide pos="190"/>
        <p:guide pos="5556"/>
        <p:guide pos="408"/>
        <p:guide pos="635"/>
        <p:guide pos="3810"/>
        <p:guide pos="1655"/>
        <p:guide pos="1338"/>
      </p:guideLst>
    </p:cSldViewPr>
  </p:slideViewPr>
  <p:outlineViewPr>
    <p:cViewPr>
      <p:scale>
        <a:sx n="33" d="100"/>
        <a:sy n="33" d="100"/>
      </p:scale>
      <p:origin x="0" y="138"/>
    </p:cViewPr>
  </p:outlineViewPr>
  <p:notesTextViewPr>
    <p:cViewPr>
      <p:scale>
        <a:sx n="125" d="100"/>
        <a:sy n="125"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3" y="2"/>
            <a:ext cx="3032641" cy="465107"/>
          </a:xfrm>
          <a:prstGeom prst="rect">
            <a:avLst/>
          </a:prstGeom>
          <a:noFill/>
          <a:ln w="9525">
            <a:noFill/>
            <a:miter lim="800000"/>
            <a:headEnd/>
            <a:tailEnd/>
          </a:ln>
          <a:effectLst/>
        </p:spPr>
        <p:txBody>
          <a:bodyPr vert="horz" wrap="square" lIns="92997" tIns="46497" rIns="92997" bIns="46497" numCol="1" anchor="t" anchorCtr="0" compatLnSpc="1">
            <a:prstTxWarp prst="textNoShape">
              <a:avLst/>
            </a:prstTxWarp>
          </a:bodyPr>
          <a:lstStyle>
            <a:lvl1pPr defTabSz="930206">
              <a:defRPr sz="1200">
                <a:latin typeface="Arial" charset="0"/>
              </a:defRPr>
            </a:lvl1pPr>
          </a:lstStyle>
          <a:p>
            <a:endParaRPr lang="en-US"/>
          </a:p>
        </p:txBody>
      </p:sp>
      <p:sp>
        <p:nvSpPr>
          <p:cNvPr id="317443" name="Rectangle 3"/>
          <p:cNvSpPr>
            <a:spLocks noGrp="1" noChangeArrowheads="1"/>
          </p:cNvSpPr>
          <p:nvPr>
            <p:ph type="dt" sz="quarter" idx="1"/>
          </p:nvPr>
        </p:nvSpPr>
        <p:spPr bwMode="auto">
          <a:xfrm>
            <a:off x="3963543" y="2"/>
            <a:ext cx="3032641" cy="465107"/>
          </a:xfrm>
          <a:prstGeom prst="rect">
            <a:avLst/>
          </a:prstGeom>
          <a:noFill/>
          <a:ln w="9525">
            <a:noFill/>
            <a:miter lim="800000"/>
            <a:headEnd/>
            <a:tailEnd/>
          </a:ln>
          <a:effectLst/>
        </p:spPr>
        <p:txBody>
          <a:bodyPr vert="horz" wrap="square" lIns="92997" tIns="46497" rIns="92997" bIns="46497" numCol="1" anchor="t" anchorCtr="0" compatLnSpc="1">
            <a:prstTxWarp prst="textNoShape">
              <a:avLst/>
            </a:prstTxWarp>
          </a:bodyPr>
          <a:lstStyle>
            <a:lvl1pPr algn="r" defTabSz="930206">
              <a:defRPr sz="1200">
                <a:latin typeface="Arial" charset="0"/>
              </a:defRPr>
            </a:lvl1pPr>
          </a:lstStyle>
          <a:p>
            <a:endParaRPr lang="en-US"/>
          </a:p>
        </p:txBody>
      </p:sp>
      <p:sp>
        <p:nvSpPr>
          <p:cNvPr id="317444" name="Rectangle 4"/>
          <p:cNvSpPr>
            <a:spLocks noGrp="1" noChangeArrowheads="1"/>
          </p:cNvSpPr>
          <p:nvPr>
            <p:ph type="ftr" sz="quarter" idx="2"/>
          </p:nvPr>
        </p:nvSpPr>
        <p:spPr bwMode="auto">
          <a:xfrm>
            <a:off x="3" y="8817060"/>
            <a:ext cx="3032641" cy="465107"/>
          </a:xfrm>
          <a:prstGeom prst="rect">
            <a:avLst/>
          </a:prstGeom>
          <a:noFill/>
          <a:ln w="9525">
            <a:noFill/>
            <a:miter lim="800000"/>
            <a:headEnd/>
            <a:tailEnd/>
          </a:ln>
          <a:effectLst/>
        </p:spPr>
        <p:txBody>
          <a:bodyPr vert="horz" wrap="square" lIns="92997" tIns="46497" rIns="92997" bIns="46497" numCol="1" anchor="b" anchorCtr="0" compatLnSpc="1">
            <a:prstTxWarp prst="textNoShape">
              <a:avLst/>
            </a:prstTxWarp>
          </a:bodyPr>
          <a:lstStyle>
            <a:lvl1pPr defTabSz="930206">
              <a:defRPr sz="1200">
                <a:latin typeface="Arial" charset="0"/>
              </a:defRPr>
            </a:lvl1pPr>
          </a:lstStyle>
          <a:p>
            <a:endParaRPr lang="en-US"/>
          </a:p>
        </p:txBody>
      </p:sp>
      <p:sp>
        <p:nvSpPr>
          <p:cNvPr id="317445" name="Rectangle 5"/>
          <p:cNvSpPr>
            <a:spLocks noGrp="1" noChangeArrowheads="1"/>
          </p:cNvSpPr>
          <p:nvPr>
            <p:ph type="sldNum" sz="quarter" idx="3"/>
          </p:nvPr>
        </p:nvSpPr>
        <p:spPr bwMode="auto">
          <a:xfrm>
            <a:off x="3963543" y="8817060"/>
            <a:ext cx="3032641" cy="465107"/>
          </a:xfrm>
          <a:prstGeom prst="rect">
            <a:avLst/>
          </a:prstGeom>
          <a:noFill/>
          <a:ln w="9525">
            <a:noFill/>
            <a:miter lim="800000"/>
            <a:headEnd/>
            <a:tailEnd/>
          </a:ln>
          <a:effectLst/>
        </p:spPr>
        <p:txBody>
          <a:bodyPr vert="horz" wrap="square" lIns="92997" tIns="46497" rIns="92997" bIns="46497" numCol="1" anchor="b" anchorCtr="0" compatLnSpc="1">
            <a:prstTxWarp prst="textNoShape">
              <a:avLst/>
            </a:prstTxWarp>
          </a:bodyPr>
          <a:lstStyle>
            <a:lvl1pPr algn="r" defTabSz="930206">
              <a:defRPr sz="1200">
                <a:latin typeface="Arial" charset="0"/>
              </a:defRPr>
            </a:lvl1pPr>
          </a:lstStyle>
          <a:p>
            <a:fld id="{8576115A-808D-44F4-99DE-DFB00BC0E72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 y="2"/>
            <a:ext cx="3032641" cy="465107"/>
          </a:xfrm>
          <a:prstGeom prst="rect">
            <a:avLst/>
          </a:prstGeom>
          <a:noFill/>
          <a:ln w="9525">
            <a:noFill/>
            <a:miter lim="800000"/>
            <a:headEnd/>
            <a:tailEnd/>
          </a:ln>
          <a:effectLst/>
        </p:spPr>
        <p:txBody>
          <a:bodyPr vert="horz" wrap="square" lIns="92997" tIns="46497" rIns="92997" bIns="46497" numCol="1" anchor="t" anchorCtr="0" compatLnSpc="1">
            <a:prstTxWarp prst="textNoShape">
              <a:avLst/>
            </a:prstTxWarp>
          </a:bodyPr>
          <a:lstStyle>
            <a:lvl1pPr defTabSz="930206">
              <a:defRPr sz="1200">
                <a:latin typeface="Arial" charset="0"/>
              </a:defRPr>
            </a:lvl1pPr>
          </a:lstStyle>
          <a:p>
            <a:endParaRPr lang="en-US"/>
          </a:p>
        </p:txBody>
      </p:sp>
      <p:sp>
        <p:nvSpPr>
          <p:cNvPr id="24579" name="Rectangle 3"/>
          <p:cNvSpPr>
            <a:spLocks noGrp="1" noChangeArrowheads="1"/>
          </p:cNvSpPr>
          <p:nvPr>
            <p:ph type="dt" idx="1"/>
          </p:nvPr>
        </p:nvSpPr>
        <p:spPr bwMode="auto">
          <a:xfrm>
            <a:off x="3963543" y="2"/>
            <a:ext cx="3032641" cy="465107"/>
          </a:xfrm>
          <a:prstGeom prst="rect">
            <a:avLst/>
          </a:prstGeom>
          <a:noFill/>
          <a:ln w="9525">
            <a:noFill/>
            <a:miter lim="800000"/>
            <a:headEnd/>
            <a:tailEnd/>
          </a:ln>
          <a:effectLst/>
        </p:spPr>
        <p:txBody>
          <a:bodyPr vert="horz" wrap="square" lIns="92997" tIns="46497" rIns="92997" bIns="46497" numCol="1" anchor="t" anchorCtr="0" compatLnSpc="1">
            <a:prstTxWarp prst="textNoShape">
              <a:avLst/>
            </a:prstTxWarp>
          </a:bodyPr>
          <a:lstStyle>
            <a:lvl1pPr algn="r" defTabSz="930206">
              <a:defRPr sz="1200">
                <a:latin typeface="Arial" charset="0"/>
              </a:defRPr>
            </a:lvl1pPr>
          </a:lstStyle>
          <a:p>
            <a:endParaRPr lang="en-US"/>
          </a:p>
        </p:txBody>
      </p:sp>
      <p:sp>
        <p:nvSpPr>
          <p:cNvPr id="24580"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700075" y="4410068"/>
            <a:ext cx="5597552" cy="4178279"/>
          </a:xfrm>
          <a:prstGeom prst="rect">
            <a:avLst/>
          </a:prstGeom>
          <a:noFill/>
          <a:ln w="9525">
            <a:noFill/>
            <a:miter lim="800000"/>
            <a:headEnd/>
            <a:tailEnd/>
          </a:ln>
          <a:effectLst/>
        </p:spPr>
        <p:txBody>
          <a:bodyPr vert="horz" wrap="square" lIns="92997" tIns="46497" rIns="92997" bIns="464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3" y="8817060"/>
            <a:ext cx="3032641" cy="465107"/>
          </a:xfrm>
          <a:prstGeom prst="rect">
            <a:avLst/>
          </a:prstGeom>
          <a:noFill/>
          <a:ln w="9525">
            <a:noFill/>
            <a:miter lim="800000"/>
            <a:headEnd/>
            <a:tailEnd/>
          </a:ln>
          <a:effectLst/>
        </p:spPr>
        <p:txBody>
          <a:bodyPr vert="horz" wrap="square" lIns="92997" tIns="46497" rIns="92997" bIns="46497" numCol="1" anchor="b" anchorCtr="0" compatLnSpc="1">
            <a:prstTxWarp prst="textNoShape">
              <a:avLst/>
            </a:prstTxWarp>
          </a:bodyPr>
          <a:lstStyle>
            <a:lvl1pPr defTabSz="930206">
              <a:defRPr sz="1200">
                <a:latin typeface="Arial" charset="0"/>
              </a:defRPr>
            </a:lvl1pPr>
          </a:lstStyle>
          <a:p>
            <a:endParaRPr lang="en-US"/>
          </a:p>
        </p:txBody>
      </p:sp>
      <p:sp>
        <p:nvSpPr>
          <p:cNvPr id="24583" name="Rectangle 7"/>
          <p:cNvSpPr>
            <a:spLocks noGrp="1" noChangeArrowheads="1"/>
          </p:cNvSpPr>
          <p:nvPr>
            <p:ph type="sldNum" sz="quarter" idx="5"/>
          </p:nvPr>
        </p:nvSpPr>
        <p:spPr bwMode="auto">
          <a:xfrm>
            <a:off x="3963543" y="8817060"/>
            <a:ext cx="3032641" cy="465107"/>
          </a:xfrm>
          <a:prstGeom prst="rect">
            <a:avLst/>
          </a:prstGeom>
          <a:noFill/>
          <a:ln w="9525">
            <a:noFill/>
            <a:miter lim="800000"/>
            <a:headEnd/>
            <a:tailEnd/>
          </a:ln>
          <a:effectLst/>
        </p:spPr>
        <p:txBody>
          <a:bodyPr vert="horz" wrap="square" lIns="92997" tIns="46497" rIns="92997" bIns="46497" numCol="1" anchor="b" anchorCtr="0" compatLnSpc="1">
            <a:prstTxWarp prst="textNoShape">
              <a:avLst/>
            </a:prstTxWarp>
          </a:bodyPr>
          <a:lstStyle>
            <a:lvl1pPr algn="r" defTabSz="930206">
              <a:defRPr sz="1200">
                <a:latin typeface="Arial" charset="0"/>
              </a:defRPr>
            </a:lvl1pPr>
          </a:lstStyle>
          <a:p>
            <a:fld id="{EB53D20C-1A99-4C20-BB51-4227003DBD3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3D20C-1A99-4C20-BB51-4227003DBD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an overview, the analysis I will describe does a kind of analysis known as shape analysis, which is precise even in the presence of data structures, so is able to check, for instance, the locking example we’ve discussed.  As alluded to, our analysis is targeted to developers by taking as input something analogous to data structure checking code.  The key is we have to take this form of testing code and turn it into something we can use for static analysis.  We also work hard to perform the analysis at the conceptual level of the developer by building abstraction out of what the developer provides.  Not only does this make the output more easily understandable, it makes the analysis quite efficient, approximately 10-100x faster than generic approaches.</a:t>
            </a:r>
          </a:p>
        </p:txBody>
      </p:sp>
      <p:sp>
        <p:nvSpPr>
          <p:cNvPr id="4" name="Slide Number Placeholder 3"/>
          <p:cNvSpPr>
            <a:spLocks noGrp="1"/>
          </p:cNvSpPr>
          <p:nvPr>
            <p:ph type="sldNum" sz="quarter" idx="10"/>
          </p:nvPr>
        </p:nvSpPr>
        <p:spPr/>
        <p:txBody>
          <a:bodyPr/>
          <a:lstStyle/>
          <a:p>
            <a:fld id="{EB53D20C-1A99-4C20-BB51-4227003DBD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main part of this talk is about this analysis.  As I mentioned on the last slide, shape analysis is about the precise reasoning about memory updates even in the presence of data structures.  The “extensible inductive” portion of the title refers to my developer-oriented approach.</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B555A-0849-4AFA-933F-58BD370896AC}" type="slidenum">
              <a:rPr lang="en-US"/>
              <a:pPr/>
              <a:t>12</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dirty="0" smtClean="0"/>
              <a:t>Shape analyses are really fundamental analyses,</a:t>
            </a:r>
            <a:r>
              <a:rPr lang="en-US" baseline="0" dirty="0" smtClean="0"/>
              <a:t> as h</a:t>
            </a:r>
            <a:r>
              <a:rPr lang="en-US" dirty="0" smtClean="0"/>
              <a:t>eap-allocated data</a:t>
            </a:r>
            <a:r>
              <a:rPr lang="en-US" baseline="0" dirty="0" smtClean="0"/>
              <a:t> structures are at the core of essentially all programming languages, including traditional ones like C, C++, and Java, but also new, emerging web scripting languages.  Because </a:t>
            </a:r>
            <a:r>
              <a:rPr lang="en-US" dirty="0" smtClean="0"/>
              <a:t>heap </a:t>
            </a:r>
            <a:r>
              <a:rPr lang="en-US" dirty="0"/>
              <a:t>manipulation is </a:t>
            </a:r>
            <a:r>
              <a:rPr lang="en-US" dirty="0" smtClean="0"/>
              <a:t>so central,</a:t>
            </a:r>
            <a:r>
              <a:rPr lang="en-US" baseline="0" dirty="0" smtClean="0"/>
              <a:t>  m</a:t>
            </a:r>
            <a:r>
              <a:rPr lang="en-US" dirty="0" smtClean="0"/>
              <a:t>any </a:t>
            </a:r>
            <a:r>
              <a:rPr lang="en-US" dirty="0"/>
              <a:t>analyses benefit from a better understanding of the </a:t>
            </a:r>
            <a:r>
              <a:rPr lang="en-US" dirty="0" smtClean="0"/>
              <a:t>heap.</a:t>
            </a:r>
            <a:r>
              <a:rPr lang="en-US" baseline="0" dirty="0" smtClean="0"/>
              <a:t>  For example, the kinds of verifiers we were considering that try to eliminate resource usage bugs, like the locking example.  Or other verifiers for eliminating memory errors or concurrency bugs, as well as those that try to validate developer assertions.  </a:t>
            </a:r>
            <a:r>
              <a:rPr lang="en-US" dirty="0" smtClean="0"/>
              <a:t>And, </a:t>
            </a:r>
            <a:r>
              <a:rPr lang="en-US" dirty="0"/>
              <a:t>if you have a good understanding of the heap, </a:t>
            </a:r>
            <a:r>
              <a:rPr lang="en-US" dirty="0" smtClean="0"/>
              <a:t>you</a:t>
            </a:r>
            <a:r>
              <a:rPr lang="en-US" baseline="0" dirty="0" smtClean="0"/>
              <a:t> enable new and </a:t>
            </a:r>
            <a:r>
              <a:rPr lang="en-US" dirty="0" smtClean="0"/>
              <a:t>interesting </a:t>
            </a:r>
            <a:r>
              <a:rPr lang="en-US" dirty="0"/>
              <a:t>program </a:t>
            </a:r>
            <a:r>
              <a:rPr lang="en-US" dirty="0" smtClean="0"/>
              <a:t>transformations,</a:t>
            </a:r>
            <a:r>
              <a:rPr lang="en-US" baseline="0" dirty="0" smtClean="0"/>
              <a:t> such as some amount of compile-time garbage collection or data structure </a:t>
            </a:r>
            <a:r>
              <a:rPr lang="en-US" baseline="0" dirty="0" err="1" smtClean="0"/>
              <a:t>refactorings</a:t>
            </a:r>
            <a:r>
              <a:rPr lang="en-US" baseline="0"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5C9A5-5F55-4E0C-9FCC-0E172A2D2103}" type="slidenum">
              <a:rPr lang="en-US"/>
              <a:pPr/>
              <a:t>13</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pPr defTabSz="879800">
              <a:defRPr/>
            </a:pPr>
            <a:r>
              <a:rPr lang="en-US" dirty="0" smtClean="0"/>
              <a:t>Now, let’s begin with an example that gets at the essence of shape analysis and what our analysis aims to achieve.</a:t>
            </a:r>
            <a:r>
              <a:rPr lang="en-US" baseline="0" dirty="0" smtClean="0"/>
              <a:t>  This piece of code takes as input a sorted doubly-linked list and removes successive duplicates, so in the end we want to see that l is a sorted, doubly-linked list with no duplicates.  I’ve shown an example, which may be one particular test case.  Now, let’s consider an analysis to check that this is so or what you might draw when doing a code review.  At the initial program point, we have that L points to a region of memory arranged as a sorted doubly-linked list, which I represent with this trapezoid shape.  And in the end, we should get a sorted doubly linked-list with no duplicates, shown as a red trapezoid.  To get this, in the loop what we need is something that partitions region into the segment before cur where duplicates have been removed and the remaining region after cur that has yet to be processed.  There are two particular things to note from this example.  First</a:t>
            </a:r>
            <a:r>
              <a:rPr lang="en-US" dirty="0" smtClean="0"/>
              <a:t>, to get what we need, we need an abstraction that is rather</a:t>
            </a:r>
            <a:r>
              <a:rPr lang="en-US" baseline="0" dirty="0" smtClean="0"/>
              <a:t> </a:t>
            </a:r>
            <a:r>
              <a:rPr lang="en-US" dirty="0" smtClean="0"/>
              <a:t>program-specific.  Second,</a:t>
            </a:r>
            <a:r>
              <a:rPr lang="en-US" baseline="0" dirty="0" smtClean="0"/>
              <a:t> the intermediate state in the loop is more complicated than the points outside the loop.  **Let’s take a look at how shape analyses would express this abstraction.**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E7A79-03A6-4175-AE88-690DDF8D02E4}" type="slidenum">
              <a:rPr lang="en-US"/>
              <a:pPr/>
              <a:t>14</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There has been a large body of work on shape analysis, yet it is not something that can be readily used </a:t>
            </a:r>
            <a:r>
              <a:rPr lang="en-US" dirty="0" smtClean="0"/>
              <a:t>today.</a:t>
            </a:r>
            <a:r>
              <a:rPr lang="en-US" baseline="0" dirty="0" smtClean="0"/>
              <a:t>  </a:t>
            </a:r>
            <a:r>
              <a:rPr lang="en-US" dirty="0" smtClean="0"/>
              <a:t>Effective </a:t>
            </a:r>
            <a:r>
              <a:rPr lang="en-US" dirty="0"/>
              <a:t>shape analysis needs a lot of precision and thus choosing an appropriate abstraction can be quite difficult.  We can look at some representative examples of prior </a:t>
            </a:r>
            <a:r>
              <a:rPr lang="en-US" dirty="0" smtClean="0"/>
              <a:t>approaches </a:t>
            </a:r>
            <a:r>
              <a:rPr lang="en-US" dirty="0"/>
              <a:t>by looking at how they would obtain the </a:t>
            </a:r>
            <a:r>
              <a:rPr lang="en-US" dirty="0" smtClean="0"/>
              <a:t>sorted</a:t>
            </a:r>
            <a:r>
              <a:rPr lang="en-US" baseline="0" dirty="0" smtClean="0"/>
              <a:t> doubly-linked</a:t>
            </a:r>
            <a:r>
              <a:rPr lang="en-US" dirty="0" smtClean="0"/>
              <a:t> </a:t>
            </a:r>
            <a:r>
              <a:rPr lang="en-US" dirty="0"/>
              <a:t>list abstraction from the </a:t>
            </a:r>
            <a:r>
              <a:rPr lang="en-US" dirty="0" smtClean="0"/>
              <a:t>example. The</a:t>
            </a:r>
            <a:r>
              <a:rPr lang="en-US" baseline="0" dirty="0" smtClean="0"/>
              <a:t> first</a:t>
            </a:r>
            <a:r>
              <a:rPr lang="en-US" dirty="0" smtClean="0"/>
              <a:t>, </a:t>
            </a:r>
            <a:r>
              <a:rPr lang="en-US" dirty="0"/>
              <a:t>TVLA is a very expressive and powerful system, which is derived in part by being parameterized by fairly low-level and generic </a:t>
            </a:r>
            <a:r>
              <a:rPr lang="en-US" dirty="0" smtClean="0"/>
              <a:t>predicates.  To </a:t>
            </a:r>
            <a:r>
              <a:rPr lang="en-US" dirty="0"/>
              <a:t>use the system, the high-level </a:t>
            </a:r>
            <a:r>
              <a:rPr lang="en-US" dirty="0" smtClean="0"/>
              <a:t>sorted </a:t>
            </a:r>
            <a:r>
              <a:rPr lang="en-US" dirty="0"/>
              <a:t>list concept must be translated to a number of low-level </a:t>
            </a:r>
            <a:r>
              <a:rPr lang="en-US" dirty="0" smtClean="0"/>
              <a:t>predicates, which can be hard for</a:t>
            </a:r>
            <a:r>
              <a:rPr lang="en-US" baseline="0" dirty="0" smtClean="0"/>
              <a:t> the non-expert</a:t>
            </a:r>
            <a:r>
              <a:rPr lang="en-US" dirty="0" smtClean="0"/>
              <a:t>.</a:t>
            </a:r>
            <a:r>
              <a:rPr lang="en-US" baseline="0" dirty="0" smtClean="0"/>
              <a:t>  The other</a:t>
            </a:r>
            <a:r>
              <a:rPr lang="en-US" dirty="0" smtClean="0"/>
              <a:t> approach is to build-in the abstraction of interest, say the sorted list, into the analysis, which allows the analysis to be optimized around it, but may make it difficult to adapt to other kinds of programs;</a:t>
            </a:r>
            <a:r>
              <a:rPr lang="en-US" baseline="0" dirty="0" smtClean="0"/>
              <a:t> though requires no additional user effort provided the built-in abstraction captures exactly what is required.  My approach instead is parametric but directly </a:t>
            </a:r>
            <a:r>
              <a:rPr lang="en-US" dirty="0" smtClean="0"/>
              <a:t>in </a:t>
            </a:r>
            <a:r>
              <a:rPr lang="en-US" dirty="0"/>
              <a:t>terms of these high-level </a:t>
            </a:r>
            <a:r>
              <a:rPr lang="en-US" dirty="0" smtClean="0"/>
              <a:t>concepts,</a:t>
            </a:r>
            <a:r>
              <a:rPr lang="en-US" baseline="0" dirty="0" smtClean="0"/>
              <a:t> and thus, it is both extensible and targeted to developers.  **What are these high-level specifications?**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key is we take “run-time checking code” for a data structure, such as the one shown below as a parameter to the static analysis.  Here, we have a checker for a doubly-linked list: h points to head of the list and p says where </a:t>
            </a:r>
            <a:r>
              <a:rPr lang="en-US" baseline="0" dirty="0" err="1" smtClean="0"/>
              <a:t>h’s</a:t>
            </a:r>
            <a:r>
              <a:rPr lang="en-US" baseline="0" dirty="0" smtClean="0"/>
              <a:t> </a:t>
            </a:r>
            <a:r>
              <a:rPr lang="en-US" baseline="0" dirty="0" err="1" smtClean="0"/>
              <a:t>prev</a:t>
            </a:r>
            <a:r>
              <a:rPr lang="en-US" baseline="0" dirty="0" smtClean="0"/>
              <a:t> field should point, so either the list is empty or the </a:t>
            </a:r>
            <a:r>
              <a:rPr lang="en-US" baseline="0" dirty="0" err="1" smtClean="0"/>
              <a:t>prev</a:t>
            </a:r>
            <a:r>
              <a:rPr lang="en-US" baseline="0" dirty="0" smtClean="0"/>
              <a:t> field points to the previous element and the next element points to the current element.  This can be similarly extended for the </a:t>
            </a:r>
            <a:r>
              <a:rPr lang="en-US" baseline="0" dirty="0" err="1" smtClean="0"/>
              <a:t>sortedness</a:t>
            </a:r>
            <a:r>
              <a:rPr lang="en-US" baseline="0" dirty="0" smtClean="0"/>
              <a:t> condition.  We see that this code expresses a precise invariant that is of interest to the developer.  One might imagine writing such a piece of code to test the duplicate removal example.  Looking at our example, these would be the kind of invariants before and after the loop, not surprisingly corresponding to the points where this code would have been instrumented if the checkers were written for dynamic checking.  Not only do they correspond to the invariants of interest at those points, but we will build the abstraction directly out of these developer-specified checkers, which essentially gives the user the ability to control the amount of abstraction.  Note that for a static analysis, we need to take this concept further.  We’ve seen that these intermediate states are more complicated.  We need a way to generalize these checker definitions in order to also describe the intermediate states.</a:t>
            </a:r>
          </a:p>
        </p:txBody>
      </p:sp>
      <p:sp>
        <p:nvSpPr>
          <p:cNvPr id="4" name="Slide Number Placeholder 3"/>
          <p:cNvSpPr>
            <a:spLocks noGrp="1"/>
          </p:cNvSpPr>
          <p:nvPr>
            <p:ph type="sldNum" sz="quarter" idx="10"/>
          </p:nvPr>
        </p:nvSpPr>
        <p:spPr/>
        <p:txBody>
          <a:bodyPr/>
          <a:lstStyle/>
          <a:p>
            <a:fld id="{EB53D20C-1A99-4C20-BB51-4227003DBD3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our framework is an automated shape analysis where the abstraction is parameterized by such invariant checkers. In this talk, I show checkers in these boxes with a yellow background, indicating what the user provides to the tool.  The analysis is extensible because it parametric in the checkers provided by the developer.  And it utilizes a rather compact abstraction because it is focused to the properties of interest to the developer as given by the checkers.  **Now, let me give the basic idea behind shape analysis.**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CF058-FB15-42FD-A41A-7977A896CDCF}" type="slidenum">
              <a:rPr lang="en-US"/>
              <a:pPr/>
              <a:t>17</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dirty="0" smtClean="0"/>
              <a:t>Any shape analysis</a:t>
            </a:r>
            <a:r>
              <a:rPr lang="en-US" baseline="0" dirty="0" smtClean="0"/>
              <a:t> is an abstract interpretation, that is a simulation, on abstract memory descriptions with some key operations.  </a:t>
            </a:r>
            <a:r>
              <a:rPr lang="en-US" dirty="0" smtClean="0"/>
              <a:t>Before </a:t>
            </a:r>
            <a:r>
              <a:rPr lang="en-US" dirty="0"/>
              <a:t>proceeding, let me outline </a:t>
            </a:r>
            <a:r>
              <a:rPr lang="en-US" dirty="0" smtClean="0"/>
              <a:t>these </a:t>
            </a:r>
            <a:r>
              <a:rPr lang="en-US" dirty="0"/>
              <a:t>key </a:t>
            </a:r>
            <a:r>
              <a:rPr lang="en-US" dirty="0" smtClean="0"/>
              <a:t>operations</a:t>
            </a:r>
            <a:r>
              <a:rPr lang="en-US" baseline="0" dirty="0" smtClean="0"/>
              <a:t> </a:t>
            </a:r>
            <a:r>
              <a:rPr lang="en-US" dirty="0" smtClean="0"/>
              <a:t>to discuss how our analysis achieves these</a:t>
            </a:r>
            <a:r>
              <a:rPr lang="en-US" baseline="0" dirty="0" smtClean="0"/>
              <a:t>.  Intuitively, these trapezoids correspond to summaries of memory regions where l and cur point to some memory cell in them.  It is a bit difficult to see how to reflect memory updates on these summaries.  Similar to what would be done on the whiteboard, we need an operation that splits summaries into concrete cells locally around where the update applies, that is, a refinement step before interpreting the update.  This makes the analysis precise by only reflecting updates one concrete memory cell.  Reflecting update is straightforward on concrete cells.  But finally in order to obtain a terminating analysis, we need the “reverse” operation to put concrete cells back into summaries.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a:t>
            </a:r>
          </a:p>
          <a:p>
            <a:r>
              <a:rPr lang="en-US" dirty="0" smtClean="0"/>
              <a:t>In the</a:t>
            </a:r>
            <a:r>
              <a:rPr lang="en-US" baseline="0" dirty="0" smtClean="0"/>
              <a:t> next part, I will give the basic idea of the analysis algorithm to highlight how we take checker code as ingredients for an analysis.  The analysis is composed of the operations outlined on the previous slide.  But in order to make that work, we have an interesting component that comes before that analysis.  It examines the checker definitions to derive additional information needed by the analysis.  In the first part, I just want to give an idea what’s similar and different about the informal code review that we’ve been doing and what the analysis needs to do.</a:t>
            </a:r>
          </a:p>
        </p:txBody>
      </p:sp>
      <p:sp>
        <p:nvSpPr>
          <p:cNvPr id="4" name="Slide Number Placeholder 3"/>
          <p:cNvSpPr>
            <a:spLocks noGrp="1"/>
          </p:cNvSpPr>
          <p:nvPr>
            <p:ph type="sldNum" sz="quarter" idx="10"/>
          </p:nvPr>
        </p:nvSpPr>
        <p:spPr/>
        <p:txBody>
          <a:bodyPr/>
          <a:lstStyle/>
          <a:p>
            <a:fld id="{EB53D20C-1A99-4C20-BB51-4227003DBD3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consider the running</a:t>
            </a:r>
            <a:r>
              <a:rPr lang="en-US" baseline="0" dirty="0" smtClean="0"/>
              <a:t> </a:t>
            </a:r>
            <a:r>
              <a:rPr lang="en-US" dirty="0" smtClean="0"/>
              <a:t>example first</a:t>
            </a:r>
            <a:r>
              <a:rPr lang="en-US" baseline="0" dirty="0" smtClean="0"/>
              <a:t> at a very high-level where basically we’re iterating over the doubly-linked list with the cursor cur changing nodes from having the purple property to the red property.  We want the change to be precise, so we consider splitting out the concrete cell at cur.  Then, at this point, we change it to having the red property without affecting the rest of the list.  These are basically similar steps one would take to do a code review on the whiteboard.  If we did not first perform this splitting step, the best we could expect is something like having l and cur pointing to a memory region that may be red or purple, which is clearly not what we want.  The challenge is how the analysis will know how and where to do this splitting.  It’s easy on the whiteboard because we intuitively understand what a doubly-linked list looks like.  **Let’s first look at a more straightforward case.**</a:t>
            </a:r>
          </a:p>
        </p:txBody>
      </p:sp>
      <p:sp>
        <p:nvSpPr>
          <p:cNvPr id="4" name="Slide Number Placeholder 3"/>
          <p:cNvSpPr>
            <a:spLocks noGrp="1"/>
          </p:cNvSpPr>
          <p:nvPr>
            <p:ph type="sldNum" sz="quarter" idx="10"/>
          </p:nvPr>
        </p:nvSpPr>
        <p:spPr/>
        <p:txBody>
          <a:bodyPr/>
          <a:lstStyle/>
          <a:p>
            <a:fld id="{EB53D20C-1A99-4C20-BB51-4227003DBD3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It</a:t>
            </a:r>
            <a:r>
              <a:rPr lang="en-US" sz="1200" baseline="0" dirty="0" smtClean="0"/>
              <a:t> is widely understood that software errors are a big problem, but it is still shocking to see how much they cost.  According to a 2002 NIST report, software errors are estimated to cost approximately $60 billion annually, which is about half a percent of the total US GDP.  But to put that into more concrete terms, that’s more than the total annual revenue of Microsoft and more than 10 times the annual budget of NSF.  **It’s clear that the software industry is paying attention and would like to lower that number.**</a:t>
            </a:r>
            <a:endParaRPr lang="en-US" sz="1200"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4"/>
            <a:r>
              <a:rPr lang="en-US" dirty="0" smtClean="0"/>
              <a:t>Let’s say we want to update cur-&gt;next</a:t>
            </a:r>
            <a:r>
              <a:rPr lang="en-US" baseline="0" dirty="0" smtClean="0"/>
              <a:t>, so we need to get or split out the concrete cell that corresponds to it.  Let me make more explicit that the purple region is a doubly-linked list starting at cur whose </a:t>
            </a:r>
            <a:r>
              <a:rPr lang="en-US" baseline="0" dirty="0" err="1" smtClean="0"/>
              <a:t>prev</a:t>
            </a:r>
            <a:r>
              <a:rPr lang="en-US" baseline="0" dirty="0" smtClean="0"/>
              <a:t> points to p, that is, in particular for our analysis, it corresponds to an instance of the </a:t>
            </a:r>
            <a:r>
              <a:rPr lang="en-US" baseline="0" dirty="0" err="1" smtClean="0"/>
              <a:t>dll</a:t>
            </a:r>
            <a:r>
              <a:rPr lang="en-US" baseline="0" dirty="0" smtClean="0"/>
              <a:t> checker.  So getting the concrete cell corresponds to unfolding one step of the </a:t>
            </a:r>
            <a:r>
              <a:rPr lang="en-US" baseline="0" dirty="0" err="1" smtClean="0"/>
              <a:t>dll</a:t>
            </a:r>
            <a:r>
              <a:rPr lang="en-US" baseline="0" dirty="0" smtClean="0"/>
              <a:t> checker.  We have two cases, the non-empty case where there is a remaining doubly-linked list at cur-&gt;next and the empty case where cur is null.  It seems easy to ignore the empty case on the whiteboard.  The analysis on the other hand won’t forget to check the case making it useful for finding bugs.  **Let’s now consider a more difficult scenario starting from the non-empty unfolding.**</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4"/>
            <a:r>
              <a:rPr lang="en-US" baseline="0" dirty="0" smtClean="0"/>
              <a:t>Let’s again look more carefully at the original duplicate removal example, which I copied here.  Consider the branch where we want to remove cur, the first update would probably to set cur-&gt;</a:t>
            </a:r>
            <a:r>
              <a:rPr lang="en-US" baseline="0" dirty="0" err="1" smtClean="0"/>
              <a:t>prev</a:t>
            </a:r>
            <a:r>
              <a:rPr lang="en-US" baseline="0" dirty="0" smtClean="0"/>
              <a:t>-&gt;next to cur-&gt;next, so we need to get cur-&gt;</a:t>
            </a:r>
            <a:r>
              <a:rPr lang="en-US" baseline="0" dirty="0" err="1" smtClean="0"/>
              <a:t>prev</a:t>
            </a:r>
            <a:r>
              <a:rPr lang="en-US" baseline="0" dirty="0" smtClean="0"/>
              <a:t>-&gt;next.  Intuitively, we know that that corresponds to cell p at the end of the </a:t>
            </a:r>
            <a:r>
              <a:rPr lang="en-US" baseline="0" dirty="0" err="1" smtClean="0"/>
              <a:t>dll</a:t>
            </a:r>
            <a:r>
              <a:rPr lang="en-US" baseline="0" dirty="0" smtClean="0"/>
              <a:t> segment.  And so the analysis does the analogous thing considering the empty segment and non-empty segment cases.  Note that there are technical details on how the analysis does this unfolding and a theory behind why this operation is ok, which are discussed in our POPL’08 paper.  But the more interesting question is how does the analysis know to perform this unfolding in the first place.  **That’s the question I will answer next.**</a:t>
            </a:r>
            <a:endParaRPr lang="en-US" dirty="0" smtClean="0"/>
          </a:p>
        </p:txBody>
      </p:sp>
      <p:sp>
        <p:nvSpPr>
          <p:cNvPr id="4" name="Slide Number Placeholder 3"/>
          <p:cNvSpPr>
            <a:spLocks noGrp="1"/>
          </p:cNvSpPr>
          <p:nvPr>
            <p:ph type="sldNum" sz="quarter" idx="10"/>
          </p:nvPr>
        </p:nvSpPr>
        <p:spPr/>
        <p:txBody>
          <a:bodyPr/>
          <a:lstStyle/>
          <a:p>
            <a:fld id="{EB53D20C-1A99-4C20-BB51-4227003DBD3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remaining question from the previous section</a:t>
            </a:r>
            <a:r>
              <a:rPr lang="en-US" baseline="0" dirty="0" smtClean="0"/>
              <a:t> is summed up by asking how do we decide where to unfold.  It is this type pre-analysis phase that derives additional information to answer this question and guide unfolding.  One can consider this phase as examining the checker to turn it into something amenable to use for static analysis.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4"/>
            <a:r>
              <a:rPr lang="en-US" dirty="0" smtClean="0"/>
              <a:t>To discuss</a:t>
            </a:r>
            <a:r>
              <a:rPr lang="en-US" baseline="0" dirty="0" smtClean="0"/>
              <a:t> this phase, let me first make the descriptions of memory a little bit more explicit by representing them as graphs.  I will explain the graphs by comparing them to the pictures we’ve been using.  Nodes in the graph delineate the extent or endpoints of memory regions and simply to have a way to name them, they’re labeled with Greek letters, which I’ve also added to the picture.  So nodes can be considered as corresponding to a value or memory address.  Thin edges represent a memory cell, that is, where the source node is the address and the destination node is the content.  This thick edge is a doubly-linked list starting at delta.  Intuitively, a thick edge summarizes some number of memory cells or thin edges.  And finally, there’s a doubly-linked list segment from alpha to gamma, which is actually a generalization of checkers.  What’s important here is that these graphs are something the analysis can work with (having a close correspondence to a formula in separation logic), yet are still quite close to whiteboard drawings.  And we can see more clearly that it’s harder to tell where to get beta-&gt;next, that is, cur-&gt;</a:t>
            </a:r>
            <a:r>
              <a:rPr lang="en-US" baseline="0" dirty="0" err="1" smtClean="0"/>
              <a:t>prev</a:t>
            </a:r>
            <a:r>
              <a:rPr lang="en-US" baseline="0" dirty="0" smtClean="0"/>
              <a:t>-&gt;next.</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800">
              <a:defRPr/>
            </a:pPr>
            <a:r>
              <a:rPr lang="en-US" baseline="0" dirty="0" smtClean="0"/>
              <a:t>To put the problem differently, deciding where to unfold amounts to finding out where in such a summary is, for example, gamma-&gt;next if it exists or beta-&gt;next if it exists.  Let’s consider an instance of the summary and the corresponding run.  Here, I’ve highlighted  each level in the call tree with a different color and show the corresponding points-to edges in the instance graph.  To name the levels, let us number the levels fixing the region from gamma, the yellow region, as the reference point.  </a:t>
            </a:r>
            <a:r>
              <a:rPr lang="en-US" dirty="0" smtClean="0"/>
              <a:t>Since this is relative to </a:t>
            </a:r>
            <a:r>
              <a:rPr lang="en-US" dirty="0" err="1" smtClean="0"/>
              <a:t>dll</a:t>
            </a:r>
            <a:r>
              <a:rPr lang="en-US" baseline="0" dirty="0" smtClean="0"/>
              <a:t> at gamma, the </a:t>
            </a:r>
            <a:r>
              <a:rPr lang="en-US" dirty="0" smtClean="0"/>
              <a:t>-1 says that if</a:t>
            </a:r>
            <a:r>
              <a:rPr lang="en-US" baseline="0" dirty="0" smtClean="0"/>
              <a:t> we’re looking for beta-&gt;next, we should look in the last level of the segment coming into gamma.  This is a fact about </a:t>
            </a:r>
            <a:r>
              <a:rPr lang="en-US" baseline="0" dirty="0" err="1" smtClean="0"/>
              <a:t>dll</a:t>
            </a:r>
            <a:r>
              <a:rPr lang="en-US" baseline="0" dirty="0" smtClean="0"/>
              <a:t>, which we can express as types on the parameters checker definition to make it apparent.  They say for the next and </a:t>
            </a:r>
            <a:r>
              <a:rPr lang="en-US" baseline="0" dirty="0" err="1" smtClean="0"/>
              <a:t>prev</a:t>
            </a:r>
            <a:r>
              <a:rPr lang="en-US" baseline="0" dirty="0" smtClean="0"/>
              <a:t> fields of l, unfold from l, and for the next and </a:t>
            </a:r>
            <a:r>
              <a:rPr lang="en-US" baseline="0" dirty="0" err="1" smtClean="0"/>
              <a:t>prev</a:t>
            </a:r>
            <a:r>
              <a:rPr lang="en-US" baseline="0" dirty="0" smtClean="0"/>
              <a:t> fields of p, unfold in a segment just before l.  **We see how this additional information gives guidance to the analysis on where to perform unfolding and we’ll see how they make the analysis more robust to how the checker is written.**</a:t>
            </a:r>
          </a:p>
        </p:txBody>
      </p:sp>
      <p:sp>
        <p:nvSpPr>
          <p:cNvPr id="4" name="Slide Number Placeholder 3"/>
          <p:cNvSpPr>
            <a:spLocks noGrp="1"/>
          </p:cNvSpPr>
          <p:nvPr>
            <p:ph type="sldNum" sz="quarter" idx="10"/>
          </p:nvPr>
        </p:nvSpPr>
        <p:spPr/>
        <p:txBody>
          <a:bodyPr/>
          <a:lstStyle/>
          <a:p>
            <a:fld id="{EB53D20C-1A99-4C20-BB51-4227003DBD3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800">
              <a:defRPr/>
            </a:pPr>
            <a:r>
              <a:rPr lang="en-US" baseline="0" dirty="0" smtClean="0">
                <a:latin typeface="Arial" pitchFamily="34" charset="0"/>
                <a:cs typeface="Arial" pitchFamily="34" charset="0"/>
              </a:rPr>
              <a:t>Here, we have the doubly-linked list checker from the previous slide that essentially traverses the list checking the next and </a:t>
            </a:r>
            <a:r>
              <a:rPr lang="en-US" baseline="0" dirty="0" err="1" smtClean="0">
                <a:latin typeface="Arial" pitchFamily="34" charset="0"/>
                <a:cs typeface="Arial" pitchFamily="34" charset="0"/>
              </a:rPr>
              <a:t>prev</a:t>
            </a:r>
            <a:r>
              <a:rPr lang="en-US" baseline="0" dirty="0" smtClean="0">
                <a:latin typeface="Arial" pitchFamily="34" charset="0"/>
                <a:cs typeface="Arial" pitchFamily="34" charset="0"/>
              </a:rPr>
              <a:t> fields of the current element.  A natural question is what if the checker was written in a slightly different way, would our analysis still work?  Here, we have an alternative doubly-linked list checker that instead checks next field of the current node and the </a:t>
            </a:r>
            <a:r>
              <a:rPr lang="en-US" baseline="0" dirty="0" err="1" smtClean="0">
                <a:latin typeface="Arial" pitchFamily="34" charset="0"/>
                <a:cs typeface="Arial" pitchFamily="34" charset="0"/>
              </a:rPr>
              <a:t>prev</a:t>
            </a:r>
            <a:r>
              <a:rPr lang="en-US" baseline="0" dirty="0" smtClean="0">
                <a:latin typeface="Arial" pitchFamily="34" charset="0"/>
                <a:cs typeface="Arial" pitchFamily="34" charset="0"/>
              </a:rPr>
              <a:t> field of the next node.  The alternative checker works just as well because the types come out different in exactly the ways that tell us how these two checkers are different.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B53D20C-1A99-4C20-BB51-4227003DBD3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seen that the parameter</a:t>
            </a:r>
            <a:r>
              <a:rPr lang="en-US" baseline="0" dirty="0" smtClean="0"/>
              <a:t> types tell analysis where to unfold for which fields.  They provide information to make the analysis robust with respect to how the checkers are written, just as importantly indicating where unfolding won’t help.  Finally, we show that these types can be inferred automatically from the checker definitions, so still, the developer only need to provide the checker code.</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a:t>
            </a:r>
            <a:r>
              <a:rPr lang="en-US" baseline="0" dirty="0" smtClean="0"/>
              <a:t> these two sections, we’ve seen that splitting summaries is necessary for precision.  Unfolding checkers or inductive definitions is a natural way to do splitting and works easily when the checker traversal in some sense matches the traversal used in the code.  We can also efficiently analyze other traversals, such as those along back pointers like in doubly-linked lists because the checker parameter types explain the unfolding properties of the checker to the analysis.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far, we have focused on how to interpret updates precisely by splitting where we’ve built the memory abstraction out of this checking code.  What remains is the reverse operation that summarizes, which I will only sketch briefly.</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D2430-E8F6-4112-8998-814062301E61}" type="slidenum">
              <a:rPr lang="en-US"/>
              <a:pPr/>
              <a:t>29</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dirty="0"/>
              <a:t>This example highlights the </a:t>
            </a:r>
            <a:r>
              <a:rPr lang="en-US" dirty="0" smtClean="0"/>
              <a:t>difficulties where we have</a:t>
            </a:r>
            <a:r>
              <a:rPr lang="en-US" baseline="0" dirty="0" smtClean="0"/>
              <a:t> some code that iterates over a linked list</a:t>
            </a:r>
            <a:r>
              <a:rPr lang="en-US" dirty="0" smtClean="0"/>
              <a:t>.  </a:t>
            </a:r>
            <a:r>
              <a:rPr lang="en-US" dirty="0"/>
              <a:t>We need to come up with an abstract description that includes all of these instances.  We do so by folding points-to edges into checker edges that summarize them.  The standard way to this is to define an operation that takes a single graph and selectively summarize, but deciding where to do this summarizing with arbitrary checkers is not obvious.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they’re really looking at program analysis.</a:t>
            </a:r>
            <a:r>
              <a:rPr lang="en-US" baseline="0" dirty="0" smtClean="0"/>
              <a:t>  Yes, program analysis is being used for real world applications.  Microsoft uses and distributes a tool called the Static Driver Verifier that is applied to Windows drivers.  Airbus applies the </a:t>
            </a:r>
            <a:r>
              <a:rPr lang="en-US" baseline="0" dirty="0" err="1" smtClean="0"/>
              <a:t>Astree</a:t>
            </a:r>
            <a:r>
              <a:rPr lang="en-US" baseline="0" dirty="0" smtClean="0"/>
              <a:t> Static Analyzer to safety-critical flight control software (and I’m glad they do).  And there are companies who are actively marketing static source code analysis tools.  **Why is industry paying attention to program analysis?**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discuss some results**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an</a:t>
            </a:r>
            <a:r>
              <a:rPr lang="en-US" baseline="0" dirty="0" smtClean="0"/>
              <a:t> implementation of our analysis</a:t>
            </a:r>
            <a:r>
              <a:rPr lang="en-US" dirty="0" smtClean="0"/>
              <a:t> that we have applied to some</a:t>
            </a:r>
            <a:r>
              <a:rPr lang="en-US" baseline="0" dirty="0" smtClean="0"/>
              <a:t> examples.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3D20C-1A99-4C20-BB51-4227003DBD3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Checkers</a:t>
            </a:r>
            <a:r>
              <a:rPr lang="en-US" baseline="0" dirty="0" smtClean="0"/>
              <a:t> are easy to write and try out, but they are still enlightening to write.  </a:t>
            </a:r>
            <a:r>
              <a:rPr lang="en-US" dirty="0" smtClean="0"/>
              <a:t>As one might</a:t>
            </a:r>
            <a:r>
              <a:rPr lang="en-US" baseline="0" dirty="0" smtClean="0"/>
              <a:t> expect, it is harder to “reverse engineer” the appropriate checker for someone’s else code, to guess what the original developer had in mind regarding the data structure invariants, which makes it all the more important that checkers are accessible to developers.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a:t>
            </a:r>
            <a:r>
              <a:rPr lang="en-US" baseline="0" dirty="0" smtClean="0"/>
              <a:t> my work on extensible inductive shape analysis, the key insight is to use checkers, a kind of testing code, as a specification for static analysis.  From the developer’s point of view, these specifications are global, that is, are given for the whole program, not at various points throughout the program.  And they’re expressed in a familiar style.  From the analysis’s point of view, the data structure checkers captures developer intent and make the analysis feasible, that is, are not arbitrary inductive definitions.</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’m looking into making practical the next generation of program analysis tools that must be more precise in order to build better software.</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3D20C-1A99-4C20-BB51-4227003DBD3C}"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program analysis has the ability to actually eliminate certain classes of bugs.  For example, a common kind of verifier checks that the program never reads from a closed file or never tries to reacquire an already locked lock.  How does program analysis work?  At a high-level, it systematically examines the program by trying to simulate the program on conceptually all possible inputs.  Intuitively, it is an automated, or computer-assisted, code review.  **Let’s look at an example for checking for double acquires.**</a:t>
            </a:r>
          </a:p>
        </p:txBody>
      </p:sp>
      <p:sp>
        <p:nvSpPr>
          <p:cNvPr id="4" name="Slide Number Placeholder 3"/>
          <p:cNvSpPr>
            <a:spLocks noGrp="1"/>
          </p:cNvSpPr>
          <p:nvPr>
            <p:ph type="sldNum" sz="quarter" idx="10"/>
          </p:nvPr>
        </p:nvSpPr>
        <p:spPr/>
        <p:txBody>
          <a:bodyPr/>
          <a:lstStyle/>
          <a:p>
            <a:fld id="{EB53D20C-1A99-4C20-BB51-4227003DBD3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we’re trying</a:t>
            </a:r>
            <a:r>
              <a:rPr lang="en-US" baseline="0" dirty="0" smtClean="0"/>
              <a:t> check whether this acquire statement might be reacquiring an already locked lock.  The analysis computes and discovers that no matter how the program executes, x points to a lock that is in the unlocked state.  Then, the analysis says this lock statement is ok.  **Unfortunately, things don’t always work out so well.**</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objects of interest, such as these locks, are put into data structures, then unfortunately, almost all program analyses (like the ones mentioned earlier) don’t work as well.  So here, for example, x now points to an unlocked lock in the middle of a list.  In the ideal analysis state, we would capture all these possible states so that we know that x always points to an unlocked lock, but we see that trying to represent this can quickly lead us to </a:t>
            </a:r>
            <a:r>
              <a:rPr lang="en-US" baseline="0" dirty="0" err="1" smtClean="0"/>
              <a:t>undecidability</a:t>
            </a:r>
            <a:r>
              <a:rPr lang="en-US" baseline="0" dirty="0" smtClean="0"/>
              <a:t>.  **To get around decidability or to avoid an explosion in the number of cases to consider, we have to use abstraction to model these configurations.**</a:t>
            </a:r>
          </a:p>
        </p:txBody>
      </p:sp>
      <p:sp>
        <p:nvSpPr>
          <p:cNvPr id="4" name="Slide Number Placeholder 3"/>
          <p:cNvSpPr>
            <a:spLocks noGrp="1"/>
          </p:cNvSpPr>
          <p:nvPr>
            <p:ph type="sldNum" sz="quarter" idx="10"/>
          </p:nvPr>
        </p:nvSpPr>
        <p:spPr/>
        <p:txBody>
          <a:bodyPr/>
          <a:lstStyle/>
          <a:p>
            <a:fld id="{EB53D20C-1A99-4C20-BB51-4227003DBD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program analyses must perform some kind of abstraction.  So here, for example, we model all objects in this list by one abstract object, essentially merging all objects in the list.  This is the standard way to deal with data structures.  Since the locks in the list may be locked or unlocked, the analysis has lost the information that x actually points to an unlocked lock, so must conservatively report that this lock statement is potentially buggy.  The problem is that this abstraction is too coarse or that is, not precise enough to capture that x always points to a lock in the unlocked state.  No program analysis can ever be perfectly precise because of </a:t>
            </a:r>
            <a:r>
              <a:rPr lang="en-US" baseline="0" dirty="0" err="1" smtClean="0"/>
              <a:t>undecidability</a:t>
            </a:r>
            <a:r>
              <a:rPr lang="en-US" baseline="0" dirty="0" smtClean="0"/>
              <a:t>, but there’s still plenty of opportunity to do better.</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751"/>
            <a:r>
              <a:rPr lang="en-US" dirty="0" smtClean="0"/>
              <a:t>To discuss</a:t>
            </a:r>
            <a:r>
              <a:rPr lang="en-US" baseline="0" dirty="0" smtClean="0"/>
              <a:t> how the precision challenge is addressed, l</a:t>
            </a:r>
            <a:r>
              <a:rPr lang="en-US" dirty="0" smtClean="0"/>
              <a:t>et</a:t>
            </a:r>
            <a:r>
              <a:rPr lang="en-US" baseline="0" dirty="0" smtClean="0"/>
              <a:t> me first outline the traditional program analysis mentality.  One thought is, “Why can’t developers write more specifications for our analysis?  Then, we could verify so much more.”  The program analysis needs help from the developer and with more help, the analysis can be made more precise. “Help me, help you”, if you will.  But conventional wisdom says that developers aren’t willing to write, for example, logical invariant specifications.  So the reaction is that, “Since developers won’t write specifications, we will just use default abstractions that work hopefully most of the time.”  That is, we won’t ask the user, and the analysis will do the best it can automatically.  The current industrial tools basically fall into this category.  Now, my approach is to rephrase these questions to ask, “Can we design program analyses around the user?”  For example, we know that developers write testing code.  Can we adapt the analysis to use those specifications?  That is, let’s see what we can do with something developers already write or at least very similar.</a:t>
            </a:r>
            <a:endParaRPr lang="en-US" dirty="0"/>
          </a:p>
        </p:txBody>
      </p:sp>
      <p:sp>
        <p:nvSpPr>
          <p:cNvPr id="4" name="Slide Number Placeholder 3"/>
          <p:cNvSpPr>
            <a:spLocks noGrp="1"/>
          </p:cNvSpPr>
          <p:nvPr>
            <p:ph type="sldNum" sz="quarter" idx="10"/>
          </p:nvPr>
        </p:nvSpPr>
        <p:spPr/>
        <p:txBody>
          <a:bodyPr/>
          <a:lstStyle/>
          <a:p>
            <a:fld id="{EB53D20C-1A99-4C20-BB51-4227003DBD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so far, the central challenge in program analysis</a:t>
            </a:r>
            <a:r>
              <a:rPr lang="en-US" baseline="0" dirty="0" smtClean="0"/>
              <a:t> is finding a good abstraction that is precise enough to check what is of interest but not more so that the analysis becomes inefficient.  Powerful, generic abstractions can be very precise but often are inefficient and hard to use and understand for the non-expert, sometimes requiring sophisticated logical invariant specifications.  Built-in, default abstractions can often be not precise enough, for example, when there are data structures.  My approach is that we must involve the user in the abstraction somehow but without expecting the user to be a program analysis expert.  **This talk will be about such an analysis, where by taking this approach, we get benefits both in terms of usability and efficiency.**</a:t>
            </a:r>
            <a:endParaRPr lang="en-US" dirty="0" smtClean="0"/>
          </a:p>
        </p:txBody>
      </p:sp>
      <p:sp>
        <p:nvSpPr>
          <p:cNvPr id="4" name="Slide Number Placeholder 3"/>
          <p:cNvSpPr>
            <a:spLocks noGrp="1"/>
          </p:cNvSpPr>
          <p:nvPr>
            <p:ph type="sldNum" sz="quarter" idx="10"/>
          </p:nvPr>
        </p:nvSpPr>
        <p:spPr/>
        <p:txBody>
          <a:bodyPr/>
          <a:lstStyle/>
          <a:p>
            <a:fld id="{EB53D20C-1A99-4C20-BB51-4227003DBD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tint val="92157"/>
                <a:invGamma/>
              </a:schemeClr>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666875"/>
            <a:ext cx="7772400" cy="1470025"/>
          </a:xfrm>
        </p:spPr>
        <p:txBody>
          <a:bodyPr/>
          <a:lstStyle>
            <a:lvl1pPr algn="ctr">
              <a:defRPr sz="4400"/>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762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762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3375" y="76200"/>
            <a:ext cx="84582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233488"/>
            <a:ext cx="8458200" cy="246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3375" y="3854450"/>
            <a:ext cx="8458200" cy="247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397625"/>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1008063" y="6397625"/>
            <a:ext cx="7173912" cy="457200"/>
          </a:xfrm>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233488"/>
            <a:ext cx="4152900"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33488"/>
            <a:ext cx="4152900"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Bor-Yuh Evan Chang - End-User Program Analysis for Data Structures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ChangeArrowheads="1"/>
          </p:cNvSpPr>
          <p:nvPr/>
        </p:nvSpPr>
        <p:spPr bwMode="auto">
          <a:xfrm>
            <a:off x="0" y="0"/>
            <a:ext cx="9144000" cy="1089025"/>
          </a:xfrm>
          <a:prstGeom prst="rect">
            <a:avLst/>
          </a:prstGeom>
          <a:solidFill>
            <a:schemeClr val="accent2">
              <a:alpha val="50000"/>
            </a:schemeClr>
          </a:solidFill>
          <a:ln w="9525">
            <a:noFill/>
            <a:miter lim="800000"/>
            <a:headEnd/>
            <a:tailEnd/>
          </a:ln>
          <a:effectLst/>
        </p:spPr>
        <p:txBody>
          <a:bodyPr wrap="none" anchor="ctr"/>
          <a:lstStyle/>
          <a:p>
            <a:endParaRPr lang="en-US"/>
          </a:p>
        </p:txBody>
      </p:sp>
      <p:sp>
        <p:nvSpPr>
          <p:cNvPr id="4098" name="Rectangle 2"/>
          <p:cNvSpPr>
            <a:spLocks noGrp="1" noChangeArrowheads="1"/>
          </p:cNvSpPr>
          <p:nvPr>
            <p:ph type="title"/>
          </p:nvPr>
        </p:nvSpPr>
        <p:spPr bwMode="auto">
          <a:xfrm>
            <a:off x="333375" y="76200"/>
            <a:ext cx="8458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33375" y="1233488"/>
            <a:ext cx="8458200" cy="5091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228600" y="6397625"/>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solidFill>
                  <a:srgbClr val="660033"/>
                </a:solidFill>
              </a:defRPr>
            </a:lvl1pPr>
          </a:lstStyle>
          <a:p>
            <a:endParaRPr lang="en-US"/>
          </a:p>
        </p:txBody>
      </p:sp>
      <p:sp>
        <p:nvSpPr>
          <p:cNvPr id="4101" name="Rectangle 5"/>
          <p:cNvSpPr>
            <a:spLocks noGrp="1" noChangeArrowheads="1"/>
          </p:cNvSpPr>
          <p:nvPr>
            <p:ph type="ftr" sz="quarter" idx="3"/>
          </p:nvPr>
        </p:nvSpPr>
        <p:spPr bwMode="auto">
          <a:xfrm>
            <a:off x="1008063" y="6397625"/>
            <a:ext cx="717391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rgbClr val="660033"/>
                </a:solidFill>
              </a:defRPr>
            </a:lvl1pPr>
          </a:lstStyle>
          <a:p>
            <a:r>
              <a:rPr lang="en-US" smtClean="0"/>
              <a:t>Bor-Yuh Evan Chang - End-User Program Analysis for Data Structures</a:t>
            </a:r>
            <a:endParaRPr lang="en-US"/>
          </a:p>
        </p:txBody>
      </p:sp>
      <p:sp>
        <p:nvSpPr>
          <p:cNvPr id="4103" name="Rectangle 7"/>
          <p:cNvSpPr>
            <a:spLocks noChangeArrowheads="1"/>
          </p:cNvSpPr>
          <p:nvPr/>
        </p:nvSpPr>
        <p:spPr bwMode="auto">
          <a:xfrm>
            <a:off x="8610600" y="6400800"/>
            <a:ext cx="533400" cy="457200"/>
          </a:xfrm>
          <a:prstGeom prst="rect">
            <a:avLst/>
          </a:prstGeom>
          <a:noFill/>
          <a:ln w="9525">
            <a:noFill/>
            <a:miter lim="800000"/>
            <a:headEnd/>
            <a:tailEnd/>
          </a:ln>
          <a:effectLst/>
        </p:spPr>
        <p:txBody>
          <a:bodyPr wrap="none" lIns="92075" tIns="46038" rIns="92075" bIns="46038" anchor="ctr"/>
          <a:lstStyle/>
          <a:p>
            <a:pPr algn="ctr" eaLnBrk="0" hangingPunct="0"/>
            <a:fld id="{5C86E74E-9CF3-4472-8178-121B6AF627C4}" type="slidenum">
              <a:rPr lang="en-US" sz="1200">
                <a:solidFill>
                  <a:srgbClr val="660033"/>
                </a:solidFill>
              </a:rPr>
              <a:pPr algn="ctr" eaLnBrk="0" hangingPunct="0"/>
              <a:t>‹#›</a:t>
            </a:fld>
            <a:endParaRPr lang="en-US" sz="1200">
              <a:solidFill>
                <a:srgbClr val="660033"/>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sldNum="0" hdr="0" dt="0"/>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3200">
          <a:solidFill>
            <a:schemeClr val="tx1"/>
          </a:solidFill>
          <a:latin typeface="+mn-lt"/>
          <a:ea typeface="+mn-ea"/>
          <a:cs typeface="+mn-cs"/>
        </a:defRPr>
      </a:lvl1pPr>
      <a:lvl2pPr marL="742950" indent="-28575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800">
          <a:solidFill>
            <a:schemeClr val="tx1"/>
          </a:solidFill>
          <a:latin typeface="+mn-lt"/>
        </a:defRPr>
      </a:lvl2pPr>
      <a:lvl3pPr marL="11430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400">
          <a:solidFill>
            <a:schemeClr val="tx1"/>
          </a:solidFill>
          <a:latin typeface="+mn-lt"/>
        </a:defRPr>
      </a:lvl3pPr>
      <a:lvl4pPr marL="16002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4pPr>
      <a:lvl5pPr marL="20574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5pPr>
      <a:lvl6pPr marL="25146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6pPr>
      <a:lvl7pPr marL="29718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7pPr>
      <a:lvl8pPr marL="34290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8pPr>
      <a:lvl9pPr marL="3886200" indent="-228600" algn="l" rtl="0" fontAlgn="base">
        <a:spcBef>
          <a:spcPct val="20000"/>
        </a:spcBef>
        <a:spcAft>
          <a:spcPct val="0"/>
        </a:spcAft>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End-User Program Analysis  for Data Structures</a:t>
            </a:r>
            <a:endParaRPr lang="en-US" dirty="0"/>
          </a:p>
        </p:txBody>
      </p:sp>
      <p:sp>
        <p:nvSpPr>
          <p:cNvPr id="3" name="Subtitle 2"/>
          <p:cNvSpPr>
            <a:spLocks noGrp="1"/>
          </p:cNvSpPr>
          <p:nvPr>
            <p:ph type="subTitle" idx="1"/>
          </p:nvPr>
        </p:nvSpPr>
        <p:spPr>
          <a:xfrm>
            <a:off x="914400" y="3886200"/>
            <a:ext cx="7315200" cy="2459038"/>
          </a:xfrm>
        </p:spPr>
        <p:txBody>
          <a:bodyPr/>
          <a:lstStyle/>
          <a:p>
            <a:pPr>
              <a:lnSpc>
                <a:spcPct val="80000"/>
              </a:lnSpc>
            </a:pPr>
            <a:r>
              <a:rPr lang="en-US" sz="2800" dirty="0" err="1" smtClean="0"/>
              <a:t>Bor-Yuh</a:t>
            </a:r>
            <a:r>
              <a:rPr lang="en-US" sz="2800" dirty="0" smtClean="0"/>
              <a:t> Evan Chang</a:t>
            </a:r>
          </a:p>
          <a:p>
            <a:pPr>
              <a:lnSpc>
                <a:spcPct val="80000"/>
              </a:lnSpc>
            </a:pPr>
            <a:r>
              <a:rPr lang="en-US" sz="2400" dirty="0" smtClean="0"/>
              <a:t>University of Maryland and University of Colorado</a:t>
            </a:r>
          </a:p>
          <a:p>
            <a:pPr>
              <a:lnSpc>
                <a:spcPct val="80000"/>
              </a:lnSpc>
            </a:pPr>
            <a:endParaRPr lang="en-US" sz="2400" dirty="0" smtClean="0"/>
          </a:p>
          <a:p>
            <a:pPr>
              <a:lnSpc>
                <a:spcPct val="80000"/>
              </a:lnSpc>
            </a:pPr>
            <a:r>
              <a:rPr lang="en-US" sz="2000" dirty="0" smtClean="0"/>
              <a:t>University of Virginia</a:t>
            </a:r>
          </a:p>
          <a:p>
            <a:pPr>
              <a:lnSpc>
                <a:spcPct val="80000"/>
              </a:lnSpc>
            </a:pPr>
            <a:r>
              <a:rPr lang="en-US" sz="2000" dirty="0" err="1" smtClean="0"/>
              <a:t>Novermber</a:t>
            </a:r>
            <a:r>
              <a:rPr lang="en-US" sz="2000" dirty="0" smtClean="0"/>
              <a:t> 24, 2008</a:t>
            </a:r>
          </a:p>
        </p:txBody>
      </p:sp>
      <p:sp>
        <p:nvSpPr>
          <p:cNvPr id="4" name="TextBox 3"/>
          <p:cNvSpPr txBox="1"/>
          <p:nvPr/>
        </p:nvSpPr>
        <p:spPr>
          <a:xfrm>
            <a:off x="1651219" y="6151756"/>
            <a:ext cx="7168950" cy="369332"/>
          </a:xfrm>
          <a:prstGeom prst="rect">
            <a:avLst/>
          </a:prstGeom>
          <a:noFill/>
        </p:spPr>
        <p:txBody>
          <a:bodyPr wrap="none" rtlCol="0">
            <a:spAutoFit/>
          </a:bodyPr>
          <a:lstStyle/>
          <a:p>
            <a:pPr algn="r"/>
            <a:r>
              <a:rPr lang="en-US" dirty="0" smtClean="0"/>
              <a:t>Collaborators: Xavier Rival (INRIA), George C. </a:t>
            </a:r>
            <a:r>
              <a:rPr lang="en-US" dirty="0" err="1" smtClean="0"/>
              <a:t>Necula</a:t>
            </a:r>
            <a:r>
              <a:rPr lang="en-US" dirty="0" smtClean="0"/>
              <a:t> (UC Berkeley)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contributions</a:t>
            </a:r>
            <a:endParaRPr lang="en-US" dirty="0"/>
          </a:p>
        </p:txBody>
      </p:sp>
      <p:sp>
        <p:nvSpPr>
          <p:cNvPr id="3" name="Content Placeholder 2"/>
          <p:cNvSpPr>
            <a:spLocks noGrp="1"/>
          </p:cNvSpPr>
          <p:nvPr>
            <p:ph idx="1"/>
          </p:nvPr>
        </p:nvSpPr>
        <p:spPr/>
        <p:txBody>
          <a:bodyPr/>
          <a:lstStyle/>
          <a:p>
            <a:pPr>
              <a:buNone/>
            </a:pPr>
            <a:r>
              <a:rPr lang="en-US" dirty="0" smtClean="0"/>
              <a:t>Extensible Inductive Shape Analysis</a:t>
            </a:r>
            <a:endParaRPr lang="en-US" dirty="0" smtClean="0">
              <a:solidFill>
                <a:srgbClr val="7030A0"/>
              </a:solidFill>
            </a:endParaRPr>
          </a:p>
          <a:p>
            <a:pPr lvl="1">
              <a:buNone/>
            </a:pPr>
            <a:r>
              <a:rPr lang="en-US" dirty="0" smtClean="0">
                <a:solidFill>
                  <a:srgbClr val="7030A0"/>
                </a:solidFill>
              </a:rPr>
              <a:t>Precise inference of data structure properties</a:t>
            </a:r>
          </a:p>
          <a:p>
            <a:pPr lvl="2">
              <a:buNone/>
            </a:pPr>
            <a:r>
              <a:rPr lang="en-US" dirty="0" smtClean="0"/>
              <a:t>Able to check, for instance, the locking example</a:t>
            </a:r>
          </a:p>
          <a:p>
            <a:pPr lvl="1">
              <a:buNone/>
            </a:pPr>
            <a:r>
              <a:rPr lang="en-US" dirty="0" smtClean="0">
                <a:solidFill>
                  <a:srgbClr val="7030A0"/>
                </a:solidFill>
              </a:rPr>
              <a:t>Targeted to software developers</a:t>
            </a:r>
          </a:p>
          <a:p>
            <a:pPr lvl="2">
              <a:buNone/>
            </a:pPr>
            <a:r>
              <a:rPr lang="en-US" dirty="0" smtClean="0"/>
              <a:t>Uses data structure checking code for guidance</a:t>
            </a:r>
          </a:p>
          <a:p>
            <a:pPr marL="1262063" lvl="2" indent="-347663">
              <a:buFont typeface="Wingdings" pitchFamily="2" charset="2"/>
              <a:buChar char="Ø"/>
              <a:tabLst>
                <a:tab pos="339725" algn="l"/>
                <a:tab pos="682625" algn="l"/>
                <a:tab pos="917575" algn="l"/>
                <a:tab pos="1262063" algn="l"/>
                <a:tab pos="1376363" algn="l"/>
                <a:tab pos="1598613" algn="l"/>
                <a:tab pos="1820863" algn="l"/>
                <a:tab pos="2289175" algn="l"/>
                <a:tab pos="2740025" algn="l"/>
                <a:tab pos="3208338" algn="l"/>
                <a:tab pos="3709988" algn="l"/>
                <a:tab pos="4110038" algn="l"/>
                <a:tab pos="4578350" algn="l"/>
              </a:tabLst>
            </a:pPr>
            <a:r>
              <a:rPr lang="en-US" dirty="0" smtClean="0">
                <a:solidFill>
                  <a:schemeClr val="accent1">
                    <a:lumMod val="50000"/>
                  </a:schemeClr>
                </a:solidFill>
                <a:effectLst>
                  <a:outerShdw blurRad="38100" dist="38100" dir="2700000" algn="tl">
                    <a:srgbClr val="000000">
                      <a:alpha val="43137"/>
                    </a:srgbClr>
                  </a:outerShdw>
                </a:effectLst>
              </a:rPr>
              <a:t>Turns testing code into a specification for static analysis</a:t>
            </a:r>
          </a:p>
          <a:p>
            <a:pPr lvl="1">
              <a:buNone/>
            </a:pPr>
            <a:r>
              <a:rPr lang="en-US" dirty="0" smtClean="0">
                <a:solidFill>
                  <a:srgbClr val="7030A0"/>
                </a:solidFill>
              </a:rPr>
              <a:t>Efficient</a:t>
            </a:r>
          </a:p>
          <a:p>
            <a:pPr lvl="2">
              <a:buNone/>
            </a:pPr>
            <a:r>
              <a:rPr lang="en-US" dirty="0" smtClean="0"/>
              <a:t>~10-100x speed-up over generic approaches</a:t>
            </a:r>
          </a:p>
          <a:p>
            <a:pPr marL="1262063" lvl="2" indent="-347663">
              <a:buFont typeface="Wingdings" pitchFamily="2" charset="2"/>
              <a:buChar char="Ø"/>
              <a:tabLst>
                <a:tab pos="339725" algn="l"/>
                <a:tab pos="682625" algn="l"/>
                <a:tab pos="917575" algn="l"/>
                <a:tab pos="1376363" algn="l"/>
                <a:tab pos="1598613" algn="l"/>
                <a:tab pos="1820863" algn="l"/>
                <a:tab pos="2289175" algn="l"/>
                <a:tab pos="2740025" algn="l"/>
                <a:tab pos="3208338" algn="l"/>
                <a:tab pos="3709988" algn="l"/>
                <a:tab pos="4110038" algn="l"/>
                <a:tab pos="4578350" algn="l"/>
              </a:tabLst>
            </a:pPr>
            <a:r>
              <a:rPr lang="en-US" dirty="0" smtClean="0">
                <a:solidFill>
                  <a:schemeClr val="accent1">
                    <a:lumMod val="50000"/>
                  </a:schemeClr>
                </a:solidFill>
                <a:effectLst>
                  <a:outerShdw blurRad="38100" dist="38100" dir="2700000" algn="tl">
                    <a:srgbClr val="000000">
                      <a:alpha val="43137"/>
                    </a:srgbClr>
                  </a:outerShdw>
                </a:effectLst>
              </a:rPr>
              <a:t>Builds abstraction out of developer-supplied checking code</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p>
            <a:r>
              <a:rPr lang="en-US" sz="4000" dirty="0" smtClean="0"/>
              <a:t>Extensible Inductive</a:t>
            </a:r>
            <a:br>
              <a:rPr lang="en-US" sz="4000" dirty="0" smtClean="0"/>
            </a:br>
            <a:r>
              <a:rPr lang="en-US" sz="4000" dirty="0" smtClean="0"/>
              <a:t>Shape Analysis</a:t>
            </a:r>
            <a:endParaRPr lang="en-US" sz="4000" dirty="0"/>
          </a:p>
        </p:txBody>
      </p:sp>
      <p:grpSp>
        <p:nvGrpSpPr>
          <p:cNvPr id="14" name="Group 13"/>
          <p:cNvGrpSpPr/>
          <p:nvPr/>
        </p:nvGrpSpPr>
        <p:grpSpPr>
          <a:xfrm>
            <a:off x="2737222" y="4122961"/>
            <a:ext cx="3669557" cy="1322205"/>
            <a:chOff x="2737222" y="4122961"/>
            <a:chExt cx="3669557" cy="1322205"/>
          </a:xfrm>
        </p:grpSpPr>
        <p:sp>
          <p:nvSpPr>
            <p:cNvPr id="4" name="AutoShape 101"/>
            <p:cNvSpPr>
              <a:spLocks noChangeArrowheads="1"/>
            </p:cNvSpPr>
            <p:nvPr/>
          </p:nvSpPr>
          <p:spPr bwMode="auto">
            <a:xfrm>
              <a:off x="2737222" y="4495828"/>
              <a:ext cx="3669557" cy="949338"/>
            </a:xfrm>
            <a:prstGeom prst="wedgeRectCallout">
              <a:avLst>
                <a:gd name="adj1" fmla="val -195"/>
                <a:gd name="adj2" fmla="val -88601"/>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dirty="0" smtClean="0">
                  <a:solidFill>
                    <a:srgbClr val="3333CC"/>
                  </a:solidFill>
                  <a:effectLst>
                    <a:outerShdw blurRad="38100" dist="38100" dir="2700000" algn="tl">
                      <a:srgbClr val="000000">
                        <a:alpha val="43137"/>
                      </a:srgbClr>
                    </a:outerShdw>
                  </a:effectLst>
                </a:rPr>
                <a:t>Precise</a:t>
              </a:r>
              <a:r>
                <a:rPr lang="en-US" sz="2400" dirty="0" smtClean="0"/>
                <a:t> inference of   data structure properties</a:t>
              </a:r>
              <a:endParaRPr lang="en-US" sz="2400" dirty="0"/>
            </a:p>
          </p:txBody>
        </p:sp>
        <p:cxnSp>
          <p:nvCxnSpPr>
            <p:cNvPr id="6" name="Straight Connector 5"/>
            <p:cNvCxnSpPr/>
            <p:nvPr/>
          </p:nvCxnSpPr>
          <p:spPr bwMode="auto">
            <a:xfrm>
              <a:off x="2928915" y="4122961"/>
              <a:ext cx="3286170" cy="1588"/>
            </a:xfrm>
            <a:prstGeom prst="line">
              <a:avLst/>
            </a:prstGeom>
            <a:noFill/>
            <a:ln w="9525">
              <a:solidFill>
                <a:srgbClr val="93C7FC"/>
              </a:solidFill>
              <a:round/>
              <a:headEnd/>
              <a:tailEnd type="none" w="lg" len="lg"/>
            </a:ln>
            <a:effectLst>
              <a:outerShdw blurRad="40005" dist="20320" dir="5400000" algn="ctr" rotWithShape="0">
                <a:srgbClr val="000000">
                  <a:alpha val="38000"/>
                </a:srgbClr>
              </a:outerShdw>
            </a:effectLst>
          </p:spPr>
        </p:cxnSp>
      </p:grpSp>
      <p:grpSp>
        <p:nvGrpSpPr>
          <p:cNvPr id="33" name="Group 32"/>
          <p:cNvGrpSpPr/>
          <p:nvPr/>
        </p:nvGrpSpPr>
        <p:grpSpPr>
          <a:xfrm>
            <a:off x="2308194" y="1712889"/>
            <a:ext cx="4527612" cy="1101715"/>
            <a:chOff x="2308194" y="1712889"/>
            <a:chExt cx="4527612" cy="1101715"/>
          </a:xfrm>
        </p:grpSpPr>
        <p:sp>
          <p:nvSpPr>
            <p:cNvPr id="9" name="AutoShape 101"/>
            <p:cNvSpPr>
              <a:spLocks noChangeArrowheads="1"/>
            </p:cNvSpPr>
            <p:nvPr/>
          </p:nvSpPr>
          <p:spPr bwMode="auto">
            <a:xfrm>
              <a:off x="3154680" y="1712889"/>
              <a:ext cx="2834640" cy="511182"/>
            </a:xfrm>
            <a:prstGeom prst="wedgeRectCallout">
              <a:avLst>
                <a:gd name="adj1" fmla="val -654"/>
                <a:gd name="adj2" fmla="val 163943"/>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dirty="0" smtClean="0">
                  <a:solidFill>
                    <a:srgbClr val="3333CC"/>
                  </a:solidFill>
                  <a:effectLst>
                    <a:outerShdw blurRad="38100" dist="38100" dir="2700000" algn="tl">
                      <a:srgbClr val="000000">
                        <a:alpha val="43137"/>
                      </a:srgbClr>
                    </a:outerShdw>
                  </a:effectLst>
                </a:rPr>
                <a:t>End-user</a:t>
              </a:r>
              <a:r>
                <a:rPr lang="en-US" sz="2400" dirty="0" smtClean="0">
                  <a:solidFill>
                    <a:schemeClr val="tx1"/>
                  </a:solidFill>
                </a:rPr>
                <a:t> approach</a:t>
              </a:r>
              <a:endParaRPr lang="en-US" sz="2400" dirty="0">
                <a:solidFill>
                  <a:schemeClr val="tx1"/>
                </a:solidFill>
              </a:endParaRPr>
            </a:p>
          </p:txBody>
        </p:sp>
        <p:cxnSp>
          <p:nvCxnSpPr>
            <p:cNvPr id="10" name="Straight Connector 9"/>
            <p:cNvCxnSpPr/>
            <p:nvPr/>
          </p:nvCxnSpPr>
          <p:spPr bwMode="auto">
            <a:xfrm>
              <a:off x="2308194" y="2813016"/>
              <a:ext cx="4527612" cy="1588"/>
            </a:xfrm>
            <a:prstGeom prst="line">
              <a:avLst/>
            </a:prstGeom>
            <a:noFill/>
            <a:ln w="9525">
              <a:solidFill>
                <a:srgbClr val="93C7FC"/>
              </a:solidFill>
              <a:round/>
              <a:headEnd/>
              <a:tailEnd type="none" w="lg" len="lg"/>
            </a:ln>
            <a:effectLst>
              <a:outerShdw blurRad="40005" dist="20320" dir="5400000" algn="ctr" rotWithShape="0">
                <a:srgbClr val="000000">
                  <a:alpha val="38000"/>
                </a:srgbClr>
              </a:outerShdw>
            </a:effectLst>
          </p:spPr>
        </p:cxnSp>
      </p:grpSp>
      <p:grpSp>
        <p:nvGrpSpPr>
          <p:cNvPr id="155" name="Group 154"/>
          <p:cNvGrpSpPr/>
          <p:nvPr/>
        </p:nvGrpSpPr>
        <p:grpSpPr>
          <a:xfrm>
            <a:off x="6597742" y="4565956"/>
            <a:ext cx="1735097" cy="798233"/>
            <a:chOff x="3066987" y="5547005"/>
            <a:chExt cx="1735097" cy="798233"/>
          </a:xfrm>
        </p:grpSpPr>
        <p:sp>
          <p:nvSpPr>
            <p:cNvPr id="16" name="Oval 29"/>
            <p:cNvSpPr>
              <a:spLocks noChangeAspect="1" noChangeArrowheads="1"/>
            </p:cNvSpPr>
            <p:nvPr/>
          </p:nvSpPr>
          <p:spPr bwMode="auto">
            <a:xfrm>
              <a:off x="3250207" y="5851147"/>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7" name="Group 223"/>
            <p:cNvGrpSpPr/>
            <p:nvPr/>
          </p:nvGrpSpPr>
          <p:grpSpPr>
            <a:xfrm>
              <a:off x="3066987" y="5668582"/>
              <a:ext cx="420624" cy="676656"/>
              <a:chOff x="1463441" y="5437215"/>
              <a:chExt cx="605108" cy="658368"/>
            </a:xfrm>
          </p:grpSpPr>
          <p:sp>
            <p:nvSpPr>
              <p:cNvPr id="147" name="Rectangle 28"/>
              <p:cNvSpPr>
                <a:spLocks noChangeArrowheads="1"/>
              </p:cNvSpPr>
              <p:nvPr/>
            </p:nvSpPr>
            <p:spPr bwMode="auto">
              <a:xfrm>
                <a:off x="1473562"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48" name="Rectangle 147"/>
              <p:cNvSpPr/>
              <p:nvPr/>
            </p:nvSpPr>
            <p:spPr bwMode="auto">
              <a:xfrm>
                <a:off x="1929252" y="5626914"/>
                <a:ext cx="137160" cy="45720"/>
              </a:xfrm>
              <a:prstGeom prst="rect">
                <a:avLst/>
              </a:prstGeom>
              <a:noFill/>
              <a:ln w="0">
                <a:noFill/>
                <a:round/>
                <a:headEnd/>
                <a:tailEnd/>
              </a:ln>
              <a:effectLst/>
            </p:spPr>
            <p:txBody>
              <a:bodyPr wrap="none" rtlCol="0" anchor="ctr"/>
              <a:lstStyle/>
              <a:p>
                <a:pPr algn="ctr"/>
                <a:endParaRPr lang="en-US"/>
              </a:p>
            </p:txBody>
          </p:sp>
          <p:sp>
            <p:nvSpPr>
              <p:cNvPr id="149" name="Rectangle 67"/>
              <p:cNvSpPr/>
              <p:nvPr/>
            </p:nvSpPr>
            <p:spPr bwMode="auto">
              <a:xfrm>
                <a:off x="1463441" y="5626914"/>
                <a:ext cx="137160" cy="45720"/>
              </a:xfrm>
              <a:prstGeom prst="rect">
                <a:avLst/>
              </a:prstGeom>
              <a:noFill/>
              <a:ln w="0">
                <a:noFill/>
                <a:round/>
                <a:headEnd/>
                <a:tailEnd/>
              </a:ln>
              <a:effectLst/>
            </p:spPr>
            <p:txBody>
              <a:bodyPr wrap="none" rtlCol="0" anchor="ctr"/>
              <a:lstStyle/>
              <a:p>
                <a:pPr algn="ctr"/>
                <a:endParaRPr lang="en-US"/>
              </a:p>
            </p:txBody>
          </p:sp>
          <p:sp>
            <p:nvSpPr>
              <p:cNvPr id="150" name="Rectangle 149"/>
              <p:cNvSpPr/>
              <p:nvPr/>
            </p:nvSpPr>
            <p:spPr bwMode="auto">
              <a:xfrm>
                <a:off x="1929253" y="5947653"/>
                <a:ext cx="137160" cy="45720"/>
              </a:xfrm>
              <a:prstGeom prst="rect">
                <a:avLst/>
              </a:prstGeom>
              <a:noFill/>
              <a:ln w="0">
                <a:noFill/>
                <a:round/>
                <a:headEnd/>
                <a:tailEnd/>
              </a:ln>
              <a:effectLst/>
            </p:spPr>
            <p:txBody>
              <a:bodyPr wrap="none" rtlCol="0" anchor="ctr"/>
              <a:lstStyle/>
              <a:p>
                <a:pPr algn="ctr"/>
                <a:endParaRPr lang="en-US"/>
              </a:p>
            </p:txBody>
          </p:sp>
          <p:sp>
            <p:nvSpPr>
              <p:cNvPr id="151" name="Rectangle 150"/>
              <p:cNvSpPr/>
              <p:nvPr/>
            </p:nvSpPr>
            <p:spPr bwMode="auto">
              <a:xfrm>
                <a:off x="1463441" y="5947653"/>
                <a:ext cx="137160" cy="45720"/>
              </a:xfrm>
              <a:prstGeom prst="rect">
                <a:avLst/>
              </a:prstGeom>
              <a:noFill/>
              <a:ln w="0">
                <a:noFill/>
                <a:round/>
                <a:headEnd/>
                <a:tailEnd/>
              </a:ln>
              <a:effectLst/>
            </p:spPr>
            <p:txBody>
              <a:bodyPr wrap="none" rtlCol="0" anchor="ctr"/>
              <a:lstStyle/>
              <a:p>
                <a:pPr algn="ctr"/>
                <a:endParaRPr lang="en-US"/>
              </a:p>
            </p:txBody>
          </p:sp>
          <p:sp>
            <p:nvSpPr>
              <p:cNvPr id="152" name="Rectangle 151"/>
              <p:cNvSpPr/>
              <p:nvPr/>
            </p:nvSpPr>
            <p:spPr bwMode="auto">
              <a:xfrm>
                <a:off x="1929253" y="5803930"/>
                <a:ext cx="137160" cy="45720"/>
              </a:xfrm>
              <a:prstGeom prst="rect">
                <a:avLst/>
              </a:prstGeom>
              <a:noFill/>
              <a:ln w="0">
                <a:noFill/>
                <a:round/>
                <a:headEnd/>
                <a:tailEnd/>
              </a:ln>
              <a:effectLst/>
            </p:spPr>
            <p:txBody>
              <a:bodyPr wrap="none" rtlCol="0" anchor="ctr"/>
              <a:lstStyle/>
              <a:p>
                <a:pPr algn="ctr"/>
                <a:endParaRPr lang="en-US"/>
              </a:p>
            </p:txBody>
          </p:sp>
          <p:sp>
            <p:nvSpPr>
              <p:cNvPr id="153" name="Rectangle 152"/>
              <p:cNvSpPr/>
              <p:nvPr/>
            </p:nvSpPr>
            <p:spPr bwMode="auto">
              <a:xfrm>
                <a:off x="1463441" y="5803930"/>
                <a:ext cx="137160" cy="45720"/>
              </a:xfrm>
              <a:prstGeom prst="rect">
                <a:avLst/>
              </a:prstGeom>
              <a:noFill/>
              <a:ln w="0">
                <a:noFill/>
                <a:round/>
                <a:headEnd/>
                <a:tailEnd/>
              </a:ln>
              <a:effectLst/>
            </p:spPr>
            <p:txBody>
              <a:bodyPr wrap="none" rtlCol="0" anchor="ctr"/>
              <a:lstStyle/>
              <a:p>
                <a:pPr algn="ctr"/>
                <a:endParaRPr lang="en-US"/>
              </a:p>
            </p:txBody>
          </p:sp>
        </p:grpSp>
        <p:sp>
          <p:nvSpPr>
            <p:cNvPr id="20" name="Oval 29"/>
            <p:cNvSpPr>
              <a:spLocks noChangeAspect="1" noChangeArrowheads="1"/>
            </p:cNvSpPr>
            <p:nvPr/>
          </p:nvSpPr>
          <p:spPr bwMode="auto">
            <a:xfrm>
              <a:off x="3896388" y="5851147"/>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1" name="Group 226"/>
            <p:cNvGrpSpPr/>
            <p:nvPr/>
          </p:nvGrpSpPr>
          <p:grpSpPr>
            <a:xfrm>
              <a:off x="3713168" y="5668582"/>
              <a:ext cx="420624" cy="676656"/>
              <a:chOff x="2324457" y="5437215"/>
              <a:chExt cx="605108" cy="658368"/>
            </a:xfrm>
          </p:grpSpPr>
          <p:sp>
            <p:nvSpPr>
              <p:cNvPr id="140"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41" name="Rectangle 140"/>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42" name="Rectangle 141"/>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43" name="Rectangle 142"/>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44" name="Rectangle 143"/>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45" name="Rectangle 144"/>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46" name="Rectangle 145"/>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cxnSp>
          <p:nvCxnSpPr>
            <p:cNvPr id="22" name="AutoShape 33"/>
            <p:cNvCxnSpPr>
              <a:cxnSpLocks noChangeAspect="1" noChangeShapeType="1"/>
              <a:stCxn id="16" idx="6"/>
            </p:cNvCxnSpPr>
            <p:nvPr/>
          </p:nvCxnSpPr>
          <p:spPr bwMode="auto">
            <a:xfrm flipV="1">
              <a:off x="3304391" y="5875591"/>
              <a:ext cx="408777" cy="1"/>
            </a:xfrm>
            <a:prstGeom prst="straightConnector1">
              <a:avLst/>
            </a:prstGeom>
            <a:noFill/>
            <a:ln w="25400">
              <a:solidFill>
                <a:schemeClr val="tx1"/>
              </a:solidFill>
              <a:round/>
              <a:headEnd/>
              <a:tailEnd type="stealth" w="lg" len="lg"/>
            </a:ln>
            <a:effectLst/>
          </p:spPr>
        </p:cxnSp>
        <p:cxnSp>
          <p:nvCxnSpPr>
            <p:cNvPr id="23" name="AutoShape 33"/>
            <p:cNvCxnSpPr>
              <a:cxnSpLocks noChangeAspect="1" noChangeShapeType="1"/>
              <a:stCxn id="20" idx="6"/>
            </p:cNvCxnSpPr>
            <p:nvPr/>
          </p:nvCxnSpPr>
          <p:spPr bwMode="auto">
            <a:xfrm flipV="1">
              <a:off x="3950572" y="5875591"/>
              <a:ext cx="408777" cy="1"/>
            </a:xfrm>
            <a:prstGeom prst="straightConnector1">
              <a:avLst/>
            </a:prstGeom>
            <a:noFill/>
            <a:ln w="25400">
              <a:solidFill>
                <a:schemeClr val="tx1"/>
              </a:solidFill>
              <a:round/>
              <a:headEnd/>
              <a:tailEnd type="stealth" w="lg" len="lg"/>
            </a:ln>
            <a:effectLst/>
          </p:spPr>
        </p:cxnSp>
        <p:sp>
          <p:nvSpPr>
            <p:cNvPr id="34" name="TextBox 33"/>
            <p:cNvSpPr txBox="1"/>
            <p:nvPr/>
          </p:nvSpPr>
          <p:spPr>
            <a:xfrm>
              <a:off x="4352922" y="5547005"/>
              <a:ext cx="449162" cy="523220"/>
            </a:xfrm>
            <a:prstGeom prst="rect">
              <a:avLst/>
            </a:prstGeom>
            <a:noFill/>
          </p:spPr>
          <p:txBody>
            <a:bodyPr wrap="none" rtlCol="0">
              <a:spAutoFit/>
            </a:bodyPr>
            <a:lstStyle/>
            <a:p>
              <a:r>
                <a:rPr lang="en-US" sz="2800" dirty="0" smtClean="0"/>
                <a:t>…</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Shape </a:t>
            </a:r>
            <a:r>
              <a:rPr lang="en-US" dirty="0"/>
              <a:t>analysis is </a:t>
            </a:r>
            <a:r>
              <a:rPr lang="en-US" dirty="0" smtClean="0"/>
              <a:t>a fundamental analysis</a:t>
            </a:r>
            <a:endParaRPr lang="en-US" dirty="0"/>
          </a:p>
        </p:txBody>
      </p:sp>
      <p:sp>
        <p:nvSpPr>
          <p:cNvPr id="234499" name="Rectangle 3"/>
          <p:cNvSpPr>
            <a:spLocks noGrp="1" noChangeArrowheads="1"/>
          </p:cNvSpPr>
          <p:nvPr>
            <p:ph type="body" idx="1"/>
          </p:nvPr>
        </p:nvSpPr>
        <p:spPr/>
        <p:txBody>
          <a:bodyPr>
            <a:noAutofit/>
          </a:bodyPr>
          <a:lstStyle/>
          <a:p>
            <a:pPr>
              <a:buNone/>
            </a:pPr>
            <a:r>
              <a:rPr lang="en-US" sz="2800" dirty="0" smtClean="0"/>
              <a:t>Data structures are at the core of</a:t>
            </a:r>
          </a:p>
          <a:p>
            <a:pPr lvl="1">
              <a:spcBef>
                <a:spcPts val="300"/>
              </a:spcBef>
            </a:pPr>
            <a:r>
              <a:rPr lang="en-US" sz="2400" dirty="0" smtClean="0"/>
              <a:t> Traditional languages (C, C++, Java)</a:t>
            </a:r>
          </a:p>
          <a:p>
            <a:pPr lvl="1">
              <a:spcBef>
                <a:spcPts val="300"/>
              </a:spcBef>
            </a:pPr>
            <a:r>
              <a:rPr lang="en-US" sz="2400" dirty="0" smtClean="0"/>
              <a:t> Emerging web scripting languages</a:t>
            </a:r>
            <a:endParaRPr lang="en-US" sz="2800" dirty="0" smtClean="0"/>
          </a:p>
          <a:p>
            <a:pPr>
              <a:spcBef>
                <a:spcPts val="1400"/>
              </a:spcBef>
              <a:buNone/>
            </a:pPr>
            <a:r>
              <a:rPr lang="en-US" sz="2800" dirty="0" smtClean="0"/>
              <a:t>Improves verifiers that try to</a:t>
            </a:r>
            <a:endParaRPr lang="en-US" sz="2800" dirty="0"/>
          </a:p>
          <a:p>
            <a:pPr lvl="1">
              <a:spcBef>
                <a:spcPts val="300"/>
              </a:spcBef>
              <a:tabLst>
                <a:tab pos="339725" algn="l"/>
                <a:tab pos="857250"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2400" dirty="0" smtClean="0"/>
              <a:t> Eliminate resource usage bugs                              	(locks, file handles)</a:t>
            </a:r>
            <a:endParaRPr lang="en-US" sz="2400" dirty="0"/>
          </a:p>
          <a:p>
            <a:pPr lvl="1">
              <a:spcBef>
                <a:spcPts val="300"/>
              </a:spcBef>
            </a:pPr>
            <a:r>
              <a:rPr lang="en-US" sz="2400" dirty="0" smtClean="0"/>
              <a:t> Eliminate memory errors (leaks, dangling pointers)</a:t>
            </a:r>
          </a:p>
          <a:p>
            <a:pPr lvl="1">
              <a:spcBef>
                <a:spcPts val="300"/>
              </a:spcBef>
            </a:pPr>
            <a:r>
              <a:rPr lang="en-US" sz="2400" dirty="0" smtClean="0"/>
              <a:t> Eliminate concurrency errors (data races)</a:t>
            </a:r>
          </a:p>
          <a:p>
            <a:pPr lvl="1">
              <a:spcBef>
                <a:spcPts val="300"/>
              </a:spcBef>
            </a:pPr>
            <a:r>
              <a:rPr lang="en-US" sz="2400" dirty="0" smtClean="0"/>
              <a:t> Validate </a:t>
            </a:r>
            <a:r>
              <a:rPr lang="en-US" sz="2400" dirty="0"/>
              <a:t>developer assertions</a:t>
            </a:r>
          </a:p>
          <a:p>
            <a:pPr>
              <a:buNone/>
            </a:pPr>
            <a:r>
              <a:rPr lang="en-US" sz="2800" dirty="0" smtClean="0"/>
              <a:t>Enables program </a:t>
            </a:r>
            <a:r>
              <a:rPr lang="en-US" sz="2800" dirty="0"/>
              <a:t>transformations</a:t>
            </a:r>
          </a:p>
          <a:p>
            <a:pPr lvl="1">
              <a:spcBef>
                <a:spcPts val="300"/>
              </a:spcBef>
            </a:pPr>
            <a:r>
              <a:rPr lang="en-US" sz="2400" dirty="0" smtClean="0"/>
              <a:t> Compile-time </a:t>
            </a:r>
            <a:r>
              <a:rPr lang="en-US" sz="2400" dirty="0"/>
              <a:t>garbage collection</a:t>
            </a:r>
          </a:p>
          <a:p>
            <a:pPr lvl="1">
              <a:spcBef>
                <a:spcPts val="300"/>
              </a:spcBef>
            </a:pPr>
            <a:r>
              <a:rPr lang="en-US" sz="2400" dirty="0" smtClean="0"/>
              <a:t> Data </a:t>
            </a:r>
            <a:r>
              <a:rPr lang="en-US" sz="2400" dirty="0"/>
              <a:t>structure </a:t>
            </a:r>
            <a:r>
              <a:rPr lang="en-US" sz="2400" dirty="0" err="1" smtClean="0"/>
              <a:t>refactorings</a:t>
            </a:r>
            <a:endParaRPr lang="en-US" sz="2400" dirty="0"/>
          </a:p>
        </p:txBody>
      </p:sp>
      <p:grpSp>
        <p:nvGrpSpPr>
          <p:cNvPr id="251" name="Group 250"/>
          <p:cNvGrpSpPr/>
          <p:nvPr/>
        </p:nvGrpSpPr>
        <p:grpSpPr>
          <a:xfrm>
            <a:off x="5630856" y="3063870"/>
            <a:ext cx="1862184" cy="834727"/>
            <a:chOff x="6069012" y="3063870"/>
            <a:chExt cx="1862184" cy="834727"/>
          </a:xfrm>
        </p:grpSpPr>
        <p:sp>
          <p:nvSpPr>
            <p:cNvPr id="7" name="Oval 29"/>
            <p:cNvSpPr>
              <a:spLocks noChangeAspect="1" noChangeArrowheads="1"/>
            </p:cNvSpPr>
            <p:nvPr/>
          </p:nvSpPr>
          <p:spPr bwMode="auto">
            <a:xfrm>
              <a:off x="6263018" y="3296539"/>
              <a:ext cx="41451" cy="37400"/>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8" name="Group 226"/>
            <p:cNvGrpSpPr/>
            <p:nvPr/>
          </p:nvGrpSpPr>
          <p:grpSpPr>
            <a:xfrm>
              <a:off x="6122855" y="3156876"/>
              <a:ext cx="321777" cy="699516"/>
              <a:chOff x="2324457" y="5437215"/>
              <a:chExt cx="605108" cy="658368"/>
            </a:xfrm>
          </p:grpSpPr>
          <p:sp>
            <p:nvSpPr>
              <p:cNvPr id="127"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28" name="Rectangle 12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29" name="Rectangle 12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30" name="Rectangle 12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31" name="Rectangle 13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32" name="Rectangle 13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33" name="Rectangle 13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cxnSp>
          <p:nvCxnSpPr>
            <p:cNvPr id="10" name="AutoShape 33"/>
            <p:cNvCxnSpPr>
              <a:cxnSpLocks noChangeAspect="1" noChangeShapeType="1"/>
              <a:stCxn id="7" idx="6"/>
            </p:cNvCxnSpPr>
            <p:nvPr/>
          </p:nvCxnSpPr>
          <p:spPr bwMode="auto">
            <a:xfrm flipV="1">
              <a:off x="6304469" y="3315238"/>
              <a:ext cx="312714" cy="1"/>
            </a:xfrm>
            <a:prstGeom prst="straightConnector1">
              <a:avLst/>
            </a:prstGeom>
            <a:noFill/>
            <a:ln w="25400">
              <a:solidFill>
                <a:schemeClr val="tx1"/>
              </a:solidFill>
              <a:round/>
              <a:headEnd/>
              <a:tailEnd type="stealth" w="lg" len="lg"/>
            </a:ln>
            <a:effectLst/>
          </p:spPr>
        </p:cxnSp>
        <p:grpSp>
          <p:nvGrpSpPr>
            <p:cNvPr id="11" name="Group 227"/>
            <p:cNvGrpSpPr/>
            <p:nvPr/>
          </p:nvGrpSpPr>
          <p:grpSpPr>
            <a:xfrm>
              <a:off x="7111511" y="3156875"/>
              <a:ext cx="321777" cy="699516"/>
              <a:chOff x="3188332" y="5437215"/>
              <a:chExt cx="605108" cy="658368"/>
            </a:xfrm>
          </p:grpSpPr>
          <p:sp>
            <p:nvSpPr>
              <p:cNvPr id="120" name="Rectangle 28"/>
              <p:cNvSpPr>
                <a:spLocks noChangeArrowheads="1"/>
              </p:cNvSpPr>
              <p:nvPr/>
            </p:nvSpPr>
            <p:spPr bwMode="auto">
              <a:xfrm>
                <a:off x="3198453"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21" name="Rectangle 120"/>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122" name="Rectangle 121"/>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123" name="Rectangle 122"/>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124" name="Rectangle 123"/>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125" name="Rectangle 124"/>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126" name="Rectangle 125"/>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sp>
          <p:nvSpPr>
            <p:cNvPr id="12" name="Oval 29"/>
            <p:cNvSpPr>
              <a:spLocks noChangeAspect="1" noChangeArrowheads="1"/>
            </p:cNvSpPr>
            <p:nvPr/>
          </p:nvSpPr>
          <p:spPr bwMode="auto">
            <a:xfrm>
              <a:off x="7251674" y="3296539"/>
              <a:ext cx="41451" cy="37400"/>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3" name="Oval 29"/>
            <p:cNvSpPr>
              <a:spLocks noChangeAspect="1" noChangeArrowheads="1"/>
            </p:cNvSpPr>
            <p:nvPr/>
          </p:nvSpPr>
          <p:spPr bwMode="auto">
            <a:xfrm>
              <a:off x="6757346" y="3296539"/>
              <a:ext cx="41451" cy="37400"/>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4" name="Group 226"/>
            <p:cNvGrpSpPr/>
            <p:nvPr/>
          </p:nvGrpSpPr>
          <p:grpSpPr>
            <a:xfrm>
              <a:off x="6617183" y="3156876"/>
              <a:ext cx="321777" cy="699516"/>
              <a:chOff x="2324457" y="5437215"/>
              <a:chExt cx="605108" cy="658368"/>
            </a:xfrm>
          </p:grpSpPr>
          <p:sp>
            <p:nvSpPr>
              <p:cNvPr id="113"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14" name="Rectangle 11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15" name="Rectangle 11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16" name="Rectangle 11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17" name="Rectangle 116"/>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18" name="Rectangle 117"/>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19" name="Rectangle 118"/>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cxnSp>
          <p:nvCxnSpPr>
            <p:cNvPr id="15" name="AutoShape 33"/>
            <p:cNvCxnSpPr>
              <a:cxnSpLocks noChangeAspect="1" noChangeShapeType="1"/>
              <a:stCxn id="13" idx="6"/>
            </p:cNvCxnSpPr>
            <p:nvPr/>
          </p:nvCxnSpPr>
          <p:spPr bwMode="auto">
            <a:xfrm flipV="1">
              <a:off x="6798797" y="3315238"/>
              <a:ext cx="312714" cy="1"/>
            </a:xfrm>
            <a:prstGeom prst="straightConnector1">
              <a:avLst/>
            </a:prstGeom>
            <a:noFill/>
            <a:ln w="25400">
              <a:solidFill>
                <a:schemeClr val="tx1"/>
              </a:solidFill>
              <a:round/>
              <a:headEnd/>
              <a:tailEnd type="stealth" w="lg" len="lg"/>
            </a:ln>
            <a:effectLst/>
          </p:spPr>
        </p:cxnSp>
        <p:grpSp>
          <p:nvGrpSpPr>
            <p:cNvPr id="16" name="Group 69"/>
            <p:cNvGrpSpPr>
              <a:grpSpLocks noChangeAspect="1"/>
            </p:cNvGrpSpPr>
            <p:nvPr/>
          </p:nvGrpSpPr>
          <p:grpSpPr bwMode="auto">
            <a:xfrm>
              <a:off x="6562592" y="3374871"/>
              <a:ext cx="508242" cy="523726"/>
              <a:chOff x="3634" y="3155"/>
              <a:chExt cx="558" cy="575"/>
            </a:xfrm>
          </p:grpSpPr>
          <p:sp>
            <p:nvSpPr>
              <p:cNvPr id="92"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93"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94"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95"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96"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97" name="Freeform 96"/>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98" name="Freeform 97"/>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99" name="Rectangle 98"/>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00" name="Rectangle 99"/>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01" name="Rectangle 100"/>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02" name="Rectangle 101"/>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03" name="Freeform 102"/>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04" name="Freeform 103"/>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05" name="Freeform 10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6" name="Rectangle 105"/>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07" name="Freeform 106"/>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8" name="Rectangle 107"/>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09" name="Freeform 108"/>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10" name="Freeform 109"/>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11" name="Freeform 110"/>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12" name="Freeform 111"/>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cxnSp>
          <p:nvCxnSpPr>
            <p:cNvPr id="17" name="AutoShape 33"/>
            <p:cNvCxnSpPr>
              <a:cxnSpLocks noChangeAspect="1" noChangeShapeType="1"/>
            </p:cNvCxnSpPr>
            <p:nvPr/>
          </p:nvCxnSpPr>
          <p:spPr bwMode="auto">
            <a:xfrm flipV="1">
              <a:off x="7299408" y="3324471"/>
              <a:ext cx="312714" cy="1"/>
            </a:xfrm>
            <a:prstGeom prst="straightConnector1">
              <a:avLst/>
            </a:prstGeom>
            <a:noFill/>
            <a:ln w="25400">
              <a:solidFill>
                <a:schemeClr val="tx1"/>
              </a:solidFill>
              <a:round/>
              <a:headEnd/>
              <a:tailEnd type="stealth" w="lg" len="lg"/>
            </a:ln>
            <a:effectLst/>
          </p:spPr>
        </p:cxnSp>
        <p:grpSp>
          <p:nvGrpSpPr>
            <p:cNvPr id="19" name="Group 122"/>
            <p:cNvGrpSpPr/>
            <p:nvPr/>
          </p:nvGrpSpPr>
          <p:grpSpPr>
            <a:xfrm>
              <a:off x="6069012" y="3380336"/>
              <a:ext cx="486382" cy="518261"/>
              <a:chOff x="4572000" y="4926013"/>
              <a:chExt cx="847725" cy="903287"/>
            </a:xfrm>
          </p:grpSpPr>
          <p:sp>
            <p:nvSpPr>
              <p:cNvPr id="46" name="AutoShape 95"/>
              <p:cNvSpPr>
                <a:spLocks noChangeAspect="1" noChangeArrowheads="1" noTextEdit="1"/>
              </p:cNvSpPr>
              <p:nvPr/>
            </p:nvSpPr>
            <p:spPr bwMode="auto">
              <a:xfrm>
                <a:off x="4572000" y="4926013"/>
                <a:ext cx="847725" cy="903287"/>
              </a:xfrm>
              <a:prstGeom prst="rect">
                <a:avLst/>
              </a:prstGeom>
              <a:noFill/>
              <a:ln w="9525">
                <a:noFill/>
                <a:miter lim="800000"/>
                <a:headEnd/>
                <a:tailEnd/>
              </a:ln>
            </p:spPr>
            <p:txBody>
              <a:bodyPr/>
              <a:lstStyle/>
              <a:p>
                <a:endParaRPr lang="en-US"/>
              </a:p>
            </p:txBody>
          </p:sp>
          <p:grpSp>
            <p:nvGrpSpPr>
              <p:cNvPr id="47" name="Group 119"/>
              <p:cNvGrpSpPr/>
              <p:nvPr/>
            </p:nvGrpSpPr>
            <p:grpSpPr>
              <a:xfrm>
                <a:off x="4719638" y="5048250"/>
                <a:ext cx="481013" cy="654050"/>
                <a:chOff x="4719638" y="5048250"/>
                <a:chExt cx="481013" cy="654050"/>
              </a:xfrm>
            </p:grpSpPr>
            <p:sp>
              <p:nvSpPr>
                <p:cNvPr id="48" name="Freeform 100"/>
                <p:cNvSpPr>
                  <a:spLocks/>
                </p:cNvSpPr>
                <p:nvPr/>
              </p:nvSpPr>
              <p:spPr bwMode="auto">
                <a:xfrm>
                  <a:off x="4772025" y="5048250"/>
                  <a:ext cx="376238" cy="344487"/>
                </a:xfrm>
                <a:custGeom>
                  <a:avLst/>
                  <a:gdLst>
                    <a:gd name="T0" fmla="*/ 0 w 474"/>
                    <a:gd name="T1" fmla="*/ 435 h 435"/>
                    <a:gd name="T2" fmla="*/ 173 w 474"/>
                    <a:gd name="T3" fmla="*/ 403 h 435"/>
                    <a:gd name="T4" fmla="*/ 173 w 474"/>
                    <a:gd name="T5" fmla="*/ 269 h 435"/>
                    <a:gd name="T6" fmla="*/ 173 w 474"/>
                    <a:gd name="T7" fmla="*/ 234 h 435"/>
                    <a:gd name="T8" fmla="*/ 178 w 474"/>
                    <a:gd name="T9" fmla="*/ 212 h 435"/>
                    <a:gd name="T10" fmla="*/ 186 w 474"/>
                    <a:gd name="T11" fmla="*/ 194 h 435"/>
                    <a:gd name="T12" fmla="*/ 194 w 474"/>
                    <a:gd name="T13" fmla="*/ 183 h 435"/>
                    <a:gd name="T14" fmla="*/ 207 w 474"/>
                    <a:gd name="T15" fmla="*/ 177 h 435"/>
                    <a:gd name="T16" fmla="*/ 225 w 474"/>
                    <a:gd name="T17" fmla="*/ 172 h 435"/>
                    <a:gd name="T18" fmla="*/ 249 w 474"/>
                    <a:gd name="T19" fmla="*/ 172 h 435"/>
                    <a:gd name="T20" fmla="*/ 268 w 474"/>
                    <a:gd name="T21" fmla="*/ 177 h 435"/>
                    <a:gd name="T22" fmla="*/ 280 w 474"/>
                    <a:gd name="T23" fmla="*/ 183 h 435"/>
                    <a:gd name="T24" fmla="*/ 288 w 474"/>
                    <a:gd name="T25" fmla="*/ 194 h 435"/>
                    <a:gd name="T26" fmla="*/ 296 w 474"/>
                    <a:gd name="T27" fmla="*/ 212 h 435"/>
                    <a:gd name="T28" fmla="*/ 301 w 474"/>
                    <a:gd name="T29" fmla="*/ 234 h 435"/>
                    <a:gd name="T30" fmla="*/ 301 w 474"/>
                    <a:gd name="T31" fmla="*/ 269 h 435"/>
                    <a:gd name="T32" fmla="*/ 301 w 474"/>
                    <a:gd name="T33" fmla="*/ 403 h 435"/>
                    <a:gd name="T34" fmla="*/ 474 w 474"/>
                    <a:gd name="T35" fmla="*/ 435 h 435"/>
                    <a:gd name="T36" fmla="*/ 473 w 474"/>
                    <a:gd name="T37" fmla="*/ 218 h 435"/>
                    <a:gd name="T38" fmla="*/ 467 w 474"/>
                    <a:gd name="T39" fmla="*/ 179 h 435"/>
                    <a:gd name="T40" fmla="*/ 454 w 474"/>
                    <a:gd name="T41" fmla="*/ 140 h 435"/>
                    <a:gd name="T42" fmla="*/ 434 w 474"/>
                    <a:gd name="T43" fmla="*/ 101 h 435"/>
                    <a:gd name="T44" fmla="*/ 406 w 474"/>
                    <a:gd name="T45" fmla="*/ 66 h 435"/>
                    <a:gd name="T46" fmla="*/ 369 w 474"/>
                    <a:gd name="T47" fmla="*/ 36 h 435"/>
                    <a:gd name="T48" fmla="*/ 324 w 474"/>
                    <a:gd name="T49" fmla="*/ 14 h 435"/>
                    <a:gd name="T50" fmla="*/ 269 w 474"/>
                    <a:gd name="T51" fmla="*/ 1 h 435"/>
                    <a:gd name="T52" fmla="*/ 207 w 474"/>
                    <a:gd name="T53" fmla="*/ 1 h 435"/>
                    <a:gd name="T54" fmla="*/ 151 w 474"/>
                    <a:gd name="T55" fmla="*/ 14 h 435"/>
                    <a:gd name="T56" fmla="*/ 105 w 474"/>
                    <a:gd name="T57" fmla="*/ 36 h 435"/>
                    <a:gd name="T58" fmla="*/ 69 w 474"/>
                    <a:gd name="T59" fmla="*/ 66 h 435"/>
                    <a:gd name="T60" fmla="*/ 41 w 474"/>
                    <a:gd name="T61" fmla="*/ 101 h 435"/>
                    <a:gd name="T62" fmla="*/ 20 w 474"/>
                    <a:gd name="T63" fmla="*/ 140 h 435"/>
                    <a:gd name="T64" fmla="*/ 7 w 474"/>
                    <a:gd name="T65" fmla="*/ 179 h 435"/>
                    <a:gd name="T66" fmla="*/ 1 w 474"/>
                    <a:gd name="T67" fmla="*/ 218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435"/>
                    <a:gd name="T104" fmla="*/ 474 w 474"/>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a:lstStyle/>
                <a:p>
                  <a:endParaRPr lang="en-US"/>
                </a:p>
              </p:txBody>
            </p:sp>
            <p:sp>
              <p:nvSpPr>
                <p:cNvPr id="49" name="Freeform 101"/>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50" name="Freeform 102"/>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51" name="Freeform 103"/>
                <p:cNvSpPr>
                  <a:spLocks/>
                </p:cNvSpPr>
                <p:nvPr/>
              </p:nvSpPr>
              <p:spPr bwMode="auto">
                <a:xfrm>
                  <a:off x="4719638" y="5253038"/>
                  <a:ext cx="481013" cy="449262"/>
                </a:xfrm>
                <a:custGeom>
                  <a:avLst/>
                  <a:gdLst>
                    <a:gd name="T0" fmla="*/ 606 w 606"/>
                    <a:gd name="T1" fmla="*/ 69 h 566"/>
                    <a:gd name="T2" fmla="*/ 600 w 606"/>
                    <a:gd name="T3" fmla="*/ 41 h 566"/>
                    <a:gd name="T4" fmla="*/ 584 w 606"/>
                    <a:gd name="T5" fmla="*/ 19 h 566"/>
                    <a:gd name="T6" fmla="*/ 562 w 606"/>
                    <a:gd name="T7" fmla="*/ 5 h 566"/>
                    <a:gd name="T8" fmla="*/ 537 w 606"/>
                    <a:gd name="T9" fmla="*/ 0 h 566"/>
                    <a:gd name="T10" fmla="*/ 61 w 606"/>
                    <a:gd name="T11" fmla="*/ 0 h 566"/>
                    <a:gd name="T12" fmla="*/ 48 w 606"/>
                    <a:gd name="T13" fmla="*/ 3 h 566"/>
                    <a:gd name="T14" fmla="*/ 35 w 606"/>
                    <a:gd name="T15" fmla="*/ 8 h 566"/>
                    <a:gd name="T16" fmla="*/ 24 w 606"/>
                    <a:gd name="T17" fmla="*/ 15 h 566"/>
                    <a:gd name="T18" fmla="*/ 9 w 606"/>
                    <a:gd name="T19" fmla="*/ 35 h 566"/>
                    <a:gd name="T20" fmla="*/ 0 w 606"/>
                    <a:gd name="T21" fmla="*/ 61 h 566"/>
                    <a:gd name="T22" fmla="*/ 0 w 606"/>
                    <a:gd name="T23" fmla="*/ 171 h 566"/>
                    <a:gd name="T24" fmla="*/ 3 w 606"/>
                    <a:gd name="T25" fmla="*/ 190 h 566"/>
                    <a:gd name="T26" fmla="*/ 19 w 606"/>
                    <a:gd name="T27" fmla="*/ 220 h 566"/>
                    <a:gd name="T28" fmla="*/ 25 w 606"/>
                    <a:gd name="T29" fmla="*/ 225 h 566"/>
                    <a:gd name="T30" fmla="*/ 31 w 606"/>
                    <a:gd name="T31" fmla="*/ 228 h 566"/>
                    <a:gd name="T32" fmla="*/ 28 w 606"/>
                    <a:gd name="T33" fmla="*/ 339 h 566"/>
                    <a:gd name="T34" fmla="*/ 22 w 606"/>
                    <a:gd name="T35" fmla="*/ 344 h 566"/>
                    <a:gd name="T36" fmla="*/ 9 w 606"/>
                    <a:gd name="T37" fmla="*/ 361 h 566"/>
                    <a:gd name="T38" fmla="*/ 0 w 606"/>
                    <a:gd name="T39" fmla="*/ 387 h 566"/>
                    <a:gd name="T40" fmla="*/ 0 w 606"/>
                    <a:gd name="T41" fmla="*/ 497 h 566"/>
                    <a:gd name="T42" fmla="*/ 3 w 606"/>
                    <a:gd name="T43" fmla="*/ 518 h 566"/>
                    <a:gd name="T44" fmla="*/ 19 w 606"/>
                    <a:gd name="T45" fmla="*/ 546 h 566"/>
                    <a:gd name="T46" fmla="*/ 30 w 606"/>
                    <a:gd name="T47" fmla="*/ 554 h 566"/>
                    <a:gd name="T48" fmla="*/ 41 w 606"/>
                    <a:gd name="T49" fmla="*/ 561 h 566"/>
                    <a:gd name="T50" fmla="*/ 54 w 606"/>
                    <a:gd name="T51" fmla="*/ 565 h 566"/>
                    <a:gd name="T52" fmla="*/ 68 w 606"/>
                    <a:gd name="T53" fmla="*/ 566 h 566"/>
                    <a:gd name="T54" fmla="*/ 549 w 606"/>
                    <a:gd name="T55" fmla="*/ 565 h 566"/>
                    <a:gd name="T56" fmla="*/ 573 w 606"/>
                    <a:gd name="T57" fmla="*/ 556 h 566"/>
                    <a:gd name="T58" fmla="*/ 593 w 606"/>
                    <a:gd name="T59" fmla="*/ 537 h 566"/>
                    <a:gd name="T60" fmla="*/ 604 w 606"/>
                    <a:gd name="T61" fmla="*/ 512 h 566"/>
                    <a:gd name="T62" fmla="*/ 606 w 606"/>
                    <a:gd name="T63" fmla="*/ 395 h 566"/>
                    <a:gd name="T64" fmla="*/ 596 w 606"/>
                    <a:gd name="T65" fmla="*/ 361 h 566"/>
                    <a:gd name="T66" fmla="*/ 573 w 606"/>
                    <a:gd name="T67" fmla="*/ 338 h 566"/>
                    <a:gd name="T68" fmla="*/ 586 w 606"/>
                    <a:gd name="T69" fmla="*/ 218 h 566"/>
                    <a:gd name="T70" fmla="*/ 603 w 606"/>
                    <a:gd name="T71" fmla="*/ 189 h 5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6"/>
                    <a:gd name="T109" fmla="*/ 0 h 566"/>
                    <a:gd name="T110" fmla="*/ 606 w 606"/>
                    <a:gd name="T111" fmla="*/ 566 h 5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a:lstStyle/>
                <a:p>
                  <a:endParaRPr lang="en-US"/>
                </a:p>
              </p:txBody>
            </p:sp>
            <p:sp>
              <p:nvSpPr>
                <p:cNvPr id="52" name="Freeform 51"/>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a:lstStyle/>
                <a:p>
                  <a:endParaRPr lang="en-US"/>
                </a:p>
              </p:txBody>
            </p:sp>
            <p:sp>
              <p:nvSpPr>
                <p:cNvPr id="53" name="Freeform 52"/>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FFCDCD"/>
                </a:solidFill>
                <a:ln w="9525">
                  <a:noFill/>
                  <a:round/>
                  <a:headEnd/>
                  <a:tailEnd/>
                </a:ln>
              </p:spPr>
              <p:txBody>
                <a:bodyPr/>
                <a:lstStyle/>
                <a:p>
                  <a:endParaRPr lang="en-US"/>
                </a:p>
              </p:txBody>
            </p:sp>
            <p:sp>
              <p:nvSpPr>
                <p:cNvPr id="54" name="Freeform 53"/>
                <p:cNvSpPr>
                  <a:spLocks noEditPoints="1"/>
                </p:cNvSpPr>
                <p:nvPr/>
              </p:nvSpPr>
              <p:spPr bwMode="auto">
                <a:xfrm>
                  <a:off x="4797425" y="5073650"/>
                  <a:ext cx="325438" cy="293687"/>
                </a:xfrm>
                <a:custGeom>
                  <a:avLst/>
                  <a:gdLst>
                    <a:gd name="T0" fmla="*/ 108 w 409"/>
                    <a:gd name="T1" fmla="*/ 371 h 371"/>
                    <a:gd name="T2" fmla="*/ 110 w 409"/>
                    <a:gd name="T3" fmla="*/ 188 h 371"/>
                    <a:gd name="T4" fmla="*/ 129 w 409"/>
                    <a:gd name="T5" fmla="*/ 142 h 371"/>
                    <a:gd name="T6" fmla="*/ 154 w 409"/>
                    <a:gd name="T7" fmla="*/ 120 h 371"/>
                    <a:gd name="T8" fmla="*/ 190 w 409"/>
                    <a:gd name="T9" fmla="*/ 111 h 371"/>
                    <a:gd name="T10" fmla="*/ 232 w 409"/>
                    <a:gd name="T11" fmla="*/ 112 h 371"/>
                    <a:gd name="T12" fmla="*/ 265 w 409"/>
                    <a:gd name="T13" fmla="*/ 126 h 371"/>
                    <a:gd name="T14" fmla="*/ 286 w 409"/>
                    <a:gd name="T15" fmla="*/ 152 h 371"/>
                    <a:gd name="T16" fmla="*/ 300 w 409"/>
                    <a:gd name="T17" fmla="*/ 201 h 371"/>
                    <a:gd name="T18" fmla="*/ 409 w 409"/>
                    <a:gd name="T19" fmla="*/ 371 h 371"/>
                    <a:gd name="T20" fmla="*/ 406 w 409"/>
                    <a:gd name="T21" fmla="*/ 177 h 371"/>
                    <a:gd name="T22" fmla="*/ 394 w 409"/>
                    <a:gd name="T23" fmla="*/ 127 h 371"/>
                    <a:gd name="T24" fmla="*/ 367 w 409"/>
                    <a:gd name="T25" fmla="*/ 76 h 371"/>
                    <a:gd name="T26" fmla="*/ 323 w 409"/>
                    <a:gd name="T27" fmla="*/ 34 h 371"/>
                    <a:gd name="T28" fmla="*/ 260 w 409"/>
                    <a:gd name="T29" fmla="*/ 6 h 371"/>
                    <a:gd name="T30" fmla="*/ 176 w 409"/>
                    <a:gd name="T31" fmla="*/ 2 h 371"/>
                    <a:gd name="T32" fmla="*/ 104 w 409"/>
                    <a:gd name="T33" fmla="*/ 22 h 371"/>
                    <a:gd name="T34" fmla="*/ 54 w 409"/>
                    <a:gd name="T35" fmla="*/ 61 h 371"/>
                    <a:gd name="T36" fmla="*/ 21 w 409"/>
                    <a:gd name="T37" fmla="*/ 110 h 371"/>
                    <a:gd name="T38" fmla="*/ 4 w 409"/>
                    <a:gd name="T39" fmla="*/ 161 h 371"/>
                    <a:gd name="T40" fmla="*/ 0 w 409"/>
                    <a:gd name="T41" fmla="*/ 205 h 371"/>
                    <a:gd name="T42" fmla="*/ 40 w 409"/>
                    <a:gd name="T43" fmla="*/ 154 h 371"/>
                    <a:gd name="T44" fmla="*/ 89 w 409"/>
                    <a:gd name="T45" fmla="*/ 72 h 371"/>
                    <a:gd name="T46" fmla="*/ 205 w 409"/>
                    <a:gd name="T47" fmla="*/ 33 h 371"/>
                    <a:gd name="T48" fmla="*/ 319 w 409"/>
                    <a:gd name="T49" fmla="*/ 72 h 371"/>
                    <a:gd name="T50" fmla="*/ 368 w 409"/>
                    <a:gd name="T51" fmla="*/ 154 h 371"/>
                    <a:gd name="T52" fmla="*/ 376 w 409"/>
                    <a:gd name="T53" fmla="*/ 223 h 371"/>
                    <a:gd name="T54" fmla="*/ 376 w 409"/>
                    <a:gd name="T55" fmla="*/ 340 h 371"/>
                    <a:gd name="T56" fmla="*/ 360 w 409"/>
                    <a:gd name="T57" fmla="*/ 340 h 371"/>
                    <a:gd name="T58" fmla="*/ 344 w 409"/>
                    <a:gd name="T59" fmla="*/ 340 h 371"/>
                    <a:gd name="T60" fmla="*/ 333 w 409"/>
                    <a:gd name="T61" fmla="*/ 308 h 371"/>
                    <a:gd name="T62" fmla="*/ 333 w 409"/>
                    <a:gd name="T63" fmla="*/ 205 h 371"/>
                    <a:gd name="T64" fmla="*/ 326 w 409"/>
                    <a:gd name="T65" fmla="*/ 162 h 371"/>
                    <a:gd name="T66" fmla="*/ 296 w 409"/>
                    <a:gd name="T67" fmla="*/ 112 h 371"/>
                    <a:gd name="T68" fmla="*/ 256 w 409"/>
                    <a:gd name="T69" fmla="*/ 86 h 371"/>
                    <a:gd name="T70" fmla="*/ 205 w 409"/>
                    <a:gd name="T71" fmla="*/ 78 h 371"/>
                    <a:gd name="T72" fmla="*/ 152 w 409"/>
                    <a:gd name="T73" fmla="*/ 86 h 371"/>
                    <a:gd name="T74" fmla="*/ 112 w 409"/>
                    <a:gd name="T75" fmla="*/ 112 h 371"/>
                    <a:gd name="T76" fmla="*/ 84 w 409"/>
                    <a:gd name="T77" fmla="*/ 162 h 371"/>
                    <a:gd name="T78" fmla="*/ 76 w 409"/>
                    <a:gd name="T79" fmla="*/ 205 h 371"/>
                    <a:gd name="T80" fmla="*/ 76 w 409"/>
                    <a:gd name="T81" fmla="*/ 308 h 371"/>
                    <a:gd name="T82" fmla="*/ 65 w 409"/>
                    <a:gd name="T83" fmla="*/ 340 h 371"/>
                    <a:gd name="T84" fmla="*/ 49 w 409"/>
                    <a:gd name="T85" fmla="*/ 340 h 371"/>
                    <a:gd name="T86" fmla="*/ 32 w 409"/>
                    <a:gd name="T87" fmla="*/ 340 h 371"/>
                    <a:gd name="T88" fmla="*/ 32 w 409"/>
                    <a:gd name="T89" fmla="*/ 223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371"/>
                    <a:gd name="T137" fmla="*/ 409 w 409"/>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a:lstStyle/>
                <a:p>
                  <a:endParaRPr lang="en-US"/>
                </a:p>
              </p:txBody>
            </p:sp>
            <p:sp>
              <p:nvSpPr>
                <p:cNvPr id="55" name="Rectangle 54"/>
                <p:cNvSpPr>
                  <a:spLocks noChangeArrowheads="1"/>
                </p:cNvSpPr>
                <p:nvPr/>
              </p:nvSpPr>
              <p:spPr bwMode="auto">
                <a:xfrm>
                  <a:off x="4779963" y="5405438"/>
                  <a:ext cx="355600" cy="144462"/>
                </a:xfrm>
                <a:prstGeom prst="rect">
                  <a:avLst/>
                </a:prstGeom>
                <a:solidFill>
                  <a:srgbClr val="FFCDCD"/>
                </a:solidFill>
                <a:ln w="9525">
                  <a:noFill/>
                  <a:miter lim="800000"/>
                  <a:headEnd/>
                  <a:tailEnd/>
                </a:ln>
              </p:spPr>
              <p:txBody>
                <a:bodyPr/>
                <a:lstStyle/>
                <a:p>
                  <a:endParaRPr lang="en-US"/>
                </a:p>
              </p:txBody>
            </p:sp>
            <p:sp>
              <p:nvSpPr>
                <p:cNvPr id="56" name="Rectangle 55"/>
                <p:cNvSpPr>
                  <a:spLocks noChangeArrowheads="1"/>
                </p:cNvSpPr>
                <p:nvPr/>
              </p:nvSpPr>
              <p:spPr bwMode="auto">
                <a:xfrm>
                  <a:off x="4781550" y="5407025"/>
                  <a:ext cx="31750" cy="141287"/>
                </a:xfrm>
                <a:prstGeom prst="rect">
                  <a:avLst/>
                </a:prstGeom>
                <a:solidFill>
                  <a:srgbClr val="FFFFFF"/>
                </a:solidFill>
                <a:ln w="9525">
                  <a:noFill/>
                  <a:miter lim="800000"/>
                  <a:headEnd/>
                  <a:tailEnd/>
                </a:ln>
              </p:spPr>
              <p:txBody>
                <a:bodyPr/>
                <a:lstStyle/>
                <a:p>
                  <a:endParaRPr lang="en-US"/>
                </a:p>
              </p:txBody>
            </p:sp>
            <p:sp>
              <p:nvSpPr>
                <p:cNvPr id="57" name="Rectangle 56"/>
                <p:cNvSpPr>
                  <a:spLocks noChangeArrowheads="1"/>
                </p:cNvSpPr>
                <p:nvPr/>
              </p:nvSpPr>
              <p:spPr bwMode="auto">
                <a:xfrm>
                  <a:off x="4779963" y="5446713"/>
                  <a:ext cx="355600" cy="12700"/>
                </a:xfrm>
                <a:prstGeom prst="rect">
                  <a:avLst/>
                </a:prstGeom>
                <a:solidFill>
                  <a:srgbClr val="000000"/>
                </a:solidFill>
                <a:ln w="9525">
                  <a:noFill/>
                  <a:miter lim="800000"/>
                  <a:headEnd/>
                  <a:tailEnd/>
                </a:ln>
              </p:spPr>
              <p:txBody>
                <a:bodyPr/>
                <a:lstStyle/>
                <a:p>
                  <a:endParaRPr lang="en-US"/>
                </a:p>
              </p:txBody>
            </p:sp>
            <p:sp>
              <p:nvSpPr>
                <p:cNvPr id="58" name="Rectangle 57"/>
                <p:cNvSpPr>
                  <a:spLocks noChangeArrowheads="1"/>
                </p:cNvSpPr>
                <p:nvPr/>
              </p:nvSpPr>
              <p:spPr bwMode="auto">
                <a:xfrm>
                  <a:off x="4779963" y="5495925"/>
                  <a:ext cx="355600" cy="12700"/>
                </a:xfrm>
                <a:prstGeom prst="rect">
                  <a:avLst/>
                </a:prstGeom>
                <a:solidFill>
                  <a:srgbClr val="000000"/>
                </a:solidFill>
                <a:ln w="9525">
                  <a:noFill/>
                  <a:miter lim="800000"/>
                  <a:headEnd/>
                  <a:tailEnd/>
                </a:ln>
              </p:spPr>
              <p:txBody>
                <a:bodyPr/>
                <a:lstStyle/>
                <a:p>
                  <a:endParaRPr lang="en-US"/>
                </a:p>
              </p:txBody>
            </p:sp>
            <p:sp>
              <p:nvSpPr>
                <p:cNvPr id="59" name="Freeform 58"/>
                <p:cNvSpPr>
                  <a:spLocks/>
                </p:cNvSpPr>
                <p:nvPr/>
              </p:nvSpPr>
              <p:spPr bwMode="auto">
                <a:xfrm>
                  <a:off x="4757738" y="5291138"/>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60" name="Freeform 59"/>
                <p:cNvSpPr>
                  <a:spLocks/>
                </p:cNvSpPr>
                <p:nvPr/>
              </p:nvSpPr>
              <p:spPr bwMode="auto">
                <a:xfrm>
                  <a:off x="4757738" y="5549900"/>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61" name="Freeform 60"/>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62" name="Rectangle 61"/>
                <p:cNvSpPr>
                  <a:spLocks noChangeArrowheads="1"/>
                </p:cNvSpPr>
                <p:nvPr/>
              </p:nvSpPr>
              <p:spPr bwMode="auto">
                <a:xfrm>
                  <a:off x="4770438" y="5405438"/>
                  <a:ext cx="25400" cy="144462"/>
                </a:xfrm>
                <a:prstGeom prst="rect">
                  <a:avLst/>
                </a:prstGeom>
                <a:solidFill>
                  <a:srgbClr val="000000"/>
                </a:solidFill>
                <a:ln w="9525">
                  <a:noFill/>
                  <a:miter lim="800000"/>
                  <a:headEnd/>
                  <a:tailEnd/>
                </a:ln>
              </p:spPr>
              <p:txBody>
                <a:bodyPr/>
                <a:lstStyle/>
                <a:p>
                  <a:endParaRPr lang="en-US"/>
                </a:p>
              </p:txBody>
            </p:sp>
            <p:sp>
              <p:nvSpPr>
                <p:cNvPr id="63" name="Freeform 62"/>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64" name="Rectangle 63"/>
                <p:cNvSpPr>
                  <a:spLocks noChangeArrowheads="1"/>
                </p:cNvSpPr>
                <p:nvPr/>
              </p:nvSpPr>
              <p:spPr bwMode="auto">
                <a:xfrm>
                  <a:off x="5126038" y="5405438"/>
                  <a:ext cx="23813" cy="144462"/>
                </a:xfrm>
                <a:prstGeom prst="rect">
                  <a:avLst/>
                </a:prstGeom>
                <a:solidFill>
                  <a:srgbClr val="000000"/>
                </a:solidFill>
                <a:ln w="9525">
                  <a:noFill/>
                  <a:miter lim="800000"/>
                  <a:headEnd/>
                  <a:tailEnd/>
                </a:ln>
              </p:spPr>
              <p:txBody>
                <a:bodyPr/>
                <a:lstStyle/>
                <a:p>
                  <a:endParaRPr lang="en-US"/>
                </a:p>
              </p:txBody>
            </p:sp>
            <p:sp>
              <p:nvSpPr>
                <p:cNvPr id="65" name="Freeform 64"/>
                <p:cNvSpPr>
                  <a:spLocks/>
                </p:cNvSpPr>
                <p:nvPr/>
              </p:nvSpPr>
              <p:spPr bwMode="auto">
                <a:xfrm>
                  <a:off x="4783138" y="5549900"/>
                  <a:ext cx="382588" cy="88900"/>
                </a:xfrm>
                <a:custGeom>
                  <a:avLst/>
                  <a:gdLst>
                    <a:gd name="T0" fmla="*/ 482 w 482"/>
                    <a:gd name="T1" fmla="*/ 96 h 112"/>
                    <a:gd name="T2" fmla="*/ 482 w 482"/>
                    <a:gd name="T3" fmla="*/ 16 h 112"/>
                    <a:gd name="T4" fmla="*/ 478 w 482"/>
                    <a:gd name="T5" fmla="*/ 6 h 112"/>
                    <a:gd name="T6" fmla="*/ 471 w 482"/>
                    <a:gd name="T7" fmla="*/ 2 h 112"/>
                    <a:gd name="T8" fmla="*/ 463 w 482"/>
                    <a:gd name="T9" fmla="*/ 0 h 112"/>
                    <a:gd name="T10" fmla="*/ 460 w 482"/>
                    <a:gd name="T11" fmla="*/ 0 h 112"/>
                    <a:gd name="T12" fmla="*/ 21 w 482"/>
                    <a:gd name="T13" fmla="*/ 0 h 112"/>
                    <a:gd name="T14" fmla="*/ 9 w 482"/>
                    <a:gd name="T15" fmla="*/ 2 h 112"/>
                    <a:gd name="T16" fmla="*/ 2 w 482"/>
                    <a:gd name="T17" fmla="*/ 8 h 112"/>
                    <a:gd name="T18" fmla="*/ 0 w 482"/>
                    <a:gd name="T19" fmla="*/ 13 h 112"/>
                    <a:gd name="T20" fmla="*/ 0 w 482"/>
                    <a:gd name="T21" fmla="*/ 16 h 112"/>
                    <a:gd name="T22" fmla="*/ 0 w 482"/>
                    <a:gd name="T23" fmla="*/ 96 h 112"/>
                    <a:gd name="T24" fmla="*/ 0 w 482"/>
                    <a:gd name="T25" fmla="*/ 99 h 112"/>
                    <a:gd name="T26" fmla="*/ 2 w 482"/>
                    <a:gd name="T27" fmla="*/ 104 h 112"/>
                    <a:gd name="T28" fmla="*/ 9 w 482"/>
                    <a:gd name="T29" fmla="*/ 110 h 112"/>
                    <a:gd name="T30" fmla="*/ 21 w 482"/>
                    <a:gd name="T31" fmla="*/ 112 h 112"/>
                    <a:gd name="T32" fmla="*/ 460 w 482"/>
                    <a:gd name="T33" fmla="*/ 112 h 112"/>
                    <a:gd name="T34" fmla="*/ 463 w 482"/>
                    <a:gd name="T35" fmla="*/ 112 h 112"/>
                    <a:gd name="T36" fmla="*/ 471 w 482"/>
                    <a:gd name="T37" fmla="*/ 110 h 112"/>
                    <a:gd name="T38" fmla="*/ 478 w 482"/>
                    <a:gd name="T39" fmla="*/ 106 h 112"/>
                    <a:gd name="T40" fmla="*/ 482 w 482"/>
                    <a:gd name="T41" fmla="*/ 9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112"/>
                    <a:gd name="T65" fmla="*/ 482 w 48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C00000"/>
                </a:solidFill>
                <a:ln w="9525">
                  <a:noFill/>
                  <a:round/>
                  <a:headEnd/>
                  <a:tailEnd/>
                </a:ln>
              </p:spPr>
              <p:txBody>
                <a:bodyPr/>
                <a:lstStyle/>
                <a:p>
                  <a:endParaRPr lang="en-US"/>
                </a:p>
              </p:txBody>
            </p:sp>
            <p:sp>
              <p:nvSpPr>
                <p:cNvPr id="66" name="Freeform 65"/>
                <p:cNvSpPr>
                  <a:spLocks noEditPoints="1"/>
                </p:cNvSpPr>
                <p:nvPr/>
              </p:nvSpPr>
              <p:spPr bwMode="auto">
                <a:xfrm>
                  <a:off x="4745038" y="5537200"/>
                  <a:ext cx="430213" cy="139700"/>
                </a:xfrm>
                <a:custGeom>
                  <a:avLst/>
                  <a:gdLst>
                    <a:gd name="T0" fmla="*/ 37 w 542"/>
                    <a:gd name="T1" fmla="*/ 0 h 175"/>
                    <a:gd name="T2" fmla="*/ 27 w 542"/>
                    <a:gd name="T3" fmla="*/ 1 h 175"/>
                    <a:gd name="T4" fmla="*/ 20 w 542"/>
                    <a:gd name="T5" fmla="*/ 3 h 175"/>
                    <a:gd name="T6" fmla="*/ 16 w 542"/>
                    <a:gd name="T7" fmla="*/ 6 h 175"/>
                    <a:gd name="T8" fmla="*/ 11 w 542"/>
                    <a:gd name="T9" fmla="*/ 10 h 175"/>
                    <a:gd name="T10" fmla="*/ 6 w 542"/>
                    <a:gd name="T11" fmla="*/ 18 h 175"/>
                    <a:gd name="T12" fmla="*/ 2 w 542"/>
                    <a:gd name="T13" fmla="*/ 26 h 175"/>
                    <a:gd name="T14" fmla="*/ 0 w 542"/>
                    <a:gd name="T15" fmla="*/ 32 h 175"/>
                    <a:gd name="T16" fmla="*/ 0 w 542"/>
                    <a:gd name="T17" fmla="*/ 36 h 175"/>
                    <a:gd name="T18" fmla="*/ 0 w 542"/>
                    <a:gd name="T19" fmla="*/ 138 h 175"/>
                    <a:gd name="T20" fmla="*/ 0 w 542"/>
                    <a:gd name="T21" fmla="*/ 142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3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3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sp>
              <p:nvSpPr>
                <p:cNvPr id="67" name="Freeform 66"/>
                <p:cNvSpPr>
                  <a:spLocks/>
                </p:cNvSpPr>
                <p:nvPr/>
              </p:nvSpPr>
              <p:spPr bwMode="auto">
                <a:xfrm>
                  <a:off x="4783138" y="5314950"/>
                  <a:ext cx="385763" cy="92075"/>
                </a:xfrm>
                <a:custGeom>
                  <a:avLst/>
                  <a:gdLst>
                    <a:gd name="T0" fmla="*/ 486 w 486"/>
                    <a:gd name="T1" fmla="*/ 100 h 116"/>
                    <a:gd name="T2" fmla="*/ 486 w 486"/>
                    <a:gd name="T3" fmla="*/ 17 h 116"/>
                    <a:gd name="T4" fmla="*/ 483 w 486"/>
                    <a:gd name="T5" fmla="*/ 6 h 116"/>
                    <a:gd name="T6" fmla="*/ 476 w 486"/>
                    <a:gd name="T7" fmla="*/ 2 h 116"/>
                    <a:gd name="T8" fmla="*/ 468 w 486"/>
                    <a:gd name="T9" fmla="*/ 0 h 116"/>
                    <a:gd name="T10" fmla="*/ 464 w 486"/>
                    <a:gd name="T11" fmla="*/ 0 h 116"/>
                    <a:gd name="T12" fmla="*/ 21 w 486"/>
                    <a:gd name="T13" fmla="*/ 0 h 116"/>
                    <a:gd name="T14" fmla="*/ 9 w 486"/>
                    <a:gd name="T15" fmla="*/ 2 h 116"/>
                    <a:gd name="T16" fmla="*/ 2 w 486"/>
                    <a:gd name="T17" fmla="*/ 8 h 116"/>
                    <a:gd name="T18" fmla="*/ 0 w 486"/>
                    <a:gd name="T19" fmla="*/ 14 h 116"/>
                    <a:gd name="T20" fmla="*/ 0 w 486"/>
                    <a:gd name="T21" fmla="*/ 17 h 116"/>
                    <a:gd name="T22" fmla="*/ 0 w 486"/>
                    <a:gd name="T23" fmla="*/ 100 h 116"/>
                    <a:gd name="T24" fmla="*/ 0 w 486"/>
                    <a:gd name="T25" fmla="*/ 102 h 116"/>
                    <a:gd name="T26" fmla="*/ 2 w 486"/>
                    <a:gd name="T27" fmla="*/ 108 h 116"/>
                    <a:gd name="T28" fmla="*/ 9 w 486"/>
                    <a:gd name="T29" fmla="*/ 114 h 116"/>
                    <a:gd name="T30" fmla="*/ 21 w 486"/>
                    <a:gd name="T31" fmla="*/ 116 h 116"/>
                    <a:gd name="T32" fmla="*/ 464 w 486"/>
                    <a:gd name="T33" fmla="*/ 116 h 116"/>
                    <a:gd name="T34" fmla="*/ 468 w 486"/>
                    <a:gd name="T35" fmla="*/ 116 h 116"/>
                    <a:gd name="T36" fmla="*/ 476 w 486"/>
                    <a:gd name="T37" fmla="*/ 114 h 116"/>
                    <a:gd name="T38" fmla="*/ 483 w 486"/>
                    <a:gd name="T39" fmla="*/ 109 h 116"/>
                    <a:gd name="T40" fmla="*/ 486 w 486"/>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
                    <a:gd name="T64" fmla="*/ 0 h 116"/>
                    <a:gd name="T65" fmla="*/ 486 w 486"/>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C00000"/>
                </a:solidFill>
                <a:ln w="9525">
                  <a:noFill/>
                  <a:round/>
                  <a:headEnd/>
                  <a:tailEnd/>
                </a:ln>
              </p:spPr>
              <p:txBody>
                <a:bodyPr/>
                <a:lstStyle/>
                <a:p>
                  <a:endParaRPr lang="en-US"/>
                </a:p>
              </p:txBody>
            </p:sp>
            <p:sp>
              <p:nvSpPr>
                <p:cNvPr id="68" name="Freeform 67"/>
                <p:cNvSpPr>
                  <a:spLocks noEditPoints="1"/>
                </p:cNvSpPr>
                <p:nvPr/>
              </p:nvSpPr>
              <p:spPr bwMode="auto">
                <a:xfrm>
                  <a:off x="4745038" y="5278438"/>
                  <a:ext cx="430213" cy="139700"/>
                </a:xfrm>
                <a:custGeom>
                  <a:avLst/>
                  <a:gdLst>
                    <a:gd name="T0" fmla="*/ 37 w 542"/>
                    <a:gd name="T1" fmla="*/ 0 h 175"/>
                    <a:gd name="T2" fmla="*/ 27 w 542"/>
                    <a:gd name="T3" fmla="*/ 1 h 175"/>
                    <a:gd name="T4" fmla="*/ 20 w 542"/>
                    <a:gd name="T5" fmla="*/ 3 h 175"/>
                    <a:gd name="T6" fmla="*/ 16 w 542"/>
                    <a:gd name="T7" fmla="*/ 7 h 175"/>
                    <a:gd name="T8" fmla="*/ 11 w 542"/>
                    <a:gd name="T9" fmla="*/ 10 h 175"/>
                    <a:gd name="T10" fmla="*/ 6 w 542"/>
                    <a:gd name="T11" fmla="*/ 18 h 175"/>
                    <a:gd name="T12" fmla="*/ 2 w 542"/>
                    <a:gd name="T13" fmla="*/ 25 h 175"/>
                    <a:gd name="T14" fmla="*/ 0 w 542"/>
                    <a:gd name="T15" fmla="*/ 32 h 175"/>
                    <a:gd name="T16" fmla="*/ 0 w 542"/>
                    <a:gd name="T17" fmla="*/ 36 h 175"/>
                    <a:gd name="T18" fmla="*/ 0 w 542"/>
                    <a:gd name="T19" fmla="*/ 138 h 175"/>
                    <a:gd name="T20" fmla="*/ 0 w 542"/>
                    <a:gd name="T21" fmla="*/ 141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4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2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grpSp>
        </p:grpSp>
        <p:grpSp>
          <p:nvGrpSpPr>
            <p:cNvPr id="20" name="Group 69"/>
            <p:cNvGrpSpPr>
              <a:grpSpLocks noChangeAspect="1"/>
            </p:cNvGrpSpPr>
            <p:nvPr/>
          </p:nvGrpSpPr>
          <p:grpSpPr bwMode="auto">
            <a:xfrm>
              <a:off x="7056871" y="3374871"/>
              <a:ext cx="508242" cy="523726"/>
              <a:chOff x="3634" y="3155"/>
              <a:chExt cx="558" cy="575"/>
            </a:xfrm>
          </p:grpSpPr>
          <p:sp>
            <p:nvSpPr>
              <p:cNvPr id="25"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26"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27"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8"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9"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30" name="Freeform 29"/>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31" name="Freeform 30"/>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32" name="Rectangle 31"/>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33" name="Rectangle 32"/>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34" name="Rectangle 33"/>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35" name="Rectangle 34"/>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36" name="Freeform 35"/>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37" name="Freeform 36"/>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38" name="Freeform 37"/>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39" name="Rectangle 38"/>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40" name="Freeform 39"/>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41" name="Rectangle 40"/>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42" name="Freeform 41"/>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43" name="Freeform 42"/>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44" name="Freeform 43"/>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45" name="Freeform 44"/>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sp>
          <p:nvSpPr>
            <p:cNvPr id="21" name="TextBox 20"/>
            <p:cNvSpPr txBox="1"/>
            <p:nvPr/>
          </p:nvSpPr>
          <p:spPr>
            <a:xfrm>
              <a:off x="7587587" y="3063870"/>
              <a:ext cx="343609" cy="400263"/>
            </a:xfrm>
            <a:prstGeom prst="rect">
              <a:avLst/>
            </a:prstGeom>
            <a:noFill/>
          </p:spPr>
          <p:txBody>
            <a:bodyPr wrap="none" rtlCol="0">
              <a:spAutoFit/>
            </a:bodyPr>
            <a:lstStyle/>
            <a:p>
              <a:r>
                <a:rPr lang="en-US" sz="2800" dirty="0" smtClean="0"/>
                <a:t>…</a:t>
              </a:r>
              <a:endParaRPr lang="en-US" sz="2800" dirty="0"/>
            </a:p>
          </p:txBody>
        </p:sp>
      </p:grpSp>
      <p:sp>
        <p:nvSpPr>
          <p:cNvPr id="142" name="Footer Placeholder 141"/>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499">
                                            <p:txEl>
                                              <p:pRg st="3" end="3"/>
                                            </p:txEl>
                                          </p:spTgt>
                                        </p:tgtEl>
                                        <p:attrNameLst>
                                          <p:attrName>style.visibility</p:attrName>
                                        </p:attrNameLst>
                                      </p:cBhvr>
                                      <p:to>
                                        <p:strVal val="visible"/>
                                      </p:to>
                                    </p:set>
                                    <p:animEffect transition="in" filter="fade">
                                      <p:cBhvr>
                                        <p:cTn id="7" dur="500"/>
                                        <p:tgtEl>
                                          <p:spTgt spid="23449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4499">
                                            <p:txEl>
                                              <p:pRg st="4" end="4"/>
                                            </p:txEl>
                                          </p:spTgt>
                                        </p:tgtEl>
                                        <p:attrNameLst>
                                          <p:attrName>style.visibility</p:attrName>
                                        </p:attrNameLst>
                                      </p:cBhvr>
                                      <p:to>
                                        <p:strVal val="visible"/>
                                      </p:to>
                                    </p:set>
                                    <p:animEffect transition="in" filter="fade">
                                      <p:cBhvr>
                                        <p:cTn id="10" dur="500"/>
                                        <p:tgtEl>
                                          <p:spTgt spid="23449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4499">
                                            <p:txEl>
                                              <p:pRg st="5" end="5"/>
                                            </p:txEl>
                                          </p:spTgt>
                                        </p:tgtEl>
                                        <p:attrNameLst>
                                          <p:attrName>style.visibility</p:attrName>
                                        </p:attrNameLst>
                                      </p:cBhvr>
                                      <p:to>
                                        <p:strVal val="visible"/>
                                      </p:to>
                                    </p:set>
                                    <p:animEffect transition="in" filter="fade">
                                      <p:cBhvr>
                                        <p:cTn id="13" dur="500"/>
                                        <p:tgtEl>
                                          <p:spTgt spid="23449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4499">
                                            <p:txEl>
                                              <p:pRg st="6" end="6"/>
                                            </p:txEl>
                                          </p:spTgt>
                                        </p:tgtEl>
                                        <p:attrNameLst>
                                          <p:attrName>style.visibility</p:attrName>
                                        </p:attrNameLst>
                                      </p:cBhvr>
                                      <p:to>
                                        <p:strVal val="visible"/>
                                      </p:to>
                                    </p:set>
                                    <p:animEffect transition="in" filter="fade">
                                      <p:cBhvr>
                                        <p:cTn id="16" dur="500"/>
                                        <p:tgtEl>
                                          <p:spTgt spid="234499">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499">
                                            <p:txEl>
                                              <p:pRg st="7" end="7"/>
                                            </p:txEl>
                                          </p:spTgt>
                                        </p:tgtEl>
                                        <p:attrNameLst>
                                          <p:attrName>style.visibility</p:attrName>
                                        </p:attrNameLst>
                                      </p:cBhvr>
                                      <p:to>
                                        <p:strVal val="visible"/>
                                      </p:to>
                                    </p:set>
                                    <p:animEffect transition="in" filter="fade">
                                      <p:cBhvr>
                                        <p:cTn id="19" dur="500"/>
                                        <p:tgtEl>
                                          <p:spTgt spid="234499">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1"/>
                                        </p:tgtEl>
                                        <p:attrNameLst>
                                          <p:attrName>style.visibility</p:attrName>
                                        </p:attrNameLst>
                                      </p:cBhvr>
                                      <p:to>
                                        <p:strVal val="visible"/>
                                      </p:to>
                                    </p:set>
                                    <p:animEffect transition="in" filter="fade">
                                      <p:cBhvr>
                                        <p:cTn id="22" dur="500"/>
                                        <p:tgtEl>
                                          <p:spTgt spid="2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499">
                                            <p:txEl>
                                              <p:pRg st="8" end="8"/>
                                            </p:txEl>
                                          </p:spTgt>
                                        </p:tgtEl>
                                        <p:attrNameLst>
                                          <p:attrName>style.visibility</p:attrName>
                                        </p:attrNameLst>
                                      </p:cBhvr>
                                      <p:to>
                                        <p:strVal val="visible"/>
                                      </p:to>
                                    </p:set>
                                    <p:animEffect transition="in" filter="fade">
                                      <p:cBhvr>
                                        <p:cTn id="27" dur="500"/>
                                        <p:tgtEl>
                                          <p:spTgt spid="23449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4499">
                                            <p:txEl>
                                              <p:pRg st="9" end="9"/>
                                            </p:txEl>
                                          </p:spTgt>
                                        </p:tgtEl>
                                        <p:attrNameLst>
                                          <p:attrName>style.visibility</p:attrName>
                                        </p:attrNameLst>
                                      </p:cBhvr>
                                      <p:to>
                                        <p:strVal val="visible"/>
                                      </p:to>
                                    </p:set>
                                    <p:animEffect transition="in" filter="fade">
                                      <p:cBhvr>
                                        <p:cTn id="30" dur="500"/>
                                        <p:tgtEl>
                                          <p:spTgt spid="234499">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499">
                                            <p:txEl>
                                              <p:pRg st="10" end="10"/>
                                            </p:txEl>
                                          </p:spTgt>
                                        </p:tgtEl>
                                        <p:attrNameLst>
                                          <p:attrName>style.visibility</p:attrName>
                                        </p:attrNameLst>
                                      </p:cBhvr>
                                      <p:to>
                                        <p:strVal val="visible"/>
                                      </p:to>
                                    </p:set>
                                    <p:animEffect transition="in" filter="fade">
                                      <p:cBhvr>
                                        <p:cTn id="33" dur="500"/>
                                        <p:tgtEl>
                                          <p:spTgt spid="234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sz="3200" dirty="0" smtClean="0"/>
              <a:t>Shape analysis by example:</a:t>
            </a:r>
            <a:br>
              <a:rPr lang="en-US" sz="3200" dirty="0" smtClean="0"/>
            </a:br>
            <a:r>
              <a:rPr lang="en-US" sz="3200" dirty="0" smtClean="0"/>
              <a:t>Removing duplicates</a:t>
            </a:r>
            <a:endParaRPr lang="en-US" sz="3200" dirty="0"/>
          </a:p>
        </p:txBody>
      </p:sp>
      <p:sp>
        <p:nvSpPr>
          <p:cNvPr id="402435" name="Rectangle 3"/>
          <p:cNvSpPr>
            <a:spLocks noGrp="1" noChangeArrowheads="1"/>
          </p:cNvSpPr>
          <p:nvPr>
            <p:ph type="body" sz="half" idx="1"/>
          </p:nvPr>
        </p:nvSpPr>
        <p:spPr>
          <a:xfrm>
            <a:off x="323850" y="2345154"/>
            <a:ext cx="4941898" cy="4077912"/>
          </a:xfrm>
        </p:spPr>
        <p:txBody>
          <a:bodyPr/>
          <a:lstStyle/>
          <a:p>
            <a:pPr>
              <a:buFontTx/>
              <a:buNone/>
            </a:pPr>
            <a:r>
              <a:rPr lang="en-US" sz="2400" spc="-300" dirty="0" smtClean="0">
                <a:solidFill>
                  <a:schemeClr val="bg2"/>
                </a:solidFill>
              </a:rPr>
              <a:t>//</a:t>
            </a:r>
            <a:r>
              <a:rPr lang="en-US" sz="2400" dirty="0" smtClean="0">
                <a:solidFill>
                  <a:schemeClr val="bg2"/>
                </a:solidFill>
              </a:rPr>
              <a:t>  l </a:t>
            </a:r>
            <a:r>
              <a:rPr lang="en-US" sz="2400" i="1" dirty="0" smtClean="0">
                <a:solidFill>
                  <a:schemeClr val="bg2"/>
                </a:solidFill>
              </a:rPr>
              <a:t>is a sorted doubly-linked list</a:t>
            </a:r>
            <a:endParaRPr lang="en-US" sz="2400" i="1" dirty="0" smtClean="0"/>
          </a:p>
          <a:p>
            <a:pPr>
              <a:buFontTx/>
              <a:buNone/>
            </a:pPr>
            <a:r>
              <a:rPr lang="en-US" sz="2400" i="1" dirty="0" smtClean="0"/>
              <a:t>for each node</a:t>
            </a:r>
            <a:r>
              <a:rPr lang="en-US" sz="2400" dirty="0" smtClean="0"/>
              <a:t> </a:t>
            </a:r>
            <a:r>
              <a:rPr lang="en-US" sz="2400" dirty="0" smtClean="0">
                <a:solidFill>
                  <a:srgbClr val="EB7D0F"/>
                </a:solidFill>
              </a:rPr>
              <a:t>cur</a:t>
            </a:r>
            <a:r>
              <a:rPr lang="en-US" sz="2400" dirty="0" smtClean="0"/>
              <a:t> </a:t>
            </a:r>
            <a:r>
              <a:rPr lang="en-US" sz="2400" i="1" dirty="0" smtClean="0"/>
              <a:t>in</a:t>
            </a:r>
            <a:r>
              <a:rPr lang="en-US" sz="2400" dirty="0" smtClean="0"/>
              <a:t> </a:t>
            </a:r>
            <a:r>
              <a:rPr lang="en-US" sz="2400" i="1" dirty="0" smtClean="0"/>
              <a:t>list</a:t>
            </a:r>
            <a:r>
              <a:rPr lang="en-US" sz="2400" dirty="0" smtClean="0"/>
              <a:t> </a:t>
            </a:r>
            <a:r>
              <a:rPr lang="en-US" sz="2400" dirty="0" smtClean="0">
                <a:solidFill>
                  <a:srgbClr val="EB7D0F"/>
                </a:solidFill>
              </a:rPr>
              <a:t>l</a:t>
            </a:r>
            <a:r>
              <a:rPr lang="en-US" sz="2400" dirty="0" smtClean="0"/>
              <a:t> {</a:t>
            </a:r>
            <a:endParaRPr lang="en-US" sz="2400" dirty="0"/>
          </a:p>
          <a:p>
            <a:pPr>
              <a:buFontTx/>
              <a:buNone/>
            </a:pPr>
            <a:r>
              <a:rPr lang="en-US" sz="2400" dirty="0"/>
              <a:t>	</a:t>
            </a:r>
            <a:r>
              <a:rPr lang="en-US" sz="2400" i="1" dirty="0" smtClean="0"/>
              <a:t>remove</a:t>
            </a:r>
            <a:r>
              <a:rPr lang="en-US" sz="2400" dirty="0" smtClean="0"/>
              <a:t> </a:t>
            </a:r>
            <a:r>
              <a:rPr lang="en-US" sz="2400" dirty="0" smtClean="0">
                <a:solidFill>
                  <a:srgbClr val="EB7D0F"/>
                </a:solidFill>
              </a:rPr>
              <a:t>cur</a:t>
            </a:r>
            <a:r>
              <a:rPr lang="en-US" sz="2400" dirty="0" smtClean="0"/>
              <a:t> </a:t>
            </a:r>
            <a:r>
              <a:rPr lang="en-US" sz="2400" i="1" dirty="0" smtClean="0"/>
              <a:t>if duplicate;</a:t>
            </a:r>
            <a:endParaRPr lang="en-US" sz="2400" dirty="0" smtClean="0"/>
          </a:p>
          <a:p>
            <a:pPr>
              <a:buFontTx/>
              <a:buNone/>
            </a:pPr>
            <a:endParaRPr lang="en-US" sz="2400" dirty="0" smtClean="0"/>
          </a:p>
          <a:p>
            <a:pPr>
              <a:buFontTx/>
              <a:buNone/>
            </a:pPr>
            <a:endParaRPr lang="en-US" sz="1800" dirty="0" smtClean="0"/>
          </a:p>
          <a:p>
            <a:pPr>
              <a:buFontTx/>
              <a:buNone/>
            </a:pPr>
            <a:r>
              <a:rPr lang="en-US" sz="2400" dirty="0" smtClean="0"/>
              <a:t>}</a:t>
            </a:r>
          </a:p>
          <a:p>
            <a:pPr marL="1025525" indent="-1025525">
              <a:buFontTx/>
              <a:buNone/>
              <a:tabLst>
                <a:tab pos="339725" algn="l"/>
                <a:tab pos="682625" algn="l"/>
                <a:tab pos="1141413" algn="l"/>
                <a:tab pos="1376363" algn="l"/>
                <a:tab pos="1598613" algn="l"/>
                <a:tab pos="1820863" algn="l"/>
                <a:tab pos="2289175" algn="l"/>
                <a:tab pos="2740025" algn="l"/>
                <a:tab pos="3208338" algn="l"/>
                <a:tab pos="3709988" algn="l"/>
                <a:tab pos="4110038" algn="l"/>
                <a:tab pos="4578350" algn="l"/>
              </a:tabLst>
            </a:pPr>
            <a:r>
              <a:rPr lang="en-US" sz="2400" b="1" i="1" dirty="0" smtClean="0"/>
              <a:t>assert	</a:t>
            </a:r>
            <a:r>
              <a:rPr lang="en-US" sz="2400" dirty="0" smtClean="0">
                <a:solidFill>
                  <a:srgbClr val="EB7D0F"/>
                </a:solidFill>
              </a:rPr>
              <a:t>l </a:t>
            </a:r>
            <a:r>
              <a:rPr lang="en-US" sz="2400" i="1" dirty="0" smtClean="0"/>
              <a:t>is sorted, doubly-linked with no duplicates</a:t>
            </a:r>
            <a:r>
              <a:rPr lang="en-US" sz="2400" dirty="0" smtClean="0"/>
              <a:t>;</a:t>
            </a:r>
            <a:endParaRPr lang="en-US" sz="2400" i="1" dirty="0"/>
          </a:p>
        </p:txBody>
      </p:sp>
      <p:sp>
        <p:nvSpPr>
          <p:cNvPr id="402491" name="Text Box 59"/>
          <p:cNvSpPr txBox="1">
            <a:spLocks noChangeArrowheads="1"/>
          </p:cNvSpPr>
          <p:nvPr/>
        </p:nvSpPr>
        <p:spPr bwMode="auto">
          <a:xfrm>
            <a:off x="482544" y="1089025"/>
            <a:ext cx="2478692" cy="461665"/>
          </a:xfrm>
          <a:prstGeom prst="rect">
            <a:avLst/>
          </a:prstGeom>
          <a:noFill/>
          <a:ln w="9525">
            <a:noFill/>
            <a:miter lim="800000"/>
            <a:headEnd/>
            <a:tailEnd/>
          </a:ln>
          <a:effectLst/>
        </p:spPr>
        <p:txBody>
          <a:bodyPr wrap="none">
            <a:spAutoFit/>
          </a:bodyPr>
          <a:lstStyle/>
          <a:p>
            <a:r>
              <a:rPr lang="en-US" sz="2400" u="sng" dirty="0" smtClean="0">
                <a:effectLst>
                  <a:outerShdw blurRad="38100" dist="38100" dir="2700000" algn="tl">
                    <a:srgbClr val="C0C0C0"/>
                  </a:outerShdw>
                </a:effectLst>
              </a:rPr>
              <a:t>Example/Testing</a:t>
            </a:r>
            <a:endParaRPr lang="en-US" sz="2400" u="sng" dirty="0">
              <a:effectLst>
                <a:outerShdw blurRad="38100" dist="38100" dir="2700000" algn="tl">
                  <a:srgbClr val="C0C0C0"/>
                </a:outerShdw>
              </a:effectLst>
            </a:endParaRPr>
          </a:p>
        </p:txBody>
      </p:sp>
      <p:sp>
        <p:nvSpPr>
          <p:cNvPr id="402492" name="Text Box 60"/>
          <p:cNvSpPr txBox="1">
            <a:spLocks noChangeArrowheads="1"/>
          </p:cNvSpPr>
          <p:nvPr/>
        </p:nvSpPr>
        <p:spPr bwMode="auto">
          <a:xfrm>
            <a:off x="4452185" y="1089025"/>
            <a:ext cx="4063292" cy="461665"/>
          </a:xfrm>
          <a:prstGeom prst="rect">
            <a:avLst/>
          </a:prstGeom>
          <a:noFill/>
          <a:ln w="9525">
            <a:noFill/>
            <a:miter lim="800000"/>
            <a:headEnd/>
            <a:tailEnd/>
          </a:ln>
          <a:effectLst/>
        </p:spPr>
        <p:txBody>
          <a:bodyPr wrap="none">
            <a:spAutoFit/>
          </a:bodyPr>
          <a:lstStyle/>
          <a:p>
            <a:r>
              <a:rPr lang="en-US" sz="2400" u="sng" dirty="0" smtClean="0">
                <a:effectLst>
                  <a:outerShdw blurRad="38100" dist="38100" dir="2700000" algn="tl">
                    <a:srgbClr val="C0C0C0"/>
                  </a:outerShdw>
                </a:effectLst>
              </a:rPr>
              <a:t>Code Review/Static Analysis</a:t>
            </a:r>
            <a:endParaRPr lang="en-US" sz="2400" u="sng" dirty="0">
              <a:effectLst>
                <a:outerShdw blurRad="38100" dist="38100" dir="2700000" algn="tl">
                  <a:srgbClr val="C0C0C0"/>
                </a:outerShdw>
              </a:effectLst>
            </a:endParaRPr>
          </a:p>
        </p:txBody>
      </p:sp>
      <p:grpSp>
        <p:nvGrpSpPr>
          <p:cNvPr id="2" name="Group 250"/>
          <p:cNvGrpSpPr/>
          <p:nvPr/>
        </p:nvGrpSpPr>
        <p:grpSpPr>
          <a:xfrm>
            <a:off x="3738561" y="5625124"/>
            <a:ext cx="5081590" cy="803286"/>
            <a:chOff x="3738561" y="5656293"/>
            <a:chExt cx="5081590" cy="803286"/>
          </a:xfrm>
        </p:grpSpPr>
        <p:sp>
          <p:nvSpPr>
            <p:cNvPr id="196" name="AutoShape 53"/>
            <p:cNvSpPr>
              <a:spLocks noChangeArrowheads="1"/>
            </p:cNvSpPr>
            <p:nvPr/>
          </p:nvSpPr>
          <p:spPr bwMode="auto">
            <a:xfrm>
              <a:off x="3738561" y="5877755"/>
              <a:ext cx="723900" cy="360362"/>
            </a:xfrm>
            <a:prstGeom prst="rightArrow">
              <a:avLst>
                <a:gd name="adj1" fmla="val 44500"/>
                <a:gd name="adj2" fmla="val 7225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grpSp>
          <p:nvGrpSpPr>
            <p:cNvPr id="3" name="Group 224"/>
            <p:cNvGrpSpPr/>
            <p:nvPr/>
          </p:nvGrpSpPr>
          <p:grpSpPr>
            <a:xfrm>
              <a:off x="4452185" y="5656293"/>
              <a:ext cx="4367966" cy="803286"/>
              <a:chOff x="4452185" y="5656293"/>
              <a:chExt cx="4367966" cy="803286"/>
            </a:xfrm>
          </p:grpSpPr>
          <p:sp>
            <p:nvSpPr>
              <p:cNvPr id="193" name="Trapezoid 192"/>
              <p:cNvSpPr/>
              <p:nvPr/>
            </p:nvSpPr>
            <p:spPr bwMode="auto">
              <a:xfrm rot="16200000">
                <a:off x="6510333" y="4149760"/>
                <a:ext cx="803286" cy="3816351"/>
              </a:xfrm>
              <a:prstGeom prst="trapezoid">
                <a:avLst>
                  <a:gd name="adj" fmla="val 17270"/>
                </a:avLst>
              </a:prstGeom>
              <a:solidFill>
                <a:srgbClr val="FFCDCD"/>
              </a:solidFill>
              <a:ln>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r>
                  <a:rPr lang="en-US" dirty="0" smtClean="0">
                    <a:solidFill>
                      <a:schemeClr val="tx1"/>
                    </a:solidFill>
                  </a:rPr>
                  <a:t>“no duplicates”</a:t>
                </a:r>
              </a:p>
            </p:txBody>
          </p:sp>
          <p:sp>
            <p:nvSpPr>
              <p:cNvPr id="197" name="Text Box 44"/>
              <p:cNvSpPr txBox="1">
                <a:spLocks noChangeAspect="1" noChangeArrowheads="1"/>
              </p:cNvSpPr>
              <p:nvPr/>
            </p:nvSpPr>
            <p:spPr bwMode="auto">
              <a:xfrm>
                <a:off x="4452185" y="5875371"/>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98" name="AutoShape 45"/>
              <p:cNvCxnSpPr>
                <a:cxnSpLocks noChangeAspect="1" noChangeShapeType="1"/>
                <a:stCxn id="197" idx="3"/>
                <a:endCxn id="193" idx="0"/>
              </p:cNvCxnSpPr>
              <p:nvPr/>
            </p:nvCxnSpPr>
            <p:spPr bwMode="auto">
              <a:xfrm flipV="1">
                <a:off x="4702480" y="6057936"/>
                <a:ext cx="301321" cy="791"/>
              </a:xfrm>
              <a:prstGeom prst="straightConnector1">
                <a:avLst/>
              </a:prstGeom>
              <a:noFill/>
              <a:ln w="25400">
                <a:solidFill>
                  <a:schemeClr val="tx1"/>
                </a:solidFill>
                <a:round/>
                <a:headEnd/>
                <a:tailEnd type="stealth" w="lg" len="lg"/>
              </a:ln>
              <a:effectLst/>
            </p:spPr>
          </p:cxnSp>
        </p:grpSp>
      </p:grpSp>
      <p:grpSp>
        <p:nvGrpSpPr>
          <p:cNvPr id="4" name="Group 251"/>
          <p:cNvGrpSpPr/>
          <p:nvPr/>
        </p:nvGrpSpPr>
        <p:grpSpPr>
          <a:xfrm>
            <a:off x="3738561" y="1566837"/>
            <a:ext cx="5081590" cy="803286"/>
            <a:chOff x="3738561" y="1566837"/>
            <a:chExt cx="5081590" cy="803286"/>
          </a:xfrm>
        </p:grpSpPr>
        <p:sp>
          <p:nvSpPr>
            <p:cNvPr id="402485" name="AutoShape 53"/>
            <p:cNvSpPr>
              <a:spLocks noChangeArrowheads="1"/>
            </p:cNvSpPr>
            <p:nvPr/>
          </p:nvSpPr>
          <p:spPr bwMode="auto">
            <a:xfrm>
              <a:off x="3738561" y="1788299"/>
              <a:ext cx="723900" cy="360362"/>
            </a:xfrm>
            <a:prstGeom prst="rightArrow">
              <a:avLst>
                <a:gd name="adj1" fmla="val 44500"/>
                <a:gd name="adj2" fmla="val 7225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grpSp>
          <p:nvGrpSpPr>
            <p:cNvPr id="5" name="Group 225"/>
            <p:cNvGrpSpPr/>
            <p:nvPr/>
          </p:nvGrpSpPr>
          <p:grpSpPr>
            <a:xfrm>
              <a:off x="4452185" y="1566837"/>
              <a:ext cx="4367966" cy="803286"/>
              <a:chOff x="4452185" y="5656293"/>
              <a:chExt cx="4367966" cy="803286"/>
            </a:xfrm>
          </p:grpSpPr>
          <p:sp>
            <p:nvSpPr>
              <p:cNvPr id="227" name="Trapezoid 226"/>
              <p:cNvSpPr/>
              <p:nvPr/>
            </p:nvSpPr>
            <p:spPr bwMode="auto">
              <a:xfrm rot="16200000">
                <a:off x="6510333" y="4149760"/>
                <a:ext cx="803286" cy="3816351"/>
              </a:xfrm>
              <a:prstGeom prst="trapezoid">
                <a:avLst>
                  <a:gd name="adj" fmla="val 172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r>
                  <a:rPr lang="en-US" dirty="0" smtClean="0">
                    <a:solidFill>
                      <a:schemeClr val="tx1"/>
                    </a:solidFill>
                  </a:rPr>
                  <a:t>“sorted dl list”</a:t>
                </a:r>
              </a:p>
            </p:txBody>
          </p:sp>
          <p:sp>
            <p:nvSpPr>
              <p:cNvPr id="228" name="Text Box 44"/>
              <p:cNvSpPr txBox="1">
                <a:spLocks noChangeAspect="1" noChangeArrowheads="1"/>
              </p:cNvSpPr>
              <p:nvPr/>
            </p:nvSpPr>
            <p:spPr bwMode="auto">
              <a:xfrm>
                <a:off x="4452185" y="5875371"/>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229" name="AutoShape 45"/>
              <p:cNvCxnSpPr>
                <a:cxnSpLocks noChangeAspect="1" noChangeShapeType="1"/>
                <a:stCxn id="228" idx="3"/>
                <a:endCxn id="227" idx="0"/>
              </p:cNvCxnSpPr>
              <p:nvPr/>
            </p:nvCxnSpPr>
            <p:spPr bwMode="auto">
              <a:xfrm flipV="1">
                <a:off x="4702480" y="6057936"/>
                <a:ext cx="301321" cy="791"/>
              </a:xfrm>
              <a:prstGeom prst="straightConnector1">
                <a:avLst/>
              </a:prstGeom>
              <a:noFill/>
              <a:ln w="25400">
                <a:solidFill>
                  <a:schemeClr val="tx1"/>
                </a:solidFill>
                <a:round/>
                <a:headEnd/>
                <a:tailEnd type="stealth" w="lg" len="lg"/>
              </a:ln>
              <a:effectLst/>
            </p:spPr>
          </p:cxnSp>
        </p:grpSp>
      </p:grpSp>
      <p:sp>
        <p:nvSpPr>
          <p:cNvPr id="243" name="AutoShape 101"/>
          <p:cNvSpPr>
            <a:spLocks noChangeArrowheads="1"/>
          </p:cNvSpPr>
          <p:nvPr/>
        </p:nvSpPr>
        <p:spPr bwMode="auto">
          <a:xfrm>
            <a:off x="4718052" y="2403576"/>
            <a:ext cx="2953512" cy="411480"/>
          </a:xfrm>
          <a:prstGeom prst="wedgeRectCallout">
            <a:avLst>
              <a:gd name="adj1" fmla="val -1527"/>
              <a:gd name="adj2" fmla="val -95825"/>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en-US" sz="2400" dirty="0" smtClean="0"/>
              <a:t>program-specific</a:t>
            </a:r>
            <a:endParaRPr lang="en-US" sz="2400" dirty="0"/>
          </a:p>
        </p:txBody>
      </p:sp>
      <p:grpSp>
        <p:nvGrpSpPr>
          <p:cNvPr id="6" name="Group 292"/>
          <p:cNvGrpSpPr/>
          <p:nvPr/>
        </p:nvGrpSpPr>
        <p:grpSpPr>
          <a:xfrm>
            <a:off x="482544" y="1627420"/>
            <a:ext cx="3204861" cy="773872"/>
            <a:chOff x="4718052" y="2625714"/>
            <a:chExt cx="3204861" cy="773872"/>
          </a:xfrm>
        </p:grpSpPr>
        <p:sp>
          <p:nvSpPr>
            <p:cNvPr id="294" name="Text Box 44"/>
            <p:cNvSpPr txBox="1">
              <a:spLocks noChangeAspect="1" noChangeArrowheads="1"/>
            </p:cNvSpPr>
            <p:nvPr/>
          </p:nvSpPr>
          <p:spPr bwMode="auto">
            <a:xfrm>
              <a:off x="4718052" y="2655844"/>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295" name="AutoShape 45"/>
            <p:cNvCxnSpPr>
              <a:cxnSpLocks noChangeAspect="1" noChangeShapeType="1"/>
              <a:stCxn id="294" idx="3"/>
            </p:cNvCxnSpPr>
            <p:nvPr/>
          </p:nvCxnSpPr>
          <p:spPr bwMode="auto">
            <a:xfrm flipV="1">
              <a:off x="4968347" y="2838273"/>
              <a:ext cx="328959" cy="927"/>
            </a:xfrm>
            <a:prstGeom prst="straightConnector1">
              <a:avLst/>
            </a:prstGeom>
            <a:noFill/>
            <a:ln w="25400">
              <a:solidFill>
                <a:schemeClr val="tx1"/>
              </a:solidFill>
              <a:round/>
              <a:headEnd/>
              <a:tailEnd type="stealth" w="lg" len="lg"/>
            </a:ln>
            <a:effectLst/>
          </p:spPr>
        </p:cxnSp>
        <p:cxnSp>
          <p:nvCxnSpPr>
            <p:cNvPr id="296" name="AutoShape 33"/>
            <p:cNvCxnSpPr>
              <a:cxnSpLocks noChangeAspect="1" noChangeShapeType="1"/>
              <a:stCxn id="341" idx="2"/>
              <a:endCxn id="357" idx="3"/>
            </p:cNvCxnSpPr>
            <p:nvPr/>
          </p:nvCxnSpPr>
          <p:spPr bwMode="auto">
            <a:xfrm rot="10800000">
              <a:off x="5716445" y="3159012"/>
              <a:ext cx="409022" cy="1588"/>
            </a:xfrm>
            <a:prstGeom prst="straightConnector1">
              <a:avLst/>
            </a:prstGeom>
            <a:noFill/>
            <a:ln w="25400">
              <a:solidFill>
                <a:schemeClr val="tx1"/>
              </a:solidFill>
              <a:round/>
              <a:headEnd/>
              <a:tailEnd type="stealth" w="lg" len="lg"/>
            </a:ln>
            <a:effectLst/>
          </p:spPr>
        </p:cxnSp>
        <p:cxnSp>
          <p:nvCxnSpPr>
            <p:cNvPr id="297" name="AutoShape 33"/>
            <p:cNvCxnSpPr>
              <a:cxnSpLocks noChangeAspect="1" noChangeShapeType="1"/>
              <a:stCxn id="313" idx="2"/>
              <a:endCxn id="347" idx="3"/>
            </p:cNvCxnSpPr>
            <p:nvPr/>
          </p:nvCxnSpPr>
          <p:spPr bwMode="auto">
            <a:xfrm rot="10800000">
              <a:off x="6362626" y="3159012"/>
              <a:ext cx="409022" cy="1588"/>
            </a:xfrm>
            <a:prstGeom prst="straightConnector1">
              <a:avLst/>
            </a:prstGeom>
            <a:noFill/>
            <a:ln w="25400">
              <a:solidFill>
                <a:schemeClr val="tx1"/>
              </a:solidFill>
              <a:round/>
              <a:headEnd/>
              <a:tailEnd type="stealth" w="lg" len="lg"/>
            </a:ln>
            <a:effectLst/>
          </p:spPr>
        </p:cxnSp>
        <p:grpSp>
          <p:nvGrpSpPr>
            <p:cNvPr id="7" name="Group 230"/>
            <p:cNvGrpSpPr/>
            <p:nvPr/>
          </p:nvGrpSpPr>
          <p:grpSpPr>
            <a:xfrm>
              <a:off x="5297306" y="2625714"/>
              <a:ext cx="420624" cy="658368"/>
              <a:chOff x="1463441" y="5437215"/>
              <a:chExt cx="420624" cy="658368"/>
            </a:xfrm>
          </p:grpSpPr>
          <p:sp>
            <p:nvSpPr>
              <p:cNvPr id="351" name="Oval 350"/>
              <p:cNvSpPr>
                <a:spLocks noChangeAspect="1" noChangeArrowheads="1"/>
              </p:cNvSpPr>
              <p:nvPr/>
            </p:nvSpPr>
            <p:spPr bwMode="auto">
              <a:xfrm>
                <a:off x="1645421"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52" name="Oval 29"/>
              <p:cNvSpPr>
                <a:spLocks noChangeAspect="1" noChangeArrowheads="1"/>
              </p:cNvSpPr>
              <p:nvPr/>
            </p:nvSpPr>
            <p:spPr bwMode="auto">
              <a:xfrm>
                <a:off x="1646661"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8" name="Group 223"/>
              <p:cNvGrpSpPr/>
              <p:nvPr/>
            </p:nvGrpSpPr>
            <p:grpSpPr>
              <a:xfrm>
                <a:off x="1463441" y="5437215"/>
                <a:ext cx="420624" cy="658368"/>
                <a:chOff x="1463441" y="5437215"/>
                <a:chExt cx="605108" cy="658368"/>
              </a:xfrm>
            </p:grpSpPr>
            <p:sp>
              <p:nvSpPr>
                <p:cNvPr id="354" name="Rectangle 28"/>
                <p:cNvSpPr>
                  <a:spLocks noChangeArrowheads="1"/>
                </p:cNvSpPr>
                <p:nvPr/>
              </p:nvSpPr>
              <p:spPr bwMode="auto">
                <a:xfrm>
                  <a:off x="1473562"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a:solidFill>
                        <a:schemeClr val="accent1">
                          <a:lumMod val="25000"/>
                        </a:schemeClr>
                      </a:solidFill>
                    </a:rPr>
                    <a:t>2</a:t>
                  </a:r>
                  <a:endParaRPr lang="en-US" sz="2000" b="1" dirty="0" smtClean="0">
                    <a:solidFill>
                      <a:schemeClr val="accent1">
                        <a:lumMod val="25000"/>
                      </a:schemeClr>
                    </a:solidFill>
                  </a:endParaRPr>
                </a:p>
              </p:txBody>
            </p:sp>
            <p:sp>
              <p:nvSpPr>
                <p:cNvPr id="355" name="Rectangle 354"/>
                <p:cNvSpPr/>
                <p:nvPr/>
              </p:nvSpPr>
              <p:spPr bwMode="auto">
                <a:xfrm>
                  <a:off x="1929252" y="5626914"/>
                  <a:ext cx="137160" cy="45720"/>
                </a:xfrm>
                <a:prstGeom prst="rect">
                  <a:avLst/>
                </a:prstGeom>
                <a:noFill/>
                <a:ln w="0">
                  <a:noFill/>
                  <a:round/>
                  <a:headEnd/>
                  <a:tailEnd/>
                </a:ln>
                <a:effectLst/>
              </p:spPr>
              <p:txBody>
                <a:bodyPr wrap="none" rtlCol="0" anchor="ctr"/>
                <a:lstStyle/>
                <a:p>
                  <a:pPr algn="ctr"/>
                  <a:endParaRPr lang="en-US"/>
                </a:p>
              </p:txBody>
            </p:sp>
            <p:sp>
              <p:nvSpPr>
                <p:cNvPr id="356" name="Rectangle 355"/>
                <p:cNvSpPr/>
                <p:nvPr/>
              </p:nvSpPr>
              <p:spPr bwMode="auto">
                <a:xfrm>
                  <a:off x="1463441" y="5626914"/>
                  <a:ext cx="137160" cy="45720"/>
                </a:xfrm>
                <a:prstGeom prst="rect">
                  <a:avLst/>
                </a:prstGeom>
                <a:noFill/>
                <a:ln w="0">
                  <a:noFill/>
                  <a:round/>
                  <a:headEnd/>
                  <a:tailEnd/>
                </a:ln>
                <a:effectLst/>
              </p:spPr>
              <p:txBody>
                <a:bodyPr wrap="none" rtlCol="0" anchor="ctr"/>
                <a:lstStyle/>
                <a:p>
                  <a:pPr algn="ctr"/>
                  <a:endParaRPr lang="en-US"/>
                </a:p>
              </p:txBody>
            </p:sp>
            <p:sp>
              <p:nvSpPr>
                <p:cNvPr id="357" name="Rectangle 356"/>
                <p:cNvSpPr/>
                <p:nvPr/>
              </p:nvSpPr>
              <p:spPr bwMode="auto">
                <a:xfrm>
                  <a:off x="1929253" y="5947653"/>
                  <a:ext cx="137160" cy="45720"/>
                </a:xfrm>
                <a:prstGeom prst="rect">
                  <a:avLst/>
                </a:prstGeom>
                <a:noFill/>
                <a:ln w="0">
                  <a:noFill/>
                  <a:round/>
                  <a:headEnd/>
                  <a:tailEnd/>
                </a:ln>
                <a:effectLst/>
              </p:spPr>
              <p:txBody>
                <a:bodyPr wrap="none" rtlCol="0" anchor="ctr"/>
                <a:lstStyle/>
                <a:p>
                  <a:pPr algn="ctr"/>
                  <a:endParaRPr lang="en-US"/>
                </a:p>
              </p:txBody>
            </p:sp>
            <p:sp>
              <p:nvSpPr>
                <p:cNvPr id="358" name="Rectangle 357"/>
                <p:cNvSpPr/>
                <p:nvPr/>
              </p:nvSpPr>
              <p:spPr bwMode="auto">
                <a:xfrm>
                  <a:off x="1463441" y="5947653"/>
                  <a:ext cx="137160" cy="45720"/>
                </a:xfrm>
                <a:prstGeom prst="rect">
                  <a:avLst/>
                </a:prstGeom>
                <a:noFill/>
                <a:ln w="0">
                  <a:noFill/>
                  <a:round/>
                  <a:headEnd/>
                  <a:tailEnd/>
                </a:ln>
                <a:effectLst/>
              </p:spPr>
              <p:txBody>
                <a:bodyPr wrap="none" rtlCol="0" anchor="ctr"/>
                <a:lstStyle/>
                <a:p>
                  <a:pPr algn="ctr"/>
                  <a:endParaRPr lang="en-US"/>
                </a:p>
              </p:txBody>
            </p:sp>
            <p:sp>
              <p:nvSpPr>
                <p:cNvPr id="359" name="Rectangle 358"/>
                <p:cNvSpPr/>
                <p:nvPr/>
              </p:nvSpPr>
              <p:spPr bwMode="auto">
                <a:xfrm>
                  <a:off x="1929253" y="5803930"/>
                  <a:ext cx="137160" cy="45720"/>
                </a:xfrm>
                <a:prstGeom prst="rect">
                  <a:avLst/>
                </a:prstGeom>
                <a:noFill/>
                <a:ln w="0">
                  <a:noFill/>
                  <a:round/>
                  <a:headEnd/>
                  <a:tailEnd/>
                </a:ln>
                <a:effectLst/>
              </p:spPr>
              <p:txBody>
                <a:bodyPr wrap="none" rtlCol="0" anchor="ctr"/>
                <a:lstStyle/>
                <a:p>
                  <a:pPr algn="ctr"/>
                  <a:endParaRPr lang="en-US"/>
                </a:p>
              </p:txBody>
            </p:sp>
            <p:sp>
              <p:nvSpPr>
                <p:cNvPr id="360" name="Rectangle 359"/>
                <p:cNvSpPr/>
                <p:nvPr/>
              </p:nvSpPr>
              <p:spPr bwMode="auto">
                <a:xfrm>
                  <a:off x="1463441" y="5803930"/>
                  <a:ext cx="137160" cy="45720"/>
                </a:xfrm>
                <a:prstGeom prst="rect">
                  <a:avLst/>
                </a:prstGeom>
                <a:noFill/>
                <a:ln w="0">
                  <a:noFill/>
                  <a:round/>
                  <a:headEnd/>
                  <a:tailEnd/>
                </a:ln>
                <a:effectLst/>
              </p:spPr>
              <p:txBody>
                <a:bodyPr wrap="none" rtlCol="0" anchor="ctr"/>
                <a:lstStyle/>
                <a:p>
                  <a:pPr algn="ctr"/>
                  <a:endParaRPr lang="en-US"/>
                </a:p>
              </p:txBody>
            </p:sp>
          </p:grpSp>
        </p:grpSp>
        <p:grpSp>
          <p:nvGrpSpPr>
            <p:cNvPr id="9" name="Group 233"/>
            <p:cNvGrpSpPr/>
            <p:nvPr/>
          </p:nvGrpSpPr>
          <p:grpSpPr>
            <a:xfrm>
              <a:off x="5943487" y="2625714"/>
              <a:ext cx="420624" cy="658368"/>
              <a:chOff x="2324457" y="5437215"/>
              <a:chExt cx="420624" cy="658368"/>
            </a:xfrm>
          </p:grpSpPr>
          <p:sp>
            <p:nvSpPr>
              <p:cNvPr id="341" name="Oval 340"/>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42"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0" name="Group 226"/>
              <p:cNvGrpSpPr/>
              <p:nvPr/>
            </p:nvGrpSpPr>
            <p:grpSpPr>
              <a:xfrm>
                <a:off x="2324457" y="5437215"/>
                <a:ext cx="420624" cy="658368"/>
                <a:chOff x="2324457" y="5437215"/>
                <a:chExt cx="605108" cy="658368"/>
              </a:xfrm>
            </p:grpSpPr>
            <p:sp>
              <p:nvSpPr>
                <p:cNvPr id="344"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a:solidFill>
                        <a:schemeClr val="accent1">
                          <a:lumMod val="25000"/>
                        </a:schemeClr>
                      </a:solidFill>
                    </a:rPr>
                    <a:t>2</a:t>
                  </a:r>
                  <a:endParaRPr lang="en-US" sz="2000" b="1" dirty="0" smtClean="0">
                    <a:solidFill>
                      <a:schemeClr val="accent1">
                        <a:lumMod val="25000"/>
                      </a:schemeClr>
                    </a:solidFill>
                  </a:endParaRPr>
                </a:p>
              </p:txBody>
            </p:sp>
            <p:sp>
              <p:nvSpPr>
                <p:cNvPr id="345" name="Rectangle 344"/>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46" name="Rectangle 345"/>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47" name="Rectangle 346"/>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48" name="Rectangle 347"/>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49" name="Rectangle 348"/>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50" name="Rectangle 349"/>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00" name="AutoShape 33"/>
            <p:cNvCxnSpPr>
              <a:cxnSpLocks noChangeAspect="1" noChangeShapeType="1"/>
              <a:stCxn id="352" idx="6"/>
              <a:endCxn id="350" idx="1"/>
            </p:cNvCxnSpPr>
            <p:nvPr/>
          </p:nvCxnSpPr>
          <p:spPr bwMode="auto">
            <a:xfrm flipV="1">
              <a:off x="5534710" y="3015289"/>
              <a:ext cx="408777" cy="1"/>
            </a:xfrm>
            <a:prstGeom prst="straightConnector1">
              <a:avLst/>
            </a:prstGeom>
            <a:noFill/>
            <a:ln w="25400">
              <a:solidFill>
                <a:schemeClr val="tx1"/>
              </a:solidFill>
              <a:round/>
              <a:headEnd/>
              <a:tailEnd type="stealth" w="lg" len="lg"/>
            </a:ln>
            <a:effectLst/>
          </p:spPr>
        </p:cxnSp>
        <p:cxnSp>
          <p:nvCxnSpPr>
            <p:cNvPr id="301" name="AutoShape 33"/>
            <p:cNvCxnSpPr>
              <a:cxnSpLocks noChangeAspect="1" noChangeShapeType="1"/>
              <a:stCxn id="342" idx="6"/>
              <a:endCxn id="322" idx="1"/>
            </p:cNvCxnSpPr>
            <p:nvPr/>
          </p:nvCxnSpPr>
          <p:spPr bwMode="auto">
            <a:xfrm flipV="1">
              <a:off x="6180891" y="3015289"/>
              <a:ext cx="408777" cy="1"/>
            </a:xfrm>
            <a:prstGeom prst="straightConnector1">
              <a:avLst/>
            </a:prstGeom>
            <a:noFill/>
            <a:ln w="25400">
              <a:solidFill>
                <a:schemeClr val="tx1"/>
              </a:solidFill>
              <a:round/>
              <a:headEnd/>
              <a:tailEnd type="stealth" w="lg" len="lg"/>
            </a:ln>
            <a:effectLst/>
          </p:spPr>
        </p:cxnSp>
        <p:grpSp>
          <p:nvGrpSpPr>
            <p:cNvPr id="11" name="Group 369"/>
            <p:cNvGrpSpPr/>
            <p:nvPr/>
          </p:nvGrpSpPr>
          <p:grpSpPr>
            <a:xfrm>
              <a:off x="7235848" y="2625714"/>
              <a:ext cx="687065" cy="658368"/>
              <a:chOff x="7235848" y="2625714"/>
              <a:chExt cx="687065" cy="658368"/>
            </a:xfrm>
          </p:grpSpPr>
          <p:grpSp>
            <p:nvGrpSpPr>
              <p:cNvPr id="12" name="Group 232"/>
              <p:cNvGrpSpPr/>
              <p:nvPr/>
            </p:nvGrpSpPr>
            <p:grpSpPr>
              <a:xfrm>
                <a:off x="7235848" y="2625714"/>
                <a:ext cx="420624" cy="658368"/>
                <a:chOff x="3188332" y="5437215"/>
                <a:chExt cx="420624" cy="658368"/>
              </a:xfrm>
            </p:grpSpPr>
            <p:sp>
              <p:nvSpPr>
                <p:cNvPr id="331" name="Oval 330"/>
                <p:cNvSpPr>
                  <a:spLocks noChangeAspect="1" noChangeArrowheads="1"/>
                </p:cNvSpPr>
                <p:nvPr/>
              </p:nvSpPr>
              <p:spPr bwMode="auto">
                <a:xfrm>
                  <a:off x="3370312"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3" name="Group 227"/>
                <p:cNvGrpSpPr/>
                <p:nvPr/>
              </p:nvGrpSpPr>
              <p:grpSpPr>
                <a:xfrm>
                  <a:off x="3188332" y="5437215"/>
                  <a:ext cx="420624" cy="658368"/>
                  <a:chOff x="3188332" y="5437215"/>
                  <a:chExt cx="605108" cy="658368"/>
                </a:xfrm>
              </p:grpSpPr>
              <p:sp>
                <p:nvSpPr>
                  <p:cNvPr id="334" name="Rectangle 28"/>
                  <p:cNvSpPr>
                    <a:spLocks noChangeArrowheads="1"/>
                  </p:cNvSpPr>
                  <p:nvPr/>
                </p:nvSpPr>
                <p:spPr bwMode="auto">
                  <a:xfrm>
                    <a:off x="3198453"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smtClean="0">
                        <a:solidFill>
                          <a:schemeClr val="accent1">
                            <a:lumMod val="25000"/>
                          </a:schemeClr>
                        </a:solidFill>
                      </a:rPr>
                      <a:t>4</a:t>
                    </a:r>
                  </a:p>
                </p:txBody>
              </p:sp>
              <p:sp>
                <p:nvSpPr>
                  <p:cNvPr id="335" name="Rectangle 334"/>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336" name="Rectangle 335"/>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337" name="Rectangle 336"/>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338" name="Rectangle 337"/>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339" name="Rectangle 338"/>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340" name="Rectangle 339"/>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sp>
              <p:nvSpPr>
                <p:cNvPr id="333" name="Oval 29"/>
                <p:cNvSpPr>
                  <a:spLocks noChangeAspect="1" noChangeArrowheads="1"/>
                </p:cNvSpPr>
                <p:nvPr/>
              </p:nvSpPr>
              <p:spPr bwMode="auto">
                <a:xfrm>
                  <a:off x="3371552"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grpSp>
            <p:nvGrpSpPr>
              <p:cNvPr id="14" name="Group 351"/>
              <p:cNvGrpSpPr/>
              <p:nvPr/>
            </p:nvGrpSpPr>
            <p:grpSpPr>
              <a:xfrm>
                <a:off x="7473252" y="3015290"/>
                <a:ext cx="449661" cy="231896"/>
                <a:chOff x="7620778" y="3015290"/>
                <a:chExt cx="449661" cy="231896"/>
              </a:xfrm>
            </p:grpSpPr>
            <p:grpSp>
              <p:nvGrpSpPr>
                <p:cNvPr id="15" name="Group 250"/>
                <p:cNvGrpSpPr/>
                <p:nvPr/>
              </p:nvGrpSpPr>
              <p:grpSpPr>
                <a:xfrm>
                  <a:off x="7931196" y="3083872"/>
                  <a:ext cx="139243" cy="163314"/>
                  <a:chOff x="3784756" y="3079912"/>
                  <a:chExt cx="139243" cy="163314"/>
                </a:xfrm>
              </p:grpSpPr>
              <p:sp>
                <p:nvSpPr>
                  <p:cNvPr id="32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32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32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33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326" name="AutoShape 43"/>
                <p:cNvCxnSpPr>
                  <a:cxnSpLocks noChangeAspect="1" noChangeShapeType="1"/>
                  <a:stCxn id="333" idx="6"/>
                  <a:endCxn id="33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cxnSp>
          <p:nvCxnSpPr>
            <p:cNvPr id="303" name="AutoShape 33"/>
            <p:cNvCxnSpPr>
              <a:cxnSpLocks noChangeAspect="1" noChangeShapeType="1"/>
              <a:stCxn id="331" idx="2"/>
              <a:endCxn id="319" idx="3"/>
            </p:cNvCxnSpPr>
            <p:nvPr/>
          </p:nvCxnSpPr>
          <p:spPr bwMode="auto">
            <a:xfrm rot="10800000">
              <a:off x="7008808" y="3159012"/>
              <a:ext cx="409021" cy="1588"/>
            </a:xfrm>
            <a:prstGeom prst="straightConnector1">
              <a:avLst/>
            </a:prstGeom>
            <a:noFill/>
            <a:ln w="25400">
              <a:solidFill>
                <a:schemeClr val="tx1"/>
              </a:solidFill>
              <a:round/>
              <a:headEnd/>
              <a:tailEnd type="stealth" w="lg" len="lg"/>
            </a:ln>
            <a:effectLst/>
          </p:spPr>
        </p:cxnSp>
        <p:grpSp>
          <p:nvGrpSpPr>
            <p:cNvPr id="16" name="Group 293"/>
            <p:cNvGrpSpPr/>
            <p:nvPr/>
          </p:nvGrpSpPr>
          <p:grpSpPr>
            <a:xfrm>
              <a:off x="6589668" y="2625714"/>
              <a:ext cx="420624" cy="658368"/>
              <a:chOff x="2324457" y="5437215"/>
              <a:chExt cx="420624" cy="658368"/>
            </a:xfrm>
          </p:grpSpPr>
          <p:sp>
            <p:nvSpPr>
              <p:cNvPr id="313" name="Oval 312"/>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14"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7" name="Group 226"/>
              <p:cNvGrpSpPr/>
              <p:nvPr/>
            </p:nvGrpSpPr>
            <p:grpSpPr>
              <a:xfrm>
                <a:off x="2324457" y="5437215"/>
                <a:ext cx="420624" cy="658368"/>
                <a:chOff x="2324457" y="5437215"/>
                <a:chExt cx="605108" cy="658368"/>
              </a:xfrm>
            </p:grpSpPr>
            <p:sp>
              <p:nvSpPr>
                <p:cNvPr id="316"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smtClean="0">
                      <a:solidFill>
                        <a:schemeClr val="accent1">
                          <a:lumMod val="25000"/>
                        </a:schemeClr>
                      </a:solidFill>
                    </a:rPr>
                    <a:t>4</a:t>
                  </a:r>
                </a:p>
              </p:txBody>
            </p:sp>
            <p:sp>
              <p:nvSpPr>
                <p:cNvPr id="317" name="Rectangle 316"/>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18" name="Rectangle 317"/>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19" name="Rectangle 318"/>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20" name="Rectangle 319"/>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21" name="Rectangle 320"/>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22" name="Rectangle 321"/>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05" name="AutoShape 33"/>
            <p:cNvCxnSpPr>
              <a:cxnSpLocks noChangeAspect="1" noChangeShapeType="1"/>
              <a:stCxn id="314" idx="6"/>
              <a:endCxn id="340" idx="1"/>
            </p:cNvCxnSpPr>
            <p:nvPr/>
          </p:nvCxnSpPr>
          <p:spPr bwMode="auto">
            <a:xfrm flipV="1">
              <a:off x="6827072" y="3015289"/>
              <a:ext cx="408776" cy="1"/>
            </a:xfrm>
            <a:prstGeom prst="straightConnector1">
              <a:avLst/>
            </a:prstGeom>
            <a:noFill/>
            <a:ln w="25400">
              <a:solidFill>
                <a:schemeClr val="tx1"/>
              </a:solidFill>
              <a:round/>
              <a:headEnd/>
              <a:tailEnd type="stealth" w="lg" len="lg"/>
            </a:ln>
            <a:effectLst/>
          </p:spPr>
        </p:cxnSp>
        <p:grpSp>
          <p:nvGrpSpPr>
            <p:cNvPr id="18" name="Group 352"/>
            <p:cNvGrpSpPr/>
            <p:nvPr/>
          </p:nvGrpSpPr>
          <p:grpSpPr>
            <a:xfrm flipH="1">
              <a:off x="5035164" y="3167690"/>
              <a:ext cx="449661" cy="231896"/>
              <a:chOff x="7620778" y="3015290"/>
              <a:chExt cx="449661" cy="231896"/>
            </a:xfrm>
          </p:grpSpPr>
          <p:grpSp>
            <p:nvGrpSpPr>
              <p:cNvPr id="19" name="Group 250"/>
              <p:cNvGrpSpPr/>
              <p:nvPr/>
            </p:nvGrpSpPr>
            <p:grpSpPr>
              <a:xfrm>
                <a:off x="7931196" y="3083872"/>
                <a:ext cx="139243" cy="163314"/>
                <a:chOff x="3784756" y="3079912"/>
                <a:chExt cx="139243" cy="163314"/>
              </a:xfrm>
            </p:grpSpPr>
            <p:sp>
              <p:nvSpPr>
                <p:cNvPr id="309"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310"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311"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312"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308" name="AutoShape 43"/>
              <p:cNvCxnSpPr>
                <a:cxnSpLocks noChangeAspect="1" noChangeShapeType="1"/>
                <a:endCxn id="312"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20" name="Group 436"/>
          <p:cNvGrpSpPr/>
          <p:nvPr/>
        </p:nvGrpSpPr>
        <p:grpSpPr>
          <a:xfrm>
            <a:off x="482544" y="3722883"/>
            <a:ext cx="3204861" cy="1175929"/>
            <a:chOff x="482544" y="4274612"/>
            <a:chExt cx="3204861" cy="1175929"/>
          </a:xfrm>
        </p:grpSpPr>
        <p:sp>
          <p:nvSpPr>
            <p:cNvPr id="362" name="Text Box 44"/>
            <p:cNvSpPr txBox="1">
              <a:spLocks noChangeAspect="1" noChangeArrowheads="1"/>
            </p:cNvSpPr>
            <p:nvPr/>
          </p:nvSpPr>
          <p:spPr bwMode="auto">
            <a:xfrm>
              <a:off x="482544" y="4304742"/>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363" name="AutoShape 45"/>
            <p:cNvCxnSpPr>
              <a:cxnSpLocks noChangeAspect="1" noChangeShapeType="1"/>
              <a:stCxn id="362" idx="3"/>
            </p:cNvCxnSpPr>
            <p:nvPr/>
          </p:nvCxnSpPr>
          <p:spPr bwMode="auto">
            <a:xfrm flipV="1">
              <a:off x="732839" y="4487171"/>
              <a:ext cx="328959" cy="927"/>
            </a:xfrm>
            <a:prstGeom prst="straightConnector1">
              <a:avLst/>
            </a:prstGeom>
            <a:noFill/>
            <a:ln w="25400">
              <a:solidFill>
                <a:schemeClr val="tx1"/>
              </a:solidFill>
              <a:round/>
              <a:headEnd/>
              <a:tailEnd type="stealth" w="lg" len="lg"/>
            </a:ln>
            <a:effectLst/>
          </p:spPr>
        </p:cxnSp>
        <p:cxnSp>
          <p:nvCxnSpPr>
            <p:cNvPr id="365" name="AutoShape 33"/>
            <p:cNvCxnSpPr>
              <a:cxnSpLocks noChangeAspect="1" noChangeShapeType="1"/>
              <a:stCxn id="381" idx="2"/>
              <a:endCxn id="425" idx="3"/>
            </p:cNvCxnSpPr>
            <p:nvPr/>
          </p:nvCxnSpPr>
          <p:spPr bwMode="auto">
            <a:xfrm rot="10800000">
              <a:off x="1480937" y="4807910"/>
              <a:ext cx="1054512" cy="1588"/>
            </a:xfrm>
            <a:prstGeom prst="straightConnector1">
              <a:avLst/>
            </a:prstGeom>
            <a:noFill/>
            <a:ln w="25400">
              <a:solidFill>
                <a:schemeClr val="tx1"/>
              </a:solidFill>
              <a:round/>
              <a:headEnd/>
              <a:tailEnd type="stealth" w="lg" len="lg"/>
            </a:ln>
            <a:effectLst/>
          </p:spPr>
        </p:cxnSp>
        <p:grpSp>
          <p:nvGrpSpPr>
            <p:cNvPr id="21" name="Group 230"/>
            <p:cNvGrpSpPr/>
            <p:nvPr/>
          </p:nvGrpSpPr>
          <p:grpSpPr>
            <a:xfrm>
              <a:off x="1061798" y="4274612"/>
              <a:ext cx="420624" cy="658368"/>
              <a:chOff x="1463441" y="5437215"/>
              <a:chExt cx="420624" cy="658368"/>
            </a:xfrm>
          </p:grpSpPr>
          <p:sp>
            <p:nvSpPr>
              <p:cNvPr id="419" name="Oval 418"/>
              <p:cNvSpPr>
                <a:spLocks noChangeAspect="1" noChangeArrowheads="1"/>
              </p:cNvSpPr>
              <p:nvPr/>
            </p:nvSpPr>
            <p:spPr bwMode="auto">
              <a:xfrm>
                <a:off x="1645421"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420" name="Oval 29"/>
              <p:cNvSpPr>
                <a:spLocks noChangeAspect="1" noChangeArrowheads="1"/>
              </p:cNvSpPr>
              <p:nvPr/>
            </p:nvSpPr>
            <p:spPr bwMode="auto">
              <a:xfrm>
                <a:off x="1646661"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2" name="Group 223"/>
              <p:cNvGrpSpPr/>
              <p:nvPr/>
            </p:nvGrpSpPr>
            <p:grpSpPr>
              <a:xfrm>
                <a:off x="1463441" y="5437215"/>
                <a:ext cx="420624" cy="658368"/>
                <a:chOff x="1463441" y="5437215"/>
                <a:chExt cx="605108" cy="658368"/>
              </a:xfrm>
            </p:grpSpPr>
            <p:sp>
              <p:nvSpPr>
                <p:cNvPr id="422" name="Rectangle 28"/>
                <p:cNvSpPr>
                  <a:spLocks noChangeArrowheads="1"/>
                </p:cNvSpPr>
                <p:nvPr/>
              </p:nvSpPr>
              <p:spPr bwMode="auto">
                <a:xfrm>
                  <a:off x="1473562"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a:solidFill>
                        <a:schemeClr val="accent1">
                          <a:lumMod val="25000"/>
                        </a:schemeClr>
                      </a:solidFill>
                    </a:rPr>
                    <a:t>2</a:t>
                  </a:r>
                  <a:endParaRPr lang="en-US" sz="2000" b="1" dirty="0" smtClean="0">
                    <a:solidFill>
                      <a:schemeClr val="accent1">
                        <a:lumMod val="25000"/>
                      </a:schemeClr>
                    </a:solidFill>
                  </a:endParaRPr>
                </a:p>
              </p:txBody>
            </p:sp>
            <p:sp>
              <p:nvSpPr>
                <p:cNvPr id="423" name="Rectangle 422"/>
                <p:cNvSpPr/>
                <p:nvPr/>
              </p:nvSpPr>
              <p:spPr bwMode="auto">
                <a:xfrm>
                  <a:off x="1929252" y="5626914"/>
                  <a:ext cx="137160" cy="45720"/>
                </a:xfrm>
                <a:prstGeom prst="rect">
                  <a:avLst/>
                </a:prstGeom>
                <a:noFill/>
                <a:ln w="0">
                  <a:noFill/>
                  <a:round/>
                  <a:headEnd/>
                  <a:tailEnd/>
                </a:ln>
                <a:effectLst/>
              </p:spPr>
              <p:txBody>
                <a:bodyPr wrap="none" rtlCol="0" anchor="ctr"/>
                <a:lstStyle/>
                <a:p>
                  <a:pPr algn="ctr"/>
                  <a:endParaRPr lang="en-US"/>
                </a:p>
              </p:txBody>
            </p:sp>
            <p:sp>
              <p:nvSpPr>
                <p:cNvPr id="424" name="Rectangle 423"/>
                <p:cNvSpPr/>
                <p:nvPr/>
              </p:nvSpPr>
              <p:spPr bwMode="auto">
                <a:xfrm>
                  <a:off x="1463441" y="5626914"/>
                  <a:ext cx="137160" cy="45720"/>
                </a:xfrm>
                <a:prstGeom prst="rect">
                  <a:avLst/>
                </a:prstGeom>
                <a:noFill/>
                <a:ln w="0">
                  <a:noFill/>
                  <a:round/>
                  <a:headEnd/>
                  <a:tailEnd/>
                </a:ln>
                <a:effectLst/>
              </p:spPr>
              <p:txBody>
                <a:bodyPr wrap="none" rtlCol="0" anchor="ctr"/>
                <a:lstStyle/>
                <a:p>
                  <a:pPr algn="ctr"/>
                  <a:endParaRPr lang="en-US"/>
                </a:p>
              </p:txBody>
            </p:sp>
            <p:sp>
              <p:nvSpPr>
                <p:cNvPr id="425" name="Rectangle 424"/>
                <p:cNvSpPr/>
                <p:nvPr/>
              </p:nvSpPr>
              <p:spPr bwMode="auto">
                <a:xfrm>
                  <a:off x="1929253" y="5947653"/>
                  <a:ext cx="137160" cy="45720"/>
                </a:xfrm>
                <a:prstGeom prst="rect">
                  <a:avLst/>
                </a:prstGeom>
                <a:noFill/>
                <a:ln w="0">
                  <a:noFill/>
                  <a:round/>
                  <a:headEnd/>
                  <a:tailEnd/>
                </a:ln>
                <a:effectLst/>
              </p:spPr>
              <p:txBody>
                <a:bodyPr wrap="none" rtlCol="0" anchor="ctr"/>
                <a:lstStyle/>
                <a:p>
                  <a:pPr algn="ctr"/>
                  <a:endParaRPr lang="en-US"/>
                </a:p>
              </p:txBody>
            </p:sp>
            <p:sp>
              <p:nvSpPr>
                <p:cNvPr id="426" name="Rectangle 425"/>
                <p:cNvSpPr/>
                <p:nvPr/>
              </p:nvSpPr>
              <p:spPr bwMode="auto">
                <a:xfrm>
                  <a:off x="1463441" y="5947653"/>
                  <a:ext cx="137160" cy="45720"/>
                </a:xfrm>
                <a:prstGeom prst="rect">
                  <a:avLst/>
                </a:prstGeom>
                <a:noFill/>
                <a:ln w="0">
                  <a:noFill/>
                  <a:round/>
                  <a:headEnd/>
                  <a:tailEnd/>
                </a:ln>
                <a:effectLst/>
              </p:spPr>
              <p:txBody>
                <a:bodyPr wrap="none" rtlCol="0" anchor="ctr"/>
                <a:lstStyle/>
                <a:p>
                  <a:pPr algn="ctr"/>
                  <a:endParaRPr lang="en-US"/>
                </a:p>
              </p:txBody>
            </p:sp>
            <p:sp>
              <p:nvSpPr>
                <p:cNvPr id="427" name="Rectangle 426"/>
                <p:cNvSpPr/>
                <p:nvPr/>
              </p:nvSpPr>
              <p:spPr bwMode="auto">
                <a:xfrm>
                  <a:off x="1929253" y="5803930"/>
                  <a:ext cx="137160" cy="45720"/>
                </a:xfrm>
                <a:prstGeom prst="rect">
                  <a:avLst/>
                </a:prstGeom>
                <a:noFill/>
                <a:ln w="0">
                  <a:noFill/>
                  <a:round/>
                  <a:headEnd/>
                  <a:tailEnd/>
                </a:ln>
                <a:effectLst/>
              </p:spPr>
              <p:txBody>
                <a:bodyPr wrap="none" rtlCol="0" anchor="ctr"/>
                <a:lstStyle/>
                <a:p>
                  <a:pPr algn="ctr"/>
                  <a:endParaRPr lang="en-US"/>
                </a:p>
              </p:txBody>
            </p:sp>
            <p:sp>
              <p:nvSpPr>
                <p:cNvPr id="428" name="Rectangle 427"/>
                <p:cNvSpPr/>
                <p:nvPr/>
              </p:nvSpPr>
              <p:spPr bwMode="auto">
                <a:xfrm>
                  <a:off x="1463441"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68" name="AutoShape 33"/>
            <p:cNvCxnSpPr>
              <a:cxnSpLocks noChangeAspect="1" noChangeShapeType="1"/>
              <a:stCxn id="420" idx="6"/>
              <a:endCxn id="390" idx="1"/>
            </p:cNvCxnSpPr>
            <p:nvPr/>
          </p:nvCxnSpPr>
          <p:spPr bwMode="auto">
            <a:xfrm flipV="1">
              <a:off x="1299202" y="4664187"/>
              <a:ext cx="1054267" cy="1"/>
            </a:xfrm>
            <a:prstGeom prst="straightConnector1">
              <a:avLst/>
            </a:prstGeom>
            <a:noFill/>
            <a:ln w="25400">
              <a:solidFill>
                <a:schemeClr val="tx1"/>
              </a:solidFill>
              <a:round/>
              <a:headEnd/>
              <a:tailEnd type="stealth" w="lg" len="lg"/>
            </a:ln>
            <a:effectLst/>
          </p:spPr>
        </p:cxnSp>
        <p:grpSp>
          <p:nvGrpSpPr>
            <p:cNvPr id="23" name="Group 369"/>
            <p:cNvGrpSpPr/>
            <p:nvPr/>
          </p:nvGrpSpPr>
          <p:grpSpPr>
            <a:xfrm>
              <a:off x="3000340" y="4274612"/>
              <a:ext cx="687065" cy="658368"/>
              <a:chOff x="7235848" y="2625714"/>
              <a:chExt cx="687065" cy="658368"/>
            </a:xfrm>
          </p:grpSpPr>
          <p:grpSp>
            <p:nvGrpSpPr>
              <p:cNvPr id="24" name="Group 232"/>
              <p:cNvGrpSpPr/>
              <p:nvPr/>
            </p:nvGrpSpPr>
            <p:grpSpPr>
              <a:xfrm>
                <a:off x="7235848" y="2625714"/>
                <a:ext cx="420624" cy="658368"/>
                <a:chOff x="3188332" y="5437215"/>
                <a:chExt cx="420624" cy="658368"/>
              </a:xfrm>
            </p:grpSpPr>
            <p:sp>
              <p:nvSpPr>
                <p:cNvPr id="399" name="Oval 398"/>
                <p:cNvSpPr>
                  <a:spLocks noChangeAspect="1" noChangeArrowheads="1"/>
                </p:cNvSpPr>
                <p:nvPr/>
              </p:nvSpPr>
              <p:spPr bwMode="auto">
                <a:xfrm>
                  <a:off x="3370312"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5" name="Group 227"/>
                <p:cNvGrpSpPr/>
                <p:nvPr/>
              </p:nvGrpSpPr>
              <p:grpSpPr>
                <a:xfrm>
                  <a:off x="3188332" y="5437215"/>
                  <a:ext cx="420624" cy="658368"/>
                  <a:chOff x="3188332" y="5437215"/>
                  <a:chExt cx="605108" cy="658368"/>
                </a:xfrm>
              </p:grpSpPr>
              <p:sp>
                <p:nvSpPr>
                  <p:cNvPr id="402" name="Rectangle 28"/>
                  <p:cNvSpPr>
                    <a:spLocks noChangeArrowheads="1"/>
                  </p:cNvSpPr>
                  <p:nvPr/>
                </p:nvSpPr>
                <p:spPr bwMode="auto">
                  <a:xfrm>
                    <a:off x="3198453"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smtClean="0">
                        <a:solidFill>
                          <a:schemeClr val="accent1">
                            <a:lumMod val="25000"/>
                          </a:schemeClr>
                        </a:solidFill>
                      </a:rPr>
                      <a:t>4</a:t>
                    </a:r>
                  </a:p>
                </p:txBody>
              </p:sp>
              <p:sp>
                <p:nvSpPr>
                  <p:cNvPr id="403" name="Rectangle 402"/>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404" name="Rectangle 403"/>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405" name="Rectangle 404"/>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406" name="Rectangle 405"/>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407" name="Rectangle 406"/>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408" name="Rectangle 407"/>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sp>
              <p:nvSpPr>
                <p:cNvPr id="401" name="Oval 29"/>
                <p:cNvSpPr>
                  <a:spLocks noChangeAspect="1" noChangeArrowheads="1"/>
                </p:cNvSpPr>
                <p:nvPr/>
              </p:nvSpPr>
              <p:spPr bwMode="auto">
                <a:xfrm>
                  <a:off x="3371552"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grpSp>
            <p:nvGrpSpPr>
              <p:cNvPr id="26" name="Group 351"/>
              <p:cNvGrpSpPr/>
              <p:nvPr/>
            </p:nvGrpSpPr>
            <p:grpSpPr>
              <a:xfrm>
                <a:off x="7473252" y="3015290"/>
                <a:ext cx="449661" cy="231896"/>
                <a:chOff x="7620778" y="3015290"/>
                <a:chExt cx="449661" cy="231896"/>
              </a:xfrm>
            </p:grpSpPr>
            <p:grpSp>
              <p:nvGrpSpPr>
                <p:cNvPr id="27" name="Group 250"/>
                <p:cNvGrpSpPr/>
                <p:nvPr/>
              </p:nvGrpSpPr>
              <p:grpSpPr>
                <a:xfrm>
                  <a:off x="7931196" y="3083872"/>
                  <a:ext cx="139243" cy="163314"/>
                  <a:chOff x="3784756" y="3079912"/>
                  <a:chExt cx="139243" cy="163314"/>
                </a:xfrm>
              </p:grpSpPr>
              <p:sp>
                <p:nvSpPr>
                  <p:cNvPr id="395"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396"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397"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398"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394" name="AutoShape 43"/>
                <p:cNvCxnSpPr>
                  <a:cxnSpLocks noChangeAspect="1" noChangeShapeType="1"/>
                  <a:stCxn id="401" idx="6"/>
                  <a:endCxn id="398"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cxnSp>
          <p:nvCxnSpPr>
            <p:cNvPr id="371" name="AutoShape 33"/>
            <p:cNvCxnSpPr>
              <a:cxnSpLocks noChangeAspect="1" noChangeShapeType="1"/>
              <a:stCxn id="399" idx="2"/>
              <a:endCxn id="387" idx="3"/>
            </p:cNvCxnSpPr>
            <p:nvPr/>
          </p:nvCxnSpPr>
          <p:spPr bwMode="auto">
            <a:xfrm rot="10800000">
              <a:off x="2772608" y="4807910"/>
              <a:ext cx="409712" cy="1588"/>
            </a:xfrm>
            <a:prstGeom prst="straightConnector1">
              <a:avLst/>
            </a:prstGeom>
            <a:noFill/>
            <a:ln w="25400">
              <a:solidFill>
                <a:schemeClr val="tx1"/>
              </a:solidFill>
              <a:round/>
              <a:headEnd/>
              <a:tailEnd type="stealth" w="lg" len="lg"/>
            </a:ln>
            <a:effectLst/>
          </p:spPr>
        </p:cxnSp>
        <p:grpSp>
          <p:nvGrpSpPr>
            <p:cNvPr id="28" name="Group 293"/>
            <p:cNvGrpSpPr/>
            <p:nvPr/>
          </p:nvGrpSpPr>
          <p:grpSpPr>
            <a:xfrm>
              <a:off x="2353469" y="4274612"/>
              <a:ext cx="420624" cy="658368"/>
              <a:chOff x="2324457" y="5437215"/>
              <a:chExt cx="420624" cy="658368"/>
            </a:xfrm>
          </p:grpSpPr>
          <p:sp>
            <p:nvSpPr>
              <p:cNvPr id="381" name="Oval 380"/>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82"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9" name="Group 226"/>
              <p:cNvGrpSpPr/>
              <p:nvPr/>
            </p:nvGrpSpPr>
            <p:grpSpPr>
              <a:xfrm>
                <a:off x="2324457" y="5437215"/>
                <a:ext cx="420624" cy="658368"/>
                <a:chOff x="2324457" y="5437215"/>
                <a:chExt cx="605108" cy="658368"/>
              </a:xfrm>
            </p:grpSpPr>
            <p:sp>
              <p:nvSpPr>
                <p:cNvPr id="384"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smtClean="0">
                      <a:solidFill>
                        <a:schemeClr val="accent1">
                          <a:lumMod val="25000"/>
                        </a:schemeClr>
                      </a:solidFill>
                    </a:rPr>
                    <a:t>4</a:t>
                  </a:r>
                </a:p>
              </p:txBody>
            </p:sp>
            <p:sp>
              <p:nvSpPr>
                <p:cNvPr id="385" name="Rectangle 384"/>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86" name="Rectangle 385"/>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87" name="Rectangle 386"/>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88" name="Rectangle 387"/>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89" name="Rectangle 388"/>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90" name="Rectangle 389"/>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73" name="AutoShape 33"/>
            <p:cNvCxnSpPr>
              <a:cxnSpLocks noChangeAspect="1" noChangeShapeType="1"/>
              <a:stCxn id="382" idx="6"/>
              <a:endCxn id="408" idx="1"/>
            </p:cNvCxnSpPr>
            <p:nvPr/>
          </p:nvCxnSpPr>
          <p:spPr bwMode="auto">
            <a:xfrm flipV="1">
              <a:off x="2590873" y="4664187"/>
              <a:ext cx="409467" cy="1"/>
            </a:xfrm>
            <a:prstGeom prst="straightConnector1">
              <a:avLst/>
            </a:prstGeom>
            <a:noFill/>
            <a:ln w="25400">
              <a:solidFill>
                <a:schemeClr val="tx1"/>
              </a:solidFill>
              <a:round/>
              <a:headEnd/>
              <a:tailEnd type="stealth" w="lg" len="lg"/>
            </a:ln>
            <a:effectLst/>
          </p:spPr>
        </p:cxnSp>
        <p:grpSp>
          <p:nvGrpSpPr>
            <p:cNvPr id="30" name="Group 352"/>
            <p:cNvGrpSpPr/>
            <p:nvPr/>
          </p:nvGrpSpPr>
          <p:grpSpPr>
            <a:xfrm flipH="1">
              <a:off x="799656" y="4816588"/>
              <a:ext cx="449661" cy="231896"/>
              <a:chOff x="7620778" y="3015290"/>
              <a:chExt cx="449661" cy="231896"/>
            </a:xfrm>
          </p:grpSpPr>
          <p:grpSp>
            <p:nvGrpSpPr>
              <p:cNvPr id="31" name="Group 250"/>
              <p:cNvGrpSpPr/>
              <p:nvPr/>
            </p:nvGrpSpPr>
            <p:grpSpPr>
              <a:xfrm>
                <a:off x="7931196" y="3083872"/>
                <a:ext cx="139243" cy="163314"/>
                <a:chOff x="3784756" y="3079912"/>
                <a:chExt cx="139243" cy="163314"/>
              </a:xfrm>
            </p:grpSpPr>
            <p:sp>
              <p:nvSpPr>
                <p:cNvPr id="37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37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37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38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376" name="AutoShape 43"/>
              <p:cNvCxnSpPr>
                <a:cxnSpLocks noChangeAspect="1" noChangeShapeType="1"/>
                <a:endCxn id="38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sp>
          <p:nvSpPr>
            <p:cNvPr id="429" name="Text Box 24"/>
            <p:cNvSpPr txBox="1">
              <a:spLocks noChangeAspect="1" noChangeArrowheads="1"/>
            </p:cNvSpPr>
            <p:nvPr/>
          </p:nvSpPr>
          <p:spPr bwMode="auto">
            <a:xfrm>
              <a:off x="2308194" y="5129866"/>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430" name="AutoShape 25"/>
            <p:cNvCxnSpPr>
              <a:cxnSpLocks noChangeAspect="1" noChangeShapeType="1"/>
              <a:stCxn id="429" idx="0"/>
              <a:endCxn id="384" idx="2"/>
            </p:cNvCxnSpPr>
            <p:nvPr/>
          </p:nvCxnSpPr>
          <p:spPr bwMode="auto">
            <a:xfrm rot="5400000" flipH="1" flipV="1">
              <a:off x="2467097" y="5029665"/>
              <a:ext cx="196886" cy="3517"/>
            </a:xfrm>
            <a:prstGeom prst="straightConnector1">
              <a:avLst/>
            </a:prstGeom>
            <a:noFill/>
            <a:ln w="25400">
              <a:solidFill>
                <a:schemeClr val="tx1"/>
              </a:solidFill>
              <a:round/>
              <a:headEnd/>
              <a:tailEnd type="stealth" w="lg" len="lg"/>
            </a:ln>
            <a:effectLst/>
          </p:spPr>
        </p:cxnSp>
      </p:grpSp>
      <p:grpSp>
        <p:nvGrpSpPr>
          <p:cNvPr id="160" name="Group 501"/>
          <p:cNvGrpSpPr/>
          <p:nvPr/>
        </p:nvGrpSpPr>
        <p:grpSpPr>
          <a:xfrm>
            <a:off x="482544" y="5685707"/>
            <a:ext cx="3204861" cy="773872"/>
            <a:chOff x="482544" y="5716876"/>
            <a:chExt cx="3204861" cy="773872"/>
          </a:xfrm>
        </p:grpSpPr>
        <p:sp>
          <p:nvSpPr>
            <p:cNvPr id="439" name="Text Box 44"/>
            <p:cNvSpPr txBox="1">
              <a:spLocks noChangeAspect="1" noChangeArrowheads="1"/>
            </p:cNvSpPr>
            <p:nvPr/>
          </p:nvSpPr>
          <p:spPr bwMode="auto">
            <a:xfrm>
              <a:off x="482544" y="5747006"/>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440" name="AutoShape 45"/>
            <p:cNvCxnSpPr>
              <a:cxnSpLocks noChangeAspect="1" noChangeShapeType="1"/>
              <a:stCxn id="439" idx="3"/>
            </p:cNvCxnSpPr>
            <p:nvPr/>
          </p:nvCxnSpPr>
          <p:spPr bwMode="auto">
            <a:xfrm flipV="1">
              <a:off x="732839" y="5929435"/>
              <a:ext cx="328959" cy="927"/>
            </a:xfrm>
            <a:prstGeom prst="straightConnector1">
              <a:avLst/>
            </a:prstGeom>
            <a:noFill/>
            <a:ln w="25400">
              <a:solidFill>
                <a:schemeClr val="tx1"/>
              </a:solidFill>
              <a:round/>
              <a:headEnd/>
              <a:tailEnd type="stealth" w="lg" len="lg"/>
            </a:ln>
            <a:effectLst/>
          </p:spPr>
        </p:cxnSp>
        <p:cxnSp>
          <p:nvCxnSpPr>
            <p:cNvPr id="441" name="AutoShape 33"/>
            <p:cNvCxnSpPr>
              <a:cxnSpLocks noChangeAspect="1" noChangeShapeType="1"/>
              <a:stCxn id="457" idx="2"/>
              <a:endCxn id="491" idx="3"/>
            </p:cNvCxnSpPr>
            <p:nvPr/>
          </p:nvCxnSpPr>
          <p:spPr bwMode="auto">
            <a:xfrm rot="10800000">
              <a:off x="1480937" y="6250174"/>
              <a:ext cx="1054512" cy="1588"/>
            </a:xfrm>
            <a:prstGeom prst="straightConnector1">
              <a:avLst/>
            </a:prstGeom>
            <a:noFill/>
            <a:ln w="25400">
              <a:solidFill>
                <a:schemeClr val="tx1"/>
              </a:solidFill>
              <a:round/>
              <a:headEnd/>
              <a:tailEnd type="stealth" w="lg" len="lg"/>
            </a:ln>
            <a:effectLst/>
          </p:spPr>
        </p:cxnSp>
        <p:grpSp>
          <p:nvGrpSpPr>
            <p:cNvPr id="161" name="Group 230"/>
            <p:cNvGrpSpPr/>
            <p:nvPr/>
          </p:nvGrpSpPr>
          <p:grpSpPr>
            <a:xfrm>
              <a:off x="1061798" y="5716876"/>
              <a:ext cx="420624" cy="658368"/>
              <a:chOff x="1463441" y="5437215"/>
              <a:chExt cx="420624" cy="658368"/>
            </a:xfrm>
          </p:grpSpPr>
          <p:sp>
            <p:nvSpPr>
              <p:cNvPr id="485" name="Oval 484"/>
              <p:cNvSpPr>
                <a:spLocks noChangeAspect="1" noChangeArrowheads="1"/>
              </p:cNvSpPr>
              <p:nvPr/>
            </p:nvSpPr>
            <p:spPr bwMode="auto">
              <a:xfrm>
                <a:off x="1645421"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486" name="Oval 29"/>
              <p:cNvSpPr>
                <a:spLocks noChangeAspect="1" noChangeArrowheads="1"/>
              </p:cNvSpPr>
              <p:nvPr/>
            </p:nvSpPr>
            <p:spPr bwMode="auto">
              <a:xfrm>
                <a:off x="1646661"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62" name="Group 223"/>
              <p:cNvGrpSpPr/>
              <p:nvPr/>
            </p:nvGrpSpPr>
            <p:grpSpPr>
              <a:xfrm>
                <a:off x="1463441" y="5437215"/>
                <a:ext cx="420624" cy="658368"/>
                <a:chOff x="1463441" y="5437215"/>
                <a:chExt cx="605108" cy="658368"/>
              </a:xfrm>
            </p:grpSpPr>
            <p:sp>
              <p:nvSpPr>
                <p:cNvPr id="488" name="Rectangle 28"/>
                <p:cNvSpPr>
                  <a:spLocks noChangeArrowheads="1"/>
                </p:cNvSpPr>
                <p:nvPr/>
              </p:nvSpPr>
              <p:spPr bwMode="auto">
                <a:xfrm>
                  <a:off x="1473562"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a:solidFill>
                        <a:schemeClr val="accent1">
                          <a:lumMod val="25000"/>
                        </a:schemeClr>
                      </a:solidFill>
                    </a:rPr>
                    <a:t>2</a:t>
                  </a:r>
                  <a:endParaRPr lang="en-US" sz="2000" b="1" dirty="0" smtClean="0">
                    <a:solidFill>
                      <a:schemeClr val="accent1">
                        <a:lumMod val="25000"/>
                      </a:schemeClr>
                    </a:solidFill>
                  </a:endParaRPr>
                </a:p>
              </p:txBody>
            </p:sp>
            <p:sp>
              <p:nvSpPr>
                <p:cNvPr id="489" name="Rectangle 488"/>
                <p:cNvSpPr/>
                <p:nvPr/>
              </p:nvSpPr>
              <p:spPr bwMode="auto">
                <a:xfrm>
                  <a:off x="1929252" y="5626914"/>
                  <a:ext cx="137160" cy="45720"/>
                </a:xfrm>
                <a:prstGeom prst="rect">
                  <a:avLst/>
                </a:prstGeom>
                <a:noFill/>
                <a:ln w="0">
                  <a:noFill/>
                  <a:round/>
                  <a:headEnd/>
                  <a:tailEnd/>
                </a:ln>
                <a:effectLst/>
              </p:spPr>
              <p:txBody>
                <a:bodyPr wrap="none" rtlCol="0" anchor="ctr"/>
                <a:lstStyle/>
                <a:p>
                  <a:pPr algn="ctr"/>
                  <a:endParaRPr lang="en-US"/>
                </a:p>
              </p:txBody>
            </p:sp>
            <p:sp>
              <p:nvSpPr>
                <p:cNvPr id="490" name="Rectangle 489"/>
                <p:cNvSpPr/>
                <p:nvPr/>
              </p:nvSpPr>
              <p:spPr bwMode="auto">
                <a:xfrm>
                  <a:off x="1463441" y="5626914"/>
                  <a:ext cx="137160" cy="45720"/>
                </a:xfrm>
                <a:prstGeom prst="rect">
                  <a:avLst/>
                </a:prstGeom>
                <a:noFill/>
                <a:ln w="0">
                  <a:noFill/>
                  <a:round/>
                  <a:headEnd/>
                  <a:tailEnd/>
                </a:ln>
                <a:effectLst/>
              </p:spPr>
              <p:txBody>
                <a:bodyPr wrap="none" rtlCol="0" anchor="ctr"/>
                <a:lstStyle/>
                <a:p>
                  <a:pPr algn="ctr"/>
                  <a:endParaRPr lang="en-US"/>
                </a:p>
              </p:txBody>
            </p:sp>
            <p:sp>
              <p:nvSpPr>
                <p:cNvPr id="491" name="Rectangle 490"/>
                <p:cNvSpPr/>
                <p:nvPr/>
              </p:nvSpPr>
              <p:spPr bwMode="auto">
                <a:xfrm>
                  <a:off x="1929253" y="5947653"/>
                  <a:ext cx="137160" cy="45720"/>
                </a:xfrm>
                <a:prstGeom prst="rect">
                  <a:avLst/>
                </a:prstGeom>
                <a:noFill/>
                <a:ln w="0">
                  <a:noFill/>
                  <a:round/>
                  <a:headEnd/>
                  <a:tailEnd/>
                </a:ln>
                <a:effectLst/>
              </p:spPr>
              <p:txBody>
                <a:bodyPr wrap="none" rtlCol="0" anchor="ctr"/>
                <a:lstStyle/>
                <a:p>
                  <a:pPr algn="ctr"/>
                  <a:endParaRPr lang="en-US"/>
                </a:p>
              </p:txBody>
            </p:sp>
            <p:sp>
              <p:nvSpPr>
                <p:cNvPr id="492" name="Rectangle 491"/>
                <p:cNvSpPr/>
                <p:nvPr/>
              </p:nvSpPr>
              <p:spPr bwMode="auto">
                <a:xfrm>
                  <a:off x="1463441" y="5947653"/>
                  <a:ext cx="137160" cy="45720"/>
                </a:xfrm>
                <a:prstGeom prst="rect">
                  <a:avLst/>
                </a:prstGeom>
                <a:noFill/>
                <a:ln w="0">
                  <a:noFill/>
                  <a:round/>
                  <a:headEnd/>
                  <a:tailEnd/>
                </a:ln>
                <a:effectLst/>
              </p:spPr>
              <p:txBody>
                <a:bodyPr wrap="none" rtlCol="0" anchor="ctr"/>
                <a:lstStyle/>
                <a:p>
                  <a:pPr algn="ctr"/>
                  <a:endParaRPr lang="en-US"/>
                </a:p>
              </p:txBody>
            </p:sp>
            <p:sp>
              <p:nvSpPr>
                <p:cNvPr id="493" name="Rectangle 492"/>
                <p:cNvSpPr/>
                <p:nvPr/>
              </p:nvSpPr>
              <p:spPr bwMode="auto">
                <a:xfrm>
                  <a:off x="1929253" y="5803930"/>
                  <a:ext cx="137160" cy="45720"/>
                </a:xfrm>
                <a:prstGeom prst="rect">
                  <a:avLst/>
                </a:prstGeom>
                <a:noFill/>
                <a:ln w="0">
                  <a:noFill/>
                  <a:round/>
                  <a:headEnd/>
                  <a:tailEnd/>
                </a:ln>
                <a:effectLst/>
              </p:spPr>
              <p:txBody>
                <a:bodyPr wrap="none" rtlCol="0" anchor="ctr"/>
                <a:lstStyle/>
                <a:p>
                  <a:pPr algn="ctr"/>
                  <a:endParaRPr lang="en-US"/>
                </a:p>
              </p:txBody>
            </p:sp>
            <p:sp>
              <p:nvSpPr>
                <p:cNvPr id="494" name="Rectangle 493"/>
                <p:cNvSpPr/>
                <p:nvPr/>
              </p:nvSpPr>
              <p:spPr bwMode="auto">
                <a:xfrm>
                  <a:off x="1463441"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443" name="AutoShape 33"/>
            <p:cNvCxnSpPr>
              <a:cxnSpLocks noChangeAspect="1" noChangeShapeType="1"/>
              <a:stCxn id="486" idx="6"/>
              <a:endCxn id="466" idx="1"/>
            </p:cNvCxnSpPr>
            <p:nvPr/>
          </p:nvCxnSpPr>
          <p:spPr bwMode="auto">
            <a:xfrm flipV="1">
              <a:off x="1299202" y="6106451"/>
              <a:ext cx="1054267" cy="1"/>
            </a:xfrm>
            <a:prstGeom prst="straightConnector1">
              <a:avLst/>
            </a:prstGeom>
            <a:noFill/>
            <a:ln w="25400">
              <a:solidFill>
                <a:schemeClr val="tx1"/>
              </a:solidFill>
              <a:round/>
              <a:headEnd/>
              <a:tailEnd type="stealth" w="lg" len="lg"/>
            </a:ln>
            <a:effectLst/>
          </p:spPr>
        </p:cxnSp>
        <p:grpSp>
          <p:nvGrpSpPr>
            <p:cNvPr id="163" name="Group 250"/>
            <p:cNvGrpSpPr/>
            <p:nvPr/>
          </p:nvGrpSpPr>
          <p:grpSpPr>
            <a:xfrm>
              <a:off x="3548162" y="6175034"/>
              <a:ext cx="139243" cy="163314"/>
              <a:chOff x="3784756" y="3079912"/>
              <a:chExt cx="139243" cy="163314"/>
            </a:xfrm>
          </p:grpSpPr>
          <p:sp>
            <p:nvSpPr>
              <p:cNvPr id="471"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472"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473"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474"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470" name="AutoShape 43"/>
            <p:cNvCxnSpPr>
              <a:cxnSpLocks noChangeAspect="1" noChangeShapeType="1"/>
              <a:stCxn id="477" idx="6"/>
              <a:endCxn id="474" idx="0"/>
            </p:cNvCxnSpPr>
            <p:nvPr/>
          </p:nvCxnSpPr>
          <p:spPr bwMode="auto">
            <a:xfrm>
              <a:off x="2590873" y="6106452"/>
              <a:ext cx="1026509" cy="68582"/>
            </a:xfrm>
            <a:prstGeom prst="bentConnector2">
              <a:avLst/>
            </a:prstGeom>
            <a:noFill/>
            <a:ln w="25400">
              <a:solidFill>
                <a:schemeClr val="tx1"/>
              </a:solidFill>
              <a:miter lim="800000"/>
              <a:headEnd/>
              <a:tailEnd/>
            </a:ln>
            <a:effectLst/>
          </p:spPr>
        </p:cxnSp>
        <p:grpSp>
          <p:nvGrpSpPr>
            <p:cNvPr id="164" name="Group 293"/>
            <p:cNvGrpSpPr/>
            <p:nvPr/>
          </p:nvGrpSpPr>
          <p:grpSpPr>
            <a:xfrm>
              <a:off x="2353469" y="5716876"/>
              <a:ext cx="420624" cy="658368"/>
              <a:chOff x="2324457" y="5437215"/>
              <a:chExt cx="420624" cy="658368"/>
            </a:xfrm>
          </p:grpSpPr>
          <p:sp>
            <p:nvSpPr>
              <p:cNvPr id="457" name="Oval 456"/>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458"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65" name="Group 226"/>
              <p:cNvGrpSpPr/>
              <p:nvPr/>
            </p:nvGrpSpPr>
            <p:grpSpPr>
              <a:xfrm>
                <a:off x="2324457" y="5437215"/>
                <a:ext cx="420624" cy="658368"/>
                <a:chOff x="2324457" y="5437215"/>
                <a:chExt cx="605108" cy="658368"/>
              </a:xfrm>
            </p:grpSpPr>
            <p:sp>
              <p:nvSpPr>
                <p:cNvPr id="460"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r>
                    <a:rPr lang="en-US" sz="2000" b="1" dirty="0" smtClean="0">
                      <a:solidFill>
                        <a:schemeClr val="accent1">
                          <a:lumMod val="25000"/>
                        </a:schemeClr>
                      </a:solidFill>
                    </a:rPr>
                    <a:t>4</a:t>
                  </a:r>
                </a:p>
              </p:txBody>
            </p:sp>
            <p:sp>
              <p:nvSpPr>
                <p:cNvPr id="461" name="Rectangle 460"/>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462" name="Rectangle 461"/>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463" name="Rectangle 462"/>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464" name="Rectangle 463"/>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465" name="Rectangle 464"/>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466" name="Rectangle 465"/>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grpSp>
          <p:nvGrpSpPr>
            <p:cNvPr id="166" name="Group 352"/>
            <p:cNvGrpSpPr/>
            <p:nvPr/>
          </p:nvGrpSpPr>
          <p:grpSpPr>
            <a:xfrm flipH="1">
              <a:off x="799656" y="6258852"/>
              <a:ext cx="449661" cy="231896"/>
              <a:chOff x="7620778" y="3015290"/>
              <a:chExt cx="449661" cy="231896"/>
            </a:xfrm>
          </p:grpSpPr>
          <p:grpSp>
            <p:nvGrpSpPr>
              <p:cNvPr id="167" name="Group 250"/>
              <p:cNvGrpSpPr/>
              <p:nvPr/>
            </p:nvGrpSpPr>
            <p:grpSpPr>
              <a:xfrm>
                <a:off x="7931196" y="3083872"/>
                <a:ext cx="139243" cy="163314"/>
                <a:chOff x="3784756" y="3079912"/>
                <a:chExt cx="139243" cy="163314"/>
              </a:xfrm>
            </p:grpSpPr>
            <p:sp>
              <p:nvSpPr>
                <p:cNvPr id="453"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454"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455"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456"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452" name="AutoShape 43"/>
              <p:cNvCxnSpPr>
                <a:cxnSpLocks noChangeAspect="1" noChangeShapeType="1"/>
                <a:endCxn id="456"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168" name="Group 522"/>
          <p:cNvGrpSpPr/>
          <p:nvPr/>
        </p:nvGrpSpPr>
        <p:grpSpPr>
          <a:xfrm>
            <a:off x="3738561" y="3680557"/>
            <a:ext cx="5081595" cy="1245476"/>
            <a:chOff x="3738561" y="4232286"/>
            <a:chExt cx="5081595" cy="1245476"/>
          </a:xfrm>
        </p:grpSpPr>
        <p:sp>
          <p:nvSpPr>
            <p:cNvPr id="187" name="AutoShape 53"/>
            <p:cNvSpPr>
              <a:spLocks noChangeArrowheads="1"/>
            </p:cNvSpPr>
            <p:nvPr/>
          </p:nvSpPr>
          <p:spPr bwMode="auto">
            <a:xfrm>
              <a:off x="3738561" y="4435491"/>
              <a:ext cx="723900" cy="360362"/>
            </a:xfrm>
            <a:prstGeom prst="rightArrow">
              <a:avLst>
                <a:gd name="adj1" fmla="val 44500"/>
                <a:gd name="adj2" fmla="val 7225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grpSp>
          <p:nvGrpSpPr>
            <p:cNvPr id="169" name="Group 521"/>
            <p:cNvGrpSpPr/>
            <p:nvPr/>
          </p:nvGrpSpPr>
          <p:grpSpPr>
            <a:xfrm>
              <a:off x="4452185" y="4232286"/>
              <a:ext cx="4367971" cy="1245476"/>
              <a:chOff x="4452185" y="4232286"/>
              <a:chExt cx="4367971" cy="1245476"/>
            </a:xfrm>
          </p:grpSpPr>
          <p:grpSp>
            <p:nvGrpSpPr>
              <p:cNvPr id="170" name="Group 515"/>
              <p:cNvGrpSpPr/>
              <p:nvPr/>
            </p:nvGrpSpPr>
            <p:grpSpPr>
              <a:xfrm>
                <a:off x="4452185" y="4232286"/>
                <a:ext cx="4367971" cy="803286"/>
                <a:chOff x="4452185" y="4195773"/>
                <a:chExt cx="4367971" cy="803286"/>
              </a:xfrm>
            </p:grpSpPr>
            <p:sp>
              <p:nvSpPr>
                <p:cNvPr id="499" name="Trapezoid 498"/>
                <p:cNvSpPr/>
                <p:nvPr/>
              </p:nvSpPr>
              <p:spPr bwMode="auto">
                <a:xfrm rot="16200000">
                  <a:off x="7590648" y="3769550"/>
                  <a:ext cx="803286" cy="1655731"/>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r>
                    <a:rPr lang="en-US" dirty="0" smtClean="0">
                      <a:solidFill>
                        <a:schemeClr val="tx1"/>
                      </a:solidFill>
                    </a:rPr>
                    <a:t>“sorted dl list”</a:t>
                  </a:r>
                </a:p>
              </p:txBody>
            </p:sp>
            <p:sp>
              <p:nvSpPr>
                <p:cNvPr id="500" name="Text Box 44"/>
                <p:cNvSpPr txBox="1">
                  <a:spLocks noChangeAspect="1" noChangeArrowheads="1"/>
                </p:cNvSpPr>
                <p:nvPr/>
              </p:nvSpPr>
              <p:spPr bwMode="auto">
                <a:xfrm>
                  <a:off x="4452185" y="4414851"/>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501" name="AutoShape 45"/>
                <p:cNvCxnSpPr>
                  <a:cxnSpLocks noChangeAspect="1" noChangeShapeType="1"/>
                  <a:stCxn id="500" idx="3"/>
                  <a:endCxn id="503" idx="0"/>
                </p:cNvCxnSpPr>
                <p:nvPr/>
              </p:nvCxnSpPr>
              <p:spPr bwMode="auto">
                <a:xfrm flipV="1">
                  <a:off x="4702480" y="4597416"/>
                  <a:ext cx="301322" cy="791"/>
                </a:xfrm>
                <a:prstGeom prst="straightConnector1">
                  <a:avLst/>
                </a:prstGeom>
                <a:noFill/>
                <a:ln w="25400">
                  <a:solidFill>
                    <a:schemeClr val="tx1"/>
                  </a:solidFill>
                  <a:round/>
                  <a:headEnd/>
                  <a:tailEnd type="stealth" w="lg" len="lg"/>
                </a:ln>
                <a:effectLst/>
              </p:spPr>
            </p:cxnSp>
            <p:sp>
              <p:nvSpPr>
                <p:cNvPr id="503" name="Trapezoid 502"/>
                <p:cNvSpPr/>
                <p:nvPr/>
              </p:nvSpPr>
              <p:spPr bwMode="auto">
                <a:xfrm rot="16200000">
                  <a:off x="5726745" y="3545856"/>
                  <a:ext cx="657234" cy="210312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r>
                    <a:rPr lang="en-US" dirty="0" smtClean="0">
                      <a:solidFill>
                        <a:schemeClr val="tx1"/>
                      </a:solidFill>
                    </a:rPr>
                    <a:t>“segment with</a:t>
                  </a:r>
                </a:p>
                <a:p>
                  <a:pPr algn="ctr"/>
                  <a:r>
                    <a:rPr lang="en-US" dirty="0" smtClean="0">
                      <a:solidFill>
                        <a:schemeClr val="tx1"/>
                      </a:solidFill>
                    </a:rPr>
                    <a:t>no duplicates”</a:t>
                  </a:r>
                </a:p>
              </p:txBody>
            </p:sp>
          </p:grpSp>
          <p:grpSp>
            <p:nvGrpSpPr>
              <p:cNvPr id="171" name="Group 518"/>
              <p:cNvGrpSpPr/>
              <p:nvPr/>
            </p:nvGrpSpPr>
            <p:grpSpPr>
              <a:xfrm>
                <a:off x="7002936" y="4972937"/>
                <a:ext cx="511175" cy="504825"/>
                <a:chOff x="7566073" y="5072085"/>
                <a:chExt cx="511175" cy="504825"/>
              </a:xfrm>
            </p:grpSpPr>
            <p:sp>
              <p:nvSpPr>
                <p:cNvPr id="517" name="Text Box 24"/>
                <p:cNvSpPr txBox="1">
                  <a:spLocks noChangeAspect="1" noChangeArrowheads="1"/>
                </p:cNvSpPr>
                <p:nvPr/>
              </p:nvSpPr>
              <p:spPr bwMode="auto">
                <a:xfrm>
                  <a:off x="7566073"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518" name="AutoShape 25"/>
                <p:cNvCxnSpPr>
                  <a:cxnSpLocks noChangeAspect="1" noChangeShapeType="1"/>
                  <a:stCxn id="517" idx="0"/>
                </p:cNvCxnSpPr>
                <p:nvPr/>
              </p:nvCxnSpPr>
              <p:spPr bwMode="auto">
                <a:xfrm rot="5400000" flipH="1" flipV="1">
                  <a:off x="7730839" y="5162907"/>
                  <a:ext cx="184150" cy="2506"/>
                </a:xfrm>
                <a:prstGeom prst="straightConnector1">
                  <a:avLst/>
                </a:prstGeom>
                <a:noFill/>
                <a:ln w="25400">
                  <a:solidFill>
                    <a:schemeClr val="tx1"/>
                  </a:solidFill>
                  <a:round/>
                  <a:headEnd/>
                  <a:tailEnd type="stealth" w="lg" len="lg"/>
                </a:ln>
                <a:effectLst/>
              </p:spPr>
            </p:cxnSp>
          </p:grpSp>
        </p:grpSp>
      </p:grpSp>
      <p:sp>
        <p:nvSpPr>
          <p:cNvPr id="521" name="AutoShape 101"/>
          <p:cNvSpPr>
            <a:spLocks noChangeArrowheads="1"/>
          </p:cNvSpPr>
          <p:nvPr/>
        </p:nvSpPr>
        <p:spPr bwMode="auto">
          <a:xfrm>
            <a:off x="4718052" y="2927709"/>
            <a:ext cx="2957553" cy="731520"/>
          </a:xfrm>
          <a:prstGeom prst="wedgeRectCallout">
            <a:avLst>
              <a:gd name="adj1" fmla="val 25363"/>
              <a:gd name="adj2" fmla="val 72803"/>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en-US" sz="2400" dirty="0" smtClean="0"/>
              <a:t>intermediate state more complicated</a:t>
            </a:r>
            <a:endParaRPr lang="en-US" sz="2400" dirty="0"/>
          </a:p>
        </p:txBody>
      </p:sp>
      <p:sp>
        <p:nvSpPr>
          <p:cNvPr id="199" name="Footer Placeholder 198"/>
          <p:cNvSpPr>
            <a:spLocks noGrp="1"/>
          </p:cNvSpPr>
          <p:nvPr>
            <p:ph type="ftr" sz="quarter" idx="11"/>
          </p:nvPr>
        </p:nvSpPr>
        <p:spPr/>
        <p:txBody>
          <a:bodyPr/>
          <a:lstStyle/>
          <a:p>
            <a:r>
              <a:rPr lang="en-US" smtClean="0"/>
              <a:t>Bor-Yuh Evan Chang - End-User Program Analysis for Data Structures</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2491"/>
                                        </p:tgtEl>
                                        <p:attrNameLst>
                                          <p:attrName>style.visibility</p:attrName>
                                        </p:attrNameLst>
                                      </p:cBhvr>
                                      <p:to>
                                        <p:strVal val="visible"/>
                                      </p:to>
                                    </p:set>
                                    <p:animEffect transition="in" filter="fade">
                                      <p:cBhvr>
                                        <p:cTn id="10" dur="500"/>
                                        <p:tgtEl>
                                          <p:spTgt spid="4024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2435">
                                            <p:txEl>
                                              <p:pRg st="6" end="6"/>
                                            </p:txEl>
                                          </p:spTgt>
                                        </p:tgtEl>
                                        <p:attrNameLst>
                                          <p:attrName>style.visibility</p:attrName>
                                        </p:attrNameLst>
                                      </p:cBhvr>
                                      <p:to>
                                        <p:strVal val="visible"/>
                                      </p:to>
                                    </p:set>
                                    <p:animEffect transition="in" filter="fade">
                                      <p:cBhvr>
                                        <p:cTn id="25" dur="500"/>
                                        <p:tgtEl>
                                          <p:spTgt spid="402435">
                                            <p:txEl>
                                              <p:pRg st="6" end="6"/>
                                            </p:txEl>
                                          </p:spTgt>
                                        </p:tgtEl>
                                      </p:cBhvr>
                                    </p:animEffect>
                                  </p:childTnLst>
                                </p:cTn>
                              </p:par>
                              <p:par>
                                <p:cTn id="26" presetID="9" presetClass="emph" presetSubtype="0" nodeType="withEffect">
                                  <p:stCondLst>
                                    <p:cond delay="0"/>
                                  </p:stCondLst>
                                  <p:childTnLst>
                                    <p:set>
                                      <p:cBhvr rctx="PPT">
                                        <p:cTn id="27" dur="indefinite"/>
                                        <p:tgtEl>
                                          <p:spTgt spid="20"/>
                                        </p:tgtEl>
                                        <p:attrNameLst>
                                          <p:attrName>style.opacity</p:attrName>
                                        </p:attrNameLst>
                                      </p:cBhvr>
                                      <p:to>
                                        <p:strVal val="0.67"/>
                                      </p:to>
                                    </p:set>
                                    <p:animEffect filter="image" prLst="opacity: 0.67">
                                      <p:cBhvr rctx="IE">
                                        <p:cTn id="28" dur="indefinite"/>
                                        <p:tgtEl>
                                          <p:spTgt spid="20"/>
                                        </p:tgtEl>
                                      </p:cBhvr>
                                    </p:animEffect>
                                  </p:childTnLst>
                                </p:cTn>
                              </p:par>
                              <p:par>
                                <p:cTn id="29" presetID="9" presetClass="emph" presetSubtype="0" nodeType="withEffect">
                                  <p:stCondLst>
                                    <p:cond delay="0"/>
                                  </p:stCondLst>
                                  <p:childTnLst>
                                    <p:set>
                                      <p:cBhvr rctx="PPT">
                                        <p:cTn id="30" dur="indefinite"/>
                                        <p:tgtEl>
                                          <p:spTgt spid="6"/>
                                        </p:tgtEl>
                                        <p:attrNameLst>
                                          <p:attrName>style.opacity</p:attrName>
                                        </p:attrNameLst>
                                      </p:cBhvr>
                                      <p:to>
                                        <p:strVal val="0.67"/>
                                      </p:to>
                                    </p:set>
                                    <p:animEffect filter="image" prLst="opacity: 0.67">
                                      <p:cBhvr rctx="IE">
                                        <p:cTn id="31" dur="indefinite"/>
                                        <p:tgtEl>
                                          <p:spTgt spid="6"/>
                                        </p:tgtEl>
                                      </p:cBhvr>
                                    </p:animEffect>
                                  </p:childTnLst>
                                </p:cTn>
                              </p:par>
                              <p:par>
                                <p:cTn id="32" presetID="9" presetClass="emph" presetSubtype="0" nodeType="withEffect">
                                  <p:stCondLst>
                                    <p:cond delay="0"/>
                                  </p:stCondLst>
                                  <p:childTnLst>
                                    <p:set>
                                      <p:cBhvr rctx="PPT">
                                        <p:cTn id="33" dur="indefinite"/>
                                        <p:tgtEl>
                                          <p:spTgt spid="160"/>
                                        </p:tgtEl>
                                        <p:attrNameLst>
                                          <p:attrName>style.opacity</p:attrName>
                                        </p:attrNameLst>
                                      </p:cBhvr>
                                      <p:to>
                                        <p:strVal val="0.67"/>
                                      </p:to>
                                    </p:set>
                                    <p:animEffect filter="image" prLst="opacity: 0.67">
                                      <p:cBhvr rctx="IE">
                                        <p:cTn id="34" dur="indefinite"/>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2492"/>
                                        </p:tgtEl>
                                        <p:attrNameLst>
                                          <p:attrName>style.visibility</p:attrName>
                                        </p:attrNameLst>
                                      </p:cBhvr>
                                      <p:to>
                                        <p:strVal val="visible"/>
                                      </p:to>
                                    </p:set>
                                    <p:animEffect transition="in" filter="fade">
                                      <p:cBhvr>
                                        <p:cTn id="42" dur="500"/>
                                        <p:tgtEl>
                                          <p:spTgt spid="402492"/>
                                        </p:tgtEl>
                                      </p:cBhvr>
                                    </p:animEffect>
                                  </p:child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fade">
                                      <p:cBhvr>
                                        <p:cTn id="50" dur="500"/>
                                        <p:tgtEl>
                                          <p:spTgt spid="16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3"/>
                                        </p:tgtEl>
                                        <p:attrNameLst>
                                          <p:attrName>style.visibility</p:attrName>
                                        </p:attrNameLst>
                                      </p:cBhvr>
                                      <p:to>
                                        <p:strVal val="visible"/>
                                      </p:to>
                                    </p:set>
                                    <p:animEffect transition="in" filter="fade">
                                      <p:cBhvr>
                                        <p:cTn id="55" dur="500"/>
                                        <p:tgtEl>
                                          <p:spTgt spid="2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21"/>
                                        </p:tgtEl>
                                        <p:attrNameLst>
                                          <p:attrName>style.visibility</p:attrName>
                                        </p:attrNameLst>
                                      </p:cBhvr>
                                      <p:to>
                                        <p:strVal val="visible"/>
                                      </p:to>
                                    </p:set>
                                    <p:animEffect transition="in" filter="fade">
                                      <p:cBhvr>
                                        <p:cTn id="60"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91" grpId="0"/>
      <p:bldP spid="402492" grpId="0"/>
      <p:bldP spid="243" grpId="0" animBg="1"/>
      <p:bldP spid="5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Shape analysis is not yet practical</a:t>
            </a:r>
          </a:p>
        </p:txBody>
      </p:sp>
      <p:sp>
        <p:nvSpPr>
          <p:cNvPr id="406532" name="Text Box 4"/>
          <p:cNvSpPr txBox="1">
            <a:spLocks noChangeArrowheads="1"/>
          </p:cNvSpPr>
          <p:nvPr/>
        </p:nvSpPr>
        <p:spPr bwMode="auto">
          <a:xfrm>
            <a:off x="226953" y="1080130"/>
            <a:ext cx="8590813" cy="523220"/>
          </a:xfrm>
          <a:prstGeom prst="rect">
            <a:avLst/>
          </a:prstGeom>
          <a:noFill/>
          <a:ln w="9525">
            <a:noFill/>
            <a:miter lim="800000"/>
            <a:headEnd/>
            <a:tailEnd/>
          </a:ln>
          <a:effectLst/>
        </p:spPr>
        <p:txBody>
          <a:bodyPr wrap="none">
            <a:spAutoFit/>
          </a:bodyPr>
          <a:lstStyle/>
          <a:p>
            <a:r>
              <a:rPr lang="en-US" sz="2800" dirty="0" smtClean="0"/>
              <a:t>Choosing </a:t>
            </a:r>
            <a:r>
              <a:rPr lang="en-US" sz="2800" dirty="0"/>
              <a:t>the heap abstraction </a:t>
            </a:r>
            <a:r>
              <a:rPr lang="en-US" sz="2800" dirty="0" smtClean="0"/>
              <a:t>difficult for precision</a:t>
            </a:r>
            <a:endParaRPr lang="en-US" sz="2800" dirty="0"/>
          </a:p>
        </p:txBody>
      </p:sp>
      <p:sp>
        <p:nvSpPr>
          <p:cNvPr id="406579" name="Rectangle 51"/>
          <p:cNvSpPr>
            <a:spLocks noChangeArrowheads="1"/>
          </p:cNvSpPr>
          <p:nvPr/>
        </p:nvSpPr>
        <p:spPr bwMode="auto">
          <a:xfrm>
            <a:off x="5076825" y="5108598"/>
            <a:ext cx="3743325" cy="1260475"/>
          </a:xfrm>
          <a:prstGeom prst="rect">
            <a:avLst/>
          </a:prstGeom>
          <a:noFill/>
          <a:ln w="9525">
            <a:noFill/>
            <a:miter lim="800000"/>
            <a:headEnd/>
            <a:tailEnd/>
          </a:ln>
          <a:effectLst/>
        </p:spPr>
        <p:txBody>
          <a:bodyPr/>
          <a:lstStyle/>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2000" dirty="0"/>
              <a:t>Parametric in high-level, developer-oriented predicates</a:t>
            </a:r>
          </a:p>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008000"/>
                </a:solidFill>
                <a:effectLst>
                  <a:outerShdw blurRad="38100" dist="38100" dir="2700000" algn="tl">
                    <a:srgbClr val="C0C0C0"/>
                  </a:outerShdw>
                </a:effectLst>
              </a:rPr>
              <a:t>+</a:t>
            </a:r>
            <a:r>
              <a:rPr lang="en-US" sz="1800" dirty="0"/>
              <a:t>	Extensible</a:t>
            </a:r>
          </a:p>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008000"/>
                </a:solidFill>
                <a:effectLst>
                  <a:outerShdw blurRad="38100" dist="38100" dir="2700000" algn="tl">
                    <a:srgbClr val="C0C0C0"/>
                  </a:outerShdw>
                </a:effectLst>
              </a:rPr>
              <a:t>+</a:t>
            </a:r>
            <a:r>
              <a:rPr lang="en-US" sz="1800" dirty="0"/>
              <a:t>	</a:t>
            </a:r>
            <a:r>
              <a:rPr lang="en-US" dirty="0" smtClean="0"/>
              <a:t>Targeted</a:t>
            </a:r>
            <a:r>
              <a:rPr lang="en-US" sz="1800" dirty="0" smtClean="0"/>
              <a:t> </a:t>
            </a:r>
            <a:r>
              <a:rPr lang="en-US" dirty="0" smtClean="0"/>
              <a:t>to</a:t>
            </a:r>
            <a:r>
              <a:rPr lang="en-US" sz="1800" dirty="0" smtClean="0"/>
              <a:t> </a:t>
            </a:r>
            <a:r>
              <a:rPr lang="en-US" sz="1800" dirty="0"/>
              <a:t>developers</a:t>
            </a:r>
          </a:p>
        </p:txBody>
      </p:sp>
      <p:sp>
        <p:nvSpPr>
          <p:cNvPr id="406563" name="AutoShape 35"/>
          <p:cNvSpPr>
            <a:spLocks noChangeArrowheads="1"/>
          </p:cNvSpPr>
          <p:nvPr/>
        </p:nvSpPr>
        <p:spPr bwMode="auto">
          <a:xfrm>
            <a:off x="2600298" y="5510255"/>
            <a:ext cx="323850" cy="360363"/>
          </a:xfrm>
          <a:prstGeom prst="rightArrow">
            <a:avLst>
              <a:gd name="adj1" fmla="val 44491"/>
              <a:gd name="adj2" fmla="val 56861"/>
            </a:avLst>
          </a:prstGeom>
          <a:solidFill>
            <a:schemeClr val="accent1"/>
          </a:solidFill>
          <a:ln w="9525">
            <a:solidFill>
              <a:schemeClr val="tx1"/>
            </a:solidFill>
            <a:miter lim="800000"/>
            <a:headEnd/>
            <a:tailEnd/>
          </a:ln>
          <a:effectLst/>
        </p:spPr>
        <p:txBody>
          <a:bodyPr wrap="none" anchor="ctr"/>
          <a:lstStyle/>
          <a:p>
            <a:pPr algn="ctr"/>
            <a:endParaRPr lang="en-US" sz="1800"/>
          </a:p>
        </p:txBody>
      </p:sp>
      <p:grpSp>
        <p:nvGrpSpPr>
          <p:cNvPr id="29" name="Group 28"/>
          <p:cNvGrpSpPr/>
          <p:nvPr/>
        </p:nvGrpSpPr>
        <p:grpSpPr>
          <a:xfrm>
            <a:off x="2999563" y="5253080"/>
            <a:ext cx="1944688" cy="1165225"/>
            <a:chOff x="3059113" y="5253080"/>
            <a:chExt cx="1944688" cy="1165225"/>
          </a:xfrm>
        </p:grpSpPr>
        <p:pic>
          <p:nvPicPr>
            <p:cNvPr id="406559" name="Picture 31" descr="MCj03398960000[1]"/>
            <p:cNvPicPr>
              <a:picLocks noChangeAspect="1" noChangeArrowheads="1"/>
            </p:cNvPicPr>
            <p:nvPr/>
          </p:nvPicPr>
          <p:blipFill>
            <a:blip r:embed="rId3"/>
            <a:srcRect/>
            <a:stretch>
              <a:fillRect/>
            </a:stretch>
          </p:blipFill>
          <p:spPr bwMode="auto">
            <a:xfrm>
              <a:off x="3573463" y="5253080"/>
              <a:ext cx="914400" cy="874713"/>
            </a:xfrm>
            <a:prstGeom prst="rect">
              <a:avLst/>
            </a:prstGeom>
            <a:noFill/>
            <a:ln w="9525">
              <a:noFill/>
              <a:miter lim="800000"/>
              <a:headEnd/>
              <a:tailEnd/>
            </a:ln>
          </p:spPr>
        </p:pic>
        <p:sp>
          <p:nvSpPr>
            <p:cNvPr id="406570" name="Text Box 42"/>
            <p:cNvSpPr txBox="1">
              <a:spLocks noChangeArrowheads="1"/>
            </p:cNvSpPr>
            <p:nvPr/>
          </p:nvSpPr>
          <p:spPr bwMode="auto">
            <a:xfrm>
              <a:off x="3059113" y="6081755"/>
              <a:ext cx="1944688" cy="336550"/>
            </a:xfrm>
            <a:prstGeom prst="rect">
              <a:avLst/>
            </a:prstGeom>
            <a:noFill/>
            <a:ln w="9525">
              <a:noFill/>
              <a:miter lim="800000"/>
              <a:headEnd/>
              <a:tailEnd/>
            </a:ln>
            <a:effectLst/>
          </p:spPr>
          <p:txBody>
            <a:bodyPr anchor="ctr" anchorCtr="1">
              <a:spAutoFit/>
            </a:bodyPr>
            <a:lstStyle/>
            <a:p>
              <a:pPr algn="ctr">
                <a:spcBef>
                  <a:spcPct val="50000"/>
                </a:spcBef>
              </a:pPr>
              <a:r>
                <a:rPr lang="en-US" sz="1600" dirty="0" err="1" smtClean="0"/>
                <a:t>Xisa</a:t>
              </a:r>
              <a:endParaRPr lang="en-US" sz="1600" dirty="0"/>
            </a:p>
          </p:txBody>
        </p:sp>
      </p:grpSp>
      <p:sp>
        <p:nvSpPr>
          <p:cNvPr id="26" name="Trapezoid 25"/>
          <p:cNvSpPr>
            <a:spLocks/>
          </p:cNvSpPr>
          <p:nvPr/>
        </p:nvSpPr>
        <p:spPr bwMode="auto">
          <a:xfrm rot="16200000">
            <a:off x="1715800" y="5252747"/>
            <a:ext cx="557784" cy="906542"/>
          </a:xfrm>
          <a:prstGeom prst="trapezoid">
            <a:avLst>
              <a:gd name="adj" fmla="val 172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
        <p:nvSpPr>
          <p:cNvPr id="406575" name="Rectangle 47"/>
          <p:cNvSpPr>
            <a:spLocks noChangeArrowheads="1"/>
          </p:cNvSpPr>
          <p:nvPr/>
        </p:nvSpPr>
        <p:spPr bwMode="auto">
          <a:xfrm>
            <a:off x="5076825" y="3538539"/>
            <a:ext cx="3743325" cy="1331912"/>
          </a:xfrm>
          <a:prstGeom prst="rect">
            <a:avLst/>
          </a:prstGeom>
          <a:noFill/>
          <a:ln w="9525">
            <a:noFill/>
            <a:miter lim="800000"/>
            <a:headEnd/>
            <a:tailEnd/>
          </a:ln>
          <a:effectLst/>
        </p:spPr>
        <p:txBody>
          <a:bodyPr/>
          <a:lstStyle/>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2000" dirty="0"/>
              <a:t>Built-in high-level predicates</a:t>
            </a:r>
          </a:p>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FF0000"/>
                </a:solidFill>
                <a:effectLst>
                  <a:outerShdw blurRad="38100" dist="38100" dir="2700000" algn="tl">
                    <a:srgbClr val="C0C0C0"/>
                  </a:outerShdw>
                </a:effectLst>
              </a:rPr>
              <a:t>-</a:t>
            </a:r>
            <a:r>
              <a:rPr lang="en-US" sz="1800" dirty="0"/>
              <a:t>	Hard to extend</a:t>
            </a:r>
          </a:p>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008000"/>
                </a:solidFill>
                <a:effectLst>
                  <a:outerShdw blurRad="38100" dist="38100" dir="2700000" algn="tl">
                    <a:srgbClr val="C0C0C0"/>
                  </a:outerShdw>
                </a:effectLst>
              </a:rPr>
              <a:t>+</a:t>
            </a:r>
            <a:r>
              <a:rPr lang="en-US" sz="1800" dirty="0"/>
              <a:t>	No additional user </a:t>
            </a:r>
            <a:r>
              <a:rPr lang="en-US" sz="1800" dirty="0" smtClean="0"/>
              <a:t>effort (if precise enough)</a:t>
            </a:r>
            <a:endParaRPr lang="en-US" sz="1800" dirty="0"/>
          </a:p>
          <a:p>
            <a:pPr marL="342900" indent="-342900">
              <a:spcBef>
                <a:spcPct val="20000"/>
              </a:spcBef>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sz="1800" dirty="0"/>
          </a:p>
        </p:txBody>
      </p:sp>
      <p:sp>
        <p:nvSpPr>
          <p:cNvPr id="406578" name="Rectangle 50"/>
          <p:cNvSpPr>
            <a:spLocks noChangeArrowheads="1"/>
          </p:cNvSpPr>
          <p:nvPr/>
        </p:nvSpPr>
        <p:spPr bwMode="auto">
          <a:xfrm>
            <a:off x="5076825" y="1968480"/>
            <a:ext cx="3743325" cy="1368425"/>
          </a:xfrm>
          <a:prstGeom prst="rect">
            <a:avLst/>
          </a:prstGeom>
          <a:noFill/>
          <a:ln w="9525">
            <a:noFill/>
            <a:miter lim="800000"/>
            <a:headEnd/>
            <a:tailEnd/>
          </a:ln>
          <a:effectLst/>
        </p:spPr>
        <p:txBody>
          <a:bodyPr/>
          <a:lstStyle/>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2000" dirty="0"/>
              <a:t>Parametric in low-level, analyzer-oriented predicates</a:t>
            </a:r>
          </a:p>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008000"/>
                </a:solidFill>
                <a:effectLst>
                  <a:outerShdw blurRad="38100" dist="38100" dir="2700000" algn="tl">
                    <a:srgbClr val="C0C0C0"/>
                  </a:outerShdw>
                </a:effectLst>
              </a:rPr>
              <a:t>+</a:t>
            </a:r>
            <a:r>
              <a:rPr lang="en-US" sz="1800" dirty="0"/>
              <a:t>	Very general and expressive</a:t>
            </a:r>
          </a:p>
          <a:p>
            <a:pPr>
              <a:spcBef>
                <a:spcPct val="20000"/>
              </a:spcBef>
              <a:tabLst>
                <a:tab pos="338138"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1800" b="1" dirty="0">
                <a:solidFill>
                  <a:srgbClr val="FF0000"/>
                </a:solidFill>
                <a:effectLst>
                  <a:outerShdw blurRad="38100" dist="38100" dir="2700000" algn="tl">
                    <a:srgbClr val="C0C0C0"/>
                  </a:outerShdw>
                </a:effectLst>
              </a:rPr>
              <a:t>-</a:t>
            </a:r>
            <a:r>
              <a:rPr lang="en-US" sz="1800" dirty="0"/>
              <a:t>	Hard for non-expert</a:t>
            </a:r>
          </a:p>
        </p:txBody>
      </p:sp>
      <p:sp>
        <p:nvSpPr>
          <p:cNvPr id="406554" name="Text Box 26"/>
          <p:cNvSpPr txBox="1">
            <a:spLocks noChangeArrowheads="1"/>
          </p:cNvSpPr>
          <p:nvPr/>
        </p:nvSpPr>
        <p:spPr bwMode="auto">
          <a:xfrm>
            <a:off x="1906551" y="2360305"/>
            <a:ext cx="639919" cy="584775"/>
          </a:xfrm>
          <a:prstGeom prst="rect">
            <a:avLst/>
          </a:prstGeom>
          <a:noFill/>
          <a:ln w="9525">
            <a:noFill/>
            <a:miter lim="800000"/>
            <a:headEnd/>
            <a:tailEnd/>
          </a:ln>
          <a:effectLst/>
        </p:spPr>
        <p:txBody>
          <a:bodyPr wrap="none">
            <a:spAutoFit/>
          </a:bodyPr>
          <a:lstStyle/>
          <a:p>
            <a:r>
              <a:rPr lang="en-US" sz="3200" dirty="0" smtClean="0">
                <a:latin typeface="cmsy10"/>
              </a:rPr>
              <a:t>89</a:t>
            </a:r>
            <a:endParaRPr lang="en-US" sz="2400" dirty="0">
              <a:latin typeface="cmsy10"/>
            </a:endParaRPr>
          </a:p>
        </p:txBody>
      </p:sp>
      <p:sp>
        <p:nvSpPr>
          <p:cNvPr id="406555" name="AutoShape 27"/>
          <p:cNvSpPr>
            <a:spLocks noChangeArrowheads="1"/>
          </p:cNvSpPr>
          <p:nvPr/>
        </p:nvSpPr>
        <p:spPr bwMode="auto">
          <a:xfrm>
            <a:off x="1546188" y="2472511"/>
            <a:ext cx="323850" cy="360363"/>
          </a:xfrm>
          <a:prstGeom prst="rightArrow">
            <a:avLst>
              <a:gd name="adj1" fmla="val 44491"/>
              <a:gd name="adj2" fmla="val 56861"/>
            </a:avLst>
          </a:prstGeom>
          <a:solidFill>
            <a:schemeClr val="accent1"/>
          </a:solidFill>
          <a:ln w="9525">
            <a:solidFill>
              <a:schemeClr val="tx1"/>
            </a:solidFill>
            <a:miter lim="800000"/>
            <a:headEnd/>
            <a:tailEnd/>
          </a:ln>
          <a:effectLst/>
        </p:spPr>
        <p:txBody>
          <a:bodyPr wrap="none" anchor="ctr"/>
          <a:lstStyle/>
          <a:p>
            <a:pPr algn="ctr"/>
            <a:endParaRPr lang="en-US" sz="1800"/>
          </a:p>
        </p:txBody>
      </p:sp>
      <p:sp>
        <p:nvSpPr>
          <p:cNvPr id="406556" name="AutoShape 28"/>
          <p:cNvSpPr>
            <a:spLocks noChangeArrowheads="1"/>
          </p:cNvSpPr>
          <p:nvPr/>
        </p:nvSpPr>
        <p:spPr bwMode="auto">
          <a:xfrm>
            <a:off x="2600298" y="2472511"/>
            <a:ext cx="323850" cy="360363"/>
          </a:xfrm>
          <a:prstGeom prst="rightArrow">
            <a:avLst>
              <a:gd name="adj1" fmla="val 44491"/>
              <a:gd name="adj2" fmla="val 56861"/>
            </a:avLst>
          </a:prstGeom>
          <a:solidFill>
            <a:schemeClr val="accent1"/>
          </a:solidFill>
          <a:ln w="9525">
            <a:solidFill>
              <a:schemeClr val="tx1"/>
            </a:solidFill>
            <a:miter lim="800000"/>
            <a:headEnd/>
            <a:tailEnd/>
          </a:ln>
          <a:effectLst/>
        </p:spPr>
        <p:txBody>
          <a:bodyPr wrap="none" anchor="ctr"/>
          <a:lstStyle/>
          <a:p>
            <a:pPr algn="ctr"/>
            <a:endParaRPr lang="en-US" sz="1800"/>
          </a:p>
        </p:txBody>
      </p:sp>
      <p:sp>
        <p:nvSpPr>
          <p:cNvPr id="33" name="Trapezoid 32"/>
          <p:cNvSpPr>
            <a:spLocks/>
          </p:cNvSpPr>
          <p:nvPr/>
        </p:nvSpPr>
        <p:spPr bwMode="auto">
          <a:xfrm rot="16200000">
            <a:off x="711271" y="2199421"/>
            <a:ext cx="557784" cy="906542"/>
          </a:xfrm>
          <a:prstGeom prst="trapezoid">
            <a:avLst>
              <a:gd name="adj" fmla="val 172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
        <p:nvSpPr>
          <p:cNvPr id="32" name="Footer Placeholder 31"/>
          <p:cNvSpPr>
            <a:spLocks noGrp="1"/>
          </p:cNvSpPr>
          <p:nvPr>
            <p:ph type="ftr" sz="quarter" idx="11"/>
          </p:nvPr>
        </p:nvSpPr>
        <p:spPr/>
        <p:txBody>
          <a:bodyPr/>
          <a:lstStyle/>
          <a:p>
            <a:r>
              <a:rPr lang="en-US" smtClean="0"/>
              <a:t>Bor-Yuh Evan Chang - End-User Program Analysis for Data Structures</a:t>
            </a:r>
            <a:endParaRPr lang="en-US"/>
          </a:p>
        </p:txBody>
      </p:sp>
      <p:grpSp>
        <p:nvGrpSpPr>
          <p:cNvPr id="46" name="Group 45"/>
          <p:cNvGrpSpPr/>
          <p:nvPr/>
        </p:nvGrpSpPr>
        <p:grpSpPr>
          <a:xfrm>
            <a:off x="323850" y="1600406"/>
            <a:ext cx="8496300" cy="3398653"/>
            <a:chOff x="323850" y="1600406"/>
            <a:chExt cx="8496300" cy="3398653"/>
          </a:xfrm>
        </p:grpSpPr>
        <p:sp>
          <p:nvSpPr>
            <p:cNvPr id="23" name="Content Placeholder 2"/>
            <p:cNvSpPr txBox="1">
              <a:spLocks/>
            </p:cNvSpPr>
            <p:nvPr/>
          </p:nvSpPr>
          <p:spPr>
            <a:xfrm>
              <a:off x="333375" y="1600406"/>
              <a:ext cx="8458200" cy="55242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4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Traditional approaches</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42" name="Rectangle 41"/>
            <p:cNvSpPr/>
            <p:nvPr/>
          </p:nvSpPr>
          <p:spPr>
            <a:xfrm>
              <a:off x="323850" y="1639863"/>
              <a:ext cx="8496300" cy="3359196"/>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23850" y="4957812"/>
            <a:ext cx="8496300" cy="1572768"/>
            <a:chOff x="323850" y="4957814"/>
            <a:chExt cx="8496300" cy="1574790"/>
          </a:xfrm>
        </p:grpSpPr>
        <p:sp>
          <p:nvSpPr>
            <p:cNvPr id="24" name="Content Placeholder 2"/>
            <p:cNvSpPr txBox="1">
              <a:spLocks/>
            </p:cNvSpPr>
            <p:nvPr/>
          </p:nvSpPr>
          <p:spPr bwMode="auto">
            <a:xfrm>
              <a:off x="342900" y="4957814"/>
              <a:ext cx="8458200" cy="552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400" u="sng" kern="0" dirty="0" smtClean="0">
                  <a:effectLst>
                    <a:outerShdw blurRad="38100" dist="38100" dir="2700000" algn="tl">
                      <a:srgbClr val="000000">
                        <a:alpha val="43137"/>
                      </a:srgbClr>
                    </a:outerShdw>
                  </a:effectLst>
                  <a:latin typeface="+mn-lt"/>
                </a:rPr>
                <a:t>End-user</a:t>
              </a:r>
              <a:r>
                <a:rPr kumimoji="0" lang="en-US" sz="24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approach</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43" name="Rectangle 42"/>
            <p:cNvSpPr/>
            <p:nvPr/>
          </p:nvSpPr>
          <p:spPr>
            <a:xfrm>
              <a:off x="323850" y="5035572"/>
              <a:ext cx="8496300" cy="1497032"/>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p:cNvSpPr/>
          <p:nvPr/>
        </p:nvSpPr>
        <p:spPr>
          <a:xfrm>
            <a:off x="2999563" y="3666703"/>
            <a:ext cx="1960241" cy="107558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Space Invader [</a:t>
            </a:r>
            <a:r>
              <a:rPr lang="en-US" sz="1600" dirty="0" err="1" smtClean="0">
                <a:solidFill>
                  <a:schemeClr val="tx1"/>
                </a:solidFill>
              </a:rPr>
              <a:t>Distefano</a:t>
            </a:r>
            <a:r>
              <a:rPr lang="en-US" sz="1600" dirty="0" smtClean="0">
                <a:solidFill>
                  <a:schemeClr val="tx1"/>
                </a:solidFill>
              </a:rPr>
              <a:t> et al.]</a:t>
            </a:r>
          </a:p>
        </p:txBody>
      </p:sp>
      <p:sp>
        <p:nvSpPr>
          <p:cNvPr id="37" name="Rounded Rectangle 36"/>
          <p:cNvSpPr/>
          <p:nvPr/>
        </p:nvSpPr>
        <p:spPr>
          <a:xfrm>
            <a:off x="3001941" y="2114900"/>
            <a:ext cx="1960241" cy="107558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TVLA</a:t>
            </a:r>
          </a:p>
          <a:p>
            <a:pPr algn="ctr"/>
            <a:r>
              <a:rPr lang="en-US" sz="1600" dirty="0" smtClean="0">
                <a:solidFill>
                  <a:schemeClr val="tx1"/>
                </a:solidFill>
              </a:rPr>
              <a:t>[</a:t>
            </a:r>
            <a:r>
              <a:rPr lang="en-US" sz="1600" dirty="0" err="1" smtClean="0">
                <a:solidFill>
                  <a:schemeClr val="tx1"/>
                </a:solidFill>
              </a:rPr>
              <a:t>Sagiv</a:t>
            </a:r>
            <a:r>
              <a:rPr lang="en-US" sz="1600" dirty="0" smtClean="0">
                <a:solidFill>
                  <a:schemeClr val="tx1"/>
                </a:solidFill>
              </a:rPr>
              <a:t> et al.]</a:t>
            </a:r>
          </a:p>
        </p:txBody>
      </p:sp>
      <p:sp>
        <p:nvSpPr>
          <p:cNvPr id="31" name="Trapezoid 30"/>
          <p:cNvSpPr>
            <a:spLocks/>
          </p:cNvSpPr>
          <p:nvPr/>
        </p:nvSpPr>
        <p:spPr bwMode="auto">
          <a:xfrm rot="16200000">
            <a:off x="4301142" y="3646650"/>
            <a:ext cx="418338" cy="679907"/>
          </a:xfrm>
          <a:prstGeom prst="trapezoid">
            <a:avLst>
              <a:gd name="adj" fmla="val 172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6578"/>
                                        </p:tgtEl>
                                        <p:attrNameLst>
                                          <p:attrName>style.visibility</p:attrName>
                                        </p:attrNameLst>
                                      </p:cBhvr>
                                      <p:to>
                                        <p:strVal val="visible"/>
                                      </p:to>
                                    </p:set>
                                    <p:animEffect transition="in" filter="fade">
                                      <p:cBhvr>
                                        <p:cTn id="18" dur="500"/>
                                        <p:tgtEl>
                                          <p:spTgt spid="4065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6556"/>
                                        </p:tgtEl>
                                        <p:attrNameLst>
                                          <p:attrName>style.visibility</p:attrName>
                                        </p:attrNameLst>
                                      </p:cBhvr>
                                      <p:to>
                                        <p:strVal val="visible"/>
                                      </p:to>
                                    </p:set>
                                    <p:animEffect transition="in" filter="fade">
                                      <p:cBhvr>
                                        <p:cTn id="24" dur="500"/>
                                        <p:tgtEl>
                                          <p:spTgt spid="4065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6554"/>
                                        </p:tgtEl>
                                        <p:attrNameLst>
                                          <p:attrName>style.visibility</p:attrName>
                                        </p:attrNameLst>
                                      </p:cBhvr>
                                      <p:to>
                                        <p:strVal val="visible"/>
                                      </p:to>
                                    </p:set>
                                    <p:animEffect transition="in" filter="fade">
                                      <p:cBhvr>
                                        <p:cTn id="27" dur="500"/>
                                        <p:tgtEl>
                                          <p:spTgt spid="4065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6555"/>
                                        </p:tgtEl>
                                        <p:attrNameLst>
                                          <p:attrName>style.visibility</p:attrName>
                                        </p:attrNameLst>
                                      </p:cBhvr>
                                      <p:to>
                                        <p:strVal val="visible"/>
                                      </p:to>
                                    </p:set>
                                    <p:animEffect transition="in" filter="fade">
                                      <p:cBhvr>
                                        <p:cTn id="30" dur="500"/>
                                        <p:tgtEl>
                                          <p:spTgt spid="4065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6575"/>
                                        </p:tgtEl>
                                        <p:attrNameLst>
                                          <p:attrName>style.visibility</p:attrName>
                                        </p:attrNameLst>
                                      </p:cBhvr>
                                      <p:to>
                                        <p:strVal val="visible"/>
                                      </p:to>
                                    </p:set>
                                    <p:animEffect transition="in" filter="fade">
                                      <p:cBhvr>
                                        <p:cTn id="38" dur="500"/>
                                        <p:tgtEl>
                                          <p:spTgt spid="40657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06579"/>
                                        </p:tgtEl>
                                        <p:attrNameLst>
                                          <p:attrName>style.visibility</p:attrName>
                                        </p:attrNameLst>
                                      </p:cBhvr>
                                      <p:to>
                                        <p:strVal val="visible"/>
                                      </p:to>
                                    </p:set>
                                    <p:animEffect transition="in" filter="fade">
                                      <p:cBhvr>
                                        <p:cTn id="46" dur="500"/>
                                        <p:tgtEl>
                                          <p:spTgt spid="406579"/>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6563"/>
                                        </p:tgtEl>
                                        <p:attrNameLst>
                                          <p:attrName>style.visibility</p:attrName>
                                        </p:attrNameLst>
                                      </p:cBhvr>
                                      <p:to>
                                        <p:strVal val="visible"/>
                                      </p:to>
                                    </p:set>
                                    <p:animEffect transition="in" filter="fade">
                                      <p:cBhvr>
                                        <p:cTn id="52" dur="500"/>
                                        <p:tgtEl>
                                          <p:spTgt spid="4065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9" presetClass="emph" presetSubtype="0" nodeType="withEffect">
                                  <p:stCondLst>
                                    <p:cond delay="0"/>
                                  </p:stCondLst>
                                  <p:childTnLst>
                                    <p:set>
                                      <p:cBhvr rctx="PPT">
                                        <p:cTn id="57" dur="indefinite"/>
                                        <p:tgtEl>
                                          <p:spTgt spid="406575"/>
                                        </p:tgtEl>
                                        <p:attrNameLst>
                                          <p:attrName>style.opacity</p:attrName>
                                        </p:attrNameLst>
                                      </p:cBhvr>
                                      <p:to>
                                        <p:strVal val="0.75"/>
                                      </p:to>
                                    </p:set>
                                    <p:animEffect filter="image" prLst="opacity: 0.75">
                                      <p:cBhvr rctx="IE">
                                        <p:cTn id="58" dur="indefinite"/>
                                        <p:tgtEl>
                                          <p:spTgt spid="406575"/>
                                        </p:tgtEl>
                                      </p:cBhvr>
                                    </p:animEffect>
                                  </p:childTnLst>
                                </p:cTn>
                              </p:par>
                              <p:par>
                                <p:cTn id="59" presetID="9" presetClass="emph" presetSubtype="0" nodeType="withEffect">
                                  <p:stCondLst>
                                    <p:cond delay="0"/>
                                  </p:stCondLst>
                                  <p:childTnLst>
                                    <p:set>
                                      <p:cBhvr rctx="PPT">
                                        <p:cTn id="60" dur="indefinite"/>
                                        <p:tgtEl>
                                          <p:spTgt spid="406578"/>
                                        </p:tgtEl>
                                        <p:attrNameLst>
                                          <p:attrName>style.opacity</p:attrName>
                                        </p:attrNameLst>
                                      </p:cBhvr>
                                      <p:to>
                                        <p:strVal val="0.75"/>
                                      </p:to>
                                    </p:set>
                                    <p:animEffect filter="image" prLst="opacity: 0.75">
                                      <p:cBhvr rctx="IE">
                                        <p:cTn id="61" dur="indefinite"/>
                                        <p:tgtEl>
                                          <p:spTgt spid="406578"/>
                                        </p:tgtEl>
                                      </p:cBhvr>
                                    </p:animEffect>
                                  </p:childTnLst>
                                </p:cTn>
                              </p:par>
                              <p:par>
                                <p:cTn id="62" presetID="9" presetClass="emph" presetSubtype="0" nodeType="withEffect">
                                  <p:stCondLst>
                                    <p:cond delay="0"/>
                                  </p:stCondLst>
                                  <p:childTnLst>
                                    <p:set>
                                      <p:cBhvr rctx="PPT">
                                        <p:cTn id="63" dur="indefinite"/>
                                        <p:tgtEl>
                                          <p:spTgt spid="46"/>
                                        </p:tgtEl>
                                        <p:attrNameLst>
                                          <p:attrName>style.opacity</p:attrName>
                                        </p:attrNameLst>
                                      </p:cBhvr>
                                      <p:to>
                                        <p:strVal val="0.75"/>
                                      </p:to>
                                    </p:set>
                                    <p:animEffect filter="image" prLst="opacity: 0.75">
                                      <p:cBhvr rctx="IE">
                                        <p:cTn id="64" dur="indefinite"/>
                                        <p:tgtEl>
                                          <p:spTgt spid="46"/>
                                        </p:tgtEl>
                                      </p:cBhvr>
                                    </p:animEffect>
                                  </p:childTnLst>
                                </p:cTn>
                              </p:par>
                              <p:par>
                                <p:cTn id="65" presetID="9" presetClass="emph" presetSubtype="0" grpId="1" nodeType="withEffect">
                                  <p:stCondLst>
                                    <p:cond delay="0"/>
                                  </p:stCondLst>
                                  <p:childTnLst>
                                    <p:set>
                                      <p:cBhvr rctx="PPT">
                                        <p:cTn id="66" dur="indefinite"/>
                                        <p:tgtEl>
                                          <p:spTgt spid="406556"/>
                                        </p:tgtEl>
                                        <p:attrNameLst>
                                          <p:attrName>style.opacity</p:attrName>
                                        </p:attrNameLst>
                                      </p:cBhvr>
                                      <p:to>
                                        <p:strVal val="0.75"/>
                                      </p:to>
                                    </p:set>
                                    <p:animEffect filter="image" prLst="opacity: 0.75">
                                      <p:cBhvr rctx="IE">
                                        <p:cTn id="67" dur="indefinite"/>
                                        <p:tgtEl>
                                          <p:spTgt spid="406556"/>
                                        </p:tgtEl>
                                      </p:cBhvr>
                                    </p:animEffect>
                                  </p:childTnLst>
                                </p:cTn>
                              </p:par>
                              <p:par>
                                <p:cTn id="68" presetID="9" presetClass="emph" presetSubtype="0" grpId="1" nodeType="withEffect">
                                  <p:stCondLst>
                                    <p:cond delay="0"/>
                                  </p:stCondLst>
                                  <p:childTnLst>
                                    <p:set>
                                      <p:cBhvr rctx="PPT">
                                        <p:cTn id="69" dur="indefinite"/>
                                        <p:tgtEl>
                                          <p:spTgt spid="406554"/>
                                        </p:tgtEl>
                                        <p:attrNameLst>
                                          <p:attrName>style.opacity</p:attrName>
                                        </p:attrNameLst>
                                      </p:cBhvr>
                                      <p:to>
                                        <p:strVal val="0.75"/>
                                      </p:to>
                                    </p:set>
                                    <p:animEffect filter="image" prLst="opacity: 0.75">
                                      <p:cBhvr rctx="IE">
                                        <p:cTn id="70" dur="indefinite"/>
                                        <p:tgtEl>
                                          <p:spTgt spid="406554"/>
                                        </p:tgtEl>
                                      </p:cBhvr>
                                    </p:animEffect>
                                  </p:childTnLst>
                                </p:cTn>
                              </p:par>
                              <p:par>
                                <p:cTn id="71" presetID="9" presetClass="emph" presetSubtype="0" grpId="1" nodeType="withEffect">
                                  <p:stCondLst>
                                    <p:cond delay="0"/>
                                  </p:stCondLst>
                                  <p:childTnLst>
                                    <p:set>
                                      <p:cBhvr rctx="PPT">
                                        <p:cTn id="72" dur="indefinite"/>
                                        <p:tgtEl>
                                          <p:spTgt spid="406555"/>
                                        </p:tgtEl>
                                        <p:attrNameLst>
                                          <p:attrName>style.opacity</p:attrName>
                                        </p:attrNameLst>
                                      </p:cBhvr>
                                      <p:to>
                                        <p:strVal val="0.75"/>
                                      </p:to>
                                    </p:set>
                                    <p:animEffect filter="image" prLst="opacity: 0.75">
                                      <p:cBhvr rctx="IE">
                                        <p:cTn id="73" dur="indefinite"/>
                                        <p:tgtEl>
                                          <p:spTgt spid="406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63" grpId="0" animBg="1"/>
      <p:bldP spid="26" grpId="0" animBg="1"/>
      <p:bldP spid="406575" grpId="0"/>
      <p:bldP spid="406578" grpId="0"/>
      <p:bldP spid="406554" grpId="0"/>
      <p:bldP spid="406554" grpId="1"/>
      <p:bldP spid="406555" grpId="0" animBg="1"/>
      <p:bldP spid="406555" grpId="1" animBg="1"/>
      <p:bldP spid="406556" grpId="0" animBg="1"/>
      <p:bldP spid="406556" grpId="1" animBg="1"/>
      <p:bldP spid="33" grpId="0" animBg="1"/>
      <p:bldP spid="35" grpId="0" animBg="1"/>
      <p:bldP spid="37"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Key insight</a:t>
            </a:r>
            <a:r>
              <a:rPr lang="en-US" sz="3200" dirty="0" smtClean="0"/>
              <a:t/>
            </a:r>
            <a:br>
              <a:rPr lang="en-US" sz="3200" dirty="0" smtClean="0"/>
            </a:br>
            <a:r>
              <a:rPr lang="en-US" sz="3200" dirty="0" smtClean="0"/>
              <a:t>for being developer-friendly and efficient</a:t>
            </a:r>
            <a:endParaRPr lang="en-US" sz="3200" u="sng" dirty="0"/>
          </a:p>
        </p:txBody>
      </p:sp>
      <p:sp>
        <p:nvSpPr>
          <p:cNvPr id="4" name="Text Box 56"/>
          <p:cNvSpPr txBox="1">
            <a:spLocks noChangeArrowheads="1"/>
          </p:cNvSpPr>
          <p:nvPr/>
        </p:nvSpPr>
        <p:spPr bwMode="auto">
          <a:xfrm>
            <a:off x="323850" y="1233488"/>
            <a:ext cx="8496300" cy="954107"/>
          </a:xfrm>
          <a:prstGeom prst="rect">
            <a:avLst/>
          </a:prstGeom>
          <a:noFill/>
          <a:ln w="9525">
            <a:noFill/>
            <a:miter lim="800000"/>
            <a:headEnd/>
            <a:tailEnd/>
          </a:ln>
          <a:effectLst/>
        </p:spPr>
        <p:txBody>
          <a:bodyPr>
            <a:spAutoFit/>
          </a:bodyPr>
          <a:lstStyle/>
          <a:p>
            <a:r>
              <a:rPr lang="en-US" sz="2800" dirty="0" smtClean="0"/>
              <a:t>Utilize “run-time </a:t>
            </a:r>
            <a:r>
              <a:rPr lang="en-US" sz="2800" dirty="0" smtClean="0">
                <a:solidFill>
                  <a:srgbClr val="3333CC"/>
                </a:solidFill>
                <a:effectLst>
                  <a:outerShdw blurRad="38100" dist="38100" dir="2700000" algn="tl">
                    <a:srgbClr val="000000">
                      <a:alpha val="43137"/>
                    </a:srgbClr>
                  </a:outerShdw>
                </a:effectLst>
              </a:rPr>
              <a:t>checking code</a:t>
            </a:r>
            <a:r>
              <a:rPr lang="en-US" sz="2800" dirty="0" smtClean="0"/>
              <a:t>” as specification for static analysis.</a:t>
            </a:r>
            <a:endParaRPr lang="en-US" sz="2800" dirty="0" smtClean="0">
              <a:solidFill>
                <a:schemeClr val="hlink"/>
              </a:solidFill>
              <a:effectLst>
                <a:outerShdw blurRad="38100" dist="38100" dir="2700000" algn="tl">
                  <a:srgbClr val="C0C0C0"/>
                </a:outerShdw>
              </a:effectLst>
            </a:endParaRPr>
          </a:p>
        </p:txBody>
      </p:sp>
      <p:sp>
        <p:nvSpPr>
          <p:cNvPr id="8" name="Rectangle 3"/>
          <p:cNvSpPr txBox="1">
            <a:spLocks noChangeArrowheads="1"/>
          </p:cNvSpPr>
          <p:nvPr/>
        </p:nvSpPr>
        <p:spPr>
          <a:xfrm>
            <a:off x="4024305" y="2406636"/>
            <a:ext cx="4795847" cy="3902089"/>
          </a:xfrm>
          <a:prstGeom prst="rect">
            <a:avLst/>
          </a:prstGeom>
        </p:spPr>
        <p:txBody>
          <a:bodyPr/>
          <a:lstStyle/>
          <a:p>
            <a:pPr lvl="0">
              <a:spcBef>
                <a:spcPts val="528"/>
              </a:spcBef>
            </a:pPr>
            <a:r>
              <a:rPr lang="en-US" sz="2200" b="1" kern="0" dirty="0" smtClean="0">
                <a:solidFill>
                  <a:schemeClr val="bg2"/>
                </a:solidFill>
              </a:rPr>
              <a:t>assert</a:t>
            </a:r>
            <a:r>
              <a:rPr lang="en-US" sz="2200" kern="0" dirty="0" smtClean="0">
                <a:solidFill>
                  <a:schemeClr val="bg2"/>
                </a:solidFill>
              </a:rPr>
              <a:t>(</a:t>
            </a:r>
            <a:r>
              <a:rPr lang="en-US" sz="2200" kern="0" spc="-150" dirty="0" err="1" smtClean="0">
                <a:solidFill>
                  <a:schemeClr val="bg2"/>
                </a:solidFill>
              </a:rPr>
              <a:t>sorted_dll</a:t>
            </a:r>
            <a:r>
              <a:rPr lang="en-US" sz="2200" kern="0" dirty="0" smtClean="0">
                <a:solidFill>
                  <a:schemeClr val="bg2"/>
                </a:solidFill>
              </a:rPr>
              <a:t>(l,</a:t>
            </a:r>
            <a:r>
              <a:rPr lang="en-US" sz="2200" b="1" kern="0" dirty="0" smtClean="0">
                <a:solidFill>
                  <a:schemeClr val="bg2"/>
                </a:solidFill>
              </a:rPr>
              <a:t>…</a:t>
            </a:r>
            <a:r>
              <a:rPr lang="en-US" sz="2200" kern="0" dirty="0" smtClean="0">
                <a:solidFill>
                  <a:schemeClr val="bg2"/>
                </a:solidFill>
              </a:rPr>
              <a:t>));</a:t>
            </a:r>
          </a:p>
          <a:p>
            <a:pPr>
              <a:spcBef>
                <a:spcPts val="528"/>
              </a:spcBef>
              <a:buFontTx/>
              <a:buNone/>
            </a:pPr>
            <a:endParaRPr lang="en-US" sz="400" i="1" dirty="0" smtClean="0"/>
          </a:p>
          <a:p>
            <a:pPr>
              <a:spcBef>
                <a:spcPts val="528"/>
              </a:spcBef>
              <a:buFontTx/>
              <a:buNone/>
            </a:pPr>
            <a:r>
              <a:rPr lang="en-US" sz="2200" i="1" dirty="0" smtClean="0"/>
              <a:t>for each node</a:t>
            </a:r>
            <a:r>
              <a:rPr lang="en-US" sz="2200" dirty="0" smtClean="0"/>
              <a:t> </a:t>
            </a:r>
            <a:r>
              <a:rPr lang="en-US" sz="2200" dirty="0" smtClean="0">
                <a:solidFill>
                  <a:srgbClr val="C00000"/>
                </a:solidFill>
              </a:rPr>
              <a:t>cur</a:t>
            </a:r>
            <a:r>
              <a:rPr lang="en-US" sz="2200" dirty="0" smtClean="0"/>
              <a:t> </a:t>
            </a:r>
            <a:r>
              <a:rPr lang="en-US" sz="2200" i="1" dirty="0" smtClean="0"/>
              <a:t>in</a:t>
            </a:r>
            <a:r>
              <a:rPr lang="en-US" sz="2200" dirty="0" smtClean="0"/>
              <a:t> </a:t>
            </a:r>
            <a:r>
              <a:rPr lang="en-US" sz="2200" i="1" dirty="0" smtClean="0"/>
              <a:t>list</a:t>
            </a:r>
            <a:r>
              <a:rPr lang="en-US" sz="2200" dirty="0" smtClean="0"/>
              <a:t> </a:t>
            </a:r>
            <a:r>
              <a:rPr lang="en-US" sz="2200" dirty="0" smtClean="0">
                <a:solidFill>
                  <a:srgbClr val="C00000"/>
                </a:solidFill>
              </a:rPr>
              <a:t>l</a:t>
            </a:r>
            <a:r>
              <a:rPr lang="en-US" sz="2200" dirty="0" smtClean="0"/>
              <a:t> {</a:t>
            </a:r>
          </a:p>
          <a:p>
            <a:pPr>
              <a:spcBef>
                <a:spcPts val="528"/>
              </a:spcBef>
              <a:buFontTx/>
              <a:buNone/>
              <a:tabLst>
                <a:tab pos="346075" algn="l"/>
              </a:tabLst>
            </a:pPr>
            <a:r>
              <a:rPr lang="en-US" sz="2200" i="1" dirty="0" smtClean="0"/>
              <a:t>	remove</a:t>
            </a:r>
            <a:r>
              <a:rPr lang="en-US" sz="2200" dirty="0" smtClean="0"/>
              <a:t> </a:t>
            </a:r>
            <a:r>
              <a:rPr lang="en-US" sz="2200" dirty="0" smtClean="0">
                <a:solidFill>
                  <a:srgbClr val="C00000"/>
                </a:solidFill>
              </a:rPr>
              <a:t>cur</a:t>
            </a:r>
            <a:r>
              <a:rPr lang="en-US" sz="2200" dirty="0" smtClean="0"/>
              <a:t> </a:t>
            </a:r>
            <a:r>
              <a:rPr lang="en-US" sz="2200" i="1" dirty="0" smtClean="0"/>
              <a:t>if duplicate;</a:t>
            </a:r>
            <a:endParaRPr lang="en-US" sz="2200" dirty="0" smtClean="0"/>
          </a:p>
          <a:p>
            <a:pPr>
              <a:spcBef>
                <a:spcPts val="528"/>
              </a:spcBef>
              <a:buFontTx/>
              <a:buNone/>
              <a:tabLst>
                <a:tab pos="346075" algn="l"/>
              </a:tabLst>
            </a:pPr>
            <a:endParaRPr lang="en-US" sz="2200" kern="0" dirty="0" smtClean="0"/>
          </a:p>
          <a:p>
            <a:pPr>
              <a:spcBef>
                <a:spcPts val="528"/>
              </a:spcBef>
              <a:buFontTx/>
              <a:buNone/>
              <a:tabLst>
                <a:tab pos="346075" algn="l"/>
              </a:tabLst>
            </a:pPr>
            <a:endParaRPr lang="en-US" sz="2200" kern="0" dirty="0" smtClean="0"/>
          </a:p>
          <a:p>
            <a:pPr>
              <a:spcBef>
                <a:spcPts val="528"/>
              </a:spcBef>
              <a:buFontTx/>
              <a:buNone/>
            </a:pPr>
            <a:endParaRPr lang="en-US" sz="2200" dirty="0" smtClean="0"/>
          </a:p>
          <a:p>
            <a:pPr>
              <a:spcBef>
                <a:spcPts val="528"/>
              </a:spcBef>
              <a:buFontTx/>
              <a:buNone/>
            </a:pPr>
            <a:endParaRPr lang="en-US" sz="2200" dirty="0" smtClean="0"/>
          </a:p>
          <a:p>
            <a:pPr>
              <a:spcBef>
                <a:spcPts val="528"/>
              </a:spcBef>
              <a:buFontTx/>
              <a:buNone/>
            </a:pPr>
            <a:r>
              <a:rPr lang="en-US" sz="2200" dirty="0" smtClean="0"/>
              <a:t>}</a:t>
            </a:r>
          </a:p>
          <a:p>
            <a:pPr>
              <a:spcBef>
                <a:spcPts val="528"/>
              </a:spcBef>
              <a:buFontTx/>
              <a:buNone/>
            </a:pPr>
            <a:endParaRPr lang="en-US" sz="400" dirty="0" smtClean="0"/>
          </a:p>
          <a:p>
            <a:pPr lvl="0">
              <a:spcBef>
                <a:spcPts val="528"/>
              </a:spcBef>
            </a:pPr>
            <a:r>
              <a:rPr lang="en-US" sz="2200" b="1" kern="0" dirty="0" smtClean="0">
                <a:solidFill>
                  <a:schemeClr val="bg2"/>
                </a:solidFill>
              </a:rPr>
              <a:t>assert</a:t>
            </a:r>
            <a:r>
              <a:rPr lang="en-US" sz="2200" kern="0" dirty="0" smtClean="0">
                <a:solidFill>
                  <a:schemeClr val="bg2"/>
                </a:solidFill>
              </a:rPr>
              <a:t>(</a:t>
            </a:r>
            <a:r>
              <a:rPr lang="en-US" sz="2200" kern="0" spc="-150" dirty="0" err="1" smtClean="0">
                <a:solidFill>
                  <a:schemeClr val="bg2"/>
                </a:solidFill>
              </a:rPr>
              <a:t>sorted_dll_nodup</a:t>
            </a:r>
            <a:r>
              <a:rPr lang="en-US" sz="2200" kern="0" dirty="0" smtClean="0">
                <a:solidFill>
                  <a:schemeClr val="bg2"/>
                </a:solidFill>
              </a:rPr>
              <a:t>(l,</a:t>
            </a:r>
            <a:r>
              <a:rPr lang="en-US" sz="2200" b="1" kern="0" dirty="0" smtClean="0">
                <a:solidFill>
                  <a:schemeClr val="bg2"/>
                </a:solidFill>
              </a:rPr>
              <a:t>…</a:t>
            </a:r>
            <a:r>
              <a:rPr lang="en-US" sz="2200" kern="0" dirty="0" smtClean="0">
                <a:solidFill>
                  <a:schemeClr val="bg2"/>
                </a:solidFill>
              </a:rPr>
              <a:t>));</a:t>
            </a:r>
          </a:p>
        </p:txBody>
      </p:sp>
      <p:grpSp>
        <p:nvGrpSpPr>
          <p:cNvPr id="3" name="Group 41"/>
          <p:cNvGrpSpPr/>
          <p:nvPr/>
        </p:nvGrpSpPr>
        <p:grpSpPr>
          <a:xfrm>
            <a:off x="7763635" y="2370123"/>
            <a:ext cx="1056515" cy="562300"/>
            <a:chOff x="7604941" y="2443149"/>
            <a:chExt cx="1056515" cy="562300"/>
          </a:xfrm>
        </p:grpSpPr>
        <p:sp>
          <p:nvSpPr>
            <p:cNvPr id="13" name="Trapezoid 12"/>
            <p:cNvSpPr>
              <a:spLocks/>
            </p:cNvSpPr>
            <p:nvPr/>
          </p:nvSpPr>
          <p:spPr bwMode="auto">
            <a:xfrm rot="16200000">
              <a:off x="8127857" y="2471850"/>
              <a:ext cx="562300" cy="504898"/>
            </a:xfrm>
            <a:prstGeom prst="trapezoid">
              <a:avLst>
                <a:gd name="adj" fmla="val 172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
          <p:nvSpPr>
            <p:cNvPr id="14" name="Text Box 44"/>
            <p:cNvSpPr txBox="1">
              <a:spLocks noChangeAspect="1" noChangeArrowheads="1"/>
            </p:cNvSpPr>
            <p:nvPr/>
          </p:nvSpPr>
          <p:spPr bwMode="auto">
            <a:xfrm>
              <a:off x="7604941" y="2540942"/>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5" name="AutoShape 45"/>
            <p:cNvCxnSpPr>
              <a:cxnSpLocks noChangeAspect="1" noChangeShapeType="1"/>
              <a:stCxn id="14" idx="3"/>
              <a:endCxn id="13" idx="0"/>
            </p:cNvCxnSpPr>
            <p:nvPr/>
          </p:nvCxnSpPr>
          <p:spPr bwMode="auto">
            <a:xfrm>
              <a:off x="7855236" y="2724298"/>
              <a:ext cx="301322" cy="1"/>
            </a:xfrm>
            <a:prstGeom prst="straightConnector1">
              <a:avLst/>
            </a:prstGeom>
            <a:noFill/>
            <a:ln w="25400">
              <a:solidFill>
                <a:schemeClr val="tx1"/>
              </a:solidFill>
              <a:round/>
              <a:headEnd/>
              <a:tailEnd type="stealth" w="lg" len="lg"/>
            </a:ln>
            <a:effectLst/>
          </p:spPr>
        </p:cxnSp>
      </p:grpSp>
      <p:grpSp>
        <p:nvGrpSpPr>
          <p:cNvPr id="5" name="Group 59"/>
          <p:cNvGrpSpPr/>
          <p:nvPr/>
        </p:nvGrpSpPr>
        <p:grpSpPr>
          <a:xfrm>
            <a:off x="7763635" y="5802345"/>
            <a:ext cx="1056515" cy="562300"/>
            <a:chOff x="7604941" y="2443149"/>
            <a:chExt cx="1056515" cy="562300"/>
          </a:xfrm>
        </p:grpSpPr>
        <p:sp>
          <p:nvSpPr>
            <p:cNvPr id="61" name="Trapezoid 60"/>
            <p:cNvSpPr>
              <a:spLocks/>
            </p:cNvSpPr>
            <p:nvPr/>
          </p:nvSpPr>
          <p:spPr bwMode="auto">
            <a:xfrm rot="16200000">
              <a:off x="8127857" y="2471850"/>
              <a:ext cx="562300" cy="504898"/>
            </a:xfrm>
            <a:prstGeom prst="trapezoid">
              <a:avLst>
                <a:gd name="adj" fmla="val 17270"/>
              </a:avLst>
            </a:prstGeom>
            <a:solidFill>
              <a:srgbClr val="FFCDCD"/>
            </a:solidFill>
            <a:ln>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
          <p:nvSpPr>
            <p:cNvPr id="62" name="Text Box 44"/>
            <p:cNvSpPr txBox="1">
              <a:spLocks noChangeAspect="1" noChangeArrowheads="1"/>
            </p:cNvSpPr>
            <p:nvPr/>
          </p:nvSpPr>
          <p:spPr bwMode="auto">
            <a:xfrm>
              <a:off x="7604941" y="2540942"/>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63" name="AutoShape 45"/>
            <p:cNvCxnSpPr>
              <a:cxnSpLocks noChangeAspect="1" noChangeShapeType="1"/>
              <a:stCxn id="62" idx="3"/>
              <a:endCxn id="61" idx="0"/>
            </p:cNvCxnSpPr>
            <p:nvPr/>
          </p:nvCxnSpPr>
          <p:spPr bwMode="auto">
            <a:xfrm>
              <a:off x="7855236" y="2724298"/>
              <a:ext cx="301322" cy="1"/>
            </a:xfrm>
            <a:prstGeom prst="straightConnector1">
              <a:avLst/>
            </a:prstGeom>
            <a:noFill/>
            <a:ln w="25400">
              <a:solidFill>
                <a:schemeClr val="tx1"/>
              </a:solidFill>
              <a:round/>
              <a:headEnd/>
              <a:tailEnd type="stealth" w="lg" len="lg"/>
            </a:ln>
            <a:effectLst/>
          </p:spPr>
        </p:cxnSp>
      </p:grpSp>
      <p:grpSp>
        <p:nvGrpSpPr>
          <p:cNvPr id="6" name="Group 48"/>
          <p:cNvGrpSpPr/>
          <p:nvPr/>
        </p:nvGrpSpPr>
        <p:grpSpPr>
          <a:xfrm>
            <a:off x="6812080" y="4085168"/>
            <a:ext cx="2008069" cy="1059943"/>
            <a:chOff x="6812080" y="4571294"/>
            <a:chExt cx="2008069" cy="1059943"/>
          </a:xfrm>
        </p:grpSpPr>
        <p:grpSp>
          <p:nvGrpSpPr>
            <p:cNvPr id="9" name="Group 8"/>
            <p:cNvGrpSpPr/>
            <p:nvPr/>
          </p:nvGrpSpPr>
          <p:grpSpPr>
            <a:xfrm>
              <a:off x="8004222" y="5126412"/>
              <a:ext cx="511175" cy="504825"/>
              <a:chOff x="2673324" y="5078433"/>
              <a:chExt cx="511175" cy="504825"/>
            </a:xfrm>
          </p:grpSpPr>
          <p:sp>
            <p:nvSpPr>
              <p:cNvPr id="10" name="Text Box 24"/>
              <p:cNvSpPr txBox="1">
                <a:spLocks noChangeAspect="1" noChangeArrowheads="1"/>
              </p:cNvSpPr>
              <p:nvPr/>
            </p:nvSpPr>
            <p:spPr bwMode="auto">
              <a:xfrm>
                <a:off x="2673324" y="5262583"/>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1" name="AutoShape 25"/>
              <p:cNvCxnSpPr>
                <a:cxnSpLocks noChangeAspect="1" noChangeShapeType="1"/>
                <a:stCxn id="10" idx="0"/>
              </p:cNvCxnSpPr>
              <p:nvPr/>
            </p:nvCxnSpPr>
            <p:spPr bwMode="auto">
              <a:xfrm rot="5400000" flipH="1" flipV="1">
                <a:off x="2838090" y="5169255"/>
                <a:ext cx="184150" cy="2506"/>
              </a:xfrm>
              <a:prstGeom prst="straightConnector1">
                <a:avLst/>
              </a:prstGeom>
              <a:noFill/>
              <a:ln w="25400">
                <a:solidFill>
                  <a:schemeClr val="tx1"/>
                </a:solidFill>
                <a:round/>
                <a:headEnd/>
                <a:tailEnd type="stealth" w="lg" len="lg"/>
              </a:ln>
              <a:effectLst/>
            </p:spPr>
          </p:cxnSp>
        </p:grpSp>
        <p:grpSp>
          <p:nvGrpSpPr>
            <p:cNvPr id="12" name="Group 47"/>
            <p:cNvGrpSpPr/>
            <p:nvPr/>
          </p:nvGrpSpPr>
          <p:grpSpPr>
            <a:xfrm>
              <a:off x="6812080" y="4571294"/>
              <a:ext cx="2008069" cy="562300"/>
              <a:chOff x="6812080" y="4571294"/>
              <a:chExt cx="2008069" cy="562300"/>
            </a:xfrm>
          </p:grpSpPr>
          <p:sp>
            <p:nvSpPr>
              <p:cNvPr id="36" name="Trapezoid 35"/>
              <p:cNvSpPr>
                <a:spLocks/>
              </p:cNvSpPr>
              <p:nvPr/>
            </p:nvSpPr>
            <p:spPr bwMode="auto">
              <a:xfrm rot="16200000">
                <a:off x="8222318" y="4535762"/>
                <a:ext cx="562300" cy="633363"/>
              </a:xfrm>
              <a:prstGeom prst="trapezoid">
                <a:avLst>
                  <a:gd name="adj" fmla="val 802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sp>
            <p:nvSpPr>
              <p:cNvPr id="37" name="Text Box 44"/>
              <p:cNvSpPr txBox="1">
                <a:spLocks noChangeAspect="1" noChangeArrowheads="1"/>
              </p:cNvSpPr>
              <p:nvPr/>
            </p:nvSpPr>
            <p:spPr bwMode="auto">
              <a:xfrm>
                <a:off x="6812080" y="4669087"/>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38" name="AutoShape 45"/>
              <p:cNvCxnSpPr>
                <a:cxnSpLocks noChangeAspect="1" noChangeShapeType="1"/>
                <a:stCxn id="37" idx="3"/>
                <a:endCxn id="40" idx="0"/>
              </p:cNvCxnSpPr>
              <p:nvPr/>
            </p:nvCxnSpPr>
            <p:spPr bwMode="auto">
              <a:xfrm>
                <a:off x="7062375" y="4852443"/>
                <a:ext cx="301323" cy="1"/>
              </a:xfrm>
              <a:prstGeom prst="straightConnector1">
                <a:avLst/>
              </a:prstGeom>
              <a:noFill/>
              <a:ln w="25400">
                <a:solidFill>
                  <a:schemeClr val="tx1"/>
                </a:solidFill>
                <a:round/>
                <a:headEnd/>
                <a:tailEnd type="stealth" w="lg" len="lg"/>
              </a:ln>
              <a:effectLst/>
            </p:spPr>
          </p:cxnSp>
          <p:sp>
            <p:nvSpPr>
              <p:cNvPr id="40" name="Trapezoid 39"/>
              <p:cNvSpPr>
                <a:spLocks/>
              </p:cNvSpPr>
              <p:nvPr/>
            </p:nvSpPr>
            <p:spPr bwMode="auto">
              <a:xfrm rot="16200000">
                <a:off x="7514574" y="4463824"/>
                <a:ext cx="475488" cy="777240"/>
              </a:xfrm>
              <a:prstGeom prst="trapezoid">
                <a:avLst>
                  <a:gd name="adj" fmla="val 11093"/>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p>
            </p:txBody>
          </p:sp>
        </p:grpSp>
      </p:grpSp>
      <p:sp>
        <p:nvSpPr>
          <p:cNvPr id="24" name="Footer Placeholder 23"/>
          <p:cNvSpPr>
            <a:spLocks noGrp="1"/>
          </p:cNvSpPr>
          <p:nvPr>
            <p:ph type="ftr" sz="quarter" idx="11"/>
          </p:nvPr>
        </p:nvSpPr>
        <p:spPr/>
        <p:txBody>
          <a:bodyPr/>
          <a:lstStyle/>
          <a:p>
            <a:r>
              <a:rPr lang="en-US" smtClean="0"/>
              <a:t>Bor-Yuh Evan Chang - End-User Program Analysis for Data Structures</a:t>
            </a:r>
            <a:endParaRPr lang="en-US"/>
          </a:p>
        </p:txBody>
      </p:sp>
      <p:grpSp>
        <p:nvGrpSpPr>
          <p:cNvPr id="28" name="Group 27"/>
          <p:cNvGrpSpPr/>
          <p:nvPr/>
        </p:nvGrpSpPr>
        <p:grpSpPr>
          <a:xfrm>
            <a:off x="323849" y="2406636"/>
            <a:ext cx="3627430" cy="2628936"/>
            <a:chOff x="323849" y="2406636"/>
            <a:chExt cx="3627430" cy="2628936"/>
          </a:xfrm>
        </p:grpSpPr>
        <p:sp>
          <p:nvSpPr>
            <p:cNvPr id="7" name="TextBox 6"/>
            <p:cNvSpPr txBox="1"/>
            <p:nvPr/>
          </p:nvSpPr>
          <p:spPr>
            <a:xfrm>
              <a:off x="323849" y="2406636"/>
              <a:ext cx="3627430" cy="2185214"/>
            </a:xfrm>
            <a:prstGeom prst="rect">
              <a:avLst/>
            </a:prstGeom>
            <a:solidFill>
              <a:srgbClr val="FFFFEB"/>
            </a:solidFill>
            <a:ln w="9525">
              <a:solidFill>
                <a:schemeClr val="tx1"/>
              </a:solidFill>
              <a:prstDash val="dash"/>
            </a:ln>
          </p:spPr>
          <p:txBody>
            <a:bodyPr wrap="square" rtlCol="0">
              <a:spAutoFit/>
            </a:bodyPr>
            <a:lstStyle/>
            <a:p>
              <a:pPr marL="342900" lvl="0" indent="-342900">
                <a:spcBef>
                  <a:spcPct val="20000"/>
                </a:spcBef>
                <a:tabLst>
                  <a:tab pos="225425" algn="l"/>
                  <a:tab pos="461963" algn="l"/>
                  <a:tab pos="1376363" algn="l"/>
                  <a:tab pos="1598613" algn="l"/>
                  <a:tab pos="1820863" algn="l"/>
                  <a:tab pos="2289175" algn="l"/>
                  <a:tab pos="2740025" algn="l"/>
                  <a:tab pos="3208338" algn="l"/>
                  <a:tab pos="3709988" algn="l"/>
                  <a:tab pos="4110038" algn="l"/>
                  <a:tab pos="4578350" algn="l"/>
                </a:tabLst>
                <a:defRPr/>
              </a:pPr>
              <a:r>
                <a:rPr lang="en-US" sz="2000" kern="0" dirty="0" err="1" smtClean="0">
                  <a:solidFill>
                    <a:srgbClr val="7030A0"/>
                  </a:solidFill>
                </a:rPr>
                <a:t>dll</a:t>
              </a:r>
              <a:r>
                <a:rPr lang="en-US" sz="2000" kern="0" dirty="0" smtClean="0"/>
                <a:t>(h, p) =</a:t>
              </a:r>
              <a:endParaRPr lang="en-US" sz="2000" kern="0" dirty="0"/>
            </a:p>
            <a:p>
              <a:pPr lvl="0">
                <a:spcBef>
                  <a:spcPct val="20000"/>
                </a:spcBef>
                <a:tabLst>
                  <a:tab pos="225425" algn="l"/>
                  <a:tab pos="461963" algn="l"/>
                  <a:tab pos="1376363" algn="l"/>
                  <a:tab pos="1598613" algn="l"/>
                  <a:tab pos="1820863" algn="l"/>
                  <a:tab pos="2289175" algn="l"/>
                  <a:tab pos="2740025" algn="l"/>
                  <a:tab pos="3208338" algn="l"/>
                  <a:tab pos="3709988" algn="l"/>
                  <a:tab pos="4110038" algn="l"/>
                  <a:tab pos="4578350" algn="l"/>
                </a:tabLst>
                <a:defRPr/>
              </a:pPr>
              <a:r>
                <a:rPr lang="en-US" sz="2000" kern="0" dirty="0"/>
                <a:t>	</a:t>
              </a:r>
              <a:r>
                <a:rPr lang="en-US" sz="2000" b="1" kern="0" dirty="0"/>
                <a:t>if</a:t>
              </a:r>
              <a:r>
                <a:rPr lang="en-US" sz="2000" kern="0" dirty="0"/>
                <a:t> </a:t>
              </a:r>
              <a:r>
                <a:rPr lang="en-US" sz="2000" kern="0" dirty="0" smtClean="0"/>
                <a:t>(h </a:t>
              </a:r>
              <a:r>
                <a:rPr lang="en-US" sz="2000" kern="0" dirty="0">
                  <a:latin typeface="cmr10"/>
                </a:rPr>
                <a:t>=</a:t>
              </a:r>
              <a:r>
                <a:rPr lang="en-US" sz="2000" kern="0" dirty="0"/>
                <a:t> </a:t>
              </a:r>
              <a:r>
                <a:rPr lang="en-US" sz="2000" b="1" kern="0" dirty="0"/>
                <a:t>null</a:t>
              </a:r>
              <a:r>
                <a:rPr lang="en-US" sz="2000" kern="0" dirty="0"/>
                <a:t>) </a:t>
              </a:r>
              <a:r>
                <a:rPr lang="en-US" sz="2000" b="1" kern="0" dirty="0"/>
                <a:t>then</a:t>
              </a:r>
            </a:p>
            <a:p>
              <a:pPr marL="342900" lvl="0" indent="-342900">
                <a:spcBef>
                  <a:spcPct val="20000"/>
                </a:spcBef>
                <a:tabLst>
                  <a:tab pos="225425" algn="l"/>
                  <a:tab pos="461963" algn="l"/>
                  <a:tab pos="1376363" algn="l"/>
                  <a:tab pos="1598613" algn="l"/>
                  <a:tab pos="1820863" algn="l"/>
                  <a:tab pos="2289175" algn="l"/>
                  <a:tab pos="2740025" algn="l"/>
                  <a:tab pos="3208338" algn="l"/>
                  <a:tab pos="3709988" algn="l"/>
                  <a:tab pos="4110038" algn="l"/>
                  <a:tab pos="4578350" algn="l"/>
                </a:tabLst>
                <a:defRPr/>
              </a:pPr>
              <a:r>
                <a:rPr lang="en-US" sz="2000" kern="0" dirty="0"/>
                <a:t>			</a:t>
              </a:r>
              <a:r>
                <a:rPr lang="en-US" sz="2000" b="1" kern="0" dirty="0"/>
                <a:t>true</a:t>
              </a:r>
            </a:p>
            <a:p>
              <a:pPr marL="342900" lvl="0" indent="-342900">
                <a:spcBef>
                  <a:spcPct val="20000"/>
                </a:spcBef>
                <a:tabLst>
                  <a:tab pos="225425" algn="l"/>
                  <a:tab pos="461963" algn="l"/>
                  <a:tab pos="1376363" algn="l"/>
                  <a:tab pos="1598613" algn="l"/>
                  <a:tab pos="1820863" algn="l"/>
                  <a:tab pos="2289175" algn="l"/>
                  <a:tab pos="2740025" algn="l"/>
                  <a:tab pos="3208338" algn="l"/>
                  <a:tab pos="3709988" algn="l"/>
                  <a:tab pos="4110038" algn="l"/>
                  <a:tab pos="4578350" algn="l"/>
                </a:tabLst>
                <a:defRPr/>
              </a:pPr>
              <a:r>
                <a:rPr lang="en-US" sz="2000" kern="0" dirty="0"/>
                <a:t>	</a:t>
              </a:r>
              <a:r>
                <a:rPr lang="en-US" sz="2000" b="1" kern="0" dirty="0"/>
                <a:t>else</a:t>
              </a:r>
            </a:p>
            <a:p>
              <a:pPr marL="342900" lvl="0" indent="-342900">
                <a:spcBef>
                  <a:spcPct val="20000"/>
                </a:spcBef>
                <a:tabLst>
                  <a:tab pos="225425" algn="l"/>
                  <a:tab pos="461963" algn="l"/>
                  <a:tab pos="1376363" algn="l"/>
                  <a:tab pos="1598613" algn="l"/>
                  <a:tab pos="1820863" algn="l"/>
                  <a:tab pos="2289175" algn="l"/>
                  <a:tab pos="2740025" algn="l"/>
                  <a:tab pos="3208338" algn="l"/>
                  <a:tab pos="3709988" algn="l"/>
                  <a:tab pos="4110038" algn="l"/>
                  <a:tab pos="4578350" algn="l"/>
                </a:tabLst>
                <a:defRPr/>
              </a:pPr>
              <a:r>
                <a:rPr lang="en-US" sz="2000" kern="0" dirty="0"/>
                <a:t>			</a:t>
              </a:r>
              <a:r>
                <a:rPr lang="en-US" sz="2000" kern="0" dirty="0" err="1" smtClean="0"/>
                <a:t>h</a:t>
              </a:r>
              <a:r>
                <a:rPr lang="en-US" sz="2000" kern="0" dirty="0" err="1" smtClean="0">
                  <a:latin typeface="cmsy10"/>
                </a:rPr>
                <a:t>!</a:t>
              </a:r>
              <a:r>
                <a:rPr lang="en-US" sz="2000" kern="0" dirty="0" err="1" smtClean="0"/>
                <a:t>prev</a:t>
              </a:r>
              <a:r>
                <a:rPr lang="en-US" sz="2000" kern="0" dirty="0" smtClean="0"/>
                <a:t> </a:t>
              </a:r>
              <a:r>
                <a:rPr lang="en-US" sz="2000" kern="0" dirty="0" smtClean="0">
                  <a:latin typeface="cmr10"/>
                </a:rPr>
                <a:t>=</a:t>
              </a:r>
              <a:r>
                <a:rPr lang="en-US" sz="2000" kern="0" dirty="0" smtClean="0"/>
                <a:t> p  </a:t>
              </a:r>
              <a:r>
                <a:rPr lang="en-US" sz="2000" b="1" kern="0" dirty="0" smtClean="0"/>
                <a:t>and</a:t>
              </a:r>
              <a:r>
                <a:rPr lang="en-US" sz="2000" kern="0" dirty="0" smtClean="0"/>
                <a:t>     	</a:t>
              </a:r>
              <a:r>
                <a:rPr lang="en-US" sz="2000" kern="0" dirty="0" err="1" smtClean="0">
                  <a:solidFill>
                    <a:srgbClr val="7030A0"/>
                  </a:solidFill>
                </a:rPr>
                <a:t>dll</a:t>
              </a:r>
              <a:r>
                <a:rPr lang="en-US" sz="2000" kern="0" dirty="0" smtClean="0"/>
                <a:t>(</a:t>
              </a:r>
              <a:r>
                <a:rPr lang="en-US" sz="2000" kern="0" dirty="0" err="1" smtClean="0"/>
                <a:t>h</a:t>
              </a:r>
              <a:r>
                <a:rPr lang="en-US" sz="2000" kern="0" dirty="0" err="1" smtClean="0">
                  <a:latin typeface="cmsy10"/>
                </a:rPr>
                <a:t>!</a:t>
              </a:r>
              <a:r>
                <a:rPr lang="en-US" sz="2000" kern="0" dirty="0" err="1" smtClean="0"/>
                <a:t>next</a:t>
              </a:r>
              <a:r>
                <a:rPr lang="en-US" sz="2000" kern="0" dirty="0" smtClean="0"/>
                <a:t>, h)</a:t>
              </a:r>
              <a:endParaRPr lang="en-US" sz="2000" kern="0" dirty="0"/>
            </a:p>
          </p:txBody>
        </p:sp>
        <p:sp>
          <p:nvSpPr>
            <p:cNvPr id="25" name="Text Box 18"/>
            <p:cNvSpPr txBox="1">
              <a:spLocks noChangeArrowheads="1"/>
            </p:cNvSpPr>
            <p:nvPr/>
          </p:nvSpPr>
          <p:spPr bwMode="auto">
            <a:xfrm>
              <a:off x="1502615" y="4573907"/>
              <a:ext cx="1269899" cy="461665"/>
            </a:xfrm>
            <a:prstGeom prst="rect">
              <a:avLst/>
            </a:prstGeom>
            <a:noFill/>
            <a:ln w="9525">
              <a:noFill/>
              <a:miter lim="800000"/>
              <a:headEnd/>
              <a:tailEnd/>
            </a:ln>
            <a:effectLst/>
          </p:spPr>
          <p:txBody>
            <a:bodyPr wrap="none">
              <a:spAutoFit/>
            </a:bodyPr>
            <a:lstStyle/>
            <a:p>
              <a:pPr algn="ctr"/>
              <a:r>
                <a:rPr lang="en-US" sz="2400" dirty="0" smtClean="0"/>
                <a:t>checker</a:t>
              </a:r>
              <a:endParaRPr lang="en-US" sz="2400" dirty="0"/>
            </a:p>
          </p:txBody>
        </p:sp>
      </p:grpSp>
      <p:sp>
        <p:nvSpPr>
          <p:cNvPr id="51" name="AutoShape 101"/>
          <p:cNvSpPr>
            <a:spLocks noChangeArrowheads="1"/>
          </p:cNvSpPr>
          <p:nvPr/>
        </p:nvSpPr>
        <p:spPr bwMode="auto">
          <a:xfrm>
            <a:off x="3999222" y="3830643"/>
            <a:ext cx="2679192" cy="1785104"/>
          </a:xfrm>
          <a:prstGeom prst="wedgeRectCallout">
            <a:avLst>
              <a:gd name="adj1" fmla="val 56490"/>
              <a:gd name="adj2" fmla="val -21369"/>
            </a:avLst>
          </a:prstGeom>
          <a:ln>
            <a:headEnd/>
            <a:tailEnd/>
          </a:ln>
        </p:spPr>
        <p:style>
          <a:lnRef idx="1">
            <a:schemeClr val="accent2"/>
          </a:lnRef>
          <a:fillRef idx="2">
            <a:schemeClr val="accent2"/>
          </a:fillRef>
          <a:effectRef idx="1">
            <a:schemeClr val="accent2"/>
          </a:effectRef>
          <a:fontRef idx="minor">
            <a:schemeClr val="dk1"/>
          </a:fontRef>
        </p:style>
        <p:txBody>
          <a:bodyPr wrap="square" tIns="45720" bIns="45720" anchor="ctr" anchorCtr="1">
            <a:spAutoFit/>
          </a:bodyPr>
          <a:lstStyle/>
          <a:p>
            <a:r>
              <a:rPr lang="en-US" sz="2200" i="1" u="sng" dirty="0" smtClean="0">
                <a:solidFill>
                  <a:srgbClr val="7030A0"/>
                </a:solidFill>
              </a:rPr>
              <a:t>Contribution</a:t>
            </a:r>
            <a:r>
              <a:rPr lang="en-US" sz="2200" dirty="0" smtClean="0">
                <a:solidFill>
                  <a:srgbClr val="7030A0"/>
                </a:solidFill>
              </a:rPr>
              <a:t>:</a:t>
            </a:r>
            <a:r>
              <a:rPr lang="en-US" sz="2200" dirty="0" smtClean="0"/>
              <a:t>   Automatically generalize checkers for complicated intermediate states</a:t>
            </a:r>
            <a:endParaRPr lang="en-US" sz="2200" dirty="0"/>
          </a:p>
        </p:txBody>
      </p:sp>
      <p:sp>
        <p:nvSpPr>
          <p:cNvPr id="27" name="AutoShape 101"/>
          <p:cNvSpPr>
            <a:spLocks noChangeArrowheads="1"/>
          </p:cNvSpPr>
          <p:nvPr/>
        </p:nvSpPr>
        <p:spPr bwMode="auto">
          <a:xfrm>
            <a:off x="3999222" y="1931967"/>
            <a:ext cx="2816352" cy="1785104"/>
          </a:xfrm>
          <a:prstGeom prst="wedgeRectCallout">
            <a:avLst>
              <a:gd name="adj1" fmla="val -63326"/>
              <a:gd name="adj2" fmla="val -1705"/>
            </a:avLst>
          </a:prstGeom>
          <a:ln>
            <a:headEnd/>
            <a:tailEnd/>
          </a:ln>
        </p:spPr>
        <p:style>
          <a:lnRef idx="1">
            <a:schemeClr val="accent2"/>
          </a:lnRef>
          <a:fillRef idx="2">
            <a:schemeClr val="accent2"/>
          </a:fillRef>
          <a:effectRef idx="1">
            <a:schemeClr val="accent2"/>
          </a:effectRef>
          <a:fontRef idx="minor">
            <a:schemeClr val="dk1"/>
          </a:fontRef>
        </p:style>
        <p:txBody>
          <a:bodyPr wrap="square" tIns="45720" bIns="45720" anchor="ctr" anchorCtr="1">
            <a:spAutoFit/>
          </a:bodyPr>
          <a:lstStyle/>
          <a:p>
            <a:r>
              <a:rPr lang="en-US" sz="2200" i="1" u="sng" dirty="0" smtClean="0">
                <a:solidFill>
                  <a:srgbClr val="7030A0"/>
                </a:solidFill>
              </a:rPr>
              <a:t>Contribution</a:t>
            </a:r>
            <a:r>
              <a:rPr lang="en-US" sz="2200" dirty="0" smtClean="0">
                <a:solidFill>
                  <a:srgbClr val="7030A0"/>
                </a:solidFill>
              </a:rPr>
              <a:t>:</a:t>
            </a:r>
            <a:r>
              <a:rPr lang="en-US" sz="2200" dirty="0" smtClean="0"/>
              <a:t>  </a:t>
            </a:r>
          </a:p>
          <a:p>
            <a:r>
              <a:rPr lang="en-US" sz="2200" dirty="0" smtClean="0"/>
              <a:t>Build the abstraction for analysis out of developer-specified checking code</a:t>
            </a:r>
          </a:p>
        </p:txBody>
      </p:sp>
      <p:sp>
        <p:nvSpPr>
          <p:cNvPr id="29" name="TextBox 28"/>
          <p:cNvSpPr txBox="1"/>
          <p:nvPr/>
        </p:nvSpPr>
        <p:spPr>
          <a:xfrm>
            <a:off x="323849" y="4999059"/>
            <a:ext cx="2860657" cy="707886"/>
          </a:xfrm>
          <a:prstGeom prst="rect">
            <a:avLst/>
          </a:prstGeom>
          <a:noFill/>
        </p:spPr>
        <p:txBody>
          <a:bodyPr wrap="square" rtlCol="0">
            <a:spAutoFit/>
          </a:bodyPr>
          <a:lstStyle/>
          <a:p>
            <a:pPr marL="119063" indent="-119063">
              <a:buFont typeface="Arial" pitchFamily="34" charset="0"/>
              <a:buChar char="•"/>
              <a:tabLst>
                <a:tab pos="173038" algn="l"/>
              </a:tabLst>
            </a:pPr>
            <a:r>
              <a:rPr lang="en-US" dirty="0" smtClean="0"/>
              <a:t> </a:t>
            </a:r>
            <a:r>
              <a:rPr lang="en-US" sz="2000" dirty="0" smtClean="0">
                <a:solidFill>
                  <a:srgbClr val="EB7D0F"/>
                </a:solidFill>
              </a:rPr>
              <a:t>p</a:t>
            </a:r>
            <a:r>
              <a:rPr lang="en-US" sz="2000" dirty="0" smtClean="0"/>
              <a:t> specifies where 	</a:t>
            </a:r>
            <a:r>
              <a:rPr lang="en-US" sz="2000" dirty="0" err="1" smtClean="0">
                <a:solidFill>
                  <a:schemeClr val="accent1">
                    <a:lumMod val="50000"/>
                  </a:schemeClr>
                </a:solidFill>
              </a:rPr>
              <a:t>prev</a:t>
            </a:r>
            <a:r>
              <a:rPr lang="en-US" sz="2000" dirty="0" smtClean="0"/>
              <a:t> should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500"/>
                                        <p:tgtEl>
                                          <p:spTgt spid="8">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9" presetClass="emph" presetSubtype="0" grpId="0" nodeType="withEffect">
                                  <p:stCondLst>
                                    <p:cond delay="0"/>
                                  </p:stCondLst>
                                  <p:childTnLst>
                                    <p:set>
                                      <p:cBhvr rctx="PPT">
                                        <p:cTn id="41" dur="indefinite"/>
                                        <p:tgtEl>
                                          <p:spTgt spid="8">
                                            <p:txEl>
                                              <p:pRg st="0" end="0"/>
                                            </p:txEl>
                                          </p:spTgt>
                                        </p:tgtEl>
                                        <p:attrNameLst>
                                          <p:attrName>style.opacity</p:attrName>
                                        </p:attrNameLst>
                                      </p:cBhvr>
                                      <p:to>
                                        <p:strVal val="0.25"/>
                                      </p:to>
                                    </p:set>
                                    <p:animEffect filter="image" prLst="opacity: 0.25">
                                      <p:cBhvr rctx="IE">
                                        <p:cTn id="42" dur="indefinite"/>
                                        <p:tgtEl>
                                          <p:spTgt spid="8">
                                            <p:txEl>
                                              <p:pRg st="0" end="0"/>
                                            </p:txEl>
                                          </p:spTgt>
                                        </p:tgtEl>
                                      </p:cBhvr>
                                    </p:animEffect>
                                  </p:childTnLst>
                                </p:cTn>
                              </p:par>
                              <p:par>
                                <p:cTn id="43" presetID="9" presetClass="emph" presetSubtype="0" grpId="0" nodeType="withEffect">
                                  <p:stCondLst>
                                    <p:cond delay="0"/>
                                  </p:stCondLst>
                                  <p:childTnLst>
                                    <p:set>
                                      <p:cBhvr rctx="PPT">
                                        <p:cTn id="44" dur="indefinite"/>
                                        <p:tgtEl>
                                          <p:spTgt spid="8">
                                            <p:txEl>
                                              <p:pRg st="2" end="2"/>
                                            </p:txEl>
                                          </p:spTgt>
                                        </p:tgtEl>
                                        <p:attrNameLst>
                                          <p:attrName>style.opacity</p:attrName>
                                        </p:attrNameLst>
                                      </p:cBhvr>
                                      <p:to>
                                        <p:strVal val="0.25"/>
                                      </p:to>
                                    </p:set>
                                    <p:animEffect filter="image" prLst="opacity: 0.25">
                                      <p:cBhvr rctx="IE">
                                        <p:cTn id="45" dur="indefinite"/>
                                        <p:tgtEl>
                                          <p:spTgt spid="8">
                                            <p:txEl>
                                              <p:pRg st="2" end="2"/>
                                            </p:txEl>
                                          </p:spTgt>
                                        </p:tgtEl>
                                      </p:cBhvr>
                                    </p:animEffect>
                                  </p:childTnLst>
                                </p:cTn>
                              </p:par>
                              <p:par>
                                <p:cTn id="46" presetID="9" presetClass="emph" presetSubtype="0" grpId="0" nodeType="withEffect">
                                  <p:stCondLst>
                                    <p:cond delay="0"/>
                                  </p:stCondLst>
                                  <p:childTnLst>
                                    <p:set>
                                      <p:cBhvr rctx="PPT">
                                        <p:cTn id="47" dur="indefinite"/>
                                        <p:tgtEl>
                                          <p:spTgt spid="8">
                                            <p:txEl>
                                              <p:pRg st="3" end="3"/>
                                            </p:txEl>
                                          </p:spTgt>
                                        </p:tgtEl>
                                        <p:attrNameLst>
                                          <p:attrName>style.opacity</p:attrName>
                                        </p:attrNameLst>
                                      </p:cBhvr>
                                      <p:to>
                                        <p:strVal val="0.25"/>
                                      </p:to>
                                    </p:set>
                                    <p:animEffect filter="image" prLst="opacity: 0.25">
                                      <p:cBhvr rctx="IE">
                                        <p:cTn id="48" dur="indefinite"/>
                                        <p:tgtEl>
                                          <p:spTgt spid="8">
                                            <p:txEl>
                                              <p:pRg st="3" end="3"/>
                                            </p:txEl>
                                          </p:spTgt>
                                        </p:tgtEl>
                                      </p:cBhvr>
                                    </p:animEffect>
                                  </p:childTnLst>
                                </p:cTn>
                              </p:par>
                              <p:par>
                                <p:cTn id="49" presetID="9" presetClass="emph" presetSubtype="0" grpId="0" nodeType="withEffect">
                                  <p:stCondLst>
                                    <p:cond delay="0"/>
                                  </p:stCondLst>
                                  <p:childTnLst>
                                    <p:set>
                                      <p:cBhvr rctx="PPT">
                                        <p:cTn id="50" dur="indefinite"/>
                                        <p:tgtEl>
                                          <p:spTgt spid="8">
                                            <p:txEl>
                                              <p:pRg st="8" end="8"/>
                                            </p:txEl>
                                          </p:spTgt>
                                        </p:tgtEl>
                                        <p:attrNameLst>
                                          <p:attrName>style.opacity</p:attrName>
                                        </p:attrNameLst>
                                      </p:cBhvr>
                                      <p:to>
                                        <p:strVal val="0.25"/>
                                      </p:to>
                                    </p:set>
                                    <p:animEffect filter="image" prLst="opacity: 0.25">
                                      <p:cBhvr rctx="IE">
                                        <p:cTn id="51" dur="indefinite"/>
                                        <p:tgtEl>
                                          <p:spTgt spid="8">
                                            <p:txEl>
                                              <p:pRg st="8" end="8"/>
                                            </p:txEl>
                                          </p:spTgt>
                                        </p:tgtEl>
                                      </p:cBhvr>
                                    </p:animEffect>
                                  </p:childTnLst>
                                </p:cTn>
                              </p:par>
                              <p:par>
                                <p:cTn id="52" presetID="9" presetClass="emph" presetSubtype="0" grpId="0" nodeType="withEffect">
                                  <p:stCondLst>
                                    <p:cond delay="0"/>
                                  </p:stCondLst>
                                  <p:childTnLst>
                                    <p:set>
                                      <p:cBhvr rctx="PPT">
                                        <p:cTn id="53" dur="indefinite"/>
                                        <p:tgtEl>
                                          <p:spTgt spid="8">
                                            <p:txEl>
                                              <p:pRg st="10" end="10"/>
                                            </p:txEl>
                                          </p:spTgt>
                                        </p:tgtEl>
                                        <p:attrNameLst>
                                          <p:attrName>style.opacity</p:attrName>
                                        </p:attrNameLst>
                                      </p:cBhvr>
                                      <p:to>
                                        <p:strVal val="0.25"/>
                                      </p:to>
                                    </p:set>
                                    <p:animEffect filter="image" prLst="opacity: 0.25">
                                      <p:cBhvr rctx="IE">
                                        <p:cTn id="54" dur="indefinite"/>
                                        <p:tgtEl>
                                          <p:spTgt spid="8">
                                            <p:txEl>
                                              <p:pRg st="10" end="10"/>
                                            </p:txEl>
                                          </p:spTgt>
                                        </p:tgtEl>
                                      </p:cBhvr>
                                    </p:animEffect>
                                  </p:childTnLst>
                                </p:cTn>
                              </p:par>
                              <p:par>
                                <p:cTn id="55" presetID="9" presetClass="emph" presetSubtype="0" nodeType="withEffect">
                                  <p:stCondLst>
                                    <p:cond delay="0"/>
                                  </p:stCondLst>
                                  <p:childTnLst>
                                    <p:set>
                                      <p:cBhvr rctx="PPT">
                                        <p:cTn id="56" dur="indefinite"/>
                                        <p:tgtEl>
                                          <p:spTgt spid="5"/>
                                        </p:tgtEl>
                                        <p:attrNameLst>
                                          <p:attrName>style.opacity</p:attrName>
                                        </p:attrNameLst>
                                      </p:cBhvr>
                                      <p:to>
                                        <p:strVal val="0.25"/>
                                      </p:to>
                                    </p:set>
                                    <p:animEffect filter="image" prLst="opacity: 0.25">
                                      <p:cBhvr rctx="IE">
                                        <p:cTn id="57" dur="indefinite"/>
                                        <p:tgtEl>
                                          <p:spTgt spid="5"/>
                                        </p:tgtEl>
                                      </p:cBhvr>
                                    </p:animEffect>
                                  </p:childTnLst>
                                </p:cTn>
                              </p:par>
                              <p:par>
                                <p:cTn id="58" presetID="9" presetClass="emph" presetSubtype="0" nodeType="withEffect">
                                  <p:stCondLst>
                                    <p:cond delay="0"/>
                                  </p:stCondLst>
                                  <p:childTnLst>
                                    <p:set>
                                      <p:cBhvr rctx="PPT">
                                        <p:cTn id="59" dur="indefinite"/>
                                        <p:tgtEl>
                                          <p:spTgt spid="6"/>
                                        </p:tgtEl>
                                        <p:attrNameLst>
                                          <p:attrName>style.opacity</p:attrName>
                                        </p:attrNameLst>
                                      </p:cBhvr>
                                      <p:to>
                                        <p:strVal val="0.25"/>
                                      </p:to>
                                    </p:set>
                                    <p:animEffect filter="image" prLst="opacity: 0.25">
                                      <p:cBhvr rctx="IE">
                                        <p:cTn id="60" dur="indefinite"/>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9" presetClass="emph" presetSubtype="0" nodeType="withEffect">
                                  <p:stCondLst>
                                    <p:cond delay="0"/>
                                  </p:stCondLst>
                                  <p:childTnLst>
                                    <p:set>
                                      <p:cBhvr rctx="PPT">
                                        <p:cTn id="66" dur="indefinite"/>
                                        <p:tgtEl>
                                          <p:spTgt spid="6"/>
                                        </p:tgtEl>
                                        <p:attrNameLst>
                                          <p:attrName>style.opacity</p:attrName>
                                        </p:attrNameLst>
                                      </p:cBhvr>
                                      <p:to>
                                        <p:strVal val="1"/>
                                      </p:to>
                                    </p:set>
                                    <p:animEffect filter="image" prLst="opacity: 1">
                                      <p:cBhvr rctx="IE">
                                        <p:cTn id="6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51" grpId="0" animBg="1"/>
      <p:bldP spid="27"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framework is …</a:t>
            </a:r>
            <a:endParaRPr lang="en-US" dirty="0"/>
          </a:p>
        </p:txBody>
      </p:sp>
      <p:sp>
        <p:nvSpPr>
          <p:cNvPr id="14" name="Content Placeholder 13"/>
          <p:cNvSpPr>
            <a:spLocks noGrp="1"/>
          </p:cNvSpPr>
          <p:nvPr>
            <p:ph idx="1"/>
          </p:nvPr>
        </p:nvSpPr>
        <p:spPr>
          <a:xfrm>
            <a:off x="333375" y="3940182"/>
            <a:ext cx="8458200" cy="2384418"/>
          </a:xfrm>
        </p:spPr>
        <p:txBody>
          <a:bodyPr/>
          <a:lstStyle/>
          <a:p>
            <a:r>
              <a:rPr lang="en-US" sz="2800" dirty="0" smtClean="0"/>
              <a:t>Extensible and targeted for developers</a:t>
            </a:r>
          </a:p>
          <a:p>
            <a:pPr lvl="1"/>
            <a:r>
              <a:rPr lang="en-US" sz="2400" dirty="0" smtClean="0"/>
              <a:t>Parametric in developer-supplied checkers</a:t>
            </a:r>
            <a:endParaRPr lang="en-US" sz="2800" dirty="0" smtClean="0"/>
          </a:p>
          <a:p>
            <a:r>
              <a:rPr lang="en-US" sz="2800" dirty="0" smtClean="0"/>
              <a:t>Precise yet compact abstraction for efficiency</a:t>
            </a:r>
          </a:p>
          <a:p>
            <a:pPr lvl="1"/>
            <a:r>
              <a:rPr lang="en-US" sz="2400" dirty="0" smtClean="0"/>
              <a:t>Data structure-specific based on properties of interest to the developer</a:t>
            </a:r>
          </a:p>
        </p:txBody>
      </p:sp>
      <p:sp>
        <p:nvSpPr>
          <p:cNvPr id="3" name="Text Box 5"/>
          <p:cNvSpPr txBox="1">
            <a:spLocks noChangeArrowheads="1"/>
          </p:cNvSpPr>
          <p:nvPr/>
        </p:nvSpPr>
        <p:spPr bwMode="auto">
          <a:xfrm>
            <a:off x="323850" y="1233488"/>
            <a:ext cx="8629710" cy="954107"/>
          </a:xfrm>
          <a:prstGeom prst="rect">
            <a:avLst/>
          </a:prstGeom>
          <a:noFill/>
          <a:ln w="9525">
            <a:noFill/>
            <a:miter lim="800000"/>
            <a:headEnd/>
            <a:tailEnd/>
          </a:ln>
          <a:effectLst/>
        </p:spPr>
        <p:txBody>
          <a:bodyPr wrap="square">
            <a:spAutoFit/>
          </a:bodyPr>
          <a:lstStyle/>
          <a:p>
            <a:r>
              <a:rPr lang="en-US" sz="2800" dirty="0" smtClean="0"/>
              <a:t>An automated </a:t>
            </a:r>
            <a:r>
              <a:rPr lang="en-US" sz="2800" dirty="0">
                <a:solidFill>
                  <a:schemeClr val="hlink"/>
                </a:solidFill>
                <a:effectLst>
                  <a:outerShdw blurRad="38100" dist="38100" dir="2700000" algn="tl">
                    <a:srgbClr val="C0C0C0"/>
                  </a:outerShdw>
                </a:effectLst>
              </a:rPr>
              <a:t>shape analysis</a:t>
            </a:r>
            <a:r>
              <a:rPr lang="en-US" sz="2800" dirty="0"/>
              <a:t> with a </a:t>
            </a:r>
            <a:r>
              <a:rPr lang="en-US" sz="2800" dirty="0" smtClean="0"/>
              <a:t>precise memory </a:t>
            </a:r>
            <a:r>
              <a:rPr lang="en-US" sz="2800" dirty="0"/>
              <a:t>abstraction </a:t>
            </a:r>
            <a:r>
              <a:rPr lang="en-US" sz="2800" dirty="0" smtClean="0"/>
              <a:t>based around </a:t>
            </a:r>
            <a:r>
              <a:rPr lang="en-US" sz="2800" dirty="0">
                <a:solidFill>
                  <a:schemeClr val="hlink"/>
                </a:solidFill>
                <a:effectLst>
                  <a:outerShdw blurRad="38100" dist="38100" dir="2700000" algn="tl">
                    <a:srgbClr val="C0C0C0"/>
                  </a:outerShdw>
                </a:effectLst>
              </a:rPr>
              <a:t>invariant checkers</a:t>
            </a:r>
            <a:r>
              <a:rPr lang="en-US" sz="2800" dirty="0"/>
              <a:t>.</a:t>
            </a:r>
          </a:p>
        </p:txBody>
      </p:sp>
      <p:grpSp>
        <p:nvGrpSpPr>
          <p:cNvPr id="16" name="Group 15"/>
          <p:cNvGrpSpPr/>
          <p:nvPr/>
        </p:nvGrpSpPr>
        <p:grpSpPr>
          <a:xfrm>
            <a:off x="2055001" y="2297097"/>
            <a:ext cx="5033999" cy="1509589"/>
            <a:chOff x="2055001" y="2297097"/>
            <a:chExt cx="5033999" cy="1509589"/>
          </a:xfrm>
        </p:grpSpPr>
        <p:grpSp>
          <p:nvGrpSpPr>
            <p:cNvPr id="5" name="Group 14"/>
            <p:cNvGrpSpPr/>
            <p:nvPr/>
          </p:nvGrpSpPr>
          <p:grpSpPr>
            <a:xfrm>
              <a:off x="5144312" y="2567958"/>
              <a:ext cx="1944688" cy="1238728"/>
              <a:chOff x="5105401" y="2633666"/>
              <a:chExt cx="1944688" cy="1238728"/>
            </a:xfrm>
          </p:grpSpPr>
          <p:pic>
            <p:nvPicPr>
              <p:cNvPr id="9" name="Picture 13" descr="MCj03398960000[1]"/>
              <p:cNvPicPr>
                <a:picLocks noChangeAspect="1" noChangeArrowheads="1"/>
              </p:cNvPicPr>
              <p:nvPr/>
            </p:nvPicPr>
            <p:blipFill>
              <a:blip r:embed="rId3"/>
              <a:srcRect/>
              <a:stretch>
                <a:fillRect/>
              </a:stretch>
            </p:blipFill>
            <p:spPr bwMode="auto">
              <a:xfrm>
                <a:off x="5620545" y="2633666"/>
                <a:ext cx="914400" cy="874713"/>
              </a:xfrm>
              <a:prstGeom prst="rect">
                <a:avLst/>
              </a:prstGeom>
              <a:noFill/>
              <a:ln w="9525">
                <a:noFill/>
                <a:miter lim="800000"/>
                <a:headEnd/>
                <a:tailEnd/>
              </a:ln>
            </p:spPr>
          </p:pic>
          <p:sp>
            <p:nvSpPr>
              <p:cNvPr id="10" name="Text Box 15"/>
              <p:cNvSpPr txBox="1">
                <a:spLocks noChangeArrowheads="1"/>
              </p:cNvSpPr>
              <p:nvPr/>
            </p:nvSpPr>
            <p:spPr bwMode="auto">
              <a:xfrm>
                <a:off x="5105401" y="3503062"/>
                <a:ext cx="1944688" cy="369332"/>
              </a:xfrm>
              <a:prstGeom prst="rect">
                <a:avLst/>
              </a:prstGeom>
              <a:noFill/>
              <a:ln w="9525">
                <a:noFill/>
                <a:miter lim="800000"/>
                <a:headEnd/>
                <a:tailEnd/>
              </a:ln>
              <a:effectLst/>
            </p:spPr>
            <p:txBody>
              <a:bodyPr anchor="ctr" anchorCtr="1">
                <a:spAutoFit/>
              </a:bodyPr>
              <a:lstStyle/>
              <a:p>
                <a:pPr algn="ctr">
                  <a:spcBef>
                    <a:spcPct val="50000"/>
                  </a:spcBef>
                </a:pPr>
                <a:r>
                  <a:rPr lang="en-US" sz="1800" dirty="0" smtClean="0"/>
                  <a:t>shape </a:t>
                </a:r>
                <a:r>
                  <a:rPr lang="en-US" sz="1800" dirty="0"/>
                  <a:t>analyzer</a:t>
                </a:r>
              </a:p>
            </p:txBody>
          </p:sp>
        </p:grpSp>
        <p:grpSp>
          <p:nvGrpSpPr>
            <p:cNvPr id="15" name="Group 14"/>
            <p:cNvGrpSpPr/>
            <p:nvPr/>
          </p:nvGrpSpPr>
          <p:grpSpPr>
            <a:xfrm>
              <a:off x="2055001" y="2297097"/>
              <a:ext cx="1930394" cy="1509589"/>
              <a:chOff x="2055001" y="2215717"/>
              <a:chExt cx="1930394" cy="1509589"/>
            </a:xfrm>
          </p:grpSpPr>
          <p:sp>
            <p:nvSpPr>
              <p:cNvPr id="6" name="Rectangle 17"/>
              <p:cNvSpPr>
                <a:spLocks noChangeArrowheads="1"/>
              </p:cNvSpPr>
              <p:nvPr/>
            </p:nvSpPr>
            <p:spPr bwMode="auto">
              <a:xfrm>
                <a:off x="2055001" y="2215717"/>
                <a:ext cx="1930394" cy="1138773"/>
              </a:xfrm>
              <a:prstGeom prst="rect">
                <a:avLst/>
              </a:prstGeom>
              <a:solidFill>
                <a:srgbClr val="FFFFEB"/>
              </a:solidFill>
              <a:ln w="9525">
                <a:solidFill>
                  <a:schemeClr val="tx1"/>
                </a:solidFill>
                <a:prstDash val="dash"/>
                <a:miter lim="800000"/>
                <a:headEnd/>
                <a:tailEnd/>
              </a:ln>
              <a:effectLst/>
            </p:spPr>
            <p:txBody>
              <a:bodyPr wrap="square">
                <a:spAutoFit/>
              </a:bodyPr>
              <a:lstStyle/>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err="1" smtClean="0">
                    <a:solidFill>
                      <a:srgbClr val="7030A0"/>
                    </a:solidFill>
                  </a:rPr>
                  <a:t>dll</a:t>
                </a:r>
                <a:r>
                  <a:rPr lang="en-US" sz="1000" kern="0" dirty="0" smtClean="0"/>
                  <a:t>(h, p) =</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if</a:t>
                </a:r>
                <a:r>
                  <a:rPr lang="en-US" sz="1000" kern="0" dirty="0" smtClean="0"/>
                  <a:t> (h </a:t>
                </a:r>
                <a:r>
                  <a:rPr lang="en-US" sz="1000" kern="0" dirty="0" smtClean="0">
                    <a:latin typeface="cmr10"/>
                  </a:rPr>
                  <a:t>=</a:t>
                </a:r>
                <a:r>
                  <a:rPr lang="en-US" sz="1000" kern="0" dirty="0" smtClean="0"/>
                  <a:t> </a:t>
                </a:r>
                <a:r>
                  <a:rPr lang="en-US" sz="1000" b="1" kern="0" dirty="0" smtClean="0"/>
                  <a:t>null</a:t>
                </a:r>
                <a:r>
                  <a:rPr lang="en-US" sz="1000" kern="0" dirty="0" smtClean="0"/>
                  <a:t>) </a:t>
                </a:r>
                <a:r>
                  <a:rPr lang="en-US" sz="1000" b="1" kern="0" dirty="0" smtClean="0"/>
                  <a:t>then</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true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else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a:t>
                </a:r>
                <a:r>
                  <a:rPr lang="en-US" sz="1000" kern="0" dirty="0" err="1" smtClean="0"/>
                  <a:t>h</a:t>
                </a:r>
                <a:r>
                  <a:rPr lang="en-US" sz="1000" kern="0" dirty="0" err="1" smtClean="0">
                    <a:latin typeface="cmsy10"/>
                  </a:rPr>
                  <a:t>!</a:t>
                </a:r>
                <a:r>
                  <a:rPr lang="en-US" sz="1000" kern="0" dirty="0" err="1" smtClean="0"/>
                  <a:t>prev</a:t>
                </a:r>
                <a:r>
                  <a:rPr lang="en-US" sz="1000" kern="0" dirty="0" smtClean="0"/>
                  <a:t> </a:t>
                </a:r>
                <a:r>
                  <a:rPr lang="en-US" sz="1000" kern="0" dirty="0" smtClean="0">
                    <a:latin typeface="cmr10"/>
                  </a:rPr>
                  <a:t>=</a:t>
                </a:r>
                <a:r>
                  <a:rPr lang="en-US" sz="1000" kern="0" dirty="0" smtClean="0"/>
                  <a:t> </a:t>
                </a:r>
                <a:r>
                  <a:rPr lang="en-US" sz="1000" kern="0" dirty="0" err="1" smtClean="0"/>
                  <a:t>prev</a:t>
                </a:r>
                <a:r>
                  <a:rPr lang="en-US" sz="1000" kern="0" dirty="0" smtClean="0"/>
                  <a:t>  </a:t>
                </a:r>
                <a:r>
                  <a:rPr lang="en-US" sz="1000" b="1" kern="0" dirty="0" smtClean="0"/>
                  <a:t>and</a:t>
                </a:r>
                <a:r>
                  <a:rPr lang="en-US" sz="1000" kern="0" dirty="0" smtClean="0"/>
                  <a:t> </a:t>
                </a:r>
              </a:p>
              <a:p>
                <a:pPr lvl="0">
                  <a:spcBef>
                    <a:spcPts val="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kern="0" dirty="0" err="1" smtClean="0">
                    <a:solidFill>
                      <a:srgbClr val="7030A0"/>
                    </a:solidFill>
                  </a:rPr>
                  <a:t>dll</a:t>
                </a:r>
                <a:r>
                  <a:rPr lang="en-US" sz="1000" kern="0" dirty="0" smtClean="0"/>
                  <a:t>(</a:t>
                </a:r>
                <a:r>
                  <a:rPr lang="en-US" sz="1000" kern="0" dirty="0" err="1" smtClean="0"/>
                  <a:t>h</a:t>
                </a:r>
                <a:r>
                  <a:rPr lang="en-US" sz="1000" kern="0" dirty="0" err="1" smtClean="0">
                    <a:latin typeface="cmsy10"/>
                  </a:rPr>
                  <a:t>!</a:t>
                </a:r>
                <a:r>
                  <a:rPr lang="en-US" sz="1000" kern="0" dirty="0" err="1" smtClean="0"/>
                  <a:t>next</a:t>
                </a:r>
                <a:r>
                  <a:rPr lang="en-US" sz="1000" kern="0" dirty="0" smtClean="0"/>
                  <a:t>, h)</a:t>
                </a:r>
              </a:p>
            </p:txBody>
          </p:sp>
          <p:sp>
            <p:nvSpPr>
              <p:cNvPr id="7" name="Text Box 18"/>
              <p:cNvSpPr txBox="1">
                <a:spLocks noChangeArrowheads="1"/>
              </p:cNvSpPr>
              <p:nvPr/>
            </p:nvSpPr>
            <p:spPr bwMode="auto">
              <a:xfrm>
                <a:off x="2474215" y="3355974"/>
                <a:ext cx="1091966" cy="369332"/>
              </a:xfrm>
              <a:prstGeom prst="rect">
                <a:avLst/>
              </a:prstGeom>
              <a:noFill/>
              <a:ln w="9525">
                <a:noFill/>
                <a:miter lim="800000"/>
                <a:headEnd/>
                <a:tailEnd/>
              </a:ln>
              <a:effectLst/>
            </p:spPr>
            <p:txBody>
              <a:bodyPr wrap="none">
                <a:spAutoFit/>
              </a:bodyPr>
              <a:lstStyle/>
              <a:p>
                <a:pPr algn="ctr"/>
                <a:r>
                  <a:rPr lang="en-US" sz="1800" dirty="0"/>
                  <a:t>checkers</a:t>
                </a:r>
              </a:p>
            </p:txBody>
          </p:sp>
        </p:grpSp>
        <p:sp>
          <p:nvSpPr>
            <p:cNvPr id="8" name="AutoShape 23"/>
            <p:cNvSpPr>
              <a:spLocks noChangeArrowheads="1"/>
            </p:cNvSpPr>
            <p:nvPr/>
          </p:nvSpPr>
          <p:spPr bwMode="auto">
            <a:xfrm>
              <a:off x="4472805" y="2871710"/>
              <a:ext cx="649288" cy="360362"/>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800"/>
            </a:p>
          </p:txBody>
        </p:sp>
      </p:grpSp>
      <p:sp>
        <p:nvSpPr>
          <p:cNvPr id="13" name="Footer Placeholder 12"/>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3"/>
          <p:cNvSpPr txBox="1">
            <a:spLocks noChangeArrowheads="1"/>
          </p:cNvSpPr>
          <p:nvPr/>
        </p:nvSpPr>
        <p:spPr bwMode="auto">
          <a:xfrm>
            <a:off x="333375" y="1233488"/>
            <a:ext cx="8458200" cy="5091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1125" marR="0" lvl="0" indent="-111125" algn="l" defTabSz="914400" rtl="0" eaLnBrk="1" fontAlgn="base" latinLnBrk="0" hangingPunct="1">
              <a:lnSpc>
                <a:spcPct val="100000"/>
              </a:lnSpc>
              <a:spcBef>
                <a:spcPct val="200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800" b="0" i="0"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mn-lt"/>
                <a:ea typeface="+mn-ea"/>
                <a:cs typeface="+mn-cs"/>
              </a:rPr>
              <a:t>Splitting</a:t>
            </a:r>
            <a:r>
              <a:rPr kumimoji="0" lang="en-US" sz="2800" b="0" i="0" u="none" strike="noStrike" kern="0" cap="none" spc="0" normalizeH="0" noProof="0" dirty="0" smtClean="0">
                <a:ln>
                  <a:noFill/>
                </a:ln>
                <a:uLnTx/>
                <a:uFillTx/>
                <a:latin typeface="+mn-lt"/>
                <a:ea typeface="+mn-ea"/>
                <a:cs typeface="+mn-cs"/>
              </a:rPr>
              <a:t> of summaries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To reflect updates precisely</a:t>
            </a:r>
          </a:p>
          <a:p>
            <a:pPr marL="111125" marR="0" lvl="0" indent="-111125" algn="l" defTabSz="914400" rtl="0" eaLnBrk="1" fontAlgn="base" latinLnBrk="0" hangingPunct="1">
              <a:lnSpc>
                <a:spcPct val="100000"/>
              </a:lnSpc>
              <a:spcBef>
                <a:spcPct val="20000"/>
              </a:spcBef>
              <a:spcAft>
                <a:spcPct val="0"/>
              </a:spcAft>
              <a:buClrTx/>
              <a:buSzTx/>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And</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noProof="0" dirty="0" smtClean="0">
                <a:ln>
                  <a:noFill/>
                </a:ln>
                <a:solidFill>
                  <a:srgbClr val="3333CC"/>
                </a:solidFill>
                <a:effectLst>
                  <a:outerShdw blurRad="38100" dist="38100" dir="2700000" algn="tl">
                    <a:srgbClr val="000000">
                      <a:alpha val="43137"/>
                    </a:srgbClr>
                  </a:outerShdw>
                </a:effectLst>
                <a:uLnTx/>
                <a:uFillTx/>
                <a:latin typeface="+mn-lt"/>
                <a:ea typeface="+mn-ea"/>
                <a:cs typeface="+mn-cs"/>
              </a:rPr>
              <a:t>summarizing</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smtClean="0">
                <a:ln>
                  <a:noFill/>
                </a:ln>
                <a:solidFill>
                  <a:schemeClr val="tx1"/>
                </a:solidFill>
                <a:effectLst/>
                <a:uLnTx/>
                <a:uFillTx/>
                <a:latin typeface="+mn-lt"/>
                <a:ea typeface="+mn-ea"/>
                <a:cs typeface="+mn-cs"/>
              </a:rPr>
              <a:t>for termination</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11125" marR="0" lvl="0" indent="-111125" algn="l" defTabSz="914400" rtl="0" eaLnBrk="1" fontAlgn="base" latinLnBrk="0" hangingPunct="1">
              <a:lnSpc>
                <a:spcPct val="100000"/>
              </a:lnSpc>
              <a:spcBef>
                <a:spcPct val="20000"/>
              </a:spcBef>
              <a:spcAft>
                <a:spcPct val="0"/>
              </a:spcAft>
              <a:buClrTx/>
              <a:buSzTx/>
              <a:buFontTx/>
              <a:buChar char="•"/>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56706" name="Rectangle 2"/>
          <p:cNvSpPr>
            <a:spLocks noGrp="1" noChangeArrowheads="1"/>
          </p:cNvSpPr>
          <p:nvPr>
            <p:ph type="title"/>
          </p:nvPr>
        </p:nvSpPr>
        <p:spPr/>
        <p:txBody>
          <a:bodyPr/>
          <a:lstStyle/>
          <a:p>
            <a:r>
              <a:rPr lang="en-US" sz="3200" dirty="0"/>
              <a:t>Shape analysis is an abstract interpretation on </a:t>
            </a:r>
            <a:r>
              <a:rPr lang="en-US" sz="3200" dirty="0" smtClean="0"/>
              <a:t>abstract memory descriptions </a:t>
            </a:r>
            <a:r>
              <a:rPr lang="en-US" sz="3200" dirty="0"/>
              <a:t>with …</a:t>
            </a:r>
          </a:p>
        </p:txBody>
      </p:sp>
      <p:grpSp>
        <p:nvGrpSpPr>
          <p:cNvPr id="2" name="Group 362"/>
          <p:cNvGrpSpPr/>
          <p:nvPr/>
        </p:nvGrpSpPr>
        <p:grpSpPr>
          <a:xfrm>
            <a:off x="368824" y="1743020"/>
            <a:ext cx="8451326" cy="1320850"/>
            <a:chOff x="368824" y="1743020"/>
            <a:chExt cx="8451326" cy="1320850"/>
          </a:xfrm>
        </p:grpSpPr>
        <p:sp>
          <p:nvSpPr>
            <p:cNvPr id="456729" name="AutoShape 25"/>
            <p:cNvSpPr>
              <a:spLocks noChangeArrowheads="1"/>
            </p:cNvSpPr>
            <p:nvPr/>
          </p:nvSpPr>
          <p:spPr bwMode="auto">
            <a:xfrm>
              <a:off x="4360868" y="2039891"/>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800"/>
            </a:p>
          </p:txBody>
        </p:sp>
        <p:grpSp>
          <p:nvGrpSpPr>
            <p:cNvPr id="3" name="Group 440"/>
            <p:cNvGrpSpPr/>
            <p:nvPr/>
          </p:nvGrpSpPr>
          <p:grpSpPr>
            <a:xfrm>
              <a:off x="5055130" y="1816046"/>
              <a:ext cx="3765020" cy="1247824"/>
              <a:chOff x="5042488" y="1804171"/>
              <a:chExt cx="3765020" cy="1247824"/>
            </a:xfrm>
          </p:grpSpPr>
          <p:grpSp>
            <p:nvGrpSpPr>
              <p:cNvPr id="4" name="Group 182"/>
              <p:cNvGrpSpPr/>
              <p:nvPr/>
            </p:nvGrpSpPr>
            <p:grpSpPr>
              <a:xfrm>
                <a:off x="7107163" y="2547170"/>
                <a:ext cx="511175" cy="504825"/>
                <a:chOff x="7357989" y="4098939"/>
                <a:chExt cx="511175" cy="504825"/>
              </a:xfrm>
            </p:grpSpPr>
            <p:sp>
              <p:nvSpPr>
                <p:cNvPr id="181" name="Text Box 24"/>
                <p:cNvSpPr txBox="1">
                  <a:spLocks noChangeAspect="1" noChangeArrowheads="1"/>
                </p:cNvSpPr>
                <p:nvPr/>
              </p:nvSpPr>
              <p:spPr bwMode="auto">
                <a:xfrm>
                  <a:off x="7357989"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82" name="AutoShape 25"/>
                <p:cNvCxnSpPr>
                  <a:cxnSpLocks noChangeAspect="1" noChangeShapeType="1"/>
                  <a:stCxn id="181" idx="0"/>
                </p:cNvCxnSpPr>
                <p:nvPr/>
              </p:nvCxnSpPr>
              <p:spPr bwMode="auto">
                <a:xfrm rot="5400000" flipH="1" flipV="1">
                  <a:off x="7522755" y="4189761"/>
                  <a:ext cx="184150" cy="2506"/>
                </a:xfrm>
                <a:prstGeom prst="straightConnector1">
                  <a:avLst/>
                </a:prstGeom>
                <a:noFill/>
                <a:ln w="25400">
                  <a:solidFill>
                    <a:schemeClr val="tx1"/>
                  </a:solidFill>
                  <a:round/>
                  <a:headEnd/>
                  <a:tailEnd type="stealth" w="lg" len="lg"/>
                </a:ln>
                <a:effectLst/>
              </p:spPr>
            </p:cxnSp>
          </p:grpSp>
          <p:sp>
            <p:nvSpPr>
              <p:cNvPr id="89" name="Trapezoid 88"/>
              <p:cNvSpPr/>
              <p:nvPr/>
            </p:nvSpPr>
            <p:spPr bwMode="auto">
              <a:xfrm rot="16200000">
                <a:off x="8222985" y="2022934"/>
                <a:ext cx="803286" cy="365760"/>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92" name="Trapezoid 91"/>
              <p:cNvSpPr/>
              <p:nvPr/>
            </p:nvSpPr>
            <p:spPr bwMode="auto">
              <a:xfrm rot="16200000">
                <a:off x="5618903" y="1885775"/>
                <a:ext cx="657234" cy="64008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cxnSp>
            <p:nvCxnSpPr>
              <p:cNvPr id="95" name="AutoShape 33"/>
              <p:cNvCxnSpPr>
                <a:cxnSpLocks noChangeAspect="1" noChangeShapeType="1"/>
              </p:cNvCxnSpPr>
              <p:nvPr/>
            </p:nvCxnSpPr>
            <p:spPr bwMode="auto">
              <a:xfrm rot="10800000">
                <a:off x="6277918" y="2409928"/>
                <a:ext cx="409022" cy="1588"/>
              </a:xfrm>
              <a:prstGeom prst="straightConnector1">
                <a:avLst/>
              </a:prstGeom>
              <a:noFill/>
              <a:ln w="25400">
                <a:solidFill>
                  <a:schemeClr val="tx1"/>
                </a:solidFill>
                <a:round/>
                <a:headEnd/>
                <a:tailEnd type="stealth" w="lg" len="lg"/>
              </a:ln>
              <a:effectLst/>
            </p:spPr>
          </p:cxnSp>
          <p:cxnSp>
            <p:nvCxnSpPr>
              <p:cNvPr id="96" name="AutoShape 33"/>
              <p:cNvCxnSpPr>
                <a:cxnSpLocks noChangeAspect="1" noChangeShapeType="1"/>
              </p:cNvCxnSpPr>
              <p:nvPr/>
            </p:nvCxnSpPr>
            <p:spPr bwMode="auto">
              <a:xfrm rot="10800000">
                <a:off x="6924099" y="2409928"/>
                <a:ext cx="409022" cy="1588"/>
              </a:xfrm>
              <a:prstGeom prst="straightConnector1">
                <a:avLst/>
              </a:prstGeom>
              <a:noFill/>
              <a:ln w="25400">
                <a:solidFill>
                  <a:schemeClr val="tx1"/>
                </a:solidFill>
                <a:round/>
                <a:headEnd/>
                <a:tailEnd type="stealth" w="lg" len="lg"/>
              </a:ln>
              <a:effectLst/>
            </p:spPr>
          </p:cxnSp>
          <p:grpSp>
            <p:nvGrpSpPr>
              <p:cNvPr id="5" name="Group 233"/>
              <p:cNvGrpSpPr/>
              <p:nvPr/>
            </p:nvGrpSpPr>
            <p:grpSpPr>
              <a:xfrm>
                <a:off x="6504960" y="1876630"/>
                <a:ext cx="420624" cy="658368"/>
                <a:chOff x="2324457" y="5437215"/>
                <a:chExt cx="420624" cy="658368"/>
              </a:xfrm>
            </p:grpSpPr>
            <p:sp>
              <p:nvSpPr>
                <p:cNvPr id="119" name="Oval 118"/>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20"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6" name="Group 226"/>
                <p:cNvGrpSpPr/>
                <p:nvPr/>
              </p:nvGrpSpPr>
              <p:grpSpPr>
                <a:xfrm>
                  <a:off x="2324457" y="5437215"/>
                  <a:ext cx="420624" cy="658368"/>
                  <a:chOff x="2324457" y="5437215"/>
                  <a:chExt cx="605108" cy="658368"/>
                </a:xfrm>
              </p:grpSpPr>
              <p:sp>
                <p:nvSpPr>
                  <p:cNvPr id="122"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23" name="Rectangle 122"/>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24" name="Rectangle 123"/>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27" name="Rectangle 126"/>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28" name="Rectangle 127"/>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29" name="Rectangle 128"/>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30" name="Rectangle 129"/>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98" name="AutoShape 33"/>
              <p:cNvCxnSpPr>
                <a:cxnSpLocks noChangeAspect="1" noChangeShapeType="1"/>
              </p:cNvCxnSpPr>
              <p:nvPr/>
            </p:nvCxnSpPr>
            <p:spPr bwMode="auto">
              <a:xfrm flipV="1">
                <a:off x="6742364" y="2266205"/>
                <a:ext cx="408777" cy="1"/>
              </a:xfrm>
              <a:prstGeom prst="straightConnector1">
                <a:avLst/>
              </a:prstGeom>
              <a:noFill/>
              <a:ln w="25400">
                <a:solidFill>
                  <a:schemeClr val="tx1"/>
                </a:solidFill>
                <a:round/>
                <a:headEnd/>
                <a:tailEnd type="stealth" w="lg" len="lg"/>
              </a:ln>
              <a:effectLst/>
            </p:spPr>
          </p:cxnSp>
          <p:grpSp>
            <p:nvGrpSpPr>
              <p:cNvPr id="7" name="Group 293"/>
              <p:cNvGrpSpPr/>
              <p:nvPr/>
            </p:nvGrpSpPr>
            <p:grpSpPr>
              <a:xfrm>
                <a:off x="7151141" y="1876630"/>
                <a:ext cx="420624" cy="658368"/>
                <a:chOff x="2324457" y="5437215"/>
                <a:chExt cx="420624" cy="658368"/>
              </a:xfrm>
            </p:grpSpPr>
            <p:sp>
              <p:nvSpPr>
                <p:cNvPr id="101" name="Oval 100"/>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02"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8" name="Group 226"/>
                <p:cNvGrpSpPr/>
                <p:nvPr/>
              </p:nvGrpSpPr>
              <p:grpSpPr>
                <a:xfrm>
                  <a:off x="2324457" y="5437215"/>
                  <a:ext cx="420624" cy="658368"/>
                  <a:chOff x="2324457" y="5437215"/>
                  <a:chExt cx="605108" cy="658368"/>
                </a:xfrm>
              </p:grpSpPr>
              <p:sp>
                <p:nvSpPr>
                  <p:cNvPr id="104"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08" name="Rectangle 10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09" name="Rectangle 10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13" name="Rectangle 112"/>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14" name="Rectangle 113"/>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15" name="Rectangle 114"/>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16" name="Rectangle 115"/>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100" name="AutoShape 33"/>
              <p:cNvCxnSpPr>
                <a:cxnSpLocks noChangeAspect="1" noChangeShapeType="1"/>
              </p:cNvCxnSpPr>
              <p:nvPr/>
            </p:nvCxnSpPr>
            <p:spPr bwMode="auto">
              <a:xfrm flipV="1">
                <a:off x="7388545" y="2266205"/>
                <a:ext cx="408776" cy="1"/>
              </a:xfrm>
              <a:prstGeom prst="straightConnector1">
                <a:avLst/>
              </a:prstGeom>
              <a:noFill/>
              <a:ln w="25400">
                <a:solidFill>
                  <a:schemeClr val="tx1"/>
                </a:solidFill>
                <a:round/>
                <a:headEnd/>
                <a:tailEnd type="stealth" w="lg" len="lg"/>
              </a:ln>
              <a:effectLst/>
            </p:spPr>
          </p:cxnSp>
          <p:sp>
            <p:nvSpPr>
              <p:cNvPr id="184" name="Text Box 44"/>
              <p:cNvSpPr txBox="1">
                <a:spLocks noChangeAspect="1" noChangeArrowheads="1"/>
              </p:cNvSpPr>
              <p:nvPr/>
            </p:nvSpPr>
            <p:spPr bwMode="auto">
              <a:xfrm>
                <a:off x="5042488" y="2021149"/>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185" name="AutoShape 45"/>
              <p:cNvCxnSpPr>
                <a:cxnSpLocks noChangeAspect="1" noChangeShapeType="1"/>
                <a:stCxn id="184" idx="3"/>
                <a:endCxn id="92" idx="0"/>
              </p:cNvCxnSpPr>
              <p:nvPr/>
            </p:nvCxnSpPr>
            <p:spPr bwMode="auto">
              <a:xfrm>
                <a:off x="5292784" y="2205815"/>
                <a:ext cx="334696" cy="1588"/>
              </a:xfrm>
              <a:prstGeom prst="straightConnector1">
                <a:avLst/>
              </a:prstGeom>
              <a:noFill/>
              <a:ln w="25400">
                <a:solidFill>
                  <a:schemeClr val="tx1"/>
                </a:solidFill>
                <a:round/>
                <a:headEnd/>
                <a:tailEnd type="stealth" w="lg" len="lg"/>
              </a:ln>
              <a:effectLst/>
            </p:spPr>
          </p:cxnSp>
          <p:cxnSp>
            <p:nvCxnSpPr>
              <p:cNvPr id="332" name="AutoShape 33"/>
              <p:cNvCxnSpPr>
                <a:cxnSpLocks noChangeAspect="1" noChangeShapeType="1"/>
                <a:endCxn id="113" idx="3"/>
              </p:cNvCxnSpPr>
              <p:nvPr/>
            </p:nvCxnSpPr>
            <p:spPr bwMode="auto">
              <a:xfrm rot="10800000">
                <a:off x="7570281" y="2409928"/>
                <a:ext cx="408135" cy="228"/>
              </a:xfrm>
              <a:prstGeom prst="straightConnector1">
                <a:avLst/>
              </a:prstGeom>
              <a:noFill/>
              <a:ln w="25400">
                <a:solidFill>
                  <a:schemeClr val="tx1"/>
                </a:solidFill>
                <a:round/>
                <a:headEnd/>
                <a:tailEnd type="stealth" w="lg" len="lg"/>
              </a:ln>
              <a:effectLst/>
            </p:spPr>
          </p:cxnSp>
          <p:grpSp>
            <p:nvGrpSpPr>
              <p:cNvPr id="9" name="Group 293"/>
              <p:cNvGrpSpPr/>
              <p:nvPr/>
            </p:nvGrpSpPr>
            <p:grpSpPr>
              <a:xfrm>
                <a:off x="7796435" y="1875270"/>
                <a:ext cx="420624" cy="658368"/>
                <a:chOff x="2324457" y="5437215"/>
                <a:chExt cx="420624" cy="658368"/>
              </a:xfrm>
            </p:grpSpPr>
            <p:sp>
              <p:nvSpPr>
                <p:cNvPr id="334" name="Oval 333"/>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3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0" name="Group 226"/>
                <p:cNvGrpSpPr/>
                <p:nvPr/>
              </p:nvGrpSpPr>
              <p:grpSpPr>
                <a:xfrm>
                  <a:off x="2324457" y="5437215"/>
                  <a:ext cx="420624" cy="658368"/>
                  <a:chOff x="2324457" y="5437215"/>
                  <a:chExt cx="605108" cy="658368"/>
                </a:xfrm>
              </p:grpSpPr>
              <p:sp>
                <p:nvSpPr>
                  <p:cNvPr id="337"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338" name="Rectangle 33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39" name="Rectangle 33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40" name="Rectangle 33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41" name="Rectangle 34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42" name="Rectangle 34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43" name="Rectangle 34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44" name="AutoShape 33"/>
              <p:cNvCxnSpPr>
                <a:cxnSpLocks noChangeAspect="1" noChangeShapeType="1"/>
              </p:cNvCxnSpPr>
              <p:nvPr/>
            </p:nvCxnSpPr>
            <p:spPr bwMode="auto">
              <a:xfrm flipV="1">
                <a:off x="8033839" y="2264845"/>
                <a:ext cx="408776" cy="1"/>
              </a:xfrm>
              <a:prstGeom prst="straightConnector1">
                <a:avLst/>
              </a:prstGeom>
              <a:noFill/>
              <a:ln w="25400">
                <a:solidFill>
                  <a:schemeClr val="tx1"/>
                </a:solidFill>
                <a:round/>
                <a:headEnd/>
                <a:tailEnd type="stealth" w="lg" len="lg"/>
              </a:ln>
              <a:effectLst/>
            </p:spPr>
          </p:cxnSp>
        </p:grpSp>
        <p:grpSp>
          <p:nvGrpSpPr>
            <p:cNvPr id="11" name="Group 538"/>
            <p:cNvGrpSpPr/>
            <p:nvPr/>
          </p:nvGrpSpPr>
          <p:grpSpPr>
            <a:xfrm>
              <a:off x="368824" y="1743020"/>
              <a:ext cx="3765020" cy="1247824"/>
              <a:chOff x="441850" y="1712889"/>
              <a:chExt cx="3765020" cy="1247824"/>
            </a:xfrm>
          </p:grpSpPr>
          <p:grpSp>
            <p:nvGrpSpPr>
              <p:cNvPr id="12" name="Group 182"/>
              <p:cNvGrpSpPr/>
              <p:nvPr/>
            </p:nvGrpSpPr>
            <p:grpSpPr>
              <a:xfrm>
                <a:off x="2381227" y="2455888"/>
                <a:ext cx="511175" cy="504825"/>
                <a:chOff x="7357989" y="4098939"/>
                <a:chExt cx="511175" cy="504825"/>
              </a:xfrm>
            </p:grpSpPr>
            <p:sp>
              <p:nvSpPr>
                <p:cNvPr id="487" name="Text Box 24"/>
                <p:cNvSpPr txBox="1">
                  <a:spLocks noChangeAspect="1" noChangeArrowheads="1"/>
                </p:cNvSpPr>
                <p:nvPr/>
              </p:nvSpPr>
              <p:spPr bwMode="auto">
                <a:xfrm>
                  <a:off x="7357989"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488" name="AutoShape 25"/>
                <p:cNvCxnSpPr>
                  <a:cxnSpLocks noChangeAspect="1" noChangeShapeType="1"/>
                  <a:stCxn id="487" idx="0"/>
                </p:cNvCxnSpPr>
                <p:nvPr/>
              </p:nvCxnSpPr>
              <p:spPr bwMode="auto">
                <a:xfrm rot="5400000" flipH="1" flipV="1">
                  <a:off x="7522755" y="4189761"/>
                  <a:ext cx="184150" cy="2506"/>
                </a:xfrm>
                <a:prstGeom prst="straightConnector1">
                  <a:avLst/>
                </a:prstGeom>
                <a:noFill/>
                <a:ln w="25400">
                  <a:solidFill>
                    <a:schemeClr val="tx1"/>
                  </a:solidFill>
                  <a:round/>
                  <a:headEnd/>
                  <a:tailEnd type="stealth" w="lg" len="lg"/>
                </a:ln>
                <a:effectLst/>
              </p:spPr>
            </p:cxnSp>
          </p:grpSp>
          <p:sp>
            <p:nvSpPr>
              <p:cNvPr id="444" name="Trapezoid 443"/>
              <p:cNvSpPr/>
              <p:nvPr/>
            </p:nvSpPr>
            <p:spPr bwMode="auto">
              <a:xfrm rot="16200000">
                <a:off x="2928915" y="1238220"/>
                <a:ext cx="803286" cy="1752624"/>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445" name="Trapezoid 444"/>
              <p:cNvSpPr/>
              <p:nvPr/>
            </p:nvSpPr>
            <p:spPr bwMode="auto">
              <a:xfrm rot="16200000">
                <a:off x="1393671" y="1419087"/>
                <a:ext cx="657234" cy="1390891"/>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452" name="Text Box 44"/>
              <p:cNvSpPr txBox="1">
                <a:spLocks noChangeAspect="1" noChangeArrowheads="1"/>
              </p:cNvSpPr>
              <p:nvPr/>
            </p:nvSpPr>
            <p:spPr bwMode="auto">
              <a:xfrm>
                <a:off x="441850" y="1929867"/>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453" name="AutoShape 45"/>
              <p:cNvCxnSpPr>
                <a:cxnSpLocks noChangeAspect="1" noChangeShapeType="1"/>
                <a:stCxn id="452" idx="3"/>
                <a:endCxn id="445" idx="0"/>
              </p:cNvCxnSpPr>
              <p:nvPr/>
            </p:nvCxnSpPr>
            <p:spPr bwMode="auto">
              <a:xfrm>
                <a:off x="692146" y="2114533"/>
                <a:ext cx="334697" cy="1588"/>
              </a:xfrm>
              <a:prstGeom prst="straightConnector1">
                <a:avLst/>
              </a:prstGeom>
              <a:noFill/>
              <a:ln w="25400">
                <a:solidFill>
                  <a:schemeClr val="tx1"/>
                </a:solidFill>
                <a:round/>
                <a:headEnd/>
                <a:tailEnd type="stealth" w="lg" len="lg"/>
              </a:ln>
              <a:effectLst/>
            </p:spPr>
          </p:cxnSp>
        </p:grpSp>
      </p:grpSp>
      <p:grpSp>
        <p:nvGrpSpPr>
          <p:cNvPr id="13" name="Group 363"/>
          <p:cNvGrpSpPr/>
          <p:nvPr/>
        </p:nvGrpSpPr>
        <p:grpSpPr>
          <a:xfrm>
            <a:off x="368824" y="3465513"/>
            <a:ext cx="8451326" cy="1247824"/>
            <a:chOff x="368824" y="3422618"/>
            <a:chExt cx="8451326" cy="1247824"/>
          </a:xfrm>
        </p:grpSpPr>
        <p:sp>
          <p:nvSpPr>
            <p:cNvPr id="456756" name="AutoShape 52"/>
            <p:cNvSpPr>
              <a:spLocks noChangeArrowheads="1"/>
            </p:cNvSpPr>
            <p:nvPr/>
          </p:nvSpPr>
          <p:spPr bwMode="auto">
            <a:xfrm>
              <a:off x="4360868" y="3652845"/>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800"/>
            </a:p>
          </p:txBody>
        </p:sp>
        <p:grpSp>
          <p:nvGrpSpPr>
            <p:cNvPr id="14" name="Group 488"/>
            <p:cNvGrpSpPr/>
            <p:nvPr/>
          </p:nvGrpSpPr>
          <p:grpSpPr>
            <a:xfrm>
              <a:off x="368824" y="3422618"/>
              <a:ext cx="3765020" cy="1247824"/>
              <a:chOff x="5042488" y="1804171"/>
              <a:chExt cx="3765020" cy="1247824"/>
            </a:xfrm>
          </p:grpSpPr>
          <p:grpSp>
            <p:nvGrpSpPr>
              <p:cNvPr id="15" name="Group 182"/>
              <p:cNvGrpSpPr/>
              <p:nvPr/>
            </p:nvGrpSpPr>
            <p:grpSpPr>
              <a:xfrm>
                <a:off x="7107163" y="2547170"/>
                <a:ext cx="511175" cy="504825"/>
                <a:chOff x="7357989" y="4098939"/>
                <a:chExt cx="511175" cy="504825"/>
              </a:xfrm>
            </p:grpSpPr>
            <p:sp>
              <p:nvSpPr>
                <p:cNvPr id="534" name="Text Box 24"/>
                <p:cNvSpPr txBox="1">
                  <a:spLocks noChangeAspect="1" noChangeArrowheads="1"/>
                </p:cNvSpPr>
                <p:nvPr/>
              </p:nvSpPr>
              <p:spPr bwMode="auto">
                <a:xfrm>
                  <a:off x="7357989"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535" name="AutoShape 25"/>
                <p:cNvCxnSpPr>
                  <a:cxnSpLocks noChangeAspect="1" noChangeShapeType="1"/>
                  <a:stCxn id="534" idx="0"/>
                </p:cNvCxnSpPr>
                <p:nvPr/>
              </p:nvCxnSpPr>
              <p:spPr bwMode="auto">
                <a:xfrm rot="5400000" flipH="1" flipV="1">
                  <a:off x="7522755" y="4189761"/>
                  <a:ext cx="184150" cy="2506"/>
                </a:xfrm>
                <a:prstGeom prst="straightConnector1">
                  <a:avLst/>
                </a:prstGeom>
                <a:noFill/>
                <a:ln w="25400">
                  <a:solidFill>
                    <a:schemeClr val="tx1"/>
                  </a:solidFill>
                  <a:round/>
                  <a:headEnd/>
                  <a:tailEnd type="stealth" w="lg" len="lg"/>
                </a:ln>
                <a:effectLst/>
              </p:spPr>
            </p:cxnSp>
          </p:grpSp>
          <p:sp>
            <p:nvSpPr>
              <p:cNvPr id="491" name="Trapezoid 490"/>
              <p:cNvSpPr/>
              <p:nvPr/>
            </p:nvSpPr>
            <p:spPr bwMode="auto">
              <a:xfrm rot="16200000">
                <a:off x="8222985" y="2022934"/>
                <a:ext cx="803286" cy="365760"/>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492" name="Trapezoid 491"/>
              <p:cNvSpPr/>
              <p:nvPr/>
            </p:nvSpPr>
            <p:spPr bwMode="auto">
              <a:xfrm rot="16200000">
                <a:off x="5618903" y="1885775"/>
                <a:ext cx="657234" cy="64008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cxnSp>
            <p:nvCxnSpPr>
              <p:cNvPr id="493" name="AutoShape 33"/>
              <p:cNvCxnSpPr>
                <a:cxnSpLocks noChangeAspect="1" noChangeShapeType="1"/>
              </p:cNvCxnSpPr>
              <p:nvPr/>
            </p:nvCxnSpPr>
            <p:spPr bwMode="auto">
              <a:xfrm rot="10800000">
                <a:off x="6277918" y="2409928"/>
                <a:ext cx="409022" cy="1588"/>
              </a:xfrm>
              <a:prstGeom prst="straightConnector1">
                <a:avLst/>
              </a:prstGeom>
              <a:noFill/>
              <a:ln w="25400">
                <a:solidFill>
                  <a:schemeClr val="tx1"/>
                </a:solidFill>
                <a:round/>
                <a:headEnd/>
                <a:tailEnd type="stealth" w="lg" len="lg"/>
              </a:ln>
              <a:effectLst/>
            </p:spPr>
          </p:cxnSp>
          <p:cxnSp>
            <p:nvCxnSpPr>
              <p:cNvPr id="494" name="AutoShape 33"/>
              <p:cNvCxnSpPr>
                <a:cxnSpLocks noChangeAspect="1" noChangeShapeType="1"/>
              </p:cNvCxnSpPr>
              <p:nvPr/>
            </p:nvCxnSpPr>
            <p:spPr bwMode="auto">
              <a:xfrm rot="10800000">
                <a:off x="6924099" y="2409928"/>
                <a:ext cx="409022" cy="1588"/>
              </a:xfrm>
              <a:prstGeom prst="straightConnector1">
                <a:avLst/>
              </a:prstGeom>
              <a:noFill/>
              <a:ln w="25400">
                <a:solidFill>
                  <a:schemeClr val="tx1"/>
                </a:solidFill>
                <a:round/>
                <a:headEnd/>
                <a:tailEnd type="stealth" w="lg" len="lg"/>
              </a:ln>
              <a:effectLst/>
            </p:spPr>
          </p:cxnSp>
          <p:grpSp>
            <p:nvGrpSpPr>
              <p:cNvPr id="16" name="Group 233"/>
              <p:cNvGrpSpPr/>
              <p:nvPr/>
            </p:nvGrpSpPr>
            <p:grpSpPr>
              <a:xfrm>
                <a:off x="6504960" y="1876630"/>
                <a:ext cx="420624" cy="658368"/>
                <a:chOff x="2324457" y="5437215"/>
                <a:chExt cx="420624" cy="658368"/>
              </a:xfrm>
            </p:grpSpPr>
            <p:sp>
              <p:nvSpPr>
                <p:cNvPr id="524" name="Oval 523"/>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52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7" name="Group 226"/>
                <p:cNvGrpSpPr/>
                <p:nvPr/>
              </p:nvGrpSpPr>
              <p:grpSpPr>
                <a:xfrm>
                  <a:off x="2324457" y="5437215"/>
                  <a:ext cx="420624" cy="658368"/>
                  <a:chOff x="2324457" y="5437215"/>
                  <a:chExt cx="605108" cy="658368"/>
                </a:xfrm>
              </p:grpSpPr>
              <p:sp>
                <p:nvSpPr>
                  <p:cNvPr id="527"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528" name="Rectangle 52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529" name="Rectangle 52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530" name="Rectangle 52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531" name="Rectangle 53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532" name="Rectangle 53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533" name="Rectangle 53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496" name="AutoShape 33"/>
              <p:cNvCxnSpPr>
                <a:cxnSpLocks noChangeAspect="1" noChangeShapeType="1"/>
              </p:cNvCxnSpPr>
              <p:nvPr/>
            </p:nvCxnSpPr>
            <p:spPr bwMode="auto">
              <a:xfrm flipV="1">
                <a:off x="6742364" y="2266205"/>
                <a:ext cx="408777" cy="1"/>
              </a:xfrm>
              <a:prstGeom prst="straightConnector1">
                <a:avLst/>
              </a:prstGeom>
              <a:noFill/>
              <a:ln w="25400">
                <a:solidFill>
                  <a:schemeClr val="tx1"/>
                </a:solidFill>
                <a:round/>
                <a:headEnd/>
                <a:tailEnd type="stealth" w="lg" len="lg"/>
              </a:ln>
              <a:effectLst/>
            </p:spPr>
          </p:cxnSp>
          <p:grpSp>
            <p:nvGrpSpPr>
              <p:cNvPr id="18" name="Group 293"/>
              <p:cNvGrpSpPr/>
              <p:nvPr/>
            </p:nvGrpSpPr>
            <p:grpSpPr>
              <a:xfrm>
                <a:off x="7151141" y="1876630"/>
                <a:ext cx="420624" cy="658368"/>
                <a:chOff x="2324457" y="5437215"/>
                <a:chExt cx="420624" cy="658368"/>
              </a:xfrm>
            </p:grpSpPr>
            <p:sp>
              <p:nvSpPr>
                <p:cNvPr id="514" name="Oval 513"/>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51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19" name="Group 226"/>
                <p:cNvGrpSpPr/>
                <p:nvPr/>
              </p:nvGrpSpPr>
              <p:grpSpPr>
                <a:xfrm>
                  <a:off x="2324457" y="5437215"/>
                  <a:ext cx="420624" cy="658368"/>
                  <a:chOff x="2324457" y="5437215"/>
                  <a:chExt cx="605108" cy="658368"/>
                </a:xfrm>
              </p:grpSpPr>
              <p:sp>
                <p:nvSpPr>
                  <p:cNvPr id="517"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518" name="Rectangle 51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519" name="Rectangle 51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520" name="Rectangle 51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521" name="Rectangle 52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522" name="Rectangle 52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523" name="Rectangle 52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498" name="AutoShape 33"/>
              <p:cNvCxnSpPr>
                <a:cxnSpLocks noChangeAspect="1" noChangeShapeType="1"/>
              </p:cNvCxnSpPr>
              <p:nvPr/>
            </p:nvCxnSpPr>
            <p:spPr bwMode="auto">
              <a:xfrm flipV="1">
                <a:off x="7388545" y="2266205"/>
                <a:ext cx="408776" cy="1"/>
              </a:xfrm>
              <a:prstGeom prst="straightConnector1">
                <a:avLst/>
              </a:prstGeom>
              <a:noFill/>
              <a:ln w="25400">
                <a:solidFill>
                  <a:schemeClr val="tx1"/>
                </a:solidFill>
                <a:round/>
                <a:headEnd/>
                <a:tailEnd type="stealth" w="lg" len="lg"/>
              </a:ln>
              <a:effectLst/>
            </p:spPr>
          </p:cxnSp>
          <p:sp>
            <p:nvSpPr>
              <p:cNvPr id="499" name="Text Box 44"/>
              <p:cNvSpPr txBox="1">
                <a:spLocks noChangeAspect="1" noChangeArrowheads="1"/>
              </p:cNvSpPr>
              <p:nvPr/>
            </p:nvSpPr>
            <p:spPr bwMode="auto">
              <a:xfrm>
                <a:off x="5042488" y="2021149"/>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500" name="AutoShape 45"/>
              <p:cNvCxnSpPr>
                <a:cxnSpLocks noChangeAspect="1" noChangeShapeType="1"/>
                <a:stCxn id="499" idx="3"/>
                <a:endCxn id="492" idx="0"/>
              </p:cNvCxnSpPr>
              <p:nvPr/>
            </p:nvCxnSpPr>
            <p:spPr bwMode="auto">
              <a:xfrm>
                <a:off x="5292784" y="2205815"/>
                <a:ext cx="334696" cy="1588"/>
              </a:xfrm>
              <a:prstGeom prst="straightConnector1">
                <a:avLst/>
              </a:prstGeom>
              <a:noFill/>
              <a:ln w="25400">
                <a:solidFill>
                  <a:schemeClr val="tx1"/>
                </a:solidFill>
                <a:round/>
                <a:headEnd/>
                <a:tailEnd type="stealth" w="lg" len="lg"/>
              </a:ln>
              <a:effectLst/>
            </p:spPr>
          </p:cxnSp>
          <p:cxnSp>
            <p:nvCxnSpPr>
              <p:cNvPr id="501" name="AutoShape 33"/>
              <p:cNvCxnSpPr>
                <a:cxnSpLocks noChangeAspect="1" noChangeShapeType="1"/>
                <a:endCxn id="520" idx="3"/>
              </p:cNvCxnSpPr>
              <p:nvPr/>
            </p:nvCxnSpPr>
            <p:spPr bwMode="auto">
              <a:xfrm rot="10800000">
                <a:off x="7570281" y="2409928"/>
                <a:ext cx="408135" cy="228"/>
              </a:xfrm>
              <a:prstGeom prst="straightConnector1">
                <a:avLst/>
              </a:prstGeom>
              <a:noFill/>
              <a:ln w="25400">
                <a:solidFill>
                  <a:schemeClr val="tx1"/>
                </a:solidFill>
                <a:round/>
                <a:headEnd/>
                <a:tailEnd type="stealth" w="lg" len="lg"/>
              </a:ln>
              <a:effectLst/>
            </p:spPr>
          </p:cxnSp>
          <p:grpSp>
            <p:nvGrpSpPr>
              <p:cNvPr id="20" name="Group 293"/>
              <p:cNvGrpSpPr/>
              <p:nvPr/>
            </p:nvGrpSpPr>
            <p:grpSpPr>
              <a:xfrm>
                <a:off x="7796435" y="1875270"/>
                <a:ext cx="420624" cy="658368"/>
                <a:chOff x="2324457" y="5437215"/>
                <a:chExt cx="420624" cy="658368"/>
              </a:xfrm>
            </p:grpSpPr>
            <p:sp>
              <p:nvSpPr>
                <p:cNvPr id="504" name="Oval 503"/>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50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1" name="Group 226"/>
                <p:cNvGrpSpPr/>
                <p:nvPr/>
              </p:nvGrpSpPr>
              <p:grpSpPr>
                <a:xfrm>
                  <a:off x="2324457" y="5437215"/>
                  <a:ext cx="420624" cy="658368"/>
                  <a:chOff x="2324457" y="5437215"/>
                  <a:chExt cx="605108" cy="658368"/>
                </a:xfrm>
              </p:grpSpPr>
              <p:sp>
                <p:nvSpPr>
                  <p:cNvPr id="507"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508" name="Rectangle 50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509" name="Rectangle 50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510" name="Rectangle 50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511" name="Rectangle 51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512" name="Rectangle 51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513" name="Rectangle 51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503" name="AutoShape 33"/>
              <p:cNvCxnSpPr>
                <a:cxnSpLocks noChangeAspect="1" noChangeShapeType="1"/>
              </p:cNvCxnSpPr>
              <p:nvPr/>
            </p:nvCxnSpPr>
            <p:spPr bwMode="auto">
              <a:xfrm flipV="1">
                <a:off x="8033839" y="2264845"/>
                <a:ext cx="408776" cy="1"/>
              </a:xfrm>
              <a:prstGeom prst="straightConnector1">
                <a:avLst/>
              </a:prstGeom>
              <a:noFill/>
              <a:ln w="25400">
                <a:solidFill>
                  <a:schemeClr val="tx1"/>
                </a:solidFill>
                <a:round/>
                <a:headEnd/>
                <a:tailEnd type="stealth" w="lg" len="lg"/>
              </a:ln>
              <a:effectLst/>
            </p:spPr>
          </p:cxnSp>
        </p:grpSp>
        <p:grpSp>
          <p:nvGrpSpPr>
            <p:cNvPr id="22" name="Group 255"/>
            <p:cNvGrpSpPr/>
            <p:nvPr/>
          </p:nvGrpSpPr>
          <p:grpSpPr>
            <a:xfrm>
              <a:off x="5055130" y="3422618"/>
              <a:ext cx="3765020" cy="1247824"/>
              <a:chOff x="5055130" y="3313079"/>
              <a:chExt cx="3765020" cy="1247824"/>
            </a:xfrm>
          </p:grpSpPr>
          <p:cxnSp>
            <p:nvCxnSpPr>
              <p:cNvPr id="208" name="AutoShape 33"/>
              <p:cNvCxnSpPr>
                <a:cxnSpLocks noChangeAspect="1" noChangeShapeType="1"/>
              </p:cNvCxnSpPr>
              <p:nvPr/>
            </p:nvCxnSpPr>
            <p:spPr bwMode="auto">
              <a:xfrm rot="10800000">
                <a:off x="6936741" y="3918836"/>
                <a:ext cx="409022" cy="1588"/>
              </a:xfrm>
              <a:prstGeom prst="straightConnector1">
                <a:avLst/>
              </a:prstGeom>
              <a:noFill/>
              <a:ln w="25400">
                <a:solidFill>
                  <a:schemeClr val="bg1">
                    <a:lumMod val="75000"/>
                  </a:schemeClr>
                </a:solidFill>
                <a:round/>
                <a:headEnd/>
                <a:tailEnd type="stealth" w="lg" len="lg"/>
              </a:ln>
              <a:effectLst/>
            </p:spPr>
          </p:cxnSp>
          <p:grpSp>
            <p:nvGrpSpPr>
              <p:cNvPr id="23" name="Group 254"/>
              <p:cNvGrpSpPr/>
              <p:nvPr/>
            </p:nvGrpSpPr>
            <p:grpSpPr>
              <a:xfrm>
                <a:off x="7163783" y="3385538"/>
                <a:ext cx="420624" cy="658368"/>
                <a:chOff x="7163783" y="3385538"/>
                <a:chExt cx="420624" cy="658368"/>
              </a:xfrm>
            </p:grpSpPr>
            <p:grpSp>
              <p:nvGrpSpPr>
                <p:cNvPr id="24" name="Group 253"/>
                <p:cNvGrpSpPr/>
                <p:nvPr/>
              </p:nvGrpSpPr>
              <p:grpSpPr>
                <a:xfrm>
                  <a:off x="7345763" y="3750669"/>
                  <a:ext cx="56665" cy="193731"/>
                  <a:chOff x="7345763" y="3750669"/>
                  <a:chExt cx="56665" cy="193731"/>
                </a:xfrm>
              </p:grpSpPr>
              <p:sp>
                <p:nvSpPr>
                  <p:cNvPr id="228" name="Oval 227"/>
                  <p:cNvSpPr>
                    <a:spLocks noChangeAspect="1" noChangeArrowheads="1"/>
                  </p:cNvSpPr>
                  <p:nvPr/>
                </p:nvSpPr>
                <p:spPr bwMode="auto">
                  <a:xfrm>
                    <a:off x="7345763" y="3893272"/>
                    <a:ext cx="56665" cy="51128"/>
                  </a:xfrm>
                  <a:prstGeom prst="ellipse">
                    <a:avLst/>
                  </a:prstGeom>
                  <a:solidFill>
                    <a:schemeClr val="bg1">
                      <a:lumMod val="75000"/>
                    </a:schemeClr>
                  </a:solidFill>
                  <a:ln w="0">
                    <a:solidFill>
                      <a:schemeClr val="bg1">
                        <a:lumMod val="75000"/>
                      </a:schemeClr>
                    </a:solidFill>
                    <a:round/>
                    <a:headEnd/>
                    <a:tailEnd/>
                  </a:ln>
                  <a:effectLst/>
                </p:spPr>
                <p:txBody>
                  <a:bodyPr wrap="none" anchor="ctr"/>
                  <a:lstStyle/>
                  <a:p>
                    <a:endParaRPr lang="en-US"/>
                  </a:p>
                </p:txBody>
              </p:sp>
              <p:sp>
                <p:nvSpPr>
                  <p:cNvPr id="229" name="Oval 29"/>
                  <p:cNvSpPr>
                    <a:spLocks noChangeAspect="1" noChangeArrowheads="1"/>
                  </p:cNvSpPr>
                  <p:nvPr/>
                </p:nvSpPr>
                <p:spPr bwMode="auto">
                  <a:xfrm>
                    <a:off x="7347003" y="3750669"/>
                    <a:ext cx="54184" cy="48889"/>
                  </a:xfrm>
                  <a:prstGeom prst="ellipse">
                    <a:avLst/>
                  </a:prstGeom>
                  <a:solidFill>
                    <a:schemeClr val="bg1">
                      <a:lumMod val="75000"/>
                    </a:schemeClr>
                  </a:solidFill>
                  <a:ln w="0">
                    <a:solidFill>
                      <a:schemeClr val="bg1">
                        <a:lumMod val="75000"/>
                      </a:schemeClr>
                    </a:solidFill>
                    <a:round/>
                    <a:headEnd/>
                    <a:tailEnd/>
                  </a:ln>
                  <a:effectLst/>
                </p:spPr>
                <p:txBody>
                  <a:bodyPr wrap="none" anchor="ctr"/>
                  <a:lstStyle/>
                  <a:p>
                    <a:endParaRPr lang="en-US"/>
                  </a:p>
                </p:txBody>
              </p:sp>
            </p:grpSp>
            <p:grpSp>
              <p:nvGrpSpPr>
                <p:cNvPr id="25" name="Group 252"/>
                <p:cNvGrpSpPr/>
                <p:nvPr/>
              </p:nvGrpSpPr>
              <p:grpSpPr>
                <a:xfrm>
                  <a:off x="7163783" y="3385538"/>
                  <a:ext cx="420624" cy="658368"/>
                  <a:chOff x="7163783" y="3385538"/>
                  <a:chExt cx="420624" cy="658368"/>
                </a:xfrm>
              </p:grpSpPr>
              <p:sp>
                <p:nvSpPr>
                  <p:cNvPr id="231" name="Rectangle 28"/>
                  <p:cNvSpPr>
                    <a:spLocks noChangeArrowheads="1"/>
                  </p:cNvSpPr>
                  <p:nvPr/>
                </p:nvSpPr>
                <p:spPr bwMode="auto">
                  <a:xfrm>
                    <a:off x="7170818" y="3385538"/>
                    <a:ext cx="413589" cy="658368"/>
                  </a:xfrm>
                  <a:prstGeom prst="rect">
                    <a:avLst/>
                  </a:prstGeom>
                  <a:noFill/>
                  <a:ln w="38100">
                    <a:solidFill>
                      <a:schemeClr val="bg1">
                        <a:lumMod val="75000"/>
                      </a:schemeClr>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232" name="Rectangle 231"/>
                  <p:cNvSpPr/>
                  <p:nvPr/>
                </p:nvSpPr>
                <p:spPr bwMode="auto">
                  <a:xfrm>
                    <a:off x="7487579" y="3575237"/>
                    <a:ext cx="95343" cy="45720"/>
                  </a:xfrm>
                  <a:prstGeom prst="rect">
                    <a:avLst/>
                  </a:prstGeom>
                  <a:noFill/>
                  <a:ln w="0">
                    <a:noFill/>
                    <a:round/>
                    <a:headEnd/>
                    <a:tailEnd/>
                  </a:ln>
                  <a:effectLst/>
                </p:spPr>
                <p:txBody>
                  <a:bodyPr wrap="none" rtlCol="0" anchor="ctr"/>
                  <a:lstStyle/>
                  <a:p>
                    <a:pPr algn="ctr"/>
                    <a:endParaRPr lang="en-US"/>
                  </a:p>
                </p:txBody>
              </p:sp>
              <p:sp>
                <p:nvSpPr>
                  <p:cNvPr id="233" name="Rectangle 232"/>
                  <p:cNvSpPr/>
                  <p:nvPr/>
                </p:nvSpPr>
                <p:spPr bwMode="auto">
                  <a:xfrm>
                    <a:off x="7163783" y="3575237"/>
                    <a:ext cx="95343" cy="45720"/>
                  </a:xfrm>
                  <a:prstGeom prst="rect">
                    <a:avLst/>
                  </a:prstGeom>
                  <a:noFill/>
                  <a:ln w="0">
                    <a:noFill/>
                    <a:round/>
                    <a:headEnd/>
                    <a:tailEnd/>
                  </a:ln>
                  <a:effectLst/>
                </p:spPr>
                <p:txBody>
                  <a:bodyPr wrap="none" rtlCol="0" anchor="ctr"/>
                  <a:lstStyle/>
                  <a:p>
                    <a:pPr algn="ctr"/>
                    <a:endParaRPr lang="en-US"/>
                  </a:p>
                </p:txBody>
              </p:sp>
              <p:sp>
                <p:nvSpPr>
                  <p:cNvPr id="234" name="Rectangle 233"/>
                  <p:cNvSpPr/>
                  <p:nvPr/>
                </p:nvSpPr>
                <p:spPr bwMode="auto">
                  <a:xfrm>
                    <a:off x="7487579" y="3895976"/>
                    <a:ext cx="95343" cy="45720"/>
                  </a:xfrm>
                  <a:prstGeom prst="rect">
                    <a:avLst/>
                  </a:prstGeom>
                  <a:noFill/>
                  <a:ln w="0">
                    <a:noFill/>
                    <a:round/>
                    <a:headEnd/>
                    <a:tailEnd/>
                  </a:ln>
                  <a:effectLst/>
                </p:spPr>
                <p:txBody>
                  <a:bodyPr wrap="none" rtlCol="0" anchor="ctr"/>
                  <a:lstStyle/>
                  <a:p>
                    <a:pPr algn="ctr"/>
                    <a:endParaRPr lang="en-US"/>
                  </a:p>
                </p:txBody>
              </p:sp>
              <p:sp>
                <p:nvSpPr>
                  <p:cNvPr id="235" name="Rectangle 234"/>
                  <p:cNvSpPr/>
                  <p:nvPr/>
                </p:nvSpPr>
                <p:spPr bwMode="auto">
                  <a:xfrm>
                    <a:off x="7163783" y="3895976"/>
                    <a:ext cx="95343" cy="45720"/>
                  </a:xfrm>
                  <a:prstGeom prst="rect">
                    <a:avLst/>
                  </a:prstGeom>
                  <a:noFill/>
                  <a:ln w="0">
                    <a:noFill/>
                    <a:round/>
                    <a:headEnd/>
                    <a:tailEnd/>
                  </a:ln>
                  <a:effectLst/>
                </p:spPr>
                <p:txBody>
                  <a:bodyPr wrap="none" rtlCol="0" anchor="ctr"/>
                  <a:lstStyle/>
                  <a:p>
                    <a:pPr algn="ctr"/>
                    <a:endParaRPr lang="en-US"/>
                  </a:p>
                </p:txBody>
              </p:sp>
              <p:sp>
                <p:nvSpPr>
                  <p:cNvPr id="236" name="Rectangle 235"/>
                  <p:cNvSpPr/>
                  <p:nvPr/>
                </p:nvSpPr>
                <p:spPr bwMode="auto">
                  <a:xfrm>
                    <a:off x="7487579" y="3752253"/>
                    <a:ext cx="95343" cy="45720"/>
                  </a:xfrm>
                  <a:prstGeom prst="rect">
                    <a:avLst/>
                  </a:prstGeom>
                  <a:noFill/>
                  <a:ln w="0">
                    <a:noFill/>
                    <a:round/>
                    <a:headEnd/>
                    <a:tailEnd/>
                  </a:ln>
                  <a:effectLst/>
                </p:spPr>
                <p:txBody>
                  <a:bodyPr wrap="none" rtlCol="0" anchor="ctr"/>
                  <a:lstStyle/>
                  <a:p>
                    <a:pPr algn="ctr"/>
                    <a:endParaRPr lang="en-US"/>
                  </a:p>
                </p:txBody>
              </p:sp>
              <p:sp>
                <p:nvSpPr>
                  <p:cNvPr id="237" name="Rectangle 236"/>
                  <p:cNvSpPr/>
                  <p:nvPr/>
                </p:nvSpPr>
                <p:spPr bwMode="auto">
                  <a:xfrm>
                    <a:off x="7163783" y="3752253"/>
                    <a:ext cx="95343" cy="45720"/>
                  </a:xfrm>
                  <a:prstGeom prst="rect">
                    <a:avLst/>
                  </a:prstGeom>
                  <a:noFill/>
                  <a:ln w="0">
                    <a:noFill/>
                    <a:round/>
                    <a:headEnd/>
                    <a:tailEnd/>
                  </a:ln>
                  <a:effectLst/>
                </p:spPr>
                <p:txBody>
                  <a:bodyPr wrap="none" rtlCol="0" anchor="ctr"/>
                  <a:lstStyle/>
                  <a:p>
                    <a:pPr algn="ctr"/>
                    <a:endParaRPr lang="en-US"/>
                  </a:p>
                </p:txBody>
              </p:sp>
            </p:grpSp>
          </p:grpSp>
          <p:cxnSp>
            <p:nvCxnSpPr>
              <p:cNvPr id="211" name="AutoShape 33"/>
              <p:cNvCxnSpPr>
                <a:cxnSpLocks noChangeAspect="1" noChangeShapeType="1"/>
              </p:cNvCxnSpPr>
              <p:nvPr/>
            </p:nvCxnSpPr>
            <p:spPr bwMode="auto">
              <a:xfrm flipV="1">
                <a:off x="7401187" y="3775113"/>
                <a:ext cx="408776" cy="1"/>
              </a:xfrm>
              <a:prstGeom prst="straightConnector1">
                <a:avLst/>
              </a:prstGeom>
              <a:noFill/>
              <a:ln w="25400">
                <a:solidFill>
                  <a:schemeClr val="bg1">
                    <a:lumMod val="75000"/>
                  </a:schemeClr>
                </a:solidFill>
                <a:round/>
                <a:headEnd/>
                <a:tailEnd type="stealth" w="lg" len="lg"/>
              </a:ln>
              <a:effectLst/>
            </p:spPr>
          </p:cxnSp>
          <p:grpSp>
            <p:nvGrpSpPr>
              <p:cNvPr id="26" name="Group 250"/>
              <p:cNvGrpSpPr/>
              <p:nvPr/>
            </p:nvGrpSpPr>
            <p:grpSpPr>
              <a:xfrm>
                <a:off x="5055130" y="3313079"/>
                <a:ext cx="3765020" cy="1247824"/>
                <a:chOff x="5055130" y="3209922"/>
                <a:chExt cx="3765020" cy="1247824"/>
              </a:xfrm>
            </p:grpSpPr>
            <p:grpSp>
              <p:nvGrpSpPr>
                <p:cNvPr id="27" name="Group 182"/>
                <p:cNvGrpSpPr/>
                <p:nvPr/>
              </p:nvGrpSpPr>
              <p:grpSpPr>
                <a:xfrm>
                  <a:off x="7769385" y="3952921"/>
                  <a:ext cx="511175" cy="504825"/>
                  <a:chOff x="7357989" y="4098939"/>
                  <a:chExt cx="511175" cy="504825"/>
                </a:xfrm>
              </p:grpSpPr>
              <p:sp>
                <p:nvSpPr>
                  <p:cNvPr id="248" name="Text Box 24"/>
                  <p:cNvSpPr txBox="1">
                    <a:spLocks noChangeAspect="1" noChangeArrowheads="1"/>
                  </p:cNvSpPr>
                  <p:nvPr/>
                </p:nvSpPr>
                <p:spPr bwMode="auto">
                  <a:xfrm>
                    <a:off x="7357989"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249" name="AutoShape 25"/>
                  <p:cNvCxnSpPr>
                    <a:cxnSpLocks noChangeAspect="1" noChangeShapeType="1"/>
                    <a:stCxn id="248" idx="0"/>
                  </p:cNvCxnSpPr>
                  <p:nvPr/>
                </p:nvCxnSpPr>
                <p:spPr bwMode="auto">
                  <a:xfrm rot="5400000" flipH="1" flipV="1">
                    <a:off x="7522755" y="4189761"/>
                    <a:ext cx="184150" cy="2506"/>
                  </a:xfrm>
                  <a:prstGeom prst="straightConnector1">
                    <a:avLst/>
                  </a:prstGeom>
                  <a:noFill/>
                  <a:ln w="25400">
                    <a:solidFill>
                      <a:schemeClr val="tx1"/>
                    </a:solidFill>
                    <a:round/>
                    <a:headEnd/>
                    <a:tailEnd type="stealth" w="lg" len="lg"/>
                  </a:ln>
                  <a:effectLst/>
                </p:spPr>
              </p:cxnSp>
            </p:grpSp>
            <p:sp>
              <p:nvSpPr>
                <p:cNvPr id="205" name="Trapezoid 204"/>
                <p:cNvSpPr/>
                <p:nvPr/>
              </p:nvSpPr>
              <p:spPr bwMode="auto">
                <a:xfrm rot="16200000">
                  <a:off x="8235627" y="3428685"/>
                  <a:ext cx="803286" cy="365760"/>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206" name="Trapezoid 205"/>
                <p:cNvSpPr/>
                <p:nvPr/>
              </p:nvSpPr>
              <p:spPr bwMode="auto">
                <a:xfrm rot="16200000">
                  <a:off x="5631545" y="3291526"/>
                  <a:ext cx="657234" cy="64008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cxnSp>
              <p:nvCxnSpPr>
                <p:cNvPr id="207" name="AutoShape 33"/>
                <p:cNvCxnSpPr>
                  <a:cxnSpLocks noChangeAspect="1" noChangeShapeType="1"/>
                </p:cNvCxnSpPr>
                <p:nvPr/>
              </p:nvCxnSpPr>
              <p:spPr bwMode="auto">
                <a:xfrm rot="10800000">
                  <a:off x="6290560" y="3815679"/>
                  <a:ext cx="409022" cy="1588"/>
                </a:xfrm>
                <a:prstGeom prst="straightConnector1">
                  <a:avLst/>
                </a:prstGeom>
                <a:noFill/>
                <a:ln w="25400">
                  <a:solidFill>
                    <a:schemeClr val="tx1"/>
                  </a:solidFill>
                  <a:round/>
                  <a:headEnd/>
                  <a:tailEnd type="stealth" w="lg" len="lg"/>
                </a:ln>
                <a:effectLst/>
              </p:spPr>
            </p:cxnSp>
            <p:grpSp>
              <p:nvGrpSpPr>
                <p:cNvPr id="28" name="Group 233"/>
                <p:cNvGrpSpPr/>
                <p:nvPr/>
              </p:nvGrpSpPr>
              <p:grpSpPr>
                <a:xfrm>
                  <a:off x="6517602" y="3282381"/>
                  <a:ext cx="420624" cy="658368"/>
                  <a:chOff x="2324457" y="5437215"/>
                  <a:chExt cx="420624" cy="658368"/>
                </a:xfrm>
              </p:grpSpPr>
              <p:sp>
                <p:nvSpPr>
                  <p:cNvPr id="238" name="Oval 237"/>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239"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9" name="Group 226"/>
                  <p:cNvGrpSpPr/>
                  <p:nvPr/>
                </p:nvGrpSpPr>
                <p:grpSpPr>
                  <a:xfrm>
                    <a:off x="2324457" y="5437215"/>
                    <a:ext cx="420624" cy="658368"/>
                    <a:chOff x="2324457" y="5437215"/>
                    <a:chExt cx="605108" cy="658368"/>
                  </a:xfrm>
                </p:grpSpPr>
                <p:sp>
                  <p:nvSpPr>
                    <p:cNvPr id="241"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242" name="Rectangle 24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43" name="Rectangle 24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44" name="Rectangle 24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45" name="Rectangle 24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46" name="Rectangle 24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47" name="Rectangle 24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sp>
              <p:nvSpPr>
                <p:cNvPr id="212" name="Text Box 44"/>
                <p:cNvSpPr txBox="1">
                  <a:spLocks noChangeAspect="1" noChangeArrowheads="1"/>
                </p:cNvSpPr>
                <p:nvPr/>
              </p:nvSpPr>
              <p:spPr bwMode="auto">
                <a:xfrm>
                  <a:off x="5055130" y="3426900"/>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213" name="AutoShape 45"/>
                <p:cNvCxnSpPr>
                  <a:cxnSpLocks noChangeAspect="1" noChangeShapeType="1"/>
                  <a:stCxn id="212" idx="3"/>
                  <a:endCxn id="206" idx="0"/>
                </p:cNvCxnSpPr>
                <p:nvPr/>
              </p:nvCxnSpPr>
              <p:spPr bwMode="auto">
                <a:xfrm>
                  <a:off x="5305426" y="3611566"/>
                  <a:ext cx="334696" cy="1588"/>
                </a:xfrm>
                <a:prstGeom prst="straightConnector1">
                  <a:avLst/>
                </a:prstGeom>
                <a:noFill/>
                <a:ln w="25400">
                  <a:solidFill>
                    <a:schemeClr val="tx1"/>
                  </a:solidFill>
                  <a:round/>
                  <a:headEnd/>
                  <a:tailEnd type="stealth" w="lg" len="lg"/>
                </a:ln>
                <a:effectLst/>
              </p:spPr>
            </p:cxnSp>
            <p:grpSp>
              <p:nvGrpSpPr>
                <p:cNvPr id="30" name="Group 293"/>
                <p:cNvGrpSpPr/>
                <p:nvPr/>
              </p:nvGrpSpPr>
              <p:grpSpPr>
                <a:xfrm>
                  <a:off x="7809077" y="3281021"/>
                  <a:ext cx="420624" cy="658368"/>
                  <a:chOff x="2324457" y="5437215"/>
                  <a:chExt cx="420624" cy="658368"/>
                </a:xfrm>
              </p:grpSpPr>
              <p:sp>
                <p:nvSpPr>
                  <p:cNvPr id="218" name="Oval 217"/>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219"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31" name="Group 226"/>
                  <p:cNvGrpSpPr/>
                  <p:nvPr/>
                </p:nvGrpSpPr>
                <p:grpSpPr>
                  <a:xfrm>
                    <a:off x="2324457" y="5437215"/>
                    <a:ext cx="420624" cy="658368"/>
                    <a:chOff x="2324457" y="5437215"/>
                    <a:chExt cx="605108" cy="658368"/>
                  </a:xfrm>
                </p:grpSpPr>
                <p:sp>
                  <p:nvSpPr>
                    <p:cNvPr id="221"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222" name="Rectangle 22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23" name="Rectangle 22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24" name="Rectangle 22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25" name="Rectangle 22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26" name="Rectangle 22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27" name="Rectangle 22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215" name="AutoShape 33"/>
                <p:cNvCxnSpPr>
                  <a:cxnSpLocks noChangeAspect="1" noChangeShapeType="1"/>
                </p:cNvCxnSpPr>
                <p:nvPr/>
              </p:nvCxnSpPr>
              <p:spPr bwMode="auto">
                <a:xfrm flipV="1">
                  <a:off x="8046481" y="3670596"/>
                  <a:ext cx="408776" cy="1"/>
                </a:xfrm>
                <a:prstGeom prst="straightConnector1">
                  <a:avLst/>
                </a:prstGeom>
                <a:noFill/>
                <a:ln w="25400">
                  <a:solidFill>
                    <a:schemeClr val="tx1"/>
                  </a:solidFill>
                  <a:round/>
                  <a:headEnd/>
                  <a:tailEnd type="stealth" w="lg" len="lg"/>
                </a:ln>
                <a:effectLst/>
              </p:spPr>
            </p:cxnSp>
            <p:cxnSp>
              <p:nvCxnSpPr>
                <p:cNvPr id="216" name="Curved Connector 587"/>
                <p:cNvCxnSpPr>
                  <a:stCxn id="239" idx="6"/>
                  <a:endCxn id="221" idx="0"/>
                </p:cNvCxnSpPr>
                <p:nvPr/>
              </p:nvCxnSpPr>
              <p:spPr bwMode="auto">
                <a:xfrm flipV="1">
                  <a:off x="6755006" y="3281021"/>
                  <a:ext cx="1267901" cy="390936"/>
                </a:xfrm>
                <a:prstGeom prst="curvedConnector4">
                  <a:avLst>
                    <a:gd name="adj1" fmla="val 22795"/>
                    <a:gd name="adj2" fmla="val 158475"/>
                  </a:avLst>
                </a:prstGeom>
                <a:noFill/>
                <a:ln w="25400">
                  <a:solidFill>
                    <a:schemeClr val="tx1"/>
                  </a:solidFill>
                  <a:round/>
                  <a:headEnd/>
                  <a:tailEnd type="stealth" w="lg" len="lg"/>
                </a:ln>
                <a:effectLst/>
              </p:spPr>
            </p:cxnSp>
            <p:cxnSp>
              <p:nvCxnSpPr>
                <p:cNvPr id="217" name="Curved Connector 587"/>
                <p:cNvCxnSpPr>
                  <a:stCxn id="218" idx="3"/>
                  <a:endCxn id="241" idx="2"/>
                </p:cNvCxnSpPr>
                <p:nvPr/>
              </p:nvCxnSpPr>
              <p:spPr bwMode="auto">
                <a:xfrm rot="5400000">
                  <a:off x="7311217" y="3252611"/>
                  <a:ext cx="108354" cy="1267923"/>
                </a:xfrm>
                <a:prstGeom prst="curvedConnector3">
                  <a:avLst>
                    <a:gd name="adj1" fmla="val 231360"/>
                  </a:avLst>
                </a:prstGeom>
                <a:noFill/>
                <a:ln w="25400">
                  <a:solidFill>
                    <a:schemeClr val="tx1"/>
                  </a:solidFill>
                  <a:round/>
                  <a:headEnd/>
                  <a:tailEnd type="stealth" w="lg" len="lg"/>
                </a:ln>
                <a:effectLst/>
              </p:spPr>
            </p:cxnSp>
          </p:grpSp>
        </p:grpSp>
      </p:grpSp>
      <p:grpSp>
        <p:nvGrpSpPr>
          <p:cNvPr id="64" name="Group 364"/>
          <p:cNvGrpSpPr/>
          <p:nvPr/>
        </p:nvGrpSpPr>
        <p:grpSpPr>
          <a:xfrm>
            <a:off x="368824" y="5284781"/>
            <a:ext cx="8451326" cy="1247824"/>
            <a:chOff x="368824" y="5284781"/>
            <a:chExt cx="8451326" cy="1247824"/>
          </a:xfrm>
        </p:grpSpPr>
        <p:sp>
          <p:nvSpPr>
            <p:cNvPr id="456810" name="AutoShape 106"/>
            <p:cNvSpPr>
              <a:spLocks noChangeArrowheads="1"/>
            </p:cNvSpPr>
            <p:nvPr/>
          </p:nvSpPr>
          <p:spPr bwMode="auto">
            <a:xfrm>
              <a:off x="4360868" y="5515008"/>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800"/>
            </a:p>
          </p:txBody>
        </p:sp>
        <p:grpSp>
          <p:nvGrpSpPr>
            <p:cNvPr id="65" name="Group 209"/>
            <p:cNvGrpSpPr/>
            <p:nvPr/>
          </p:nvGrpSpPr>
          <p:grpSpPr>
            <a:xfrm>
              <a:off x="5055130" y="5284781"/>
              <a:ext cx="3765020" cy="1247824"/>
              <a:chOff x="5055130" y="5097414"/>
              <a:chExt cx="3765020" cy="1247824"/>
            </a:xfrm>
          </p:grpSpPr>
          <p:grpSp>
            <p:nvGrpSpPr>
              <p:cNvPr id="66" name="Group 182"/>
              <p:cNvGrpSpPr/>
              <p:nvPr/>
            </p:nvGrpSpPr>
            <p:grpSpPr>
              <a:xfrm>
                <a:off x="7748631" y="5840413"/>
                <a:ext cx="511175" cy="504825"/>
                <a:chOff x="7337235" y="4098939"/>
                <a:chExt cx="511175" cy="504825"/>
              </a:xfrm>
            </p:grpSpPr>
            <p:sp>
              <p:nvSpPr>
                <p:cNvPr id="294" name="Text Box 24"/>
                <p:cNvSpPr txBox="1">
                  <a:spLocks noChangeAspect="1" noChangeArrowheads="1"/>
                </p:cNvSpPr>
                <p:nvPr/>
              </p:nvSpPr>
              <p:spPr bwMode="auto">
                <a:xfrm>
                  <a:off x="7337235"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295" name="AutoShape 25"/>
                <p:cNvCxnSpPr>
                  <a:cxnSpLocks noChangeAspect="1" noChangeShapeType="1"/>
                  <a:stCxn id="294" idx="0"/>
                </p:cNvCxnSpPr>
                <p:nvPr/>
              </p:nvCxnSpPr>
              <p:spPr bwMode="auto">
                <a:xfrm rot="5400000" flipH="1" flipV="1">
                  <a:off x="7502001" y="4189761"/>
                  <a:ext cx="184150" cy="2506"/>
                </a:xfrm>
                <a:prstGeom prst="straightConnector1">
                  <a:avLst/>
                </a:prstGeom>
                <a:noFill/>
                <a:ln w="25400">
                  <a:solidFill>
                    <a:schemeClr val="tx1"/>
                  </a:solidFill>
                  <a:round/>
                  <a:headEnd/>
                  <a:tailEnd type="stealth" w="lg" len="lg"/>
                </a:ln>
                <a:effectLst/>
              </p:spPr>
            </p:cxnSp>
          </p:grpSp>
          <p:sp>
            <p:nvSpPr>
              <p:cNvPr id="263" name="Trapezoid 262"/>
              <p:cNvSpPr/>
              <p:nvPr/>
            </p:nvSpPr>
            <p:spPr bwMode="auto">
              <a:xfrm rot="16200000">
                <a:off x="7919261" y="4999810"/>
                <a:ext cx="803286" cy="998493"/>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264" name="Trapezoid 263"/>
              <p:cNvSpPr/>
              <p:nvPr/>
            </p:nvSpPr>
            <p:spPr bwMode="auto">
              <a:xfrm rot="16200000">
                <a:off x="6384016" y="4426546"/>
                <a:ext cx="657234" cy="2145022"/>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267" name="Text Box 44"/>
              <p:cNvSpPr txBox="1">
                <a:spLocks noChangeAspect="1" noChangeArrowheads="1"/>
              </p:cNvSpPr>
              <p:nvPr/>
            </p:nvSpPr>
            <p:spPr bwMode="auto">
              <a:xfrm>
                <a:off x="5055130" y="5314392"/>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268" name="AutoShape 45"/>
              <p:cNvCxnSpPr>
                <a:cxnSpLocks noChangeAspect="1" noChangeShapeType="1"/>
                <a:stCxn id="267" idx="3"/>
                <a:endCxn id="264" idx="0"/>
              </p:cNvCxnSpPr>
              <p:nvPr/>
            </p:nvCxnSpPr>
            <p:spPr bwMode="auto">
              <a:xfrm flipV="1">
                <a:off x="5305426" y="5499057"/>
                <a:ext cx="334696" cy="1"/>
              </a:xfrm>
              <a:prstGeom prst="straightConnector1">
                <a:avLst/>
              </a:prstGeom>
              <a:noFill/>
              <a:ln w="25400">
                <a:solidFill>
                  <a:schemeClr val="tx1"/>
                </a:solidFill>
                <a:round/>
                <a:headEnd/>
                <a:tailEnd type="stealth" w="lg" len="lg"/>
              </a:ln>
              <a:effectLst/>
            </p:spPr>
          </p:cxnSp>
        </p:grpSp>
        <p:grpSp>
          <p:nvGrpSpPr>
            <p:cNvPr id="67" name="Group 229"/>
            <p:cNvGrpSpPr/>
            <p:nvPr/>
          </p:nvGrpSpPr>
          <p:grpSpPr>
            <a:xfrm>
              <a:off x="368824" y="5284781"/>
              <a:ext cx="3765020" cy="1247824"/>
              <a:chOff x="5055130" y="3313079"/>
              <a:chExt cx="3765020" cy="1247824"/>
            </a:xfrm>
          </p:grpSpPr>
          <p:cxnSp>
            <p:nvCxnSpPr>
              <p:cNvPr id="250" name="AutoShape 33"/>
              <p:cNvCxnSpPr>
                <a:cxnSpLocks noChangeAspect="1" noChangeShapeType="1"/>
              </p:cNvCxnSpPr>
              <p:nvPr/>
            </p:nvCxnSpPr>
            <p:spPr bwMode="auto">
              <a:xfrm rot="10800000">
                <a:off x="6936741" y="3918836"/>
                <a:ext cx="409022" cy="1588"/>
              </a:xfrm>
              <a:prstGeom prst="straightConnector1">
                <a:avLst/>
              </a:prstGeom>
              <a:noFill/>
              <a:ln w="25400">
                <a:solidFill>
                  <a:schemeClr val="bg1">
                    <a:lumMod val="75000"/>
                  </a:schemeClr>
                </a:solidFill>
                <a:round/>
                <a:headEnd/>
                <a:tailEnd type="stealth" w="lg" len="lg"/>
              </a:ln>
              <a:effectLst/>
            </p:spPr>
          </p:cxnSp>
          <p:grpSp>
            <p:nvGrpSpPr>
              <p:cNvPr id="68" name="Group 254"/>
              <p:cNvGrpSpPr/>
              <p:nvPr/>
            </p:nvGrpSpPr>
            <p:grpSpPr>
              <a:xfrm>
                <a:off x="7163783" y="3385538"/>
                <a:ext cx="420624" cy="658368"/>
                <a:chOff x="7163783" y="3385538"/>
                <a:chExt cx="420624" cy="658368"/>
              </a:xfrm>
            </p:grpSpPr>
            <p:grpSp>
              <p:nvGrpSpPr>
                <p:cNvPr id="69" name="Group 253"/>
                <p:cNvGrpSpPr/>
                <p:nvPr/>
              </p:nvGrpSpPr>
              <p:grpSpPr>
                <a:xfrm>
                  <a:off x="7345763" y="3750669"/>
                  <a:ext cx="56665" cy="193731"/>
                  <a:chOff x="7345763" y="3750669"/>
                  <a:chExt cx="56665" cy="193731"/>
                </a:xfrm>
              </p:grpSpPr>
              <p:sp>
                <p:nvSpPr>
                  <p:cNvPr id="361" name="Oval 360"/>
                  <p:cNvSpPr>
                    <a:spLocks noChangeAspect="1" noChangeArrowheads="1"/>
                  </p:cNvSpPr>
                  <p:nvPr/>
                </p:nvSpPr>
                <p:spPr bwMode="auto">
                  <a:xfrm>
                    <a:off x="7345763" y="3893272"/>
                    <a:ext cx="56665" cy="51128"/>
                  </a:xfrm>
                  <a:prstGeom prst="ellipse">
                    <a:avLst/>
                  </a:prstGeom>
                  <a:solidFill>
                    <a:schemeClr val="bg1">
                      <a:lumMod val="75000"/>
                    </a:schemeClr>
                  </a:solidFill>
                  <a:ln w="0">
                    <a:solidFill>
                      <a:schemeClr val="bg1">
                        <a:lumMod val="75000"/>
                      </a:schemeClr>
                    </a:solidFill>
                    <a:round/>
                    <a:headEnd/>
                    <a:tailEnd/>
                  </a:ln>
                  <a:effectLst/>
                </p:spPr>
                <p:txBody>
                  <a:bodyPr wrap="none" anchor="ctr"/>
                  <a:lstStyle/>
                  <a:p>
                    <a:endParaRPr lang="en-US"/>
                  </a:p>
                </p:txBody>
              </p:sp>
              <p:sp>
                <p:nvSpPr>
                  <p:cNvPr id="362" name="Oval 29"/>
                  <p:cNvSpPr>
                    <a:spLocks noChangeAspect="1" noChangeArrowheads="1"/>
                  </p:cNvSpPr>
                  <p:nvPr/>
                </p:nvSpPr>
                <p:spPr bwMode="auto">
                  <a:xfrm>
                    <a:off x="7347003" y="3750669"/>
                    <a:ext cx="54184" cy="48889"/>
                  </a:xfrm>
                  <a:prstGeom prst="ellipse">
                    <a:avLst/>
                  </a:prstGeom>
                  <a:solidFill>
                    <a:schemeClr val="bg1">
                      <a:lumMod val="75000"/>
                    </a:schemeClr>
                  </a:solidFill>
                  <a:ln w="0">
                    <a:solidFill>
                      <a:schemeClr val="bg1">
                        <a:lumMod val="75000"/>
                      </a:schemeClr>
                    </a:solidFill>
                    <a:round/>
                    <a:headEnd/>
                    <a:tailEnd/>
                  </a:ln>
                  <a:effectLst/>
                </p:spPr>
                <p:txBody>
                  <a:bodyPr wrap="none" anchor="ctr"/>
                  <a:lstStyle/>
                  <a:p>
                    <a:endParaRPr lang="en-US"/>
                  </a:p>
                </p:txBody>
              </p:sp>
            </p:grpSp>
            <p:grpSp>
              <p:nvGrpSpPr>
                <p:cNvPr id="70" name="Group 252"/>
                <p:cNvGrpSpPr/>
                <p:nvPr/>
              </p:nvGrpSpPr>
              <p:grpSpPr>
                <a:xfrm>
                  <a:off x="7163783" y="3385538"/>
                  <a:ext cx="420624" cy="658368"/>
                  <a:chOff x="7163783" y="3385538"/>
                  <a:chExt cx="420624" cy="658368"/>
                </a:xfrm>
              </p:grpSpPr>
              <p:sp>
                <p:nvSpPr>
                  <p:cNvPr id="354" name="Rectangle 28"/>
                  <p:cNvSpPr>
                    <a:spLocks noChangeArrowheads="1"/>
                  </p:cNvSpPr>
                  <p:nvPr/>
                </p:nvSpPr>
                <p:spPr bwMode="auto">
                  <a:xfrm>
                    <a:off x="7170818" y="3385538"/>
                    <a:ext cx="413589" cy="658368"/>
                  </a:xfrm>
                  <a:prstGeom prst="rect">
                    <a:avLst/>
                  </a:prstGeom>
                  <a:noFill/>
                  <a:ln w="38100">
                    <a:solidFill>
                      <a:schemeClr val="bg1">
                        <a:lumMod val="75000"/>
                      </a:schemeClr>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355" name="Rectangle 354"/>
                  <p:cNvSpPr/>
                  <p:nvPr/>
                </p:nvSpPr>
                <p:spPr bwMode="auto">
                  <a:xfrm>
                    <a:off x="7487579" y="3575237"/>
                    <a:ext cx="95343" cy="45720"/>
                  </a:xfrm>
                  <a:prstGeom prst="rect">
                    <a:avLst/>
                  </a:prstGeom>
                  <a:noFill/>
                  <a:ln w="0">
                    <a:noFill/>
                    <a:round/>
                    <a:headEnd/>
                    <a:tailEnd/>
                  </a:ln>
                  <a:effectLst/>
                </p:spPr>
                <p:txBody>
                  <a:bodyPr wrap="none" rtlCol="0" anchor="ctr"/>
                  <a:lstStyle/>
                  <a:p>
                    <a:pPr algn="ctr"/>
                    <a:endParaRPr lang="en-US"/>
                  </a:p>
                </p:txBody>
              </p:sp>
              <p:sp>
                <p:nvSpPr>
                  <p:cNvPr id="356" name="Rectangle 355"/>
                  <p:cNvSpPr/>
                  <p:nvPr/>
                </p:nvSpPr>
                <p:spPr bwMode="auto">
                  <a:xfrm>
                    <a:off x="7163783" y="3575237"/>
                    <a:ext cx="95343" cy="45720"/>
                  </a:xfrm>
                  <a:prstGeom prst="rect">
                    <a:avLst/>
                  </a:prstGeom>
                  <a:noFill/>
                  <a:ln w="0">
                    <a:noFill/>
                    <a:round/>
                    <a:headEnd/>
                    <a:tailEnd/>
                  </a:ln>
                  <a:effectLst/>
                </p:spPr>
                <p:txBody>
                  <a:bodyPr wrap="none" rtlCol="0" anchor="ctr"/>
                  <a:lstStyle/>
                  <a:p>
                    <a:pPr algn="ctr"/>
                    <a:endParaRPr lang="en-US"/>
                  </a:p>
                </p:txBody>
              </p:sp>
              <p:sp>
                <p:nvSpPr>
                  <p:cNvPr id="357" name="Rectangle 356"/>
                  <p:cNvSpPr/>
                  <p:nvPr/>
                </p:nvSpPr>
                <p:spPr bwMode="auto">
                  <a:xfrm>
                    <a:off x="7487579" y="3895976"/>
                    <a:ext cx="95343" cy="45720"/>
                  </a:xfrm>
                  <a:prstGeom prst="rect">
                    <a:avLst/>
                  </a:prstGeom>
                  <a:noFill/>
                  <a:ln w="0">
                    <a:noFill/>
                    <a:round/>
                    <a:headEnd/>
                    <a:tailEnd/>
                  </a:ln>
                  <a:effectLst/>
                </p:spPr>
                <p:txBody>
                  <a:bodyPr wrap="none" rtlCol="0" anchor="ctr"/>
                  <a:lstStyle/>
                  <a:p>
                    <a:pPr algn="ctr"/>
                    <a:endParaRPr lang="en-US"/>
                  </a:p>
                </p:txBody>
              </p:sp>
              <p:sp>
                <p:nvSpPr>
                  <p:cNvPr id="358" name="Rectangle 357"/>
                  <p:cNvSpPr/>
                  <p:nvPr/>
                </p:nvSpPr>
                <p:spPr bwMode="auto">
                  <a:xfrm>
                    <a:off x="7163783" y="3895976"/>
                    <a:ext cx="95343" cy="45720"/>
                  </a:xfrm>
                  <a:prstGeom prst="rect">
                    <a:avLst/>
                  </a:prstGeom>
                  <a:noFill/>
                  <a:ln w="0">
                    <a:noFill/>
                    <a:round/>
                    <a:headEnd/>
                    <a:tailEnd/>
                  </a:ln>
                  <a:effectLst/>
                </p:spPr>
                <p:txBody>
                  <a:bodyPr wrap="none" rtlCol="0" anchor="ctr"/>
                  <a:lstStyle/>
                  <a:p>
                    <a:pPr algn="ctr"/>
                    <a:endParaRPr lang="en-US"/>
                  </a:p>
                </p:txBody>
              </p:sp>
              <p:sp>
                <p:nvSpPr>
                  <p:cNvPr id="359" name="Rectangle 358"/>
                  <p:cNvSpPr/>
                  <p:nvPr/>
                </p:nvSpPr>
                <p:spPr bwMode="auto">
                  <a:xfrm>
                    <a:off x="7487579" y="3752253"/>
                    <a:ext cx="95343" cy="45720"/>
                  </a:xfrm>
                  <a:prstGeom prst="rect">
                    <a:avLst/>
                  </a:prstGeom>
                  <a:noFill/>
                  <a:ln w="0">
                    <a:noFill/>
                    <a:round/>
                    <a:headEnd/>
                    <a:tailEnd/>
                  </a:ln>
                  <a:effectLst/>
                </p:spPr>
                <p:txBody>
                  <a:bodyPr wrap="none" rtlCol="0" anchor="ctr"/>
                  <a:lstStyle/>
                  <a:p>
                    <a:pPr algn="ctr"/>
                    <a:endParaRPr lang="en-US"/>
                  </a:p>
                </p:txBody>
              </p:sp>
              <p:sp>
                <p:nvSpPr>
                  <p:cNvPr id="360" name="Rectangle 359"/>
                  <p:cNvSpPr/>
                  <p:nvPr/>
                </p:nvSpPr>
                <p:spPr bwMode="auto">
                  <a:xfrm>
                    <a:off x="7163783" y="3752253"/>
                    <a:ext cx="95343" cy="45720"/>
                  </a:xfrm>
                  <a:prstGeom prst="rect">
                    <a:avLst/>
                  </a:prstGeom>
                  <a:noFill/>
                  <a:ln w="0">
                    <a:noFill/>
                    <a:round/>
                    <a:headEnd/>
                    <a:tailEnd/>
                  </a:ln>
                  <a:effectLst/>
                </p:spPr>
                <p:txBody>
                  <a:bodyPr wrap="none" rtlCol="0" anchor="ctr"/>
                  <a:lstStyle/>
                  <a:p>
                    <a:pPr algn="ctr"/>
                    <a:endParaRPr lang="en-US"/>
                  </a:p>
                </p:txBody>
              </p:sp>
            </p:grpSp>
          </p:grpSp>
          <p:cxnSp>
            <p:nvCxnSpPr>
              <p:cNvPr id="257" name="AutoShape 33"/>
              <p:cNvCxnSpPr>
                <a:cxnSpLocks noChangeAspect="1" noChangeShapeType="1"/>
              </p:cNvCxnSpPr>
              <p:nvPr/>
            </p:nvCxnSpPr>
            <p:spPr bwMode="auto">
              <a:xfrm flipV="1">
                <a:off x="7401187" y="3775113"/>
                <a:ext cx="408776" cy="1"/>
              </a:xfrm>
              <a:prstGeom prst="straightConnector1">
                <a:avLst/>
              </a:prstGeom>
              <a:noFill/>
              <a:ln w="25400">
                <a:solidFill>
                  <a:schemeClr val="bg1">
                    <a:lumMod val="75000"/>
                  </a:schemeClr>
                </a:solidFill>
                <a:round/>
                <a:headEnd/>
                <a:tailEnd type="stealth" w="lg" len="lg"/>
              </a:ln>
              <a:effectLst/>
            </p:spPr>
          </p:cxnSp>
          <p:grpSp>
            <p:nvGrpSpPr>
              <p:cNvPr id="71" name="Group 250"/>
              <p:cNvGrpSpPr/>
              <p:nvPr/>
            </p:nvGrpSpPr>
            <p:grpSpPr>
              <a:xfrm>
                <a:off x="5055130" y="3313079"/>
                <a:ext cx="3765020" cy="1247824"/>
                <a:chOff x="5055130" y="3209922"/>
                <a:chExt cx="3765020" cy="1247824"/>
              </a:xfrm>
            </p:grpSpPr>
            <p:grpSp>
              <p:nvGrpSpPr>
                <p:cNvPr id="72" name="Group 182"/>
                <p:cNvGrpSpPr/>
                <p:nvPr/>
              </p:nvGrpSpPr>
              <p:grpSpPr>
                <a:xfrm>
                  <a:off x="7769385" y="3952921"/>
                  <a:ext cx="511175" cy="504825"/>
                  <a:chOff x="7357989" y="4098939"/>
                  <a:chExt cx="511175" cy="504825"/>
                </a:xfrm>
              </p:grpSpPr>
              <p:sp>
                <p:nvSpPr>
                  <p:cNvPr id="350" name="Text Box 24"/>
                  <p:cNvSpPr txBox="1">
                    <a:spLocks noChangeAspect="1" noChangeArrowheads="1"/>
                  </p:cNvSpPr>
                  <p:nvPr/>
                </p:nvSpPr>
                <p:spPr bwMode="auto">
                  <a:xfrm>
                    <a:off x="7357989" y="4283089"/>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351" name="AutoShape 25"/>
                  <p:cNvCxnSpPr>
                    <a:cxnSpLocks noChangeAspect="1" noChangeShapeType="1"/>
                    <a:stCxn id="350" idx="0"/>
                  </p:cNvCxnSpPr>
                  <p:nvPr/>
                </p:nvCxnSpPr>
                <p:spPr bwMode="auto">
                  <a:xfrm rot="5400000" flipH="1" flipV="1">
                    <a:off x="7522755" y="4189761"/>
                    <a:ext cx="184150" cy="2506"/>
                  </a:xfrm>
                  <a:prstGeom prst="straightConnector1">
                    <a:avLst/>
                  </a:prstGeom>
                  <a:noFill/>
                  <a:ln w="25400">
                    <a:solidFill>
                      <a:schemeClr val="tx1"/>
                    </a:solidFill>
                    <a:round/>
                    <a:headEnd/>
                    <a:tailEnd type="stealth" w="lg" len="lg"/>
                  </a:ln>
                  <a:effectLst/>
                </p:spPr>
              </p:cxnSp>
            </p:grpSp>
            <p:sp>
              <p:nvSpPr>
                <p:cNvPr id="307" name="Trapezoid 306"/>
                <p:cNvSpPr/>
                <p:nvPr/>
              </p:nvSpPr>
              <p:spPr bwMode="auto">
                <a:xfrm rot="16200000">
                  <a:off x="8235627" y="3428685"/>
                  <a:ext cx="803286" cy="365760"/>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308" name="Trapezoid 307"/>
                <p:cNvSpPr/>
                <p:nvPr/>
              </p:nvSpPr>
              <p:spPr bwMode="auto">
                <a:xfrm rot="16200000">
                  <a:off x="5631545" y="3291526"/>
                  <a:ext cx="657234" cy="64008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cxnSp>
              <p:nvCxnSpPr>
                <p:cNvPr id="309" name="AutoShape 33"/>
                <p:cNvCxnSpPr>
                  <a:cxnSpLocks noChangeAspect="1" noChangeShapeType="1"/>
                </p:cNvCxnSpPr>
                <p:nvPr/>
              </p:nvCxnSpPr>
              <p:spPr bwMode="auto">
                <a:xfrm rot="10800000">
                  <a:off x="6290560" y="3815679"/>
                  <a:ext cx="409022" cy="1588"/>
                </a:xfrm>
                <a:prstGeom prst="straightConnector1">
                  <a:avLst/>
                </a:prstGeom>
                <a:noFill/>
                <a:ln w="25400">
                  <a:solidFill>
                    <a:schemeClr val="tx1"/>
                  </a:solidFill>
                  <a:round/>
                  <a:headEnd/>
                  <a:tailEnd type="stealth" w="lg" len="lg"/>
                </a:ln>
                <a:effectLst/>
              </p:spPr>
            </p:cxnSp>
            <p:grpSp>
              <p:nvGrpSpPr>
                <p:cNvPr id="73" name="Group 233"/>
                <p:cNvGrpSpPr/>
                <p:nvPr/>
              </p:nvGrpSpPr>
              <p:grpSpPr>
                <a:xfrm>
                  <a:off x="6517602" y="3282381"/>
                  <a:ext cx="420624" cy="658368"/>
                  <a:chOff x="2324457" y="5437215"/>
                  <a:chExt cx="420624" cy="658368"/>
                </a:xfrm>
              </p:grpSpPr>
              <p:sp>
                <p:nvSpPr>
                  <p:cNvPr id="327" name="Oval 326"/>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28"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74" name="Group 226"/>
                  <p:cNvGrpSpPr/>
                  <p:nvPr/>
                </p:nvGrpSpPr>
                <p:grpSpPr>
                  <a:xfrm>
                    <a:off x="2324457" y="5437215"/>
                    <a:ext cx="420624" cy="658368"/>
                    <a:chOff x="2324457" y="5437215"/>
                    <a:chExt cx="605108" cy="658368"/>
                  </a:xfrm>
                </p:grpSpPr>
                <p:sp>
                  <p:nvSpPr>
                    <p:cNvPr id="330"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331" name="Rectangle 330"/>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45" name="Rectangle 34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46" name="Rectangle 34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47" name="Rectangle 346"/>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48" name="Rectangle 347"/>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49" name="Rectangle 348"/>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sp>
              <p:nvSpPr>
                <p:cNvPr id="311" name="Text Box 44"/>
                <p:cNvSpPr txBox="1">
                  <a:spLocks noChangeAspect="1" noChangeArrowheads="1"/>
                </p:cNvSpPr>
                <p:nvPr/>
              </p:nvSpPr>
              <p:spPr bwMode="auto">
                <a:xfrm>
                  <a:off x="5055130" y="3426900"/>
                  <a:ext cx="250296" cy="369332"/>
                </a:xfrm>
                <a:prstGeom prst="rect">
                  <a:avLst/>
                </a:prstGeom>
                <a:noFill/>
                <a:ln w="9525">
                  <a:noFill/>
                  <a:miter lim="800000"/>
                  <a:headEnd/>
                  <a:tailEnd/>
                </a:ln>
                <a:effectLst/>
              </p:spPr>
              <p:txBody>
                <a:bodyPr wrap="square" rIns="45720">
                  <a:spAutoFit/>
                </a:bodyPr>
                <a:lstStyle/>
                <a:p>
                  <a:r>
                    <a:rPr lang="en-US" dirty="0" smtClean="0"/>
                    <a:t>l</a:t>
                  </a:r>
                  <a:endParaRPr lang="en-US" dirty="0"/>
                </a:p>
              </p:txBody>
            </p:sp>
            <p:cxnSp>
              <p:nvCxnSpPr>
                <p:cNvPr id="312" name="AutoShape 45"/>
                <p:cNvCxnSpPr>
                  <a:cxnSpLocks noChangeAspect="1" noChangeShapeType="1"/>
                  <a:stCxn id="311" idx="3"/>
                  <a:endCxn id="308" idx="0"/>
                </p:cNvCxnSpPr>
                <p:nvPr/>
              </p:nvCxnSpPr>
              <p:spPr bwMode="auto">
                <a:xfrm>
                  <a:off x="5305426" y="3611566"/>
                  <a:ext cx="334696" cy="1588"/>
                </a:xfrm>
                <a:prstGeom prst="straightConnector1">
                  <a:avLst/>
                </a:prstGeom>
                <a:noFill/>
                <a:ln w="25400">
                  <a:solidFill>
                    <a:schemeClr val="tx1"/>
                  </a:solidFill>
                  <a:round/>
                  <a:headEnd/>
                  <a:tailEnd type="stealth" w="lg" len="lg"/>
                </a:ln>
                <a:effectLst/>
              </p:spPr>
            </p:cxnSp>
            <p:grpSp>
              <p:nvGrpSpPr>
                <p:cNvPr id="75" name="Group 293"/>
                <p:cNvGrpSpPr/>
                <p:nvPr/>
              </p:nvGrpSpPr>
              <p:grpSpPr>
                <a:xfrm>
                  <a:off x="7809077" y="3281021"/>
                  <a:ext cx="420624" cy="658368"/>
                  <a:chOff x="2324457" y="5437215"/>
                  <a:chExt cx="420624" cy="658368"/>
                </a:xfrm>
              </p:grpSpPr>
              <p:sp>
                <p:nvSpPr>
                  <p:cNvPr id="317" name="Oval 316"/>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318"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76" name="Group 226"/>
                  <p:cNvGrpSpPr/>
                  <p:nvPr/>
                </p:nvGrpSpPr>
                <p:grpSpPr>
                  <a:xfrm>
                    <a:off x="2324457" y="5437215"/>
                    <a:ext cx="420624" cy="658368"/>
                    <a:chOff x="2324457" y="5437215"/>
                    <a:chExt cx="605108" cy="658368"/>
                  </a:xfrm>
                </p:grpSpPr>
                <p:sp>
                  <p:nvSpPr>
                    <p:cNvPr id="320" name="Rectangle 28"/>
                    <p:cNvSpPr>
                      <a:spLocks noChangeArrowheads="1"/>
                    </p:cNvSpPr>
                    <p:nvPr/>
                  </p:nvSpPr>
                  <p:spPr bwMode="auto">
                    <a:xfrm>
                      <a:off x="2334578" y="5437215"/>
                      <a:ext cx="594987" cy="658368"/>
                    </a:xfrm>
                    <a:prstGeom prst="rect">
                      <a:avLst/>
                    </a:prstGeom>
                    <a:no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321" name="Rectangle 320"/>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322" name="Rectangle 321"/>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323" name="Rectangle 322"/>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324" name="Rectangle 323"/>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325" name="Rectangle 324"/>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326" name="Rectangle 325"/>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cxnSp>
              <p:nvCxnSpPr>
                <p:cNvPr id="314" name="AutoShape 33"/>
                <p:cNvCxnSpPr>
                  <a:cxnSpLocks noChangeAspect="1" noChangeShapeType="1"/>
                </p:cNvCxnSpPr>
                <p:nvPr/>
              </p:nvCxnSpPr>
              <p:spPr bwMode="auto">
                <a:xfrm flipV="1">
                  <a:off x="8046481" y="3670596"/>
                  <a:ext cx="408776" cy="1"/>
                </a:xfrm>
                <a:prstGeom prst="straightConnector1">
                  <a:avLst/>
                </a:prstGeom>
                <a:noFill/>
                <a:ln w="25400">
                  <a:solidFill>
                    <a:schemeClr val="tx1"/>
                  </a:solidFill>
                  <a:round/>
                  <a:headEnd/>
                  <a:tailEnd type="stealth" w="lg" len="lg"/>
                </a:ln>
                <a:effectLst/>
              </p:spPr>
            </p:cxnSp>
            <p:cxnSp>
              <p:nvCxnSpPr>
                <p:cNvPr id="315" name="Curved Connector 587"/>
                <p:cNvCxnSpPr>
                  <a:stCxn id="328" idx="6"/>
                  <a:endCxn id="320" idx="0"/>
                </p:cNvCxnSpPr>
                <p:nvPr/>
              </p:nvCxnSpPr>
              <p:spPr bwMode="auto">
                <a:xfrm flipV="1">
                  <a:off x="6755006" y="3281021"/>
                  <a:ext cx="1267901" cy="390936"/>
                </a:xfrm>
                <a:prstGeom prst="curvedConnector4">
                  <a:avLst>
                    <a:gd name="adj1" fmla="val 22795"/>
                    <a:gd name="adj2" fmla="val 158475"/>
                  </a:avLst>
                </a:prstGeom>
                <a:noFill/>
                <a:ln w="25400">
                  <a:solidFill>
                    <a:schemeClr val="tx1"/>
                  </a:solidFill>
                  <a:round/>
                  <a:headEnd/>
                  <a:tailEnd type="stealth" w="lg" len="lg"/>
                </a:ln>
                <a:effectLst/>
              </p:spPr>
            </p:cxnSp>
            <p:cxnSp>
              <p:nvCxnSpPr>
                <p:cNvPr id="316" name="Curved Connector 587"/>
                <p:cNvCxnSpPr>
                  <a:stCxn id="317" idx="3"/>
                  <a:endCxn id="330" idx="2"/>
                </p:cNvCxnSpPr>
                <p:nvPr/>
              </p:nvCxnSpPr>
              <p:spPr bwMode="auto">
                <a:xfrm rot="5400000">
                  <a:off x="7311217" y="3252611"/>
                  <a:ext cx="108354" cy="1267923"/>
                </a:xfrm>
                <a:prstGeom prst="curvedConnector3">
                  <a:avLst>
                    <a:gd name="adj1" fmla="val 231360"/>
                  </a:avLst>
                </a:prstGeom>
                <a:noFill/>
                <a:ln w="25400">
                  <a:solidFill>
                    <a:schemeClr val="tx1"/>
                  </a:solidFill>
                  <a:round/>
                  <a:headEnd/>
                  <a:tailEnd type="stealth" w="lg" len="lg"/>
                </a:ln>
                <a:effectLst/>
              </p:spPr>
            </p:cxnSp>
          </p:grpSp>
        </p:grpSp>
      </p:grpSp>
      <p:sp>
        <p:nvSpPr>
          <p:cNvPr id="220" name="Footer Placeholder 219"/>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500"/>
                                        <p:tgtEl>
                                          <p:spTgt spid="2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0">
                                            <p:txEl>
                                              <p:pRg st="3" end="3"/>
                                            </p:txEl>
                                          </p:spTgt>
                                        </p:tgtEl>
                                        <p:attrNameLst>
                                          <p:attrName>style.visibility</p:attrName>
                                        </p:attrNameLst>
                                      </p:cBhvr>
                                      <p:to>
                                        <p:strVal val="visible"/>
                                      </p:to>
                                    </p:set>
                                    <p:animEffect transition="in" filter="fade">
                                      <p:cBhvr>
                                        <p:cTn id="15" dur="500"/>
                                        <p:tgtEl>
                                          <p:spTgt spid="28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0">
                                            <p:txEl>
                                              <p:pRg st="6" end="6"/>
                                            </p:txEl>
                                          </p:spTgt>
                                        </p:tgtEl>
                                        <p:attrNameLst>
                                          <p:attrName>style.visibility</p:attrName>
                                        </p:attrNameLst>
                                      </p:cBhvr>
                                      <p:to>
                                        <p:strVal val="visible"/>
                                      </p:to>
                                    </p:set>
                                    <p:animEffect transition="in" filter="fade">
                                      <p:cBhvr>
                                        <p:cTn id="23" dur="500"/>
                                        <p:tgtEl>
                                          <p:spTgt spid="28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smtClean="0"/>
              <a:t>Outline</a:t>
            </a:r>
            <a:endParaRPr lang="en-US" dirty="0"/>
          </a:p>
        </p:txBody>
      </p:sp>
      <p:sp>
        <p:nvSpPr>
          <p:cNvPr id="508934" name="AutoShape 6"/>
          <p:cNvSpPr>
            <a:spLocks noChangeArrowheads="1"/>
          </p:cNvSpPr>
          <p:nvPr/>
        </p:nvSpPr>
        <p:spPr bwMode="auto">
          <a:xfrm>
            <a:off x="2331137" y="3375025"/>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508936" name="AutoShape 8"/>
          <p:cNvSpPr>
            <a:spLocks noChangeArrowheads="1"/>
          </p:cNvSpPr>
          <p:nvPr/>
        </p:nvSpPr>
        <p:spPr bwMode="auto">
          <a:xfrm>
            <a:off x="3038454" y="1449388"/>
            <a:ext cx="5781696" cy="4211637"/>
          </a:xfrm>
          <a:prstGeom prst="roundRect">
            <a:avLst>
              <a:gd name="adj" fmla="val 16667"/>
            </a:avLst>
          </a:prstGeom>
          <a:noFill/>
          <a:ln w="25400">
            <a:solidFill>
              <a:schemeClr val="tx1"/>
            </a:solidFill>
            <a:round/>
            <a:headEnd/>
            <a:tailEnd/>
          </a:ln>
          <a:effectLst/>
        </p:spPr>
        <p:txBody>
          <a:bodyPr wrap="none" anchor="b" anchorCtr="1"/>
          <a:lstStyle/>
          <a:p>
            <a:pPr algn="ctr"/>
            <a:r>
              <a:rPr lang="en-US" sz="2000" dirty="0"/>
              <a:t>shape analyzer</a:t>
            </a:r>
          </a:p>
        </p:txBody>
      </p:sp>
      <p:pic>
        <p:nvPicPr>
          <p:cNvPr id="508937" name="Picture 9" descr="MCj03398960000[1]"/>
          <p:cNvPicPr>
            <a:picLocks noChangeAspect="1" noChangeArrowheads="1"/>
          </p:cNvPicPr>
          <p:nvPr/>
        </p:nvPicPr>
        <p:blipFill>
          <a:blip r:embed="rId3"/>
          <a:srcRect/>
          <a:stretch>
            <a:fillRect/>
          </a:stretch>
        </p:blipFill>
        <p:spPr bwMode="auto">
          <a:xfrm>
            <a:off x="3348038" y="4437063"/>
            <a:ext cx="914400" cy="874712"/>
          </a:xfrm>
          <a:prstGeom prst="rect">
            <a:avLst/>
          </a:prstGeom>
          <a:noFill/>
          <a:ln w="9525">
            <a:noFill/>
            <a:miter lim="800000"/>
            <a:headEnd/>
            <a:tailEnd/>
          </a:ln>
        </p:spPr>
      </p:pic>
      <p:sp>
        <p:nvSpPr>
          <p:cNvPr id="508940" name="AutoShape 12"/>
          <p:cNvSpPr>
            <a:spLocks noChangeArrowheads="1"/>
          </p:cNvSpPr>
          <p:nvPr/>
        </p:nvSpPr>
        <p:spPr bwMode="auto">
          <a:xfrm>
            <a:off x="5421369" y="1665288"/>
            <a:ext cx="3276600" cy="3271837"/>
          </a:xfrm>
          <a:prstGeom prst="roundRect">
            <a:avLst>
              <a:gd name="adj" fmla="val 16667"/>
            </a:avLst>
          </a:prstGeom>
          <a:solidFill>
            <a:srgbClr val="CCECFF"/>
          </a:solidFill>
          <a:ln w="25400">
            <a:solidFill>
              <a:schemeClr val="tx1"/>
            </a:solidFill>
            <a:round/>
            <a:headEnd/>
            <a:tailEnd/>
          </a:ln>
          <a:effectLst/>
        </p:spPr>
        <p:txBody>
          <a:bodyPr wrap="none" anchor="b" anchorCtr="1"/>
          <a:lstStyle/>
          <a:p>
            <a:pPr algn="ctr"/>
            <a:r>
              <a:rPr lang="en-US" sz="2000"/>
              <a:t>abstract interpretation</a:t>
            </a:r>
          </a:p>
        </p:txBody>
      </p:sp>
      <p:sp>
        <p:nvSpPr>
          <p:cNvPr id="508941" name="AutoShape 13"/>
          <p:cNvSpPr>
            <a:spLocks noChangeArrowheads="1"/>
          </p:cNvSpPr>
          <p:nvPr/>
        </p:nvSpPr>
        <p:spPr bwMode="auto">
          <a:xfrm>
            <a:off x="5573769" y="2012310"/>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splitting and</a:t>
            </a:r>
            <a:endParaRPr lang="en-US" sz="2000" dirty="0"/>
          </a:p>
          <a:p>
            <a:pPr algn="ctr"/>
            <a:r>
              <a:rPr lang="en-US" sz="2000" dirty="0" smtClean="0"/>
              <a:t>interpreting update</a:t>
            </a:r>
            <a:endParaRPr lang="en-US" sz="2000" dirty="0"/>
          </a:p>
        </p:txBody>
      </p:sp>
      <p:sp>
        <p:nvSpPr>
          <p:cNvPr id="508942" name="AutoShape 14"/>
          <p:cNvSpPr>
            <a:spLocks noChangeArrowheads="1"/>
          </p:cNvSpPr>
          <p:nvPr/>
        </p:nvSpPr>
        <p:spPr bwMode="auto">
          <a:xfrm>
            <a:off x="5573769" y="3209922"/>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summarizing</a:t>
            </a:r>
            <a:endParaRPr lang="en-US" sz="2000" dirty="0"/>
          </a:p>
        </p:txBody>
      </p:sp>
      <p:grpSp>
        <p:nvGrpSpPr>
          <p:cNvPr id="2" name="Group 18"/>
          <p:cNvGrpSpPr/>
          <p:nvPr/>
        </p:nvGrpSpPr>
        <p:grpSpPr>
          <a:xfrm>
            <a:off x="3170241" y="2268538"/>
            <a:ext cx="2193894" cy="1617662"/>
            <a:chOff x="3170241" y="2268538"/>
            <a:chExt cx="2193894" cy="1617662"/>
          </a:xfrm>
        </p:grpSpPr>
        <p:sp>
          <p:nvSpPr>
            <p:cNvPr id="508938" name="AutoShape 10"/>
            <p:cNvSpPr>
              <a:spLocks noChangeArrowheads="1"/>
            </p:cNvSpPr>
            <p:nvPr/>
          </p:nvSpPr>
          <p:spPr bwMode="auto">
            <a:xfrm>
              <a:off x="3170241" y="2268538"/>
              <a:ext cx="1730376" cy="1617662"/>
            </a:xfrm>
            <a:prstGeom prst="roundRect">
              <a:avLst>
                <a:gd name="adj" fmla="val 16667"/>
              </a:avLst>
            </a:prstGeom>
            <a:solidFill>
              <a:srgbClr val="CCECFF"/>
            </a:solidFill>
            <a:ln w="25400">
              <a:solidFill>
                <a:schemeClr val="tx1"/>
              </a:solidFill>
              <a:round/>
              <a:headEnd/>
              <a:tailEnd/>
            </a:ln>
            <a:effectLst/>
          </p:spPr>
          <p:txBody>
            <a:bodyPr wrap="none" anchor="ctr"/>
            <a:lstStyle/>
            <a:p>
              <a:pPr algn="ctr"/>
              <a:r>
                <a:rPr lang="en-US" sz="2000" dirty="0"/>
                <a:t>type</a:t>
              </a:r>
            </a:p>
            <a:p>
              <a:pPr algn="ctr"/>
              <a:r>
                <a:rPr lang="en-US" sz="2000" dirty="0" smtClean="0"/>
                <a:t>inference</a:t>
              </a:r>
            </a:p>
            <a:p>
              <a:pPr algn="ctr"/>
              <a:r>
                <a:rPr lang="en-US" sz="2000" dirty="0" smtClean="0"/>
                <a:t>on checker</a:t>
              </a:r>
            </a:p>
            <a:p>
              <a:pPr algn="ctr"/>
              <a:r>
                <a:rPr lang="en-US" sz="2000" dirty="0" smtClean="0"/>
                <a:t>definitions</a:t>
              </a:r>
              <a:endParaRPr lang="en-US" sz="2000" dirty="0"/>
            </a:p>
          </p:txBody>
        </p:sp>
        <p:sp>
          <p:nvSpPr>
            <p:cNvPr id="508943" name="AutoShape 15"/>
            <p:cNvSpPr>
              <a:spLocks noChangeArrowheads="1"/>
            </p:cNvSpPr>
            <p:nvPr/>
          </p:nvSpPr>
          <p:spPr bwMode="auto">
            <a:xfrm>
              <a:off x="4968848" y="2897188"/>
              <a:ext cx="395287" cy="360362"/>
            </a:xfrm>
            <a:prstGeom prst="rightArrow">
              <a:avLst>
                <a:gd name="adj1" fmla="val 56824"/>
                <a:gd name="adj2" fmla="val 4720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grpSp>
      <p:grpSp>
        <p:nvGrpSpPr>
          <p:cNvPr id="26" name="Group 25"/>
          <p:cNvGrpSpPr/>
          <p:nvPr/>
        </p:nvGrpSpPr>
        <p:grpSpPr>
          <a:xfrm>
            <a:off x="323850" y="2808279"/>
            <a:ext cx="1930394" cy="1518320"/>
            <a:chOff x="323850" y="2728177"/>
            <a:chExt cx="1930394" cy="1518320"/>
          </a:xfrm>
        </p:grpSpPr>
        <p:sp>
          <p:nvSpPr>
            <p:cNvPr id="21" name="Rectangle 17"/>
            <p:cNvSpPr>
              <a:spLocks noChangeArrowheads="1"/>
            </p:cNvSpPr>
            <p:nvPr/>
          </p:nvSpPr>
          <p:spPr bwMode="auto">
            <a:xfrm>
              <a:off x="323850" y="2728177"/>
              <a:ext cx="1930394" cy="1138773"/>
            </a:xfrm>
            <a:prstGeom prst="rect">
              <a:avLst/>
            </a:prstGeom>
            <a:solidFill>
              <a:srgbClr val="FFFFEB"/>
            </a:solidFill>
            <a:ln w="9525">
              <a:solidFill>
                <a:schemeClr val="tx1"/>
              </a:solidFill>
              <a:prstDash val="dash"/>
              <a:miter lim="800000"/>
              <a:headEnd/>
              <a:tailEnd/>
            </a:ln>
            <a:effectLst/>
          </p:spPr>
          <p:txBody>
            <a:bodyPr wrap="square">
              <a:spAutoFit/>
            </a:bodyPr>
            <a:lstStyle/>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err="1" smtClean="0">
                  <a:solidFill>
                    <a:srgbClr val="7030A0"/>
                  </a:solidFill>
                </a:rPr>
                <a:t>dll</a:t>
              </a:r>
              <a:r>
                <a:rPr lang="en-US" sz="1000" kern="0" dirty="0" smtClean="0"/>
                <a:t>(h, p) =</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if</a:t>
              </a:r>
              <a:r>
                <a:rPr lang="en-US" sz="1000" kern="0" dirty="0" smtClean="0"/>
                <a:t> (h </a:t>
              </a:r>
              <a:r>
                <a:rPr lang="en-US" sz="1000" kern="0" dirty="0" smtClean="0">
                  <a:latin typeface="cmr10"/>
                </a:rPr>
                <a:t>=</a:t>
              </a:r>
              <a:r>
                <a:rPr lang="en-US" sz="1000" kern="0" dirty="0" smtClean="0"/>
                <a:t> </a:t>
              </a:r>
              <a:r>
                <a:rPr lang="en-US" sz="1000" b="1" kern="0" dirty="0" smtClean="0"/>
                <a:t>null</a:t>
              </a:r>
              <a:r>
                <a:rPr lang="en-US" sz="1000" kern="0" dirty="0" smtClean="0"/>
                <a:t>) </a:t>
              </a:r>
              <a:r>
                <a:rPr lang="en-US" sz="1000" b="1" kern="0" dirty="0" smtClean="0"/>
                <a:t>then</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true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else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a:t>
              </a:r>
              <a:r>
                <a:rPr lang="en-US" sz="1000" kern="0" dirty="0" err="1" smtClean="0"/>
                <a:t>h</a:t>
              </a:r>
              <a:r>
                <a:rPr lang="en-US" sz="1000" kern="0" dirty="0" err="1" smtClean="0">
                  <a:latin typeface="cmsy10"/>
                </a:rPr>
                <a:t>!</a:t>
              </a:r>
              <a:r>
                <a:rPr lang="en-US" sz="1000" kern="0" dirty="0" err="1" smtClean="0"/>
                <a:t>prev</a:t>
              </a:r>
              <a:r>
                <a:rPr lang="en-US" sz="1000" kern="0" dirty="0" smtClean="0"/>
                <a:t> </a:t>
              </a:r>
              <a:r>
                <a:rPr lang="en-US" sz="1000" kern="0" dirty="0" smtClean="0">
                  <a:latin typeface="cmr10"/>
                </a:rPr>
                <a:t>=</a:t>
              </a:r>
              <a:r>
                <a:rPr lang="en-US" sz="1000" kern="0" dirty="0" smtClean="0"/>
                <a:t> </a:t>
              </a:r>
              <a:r>
                <a:rPr lang="en-US" sz="1000" kern="0" dirty="0" err="1" smtClean="0"/>
                <a:t>prev</a:t>
              </a:r>
              <a:r>
                <a:rPr lang="en-US" sz="1000" kern="0" dirty="0" smtClean="0"/>
                <a:t>  </a:t>
              </a:r>
              <a:r>
                <a:rPr lang="en-US" sz="1000" b="1" kern="0" dirty="0" smtClean="0"/>
                <a:t>and</a:t>
              </a:r>
              <a:r>
                <a:rPr lang="en-US" sz="1000" kern="0" dirty="0" smtClean="0"/>
                <a:t> </a:t>
              </a:r>
            </a:p>
            <a:p>
              <a:pPr lvl="0">
                <a:spcBef>
                  <a:spcPts val="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kern="0" dirty="0" err="1" smtClean="0">
                  <a:solidFill>
                    <a:srgbClr val="7030A0"/>
                  </a:solidFill>
                </a:rPr>
                <a:t>dll</a:t>
              </a:r>
              <a:r>
                <a:rPr lang="en-US" sz="1000" kern="0" dirty="0" smtClean="0"/>
                <a:t>(</a:t>
              </a:r>
              <a:r>
                <a:rPr lang="en-US" sz="1000" kern="0" dirty="0" err="1" smtClean="0"/>
                <a:t>h</a:t>
              </a:r>
              <a:r>
                <a:rPr lang="en-US" sz="1000" kern="0" dirty="0" err="1" smtClean="0">
                  <a:latin typeface="cmsy10"/>
                </a:rPr>
                <a:t>!</a:t>
              </a:r>
              <a:r>
                <a:rPr lang="en-US" sz="1000" kern="0" dirty="0" err="1" smtClean="0"/>
                <a:t>next</a:t>
              </a:r>
              <a:r>
                <a:rPr lang="en-US" sz="1000" kern="0" dirty="0" smtClean="0"/>
                <a:t>, h)</a:t>
              </a:r>
            </a:p>
          </p:txBody>
        </p:sp>
        <p:sp>
          <p:nvSpPr>
            <p:cNvPr id="22" name="Text Box 18"/>
            <p:cNvSpPr txBox="1">
              <a:spLocks noChangeArrowheads="1"/>
            </p:cNvSpPr>
            <p:nvPr/>
          </p:nvSpPr>
          <p:spPr bwMode="auto">
            <a:xfrm>
              <a:off x="743064" y="3877165"/>
              <a:ext cx="1091966" cy="369332"/>
            </a:xfrm>
            <a:prstGeom prst="rect">
              <a:avLst/>
            </a:prstGeom>
            <a:noFill/>
            <a:ln w="9525">
              <a:noFill/>
              <a:miter lim="800000"/>
              <a:headEnd/>
              <a:tailEnd/>
            </a:ln>
            <a:effectLst/>
          </p:spPr>
          <p:txBody>
            <a:bodyPr wrap="none">
              <a:spAutoFit/>
            </a:bodyPr>
            <a:lstStyle/>
            <a:p>
              <a:pPr algn="ctr"/>
              <a:r>
                <a:rPr lang="en-US" sz="1800" dirty="0"/>
                <a:t>checkers</a:t>
              </a:r>
            </a:p>
          </p:txBody>
        </p:sp>
      </p:grpSp>
      <p:sp>
        <p:nvSpPr>
          <p:cNvPr id="15" name="Footer Placeholder 14"/>
          <p:cNvSpPr>
            <a:spLocks noGrp="1"/>
          </p:cNvSpPr>
          <p:nvPr>
            <p:ph type="ftr" sz="quarter" idx="11"/>
          </p:nvPr>
        </p:nvSpPr>
        <p:spPr/>
        <p:txBody>
          <a:bodyPr/>
          <a:lstStyle/>
          <a:p>
            <a:r>
              <a:rPr lang="en-US" smtClean="0"/>
              <a:t>Bor-Yuh Evan Chang - End-User Program Analysis for Data Structures</a:t>
            </a:r>
            <a:endParaRPr lang="en-US" dirty="0"/>
          </a:p>
        </p:txBody>
      </p:sp>
      <p:sp>
        <p:nvSpPr>
          <p:cNvPr id="17" name="AutoShape 89"/>
          <p:cNvSpPr>
            <a:spLocks noChangeArrowheads="1"/>
          </p:cNvSpPr>
          <p:nvPr/>
        </p:nvSpPr>
        <p:spPr bwMode="auto">
          <a:xfrm>
            <a:off x="1289304" y="946116"/>
            <a:ext cx="3468735" cy="1200329"/>
          </a:xfrm>
          <a:prstGeom prst="wedgeRectCallout">
            <a:avLst>
              <a:gd name="adj1" fmla="val 27834"/>
              <a:gd name="adj2" fmla="val 73313"/>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sz="2400" dirty="0" smtClean="0">
                <a:latin typeface="+mj-lt"/>
              </a:rPr>
              <a:t>Learn information about the checker to use it as an abstraction</a:t>
            </a:r>
            <a:endParaRPr lang="en-US" sz="2400" dirty="0">
              <a:latin typeface="+mj-lt"/>
            </a:endParaRPr>
          </a:p>
        </p:txBody>
      </p:sp>
      <p:sp>
        <p:nvSpPr>
          <p:cNvPr id="19" name="Oval 18"/>
          <p:cNvSpPr/>
          <p:nvPr/>
        </p:nvSpPr>
        <p:spPr>
          <a:xfrm>
            <a:off x="5511593" y="193039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20" name="Oval 19"/>
          <p:cNvSpPr/>
          <p:nvPr/>
        </p:nvSpPr>
        <p:spPr>
          <a:xfrm>
            <a:off x="3101735" y="2187558"/>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23" name="Oval 22"/>
          <p:cNvSpPr/>
          <p:nvPr/>
        </p:nvSpPr>
        <p:spPr>
          <a:xfrm>
            <a:off x="5511593" y="311785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25" name="AutoShape 89"/>
          <p:cNvSpPr>
            <a:spLocks noChangeArrowheads="1"/>
          </p:cNvSpPr>
          <p:nvPr/>
        </p:nvSpPr>
        <p:spPr bwMode="auto">
          <a:xfrm>
            <a:off x="5411799" y="3173409"/>
            <a:ext cx="3322683" cy="1569660"/>
          </a:xfrm>
          <a:prstGeom prst="wedgeRectCallout">
            <a:avLst>
              <a:gd name="adj1" fmla="val -21610"/>
              <a:gd name="adj2" fmla="val -64509"/>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sz="2400" dirty="0" smtClean="0">
                <a:latin typeface="+mj-lt"/>
              </a:rPr>
              <a:t>Compare and contrast manual code review and our automated shape analysis</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9" presetClass="emph" presetSubtype="0" grpId="0" nodeType="withEffect">
                                  <p:stCondLst>
                                    <p:cond delay="0"/>
                                  </p:stCondLst>
                                  <p:childTnLst>
                                    <p:set>
                                      <p:cBhvr rctx="PPT">
                                        <p:cTn id="22" dur="indefinite"/>
                                        <p:tgtEl>
                                          <p:spTgt spid="508934"/>
                                        </p:tgtEl>
                                        <p:attrNameLst>
                                          <p:attrName>style.opacity</p:attrName>
                                        </p:attrNameLst>
                                      </p:cBhvr>
                                      <p:to>
                                        <p:strVal val="0.25"/>
                                      </p:to>
                                    </p:set>
                                    <p:animEffect filter="image" prLst="opacity: 0.25">
                                      <p:cBhvr rctx="IE">
                                        <p:cTn id="23" dur="indefinite"/>
                                        <p:tgtEl>
                                          <p:spTgt spid="508934"/>
                                        </p:tgtEl>
                                      </p:cBhvr>
                                    </p:animEffect>
                                  </p:childTnLst>
                                </p:cTn>
                              </p:par>
                              <p:par>
                                <p:cTn id="24" presetID="9" presetClass="emph" presetSubtype="0" grpId="0" nodeType="withEffect">
                                  <p:stCondLst>
                                    <p:cond delay="0"/>
                                  </p:stCondLst>
                                  <p:childTnLst>
                                    <p:set>
                                      <p:cBhvr rctx="PPT">
                                        <p:cTn id="25" dur="indefinite"/>
                                        <p:tgtEl>
                                          <p:spTgt spid="508936"/>
                                        </p:tgtEl>
                                        <p:attrNameLst>
                                          <p:attrName>style.opacity</p:attrName>
                                        </p:attrNameLst>
                                      </p:cBhvr>
                                      <p:to>
                                        <p:strVal val="0.25"/>
                                      </p:to>
                                    </p:set>
                                    <p:animEffect filter="image" prLst="opacity: 0.25">
                                      <p:cBhvr rctx="IE">
                                        <p:cTn id="26" dur="indefinite"/>
                                        <p:tgtEl>
                                          <p:spTgt spid="508936"/>
                                        </p:tgtEl>
                                      </p:cBhvr>
                                    </p:animEffect>
                                  </p:childTnLst>
                                </p:cTn>
                              </p:par>
                              <p:par>
                                <p:cTn id="27" presetID="9" presetClass="emph" presetSubtype="0" nodeType="withEffect">
                                  <p:stCondLst>
                                    <p:cond delay="0"/>
                                  </p:stCondLst>
                                  <p:childTnLst>
                                    <p:set>
                                      <p:cBhvr rctx="PPT">
                                        <p:cTn id="28" dur="indefinite"/>
                                        <p:tgtEl>
                                          <p:spTgt spid="508937"/>
                                        </p:tgtEl>
                                        <p:attrNameLst>
                                          <p:attrName>style.opacity</p:attrName>
                                        </p:attrNameLst>
                                      </p:cBhvr>
                                      <p:to>
                                        <p:strVal val="0.25"/>
                                      </p:to>
                                    </p:set>
                                    <p:animEffect filter="image" prLst="opacity: 0.25">
                                      <p:cBhvr rctx="IE">
                                        <p:cTn id="29" dur="indefinite"/>
                                        <p:tgtEl>
                                          <p:spTgt spid="508937"/>
                                        </p:tgtEl>
                                      </p:cBhvr>
                                    </p:animEffect>
                                  </p:childTnLst>
                                </p:cTn>
                              </p:par>
                              <p:par>
                                <p:cTn id="30" presetID="9" presetClass="emph" presetSubtype="0" grpId="0" nodeType="withEffect">
                                  <p:stCondLst>
                                    <p:cond delay="0"/>
                                  </p:stCondLst>
                                  <p:childTnLst>
                                    <p:set>
                                      <p:cBhvr rctx="PPT">
                                        <p:cTn id="31" dur="indefinite"/>
                                        <p:tgtEl>
                                          <p:spTgt spid="508940"/>
                                        </p:tgtEl>
                                        <p:attrNameLst>
                                          <p:attrName>style.opacity</p:attrName>
                                        </p:attrNameLst>
                                      </p:cBhvr>
                                      <p:to>
                                        <p:strVal val="0.25"/>
                                      </p:to>
                                    </p:set>
                                    <p:animEffect filter="image" prLst="opacity: 0.25">
                                      <p:cBhvr rctx="IE">
                                        <p:cTn id="32" dur="indefinite"/>
                                        <p:tgtEl>
                                          <p:spTgt spid="508940"/>
                                        </p:tgtEl>
                                      </p:cBhvr>
                                    </p:animEffect>
                                  </p:childTnLst>
                                </p:cTn>
                              </p:par>
                              <p:par>
                                <p:cTn id="33" presetID="9" presetClass="emph" presetSubtype="0" grpId="0" nodeType="withEffect">
                                  <p:stCondLst>
                                    <p:cond delay="0"/>
                                  </p:stCondLst>
                                  <p:childTnLst>
                                    <p:set>
                                      <p:cBhvr rctx="PPT">
                                        <p:cTn id="34" dur="indefinite"/>
                                        <p:tgtEl>
                                          <p:spTgt spid="508942"/>
                                        </p:tgtEl>
                                        <p:attrNameLst>
                                          <p:attrName>style.opacity</p:attrName>
                                        </p:attrNameLst>
                                      </p:cBhvr>
                                      <p:to>
                                        <p:strVal val="0.25"/>
                                      </p:to>
                                    </p:set>
                                    <p:animEffect filter="image" prLst="opacity: 0.25">
                                      <p:cBhvr rctx="IE">
                                        <p:cTn id="35" dur="indefinite"/>
                                        <p:tgtEl>
                                          <p:spTgt spid="508942"/>
                                        </p:tgtEl>
                                      </p:cBhvr>
                                    </p:animEffect>
                                  </p:childTnLst>
                                </p:cTn>
                              </p:par>
                              <p:par>
                                <p:cTn id="36" presetID="9" presetClass="emph" presetSubtype="0" nodeType="withEffect">
                                  <p:stCondLst>
                                    <p:cond delay="0"/>
                                  </p:stCondLst>
                                  <p:childTnLst>
                                    <p:set>
                                      <p:cBhvr rctx="PPT">
                                        <p:cTn id="37" dur="indefinite"/>
                                        <p:tgtEl>
                                          <p:spTgt spid="2"/>
                                        </p:tgtEl>
                                        <p:attrNameLst>
                                          <p:attrName>style.opacity</p:attrName>
                                        </p:attrNameLst>
                                      </p:cBhvr>
                                      <p:to>
                                        <p:strVal val="0.25"/>
                                      </p:to>
                                    </p:set>
                                    <p:animEffect filter="image" prLst="opacity: 0.25">
                                      <p:cBhvr rctx="IE">
                                        <p:cTn id="38" dur="indefinite"/>
                                        <p:tgtEl>
                                          <p:spTgt spid="2"/>
                                        </p:tgtEl>
                                      </p:cBhvr>
                                    </p:animEffect>
                                  </p:childTnLst>
                                </p:cTn>
                              </p:par>
                              <p:par>
                                <p:cTn id="39" presetID="9" presetClass="emph" presetSubtype="0" grpId="1" nodeType="withEffect">
                                  <p:stCondLst>
                                    <p:cond delay="0"/>
                                  </p:stCondLst>
                                  <p:childTnLst>
                                    <p:set>
                                      <p:cBhvr rctx="PPT">
                                        <p:cTn id="40" dur="indefinite"/>
                                        <p:tgtEl>
                                          <p:spTgt spid="17"/>
                                        </p:tgtEl>
                                        <p:attrNameLst>
                                          <p:attrName>style.opacity</p:attrName>
                                        </p:attrNameLst>
                                      </p:cBhvr>
                                      <p:to>
                                        <p:strVal val="0.25"/>
                                      </p:to>
                                    </p:set>
                                    <p:animEffect filter="image" prLst="opacity: 0.25">
                                      <p:cBhvr rctx="IE">
                                        <p:cTn id="41" dur="indefinite"/>
                                        <p:tgtEl>
                                          <p:spTgt spid="17"/>
                                        </p:tgtEl>
                                      </p:cBhvr>
                                    </p:animEffect>
                                  </p:childTnLst>
                                </p:cTn>
                              </p:par>
                              <p:par>
                                <p:cTn id="42" presetID="9" presetClass="emph" presetSubtype="0" grpId="0" nodeType="withEffect">
                                  <p:stCondLst>
                                    <p:cond delay="0"/>
                                  </p:stCondLst>
                                  <p:childTnLst>
                                    <p:set>
                                      <p:cBhvr rctx="PPT">
                                        <p:cTn id="43" dur="indefinite"/>
                                        <p:tgtEl>
                                          <p:spTgt spid="20"/>
                                        </p:tgtEl>
                                        <p:attrNameLst>
                                          <p:attrName>style.opacity</p:attrName>
                                        </p:attrNameLst>
                                      </p:cBhvr>
                                      <p:to>
                                        <p:strVal val="0.25"/>
                                      </p:to>
                                    </p:set>
                                    <p:animEffect filter="image" prLst="opacity: 0.25">
                                      <p:cBhvr rctx="IE">
                                        <p:cTn id="44" dur="indefinite"/>
                                        <p:tgtEl>
                                          <p:spTgt spid="20"/>
                                        </p:tgtEl>
                                      </p:cBhvr>
                                    </p:animEffect>
                                  </p:childTnLst>
                                </p:cTn>
                              </p:par>
                              <p:par>
                                <p:cTn id="45" presetID="9" presetClass="emph" presetSubtype="0" grpId="0" nodeType="withEffect">
                                  <p:stCondLst>
                                    <p:cond delay="0"/>
                                  </p:stCondLst>
                                  <p:childTnLst>
                                    <p:set>
                                      <p:cBhvr rctx="PPT">
                                        <p:cTn id="46" dur="indefinite"/>
                                        <p:tgtEl>
                                          <p:spTgt spid="23"/>
                                        </p:tgtEl>
                                        <p:attrNameLst>
                                          <p:attrName>style.opacity</p:attrName>
                                        </p:attrNameLst>
                                      </p:cBhvr>
                                      <p:to>
                                        <p:strVal val="0.25"/>
                                      </p:to>
                                    </p:set>
                                    <p:animEffect filter="image" prLst="opacity: 0.25">
                                      <p:cBhvr rctx="IE">
                                        <p:cTn id="47" dur="indefinite"/>
                                        <p:tgtEl>
                                          <p:spTgt spid="23"/>
                                        </p:tgtEl>
                                      </p:cBhvr>
                                    </p:animEffect>
                                  </p:childTnLst>
                                </p:cTn>
                              </p:par>
                              <p:par>
                                <p:cTn id="48" presetID="9" presetClass="emph" presetSubtype="0" nodeType="withEffect">
                                  <p:stCondLst>
                                    <p:cond delay="0"/>
                                  </p:stCondLst>
                                  <p:childTnLst>
                                    <p:set>
                                      <p:cBhvr rctx="PPT">
                                        <p:cTn id="49" dur="indefinite"/>
                                        <p:tgtEl>
                                          <p:spTgt spid="26"/>
                                        </p:tgtEl>
                                        <p:attrNameLst>
                                          <p:attrName>style.opacity</p:attrName>
                                        </p:attrNameLst>
                                      </p:cBhvr>
                                      <p:to>
                                        <p:strVal val="0.25"/>
                                      </p:to>
                                    </p:set>
                                    <p:animEffect filter="image" prLst="opacity: 0.25">
                                      <p:cBhvr rctx="IE">
                                        <p:cTn id="50" dur="indefinite"/>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4" grpId="0" animBg="1"/>
      <p:bldP spid="508936" grpId="0" animBg="1"/>
      <p:bldP spid="508940" grpId="0" animBg="1"/>
      <p:bldP spid="508942" grpId="0" animBg="1"/>
      <p:bldP spid="17" grpId="0" animBg="1"/>
      <p:bldP spid="17" grpId="1" animBg="1"/>
      <p:bldP spid="19" grpId="0" animBg="1"/>
      <p:bldP spid="20" grpId="0" animBg="1"/>
      <p:bldP spid="20" grpId="1" animBg="1"/>
      <p:bldP spid="23" grpId="0" animBg="1"/>
      <p:bldP spid="23" grpId="1"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4" y="76200"/>
            <a:ext cx="8486775" cy="914400"/>
          </a:xfrm>
        </p:spPr>
        <p:txBody>
          <a:bodyPr/>
          <a:lstStyle/>
          <a:p>
            <a:r>
              <a:rPr lang="en-US" sz="3200" dirty="0" smtClean="0"/>
              <a:t>Overview: Split summaries</a:t>
            </a:r>
            <a:br>
              <a:rPr lang="en-US" sz="3200" dirty="0" smtClean="0"/>
            </a:br>
            <a:r>
              <a:rPr lang="en-US" sz="3200" dirty="0" smtClean="0"/>
              <a:t>to interpret updates precisely</a:t>
            </a:r>
            <a:endParaRPr lang="en-US" sz="3200" dirty="0"/>
          </a:p>
        </p:txBody>
      </p:sp>
      <p:grpSp>
        <p:nvGrpSpPr>
          <p:cNvPr id="7" name="Group 74"/>
          <p:cNvGrpSpPr/>
          <p:nvPr/>
        </p:nvGrpSpPr>
        <p:grpSpPr>
          <a:xfrm>
            <a:off x="2914717" y="2735253"/>
            <a:ext cx="5892791" cy="1245476"/>
            <a:chOff x="1631958" y="3753583"/>
            <a:chExt cx="5892791" cy="1245476"/>
          </a:xfrm>
        </p:grpSpPr>
        <p:sp>
          <p:nvSpPr>
            <p:cNvPr id="14" name="Trapezoid 13"/>
            <p:cNvSpPr/>
            <p:nvPr/>
          </p:nvSpPr>
          <p:spPr bwMode="auto">
            <a:xfrm rot="16200000">
              <a:off x="5965007" y="2997126"/>
              <a:ext cx="803286" cy="231619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5" name="Text Box 44"/>
            <p:cNvSpPr txBox="1">
              <a:spLocks noChangeAspect="1" noChangeArrowheads="1"/>
            </p:cNvSpPr>
            <p:nvPr/>
          </p:nvSpPr>
          <p:spPr bwMode="auto">
            <a:xfrm>
              <a:off x="1631958" y="3972661"/>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6" name="AutoShape 45"/>
            <p:cNvCxnSpPr>
              <a:cxnSpLocks noChangeAspect="1" noChangeShapeType="1"/>
              <a:stCxn id="15" idx="3"/>
              <a:endCxn id="17" idx="0"/>
            </p:cNvCxnSpPr>
            <p:nvPr/>
          </p:nvCxnSpPr>
          <p:spPr bwMode="auto">
            <a:xfrm flipV="1">
              <a:off x="1882253" y="4155226"/>
              <a:ext cx="301322" cy="791"/>
            </a:xfrm>
            <a:prstGeom prst="straightConnector1">
              <a:avLst/>
            </a:prstGeom>
            <a:noFill/>
            <a:ln w="25400">
              <a:solidFill>
                <a:schemeClr val="tx1"/>
              </a:solidFill>
              <a:round/>
              <a:headEnd/>
              <a:tailEnd type="stealth" w="lg" len="lg"/>
            </a:ln>
            <a:effectLst/>
          </p:spPr>
        </p:cxnSp>
        <p:sp>
          <p:nvSpPr>
            <p:cNvPr id="17" name="Trapezoid 16"/>
            <p:cNvSpPr/>
            <p:nvPr/>
          </p:nvSpPr>
          <p:spPr bwMode="auto">
            <a:xfrm rot="16200000">
              <a:off x="3337302" y="2672882"/>
              <a:ext cx="657234" cy="2964688"/>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8" name="Group 518"/>
            <p:cNvGrpSpPr/>
            <p:nvPr/>
          </p:nvGrpSpPr>
          <p:grpSpPr>
            <a:xfrm>
              <a:off x="5162575" y="4494234"/>
              <a:ext cx="511175" cy="504825"/>
              <a:chOff x="7566073" y="5072085"/>
              <a:chExt cx="511175" cy="504825"/>
            </a:xfrm>
          </p:grpSpPr>
          <p:sp>
            <p:nvSpPr>
              <p:cNvPr id="12" name="Text Box 24"/>
              <p:cNvSpPr txBox="1">
                <a:spLocks noChangeAspect="1" noChangeArrowheads="1"/>
              </p:cNvSpPr>
              <p:nvPr/>
            </p:nvSpPr>
            <p:spPr bwMode="auto">
              <a:xfrm>
                <a:off x="7566073"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3" name="AutoShape 25"/>
              <p:cNvCxnSpPr>
                <a:cxnSpLocks noChangeAspect="1" noChangeShapeType="1"/>
                <a:stCxn id="12" idx="0"/>
              </p:cNvCxnSpPr>
              <p:nvPr/>
            </p:nvCxnSpPr>
            <p:spPr bwMode="auto">
              <a:xfrm rot="5400000" flipH="1" flipV="1">
                <a:off x="7730839" y="5162907"/>
                <a:ext cx="184150" cy="2506"/>
              </a:xfrm>
              <a:prstGeom prst="straightConnector1">
                <a:avLst/>
              </a:prstGeom>
              <a:noFill/>
              <a:ln w="25400">
                <a:solidFill>
                  <a:schemeClr val="tx1"/>
                </a:solidFill>
                <a:round/>
                <a:headEnd/>
                <a:tailEnd type="stealth" w="lg" len="lg"/>
              </a:ln>
              <a:effectLst/>
            </p:spPr>
          </p:cxnSp>
        </p:grpSp>
      </p:grpSp>
      <p:grpSp>
        <p:nvGrpSpPr>
          <p:cNvPr id="65" name="Group 64"/>
          <p:cNvGrpSpPr/>
          <p:nvPr/>
        </p:nvGrpSpPr>
        <p:grpSpPr>
          <a:xfrm>
            <a:off x="2914717" y="4031464"/>
            <a:ext cx="5892791" cy="1245477"/>
            <a:chOff x="1577934" y="5214102"/>
            <a:chExt cx="5892791" cy="1245477"/>
          </a:xfrm>
        </p:grpSpPr>
        <p:sp>
          <p:nvSpPr>
            <p:cNvPr id="43" name="Trapezoid 42"/>
            <p:cNvSpPr/>
            <p:nvPr/>
          </p:nvSpPr>
          <p:spPr bwMode="auto">
            <a:xfrm rot="16200000">
              <a:off x="6331723" y="4878385"/>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44" name="Text Box 44"/>
            <p:cNvSpPr txBox="1">
              <a:spLocks noChangeAspect="1" noChangeArrowheads="1"/>
            </p:cNvSpPr>
            <p:nvPr/>
          </p:nvSpPr>
          <p:spPr bwMode="auto">
            <a:xfrm>
              <a:off x="1577934" y="5433180"/>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45" name="AutoShape 45"/>
            <p:cNvCxnSpPr>
              <a:cxnSpLocks noChangeAspect="1" noChangeShapeType="1"/>
              <a:stCxn id="44" idx="3"/>
              <a:endCxn id="46" idx="0"/>
            </p:cNvCxnSpPr>
            <p:nvPr/>
          </p:nvCxnSpPr>
          <p:spPr bwMode="auto">
            <a:xfrm flipV="1">
              <a:off x="1828229" y="5615745"/>
              <a:ext cx="301322" cy="791"/>
            </a:xfrm>
            <a:prstGeom prst="straightConnector1">
              <a:avLst/>
            </a:prstGeom>
            <a:noFill/>
            <a:ln w="25400">
              <a:solidFill>
                <a:schemeClr val="tx1"/>
              </a:solidFill>
              <a:round/>
              <a:headEnd/>
              <a:tailEnd type="stealth" w="lg" len="lg"/>
            </a:ln>
            <a:effectLst/>
          </p:spPr>
        </p:cxnSp>
        <p:sp>
          <p:nvSpPr>
            <p:cNvPr id="46" name="Trapezoid 45"/>
            <p:cNvSpPr/>
            <p:nvPr/>
          </p:nvSpPr>
          <p:spPr bwMode="auto">
            <a:xfrm rot="16200000">
              <a:off x="3282262" y="4134417"/>
              <a:ext cx="657234" cy="2962656"/>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10" name="Group 518"/>
            <p:cNvGrpSpPr/>
            <p:nvPr/>
          </p:nvGrpSpPr>
          <p:grpSpPr>
            <a:xfrm>
              <a:off x="5302267" y="5944928"/>
              <a:ext cx="511175" cy="514651"/>
              <a:chOff x="7759789" y="5062259"/>
              <a:chExt cx="511175" cy="514651"/>
            </a:xfrm>
          </p:grpSpPr>
          <p:sp>
            <p:nvSpPr>
              <p:cNvPr id="41"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42" name="AutoShape 25"/>
              <p:cNvCxnSpPr>
                <a:cxnSpLocks noChangeAspect="1" noChangeShapeType="1"/>
                <a:stCxn id="41" idx="0"/>
                <a:endCxn id="228" idx="2"/>
              </p:cNvCxnSpPr>
              <p:nvPr/>
            </p:nvCxnSpPr>
            <p:spPr bwMode="auto">
              <a:xfrm rot="5400000" flipH="1" flipV="1">
                <a:off x="7921290" y="5156346"/>
                <a:ext cx="193976" cy="5802"/>
              </a:xfrm>
              <a:prstGeom prst="straightConnector1">
                <a:avLst/>
              </a:prstGeom>
              <a:noFill/>
              <a:ln w="25400">
                <a:solidFill>
                  <a:schemeClr val="tx1"/>
                </a:solidFill>
                <a:round/>
                <a:headEnd/>
                <a:tailEnd type="stealth" w="lg" len="lg"/>
              </a:ln>
              <a:effectLst/>
            </p:spPr>
          </p:cxnSp>
        </p:grpSp>
        <p:grpSp>
          <p:nvGrpSpPr>
            <p:cNvPr id="11" name="Group 235"/>
            <p:cNvGrpSpPr/>
            <p:nvPr/>
          </p:nvGrpSpPr>
          <p:grpSpPr>
            <a:xfrm>
              <a:off x="4703648" y="5286560"/>
              <a:ext cx="1292359" cy="658368"/>
              <a:chOff x="6424506" y="6057936"/>
              <a:chExt cx="1292359" cy="658368"/>
            </a:xfrm>
          </p:grpSpPr>
          <p:grpSp>
            <p:nvGrpSpPr>
              <p:cNvPr id="19" name="Group 226"/>
              <p:cNvGrpSpPr/>
              <p:nvPr/>
            </p:nvGrpSpPr>
            <p:grpSpPr>
              <a:xfrm>
                <a:off x="6424506" y="6247635"/>
                <a:ext cx="419139" cy="366459"/>
                <a:chOff x="2324457" y="5626914"/>
                <a:chExt cx="602971" cy="366459"/>
              </a:xfrm>
            </p:grpSpPr>
            <p:sp>
              <p:nvSpPr>
                <p:cNvPr id="217" name="Rectangle 216"/>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18" name="Rectangle 217"/>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19" name="Rectangle 218"/>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21" name="Rectangle 220"/>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22" name="Rectangle 221"/>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20" name="Group 293"/>
              <p:cNvGrpSpPr/>
              <p:nvPr/>
            </p:nvGrpSpPr>
            <p:grpSpPr>
              <a:xfrm>
                <a:off x="7070683" y="6057936"/>
                <a:ext cx="420625" cy="658368"/>
                <a:chOff x="2324455" y="5437215"/>
                <a:chExt cx="420625" cy="658368"/>
              </a:xfrm>
            </p:grpSpPr>
            <p:grpSp>
              <p:nvGrpSpPr>
                <p:cNvPr id="27" name="Group 226"/>
                <p:cNvGrpSpPr/>
                <p:nvPr/>
              </p:nvGrpSpPr>
              <p:grpSpPr>
                <a:xfrm>
                  <a:off x="2324455" y="5437215"/>
                  <a:ext cx="420625" cy="658368"/>
                  <a:chOff x="2324457" y="5437215"/>
                  <a:chExt cx="605110" cy="658368"/>
                </a:xfrm>
              </p:grpSpPr>
              <p:sp>
                <p:nvSpPr>
                  <p:cNvPr id="228" name="Rectangle 28"/>
                  <p:cNvSpPr>
                    <a:spLocks noChangeArrowheads="1"/>
                  </p:cNvSpPr>
                  <p:nvPr/>
                </p:nvSpPr>
                <p:spPr bwMode="auto">
                  <a:xfrm>
                    <a:off x="2334579" y="5437215"/>
                    <a:ext cx="594988"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229" name="Rectangle 228"/>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30" name="Rectangle 229"/>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31" name="Rectangle 230"/>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32" name="Rectangle 231"/>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33" name="Rectangle 232"/>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34" name="Rectangle 233"/>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226"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225" name="Oval 224"/>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211" name="AutoShape 33"/>
              <p:cNvCxnSpPr>
                <a:cxnSpLocks noChangeAspect="1" noChangeShapeType="1"/>
              </p:cNvCxnSpPr>
              <p:nvPr/>
            </p:nvCxnSpPr>
            <p:spPr bwMode="auto">
              <a:xfrm rot="10800000">
                <a:off x="6843643" y="6591234"/>
                <a:ext cx="409022" cy="1588"/>
              </a:xfrm>
              <a:prstGeom prst="straightConnector1">
                <a:avLst/>
              </a:prstGeom>
              <a:noFill/>
              <a:ln w="25400">
                <a:solidFill>
                  <a:schemeClr val="tx1"/>
                </a:solidFill>
                <a:round/>
                <a:headEnd/>
                <a:tailEnd type="stealth" w="lg" len="lg"/>
              </a:ln>
              <a:effectLst/>
            </p:spPr>
          </p:cxnSp>
          <p:cxnSp>
            <p:nvCxnSpPr>
              <p:cNvPr id="235" name="AutoShape 33"/>
              <p:cNvCxnSpPr>
                <a:cxnSpLocks noChangeAspect="1" noChangeShapeType="1"/>
              </p:cNvCxnSpPr>
              <p:nvPr/>
            </p:nvCxnSpPr>
            <p:spPr bwMode="auto">
              <a:xfrm flipV="1">
                <a:off x="7308089" y="6447511"/>
                <a:ext cx="408776" cy="1"/>
              </a:xfrm>
              <a:prstGeom prst="straightConnector1">
                <a:avLst/>
              </a:prstGeom>
              <a:noFill/>
              <a:ln w="25400">
                <a:solidFill>
                  <a:schemeClr val="tx1"/>
                </a:solidFill>
                <a:round/>
                <a:headEnd/>
                <a:tailEnd type="stealth" w="lg" len="lg"/>
              </a:ln>
              <a:effectLst/>
            </p:spPr>
          </p:cxnSp>
        </p:grpSp>
      </p:grpSp>
      <p:sp>
        <p:nvSpPr>
          <p:cNvPr id="60" name="Footer Placeholder 59"/>
          <p:cNvSpPr>
            <a:spLocks noGrp="1"/>
          </p:cNvSpPr>
          <p:nvPr>
            <p:ph type="ftr" sz="quarter" idx="11"/>
          </p:nvPr>
        </p:nvSpPr>
        <p:spPr/>
        <p:txBody>
          <a:bodyPr/>
          <a:lstStyle/>
          <a:p>
            <a:r>
              <a:rPr lang="en-US" smtClean="0"/>
              <a:t>Bor-Yuh Evan Chang - End-User Program Analysis for Data Structures</a:t>
            </a:r>
            <a:endParaRPr lang="en-US"/>
          </a:p>
        </p:txBody>
      </p:sp>
      <p:sp>
        <p:nvSpPr>
          <p:cNvPr id="62" name="Text Box 5"/>
          <p:cNvSpPr txBox="1">
            <a:spLocks noChangeArrowheads="1"/>
          </p:cNvSpPr>
          <p:nvPr/>
        </p:nvSpPr>
        <p:spPr bwMode="auto">
          <a:xfrm>
            <a:off x="323850" y="1092168"/>
            <a:ext cx="8629710" cy="954107"/>
          </a:xfrm>
          <a:prstGeom prst="rect">
            <a:avLst/>
          </a:prstGeom>
          <a:noFill/>
          <a:ln w="9525">
            <a:noFill/>
            <a:miter lim="800000"/>
            <a:headEnd/>
            <a:tailEnd/>
          </a:ln>
          <a:effectLst/>
        </p:spPr>
        <p:txBody>
          <a:bodyPr wrap="square">
            <a:spAutoFit/>
          </a:bodyPr>
          <a:lstStyle/>
          <a:p>
            <a:r>
              <a:rPr lang="en-US" sz="2800" dirty="0" smtClean="0"/>
              <a:t>Want abstract update to be “exact”, that is, to update one “concrete memory cell”.</a:t>
            </a:r>
          </a:p>
        </p:txBody>
      </p:sp>
      <p:sp>
        <p:nvSpPr>
          <p:cNvPr id="63" name="TextBox 62"/>
          <p:cNvSpPr txBox="1"/>
          <p:nvPr/>
        </p:nvSpPr>
        <p:spPr>
          <a:xfrm>
            <a:off x="323850" y="2046238"/>
            <a:ext cx="8496301" cy="830997"/>
          </a:xfrm>
          <a:prstGeom prst="rect">
            <a:avLst/>
          </a:prstGeom>
          <a:noFill/>
        </p:spPr>
        <p:txBody>
          <a:bodyPr wrap="square" rtlCol="0">
            <a:spAutoFit/>
          </a:bodyPr>
          <a:lstStyle/>
          <a:p>
            <a:r>
              <a:rPr lang="en-US" sz="2400" dirty="0" smtClean="0"/>
              <a:t>The example at a high-level: iterate using </a:t>
            </a:r>
            <a:r>
              <a:rPr lang="en-US" sz="2400" dirty="0" smtClean="0">
                <a:solidFill>
                  <a:srgbClr val="EB7D0F"/>
                </a:solidFill>
              </a:rPr>
              <a:t>cur</a:t>
            </a:r>
            <a:r>
              <a:rPr lang="en-US" sz="2400" dirty="0" smtClean="0"/>
              <a:t> changing the doubly-linked list from </a:t>
            </a:r>
            <a:r>
              <a:rPr lang="en-US" sz="2400" b="1" i="1" dirty="0" smtClean="0">
                <a:solidFill>
                  <a:srgbClr val="9595BC"/>
                </a:solidFill>
              </a:rPr>
              <a:t>purple</a:t>
            </a:r>
            <a:r>
              <a:rPr lang="en-US" sz="2400" dirty="0" smtClean="0"/>
              <a:t> to </a:t>
            </a:r>
            <a:r>
              <a:rPr lang="en-US" sz="2400" b="1" i="1" dirty="0" smtClean="0">
                <a:solidFill>
                  <a:srgbClr val="D37F7F"/>
                </a:solidFill>
              </a:rPr>
              <a:t>red</a:t>
            </a:r>
            <a:r>
              <a:rPr lang="en-US" sz="2400" dirty="0" smtClean="0"/>
              <a:t>.</a:t>
            </a:r>
            <a:endParaRPr lang="en-US" sz="2400" b="1" i="1" dirty="0"/>
          </a:p>
        </p:txBody>
      </p:sp>
      <p:grpSp>
        <p:nvGrpSpPr>
          <p:cNvPr id="67" name="Group 66"/>
          <p:cNvGrpSpPr/>
          <p:nvPr/>
        </p:nvGrpSpPr>
        <p:grpSpPr>
          <a:xfrm>
            <a:off x="2914717" y="5327676"/>
            <a:ext cx="5892791" cy="1245477"/>
            <a:chOff x="1577934" y="5214102"/>
            <a:chExt cx="5892791" cy="1245477"/>
          </a:xfrm>
        </p:grpSpPr>
        <p:sp>
          <p:nvSpPr>
            <p:cNvPr id="68" name="Trapezoid 67"/>
            <p:cNvSpPr/>
            <p:nvPr/>
          </p:nvSpPr>
          <p:spPr bwMode="auto">
            <a:xfrm rot="16200000">
              <a:off x="6331723" y="4878385"/>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69" name="Text Box 44"/>
            <p:cNvSpPr txBox="1">
              <a:spLocks noChangeAspect="1" noChangeArrowheads="1"/>
            </p:cNvSpPr>
            <p:nvPr/>
          </p:nvSpPr>
          <p:spPr bwMode="auto">
            <a:xfrm>
              <a:off x="1577934" y="5433180"/>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70" name="AutoShape 45"/>
            <p:cNvCxnSpPr>
              <a:cxnSpLocks noChangeAspect="1" noChangeShapeType="1"/>
              <a:stCxn id="69" idx="3"/>
              <a:endCxn id="71" idx="0"/>
            </p:cNvCxnSpPr>
            <p:nvPr/>
          </p:nvCxnSpPr>
          <p:spPr bwMode="auto">
            <a:xfrm flipV="1">
              <a:off x="1828229" y="5615745"/>
              <a:ext cx="301322" cy="791"/>
            </a:xfrm>
            <a:prstGeom prst="straightConnector1">
              <a:avLst/>
            </a:prstGeom>
            <a:noFill/>
            <a:ln w="25400">
              <a:solidFill>
                <a:schemeClr val="tx1"/>
              </a:solidFill>
              <a:round/>
              <a:headEnd/>
              <a:tailEnd type="stealth" w="lg" len="lg"/>
            </a:ln>
            <a:effectLst/>
          </p:spPr>
        </p:cxnSp>
        <p:sp>
          <p:nvSpPr>
            <p:cNvPr id="71" name="Trapezoid 70"/>
            <p:cNvSpPr/>
            <p:nvPr/>
          </p:nvSpPr>
          <p:spPr bwMode="auto">
            <a:xfrm rot="16200000">
              <a:off x="3282262" y="4134417"/>
              <a:ext cx="657234" cy="2962656"/>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73" name="Group 518"/>
            <p:cNvGrpSpPr/>
            <p:nvPr/>
          </p:nvGrpSpPr>
          <p:grpSpPr>
            <a:xfrm>
              <a:off x="5302267" y="5944928"/>
              <a:ext cx="511175" cy="514651"/>
              <a:chOff x="7759789" y="5062259"/>
              <a:chExt cx="511175" cy="514651"/>
            </a:xfrm>
          </p:grpSpPr>
          <p:sp>
            <p:nvSpPr>
              <p:cNvPr id="95"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96" name="AutoShape 25"/>
              <p:cNvCxnSpPr>
                <a:cxnSpLocks noChangeAspect="1" noChangeShapeType="1"/>
                <a:stCxn id="95" idx="0"/>
                <a:endCxn id="83" idx="2"/>
              </p:cNvCxnSpPr>
              <p:nvPr/>
            </p:nvCxnSpPr>
            <p:spPr bwMode="auto">
              <a:xfrm rot="5400000" flipH="1" flipV="1">
                <a:off x="7921290" y="5156346"/>
                <a:ext cx="193976" cy="5802"/>
              </a:xfrm>
              <a:prstGeom prst="straightConnector1">
                <a:avLst/>
              </a:prstGeom>
              <a:noFill/>
              <a:ln w="25400">
                <a:solidFill>
                  <a:schemeClr val="tx1"/>
                </a:solidFill>
                <a:round/>
                <a:headEnd/>
                <a:tailEnd type="stealth" w="lg" len="lg"/>
              </a:ln>
              <a:effectLst/>
            </p:spPr>
          </p:cxnSp>
        </p:grpSp>
        <p:grpSp>
          <p:nvGrpSpPr>
            <p:cNvPr id="74" name="Group 235"/>
            <p:cNvGrpSpPr/>
            <p:nvPr/>
          </p:nvGrpSpPr>
          <p:grpSpPr>
            <a:xfrm>
              <a:off x="4703648" y="5286560"/>
              <a:ext cx="1292359" cy="658368"/>
              <a:chOff x="6424506" y="6057936"/>
              <a:chExt cx="1292359" cy="658368"/>
            </a:xfrm>
          </p:grpSpPr>
          <p:grpSp>
            <p:nvGrpSpPr>
              <p:cNvPr id="76" name="Group 226"/>
              <p:cNvGrpSpPr/>
              <p:nvPr/>
            </p:nvGrpSpPr>
            <p:grpSpPr>
              <a:xfrm>
                <a:off x="6424506" y="6247635"/>
                <a:ext cx="419139" cy="366459"/>
                <a:chOff x="2324457" y="5626914"/>
                <a:chExt cx="602971" cy="366459"/>
              </a:xfrm>
            </p:grpSpPr>
            <p:sp>
              <p:nvSpPr>
                <p:cNvPr id="90" name="Rectangle 89"/>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91" name="Rectangle 90"/>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92" name="Rectangle 91"/>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93" name="Rectangle 92"/>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94" name="Rectangle 93"/>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78" name="Group 293"/>
              <p:cNvGrpSpPr/>
              <p:nvPr/>
            </p:nvGrpSpPr>
            <p:grpSpPr>
              <a:xfrm>
                <a:off x="7070683" y="6057936"/>
                <a:ext cx="420625" cy="658368"/>
                <a:chOff x="2324455" y="5437215"/>
                <a:chExt cx="420625" cy="658368"/>
              </a:xfrm>
            </p:grpSpPr>
            <p:grpSp>
              <p:nvGrpSpPr>
                <p:cNvPr id="80" name="Group 226"/>
                <p:cNvGrpSpPr/>
                <p:nvPr/>
              </p:nvGrpSpPr>
              <p:grpSpPr>
                <a:xfrm>
                  <a:off x="2324455" y="5437215"/>
                  <a:ext cx="420625" cy="658368"/>
                  <a:chOff x="2324457" y="5437215"/>
                  <a:chExt cx="605110" cy="658368"/>
                </a:xfrm>
              </p:grpSpPr>
              <p:sp>
                <p:nvSpPr>
                  <p:cNvPr id="83" name="Rectangle 28"/>
                  <p:cNvSpPr>
                    <a:spLocks noChangeArrowheads="1"/>
                  </p:cNvSpPr>
                  <p:nvPr/>
                </p:nvSpPr>
                <p:spPr bwMode="auto">
                  <a:xfrm>
                    <a:off x="2334579" y="5437215"/>
                    <a:ext cx="594988" cy="658368"/>
                  </a:xfrm>
                  <a:prstGeom prst="rect">
                    <a:avLst/>
                  </a:prstGeom>
                  <a:solidFill>
                    <a:srgbClr val="FFCDCD"/>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84" name="Rectangle 8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85" name="Rectangle 8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86" name="Rectangle 8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87" name="Rectangle 86"/>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88" name="Rectangle 87"/>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89" name="Rectangle 88"/>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81"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82" name="Oval 81"/>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75" name="AutoShape 33"/>
              <p:cNvCxnSpPr>
                <a:cxnSpLocks noChangeAspect="1" noChangeShapeType="1"/>
              </p:cNvCxnSpPr>
              <p:nvPr/>
            </p:nvCxnSpPr>
            <p:spPr bwMode="auto">
              <a:xfrm rot="10800000">
                <a:off x="6843643" y="6591234"/>
                <a:ext cx="409022" cy="1588"/>
              </a:xfrm>
              <a:prstGeom prst="straightConnector1">
                <a:avLst/>
              </a:prstGeom>
              <a:noFill/>
              <a:ln w="25400">
                <a:solidFill>
                  <a:schemeClr val="tx1"/>
                </a:solidFill>
                <a:round/>
                <a:headEnd/>
                <a:tailEnd type="stealth" w="lg" len="lg"/>
              </a:ln>
              <a:effectLst/>
            </p:spPr>
          </p:cxnSp>
          <p:cxnSp>
            <p:nvCxnSpPr>
              <p:cNvPr id="79" name="AutoShape 33"/>
              <p:cNvCxnSpPr>
                <a:cxnSpLocks noChangeAspect="1" noChangeShapeType="1"/>
              </p:cNvCxnSpPr>
              <p:nvPr/>
            </p:nvCxnSpPr>
            <p:spPr bwMode="auto">
              <a:xfrm flipV="1">
                <a:off x="7308089" y="6447511"/>
                <a:ext cx="408776" cy="1"/>
              </a:xfrm>
              <a:prstGeom prst="straightConnector1">
                <a:avLst/>
              </a:prstGeom>
              <a:noFill/>
              <a:ln w="25400">
                <a:solidFill>
                  <a:schemeClr val="tx1"/>
                </a:solidFill>
                <a:round/>
                <a:headEnd/>
                <a:tailEnd type="stealth" w="lg" len="lg"/>
              </a:ln>
              <a:effectLst/>
            </p:spPr>
          </p:cxnSp>
        </p:grpSp>
      </p:grpSp>
      <p:grpSp>
        <p:nvGrpSpPr>
          <p:cNvPr id="102" name="Group 101"/>
          <p:cNvGrpSpPr/>
          <p:nvPr/>
        </p:nvGrpSpPr>
        <p:grpSpPr>
          <a:xfrm>
            <a:off x="3425899" y="3538540"/>
            <a:ext cx="1632571" cy="507146"/>
            <a:chOff x="2125629" y="3538540"/>
            <a:chExt cx="1632571" cy="507146"/>
          </a:xfrm>
        </p:grpSpPr>
        <p:sp>
          <p:nvSpPr>
            <p:cNvPr id="72" name="AutoShape 19"/>
            <p:cNvSpPr>
              <a:spLocks noChangeArrowheads="1"/>
            </p:cNvSpPr>
            <p:nvPr/>
          </p:nvSpPr>
          <p:spPr bwMode="auto">
            <a:xfrm rot="5400000">
              <a:off x="2052238" y="3611931"/>
              <a:ext cx="507146" cy="360363"/>
            </a:xfrm>
            <a:prstGeom prst="rightArrow">
              <a:avLst>
                <a:gd name="adj1" fmla="val 50000"/>
                <a:gd name="adj2" fmla="val 6773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98" name="TextBox 97"/>
            <p:cNvSpPr txBox="1"/>
            <p:nvPr/>
          </p:nvSpPr>
          <p:spPr>
            <a:xfrm>
              <a:off x="2522925" y="3607446"/>
              <a:ext cx="1235275" cy="369332"/>
            </a:xfrm>
            <a:prstGeom prst="rect">
              <a:avLst/>
            </a:prstGeom>
            <a:noFill/>
            <a:ln w="9525">
              <a:solidFill>
                <a:schemeClr val="tx1"/>
              </a:solidFill>
            </a:ln>
          </p:spPr>
          <p:txBody>
            <a:bodyPr wrap="none" lIns="45720" rIns="45720" rtlCol="0">
              <a:spAutoFit/>
            </a:bodyPr>
            <a:lstStyle/>
            <a:p>
              <a:r>
                <a:rPr lang="en-US" i="1" dirty="0" smtClean="0"/>
                <a:t>split</a:t>
              </a:r>
              <a:r>
                <a:rPr lang="en-US" dirty="0" smtClean="0"/>
                <a:t> at cur</a:t>
              </a:r>
              <a:endParaRPr lang="en-US" dirty="0"/>
            </a:p>
          </p:txBody>
        </p:sp>
      </p:grpSp>
      <p:grpSp>
        <p:nvGrpSpPr>
          <p:cNvPr id="100" name="Group 99"/>
          <p:cNvGrpSpPr/>
          <p:nvPr/>
        </p:nvGrpSpPr>
        <p:grpSpPr>
          <a:xfrm>
            <a:off x="3425899" y="4816495"/>
            <a:ext cx="3108936" cy="507146"/>
            <a:chOff x="2125629" y="4816495"/>
            <a:chExt cx="3108936" cy="507146"/>
          </a:xfrm>
        </p:grpSpPr>
        <p:sp>
          <p:nvSpPr>
            <p:cNvPr id="97" name="AutoShape 19"/>
            <p:cNvSpPr>
              <a:spLocks noChangeArrowheads="1"/>
            </p:cNvSpPr>
            <p:nvPr/>
          </p:nvSpPr>
          <p:spPr bwMode="auto">
            <a:xfrm rot="5400000">
              <a:off x="2052238" y="4889886"/>
              <a:ext cx="507146" cy="360363"/>
            </a:xfrm>
            <a:prstGeom prst="rightArrow">
              <a:avLst>
                <a:gd name="adj1" fmla="val 50000"/>
                <a:gd name="adj2" fmla="val 6773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99" name="TextBox 98"/>
            <p:cNvSpPr txBox="1"/>
            <p:nvPr/>
          </p:nvSpPr>
          <p:spPr>
            <a:xfrm>
              <a:off x="2522925" y="4885318"/>
              <a:ext cx="2711640" cy="369332"/>
            </a:xfrm>
            <a:prstGeom prst="rect">
              <a:avLst/>
            </a:prstGeom>
            <a:noFill/>
            <a:ln w="9525">
              <a:solidFill>
                <a:schemeClr val="tx1"/>
              </a:solidFill>
            </a:ln>
          </p:spPr>
          <p:txBody>
            <a:bodyPr wrap="none" lIns="45720" rIns="45720" rtlCol="0">
              <a:spAutoFit/>
            </a:bodyPr>
            <a:lstStyle/>
            <a:p>
              <a:r>
                <a:rPr lang="en-US" i="1" dirty="0" smtClean="0"/>
                <a:t>update </a:t>
              </a:r>
              <a:r>
                <a:rPr lang="en-US" dirty="0" smtClean="0"/>
                <a:t>cur </a:t>
              </a:r>
              <a:r>
                <a:rPr lang="en-US" b="1" i="1" dirty="0" smtClean="0">
                  <a:solidFill>
                    <a:srgbClr val="9595BC"/>
                  </a:solidFill>
                </a:rPr>
                <a:t>purple</a:t>
              </a:r>
              <a:r>
                <a:rPr lang="en-US" dirty="0" smtClean="0"/>
                <a:t> to </a:t>
              </a:r>
              <a:r>
                <a:rPr lang="en-US" b="1" i="1" dirty="0" smtClean="0">
                  <a:solidFill>
                    <a:srgbClr val="D37F7F"/>
                  </a:solidFill>
                </a:rPr>
                <a:t>red</a:t>
              </a:r>
              <a:endParaRPr lang="en-US" dirty="0"/>
            </a:p>
          </p:txBody>
        </p:sp>
      </p:grpSp>
      <p:grpSp>
        <p:nvGrpSpPr>
          <p:cNvPr id="115" name="Group 114"/>
          <p:cNvGrpSpPr/>
          <p:nvPr/>
        </p:nvGrpSpPr>
        <p:grpSpPr>
          <a:xfrm>
            <a:off x="482544" y="5327676"/>
            <a:ext cx="1898678" cy="1245477"/>
            <a:chOff x="482544" y="5327676"/>
            <a:chExt cx="1898678" cy="1245477"/>
          </a:xfrm>
        </p:grpSpPr>
        <p:sp>
          <p:nvSpPr>
            <p:cNvPr id="104" name="Trapezoid 103"/>
            <p:cNvSpPr/>
            <p:nvPr/>
          </p:nvSpPr>
          <p:spPr bwMode="auto">
            <a:xfrm rot="16200000">
              <a:off x="1306050" y="5055789"/>
              <a:ext cx="803286" cy="1347059"/>
            </a:xfrm>
            <a:prstGeom prst="trapezoid">
              <a:avLst>
                <a:gd name="adj" fmla="val 18082"/>
              </a:avLst>
            </a:prstGeom>
            <a:gradFill flip="none" rotWithShape="1">
              <a:gsLst>
                <a:gs pos="0">
                  <a:schemeClr val="accent2"/>
                </a:gs>
                <a:gs pos="11000">
                  <a:srgbClr val="FFCDCD"/>
                </a:gs>
                <a:gs pos="22000">
                  <a:schemeClr val="accent2"/>
                </a:gs>
                <a:gs pos="33000">
                  <a:srgbClr val="FFCDCD"/>
                </a:gs>
                <a:gs pos="44000">
                  <a:schemeClr val="accent2"/>
                </a:gs>
                <a:gs pos="55000">
                  <a:srgbClr val="FFCDCD"/>
                </a:gs>
                <a:gs pos="66000">
                  <a:schemeClr val="accent2"/>
                </a:gs>
                <a:gs pos="77000">
                  <a:srgbClr val="FFCDCD"/>
                </a:gs>
                <a:gs pos="88000">
                  <a:schemeClr val="accent2"/>
                </a:gs>
                <a:gs pos="100000">
                  <a:srgbClr val="FFCDCD"/>
                </a:gs>
              </a:gsLst>
              <a:lin ang="2700000" scaled="1"/>
              <a:tileRect/>
            </a:gradFill>
            <a:ln>
              <a:gradFill flip="none" rotWithShape="1">
                <a:gsLst>
                  <a:gs pos="0">
                    <a:srgbClr val="9595BC"/>
                  </a:gs>
                  <a:gs pos="11000">
                    <a:srgbClr val="D37F7F"/>
                  </a:gs>
                  <a:gs pos="22000">
                    <a:srgbClr val="9595BC"/>
                  </a:gs>
                  <a:gs pos="33000">
                    <a:srgbClr val="D37F7F"/>
                  </a:gs>
                  <a:gs pos="44000">
                    <a:srgbClr val="9595BC"/>
                  </a:gs>
                  <a:gs pos="55000">
                    <a:srgbClr val="D37F7F"/>
                  </a:gs>
                  <a:gs pos="66000">
                    <a:srgbClr val="9595BC"/>
                  </a:gs>
                  <a:gs pos="77000">
                    <a:srgbClr val="D37F7F"/>
                  </a:gs>
                  <a:gs pos="88000">
                    <a:srgbClr val="9595BC"/>
                  </a:gs>
                  <a:gs pos="100000">
                    <a:srgbClr val="D37F7F"/>
                  </a:gs>
                </a:gsLst>
                <a:lin ang="2700000" scaled="1"/>
                <a:tileRect/>
              </a:gradFill>
              <a:prstDash val="solid"/>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05" name="Text Box 44"/>
            <p:cNvSpPr txBox="1">
              <a:spLocks noChangeAspect="1" noChangeArrowheads="1"/>
            </p:cNvSpPr>
            <p:nvPr/>
          </p:nvSpPr>
          <p:spPr bwMode="auto">
            <a:xfrm>
              <a:off x="482544" y="5545962"/>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06" name="AutoShape 45"/>
            <p:cNvCxnSpPr>
              <a:cxnSpLocks noChangeAspect="1" noChangeShapeType="1"/>
              <a:stCxn id="105" idx="3"/>
              <a:endCxn id="104" idx="0"/>
            </p:cNvCxnSpPr>
            <p:nvPr/>
          </p:nvCxnSpPr>
          <p:spPr bwMode="auto">
            <a:xfrm>
              <a:off x="732839" y="5729318"/>
              <a:ext cx="301325" cy="1"/>
            </a:xfrm>
            <a:prstGeom prst="straightConnector1">
              <a:avLst/>
            </a:prstGeom>
            <a:noFill/>
            <a:ln w="25400">
              <a:solidFill>
                <a:schemeClr val="tx1"/>
              </a:solidFill>
              <a:round/>
              <a:headEnd/>
              <a:tailEnd type="stealth" w="lg" len="lg"/>
            </a:ln>
            <a:effectLst/>
          </p:spPr>
        </p:cxnSp>
        <p:grpSp>
          <p:nvGrpSpPr>
            <p:cNvPr id="108" name="Group 518"/>
            <p:cNvGrpSpPr/>
            <p:nvPr/>
          </p:nvGrpSpPr>
          <p:grpSpPr>
            <a:xfrm>
              <a:off x="1395376" y="6068328"/>
              <a:ext cx="511175" cy="504825"/>
              <a:chOff x="7566073" y="5072085"/>
              <a:chExt cx="511175" cy="504825"/>
            </a:xfrm>
          </p:grpSpPr>
          <p:sp>
            <p:nvSpPr>
              <p:cNvPr id="109" name="Text Box 24"/>
              <p:cNvSpPr txBox="1">
                <a:spLocks noChangeAspect="1" noChangeArrowheads="1"/>
              </p:cNvSpPr>
              <p:nvPr/>
            </p:nvSpPr>
            <p:spPr bwMode="auto">
              <a:xfrm>
                <a:off x="7566073"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10" name="AutoShape 25"/>
              <p:cNvCxnSpPr>
                <a:cxnSpLocks noChangeAspect="1" noChangeShapeType="1"/>
                <a:stCxn id="109" idx="0"/>
              </p:cNvCxnSpPr>
              <p:nvPr/>
            </p:nvCxnSpPr>
            <p:spPr bwMode="auto">
              <a:xfrm rot="5400000" flipH="1" flipV="1">
                <a:off x="7730839" y="5162907"/>
                <a:ext cx="184150" cy="2506"/>
              </a:xfrm>
              <a:prstGeom prst="straightConnector1">
                <a:avLst/>
              </a:prstGeom>
              <a:noFill/>
              <a:ln w="25400">
                <a:solidFill>
                  <a:schemeClr val="tx1"/>
                </a:solidFill>
                <a:round/>
                <a:headEnd/>
                <a:tailEnd type="stealth" w="lg" len="lg"/>
              </a:ln>
              <a:effectLst/>
            </p:spPr>
          </p:cxnSp>
        </p:grpSp>
      </p:grpSp>
      <p:sp>
        <p:nvSpPr>
          <p:cNvPr id="77" name="AutoShape 101"/>
          <p:cNvSpPr>
            <a:spLocks noChangeArrowheads="1"/>
          </p:cNvSpPr>
          <p:nvPr/>
        </p:nvSpPr>
        <p:spPr bwMode="auto">
          <a:xfrm>
            <a:off x="478638" y="3100383"/>
            <a:ext cx="2267712" cy="2244984"/>
          </a:xfrm>
          <a:prstGeom prst="wedgeRectCallout">
            <a:avLst>
              <a:gd name="adj1" fmla="val 74488"/>
              <a:gd name="adj2" fmla="val -22705"/>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i="1" u="sng" dirty="0" smtClean="0">
                <a:solidFill>
                  <a:srgbClr val="7030A0"/>
                </a:solidFill>
              </a:rPr>
              <a:t>Challenge</a:t>
            </a:r>
            <a:r>
              <a:rPr lang="en-US" sz="2400" dirty="0" smtClean="0">
                <a:solidFill>
                  <a:srgbClr val="7030A0"/>
                </a:solidFill>
              </a:rPr>
              <a:t>:</a:t>
            </a:r>
          </a:p>
          <a:p>
            <a:r>
              <a:rPr lang="en-US" sz="2400" dirty="0" smtClean="0"/>
              <a:t>How does the analysis “split” summaries and know where to “split”?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10" presetClass="entr" presetSubtype="0" fill="hold"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500"/>
                                        <p:tgtEl>
                                          <p:spTgt spid="1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9" presetClass="emph" presetSubtype="0" nodeType="withEffect">
                                  <p:stCondLst>
                                    <p:cond delay="0"/>
                                  </p:stCondLst>
                                  <p:childTnLst>
                                    <p:set>
                                      <p:cBhvr rctx="PPT">
                                        <p:cTn id="30" dur="indefinite"/>
                                        <p:tgtEl>
                                          <p:spTgt spid="115"/>
                                        </p:tgtEl>
                                        <p:attrNameLst>
                                          <p:attrName>style.opacity</p:attrName>
                                        </p:attrNameLst>
                                      </p:cBhvr>
                                      <p:to>
                                        <p:strVal val="0.25"/>
                                      </p:to>
                                    </p:set>
                                    <p:animEffect filter="image" prLst="opacity: 0.25">
                                      <p:cBhvr rctx="IE">
                                        <p:cTn id="31" dur="indefinite"/>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errors cost a lot</a:t>
            </a:r>
            <a:endParaRPr lang="en-US" dirty="0"/>
          </a:p>
        </p:txBody>
      </p:sp>
      <p:sp>
        <p:nvSpPr>
          <p:cNvPr id="3" name="Content Placeholder 2"/>
          <p:cNvSpPr>
            <a:spLocks noGrp="1"/>
          </p:cNvSpPr>
          <p:nvPr>
            <p:ph idx="1"/>
          </p:nvPr>
        </p:nvSpPr>
        <p:spPr>
          <a:xfrm>
            <a:off x="411480" y="1676376"/>
            <a:ext cx="8321040" cy="1209661"/>
          </a:xfrm>
        </p:spPr>
        <p:txBody>
          <a:bodyPr/>
          <a:lstStyle/>
          <a:p>
            <a:pPr>
              <a:buNone/>
            </a:pPr>
            <a:r>
              <a:rPr lang="en-US" sz="3600" dirty="0" smtClean="0"/>
              <a:t>~</a:t>
            </a:r>
            <a:r>
              <a:rPr lang="en-US" sz="3600" dirty="0" smtClean="0">
                <a:solidFill>
                  <a:srgbClr val="3333CC"/>
                </a:solidFill>
                <a:effectLst>
                  <a:outerShdw blurRad="38100" dist="38100" dir="2700000" algn="tl">
                    <a:srgbClr val="000000">
                      <a:alpha val="43137"/>
                    </a:srgbClr>
                  </a:outerShdw>
                </a:effectLst>
              </a:rPr>
              <a:t>$60 billion </a:t>
            </a:r>
            <a:r>
              <a:rPr lang="en-US" sz="3600" dirty="0" smtClean="0"/>
              <a:t>annually (~0.5% of US GDP)</a:t>
            </a:r>
          </a:p>
          <a:p>
            <a:pPr lvl="1"/>
            <a:r>
              <a:rPr lang="en-US" dirty="0" smtClean="0"/>
              <a:t>2002 National Institute of Standards and Technology report</a:t>
            </a:r>
          </a:p>
        </p:txBody>
      </p:sp>
      <p:grpSp>
        <p:nvGrpSpPr>
          <p:cNvPr id="17" name="Group 16"/>
          <p:cNvGrpSpPr/>
          <p:nvPr/>
        </p:nvGrpSpPr>
        <p:grpSpPr>
          <a:xfrm>
            <a:off x="536535" y="3648078"/>
            <a:ext cx="8265407" cy="1200329"/>
            <a:chOff x="536535" y="3648078"/>
            <a:chExt cx="8265407" cy="1200329"/>
          </a:xfrm>
        </p:grpSpPr>
        <p:sp>
          <p:nvSpPr>
            <p:cNvPr id="4" name="TextBox 3"/>
            <p:cNvSpPr txBox="1"/>
            <p:nvPr/>
          </p:nvSpPr>
          <p:spPr>
            <a:xfrm>
              <a:off x="1249317" y="3925077"/>
              <a:ext cx="5052986" cy="646331"/>
            </a:xfrm>
            <a:prstGeom prst="rect">
              <a:avLst/>
            </a:prstGeom>
            <a:noFill/>
          </p:spPr>
          <p:txBody>
            <a:bodyPr wrap="none" rtlCol="0">
              <a:spAutoFit/>
            </a:bodyPr>
            <a:lstStyle/>
            <a:p>
              <a:r>
                <a:rPr lang="en-US" sz="3600" dirty="0" smtClean="0"/>
                <a:t>total annual revenue of</a:t>
              </a:r>
              <a:endParaRPr lang="en-US" sz="3600" dirty="0"/>
            </a:p>
          </p:txBody>
        </p:sp>
        <p:sp>
          <p:nvSpPr>
            <p:cNvPr id="7" name="TextBox 6"/>
            <p:cNvSpPr txBox="1"/>
            <p:nvPr/>
          </p:nvSpPr>
          <p:spPr>
            <a:xfrm>
              <a:off x="536535" y="3648078"/>
              <a:ext cx="668773" cy="1200329"/>
            </a:xfrm>
            <a:prstGeom prst="rect">
              <a:avLst/>
            </a:prstGeom>
            <a:noFill/>
          </p:spPr>
          <p:txBody>
            <a:bodyPr wrap="none" rtlCol="0">
              <a:spAutoFit/>
            </a:bodyPr>
            <a:lstStyle/>
            <a:p>
              <a:r>
                <a:rPr lang="en-US" sz="7200" dirty="0" smtClean="0">
                  <a:solidFill>
                    <a:srgbClr val="3333CC"/>
                  </a:solidFill>
                  <a:effectLst>
                    <a:outerShdw blurRad="38100" dist="38100" dir="2700000" algn="tl">
                      <a:srgbClr val="000000">
                        <a:alpha val="43137"/>
                      </a:srgbClr>
                    </a:outerShdw>
                  </a:effectLst>
                </a:rPr>
                <a:t>&gt;</a:t>
              </a:r>
              <a:endParaRPr lang="en-US" sz="7200" dirty="0">
                <a:solidFill>
                  <a:srgbClr val="3333CC"/>
                </a:solidFill>
                <a:effectLst>
                  <a:outerShdw blurRad="38100" dist="38100" dir="2700000" algn="tl">
                    <a:srgbClr val="000000">
                      <a:alpha val="43137"/>
                    </a:srgbClr>
                  </a:outerShdw>
                </a:effectLst>
              </a:endParaRPr>
            </a:p>
          </p:txBody>
        </p:sp>
        <p:pic>
          <p:nvPicPr>
            <p:cNvPr id="14" name="Picture 13" descr="microsoft.wmf"/>
            <p:cNvPicPr>
              <a:picLocks noChangeAspect="1"/>
            </p:cNvPicPr>
            <p:nvPr/>
          </p:nvPicPr>
          <p:blipFill>
            <a:blip r:embed="rId3"/>
            <a:stretch>
              <a:fillRect/>
            </a:stretch>
          </p:blipFill>
          <p:spPr>
            <a:xfrm>
              <a:off x="6268472" y="3867156"/>
              <a:ext cx="2533470" cy="700958"/>
            </a:xfrm>
            <a:prstGeom prst="rect">
              <a:avLst/>
            </a:prstGeom>
          </p:spPr>
        </p:pic>
      </p:grpSp>
      <p:grpSp>
        <p:nvGrpSpPr>
          <p:cNvPr id="18" name="Group 17"/>
          <p:cNvGrpSpPr/>
          <p:nvPr/>
        </p:nvGrpSpPr>
        <p:grpSpPr>
          <a:xfrm>
            <a:off x="536535" y="4875747"/>
            <a:ext cx="6591375" cy="1323439"/>
            <a:chOff x="536535" y="4875747"/>
            <a:chExt cx="6591375" cy="1323439"/>
          </a:xfrm>
        </p:grpSpPr>
        <p:sp>
          <p:nvSpPr>
            <p:cNvPr id="6" name="TextBox 5"/>
            <p:cNvSpPr txBox="1"/>
            <p:nvPr/>
          </p:nvSpPr>
          <p:spPr>
            <a:xfrm>
              <a:off x="1249317" y="5214301"/>
              <a:ext cx="4682692" cy="646331"/>
            </a:xfrm>
            <a:prstGeom prst="rect">
              <a:avLst/>
            </a:prstGeom>
            <a:noFill/>
          </p:spPr>
          <p:txBody>
            <a:bodyPr wrap="none" rtlCol="0">
              <a:spAutoFit/>
            </a:bodyPr>
            <a:lstStyle/>
            <a:p>
              <a:r>
                <a:rPr lang="en-US" sz="3600" dirty="0" smtClean="0"/>
                <a:t>10x annual budget of </a:t>
              </a:r>
              <a:endParaRPr lang="en-US" sz="3600" dirty="0"/>
            </a:p>
          </p:txBody>
        </p:sp>
        <p:sp>
          <p:nvSpPr>
            <p:cNvPr id="9" name="TextBox 8"/>
            <p:cNvSpPr txBox="1"/>
            <p:nvPr/>
          </p:nvSpPr>
          <p:spPr>
            <a:xfrm>
              <a:off x="536535" y="4875747"/>
              <a:ext cx="723275" cy="1323439"/>
            </a:xfrm>
            <a:prstGeom prst="rect">
              <a:avLst/>
            </a:prstGeom>
            <a:noFill/>
          </p:spPr>
          <p:txBody>
            <a:bodyPr wrap="none" rtlCol="0">
              <a:spAutoFit/>
            </a:bodyPr>
            <a:lstStyle/>
            <a:p>
              <a:r>
                <a:rPr lang="en-US" sz="8000" dirty="0" smtClean="0">
                  <a:solidFill>
                    <a:srgbClr val="3333CC"/>
                  </a:solidFill>
                  <a:effectLst>
                    <a:outerShdw blurRad="38100" dist="38100" dir="2700000" algn="tl">
                      <a:srgbClr val="000000">
                        <a:alpha val="43137"/>
                      </a:srgbClr>
                    </a:outerShdw>
                  </a:effectLst>
                </a:rPr>
                <a:t>&gt;</a:t>
              </a:r>
              <a:endParaRPr lang="en-US" sz="8000" dirty="0">
                <a:solidFill>
                  <a:srgbClr val="3333CC"/>
                </a:solidFill>
                <a:effectLst>
                  <a:outerShdw blurRad="38100" dist="38100" dir="2700000" algn="tl">
                    <a:srgbClr val="000000">
                      <a:alpha val="43137"/>
                    </a:srgbClr>
                  </a:outerShdw>
                </a:effectLst>
              </a:endParaRPr>
            </a:p>
          </p:txBody>
        </p:sp>
        <p:pic>
          <p:nvPicPr>
            <p:cNvPr id="16" name="Picture 15" descr="nsf.wmf"/>
            <p:cNvPicPr>
              <a:picLocks noChangeAspect="1"/>
            </p:cNvPicPr>
            <p:nvPr/>
          </p:nvPicPr>
          <p:blipFill>
            <a:blip r:embed="rId4"/>
            <a:stretch>
              <a:fillRect/>
            </a:stretch>
          </p:blipFill>
          <p:spPr>
            <a:xfrm>
              <a:off x="5849955" y="4898489"/>
              <a:ext cx="1277955" cy="1277955"/>
            </a:xfrm>
            <a:prstGeom prst="rect">
              <a:avLst/>
            </a:prstGeom>
          </p:spPr>
        </p:pic>
      </p:grpSp>
      <p:sp>
        <p:nvSpPr>
          <p:cNvPr id="12" name="Footer Placeholder 11"/>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“Split forward”</a:t>
            </a:r>
            <a:br>
              <a:rPr lang="en-US" sz="3200" dirty="0" smtClean="0"/>
            </a:br>
            <a:r>
              <a:rPr lang="en-US" sz="3200" dirty="0" smtClean="0"/>
              <a:t>by unfolding inductive definition </a:t>
            </a:r>
            <a:endParaRPr lang="en-US" sz="3200" dirty="0"/>
          </a:p>
        </p:txBody>
      </p:sp>
      <p:sp>
        <p:nvSpPr>
          <p:cNvPr id="308" name="Text Box 52"/>
          <p:cNvSpPr txBox="1">
            <a:spLocks noChangeArrowheads="1"/>
          </p:cNvSpPr>
          <p:nvPr/>
        </p:nvSpPr>
        <p:spPr bwMode="auto">
          <a:xfrm>
            <a:off x="5010156" y="3684591"/>
            <a:ext cx="458780" cy="584775"/>
          </a:xfrm>
          <a:prstGeom prst="rect">
            <a:avLst/>
          </a:prstGeom>
          <a:noFill/>
          <a:ln w="9525">
            <a:noFill/>
            <a:miter lim="800000"/>
            <a:headEnd/>
            <a:tailEnd/>
          </a:ln>
          <a:effectLst/>
        </p:spPr>
        <p:txBody>
          <a:bodyPr wrap="none">
            <a:spAutoFit/>
          </a:bodyPr>
          <a:lstStyle/>
          <a:p>
            <a:r>
              <a:rPr lang="en-US" sz="3200" b="1" dirty="0">
                <a:latin typeface="cmsy10" pitchFamily="34" charset="0"/>
              </a:rPr>
              <a:t>Ç</a:t>
            </a:r>
          </a:p>
        </p:txBody>
      </p:sp>
      <p:sp>
        <p:nvSpPr>
          <p:cNvPr id="98" name="TextBox 97"/>
          <p:cNvSpPr txBox="1"/>
          <p:nvPr/>
        </p:nvSpPr>
        <p:spPr>
          <a:xfrm>
            <a:off x="6113526" y="4374114"/>
            <a:ext cx="2706624" cy="1975926"/>
          </a:xfrm>
          <a:prstGeom prst="rect">
            <a:avLst/>
          </a:prstGeom>
          <a:solidFill>
            <a:srgbClr val="FFFFEB"/>
          </a:solidFill>
          <a:ln w="9525">
            <a:solidFill>
              <a:schemeClr val="tx1"/>
            </a:solidFill>
            <a:prstDash val="dash"/>
          </a:ln>
        </p:spPr>
        <p:txBody>
          <a:bodyPr wrap="square" rtlCol="0">
            <a:spAutoFit/>
          </a:bodyPr>
          <a:lstStyle/>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err="1" smtClean="0">
                <a:solidFill>
                  <a:srgbClr val="7030A0"/>
                </a:solidFill>
              </a:rPr>
              <a:t>dll</a:t>
            </a:r>
            <a:r>
              <a:rPr lang="en-US" kern="0" dirty="0" smtClean="0"/>
              <a:t>(h, p) =</a:t>
            </a:r>
            <a:endParaRPr lang="en-US"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if</a:t>
            </a:r>
            <a:r>
              <a:rPr lang="en-US" kern="0" dirty="0"/>
              <a:t> </a:t>
            </a:r>
            <a:r>
              <a:rPr lang="en-US" kern="0" dirty="0" smtClean="0"/>
              <a:t>(h </a:t>
            </a:r>
            <a:r>
              <a:rPr lang="en-US" kern="0" dirty="0">
                <a:latin typeface="cmr10"/>
              </a:rPr>
              <a:t>=</a:t>
            </a:r>
            <a:r>
              <a:rPr lang="en-US" kern="0" dirty="0"/>
              <a:t> </a:t>
            </a:r>
            <a:r>
              <a:rPr lang="en-US" b="1" kern="0" dirty="0"/>
              <a:t>null</a:t>
            </a:r>
            <a:r>
              <a:rPr lang="en-US" kern="0" dirty="0"/>
              <a:t>) </a:t>
            </a:r>
            <a:r>
              <a:rPr lang="en-US" b="1" kern="0" dirty="0" smtClean="0"/>
              <a:t>then</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endParaRPr lang="en-US" b="1"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else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kern="0" dirty="0" err="1" smtClean="0"/>
              <a:t>h</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p  </a:t>
            </a:r>
            <a:r>
              <a:rPr lang="en-US" b="1" kern="0" dirty="0" smtClean="0"/>
              <a:t>and</a:t>
            </a:r>
            <a:r>
              <a:rPr lang="en-US" kern="0" dirty="0" smtClean="0"/>
              <a:t>  		</a:t>
            </a:r>
            <a:r>
              <a:rPr lang="en-US" kern="0" dirty="0" err="1" smtClean="0">
                <a:solidFill>
                  <a:srgbClr val="7030A0"/>
                </a:solidFill>
              </a:rPr>
              <a:t>dll</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h)</a:t>
            </a:r>
            <a:endParaRPr lang="en-US" kern="0" dirty="0"/>
          </a:p>
        </p:txBody>
      </p:sp>
      <p:sp>
        <p:nvSpPr>
          <p:cNvPr id="75" name="Footer Placeholder 74"/>
          <p:cNvSpPr>
            <a:spLocks noGrp="1"/>
          </p:cNvSpPr>
          <p:nvPr>
            <p:ph type="ftr" sz="quarter" idx="11"/>
          </p:nvPr>
        </p:nvSpPr>
        <p:spPr/>
        <p:txBody>
          <a:bodyPr/>
          <a:lstStyle/>
          <a:p>
            <a:r>
              <a:rPr lang="en-US" smtClean="0"/>
              <a:t>Bor-Yuh Evan Chang - End-User Program Analysis for Data Structures</a:t>
            </a:r>
            <a:endParaRPr lang="en-US"/>
          </a:p>
        </p:txBody>
      </p:sp>
      <p:sp>
        <p:nvSpPr>
          <p:cNvPr id="97" name="Rectangle 96"/>
          <p:cNvSpPr/>
          <p:nvPr/>
        </p:nvSpPr>
        <p:spPr>
          <a:xfrm>
            <a:off x="226952" y="3426606"/>
            <a:ext cx="4098697" cy="1389888"/>
          </a:xfrm>
          <a:prstGeom prst="rect">
            <a:avLst/>
          </a:prstGeom>
          <a:noFill/>
          <a:ln>
            <a:solidFill>
              <a:schemeClr val="accent1">
                <a:lumMod val="90000"/>
              </a:schemeClr>
            </a:solidFill>
          </a:ln>
          <a:effectLst>
            <a:outerShdw blurRad="40005"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324624" y="4689476"/>
            <a:ext cx="2044728" cy="685800"/>
          </a:xfrm>
          <a:prstGeom prst="rect">
            <a:avLst/>
          </a:prstGeom>
          <a:noFill/>
          <a:ln>
            <a:solidFill>
              <a:schemeClr val="accent1">
                <a:lumMod val="90000"/>
              </a:schemeClr>
            </a:solidFill>
          </a:ln>
          <a:effectLst>
            <a:outerShdw blurRad="40005"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324624" y="5425375"/>
            <a:ext cx="2044728" cy="868680"/>
          </a:xfrm>
          <a:prstGeom prst="rect">
            <a:avLst/>
          </a:prstGeom>
          <a:noFill/>
          <a:ln>
            <a:solidFill>
              <a:schemeClr val="accent2">
                <a:lumMod val="90000"/>
              </a:schemeClr>
            </a:solidFill>
          </a:ln>
          <a:effectLst>
            <a:outerShdw blurRad="40005"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26952" y="4926033"/>
            <a:ext cx="5805567" cy="1387494"/>
          </a:xfrm>
          <a:prstGeom prst="rect">
            <a:avLst/>
          </a:prstGeom>
          <a:noFill/>
          <a:ln>
            <a:solidFill>
              <a:schemeClr val="accent2">
                <a:lumMod val="90000"/>
              </a:schemeClr>
            </a:solidFill>
          </a:ln>
          <a:effectLst>
            <a:outerShdw blurRad="40005"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p:cNvGrpSpPr/>
          <p:nvPr/>
        </p:nvGrpSpPr>
        <p:grpSpPr>
          <a:xfrm>
            <a:off x="313578" y="1238220"/>
            <a:ext cx="5645916" cy="1245476"/>
            <a:chOff x="313578" y="1238220"/>
            <a:chExt cx="5645916" cy="1245476"/>
          </a:xfrm>
        </p:grpSpPr>
        <p:sp>
          <p:nvSpPr>
            <p:cNvPr id="146" name="Trapezoid 145"/>
            <p:cNvSpPr/>
            <p:nvPr/>
          </p:nvSpPr>
          <p:spPr bwMode="auto">
            <a:xfrm rot="16200000">
              <a:off x="4399752" y="481763"/>
              <a:ext cx="803286" cy="231619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47" name="Text Box 44"/>
            <p:cNvSpPr txBox="1">
              <a:spLocks noChangeAspect="1" noChangeArrowheads="1"/>
            </p:cNvSpPr>
            <p:nvPr/>
          </p:nvSpPr>
          <p:spPr bwMode="auto">
            <a:xfrm>
              <a:off x="313578" y="1457298"/>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48" name="AutoShape 45"/>
            <p:cNvCxnSpPr>
              <a:cxnSpLocks noChangeAspect="1" noChangeShapeType="1"/>
              <a:stCxn id="147" idx="3"/>
              <a:endCxn id="149" idx="0"/>
            </p:cNvCxnSpPr>
            <p:nvPr/>
          </p:nvCxnSpPr>
          <p:spPr bwMode="auto">
            <a:xfrm flipV="1">
              <a:off x="563873" y="1639863"/>
              <a:ext cx="301321" cy="791"/>
            </a:xfrm>
            <a:prstGeom prst="straightConnector1">
              <a:avLst/>
            </a:prstGeom>
            <a:noFill/>
            <a:ln w="25400">
              <a:solidFill>
                <a:schemeClr val="tx1"/>
              </a:solidFill>
              <a:round/>
              <a:headEnd/>
              <a:tailEnd type="stealth" w="lg" len="lg"/>
            </a:ln>
            <a:effectLst/>
          </p:spPr>
        </p:cxnSp>
        <p:sp>
          <p:nvSpPr>
            <p:cNvPr id="149" name="Trapezoid 148"/>
            <p:cNvSpPr/>
            <p:nvPr/>
          </p:nvSpPr>
          <p:spPr bwMode="auto">
            <a:xfrm rot="16200000">
              <a:off x="1908177" y="268263"/>
              <a:ext cx="657234" cy="274320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150" name="Group 518"/>
            <p:cNvGrpSpPr/>
            <p:nvPr/>
          </p:nvGrpSpPr>
          <p:grpSpPr>
            <a:xfrm>
              <a:off x="3597320" y="1978871"/>
              <a:ext cx="511175" cy="504825"/>
              <a:chOff x="7566073" y="5072085"/>
              <a:chExt cx="511175" cy="504825"/>
            </a:xfrm>
          </p:grpSpPr>
          <p:sp>
            <p:nvSpPr>
              <p:cNvPr id="151" name="Text Box 24"/>
              <p:cNvSpPr txBox="1">
                <a:spLocks noChangeAspect="1" noChangeArrowheads="1"/>
              </p:cNvSpPr>
              <p:nvPr/>
            </p:nvSpPr>
            <p:spPr bwMode="auto">
              <a:xfrm>
                <a:off x="7566073"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52" name="AutoShape 25"/>
              <p:cNvCxnSpPr>
                <a:cxnSpLocks noChangeAspect="1" noChangeShapeType="1"/>
                <a:stCxn id="151" idx="0"/>
              </p:cNvCxnSpPr>
              <p:nvPr/>
            </p:nvCxnSpPr>
            <p:spPr bwMode="auto">
              <a:xfrm rot="5400000" flipH="1" flipV="1">
                <a:off x="7730839" y="5162907"/>
                <a:ext cx="184150" cy="2506"/>
              </a:xfrm>
              <a:prstGeom prst="straightConnector1">
                <a:avLst/>
              </a:prstGeom>
              <a:noFill/>
              <a:ln w="25400">
                <a:solidFill>
                  <a:schemeClr val="tx1"/>
                </a:solidFill>
                <a:round/>
                <a:headEnd/>
                <a:tailEnd type="stealth" w="lg" len="lg"/>
              </a:ln>
              <a:effectLst/>
            </p:spPr>
          </p:cxnSp>
        </p:grpSp>
      </p:grpSp>
      <p:grpSp>
        <p:nvGrpSpPr>
          <p:cNvPr id="6" name="Group 214"/>
          <p:cNvGrpSpPr/>
          <p:nvPr/>
        </p:nvGrpSpPr>
        <p:grpSpPr>
          <a:xfrm>
            <a:off x="1308728" y="2270122"/>
            <a:ext cx="1936749" cy="976313"/>
            <a:chOff x="1199230" y="2771766"/>
            <a:chExt cx="1936749" cy="976313"/>
          </a:xfrm>
        </p:grpSpPr>
        <p:sp>
          <p:nvSpPr>
            <p:cNvPr id="208" name="AutoShape 17"/>
            <p:cNvSpPr>
              <a:spLocks noChangeArrowheads="1"/>
            </p:cNvSpPr>
            <p:nvPr/>
          </p:nvSpPr>
          <p:spPr bwMode="auto">
            <a:xfrm rot="5400000">
              <a:off x="1678654" y="3079741"/>
              <a:ext cx="976313" cy="360363"/>
            </a:xfrm>
            <a:prstGeom prst="rightArrow">
              <a:avLst>
                <a:gd name="adj1" fmla="val 50000"/>
                <a:gd name="adj2" fmla="val 6773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211" name="Text Box 18"/>
            <p:cNvSpPr txBox="1">
              <a:spLocks noChangeArrowheads="1"/>
            </p:cNvSpPr>
            <p:nvPr/>
          </p:nvSpPr>
          <p:spPr bwMode="auto">
            <a:xfrm>
              <a:off x="1199230" y="2905116"/>
              <a:ext cx="1936749" cy="400110"/>
            </a:xfrm>
            <a:prstGeom prst="rect">
              <a:avLst/>
            </a:prstGeom>
            <a:solidFill>
              <a:schemeClr val="bg1"/>
            </a:solidFill>
            <a:ln w="9525">
              <a:solidFill>
                <a:schemeClr val="tx1"/>
              </a:solidFill>
              <a:miter lim="800000"/>
              <a:headEnd/>
              <a:tailEnd/>
            </a:ln>
            <a:effectLst/>
          </p:spPr>
          <p:txBody>
            <a:bodyPr wrap="none">
              <a:spAutoFit/>
            </a:bodyPr>
            <a:lstStyle/>
            <a:p>
              <a:r>
                <a:rPr lang="en-US" sz="2000" i="1" dirty="0" smtClean="0"/>
                <a:t>get</a:t>
              </a:r>
              <a:r>
                <a:rPr lang="en-US" sz="2000" dirty="0" smtClean="0"/>
                <a:t>:  </a:t>
              </a:r>
              <a:r>
                <a:rPr lang="en-US" sz="2000" dirty="0" err="1" smtClean="0"/>
                <a:t>cur</a:t>
              </a:r>
              <a:r>
                <a:rPr lang="en-US" sz="2000" dirty="0" err="1" smtClean="0">
                  <a:latin typeface="cmsy10" pitchFamily="34" charset="0"/>
                </a:rPr>
                <a:t>!</a:t>
              </a:r>
              <a:r>
                <a:rPr lang="en-US" sz="2000" dirty="0" err="1" smtClean="0"/>
                <a:t>next</a:t>
              </a:r>
              <a:endParaRPr lang="en-US" sz="2000" dirty="0"/>
            </a:p>
          </p:txBody>
        </p:sp>
      </p:grpSp>
      <p:grpSp>
        <p:nvGrpSpPr>
          <p:cNvPr id="267" name="Group 266"/>
          <p:cNvGrpSpPr/>
          <p:nvPr/>
        </p:nvGrpSpPr>
        <p:grpSpPr>
          <a:xfrm>
            <a:off x="313578" y="3644043"/>
            <a:ext cx="4018872" cy="1172451"/>
            <a:chOff x="2124075" y="2585166"/>
            <a:chExt cx="4018872" cy="1172451"/>
          </a:xfrm>
        </p:grpSpPr>
        <p:sp>
          <p:nvSpPr>
            <p:cNvPr id="226" name="Text Box 44"/>
            <p:cNvSpPr txBox="1">
              <a:spLocks noChangeAspect="1" noChangeArrowheads="1"/>
            </p:cNvSpPr>
            <p:nvPr/>
          </p:nvSpPr>
          <p:spPr bwMode="auto">
            <a:xfrm>
              <a:off x="2124075" y="2731218"/>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229" name="AutoShape 45"/>
            <p:cNvCxnSpPr>
              <a:cxnSpLocks noChangeAspect="1" noChangeShapeType="1"/>
              <a:stCxn id="226" idx="3"/>
              <a:endCxn id="230" idx="0"/>
            </p:cNvCxnSpPr>
            <p:nvPr/>
          </p:nvCxnSpPr>
          <p:spPr bwMode="auto">
            <a:xfrm flipV="1">
              <a:off x="2374370" y="2913783"/>
              <a:ext cx="301322" cy="791"/>
            </a:xfrm>
            <a:prstGeom prst="straightConnector1">
              <a:avLst/>
            </a:prstGeom>
            <a:noFill/>
            <a:ln w="25400">
              <a:solidFill>
                <a:schemeClr val="tx1"/>
              </a:solidFill>
              <a:round/>
              <a:headEnd/>
              <a:tailEnd type="stealth" w="lg" len="lg"/>
            </a:ln>
            <a:effectLst/>
          </p:spPr>
        </p:cxnSp>
        <p:sp>
          <p:nvSpPr>
            <p:cNvPr id="230" name="Trapezoid 229"/>
            <p:cNvSpPr/>
            <p:nvPr/>
          </p:nvSpPr>
          <p:spPr bwMode="auto">
            <a:xfrm rot="16200000">
              <a:off x="3718675" y="1542183"/>
              <a:ext cx="657234" cy="274320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231" name="Group 518"/>
            <p:cNvGrpSpPr/>
            <p:nvPr/>
          </p:nvGrpSpPr>
          <p:grpSpPr>
            <a:xfrm>
              <a:off x="5601533" y="3242966"/>
              <a:ext cx="511175" cy="514651"/>
              <a:chOff x="7759789" y="5062259"/>
              <a:chExt cx="511175" cy="514651"/>
            </a:xfrm>
          </p:grpSpPr>
          <p:sp>
            <p:nvSpPr>
              <p:cNvPr id="252"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253" name="AutoShape 25"/>
              <p:cNvCxnSpPr>
                <a:cxnSpLocks noChangeAspect="1" noChangeShapeType="1"/>
                <a:stCxn id="252" idx="0"/>
                <a:endCxn id="240" idx="2"/>
              </p:cNvCxnSpPr>
              <p:nvPr/>
            </p:nvCxnSpPr>
            <p:spPr bwMode="auto">
              <a:xfrm rot="5400000" flipH="1" flipV="1">
                <a:off x="7921290" y="5156346"/>
                <a:ext cx="193976" cy="5802"/>
              </a:xfrm>
              <a:prstGeom prst="straightConnector1">
                <a:avLst/>
              </a:prstGeom>
              <a:noFill/>
              <a:ln w="25400">
                <a:solidFill>
                  <a:schemeClr val="tx1"/>
                </a:solidFill>
                <a:round/>
                <a:headEnd/>
                <a:tailEnd type="stealth" w="lg" len="lg"/>
              </a:ln>
              <a:effectLst/>
            </p:spPr>
          </p:cxnSp>
        </p:grpSp>
        <p:grpSp>
          <p:nvGrpSpPr>
            <p:cNvPr id="233" name="Group 226"/>
            <p:cNvGrpSpPr/>
            <p:nvPr/>
          </p:nvGrpSpPr>
          <p:grpSpPr>
            <a:xfrm>
              <a:off x="5002913" y="2774297"/>
              <a:ext cx="419140" cy="366459"/>
              <a:chOff x="2324457" y="5626914"/>
              <a:chExt cx="602973" cy="366459"/>
            </a:xfrm>
          </p:grpSpPr>
          <p:sp>
            <p:nvSpPr>
              <p:cNvPr id="247" name="Rectangle 246"/>
              <p:cNvSpPr/>
              <p:nvPr/>
            </p:nvSpPr>
            <p:spPr bwMode="auto">
              <a:xfrm>
                <a:off x="2790270" y="5626914"/>
                <a:ext cx="137160" cy="45720"/>
              </a:xfrm>
              <a:prstGeom prst="rect">
                <a:avLst/>
              </a:prstGeom>
              <a:noFill/>
              <a:ln w="0">
                <a:noFill/>
                <a:round/>
                <a:headEnd/>
                <a:tailEnd/>
              </a:ln>
              <a:effectLst/>
            </p:spPr>
            <p:txBody>
              <a:bodyPr wrap="none" rtlCol="0" anchor="ctr"/>
              <a:lstStyle/>
              <a:p>
                <a:pPr algn="ctr"/>
                <a:endParaRPr lang="en-US"/>
              </a:p>
            </p:txBody>
          </p:sp>
          <p:sp>
            <p:nvSpPr>
              <p:cNvPr id="248" name="Rectangle 247"/>
              <p:cNvSpPr/>
              <p:nvPr/>
            </p:nvSpPr>
            <p:spPr bwMode="auto">
              <a:xfrm>
                <a:off x="2324458" y="5626914"/>
                <a:ext cx="137160" cy="45720"/>
              </a:xfrm>
              <a:prstGeom prst="rect">
                <a:avLst/>
              </a:prstGeom>
              <a:noFill/>
              <a:ln w="0">
                <a:noFill/>
                <a:round/>
                <a:headEnd/>
                <a:tailEnd/>
              </a:ln>
              <a:effectLst/>
            </p:spPr>
            <p:txBody>
              <a:bodyPr wrap="none" rtlCol="0" anchor="ctr"/>
              <a:lstStyle/>
              <a:p>
                <a:pPr algn="ctr"/>
                <a:endParaRPr lang="en-US"/>
              </a:p>
            </p:txBody>
          </p:sp>
          <p:sp>
            <p:nvSpPr>
              <p:cNvPr id="249" name="Rectangle 248"/>
              <p:cNvSpPr/>
              <p:nvPr/>
            </p:nvSpPr>
            <p:spPr bwMode="auto">
              <a:xfrm>
                <a:off x="2790270" y="5947653"/>
                <a:ext cx="137160" cy="45720"/>
              </a:xfrm>
              <a:prstGeom prst="rect">
                <a:avLst/>
              </a:prstGeom>
              <a:noFill/>
              <a:ln w="0">
                <a:noFill/>
                <a:round/>
                <a:headEnd/>
                <a:tailEnd/>
              </a:ln>
              <a:effectLst/>
            </p:spPr>
            <p:txBody>
              <a:bodyPr wrap="none" rtlCol="0" anchor="ctr"/>
              <a:lstStyle/>
              <a:p>
                <a:pPr algn="ctr"/>
                <a:endParaRPr lang="en-US"/>
              </a:p>
            </p:txBody>
          </p:sp>
          <p:sp>
            <p:nvSpPr>
              <p:cNvPr id="250" name="Rectangle 249"/>
              <p:cNvSpPr/>
              <p:nvPr/>
            </p:nvSpPr>
            <p:spPr bwMode="auto">
              <a:xfrm>
                <a:off x="2790270" y="5803930"/>
                <a:ext cx="137160" cy="45720"/>
              </a:xfrm>
              <a:prstGeom prst="rect">
                <a:avLst/>
              </a:prstGeom>
              <a:noFill/>
              <a:ln w="0">
                <a:noFill/>
                <a:round/>
                <a:headEnd/>
                <a:tailEnd/>
              </a:ln>
              <a:effectLst/>
            </p:spPr>
            <p:txBody>
              <a:bodyPr wrap="none" rtlCol="0" anchor="ctr"/>
              <a:lstStyle/>
              <a:p>
                <a:pPr algn="ctr"/>
                <a:endParaRPr lang="en-US"/>
              </a:p>
            </p:txBody>
          </p:sp>
          <p:sp>
            <p:nvSpPr>
              <p:cNvPr id="251" name="Rectangle 250"/>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254" name="TextBox 253"/>
            <p:cNvSpPr txBox="1"/>
            <p:nvPr/>
          </p:nvSpPr>
          <p:spPr>
            <a:xfrm>
              <a:off x="5570354" y="2820017"/>
              <a:ext cx="572593" cy="369332"/>
            </a:xfrm>
            <a:prstGeom prst="rect">
              <a:avLst/>
            </a:prstGeom>
            <a:noFill/>
          </p:spPr>
          <p:txBody>
            <a:bodyPr wrap="none" rtlCol="0">
              <a:spAutoFit/>
            </a:bodyPr>
            <a:lstStyle/>
            <a:p>
              <a:r>
                <a:rPr lang="en-US" dirty="0" smtClean="0">
                  <a:solidFill>
                    <a:srgbClr val="C00000"/>
                  </a:solidFill>
                </a:rPr>
                <a:t>null</a:t>
              </a:r>
              <a:endParaRPr lang="en-US" dirty="0">
                <a:solidFill>
                  <a:srgbClr val="C00000"/>
                </a:solidFill>
              </a:endParaRPr>
            </a:p>
          </p:txBody>
        </p:sp>
      </p:grpSp>
      <p:grpSp>
        <p:nvGrpSpPr>
          <p:cNvPr id="284" name="Group 283"/>
          <p:cNvGrpSpPr/>
          <p:nvPr/>
        </p:nvGrpSpPr>
        <p:grpSpPr>
          <a:xfrm>
            <a:off x="3309756" y="1455196"/>
            <a:ext cx="2090105" cy="480973"/>
            <a:chOff x="3309756" y="1455196"/>
            <a:chExt cx="2090105" cy="480973"/>
          </a:xfrm>
        </p:grpSpPr>
        <p:sp>
          <p:nvSpPr>
            <p:cNvPr id="268" name="TextBox 267"/>
            <p:cNvSpPr txBox="1"/>
            <p:nvPr/>
          </p:nvSpPr>
          <p:spPr>
            <a:xfrm>
              <a:off x="3309756" y="1566837"/>
              <a:ext cx="312906" cy="369332"/>
            </a:xfrm>
            <a:prstGeom prst="rect">
              <a:avLst/>
            </a:prstGeom>
            <a:noFill/>
          </p:spPr>
          <p:txBody>
            <a:bodyPr wrap="none" rtlCol="0">
              <a:spAutoFit/>
            </a:bodyPr>
            <a:lstStyle/>
            <a:p>
              <a:r>
                <a:rPr lang="en-US" i="1" dirty="0" smtClean="0">
                  <a:solidFill>
                    <a:schemeClr val="bg2"/>
                  </a:solidFill>
                </a:rPr>
                <a:t>p</a:t>
              </a:r>
              <a:endParaRPr lang="en-US" i="1" dirty="0">
                <a:solidFill>
                  <a:schemeClr val="bg2"/>
                </a:solidFill>
              </a:endParaRPr>
            </a:p>
          </p:txBody>
        </p:sp>
        <p:sp>
          <p:nvSpPr>
            <p:cNvPr id="273" name="TextBox 272"/>
            <p:cNvSpPr txBox="1"/>
            <p:nvPr/>
          </p:nvSpPr>
          <p:spPr>
            <a:xfrm>
              <a:off x="4202930" y="1455196"/>
              <a:ext cx="1196931" cy="369332"/>
            </a:xfrm>
            <a:prstGeom prst="rect">
              <a:avLst/>
            </a:prstGeom>
            <a:noFill/>
          </p:spPr>
          <p:txBody>
            <a:bodyPr wrap="none" rtlCol="0">
              <a:spAutoFit/>
            </a:bodyPr>
            <a:lstStyle/>
            <a:p>
              <a:r>
                <a:rPr lang="en-US" dirty="0" err="1" smtClean="0"/>
                <a:t>dll</a:t>
              </a:r>
              <a:r>
                <a:rPr lang="en-US" dirty="0" smtClean="0"/>
                <a:t>(cur, </a:t>
              </a:r>
              <a:r>
                <a:rPr lang="en-US" i="1" dirty="0" smtClean="0"/>
                <a:t>p</a:t>
              </a:r>
              <a:r>
                <a:rPr lang="en-US" dirty="0" smtClean="0"/>
                <a:t>)</a:t>
              </a:r>
              <a:endParaRPr lang="en-US" dirty="0"/>
            </a:p>
          </p:txBody>
        </p:sp>
      </p:grpSp>
      <p:grpSp>
        <p:nvGrpSpPr>
          <p:cNvPr id="282" name="Group 281"/>
          <p:cNvGrpSpPr/>
          <p:nvPr/>
        </p:nvGrpSpPr>
        <p:grpSpPr>
          <a:xfrm>
            <a:off x="313578" y="5068050"/>
            <a:ext cx="5645916" cy="1245477"/>
            <a:chOff x="313578" y="5068050"/>
            <a:chExt cx="5645916" cy="1245477"/>
          </a:xfrm>
        </p:grpSpPr>
        <p:sp>
          <p:nvSpPr>
            <p:cNvPr id="154" name="Trapezoid 153"/>
            <p:cNvSpPr/>
            <p:nvPr/>
          </p:nvSpPr>
          <p:spPr bwMode="auto">
            <a:xfrm rot="16200000">
              <a:off x="4820492" y="4732333"/>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55" name="Text Box 44"/>
            <p:cNvSpPr txBox="1">
              <a:spLocks noChangeAspect="1" noChangeArrowheads="1"/>
            </p:cNvSpPr>
            <p:nvPr/>
          </p:nvSpPr>
          <p:spPr bwMode="auto">
            <a:xfrm>
              <a:off x="313578" y="5287128"/>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56" name="AutoShape 45"/>
            <p:cNvCxnSpPr>
              <a:cxnSpLocks noChangeAspect="1" noChangeShapeType="1"/>
              <a:stCxn id="155" idx="3"/>
              <a:endCxn id="157" idx="0"/>
            </p:cNvCxnSpPr>
            <p:nvPr/>
          </p:nvCxnSpPr>
          <p:spPr bwMode="auto">
            <a:xfrm flipV="1">
              <a:off x="563873" y="5469693"/>
              <a:ext cx="301322" cy="791"/>
            </a:xfrm>
            <a:prstGeom prst="straightConnector1">
              <a:avLst/>
            </a:prstGeom>
            <a:noFill/>
            <a:ln w="25400">
              <a:solidFill>
                <a:schemeClr val="tx1"/>
              </a:solidFill>
              <a:round/>
              <a:headEnd/>
              <a:tailEnd type="stealth" w="lg" len="lg"/>
            </a:ln>
            <a:effectLst/>
          </p:spPr>
        </p:cxnSp>
        <p:sp>
          <p:nvSpPr>
            <p:cNvPr id="157" name="Trapezoid 156"/>
            <p:cNvSpPr/>
            <p:nvPr/>
          </p:nvSpPr>
          <p:spPr bwMode="auto">
            <a:xfrm rot="16200000">
              <a:off x="1908178" y="4098093"/>
              <a:ext cx="657234" cy="274320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158" name="Group 518"/>
            <p:cNvGrpSpPr/>
            <p:nvPr/>
          </p:nvGrpSpPr>
          <p:grpSpPr>
            <a:xfrm>
              <a:off x="3791036" y="5798876"/>
              <a:ext cx="511175" cy="514651"/>
              <a:chOff x="7759789" y="5062259"/>
              <a:chExt cx="511175" cy="514651"/>
            </a:xfrm>
          </p:grpSpPr>
          <p:sp>
            <p:nvSpPr>
              <p:cNvPr id="191"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93" name="AutoShape 25"/>
              <p:cNvCxnSpPr>
                <a:cxnSpLocks noChangeAspect="1" noChangeShapeType="1"/>
                <a:stCxn id="191" idx="0"/>
                <a:endCxn id="167" idx="2"/>
              </p:cNvCxnSpPr>
              <p:nvPr/>
            </p:nvCxnSpPr>
            <p:spPr bwMode="auto">
              <a:xfrm rot="5400000" flipH="1" flipV="1">
                <a:off x="7921290" y="5156346"/>
                <a:ext cx="193976" cy="5802"/>
              </a:xfrm>
              <a:prstGeom prst="straightConnector1">
                <a:avLst/>
              </a:prstGeom>
              <a:noFill/>
              <a:ln w="25400">
                <a:solidFill>
                  <a:schemeClr val="tx1"/>
                </a:solidFill>
                <a:round/>
                <a:headEnd/>
                <a:tailEnd type="stealth" w="lg" len="lg"/>
              </a:ln>
              <a:effectLst/>
            </p:spPr>
          </p:cxnSp>
        </p:grpSp>
        <p:grpSp>
          <p:nvGrpSpPr>
            <p:cNvPr id="159" name="Group 235"/>
            <p:cNvGrpSpPr/>
            <p:nvPr/>
          </p:nvGrpSpPr>
          <p:grpSpPr>
            <a:xfrm>
              <a:off x="3192417" y="5140508"/>
              <a:ext cx="1292359" cy="658368"/>
              <a:chOff x="6424506" y="6057936"/>
              <a:chExt cx="1292359" cy="658368"/>
            </a:xfrm>
          </p:grpSpPr>
          <p:grpSp>
            <p:nvGrpSpPr>
              <p:cNvPr id="160" name="Group 226"/>
              <p:cNvGrpSpPr/>
              <p:nvPr/>
            </p:nvGrpSpPr>
            <p:grpSpPr>
              <a:xfrm>
                <a:off x="6424506" y="6247635"/>
                <a:ext cx="419139" cy="366459"/>
                <a:chOff x="2324457" y="5626914"/>
                <a:chExt cx="602971" cy="366459"/>
              </a:xfrm>
            </p:grpSpPr>
            <p:sp>
              <p:nvSpPr>
                <p:cNvPr id="174" name="Rectangle 17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75" name="Rectangle 17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6" name="Rectangle 17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7" name="Rectangle 176"/>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83" name="Rectangle 18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161" name="Group 293"/>
              <p:cNvGrpSpPr/>
              <p:nvPr/>
            </p:nvGrpSpPr>
            <p:grpSpPr>
              <a:xfrm>
                <a:off x="7070683" y="6057936"/>
                <a:ext cx="420625" cy="658368"/>
                <a:chOff x="2324455" y="5437215"/>
                <a:chExt cx="420625" cy="658368"/>
              </a:xfrm>
            </p:grpSpPr>
            <p:grpSp>
              <p:nvGrpSpPr>
                <p:cNvPr id="164" name="Group 226"/>
                <p:cNvGrpSpPr/>
                <p:nvPr/>
              </p:nvGrpSpPr>
              <p:grpSpPr>
                <a:xfrm>
                  <a:off x="2324455" y="5437215"/>
                  <a:ext cx="420625" cy="658368"/>
                  <a:chOff x="2324457" y="5437215"/>
                  <a:chExt cx="605110" cy="658368"/>
                </a:xfrm>
              </p:grpSpPr>
              <p:sp>
                <p:nvSpPr>
                  <p:cNvPr id="167" name="Rectangle 28"/>
                  <p:cNvSpPr>
                    <a:spLocks noChangeArrowheads="1"/>
                  </p:cNvSpPr>
                  <p:nvPr/>
                </p:nvSpPr>
                <p:spPr bwMode="auto">
                  <a:xfrm>
                    <a:off x="2334579" y="5437215"/>
                    <a:ext cx="594988"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68" name="Rectangle 16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69" name="Rectangle 16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0" name="Rectangle 16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1" name="Rectangle 17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72" name="Rectangle 17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73" name="Rectangle 17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6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66" name="Oval 165"/>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62" name="AutoShape 33"/>
              <p:cNvCxnSpPr>
                <a:cxnSpLocks noChangeAspect="1" noChangeShapeType="1"/>
              </p:cNvCxnSpPr>
              <p:nvPr/>
            </p:nvCxnSpPr>
            <p:spPr bwMode="auto">
              <a:xfrm rot="10800000">
                <a:off x="6843643" y="6591234"/>
                <a:ext cx="409022" cy="1588"/>
              </a:xfrm>
              <a:prstGeom prst="straightConnector1">
                <a:avLst/>
              </a:prstGeom>
              <a:noFill/>
              <a:ln w="25400">
                <a:solidFill>
                  <a:schemeClr val="tx1"/>
                </a:solidFill>
                <a:round/>
                <a:headEnd/>
                <a:tailEnd type="stealth" w="lg" len="lg"/>
              </a:ln>
              <a:effectLst/>
            </p:spPr>
          </p:cxnSp>
          <p:cxnSp>
            <p:nvCxnSpPr>
              <p:cNvPr id="163" name="AutoShape 33"/>
              <p:cNvCxnSpPr>
                <a:cxnSpLocks noChangeAspect="1" noChangeShapeType="1"/>
              </p:cNvCxnSpPr>
              <p:nvPr/>
            </p:nvCxnSpPr>
            <p:spPr bwMode="auto">
              <a:xfrm flipV="1">
                <a:off x="7308089" y="6447511"/>
                <a:ext cx="408776" cy="1"/>
              </a:xfrm>
              <a:prstGeom prst="straightConnector1">
                <a:avLst/>
              </a:prstGeom>
              <a:noFill/>
              <a:ln w="25400">
                <a:solidFill>
                  <a:schemeClr val="tx1"/>
                </a:solidFill>
                <a:round/>
                <a:headEnd/>
                <a:tailEnd type="stealth" w="lg" len="lg"/>
              </a:ln>
              <a:effectLst/>
            </p:spPr>
          </p:cxnSp>
        </p:grpSp>
        <p:sp>
          <p:nvSpPr>
            <p:cNvPr id="272" name="TextBox 271"/>
            <p:cNvSpPr txBox="1"/>
            <p:nvPr/>
          </p:nvSpPr>
          <p:spPr>
            <a:xfrm>
              <a:off x="3309756" y="5433013"/>
              <a:ext cx="312906" cy="369332"/>
            </a:xfrm>
            <a:prstGeom prst="rect">
              <a:avLst/>
            </a:prstGeom>
            <a:noFill/>
          </p:spPr>
          <p:txBody>
            <a:bodyPr wrap="none" rtlCol="0">
              <a:spAutoFit/>
            </a:bodyPr>
            <a:lstStyle/>
            <a:p>
              <a:r>
                <a:rPr lang="en-US" i="1" dirty="0" smtClean="0">
                  <a:solidFill>
                    <a:schemeClr val="bg2"/>
                  </a:solidFill>
                </a:rPr>
                <a:t>p</a:t>
              </a:r>
              <a:endParaRPr lang="en-US" i="1" dirty="0">
                <a:solidFill>
                  <a:schemeClr val="bg2"/>
                </a:solidFill>
              </a:endParaRPr>
            </a:p>
          </p:txBody>
        </p:sp>
        <p:sp>
          <p:nvSpPr>
            <p:cNvPr id="277" name="TextBox 276"/>
            <p:cNvSpPr txBox="1"/>
            <p:nvPr/>
          </p:nvSpPr>
          <p:spPr>
            <a:xfrm>
              <a:off x="4694760" y="5286961"/>
              <a:ext cx="1228221" cy="369332"/>
            </a:xfrm>
            <a:prstGeom prst="rect">
              <a:avLst/>
            </a:prstGeom>
            <a:noFill/>
          </p:spPr>
          <p:txBody>
            <a:bodyPr wrap="none" rtlCol="0">
              <a:spAutoFit/>
            </a:bodyPr>
            <a:lstStyle/>
            <a:p>
              <a:r>
                <a:rPr lang="en-US" dirty="0" err="1" smtClean="0"/>
                <a:t>dll</a:t>
              </a:r>
              <a:r>
                <a:rPr lang="en-US" dirty="0" smtClean="0"/>
                <a:t>(</a:t>
              </a:r>
              <a:r>
                <a:rPr lang="en-US" i="1" dirty="0" smtClean="0"/>
                <a:t>n</a:t>
              </a:r>
              <a:r>
                <a:rPr lang="en-US" dirty="0" smtClean="0"/>
                <a:t>, cur)</a:t>
              </a:r>
              <a:endParaRPr lang="en-US" dirty="0"/>
            </a:p>
          </p:txBody>
        </p:sp>
        <p:sp>
          <p:nvSpPr>
            <p:cNvPr id="278" name="TextBox 277"/>
            <p:cNvSpPr txBox="1"/>
            <p:nvPr/>
          </p:nvSpPr>
          <p:spPr>
            <a:xfrm>
              <a:off x="4462461" y="5433013"/>
              <a:ext cx="311304" cy="369332"/>
            </a:xfrm>
            <a:prstGeom prst="rect">
              <a:avLst/>
            </a:prstGeom>
            <a:noFill/>
          </p:spPr>
          <p:txBody>
            <a:bodyPr wrap="none" rtlCol="0">
              <a:spAutoFit/>
            </a:bodyPr>
            <a:lstStyle/>
            <a:p>
              <a:r>
                <a:rPr lang="en-US" i="1" dirty="0" smtClean="0">
                  <a:solidFill>
                    <a:schemeClr val="bg2"/>
                  </a:solidFill>
                </a:rPr>
                <a:t>n</a:t>
              </a:r>
              <a:endParaRPr lang="en-US" i="1" dirty="0">
                <a:solidFill>
                  <a:schemeClr val="bg2"/>
                </a:solidFill>
              </a:endParaRPr>
            </a:p>
          </p:txBody>
        </p:sp>
      </p:grpSp>
      <p:grpSp>
        <p:nvGrpSpPr>
          <p:cNvPr id="289" name="Group 288"/>
          <p:cNvGrpSpPr/>
          <p:nvPr/>
        </p:nvGrpSpPr>
        <p:grpSpPr>
          <a:xfrm>
            <a:off x="4681540" y="1824011"/>
            <a:ext cx="2081242" cy="2627351"/>
            <a:chOff x="4681540" y="1824011"/>
            <a:chExt cx="2081242" cy="2627351"/>
          </a:xfrm>
        </p:grpSpPr>
        <p:cxnSp>
          <p:nvCxnSpPr>
            <p:cNvPr id="228" name="Straight Connector 227"/>
            <p:cNvCxnSpPr/>
            <p:nvPr/>
          </p:nvCxnSpPr>
          <p:spPr bwMode="auto">
            <a:xfrm rot="16200000" flipH="1">
              <a:off x="4664077" y="2352658"/>
              <a:ext cx="2627351" cy="1570058"/>
            </a:xfrm>
            <a:prstGeom prst="line">
              <a:avLst/>
            </a:prstGeom>
            <a:ln>
              <a:prstDash val="sysDash"/>
              <a:headEnd/>
              <a:tailEnd type="none" w="lg" len="lg"/>
            </a:ln>
          </p:spPr>
          <p:style>
            <a:lnRef idx="3">
              <a:schemeClr val="accent1"/>
            </a:lnRef>
            <a:fillRef idx="0">
              <a:schemeClr val="accent1"/>
            </a:fillRef>
            <a:effectRef idx="2">
              <a:schemeClr val="accent1"/>
            </a:effectRef>
            <a:fontRef idx="minor">
              <a:schemeClr val="tx1"/>
            </a:fontRef>
          </p:style>
        </p:cxnSp>
        <p:cxnSp>
          <p:nvCxnSpPr>
            <p:cNvPr id="288" name="Straight Connector 287"/>
            <p:cNvCxnSpPr/>
            <p:nvPr/>
          </p:nvCxnSpPr>
          <p:spPr bwMode="auto">
            <a:xfrm rot="16200000" flipH="1">
              <a:off x="4152893" y="2352658"/>
              <a:ext cx="2627351" cy="1570058"/>
            </a:xfrm>
            <a:prstGeom prst="line">
              <a:avLst/>
            </a:prstGeom>
            <a:ln>
              <a:prstDash val="sysDash"/>
              <a:headEnd/>
              <a:tailEnd type="none" w="lg" len="lg"/>
            </a:ln>
          </p:spPr>
          <p:style>
            <a:lnRef idx="3">
              <a:schemeClr val="accent1"/>
            </a:lnRef>
            <a:fillRef idx="0">
              <a:schemeClr val="accent1"/>
            </a:fillRef>
            <a:effectRef idx="2">
              <a:schemeClr val="accent1"/>
            </a:effectRef>
            <a:fontRef idx="minor">
              <a:schemeClr val="tx1"/>
            </a:fontRef>
          </p:style>
        </p:cxnSp>
      </p:grpSp>
      <p:sp>
        <p:nvSpPr>
          <p:cNvPr id="290" name="AutoShape 101"/>
          <p:cNvSpPr>
            <a:spLocks noChangeArrowheads="1"/>
          </p:cNvSpPr>
          <p:nvPr/>
        </p:nvSpPr>
        <p:spPr bwMode="auto">
          <a:xfrm>
            <a:off x="6113525" y="2954330"/>
            <a:ext cx="2511417" cy="1277955"/>
          </a:xfrm>
          <a:prstGeom prst="wedgeRectCallout">
            <a:avLst>
              <a:gd name="adj1" fmla="val -115493"/>
              <a:gd name="adj2" fmla="val 42093"/>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dirty="0" smtClean="0"/>
              <a:t>Analysis doesn’t forget the empty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wipe(down)">
                                      <p:cBhvr>
                                        <p:cTn id="16" dur="500"/>
                                        <p:tgtEl>
                                          <p:spTgt spid="2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7"/>
                                        </p:tgtEl>
                                        <p:attrNameLst>
                                          <p:attrName>style.visibility</p:attrName>
                                        </p:attrNameLst>
                                      </p:cBhvr>
                                      <p:to>
                                        <p:strVal val="visible"/>
                                      </p:to>
                                    </p:set>
                                    <p:animEffect transition="in" filter="fade">
                                      <p:cBhvr>
                                        <p:cTn id="21" dur="500"/>
                                        <p:tgtEl>
                                          <p:spTgt spid="2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8"/>
                                        </p:tgtEl>
                                        <p:attrNameLst>
                                          <p:attrName>style.visibility</p:attrName>
                                        </p:attrNameLst>
                                      </p:cBhvr>
                                      <p:to>
                                        <p:strVal val="visible"/>
                                      </p:to>
                                    </p:set>
                                    <p:animEffect transition="in" filter="fade">
                                      <p:cBhvr>
                                        <p:cTn id="24" dur="500"/>
                                        <p:tgtEl>
                                          <p:spTgt spid="308"/>
                                        </p:tgtEl>
                                      </p:cBhvr>
                                    </p:animEffect>
                                  </p:childTnLst>
                                </p:cTn>
                              </p:par>
                              <p:par>
                                <p:cTn id="25" presetID="10" presetClass="entr" presetSubtype="0" fill="hold" nodeType="withEffect">
                                  <p:stCondLst>
                                    <p:cond delay="0"/>
                                  </p:stCondLst>
                                  <p:childTnLst>
                                    <p:set>
                                      <p:cBhvr>
                                        <p:cTn id="26" dur="1" fill="hold">
                                          <p:stCondLst>
                                            <p:cond delay="0"/>
                                          </p:stCondLst>
                                        </p:cTn>
                                        <p:tgtEl>
                                          <p:spTgt spid="282"/>
                                        </p:tgtEl>
                                        <p:attrNameLst>
                                          <p:attrName>style.visibility</p:attrName>
                                        </p:attrNameLst>
                                      </p:cBhvr>
                                      <p:to>
                                        <p:strVal val="visible"/>
                                      </p:to>
                                    </p:set>
                                    <p:animEffect transition="in" filter="fade">
                                      <p:cBhvr>
                                        <p:cTn id="27" dur="500"/>
                                        <p:tgtEl>
                                          <p:spTgt spid="282"/>
                                        </p:tgtEl>
                                      </p:cBhvr>
                                    </p:animEffect>
                                  </p:childTnLst>
                                </p:cTn>
                              </p:par>
                              <p:par>
                                <p:cTn id="28" presetID="1" presetClass="exit" presetSubtype="0" fill="hold" nodeType="withEffect">
                                  <p:stCondLst>
                                    <p:cond delay="0"/>
                                  </p:stCondLst>
                                  <p:childTnLst>
                                    <p:set>
                                      <p:cBhvr>
                                        <p:cTn id="29" dur="1" fill="hold">
                                          <p:stCondLst>
                                            <p:cond delay="0"/>
                                          </p:stCondLst>
                                        </p:cTn>
                                        <p:tgtEl>
                                          <p:spTgt spid="28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fade">
                                      <p:cBhvr>
                                        <p:cTn id="45" dur="500"/>
                                        <p:tgtEl>
                                          <p:spTgt spid="97"/>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0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0"/>
                                        </p:tgtEl>
                                        <p:attrNameLst>
                                          <p:attrName>style.visibility</p:attrName>
                                        </p:attrNameLst>
                                      </p:cBhvr>
                                      <p:to>
                                        <p:strVal val="visible"/>
                                      </p:to>
                                    </p:set>
                                    <p:animEffect transition="in" filter="fade">
                                      <p:cBhvr>
                                        <p:cTn id="54" dur="500"/>
                                        <p:tgtEl>
                                          <p:spTgt spid="29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0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9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6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9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8" grpId="1"/>
      <p:bldP spid="98" grpId="0" animBg="1"/>
      <p:bldP spid="97" grpId="0" animBg="1"/>
      <p:bldP spid="97" grpId="1" animBg="1"/>
      <p:bldP spid="105" grpId="0" animBg="1"/>
      <p:bldP spid="105" grpId="1" animBg="1"/>
      <p:bldP spid="106" grpId="0" animBg="1"/>
      <p:bldP spid="106" grpId="1" animBg="1"/>
      <p:bldP spid="107" grpId="0" animBg="1"/>
      <p:bldP spid="107" grpId="1" animBg="1"/>
      <p:bldP spid="290" grpId="0" animBg="1"/>
      <p:bldP spid="29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“Split backward” also possible and necessary</a:t>
            </a:r>
            <a:endParaRPr lang="en-US" sz="3200" dirty="0"/>
          </a:p>
        </p:txBody>
      </p:sp>
      <p:sp>
        <p:nvSpPr>
          <p:cNvPr id="98" name="TextBox 97"/>
          <p:cNvSpPr txBox="1"/>
          <p:nvPr/>
        </p:nvSpPr>
        <p:spPr>
          <a:xfrm>
            <a:off x="6113526" y="4374114"/>
            <a:ext cx="2706624" cy="1975926"/>
          </a:xfrm>
          <a:prstGeom prst="rect">
            <a:avLst/>
          </a:prstGeom>
          <a:solidFill>
            <a:srgbClr val="FFFFEB"/>
          </a:solidFill>
          <a:ln w="9525">
            <a:solidFill>
              <a:schemeClr val="tx1"/>
            </a:solidFill>
            <a:prstDash val="dash"/>
          </a:ln>
        </p:spPr>
        <p:txBody>
          <a:bodyPr wrap="square" rtlCol="0">
            <a:spAutoFit/>
          </a:bodyPr>
          <a:lstStyle/>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err="1" smtClean="0">
                <a:solidFill>
                  <a:srgbClr val="7030A0"/>
                </a:solidFill>
              </a:rPr>
              <a:t>dll</a:t>
            </a:r>
            <a:r>
              <a:rPr lang="en-US" kern="0" dirty="0" smtClean="0"/>
              <a:t>(h, p) =</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b="1" kern="0" dirty="0" smtClean="0"/>
              <a:t>if</a:t>
            </a:r>
            <a:r>
              <a:rPr lang="en-US" kern="0" dirty="0" smtClean="0"/>
              <a:t> (h </a:t>
            </a:r>
            <a:r>
              <a:rPr lang="en-US" kern="0" dirty="0" smtClean="0">
                <a:latin typeface="cmr10"/>
              </a:rPr>
              <a:t>=</a:t>
            </a:r>
            <a:r>
              <a:rPr lang="en-US" kern="0" dirty="0" smtClean="0"/>
              <a:t> </a:t>
            </a:r>
            <a:r>
              <a:rPr lang="en-US" b="1" kern="0" dirty="0" smtClean="0"/>
              <a:t>null</a:t>
            </a:r>
            <a:r>
              <a:rPr lang="en-US" kern="0" dirty="0" smtClean="0"/>
              <a:t>) </a:t>
            </a:r>
            <a:r>
              <a:rPr lang="en-US" b="1" kern="0" dirty="0" smtClean="0"/>
              <a:t>then</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b="1" kern="0" dirty="0" smtClean="0"/>
              <a:t>else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kern="0" dirty="0" err="1" smtClean="0"/>
              <a:t>h</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p  </a:t>
            </a:r>
            <a:r>
              <a:rPr lang="en-US" b="1" kern="0" dirty="0" smtClean="0"/>
              <a:t>and</a:t>
            </a:r>
            <a:r>
              <a:rPr lang="en-US" kern="0" dirty="0" smtClean="0"/>
              <a:t>  		</a:t>
            </a:r>
            <a:r>
              <a:rPr lang="en-US" kern="0" dirty="0" err="1" smtClean="0">
                <a:solidFill>
                  <a:srgbClr val="7030A0"/>
                </a:solidFill>
              </a:rPr>
              <a:t>dll</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h)</a:t>
            </a:r>
            <a:endParaRPr lang="en-US" kern="0" dirty="0"/>
          </a:p>
        </p:txBody>
      </p:sp>
      <p:sp>
        <p:nvSpPr>
          <p:cNvPr id="75" name="Footer Placeholder 74"/>
          <p:cNvSpPr>
            <a:spLocks noGrp="1"/>
          </p:cNvSpPr>
          <p:nvPr>
            <p:ph type="ftr" sz="quarter" idx="11"/>
          </p:nvPr>
        </p:nvSpPr>
        <p:spPr/>
        <p:txBody>
          <a:bodyPr/>
          <a:lstStyle/>
          <a:p>
            <a:r>
              <a:rPr lang="en-US" smtClean="0"/>
              <a:t>Bor-Yuh Evan Chang - End-User Program Analysis for Data Structures</a:t>
            </a:r>
            <a:endParaRPr lang="en-US" dirty="0"/>
          </a:p>
        </p:txBody>
      </p:sp>
      <p:grpSp>
        <p:nvGrpSpPr>
          <p:cNvPr id="141" name="Group 140"/>
          <p:cNvGrpSpPr/>
          <p:nvPr/>
        </p:nvGrpSpPr>
        <p:grpSpPr>
          <a:xfrm>
            <a:off x="313578" y="1238220"/>
            <a:ext cx="5645916" cy="1245477"/>
            <a:chOff x="313578" y="1238220"/>
            <a:chExt cx="5645916" cy="1245477"/>
          </a:xfrm>
        </p:grpSpPr>
        <p:sp>
          <p:nvSpPr>
            <p:cNvPr id="154" name="Trapezoid 153"/>
            <p:cNvSpPr/>
            <p:nvPr/>
          </p:nvSpPr>
          <p:spPr bwMode="auto">
            <a:xfrm rot="16200000">
              <a:off x="4820492" y="902503"/>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55" name="Text Box 44"/>
            <p:cNvSpPr txBox="1">
              <a:spLocks noChangeAspect="1" noChangeArrowheads="1"/>
            </p:cNvSpPr>
            <p:nvPr/>
          </p:nvSpPr>
          <p:spPr bwMode="auto">
            <a:xfrm>
              <a:off x="313578" y="1457298"/>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56" name="AutoShape 45"/>
            <p:cNvCxnSpPr>
              <a:cxnSpLocks noChangeAspect="1" noChangeShapeType="1"/>
              <a:stCxn id="155" idx="3"/>
              <a:endCxn id="157" idx="0"/>
            </p:cNvCxnSpPr>
            <p:nvPr/>
          </p:nvCxnSpPr>
          <p:spPr bwMode="auto">
            <a:xfrm flipV="1">
              <a:off x="563873" y="1639863"/>
              <a:ext cx="301322" cy="791"/>
            </a:xfrm>
            <a:prstGeom prst="straightConnector1">
              <a:avLst/>
            </a:prstGeom>
            <a:noFill/>
            <a:ln w="25400">
              <a:solidFill>
                <a:schemeClr val="tx1"/>
              </a:solidFill>
              <a:round/>
              <a:headEnd/>
              <a:tailEnd type="stealth" w="lg" len="lg"/>
            </a:ln>
            <a:effectLst/>
          </p:spPr>
        </p:cxnSp>
        <p:sp>
          <p:nvSpPr>
            <p:cNvPr id="157" name="Trapezoid 156"/>
            <p:cNvSpPr/>
            <p:nvPr/>
          </p:nvSpPr>
          <p:spPr bwMode="auto">
            <a:xfrm rot="16200000">
              <a:off x="1908178" y="268263"/>
              <a:ext cx="657234" cy="274320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11" name="Group 518"/>
            <p:cNvGrpSpPr/>
            <p:nvPr/>
          </p:nvGrpSpPr>
          <p:grpSpPr>
            <a:xfrm>
              <a:off x="3791036" y="1969046"/>
              <a:ext cx="511175" cy="514651"/>
              <a:chOff x="7759789" y="5062259"/>
              <a:chExt cx="511175" cy="514651"/>
            </a:xfrm>
          </p:grpSpPr>
          <p:sp>
            <p:nvSpPr>
              <p:cNvPr id="191"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93" name="AutoShape 25"/>
              <p:cNvCxnSpPr>
                <a:cxnSpLocks noChangeAspect="1" noChangeShapeType="1"/>
                <a:stCxn id="191" idx="0"/>
                <a:endCxn id="167" idx="2"/>
              </p:cNvCxnSpPr>
              <p:nvPr/>
            </p:nvCxnSpPr>
            <p:spPr bwMode="auto">
              <a:xfrm rot="5400000" flipH="1" flipV="1">
                <a:off x="7921290" y="5156346"/>
                <a:ext cx="193976" cy="5802"/>
              </a:xfrm>
              <a:prstGeom prst="straightConnector1">
                <a:avLst/>
              </a:prstGeom>
              <a:noFill/>
              <a:ln w="25400">
                <a:solidFill>
                  <a:schemeClr val="tx1"/>
                </a:solidFill>
                <a:round/>
                <a:headEnd/>
                <a:tailEnd type="stealth" w="lg" len="lg"/>
              </a:ln>
              <a:effectLst/>
            </p:spPr>
          </p:cxnSp>
        </p:grpSp>
        <p:grpSp>
          <p:nvGrpSpPr>
            <p:cNvPr id="12" name="Group 235"/>
            <p:cNvGrpSpPr/>
            <p:nvPr/>
          </p:nvGrpSpPr>
          <p:grpSpPr>
            <a:xfrm>
              <a:off x="3192417" y="1310678"/>
              <a:ext cx="1292359" cy="658368"/>
              <a:chOff x="6424506" y="6057936"/>
              <a:chExt cx="1292359" cy="658368"/>
            </a:xfrm>
          </p:grpSpPr>
          <p:grpSp>
            <p:nvGrpSpPr>
              <p:cNvPr id="13" name="Group 226"/>
              <p:cNvGrpSpPr/>
              <p:nvPr/>
            </p:nvGrpSpPr>
            <p:grpSpPr>
              <a:xfrm>
                <a:off x="6424506" y="6247635"/>
                <a:ext cx="419139" cy="366459"/>
                <a:chOff x="2324457" y="5626914"/>
                <a:chExt cx="602971" cy="366459"/>
              </a:xfrm>
            </p:grpSpPr>
            <p:sp>
              <p:nvSpPr>
                <p:cNvPr id="174" name="Rectangle 17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75" name="Rectangle 17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6" name="Rectangle 17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7" name="Rectangle 176"/>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83" name="Rectangle 18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14" name="Group 293"/>
              <p:cNvGrpSpPr/>
              <p:nvPr/>
            </p:nvGrpSpPr>
            <p:grpSpPr>
              <a:xfrm>
                <a:off x="7070683" y="6057936"/>
                <a:ext cx="420625" cy="658368"/>
                <a:chOff x="2324455" y="5437215"/>
                <a:chExt cx="420625" cy="658368"/>
              </a:xfrm>
            </p:grpSpPr>
            <p:grpSp>
              <p:nvGrpSpPr>
                <p:cNvPr id="15" name="Group 226"/>
                <p:cNvGrpSpPr/>
                <p:nvPr/>
              </p:nvGrpSpPr>
              <p:grpSpPr>
                <a:xfrm>
                  <a:off x="2324455" y="5437215"/>
                  <a:ext cx="420625" cy="658368"/>
                  <a:chOff x="2324457" y="5437215"/>
                  <a:chExt cx="605110" cy="658368"/>
                </a:xfrm>
              </p:grpSpPr>
              <p:sp>
                <p:nvSpPr>
                  <p:cNvPr id="167" name="Rectangle 28"/>
                  <p:cNvSpPr>
                    <a:spLocks noChangeArrowheads="1"/>
                  </p:cNvSpPr>
                  <p:nvPr/>
                </p:nvSpPr>
                <p:spPr bwMode="auto">
                  <a:xfrm>
                    <a:off x="2334579" y="5437215"/>
                    <a:ext cx="594988"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68" name="Rectangle 16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69" name="Rectangle 16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0" name="Rectangle 16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1" name="Rectangle 17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72" name="Rectangle 17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73" name="Rectangle 17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6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66" name="Oval 165"/>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62" name="AutoShape 33"/>
              <p:cNvCxnSpPr>
                <a:cxnSpLocks noChangeAspect="1" noChangeShapeType="1"/>
              </p:cNvCxnSpPr>
              <p:nvPr/>
            </p:nvCxnSpPr>
            <p:spPr bwMode="auto">
              <a:xfrm rot="10800000">
                <a:off x="6843643" y="6591234"/>
                <a:ext cx="409022" cy="1588"/>
              </a:xfrm>
              <a:prstGeom prst="straightConnector1">
                <a:avLst/>
              </a:prstGeom>
              <a:noFill/>
              <a:ln w="25400">
                <a:solidFill>
                  <a:schemeClr val="tx1"/>
                </a:solidFill>
                <a:round/>
                <a:headEnd/>
                <a:tailEnd type="stealth" w="lg" len="lg"/>
              </a:ln>
              <a:effectLst/>
            </p:spPr>
          </p:cxnSp>
          <p:cxnSp>
            <p:nvCxnSpPr>
              <p:cNvPr id="163" name="AutoShape 33"/>
              <p:cNvCxnSpPr>
                <a:cxnSpLocks noChangeAspect="1" noChangeShapeType="1"/>
              </p:cNvCxnSpPr>
              <p:nvPr/>
            </p:nvCxnSpPr>
            <p:spPr bwMode="auto">
              <a:xfrm flipV="1">
                <a:off x="7308089" y="6447511"/>
                <a:ext cx="408776" cy="1"/>
              </a:xfrm>
              <a:prstGeom prst="straightConnector1">
                <a:avLst/>
              </a:prstGeom>
              <a:noFill/>
              <a:ln w="25400">
                <a:solidFill>
                  <a:schemeClr val="tx1"/>
                </a:solidFill>
                <a:round/>
                <a:headEnd/>
                <a:tailEnd type="stealth" w="lg" len="lg"/>
              </a:ln>
              <a:effectLst/>
            </p:spPr>
          </p:cxnSp>
        </p:grpSp>
        <p:sp>
          <p:nvSpPr>
            <p:cNvPr id="272" name="TextBox 271"/>
            <p:cNvSpPr txBox="1"/>
            <p:nvPr/>
          </p:nvSpPr>
          <p:spPr>
            <a:xfrm>
              <a:off x="3309756" y="1603183"/>
              <a:ext cx="312906" cy="369332"/>
            </a:xfrm>
            <a:prstGeom prst="rect">
              <a:avLst/>
            </a:prstGeom>
            <a:noFill/>
          </p:spPr>
          <p:txBody>
            <a:bodyPr wrap="none" rtlCol="0">
              <a:spAutoFit/>
            </a:bodyPr>
            <a:lstStyle/>
            <a:p>
              <a:r>
                <a:rPr lang="en-US" i="1" dirty="0" smtClean="0">
                  <a:solidFill>
                    <a:schemeClr val="bg2"/>
                  </a:solidFill>
                </a:rPr>
                <a:t>p</a:t>
              </a:r>
              <a:endParaRPr lang="en-US" i="1" dirty="0">
                <a:solidFill>
                  <a:schemeClr val="bg2"/>
                </a:solidFill>
              </a:endParaRPr>
            </a:p>
          </p:txBody>
        </p:sp>
        <p:sp>
          <p:nvSpPr>
            <p:cNvPr id="277" name="TextBox 276"/>
            <p:cNvSpPr txBox="1"/>
            <p:nvPr/>
          </p:nvSpPr>
          <p:spPr>
            <a:xfrm>
              <a:off x="4694760" y="1457131"/>
              <a:ext cx="1228221" cy="369332"/>
            </a:xfrm>
            <a:prstGeom prst="rect">
              <a:avLst/>
            </a:prstGeom>
            <a:noFill/>
          </p:spPr>
          <p:txBody>
            <a:bodyPr wrap="none" rtlCol="0">
              <a:spAutoFit/>
            </a:bodyPr>
            <a:lstStyle/>
            <a:p>
              <a:r>
                <a:rPr lang="en-US" dirty="0" err="1" smtClean="0"/>
                <a:t>dll</a:t>
              </a:r>
              <a:r>
                <a:rPr lang="en-US" dirty="0" smtClean="0"/>
                <a:t>(</a:t>
              </a:r>
              <a:r>
                <a:rPr lang="en-US" i="1" dirty="0" smtClean="0"/>
                <a:t>n</a:t>
              </a:r>
              <a:r>
                <a:rPr lang="en-US" dirty="0" smtClean="0"/>
                <a:t>, cur)</a:t>
              </a:r>
              <a:endParaRPr lang="en-US" dirty="0"/>
            </a:p>
          </p:txBody>
        </p:sp>
        <p:sp>
          <p:nvSpPr>
            <p:cNvPr id="278" name="TextBox 277"/>
            <p:cNvSpPr txBox="1"/>
            <p:nvPr/>
          </p:nvSpPr>
          <p:spPr>
            <a:xfrm>
              <a:off x="4462461" y="1603183"/>
              <a:ext cx="311304" cy="369332"/>
            </a:xfrm>
            <a:prstGeom prst="rect">
              <a:avLst/>
            </a:prstGeom>
            <a:noFill/>
          </p:spPr>
          <p:txBody>
            <a:bodyPr wrap="none" rtlCol="0">
              <a:spAutoFit/>
            </a:bodyPr>
            <a:lstStyle/>
            <a:p>
              <a:r>
                <a:rPr lang="en-US" i="1" dirty="0" smtClean="0">
                  <a:solidFill>
                    <a:schemeClr val="bg2"/>
                  </a:solidFill>
                </a:rPr>
                <a:t>n</a:t>
              </a:r>
              <a:endParaRPr lang="en-US" i="1" dirty="0">
                <a:solidFill>
                  <a:schemeClr val="bg2"/>
                </a:solidFill>
              </a:endParaRPr>
            </a:p>
          </p:txBody>
        </p:sp>
      </p:grpSp>
      <p:sp>
        <p:nvSpPr>
          <p:cNvPr id="73" name="New code (layout)"/>
          <p:cNvSpPr txBox="1">
            <a:spLocks noChangeArrowheads="1"/>
          </p:cNvSpPr>
          <p:nvPr/>
        </p:nvSpPr>
        <p:spPr>
          <a:xfrm>
            <a:off x="6113526" y="2316825"/>
            <a:ext cx="2706624" cy="1650129"/>
          </a:xfrm>
          <a:prstGeom prst="rect">
            <a:avLst/>
          </a:prstGeom>
          <a:ln>
            <a:solidFill>
              <a:schemeClr val="tx1"/>
            </a:solidFill>
            <a:prstDash val="sysDot"/>
          </a:ln>
        </p:spPr>
        <p:txBody>
          <a:bodyPr/>
          <a:lstStyle/>
          <a:p>
            <a:pPr marR="0" lvl="0" algn="l" defTabSz="914400" rtl="0" eaLnBrk="1" fontAlgn="base" latinLnBrk="0" hangingPunct="1">
              <a:lnSpc>
                <a:spcPct val="100000"/>
              </a:lnSpc>
              <a:spcBef>
                <a:spcPct val="20000"/>
              </a:spcBef>
              <a:spcAft>
                <a:spcPct val="0"/>
              </a:spcAft>
              <a:buClrTx/>
              <a:buSzTx/>
              <a:buFontTx/>
              <a:buNone/>
              <a:tabLst>
                <a:tab pos="171450" algn="l"/>
                <a:tab pos="344488" algn="l"/>
                <a:tab pos="1141413" algn="l"/>
                <a:tab pos="1376363" algn="l"/>
                <a:tab pos="1598613" algn="l"/>
                <a:tab pos="1820863" algn="l"/>
                <a:tab pos="2289175" algn="l"/>
                <a:tab pos="2740025" algn="l"/>
                <a:tab pos="3208338" algn="l"/>
                <a:tab pos="3709988" algn="l"/>
                <a:tab pos="4110038" algn="l"/>
                <a:tab pos="4578350" algn="l"/>
              </a:tabLst>
              <a:defRPr/>
            </a:pPr>
            <a:r>
              <a:rPr lang="en-US" sz="1600" i="1" kern="0" dirty="0" smtClean="0">
                <a:latin typeface="+mn-lt"/>
              </a:rPr>
              <a:t>f</a:t>
            </a:r>
            <a:r>
              <a:rPr kumimoji="0" lang="en-US" sz="1600" i="1" u="none" strike="noStrike" kern="0" cap="none" spc="0" normalizeH="0" baseline="0" noProof="0" dirty="0" smtClean="0">
                <a:ln>
                  <a:noFill/>
                </a:ln>
                <a:solidFill>
                  <a:schemeClr val="tx1"/>
                </a:solidFill>
                <a:effectLst/>
                <a:uLnTx/>
                <a:uFillTx/>
                <a:latin typeface="+mn-lt"/>
                <a:ea typeface="+mn-ea"/>
                <a:cs typeface="+mn-cs"/>
              </a:rPr>
              <a:t>or each node</a:t>
            </a:r>
            <a:r>
              <a:rPr kumimoji="0" lang="en-US" sz="1600" i="0" u="none" strike="noStrike" kern="0" cap="none" spc="0" normalizeH="0" baseline="0" noProof="0" dirty="0" smtClean="0">
                <a:ln>
                  <a:noFill/>
                </a:ln>
                <a:solidFill>
                  <a:schemeClr val="tx1"/>
                </a:solidFill>
                <a:effectLst/>
                <a:uLnTx/>
                <a:uFillTx/>
                <a:latin typeface="+mn-lt"/>
                <a:ea typeface="+mn-ea"/>
                <a:cs typeface="+mn-cs"/>
              </a:rPr>
              <a:t> </a:t>
            </a:r>
            <a:r>
              <a:rPr kumimoji="0" lang="en-US" sz="1600" i="0" u="none" strike="noStrike" kern="0" cap="none" spc="0" normalizeH="0" baseline="0" noProof="0" dirty="0" smtClean="0">
                <a:ln>
                  <a:noFill/>
                </a:ln>
                <a:solidFill>
                  <a:srgbClr val="EB7D0F"/>
                </a:solidFill>
                <a:effectLst/>
                <a:uLnTx/>
                <a:uFillTx/>
                <a:latin typeface="+mn-lt"/>
                <a:ea typeface="+mn-ea"/>
                <a:cs typeface="+mn-cs"/>
              </a:rPr>
              <a:t>cur</a:t>
            </a:r>
            <a:r>
              <a:rPr kumimoji="0" lang="en-US" sz="1600" i="0" u="none" strike="noStrike" kern="0" cap="none" spc="0" normalizeH="0" baseline="0" noProof="0" dirty="0" smtClean="0">
                <a:ln>
                  <a:noFill/>
                </a:ln>
                <a:solidFill>
                  <a:schemeClr val="tx1"/>
                </a:solidFill>
                <a:effectLst/>
                <a:uLnTx/>
                <a:uFillTx/>
                <a:latin typeface="+mn-lt"/>
                <a:ea typeface="+mn-ea"/>
                <a:cs typeface="+mn-cs"/>
              </a:rPr>
              <a:t> in list </a:t>
            </a:r>
            <a:r>
              <a:rPr kumimoji="0" lang="en-US" sz="1600" i="0" u="none" strike="noStrike" kern="0" cap="none" spc="0" normalizeH="0" baseline="0" noProof="0" dirty="0" smtClean="0">
                <a:ln>
                  <a:noFill/>
                </a:ln>
                <a:solidFill>
                  <a:srgbClr val="EB7D0F"/>
                </a:solidFill>
                <a:effectLst/>
                <a:uLnTx/>
                <a:uFillTx/>
                <a:latin typeface="+mn-lt"/>
                <a:ea typeface="+mn-ea"/>
                <a:cs typeface="+mn-cs"/>
              </a:rPr>
              <a:t>l</a:t>
            </a:r>
            <a:r>
              <a:rPr kumimoji="0" lang="en-US" sz="1600" i="0" u="none" strike="noStrike" kern="0" cap="none" spc="0" normalizeH="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a:t>
            </a:r>
          </a:p>
          <a:p>
            <a:pPr marR="0" lvl="0" algn="l" defTabSz="914400" rtl="0" eaLnBrk="1" fontAlgn="base" latinLnBrk="0" hangingPunct="1">
              <a:lnSpc>
                <a:spcPct val="100000"/>
              </a:lnSpc>
              <a:spcBef>
                <a:spcPct val="20000"/>
              </a:spcBef>
              <a:spcAft>
                <a:spcPct val="0"/>
              </a:spcAft>
              <a:buClrTx/>
              <a:buSzTx/>
              <a:buFontTx/>
              <a:buNone/>
              <a:tabLst>
                <a:tab pos="171450" algn="l"/>
                <a:tab pos="344488" algn="l"/>
                <a:tab pos="1141413" algn="l"/>
                <a:tab pos="1376363" algn="l"/>
                <a:tab pos="1598613" algn="l"/>
                <a:tab pos="1820863" algn="l"/>
                <a:tab pos="2289175" algn="l"/>
                <a:tab pos="2740025" algn="l"/>
                <a:tab pos="3208338" algn="l"/>
                <a:tab pos="3709988" algn="l"/>
                <a:tab pos="4110038" algn="l"/>
                <a:tab pos="4578350"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1" u="none" strike="noStrike" kern="0" cap="none" spc="0" normalizeH="0" baseline="0" noProof="0" dirty="0" smtClean="0">
                <a:ln>
                  <a:noFill/>
                </a:ln>
                <a:solidFill>
                  <a:schemeClr val="tx1"/>
                </a:solidFill>
                <a:effectLst/>
                <a:uLnTx/>
                <a:uFillTx/>
                <a:latin typeface="+mn-lt"/>
                <a:ea typeface="+mn-ea"/>
                <a:cs typeface="+mn-cs"/>
              </a:rPr>
              <a:t>remove</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rgbClr val="EB7D0F"/>
                </a:solidFill>
                <a:effectLst/>
                <a:uLnTx/>
                <a:uFillTx/>
                <a:latin typeface="+mn-lt"/>
                <a:ea typeface="+mn-ea"/>
                <a:cs typeface="+mn-cs"/>
              </a:rPr>
              <a:t>cur</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1" u="none" strike="noStrike" kern="0" cap="none" spc="0" normalizeH="0" baseline="0" noProof="0" dirty="0" smtClean="0">
                <a:ln>
                  <a:noFill/>
                </a:ln>
                <a:solidFill>
                  <a:schemeClr val="tx1"/>
                </a:solidFill>
                <a:effectLst/>
                <a:uLnTx/>
                <a:uFillTx/>
                <a:latin typeface="+mn-lt"/>
                <a:ea typeface="+mn-ea"/>
                <a:cs typeface="+mn-cs"/>
              </a:rPr>
              <a:t>if duplicate</a:t>
            </a:r>
            <a:r>
              <a:rPr kumimoji="0" lang="en-US" sz="1600" b="0" i="0" u="none" strike="noStrike" kern="0" cap="none" spc="0" normalizeH="0" baseline="0" noProof="0" dirty="0" smtClean="0">
                <a:ln>
                  <a:noFill/>
                </a:ln>
                <a:solidFill>
                  <a:schemeClr val="tx1"/>
                </a:solidFill>
                <a:effectLst/>
                <a:uLnTx/>
                <a:uFillTx/>
                <a:latin typeface="+mn-lt"/>
                <a:ea typeface="+mn-ea"/>
                <a:cs typeface="+mn-cs"/>
              </a:rPr>
              <a:t>;</a:t>
            </a:r>
          </a:p>
          <a:p>
            <a:pPr marR="0" lvl="0" algn="l" defTabSz="914400" rtl="0" eaLnBrk="1" fontAlgn="base" latinLnBrk="0" hangingPunct="1">
              <a:lnSpc>
                <a:spcPct val="100000"/>
              </a:lnSpc>
              <a:spcBef>
                <a:spcPct val="20000"/>
              </a:spcBef>
              <a:spcAft>
                <a:spcPct val="0"/>
              </a:spcAft>
              <a:buClrTx/>
              <a:buSzTx/>
              <a:buFontTx/>
              <a:buNone/>
              <a:tabLst>
                <a:tab pos="171450" algn="l"/>
                <a:tab pos="344488" algn="l"/>
                <a:tab pos="1141413" algn="l"/>
                <a:tab pos="1376363" algn="l"/>
                <a:tab pos="1598613" algn="l"/>
                <a:tab pos="1820863" algn="l"/>
                <a:tab pos="2289175" algn="l"/>
                <a:tab pos="2740025" algn="l"/>
                <a:tab pos="3208338" algn="l"/>
                <a:tab pos="3709988" algn="l"/>
                <a:tab pos="4110038" algn="l"/>
                <a:tab pos="4578350"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a:t>
            </a:r>
          </a:p>
          <a:p>
            <a:pPr marL="692150" indent="-692150">
              <a:buFontTx/>
              <a:buNone/>
              <a:tabLst>
                <a:tab pos="339725" algn="l"/>
                <a:tab pos="682625" algn="l"/>
                <a:tab pos="1141413" algn="l"/>
                <a:tab pos="1376363" algn="l"/>
                <a:tab pos="1598613" algn="l"/>
                <a:tab pos="1820863" algn="l"/>
                <a:tab pos="2289175" algn="l"/>
                <a:tab pos="2740025" algn="l"/>
                <a:tab pos="3208338" algn="l"/>
                <a:tab pos="3709988" algn="l"/>
                <a:tab pos="4110038" algn="l"/>
                <a:tab pos="4578350" algn="l"/>
              </a:tabLst>
            </a:pPr>
            <a:r>
              <a:rPr lang="en-US" sz="1600" b="1" i="1" dirty="0" smtClean="0"/>
              <a:t>assert	</a:t>
            </a:r>
            <a:r>
              <a:rPr lang="en-US" sz="1600" dirty="0" smtClean="0">
                <a:solidFill>
                  <a:srgbClr val="EB7D0F"/>
                </a:solidFill>
              </a:rPr>
              <a:t>l</a:t>
            </a:r>
            <a:r>
              <a:rPr lang="en-US" sz="1600" dirty="0" smtClean="0"/>
              <a:t> </a:t>
            </a:r>
            <a:r>
              <a:rPr lang="en-US" sz="1600" i="1" dirty="0" smtClean="0"/>
              <a:t>is sorted, doubly-linked with no duplicates</a:t>
            </a:r>
            <a:r>
              <a:rPr lang="en-US" sz="1600" dirty="0" smtClean="0"/>
              <a:t>;</a:t>
            </a:r>
            <a:endParaRPr lang="en-US" sz="1600" i="1" dirty="0" smtClean="0"/>
          </a:p>
        </p:txBody>
      </p:sp>
      <p:sp>
        <p:nvSpPr>
          <p:cNvPr id="74" name="AutoShape 15"/>
          <p:cNvSpPr>
            <a:spLocks noChangeArrowheads="1"/>
          </p:cNvSpPr>
          <p:nvPr/>
        </p:nvSpPr>
        <p:spPr bwMode="auto">
          <a:xfrm rot="5400000">
            <a:off x="6010295" y="2543167"/>
            <a:ext cx="323850" cy="279400"/>
          </a:xfrm>
          <a:prstGeom prst="triangle">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37" name="TextBox 136"/>
          <p:cNvSpPr txBox="1"/>
          <p:nvPr/>
        </p:nvSpPr>
        <p:spPr>
          <a:xfrm>
            <a:off x="1420706" y="1455197"/>
            <a:ext cx="1632178" cy="369332"/>
          </a:xfrm>
          <a:prstGeom prst="rect">
            <a:avLst/>
          </a:prstGeom>
          <a:noFill/>
        </p:spPr>
        <p:txBody>
          <a:bodyPr wrap="none" rtlCol="0">
            <a:spAutoFit/>
          </a:bodyPr>
          <a:lstStyle/>
          <a:p>
            <a:r>
              <a:rPr lang="en-US" dirty="0" smtClean="0"/>
              <a:t>“</a:t>
            </a:r>
            <a:r>
              <a:rPr lang="en-US" dirty="0" err="1" smtClean="0"/>
              <a:t>dll</a:t>
            </a:r>
            <a:r>
              <a:rPr lang="en-US" dirty="0" smtClean="0"/>
              <a:t> segment”</a:t>
            </a:r>
            <a:endParaRPr lang="en-US" dirty="0"/>
          </a:p>
        </p:txBody>
      </p:sp>
      <p:grpSp>
        <p:nvGrpSpPr>
          <p:cNvPr id="158" name="Group 157"/>
          <p:cNvGrpSpPr/>
          <p:nvPr/>
        </p:nvGrpSpPr>
        <p:grpSpPr>
          <a:xfrm>
            <a:off x="313578" y="5065776"/>
            <a:ext cx="5645916" cy="1245477"/>
            <a:chOff x="313578" y="4706955"/>
            <a:chExt cx="5645916" cy="1245477"/>
          </a:xfrm>
        </p:grpSpPr>
        <p:grpSp>
          <p:nvGrpSpPr>
            <p:cNvPr id="142" name="Group 141"/>
            <p:cNvGrpSpPr/>
            <p:nvPr/>
          </p:nvGrpSpPr>
          <p:grpSpPr>
            <a:xfrm>
              <a:off x="313578" y="4706955"/>
              <a:ext cx="5645916" cy="1245477"/>
              <a:chOff x="313578" y="4706955"/>
              <a:chExt cx="5645916" cy="1245477"/>
            </a:xfrm>
          </p:grpSpPr>
          <p:sp>
            <p:nvSpPr>
              <p:cNvPr id="77" name="Trapezoid 76"/>
              <p:cNvSpPr/>
              <p:nvPr/>
            </p:nvSpPr>
            <p:spPr bwMode="auto">
              <a:xfrm rot="16200000">
                <a:off x="4820492" y="4371238"/>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78" name="Text Box 44"/>
              <p:cNvSpPr txBox="1">
                <a:spLocks noChangeAspect="1" noChangeArrowheads="1"/>
              </p:cNvSpPr>
              <p:nvPr/>
            </p:nvSpPr>
            <p:spPr bwMode="auto">
              <a:xfrm>
                <a:off x="313578" y="4926033"/>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79" name="AutoShape 45"/>
              <p:cNvCxnSpPr>
                <a:cxnSpLocks noChangeAspect="1" noChangeShapeType="1"/>
                <a:stCxn id="78" idx="3"/>
                <a:endCxn id="80" idx="0"/>
              </p:cNvCxnSpPr>
              <p:nvPr/>
            </p:nvCxnSpPr>
            <p:spPr bwMode="auto">
              <a:xfrm flipV="1">
                <a:off x="563873" y="5108598"/>
                <a:ext cx="301322" cy="791"/>
              </a:xfrm>
              <a:prstGeom prst="straightConnector1">
                <a:avLst/>
              </a:prstGeom>
              <a:noFill/>
              <a:ln w="25400">
                <a:solidFill>
                  <a:schemeClr val="tx1"/>
                </a:solidFill>
                <a:round/>
                <a:headEnd/>
                <a:tailEnd type="stealth" w="lg" len="lg"/>
              </a:ln>
              <a:effectLst/>
            </p:spPr>
          </p:cxnSp>
          <p:sp>
            <p:nvSpPr>
              <p:cNvPr id="80" name="Trapezoid 79"/>
              <p:cNvSpPr/>
              <p:nvPr/>
            </p:nvSpPr>
            <p:spPr bwMode="auto">
              <a:xfrm rot="16200000">
                <a:off x="1588239" y="4056937"/>
                <a:ext cx="657234" cy="2103322"/>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81" name="Group 518"/>
              <p:cNvGrpSpPr/>
              <p:nvPr/>
            </p:nvGrpSpPr>
            <p:grpSpPr>
              <a:xfrm>
                <a:off x="3791036" y="5437782"/>
                <a:ext cx="511175" cy="514650"/>
                <a:chOff x="7759789" y="5062260"/>
                <a:chExt cx="511175" cy="514650"/>
              </a:xfrm>
            </p:grpSpPr>
            <p:sp>
              <p:nvSpPr>
                <p:cNvPr id="110"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11" name="AutoShape 25"/>
                <p:cNvCxnSpPr>
                  <a:cxnSpLocks noChangeAspect="1" noChangeShapeType="1"/>
                  <a:stCxn id="110" idx="0"/>
                  <a:endCxn id="93" idx="2"/>
                </p:cNvCxnSpPr>
                <p:nvPr/>
              </p:nvCxnSpPr>
              <p:spPr bwMode="auto">
                <a:xfrm rot="5400000" flipH="1" flipV="1">
                  <a:off x="7921289" y="5156347"/>
                  <a:ext cx="193976" cy="5801"/>
                </a:xfrm>
                <a:prstGeom prst="straightConnector1">
                  <a:avLst/>
                </a:prstGeom>
                <a:noFill/>
                <a:ln w="25400">
                  <a:solidFill>
                    <a:schemeClr val="tx1"/>
                  </a:solidFill>
                  <a:round/>
                  <a:headEnd/>
                  <a:tailEnd type="stealth" w="lg" len="lg"/>
                </a:ln>
                <a:effectLst/>
              </p:spPr>
            </p:cxnSp>
          </p:grpSp>
          <p:grpSp>
            <p:nvGrpSpPr>
              <p:cNvPr id="82" name="Group 235"/>
              <p:cNvGrpSpPr/>
              <p:nvPr/>
            </p:nvGrpSpPr>
            <p:grpSpPr>
              <a:xfrm>
                <a:off x="3192417" y="4779413"/>
                <a:ext cx="1292359" cy="658368"/>
                <a:chOff x="6424506" y="6057936"/>
                <a:chExt cx="1292359" cy="658368"/>
              </a:xfrm>
            </p:grpSpPr>
            <p:grpSp>
              <p:nvGrpSpPr>
                <p:cNvPr id="86" name="Group 226"/>
                <p:cNvGrpSpPr/>
                <p:nvPr/>
              </p:nvGrpSpPr>
              <p:grpSpPr>
                <a:xfrm>
                  <a:off x="6424506" y="6247635"/>
                  <a:ext cx="419139" cy="366459"/>
                  <a:chOff x="2324457" y="5626914"/>
                  <a:chExt cx="602971" cy="366459"/>
                </a:xfrm>
              </p:grpSpPr>
              <p:sp>
                <p:nvSpPr>
                  <p:cNvPr id="102" name="Rectangle 10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03" name="Rectangle 10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04" name="Rectangle 10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08" name="Rectangle 107"/>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09" name="Rectangle 108"/>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87" name="Group 293"/>
                <p:cNvGrpSpPr/>
                <p:nvPr/>
              </p:nvGrpSpPr>
              <p:grpSpPr>
                <a:xfrm>
                  <a:off x="7070683" y="6057936"/>
                  <a:ext cx="420625" cy="658368"/>
                  <a:chOff x="2324455" y="5437215"/>
                  <a:chExt cx="420625" cy="658368"/>
                </a:xfrm>
              </p:grpSpPr>
              <p:grpSp>
                <p:nvGrpSpPr>
                  <p:cNvPr id="90" name="Group 226"/>
                  <p:cNvGrpSpPr/>
                  <p:nvPr/>
                </p:nvGrpSpPr>
                <p:grpSpPr>
                  <a:xfrm>
                    <a:off x="2324455" y="5437215"/>
                    <a:ext cx="420625" cy="658368"/>
                    <a:chOff x="2324457" y="5437215"/>
                    <a:chExt cx="605110" cy="658368"/>
                  </a:xfrm>
                </p:grpSpPr>
                <p:sp>
                  <p:nvSpPr>
                    <p:cNvPr id="93" name="Rectangle 28"/>
                    <p:cNvSpPr>
                      <a:spLocks noChangeArrowheads="1"/>
                    </p:cNvSpPr>
                    <p:nvPr/>
                  </p:nvSpPr>
                  <p:spPr bwMode="auto">
                    <a:xfrm>
                      <a:off x="2334579" y="5437215"/>
                      <a:ext cx="594988"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94" name="Rectangle 9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95" name="Rectangle 9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96" name="Rectangle 9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99" name="Rectangle 98"/>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00" name="Rectangle 99"/>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01" name="Rectangle 100"/>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91"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92" name="Oval 91"/>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88" name="AutoShape 33"/>
                <p:cNvCxnSpPr>
                  <a:cxnSpLocks noChangeAspect="1" noChangeShapeType="1"/>
                </p:cNvCxnSpPr>
                <p:nvPr/>
              </p:nvCxnSpPr>
              <p:spPr bwMode="auto">
                <a:xfrm rot="10800000">
                  <a:off x="6843643" y="6591234"/>
                  <a:ext cx="409022" cy="1588"/>
                </a:xfrm>
                <a:prstGeom prst="straightConnector1">
                  <a:avLst/>
                </a:prstGeom>
                <a:noFill/>
                <a:ln w="25400">
                  <a:solidFill>
                    <a:schemeClr val="tx1"/>
                  </a:solidFill>
                  <a:round/>
                  <a:headEnd/>
                  <a:tailEnd type="stealth" w="lg" len="lg"/>
                </a:ln>
                <a:effectLst/>
              </p:spPr>
            </p:cxnSp>
            <p:cxnSp>
              <p:nvCxnSpPr>
                <p:cNvPr id="89" name="AutoShape 33"/>
                <p:cNvCxnSpPr>
                  <a:cxnSpLocks noChangeAspect="1" noChangeShapeType="1"/>
                </p:cNvCxnSpPr>
                <p:nvPr/>
              </p:nvCxnSpPr>
              <p:spPr bwMode="auto">
                <a:xfrm flipV="1">
                  <a:off x="7308089" y="6447511"/>
                  <a:ext cx="408776" cy="1"/>
                </a:xfrm>
                <a:prstGeom prst="straightConnector1">
                  <a:avLst/>
                </a:prstGeom>
                <a:noFill/>
                <a:ln w="25400">
                  <a:solidFill>
                    <a:schemeClr val="tx1"/>
                  </a:solidFill>
                  <a:round/>
                  <a:headEnd/>
                  <a:tailEnd type="stealth" w="lg" len="lg"/>
                </a:ln>
                <a:effectLst/>
              </p:spPr>
            </p:cxnSp>
          </p:grpSp>
          <p:sp>
            <p:nvSpPr>
              <p:cNvPr id="83" name="TextBox 82"/>
              <p:cNvSpPr txBox="1"/>
              <p:nvPr/>
            </p:nvSpPr>
            <p:spPr>
              <a:xfrm>
                <a:off x="2622600" y="5071918"/>
                <a:ext cx="354584" cy="369332"/>
              </a:xfrm>
              <a:prstGeom prst="rect">
                <a:avLst/>
              </a:prstGeom>
              <a:noFill/>
            </p:spPr>
            <p:txBody>
              <a:bodyPr wrap="none" rtlCol="0">
                <a:spAutoFit/>
              </a:bodyPr>
              <a:lstStyle/>
              <a:p>
                <a:r>
                  <a:rPr lang="en-US" i="1" dirty="0" smtClean="0">
                    <a:solidFill>
                      <a:schemeClr val="bg2"/>
                    </a:solidFill>
                  </a:rPr>
                  <a:t>p</a:t>
                </a:r>
                <a:r>
                  <a:rPr lang="en-US" i="1" baseline="30000" dirty="0" smtClean="0">
                    <a:solidFill>
                      <a:schemeClr val="bg2"/>
                    </a:solidFill>
                    <a:latin typeface="cmsy10"/>
                  </a:rPr>
                  <a:t>0</a:t>
                </a:r>
                <a:endParaRPr lang="en-US" i="1" baseline="30000" dirty="0">
                  <a:solidFill>
                    <a:schemeClr val="bg2"/>
                  </a:solidFill>
                  <a:latin typeface="cmsy10"/>
                </a:endParaRPr>
              </a:p>
            </p:txBody>
          </p:sp>
          <p:sp>
            <p:nvSpPr>
              <p:cNvPr id="84" name="TextBox 83"/>
              <p:cNvSpPr txBox="1"/>
              <p:nvPr/>
            </p:nvSpPr>
            <p:spPr>
              <a:xfrm>
                <a:off x="4694760" y="4925866"/>
                <a:ext cx="1228221" cy="369332"/>
              </a:xfrm>
              <a:prstGeom prst="rect">
                <a:avLst/>
              </a:prstGeom>
              <a:noFill/>
            </p:spPr>
            <p:txBody>
              <a:bodyPr wrap="none" rtlCol="0">
                <a:spAutoFit/>
              </a:bodyPr>
              <a:lstStyle/>
              <a:p>
                <a:r>
                  <a:rPr lang="en-US" dirty="0" err="1" smtClean="0"/>
                  <a:t>dll</a:t>
                </a:r>
                <a:r>
                  <a:rPr lang="en-US" dirty="0" smtClean="0"/>
                  <a:t>(</a:t>
                </a:r>
                <a:r>
                  <a:rPr lang="en-US" i="1" dirty="0" smtClean="0"/>
                  <a:t>n</a:t>
                </a:r>
                <a:r>
                  <a:rPr lang="en-US" dirty="0" smtClean="0"/>
                  <a:t>, cur)</a:t>
                </a:r>
                <a:endParaRPr lang="en-US" dirty="0"/>
              </a:p>
            </p:txBody>
          </p:sp>
          <p:sp>
            <p:nvSpPr>
              <p:cNvPr id="85" name="TextBox 84"/>
              <p:cNvSpPr txBox="1"/>
              <p:nvPr/>
            </p:nvSpPr>
            <p:spPr>
              <a:xfrm>
                <a:off x="4462461" y="5071918"/>
                <a:ext cx="311304" cy="369332"/>
              </a:xfrm>
              <a:prstGeom prst="rect">
                <a:avLst/>
              </a:prstGeom>
              <a:noFill/>
            </p:spPr>
            <p:txBody>
              <a:bodyPr wrap="none" rtlCol="0">
                <a:spAutoFit/>
              </a:bodyPr>
              <a:lstStyle/>
              <a:p>
                <a:r>
                  <a:rPr lang="en-US" i="1" dirty="0" smtClean="0">
                    <a:solidFill>
                      <a:schemeClr val="bg2"/>
                    </a:solidFill>
                  </a:rPr>
                  <a:t>n</a:t>
                </a:r>
                <a:endParaRPr lang="en-US" i="1" dirty="0">
                  <a:solidFill>
                    <a:schemeClr val="bg2"/>
                  </a:solidFill>
                </a:endParaRPr>
              </a:p>
            </p:txBody>
          </p:sp>
          <p:grpSp>
            <p:nvGrpSpPr>
              <p:cNvPr id="133" name="Group 132"/>
              <p:cNvGrpSpPr/>
              <p:nvPr/>
            </p:nvGrpSpPr>
            <p:grpSpPr>
              <a:xfrm>
                <a:off x="2968518" y="4778847"/>
                <a:ext cx="873222" cy="658368"/>
                <a:chOff x="983010" y="3104018"/>
                <a:chExt cx="873222" cy="658368"/>
              </a:xfrm>
            </p:grpSpPr>
            <p:grpSp>
              <p:nvGrpSpPr>
                <p:cNvPr id="114" name="Group 293"/>
                <p:cNvGrpSpPr/>
                <p:nvPr/>
              </p:nvGrpSpPr>
              <p:grpSpPr>
                <a:xfrm>
                  <a:off x="1210050" y="3104018"/>
                  <a:ext cx="420625" cy="658368"/>
                  <a:chOff x="2324455" y="5437215"/>
                  <a:chExt cx="420625" cy="658368"/>
                </a:xfrm>
              </p:grpSpPr>
              <p:grpSp>
                <p:nvGrpSpPr>
                  <p:cNvPr id="117" name="Group 226"/>
                  <p:cNvGrpSpPr/>
                  <p:nvPr/>
                </p:nvGrpSpPr>
                <p:grpSpPr>
                  <a:xfrm>
                    <a:off x="2324455" y="5437215"/>
                    <a:ext cx="420625" cy="658368"/>
                    <a:chOff x="2324457" y="5437215"/>
                    <a:chExt cx="605110" cy="658368"/>
                  </a:xfrm>
                </p:grpSpPr>
                <p:sp>
                  <p:nvSpPr>
                    <p:cNvPr id="120" name="Rectangle 28"/>
                    <p:cNvSpPr>
                      <a:spLocks noChangeArrowheads="1"/>
                    </p:cNvSpPr>
                    <p:nvPr/>
                  </p:nvSpPr>
                  <p:spPr bwMode="auto">
                    <a:xfrm>
                      <a:off x="2334579" y="5437215"/>
                      <a:ext cx="594988" cy="658368"/>
                    </a:xfrm>
                    <a:prstGeom prst="rect">
                      <a:avLst/>
                    </a:prstGeom>
                    <a:solidFill>
                      <a:srgbClr val="FFCDCD"/>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21" name="Rectangle 120"/>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22" name="Rectangle 121"/>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23" name="Rectangle 122"/>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24" name="Rectangle 123"/>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25" name="Rectangle 124"/>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26" name="Rectangle 125"/>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18"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19" name="Oval 118"/>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15" name="AutoShape 33"/>
                <p:cNvCxnSpPr>
                  <a:cxnSpLocks noChangeAspect="1" noChangeShapeType="1"/>
                </p:cNvCxnSpPr>
                <p:nvPr/>
              </p:nvCxnSpPr>
              <p:spPr bwMode="auto">
                <a:xfrm rot="10800000">
                  <a:off x="983010" y="3637316"/>
                  <a:ext cx="409022" cy="1588"/>
                </a:xfrm>
                <a:prstGeom prst="straightConnector1">
                  <a:avLst/>
                </a:prstGeom>
                <a:noFill/>
                <a:ln w="25400">
                  <a:solidFill>
                    <a:schemeClr val="tx1"/>
                  </a:solidFill>
                  <a:round/>
                  <a:headEnd/>
                  <a:tailEnd type="stealth" w="lg" len="lg"/>
                </a:ln>
                <a:effectLst/>
              </p:spPr>
            </p:cxnSp>
            <p:cxnSp>
              <p:nvCxnSpPr>
                <p:cNvPr id="116" name="AutoShape 33"/>
                <p:cNvCxnSpPr>
                  <a:cxnSpLocks noChangeAspect="1" noChangeShapeType="1"/>
                </p:cNvCxnSpPr>
                <p:nvPr/>
              </p:nvCxnSpPr>
              <p:spPr bwMode="auto">
                <a:xfrm flipV="1">
                  <a:off x="1447456" y="3493593"/>
                  <a:ext cx="408776" cy="1"/>
                </a:xfrm>
                <a:prstGeom prst="straightConnector1">
                  <a:avLst/>
                </a:prstGeom>
                <a:noFill/>
                <a:ln w="25400">
                  <a:solidFill>
                    <a:schemeClr val="tx1"/>
                  </a:solidFill>
                  <a:round/>
                  <a:headEnd/>
                  <a:tailEnd type="stealth" w="lg" len="lg"/>
                </a:ln>
                <a:effectLst/>
              </p:spPr>
            </p:cxnSp>
          </p:grpSp>
        </p:grpSp>
        <p:sp>
          <p:nvSpPr>
            <p:cNvPr id="138" name="TextBox 137"/>
            <p:cNvSpPr txBox="1"/>
            <p:nvPr/>
          </p:nvSpPr>
          <p:spPr>
            <a:xfrm>
              <a:off x="1100766" y="4923932"/>
              <a:ext cx="1632178" cy="369332"/>
            </a:xfrm>
            <a:prstGeom prst="rect">
              <a:avLst/>
            </a:prstGeom>
            <a:noFill/>
          </p:spPr>
          <p:txBody>
            <a:bodyPr wrap="none" rtlCol="0">
              <a:spAutoFit/>
            </a:bodyPr>
            <a:lstStyle/>
            <a:p>
              <a:r>
                <a:rPr lang="en-US" dirty="0" smtClean="0"/>
                <a:t>“</a:t>
              </a:r>
              <a:r>
                <a:rPr lang="en-US" dirty="0" err="1" smtClean="0"/>
                <a:t>dll</a:t>
              </a:r>
              <a:r>
                <a:rPr lang="en-US" dirty="0" smtClean="0"/>
                <a:t> segment”</a:t>
              </a:r>
              <a:endParaRPr lang="en-US" dirty="0"/>
            </a:p>
          </p:txBody>
        </p:sp>
      </p:grpSp>
      <p:sp>
        <p:nvSpPr>
          <p:cNvPr id="150" name="New code (layout)"/>
          <p:cNvSpPr txBox="1">
            <a:spLocks noChangeArrowheads="1"/>
          </p:cNvSpPr>
          <p:nvPr/>
        </p:nvSpPr>
        <p:spPr>
          <a:xfrm>
            <a:off x="6119813" y="1227040"/>
            <a:ext cx="2706624" cy="682625"/>
          </a:xfrm>
          <a:prstGeom prst="rect">
            <a:avLst/>
          </a:prstGeom>
          <a:ln>
            <a:solidFill>
              <a:schemeClr val="tx1"/>
            </a:solidFill>
            <a:prstDash val="sysDot"/>
          </a:ln>
        </p:spPr>
        <p:txBody>
          <a:bodyPr/>
          <a:lstStyle/>
          <a:p>
            <a:pPr marR="0" lvl="0" algn="l" defTabSz="914400" rtl="0" eaLnBrk="1" fontAlgn="base" latinLnBrk="0" hangingPunct="1">
              <a:lnSpc>
                <a:spcPct val="100000"/>
              </a:lnSpc>
              <a:spcBef>
                <a:spcPct val="20000"/>
              </a:spcBef>
              <a:spcAft>
                <a:spcPct val="0"/>
              </a:spcAft>
              <a:buClrTx/>
              <a:buSzTx/>
              <a:buFontTx/>
              <a:buNone/>
              <a:tabLst>
                <a:tab pos="171450" algn="l"/>
                <a:tab pos="344488" algn="l"/>
                <a:tab pos="1141413" algn="l"/>
                <a:tab pos="1376363" algn="l"/>
                <a:tab pos="1598613" algn="l"/>
                <a:tab pos="1820863" algn="l"/>
                <a:tab pos="2289175" algn="l"/>
                <a:tab pos="2740025" algn="l"/>
                <a:tab pos="3208338" algn="l"/>
                <a:tab pos="3709988" algn="l"/>
                <a:tab pos="4110038" algn="l"/>
                <a:tab pos="4578350" algn="l"/>
              </a:tabLst>
              <a:defRPr/>
            </a:pPr>
            <a:r>
              <a:rPr lang="en-US" sz="2000" dirty="0" err="1" smtClean="0">
                <a:solidFill>
                  <a:srgbClr val="EB7D0F"/>
                </a:solidFill>
              </a:rPr>
              <a:t>cur</a:t>
            </a:r>
            <a:r>
              <a:rPr lang="en-US" sz="2000" dirty="0" err="1" smtClean="0">
                <a:latin typeface="cmsy10"/>
              </a:rPr>
              <a:t>!</a:t>
            </a:r>
            <a:r>
              <a:rPr lang="en-US" sz="2000" dirty="0" err="1" smtClean="0"/>
              <a:t>prev</a:t>
            </a:r>
            <a:r>
              <a:rPr lang="en-US" sz="2000" dirty="0" err="1" smtClean="0">
                <a:latin typeface="cmsy10"/>
              </a:rPr>
              <a:t>!</a:t>
            </a:r>
            <a:r>
              <a:rPr lang="en-US" sz="2000" dirty="0" err="1" smtClean="0"/>
              <a:t>next</a:t>
            </a:r>
            <a:endParaRPr lang="en-US" sz="2000" dirty="0" smtClean="0"/>
          </a:p>
          <a:p>
            <a:pPr marR="0" lvl="0" algn="r" defTabSz="914400" rtl="0" eaLnBrk="1" fontAlgn="base" latinLnBrk="0" hangingPunct="1">
              <a:lnSpc>
                <a:spcPct val="100000"/>
              </a:lnSpc>
              <a:spcBef>
                <a:spcPts val="0"/>
              </a:spcBef>
              <a:spcAft>
                <a:spcPct val="0"/>
              </a:spcAft>
              <a:buClrTx/>
              <a:buSzTx/>
              <a:buFontTx/>
              <a:buNone/>
              <a:tabLst>
                <a:tab pos="171450" algn="l"/>
                <a:tab pos="344488" algn="l"/>
                <a:tab pos="1141413" algn="l"/>
                <a:tab pos="1376363" algn="l"/>
                <a:tab pos="1598613" algn="l"/>
                <a:tab pos="1820863" algn="l"/>
                <a:tab pos="2289175" algn="l"/>
                <a:tab pos="2740025" algn="l"/>
                <a:tab pos="3208338" algn="l"/>
                <a:tab pos="3709988" algn="l"/>
                <a:tab pos="4110038" algn="l"/>
                <a:tab pos="4578350" algn="l"/>
              </a:tabLst>
              <a:defRPr/>
            </a:pPr>
            <a:r>
              <a:rPr lang="en-US" sz="2000" dirty="0" smtClean="0"/>
              <a:t>= </a:t>
            </a:r>
            <a:r>
              <a:rPr lang="en-US" sz="2000" dirty="0" err="1" smtClean="0">
                <a:solidFill>
                  <a:srgbClr val="EB7D0F"/>
                </a:solidFill>
              </a:rPr>
              <a:t>cur</a:t>
            </a:r>
            <a:r>
              <a:rPr lang="en-US" sz="2000" dirty="0" err="1" smtClean="0">
                <a:latin typeface="cmsy10"/>
              </a:rPr>
              <a:t>!</a:t>
            </a:r>
            <a:r>
              <a:rPr lang="en-US" sz="2000" dirty="0" err="1" smtClean="0"/>
              <a:t>next</a:t>
            </a:r>
            <a:r>
              <a:rPr lang="en-US" sz="2000" dirty="0" smtClean="0"/>
              <a:t>;</a:t>
            </a:r>
          </a:p>
        </p:txBody>
      </p:sp>
      <p:grpSp>
        <p:nvGrpSpPr>
          <p:cNvPr id="237" name="Group 236"/>
          <p:cNvGrpSpPr/>
          <p:nvPr/>
        </p:nvGrpSpPr>
        <p:grpSpPr>
          <a:xfrm>
            <a:off x="117414" y="3571017"/>
            <a:ext cx="2852774" cy="1245477"/>
            <a:chOff x="117414" y="3972660"/>
            <a:chExt cx="2852774" cy="1245477"/>
          </a:xfrm>
        </p:grpSpPr>
        <p:grpSp>
          <p:nvGrpSpPr>
            <p:cNvPr id="236" name="Group 235"/>
            <p:cNvGrpSpPr/>
            <p:nvPr/>
          </p:nvGrpSpPr>
          <p:grpSpPr>
            <a:xfrm>
              <a:off x="313578" y="3972660"/>
              <a:ext cx="2656610" cy="1245477"/>
              <a:chOff x="418314" y="3972660"/>
              <a:chExt cx="2656610" cy="1245477"/>
            </a:xfrm>
          </p:grpSpPr>
          <p:sp>
            <p:nvSpPr>
              <p:cNvPr id="178" name="Text Box 44"/>
              <p:cNvSpPr txBox="1">
                <a:spLocks noChangeAspect="1" noChangeArrowheads="1"/>
              </p:cNvSpPr>
              <p:nvPr/>
            </p:nvSpPr>
            <p:spPr bwMode="auto">
              <a:xfrm>
                <a:off x="418314" y="4049721"/>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79" name="AutoShape 45"/>
              <p:cNvCxnSpPr>
                <a:cxnSpLocks noChangeAspect="1" noChangeShapeType="1"/>
                <a:stCxn id="178" idx="3"/>
              </p:cNvCxnSpPr>
              <p:nvPr/>
            </p:nvCxnSpPr>
            <p:spPr bwMode="auto">
              <a:xfrm>
                <a:off x="668609" y="4233077"/>
                <a:ext cx="333087" cy="1740"/>
              </a:xfrm>
              <a:prstGeom prst="straightConnector1">
                <a:avLst/>
              </a:prstGeom>
              <a:noFill/>
              <a:ln w="25400">
                <a:solidFill>
                  <a:schemeClr val="tx1"/>
                </a:solidFill>
                <a:round/>
                <a:headEnd/>
                <a:tailEnd type="stealth" w="lg" len="lg"/>
              </a:ln>
              <a:effectLst/>
            </p:spPr>
          </p:cxnSp>
          <p:grpSp>
            <p:nvGrpSpPr>
              <p:cNvPr id="232" name="Group 231"/>
              <p:cNvGrpSpPr/>
              <p:nvPr/>
            </p:nvGrpSpPr>
            <p:grpSpPr>
              <a:xfrm>
                <a:off x="726984" y="3972660"/>
                <a:ext cx="2347940" cy="1245477"/>
                <a:chOff x="1443096" y="3803921"/>
                <a:chExt cx="2347940" cy="1245477"/>
              </a:xfrm>
            </p:grpSpPr>
            <p:sp>
              <p:nvSpPr>
                <p:cNvPr id="164" name="Trapezoid 163"/>
                <p:cNvSpPr/>
                <p:nvPr/>
              </p:nvSpPr>
              <p:spPr bwMode="auto">
                <a:xfrm rot="16200000">
                  <a:off x="2652034" y="3468204"/>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grpSp>
              <p:nvGrpSpPr>
                <p:cNvPr id="181" name="Group 518"/>
                <p:cNvGrpSpPr/>
                <p:nvPr/>
              </p:nvGrpSpPr>
              <p:grpSpPr>
                <a:xfrm>
                  <a:off x="1622578" y="4534748"/>
                  <a:ext cx="511175" cy="514650"/>
                  <a:chOff x="7759789" y="5062260"/>
                  <a:chExt cx="511175" cy="514650"/>
                </a:xfrm>
              </p:grpSpPr>
              <p:sp>
                <p:nvSpPr>
                  <p:cNvPr id="224"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225" name="AutoShape 25"/>
                  <p:cNvCxnSpPr>
                    <a:cxnSpLocks noChangeAspect="1" noChangeShapeType="1"/>
                    <a:stCxn id="224" idx="0"/>
                    <a:endCxn id="212" idx="2"/>
                  </p:cNvCxnSpPr>
                  <p:nvPr/>
                </p:nvCxnSpPr>
                <p:spPr bwMode="auto">
                  <a:xfrm rot="5400000" flipH="1" flipV="1">
                    <a:off x="7921289" y="5156347"/>
                    <a:ext cx="193976" cy="5801"/>
                  </a:xfrm>
                  <a:prstGeom prst="straightConnector1">
                    <a:avLst/>
                  </a:prstGeom>
                  <a:noFill/>
                  <a:ln w="25400">
                    <a:solidFill>
                      <a:schemeClr val="tx1"/>
                    </a:solidFill>
                    <a:round/>
                    <a:headEnd/>
                    <a:tailEnd type="stealth" w="lg" len="lg"/>
                  </a:ln>
                  <a:effectLst/>
                </p:spPr>
              </p:cxnSp>
            </p:grpSp>
            <p:grpSp>
              <p:nvGrpSpPr>
                <p:cNvPr id="204" name="Group 293"/>
                <p:cNvGrpSpPr/>
                <p:nvPr/>
              </p:nvGrpSpPr>
              <p:grpSpPr>
                <a:xfrm>
                  <a:off x="1670136" y="3876379"/>
                  <a:ext cx="420625" cy="658368"/>
                  <a:chOff x="2324455" y="5437215"/>
                  <a:chExt cx="420625" cy="658368"/>
                </a:xfrm>
              </p:grpSpPr>
              <p:grpSp>
                <p:nvGrpSpPr>
                  <p:cNvPr id="207" name="Group 226"/>
                  <p:cNvGrpSpPr/>
                  <p:nvPr/>
                </p:nvGrpSpPr>
                <p:grpSpPr>
                  <a:xfrm>
                    <a:off x="2324455" y="5437215"/>
                    <a:ext cx="420625" cy="658368"/>
                    <a:chOff x="2324454" y="5437215"/>
                    <a:chExt cx="605109" cy="658368"/>
                  </a:xfrm>
                </p:grpSpPr>
                <p:sp>
                  <p:nvSpPr>
                    <p:cNvPr id="212" name="Rectangle 28"/>
                    <p:cNvSpPr>
                      <a:spLocks noChangeArrowheads="1"/>
                    </p:cNvSpPr>
                    <p:nvPr/>
                  </p:nvSpPr>
                  <p:spPr bwMode="auto">
                    <a:xfrm>
                      <a:off x="2334576" y="5437215"/>
                      <a:ext cx="594987"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213" name="Rectangle 212"/>
                    <p:cNvSpPr/>
                    <p:nvPr/>
                  </p:nvSpPr>
                  <p:spPr bwMode="auto">
                    <a:xfrm>
                      <a:off x="2790264" y="5626914"/>
                      <a:ext cx="137160" cy="45720"/>
                    </a:xfrm>
                    <a:prstGeom prst="rect">
                      <a:avLst/>
                    </a:prstGeom>
                    <a:noFill/>
                    <a:ln w="0">
                      <a:noFill/>
                      <a:round/>
                      <a:headEnd/>
                      <a:tailEnd/>
                    </a:ln>
                    <a:effectLst/>
                  </p:spPr>
                  <p:txBody>
                    <a:bodyPr wrap="none" rtlCol="0" anchor="ctr"/>
                    <a:lstStyle/>
                    <a:p>
                      <a:pPr algn="ctr"/>
                      <a:endParaRPr lang="en-US"/>
                    </a:p>
                  </p:txBody>
                </p:sp>
                <p:sp>
                  <p:nvSpPr>
                    <p:cNvPr id="214" name="Rectangle 213"/>
                    <p:cNvSpPr/>
                    <p:nvPr/>
                  </p:nvSpPr>
                  <p:spPr bwMode="auto">
                    <a:xfrm>
                      <a:off x="2324454" y="5626914"/>
                      <a:ext cx="137160" cy="45720"/>
                    </a:xfrm>
                    <a:prstGeom prst="rect">
                      <a:avLst/>
                    </a:prstGeom>
                    <a:noFill/>
                    <a:ln w="0">
                      <a:noFill/>
                      <a:round/>
                      <a:headEnd/>
                      <a:tailEnd/>
                    </a:ln>
                    <a:effectLst/>
                  </p:spPr>
                  <p:txBody>
                    <a:bodyPr wrap="none" rtlCol="0" anchor="ctr"/>
                    <a:lstStyle/>
                    <a:p>
                      <a:pPr algn="ctr"/>
                      <a:endParaRPr lang="en-US"/>
                    </a:p>
                  </p:txBody>
                </p:sp>
                <p:sp>
                  <p:nvSpPr>
                    <p:cNvPr id="215" name="Rectangle 214"/>
                    <p:cNvSpPr/>
                    <p:nvPr/>
                  </p:nvSpPr>
                  <p:spPr bwMode="auto">
                    <a:xfrm>
                      <a:off x="2790264" y="5947653"/>
                      <a:ext cx="137160" cy="45720"/>
                    </a:xfrm>
                    <a:prstGeom prst="rect">
                      <a:avLst/>
                    </a:prstGeom>
                    <a:noFill/>
                    <a:ln w="0">
                      <a:noFill/>
                      <a:round/>
                      <a:headEnd/>
                      <a:tailEnd/>
                    </a:ln>
                    <a:effectLst/>
                  </p:spPr>
                  <p:txBody>
                    <a:bodyPr wrap="none" rtlCol="0" anchor="ctr"/>
                    <a:lstStyle/>
                    <a:p>
                      <a:pPr algn="ctr"/>
                      <a:endParaRPr lang="en-US"/>
                    </a:p>
                  </p:txBody>
                </p:sp>
                <p:sp>
                  <p:nvSpPr>
                    <p:cNvPr id="216" name="Rectangle 215"/>
                    <p:cNvSpPr/>
                    <p:nvPr/>
                  </p:nvSpPr>
                  <p:spPr bwMode="auto">
                    <a:xfrm>
                      <a:off x="2324454" y="5947653"/>
                      <a:ext cx="137160" cy="45720"/>
                    </a:xfrm>
                    <a:prstGeom prst="rect">
                      <a:avLst/>
                    </a:prstGeom>
                    <a:noFill/>
                    <a:ln w="0">
                      <a:noFill/>
                      <a:round/>
                      <a:headEnd/>
                      <a:tailEnd/>
                    </a:ln>
                    <a:effectLst/>
                  </p:spPr>
                  <p:txBody>
                    <a:bodyPr wrap="none" rtlCol="0" anchor="ctr"/>
                    <a:lstStyle/>
                    <a:p>
                      <a:pPr algn="ctr"/>
                      <a:endParaRPr lang="en-US"/>
                    </a:p>
                  </p:txBody>
                </p:sp>
                <p:sp>
                  <p:nvSpPr>
                    <p:cNvPr id="217" name="Rectangle 216"/>
                    <p:cNvSpPr/>
                    <p:nvPr/>
                  </p:nvSpPr>
                  <p:spPr bwMode="auto">
                    <a:xfrm>
                      <a:off x="2790264" y="5803930"/>
                      <a:ext cx="137160" cy="45720"/>
                    </a:xfrm>
                    <a:prstGeom prst="rect">
                      <a:avLst/>
                    </a:prstGeom>
                    <a:noFill/>
                    <a:ln w="0">
                      <a:noFill/>
                      <a:round/>
                      <a:headEnd/>
                      <a:tailEnd/>
                    </a:ln>
                    <a:effectLst/>
                  </p:spPr>
                  <p:txBody>
                    <a:bodyPr wrap="none" rtlCol="0" anchor="ctr"/>
                    <a:lstStyle/>
                    <a:p>
                      <a:pPr algn="ctr"/>
                      <a:endParaRPr lang="en-US"/>
                    </a:p>
                  </p:txBody>
                </p:sp>
                <p:sp>
                  <p:nvSpPr>
                    <p:cNvPr id="218" name="Rectangle 217"/>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209"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210" name="Oval 209"/>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205" name="AutoShape 33"/>
                <p:cNvCxnSpPr>
                  <a:cxnSpLocks noChangeAspect="1" noChangeShapeType="1"/>
                </p:cNvCxnSpPr>
                <p:nvPr/>
              </p:nvCxnSpPr>
              <p:spPr bwMode="auto">
                <a:xfrm rot="10800000">
                  <a:off x="1443096" y="4409677"/>
                  <a:ext cx="409022" cy="1588"/>
                </a:xfrm>
                <a:prstGeom prst="straightConnector1">
                  <a:avLst/>
                </a:prstGeom>
                <a:noFill/>
                <a:ln w="25400">
                  <a:solidFill>
                    <a:schemeClr val="tx1"/>
                  </a:solidFill>
                  <a:round/>
                  <a:headEnd/>
                  <a:tailEnd type="stealth" w="lg" len="lg"/>
                </a:ln>
                <a:effectLst/>
              </p:spPr>
            </p:cxnSp>
            <p:cxnSp>
              <p:nvCxnSpPr>
                <p:cNvPr id="206" name="AutoShape 33"/>
                <p:cNvCxnSpPr>
                  <a:cxnSpLocks noChangeAspect="1" noChangeShapeType="1"/>
                </p:cNvCxnSpPr>
                <p:nvPr/>
              </p:nvCxnSpPr>
              <p:spPr bwMode="auto">
                <a:xfrm flipV="1">
                  <a:off x="1907542" y="4265954"/>
                  <a:ext cx="408776" cy="1"/>
                </a:xfrm>
                <a:prstGeom prst="straightConnector1">
                  <a:avLst/>
                </a:prstGeom>
                <a:noFill/>
                <a:ln w="25400">
                  <a:solidFill>
                    <a:schemeClr val="tx1"/>
                  </a:solidFill>
                  <a:round/>
                  <a:headEnd/>
                  <a:tailEnd type="stealth" w="lg" len="lg"/>
                </a:ln>
                <a:effectLst/>
              </p:spPr>
            </p:cxnSp>
            <p:sp>
              <p:nvSpPr>
                <p:cNvPr id="185" name="TextBox 184"/>
                <p:cNvSpPr txBox="1"/>
                <p:nvPr/>
              </p:nvSpPr>
              <p:spPr>
                <a:xfrm>
                  <a:off x="2526302" y="4022832"/>
                  <a:ext cx="1228221" cy="369332"/>
                </a:xfrm>
                <a:prstGeom prst="rect">
                  <a:avLst/>
                </a:prstGeom>
                <a:noFill/>
              </p:spPr>
              <p:txBody>
                <a:bodyPr wrap="none" rtlCol="0">
                  <a:spAutoFit/>
                </a:bodyPr>
                <a:lstStyle/>
                <a:p>
                  <a:r>
                    <a:rPr lang="en-US" dirty="0" err="1" smtClean="0"/>
                    <a:t>dll</a:t>
                  </a:r>
                  <a:r>
                    <a:rPr lang="en-US" dirty="0" smtClean="0"/>
                    <a:t>(</a:t>
                  </a:r>
                  <a:r>
                    <a:rPr lang="en-US" i="1" dirty="0" smtClean="0"/>
                    <a:t>n</a:t>
                  </a:r>
                  <a:r>
                    <a:rPr lang="en-US" dirty="0" smtClean="0"/>
                    <a:t>, cur)</a:t>
                  </a:r>
                  <a:endParaRPr lang="en-US" dirty="0"/>
                </a:p>
              </p:txBody>
            </p:sp>
            <p:sp>
              <p:nvSpPr>
                <p:cNvPr id="186" name="TextBox 185"/>
                <p:cNvSpPr txBox="1"/>
                <p:nvPr/>
              </p:nvSpPr>
              <p:spPr>
                <a:xfrm>
                  <a:off x="2294003" y="4168884"/>
                  <a:ext cx="311304" cy="369332"/>
                </a:xfrm>
                <a:prstGeom prst="rect">
                  <a:avLst/>
                </a:prstGeom>
                <a:noFill/>
              </p:spPr>
              <p:txBody>
                <a:bodyPr wrap="none" rtlCol="0">
                  <a:spAutoFit/>
                </a:bodyPr>
                <a:lstStyle/>
                <a:p>
                  <a:r>
                    <a:rPr lang="en-US" i="1" dirty="0" smtClean="0">
                      <a:solidFill>
                        <a:schemeClr val="bg2"/>
                      </a:solidFill>
                    </a:rPr>
                    <a:t>n</a:t>
                  </a:r>
                  <a:endParaRPr lang="en-US" i="1" dirty="0">
                    <a:solidFill>
                      <a:schemeClr val="bg2"/>
                    </a:solidFill>
                  </a:endParaRPr>
                </a:p>
              </p:txBody>
            </p:sp>
          </p:grpSp>
        </p:grpSp>
        <p:sp>
          <p:nvSpPr>
            <p:cNvPr id="234" name="TextBox 233"/>
            <p:cNvSpPr txBox="1"/>
            <p:nvPr/>
          </p:nvSpPr>
          <p:spPr>
            <a:xfrm>
              <a:off x="117414" y="4399498"/>
              <a:ext cx="572593" cy="369332"/>
            </a:xfrm>
            <a:prstGeom prst="rect">
              <a:avLst/>
            </a:prstGeom>
            <a:noFill/>
          </p:spPr>
          <p:txBody>
            <a:bodyPr wrap="none" rtlCol="0">
              <a:spAutoFit/>
            </a:bodyPr>
            <a:lstStyle/>
            <a:p>
              <a:r>
                <a:rPr lang="en-US" dirty="0" smtClean="0">
                  <a:solidFill>
                    <a:srgbClr val="C00000"/>
                  </a:solidFill>
                </a:rPr>
                <a:t>null</a:t>
              </a:r>
              <a:endParaRPr lang="en-US" dirty="0">
                <a:solidFill>
                  <a:srgbClr val="C00000"/>
                </a:solidFill>
              </a:endParaRPr>
            </a:p>
          </p:txBody>
        </p:sp>
      </p:grpSp>
      <p:grpSp>
        <p:nvGrpSpPr>
          <p:cNvPr id="238" name="Group 214"/>
          <p:cNvGrpSpPr/>
          <p:nvPr/>
        </p:nvGrpSpPr>
        <p:grpSpPr>
          <a:xfrm>
            <a:off x="920700" y="2270122"/>
            <a:ext cx="2699778" cy="976313"/>
            <a:chOff x="811202" y="2771766"/>
            <a:chExt cx="2699778" cy="976313"/>
          </a:xfrm>
        </p:grpSpPr>
        <p:sp>
          <p:nvSpPr>
            <p:cNvPr id="239" name="AutoShape 17"/>
            <p:cNvSpPr>
              <a:spLocks noChangeArrowheads="1"/>
            </p:cNvSpPr>
            <p:nvPr/>
          </p:nvSpPr>
          <p:spPr bwMode="auto">
            <a:xfrm rot="5400000">
              <a:off x="1678654" y="3079741"/>
              <a:ext cx="976313" cy="360363"/>
            </a:xfrm>
            <a:prstGeom prst="rightArrow">
              <a:avLst>
                <a:gd name="adj1" fmla="val 50000"/>
                <a:gd name="adj2" fmla="val 6773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240" name="Text Box 18"/>
            <p:cNvSpPr txBox="1">
              <a:spLocks noChangeArrowheads="1"/>
            </p:cNvSpPr>
            <p:nvPr/>
          </p:nvSpPr>
          <p:spPr bwMode="auto">
            <a:xfrm>
              <a:off x="811202" y="2905116"/>
              <a:ext cx="2699778" cy="400110"/>
            </a:xfrm>
            <a:prstGeom prst="rect">
              <a:avLst/>
            </a:prstGeom>
            <a:solidFill>
              <a:schemeClr val="bg1"/>
            </a:solidFill>
            <a:ln w="9525">
              <a:solidFill>
                <a:schemeClr val="tx1"/>
              </a:solidFill>
              <a:miter lim="800000"/>
              <a:headEnd/>
              <a:tailEnd/>
            </a:ln>
            <a:effectLst/>
          </p:spPr>
          <p:txBody>
            <a:bodyPr wrap="none">
              <a:spAutoFit/>
            </a:bodyPr>
            <a:lstStyle/>
            <a:p>
              <a:r>
                <a:rPr lang="en-US" sz="2000" i="1" dirty="0" smtClean="0"/>
                <a:t>get</a:t>
              </a:r>
              <a:r>
                <a:rPr lang="en-US" sz="2000" dirty="0" smtClean="0"/>
                <a:t>:  </a:t>
              </a:r>
              <a:r>
                <a:rPr lang="en-US" sz="2000" dirty="0" err="1" smtClean="0"/>
                <a:t>cur</a:t>
              </a:r>
              <a:r>
                <a:rPr lang="en-US" sz="2000" dirty="0" err="1" smtClean="0">
                  <a:latin typeface="cmsy10" pitchFamily="34" charset="0"/>
                </a:rPr>
                <a:t>!</a:t>
              </a:r>
              <a:r>
                <a:rPr lang="en-US" sz="2000" dirty="0" err="1" smtClean="0"/>
                <a:t>prev</a:t>
              </a:r>
              <a:r>
                <a:rPr lang="en-US" sz="2000" dirty="0" err="1" smtClean="0">
                  <a:latin typeface="cmsy10" pitchFamily="34" charset="0"/>
                </a:rPr>
                <a:t>!</a:t>
              </a:r>
              <a:r>
                <a:rPr lang="en-US" sz="2000" dirty="0" err="1" smtClean="0"/>
                <a:t>next</a:t>
              </a:r>
              <a:endParaRPr lang="en-US" sz="2000" dirty="0"/>
            </a:p>
          </p:txBody>
        </p:sp>
      </p:grpSp>
      <p:sp>
        <p:nvSpPr>
          <p:cNvPr id="241" name="Text Box 52"/>
          <p:cNvSpPr txBox="1">
            <a:spLocks noChangeArrowheads="1"/>
          </p:cNvSpPr>
          <p:nvPr/>
        </p:nvSpPr>
        <p:spPr bwMode="auto">
          <a:xfrm>
            <a:off x="5010156" y="3684591"/>
            <a:ext cx="458780" cy="584775"/>
          </a:xfrm>
          <a:prstGeom prst="rect">
            <a:avLst/>
          </a:prstGeom>
          <a:noFill/>
          <a:ln w="9525">
            <a:noFill/>
            <a:miter lim="800000"/>
            <a:headEnd/>
            <a:tailEnd/>
          </a:ln>
          <a:effectLst/>
        </p:spPr>
        <p:txBody>
          <a:bodyPr wrap="none">
            <a:spAutoFit/>
          </a:bodyPr>
          <a:lstStyle/>
          <a:p>
            <a:r>
              <a:rPr lang="en-US" sz="3200" b="1" dirty="0">
                <a:latin typeface="cmsy10" pitchFamily="34" charset="0"/>
              </a:rPr>
              <a:t>Ç</a:t>
            </a:r>
          </a:p>
        </p:txBody>
      </p:sp>
      <p:sp>
        <p:nvSpPr>
          <p:cNvPr id="242" name="Content Placeholder 2"/>
          <p:cNvSpPr txBox="1">
            <a:spLocks/>
          </p:cNvSpPr>
          <p:nvPr/>
        </p:nvSpPr>
        <p:spPr bwMode="auto">
          <a:xfrm>
            <a:off x="893739" y="2443149"/>
            <a:ext cx="7356522" cy="247395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1" compatLnSpc="1">
            <a:prstTxWarp prst="textNoShape">
              <a:avLst/>
            </a:prstTxWarp>
          </a:bodyPr>
          <a:lstStyle/>
          <a:p>
            <a:pPr marL="342900" marR="0" lvl="0" indent="-342900" algn="l" defTabSz="914400" rtl="0" eaLnBrk="1" fontAlgn="base" latinLnBrk="0" hangingPunct="1">
              <a:lnSpc>
                <a:spcPct val="100000"/>
              </a:lnSpc>
              <a:spcBef>
                <a:spcPts val="2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400" kern="0" dirty="0" smtClean="0"/>
              <a:t>Technical Details:</a:t>
            </a:r>
          </a:p>
          <a:p>
            <a:pPr marL="342900" marR="0" lvl="0" indent="-342900" algn="l" defTabSz="914400" rtl="0" eaLnBrk="1" fontAlgn="base" latinLnBrk="0" hangingPunct="1">
              <a:lnSpc>
                <a:spcPct val="100000"/>
              </a:lnSpc>
              <a:spcBef>
                <a:spcPts val="2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400" kern="0" dirty="0" smtClean="0"/>
              <a:t>	How does the analysis do this unfolding?</a:t>
            </a:r>
            <a:endParaRPr kumimoji="0" lang="en-US" sz="2400" b="0" i="0" u="none" strike="noStrike" kern="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base" latinLnBrk="0" hangingPunct="1">
              <a:lnSpc>
                <a:spcPct val="100000"/>
              </a:lnSpc>
              <a:spcBef>
                <a:spcPts val="2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400" b="0" i="0" u="none" strike="noStrike" kern="0" cap="none" spc="0" normalizeH="0" baseline="0" noProof="0" dirty="0" smtClean="0">
                <a:ln>
                  <a:noFill/>
                </a:ln>
                <a:solidFill>
                  <a:schemeClr val="dk1"/>
                </a:solidFill>
                <a:effectLst/>
                <a:uLnTx/>
                <a:uFillTx/>
                <a:latin typeface="+mn-lt"/>
                <a:ea typeface="+mn-ea"/>
                <a:cs typeface="+mn-cs"/>
              </a:rPr>
              <a:t>	Why</a:t>
            </a:r>
            <a:r>
              <a:rPr kumimoji="0" lang="en-US" sz="2400" b="0" i="0" u="none" strike="noStrike" kern="0" cap="none" spc="0" normalizeH="0" noProof="0" dirty="0" smtClean="0">
                <a:ln>
                  <a:noFill/>
                </a:ln>
                <a:solidFill>
                  <a:schemeClr val="dk1"/>
                </a:solidFill>
                <a:effectLst/>
                <a:uLnTx/>
                <a:uFillTx/>
                <a:latin typeface="+mn-lt"/>
                <a:ea typeface="+mn-ea"/>
                <a:cs typeface="+mn-cs"/>
              </a:rPr>
              <a:t> </a:t>
            </a:r>
            <a:r>
              <a:rPr lang="en-US" sz="2400" kern="0" dirty="0" smtClean="0"/>
              <a:t>is this unfolding allowed?</a:t>
            </a:r>
          </a:p>
          <a:p>
            <a:pPr marL="342900" marR="0" lvl="0" indent="-342900" algn="l" defTabSz="914400" rtl="0" eaLnBrk="1" fontAlgn="base" latinLnBrk="0" hangingPunct="1">
              <a:lnSpc>
                <a:spcPct val="100000"/>
              </a:lnSpc>
              <a:spcBef>
                <a:spcPts val="200"/>
              </a:spcBef>
              <a:spcAft>
                <a:spcPct val="0"/>
              </a:spcAft>
              <a:buClrTx/>
              <a:buSzTx/>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400" b="0" i="0" u="none" strike="noStrike" kern="0" cap="none" spc="0" normalizeH="0" baseline="0" noProof="0" dirty="0" smtClean="0">
                <a:ln>
                  <a:noFill/>
                </a:ln>
                <a:solidFill>
                  <a:schemeClr val="dk1"/>
                </a:solidFill>
                <a:effectLst/>
                <a:uLnTx/>
                <a:uFillTx/>
                <a:latin typeface="+mn-lt"/>
                <a:ea typeface="+mn-ea"/>
                <a:cs typeface="+mn-cs"/>
              </a:rPr>
              <a:t>	(Key:</a:t>
            </a:r>
            <a:r>
              <a:rPr kumimoji="0" lang="en-US" sz="2400" b="0" i="0" u="none" strike="noStrike" kern="0" cap="none" spc="0" normalizeH="0" noProof="0" dirty="0" smtClean="0">
                <a:ln>
                  <a:noFill/>
                </a:ln>
                <a:solidFill>
                  <a:schemeClr val="dk1"/>
                </a:solidFill>
                <a:effectLst/>
                <a:uLnTx/>
                <a:uFillTx/>
                <a:latin typeface="+mn-lt"/>
                <a:ea typeface="+mn-ea"/>
                <a:cs typeface="+mn-cs"/>
              </a:rPr>
              <a:t> Segments are also inductively defined)</a:t>
            </a:r>
            <a:r>
              <a:rPr kumimoji="0" lang="en-US" sz="2400" b="0" i="0" u="none" strike="noStrike" kern="0" cap="none" spc="0" normalizeH="0" baseline="0" noProof="0" dirty="0" smtClean="0">
                <a:ln>
                  <a:noFill/>
                </a:ln>
                <a:solidFill>
                  <a:schemeClr val="dk1"/>
                </a:solidFill>
                <a:effectLst/>
                <a:uLnTx/>
                <a:uFillTx/>
                <a:latin typeface="+mn-lt"/>
                <a:ea typeface="+mn-ea"/>
                <a:cs typeface="+mn-cs"/>
              </a:rPr>
              <a:t> </a:t>
            </a:r>
          </a:p>
          <a:p>
            <a:pPr marL="342900" marR="0" lvl="0" indent="-342900" algn="r" defTabSz="914400" rtl="0" eaLnBrk="1" fontAlgn="base" latinLnBrk="0" hangingPunct="1">
              <a:lnSpc>
                <a:spcPct val="100000"/>
              </a:lnSpc>
              <a:spcBef>
                <a:spcPts val="2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400" b="0" i="0" u="none" strike="noStrike" kern="0" cap="none" spc="0" normalizeH="0" baseline="0" noProof="0" dirty="0" smtClean="0">
                <a:ln>
                  <a:noFill/>
                </a:ln>
                <a:solidFill>
                  <a:schemeClr val="dk1"/>
                </a:solidFill>
                <a:effectLst/>
                <a:uLnTx/>
                <a:uFillTx/>
                <a:latin typeface="+mn-lt"/>
                <a:ea typeface="+mn-ea"/>
                <a:cs typeface="+mn-cs"/>
              </a:rPr>
              <a:t>[POPL’08]</a:t>
            </a:r>
          </a:p>
          <a:p>
            <a:pPr marL="342900" marR="0" lvl="0" indent="-342900" algn="ctr" defTabSz="914400" rtl="0" eaLnBrk="1" fontAlgn="base" latinLnBrk="0" hangingPunct="1">
              <a:lnSpc>
                <a:spcPct val="100000"/>
              </a:lnSpc>
              <a:spcBef>
                <a:spcPts val="8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400" i="1" kern="0" dirty="0" smtClean="0">
                <a:solidFill>
                  <a:srgbClr val="3333CC"/>
                </a:solidFill>
                <a:effectLst>
                  <a:outerShdw blurRad="38100" dist="38100" dir="2700000" algn="tl">
                    <a:srgbClr val="000000">
                      <a:alpha val="43137"/>
                    </a:srgbClr>
                  </a:outerShdw>
                </a:effectLst>
              </a:rPr>
              <a:t>How does the analysis know to do this unfolding?</a:t>
            </a:r>
            <a:endParaRPr kumimoji="0" lang="en-US" sz="2400" b="0" i="1" u="none" strike="noStrike" kern="0" cap="none" spc="0" normalizeH="0" baseline="0" noProof="0" dirty="0" smtClean="0">
              <a:ln>
                <a:noFill/>
              </a:ln>
              <a:solidFill>
                <a:srgbClr val="3333CC"/>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3">
                                            <p:txEl>
                                              <p:pRg st="0" end="0"/>
                                            </p:txEl>
                                          </p:spTgt>
                                        </p:tgtEl>
                                        <p:attrNameLst>
                                          <p:attrName>style.opacity</p:attrName>
                                        </p:attrNameLst>
                                      </p:cBhvr>
                                      <p:to>
                                        <p:strVal val="0.5"/>
                                      </p:to>
                                    </p:set>
                                    <p:animEffect filter="image" prLst="opacity: 0.5">
                                      <p:cBhvr rctx="IE">
                                        <p:cTn id="7" dur="indefinite"/>
                                        <p:tgtEl>
                                          <p:spTgt spid="73">
                                            <p:txEl>
                                              <p:pRg st="0" end="0"/>
                                            </p:txEl>
                                          </p:spTgt>
                                        </p:tgtEl>
                                      </p:cBhvr>
                                    </p:animEffect>
                                  </p:childTnLst>
                                </p:cTn>
                              </p:par>
                              <p:par>
                                <p:cTn id="8" presetID="9" presetClass="emph" presetSubtype="0" nodeType="withEffect">
                                  <p:stCondLst>
                                    <p:cond delay="0"/>
                                  </p:stCondLst>
                                  <p:childTnLst>
                                    <p:set>
                                      <p:cBhvr rctx="PPT">
                                        <p:cTn id="9" dur="indefinite"/>
                                        <p:tgtEl>
                                          <p:spTgt spid="73">
                                            <p:txEl>
                                              <p:pRg st="2" end="2"/>
                                            </p:txEl>
                                          </p:spTgt>
                                        </p:tgtEl>
                                        <p:attrNameLst>
                                          <p:attrName>style.opacity</p:attrName>
                                        </p:attrNameLst>
                                      </p:cBhvr>
                                      <p:to>
                                        <p:strVal val="0.5"/>
                                      </p:to>
                                    </p:set>
                                    <p:animEffect filter="image" prLst="opacity: 0.5">
                                      <p:cBhvr rctx="IE">
                                        <p:cTn id="10" dur="indefinite"/>
                                        <p:tgtEl>
                                          <p:spTgt spid="73">
                                            <p:txEl>
                                              <p:pRg st="2" end="2"/>
                                            </p:txEl>
                                          </p:spTgt>
                                        </p:tgtEl>
                                      </p:cBhvr>
                                    </p:animEffect>
                                  </p:childTnLst>
                                </p:cTn>
                              </p:par>
                              <p:par>
                                <p:cTn id="11" presetID="9" presetClass="emph" presetSubtype="0" nodeType="withEffect">
                                  <p:stCondLst>
                                    <p:cond delay="0"/>
                                  </p:stCondLst>
                                  <p:childTnLst>
                                    <p:set>
                                      <p:cBhvr rctx="PPT">
                                        <p:cTn id="12" dur="indefinite"/>
                                        <p:tgtEl>
                                          <p:spTgt spid="73">
                                            <p:txEl>
                                              <p:pRg st="3" end="3"/>
                                            </p:txEl>
                                          </p:spTgt>
                                        </p:tgtEl>
                                        <p:attrNameLst>
                                          <p:attrName>style.opacity</p:attrName>
                                        </p:attrNameLst>
                                      </p:cBhvr>
                                      <p:to>
                                        <p:strVal val="0.5"/>
                                      </p:to>
                                    </p:set>
                                    <p:animEffect filter="image" prLst="opacity: 0.5">
                                      <p:cBhvr rctx="IE">
                                        <p:cTn id="13" dur="indefinite"/>
                                        <p:tgtEl>
                                          <p:spTgt spid="7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8"/>
                                        </p:tgtEl>
                                        <p:attrNameLst>
                                          <p:attrName>style.visibility</p:attrName>
                                        </p:attrNameLst>
                                      </p:cBhvr>
                                      <p:to>
                                        <p:strVal val="visible"/>
                                      </p:to>
                                    </p:set>
                                    <p:animEffect transition="in" filter="fade">
                                      <p:cBhvr>
                                        <p:cTn id="23" dur="500"/>
                                        <p:tgtEl>
                                          <p:spTgt spid="2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500"/>
                                        <p:tgtEl>
                                          <p:spTgt spid="158"/>
                                        </p:tgtEl>
                                      </p:cBhvr>
                                    </p:animEffect>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2"/>
                                        </p:tgtEl>
                                        <p:attrNameLst>
                                          <p:attrName>style.visibility</p:attrName>
                                        </p:attrNameLst>
                                      </p:cBhvr>
                                      <p:to>
                                        <p:strVal val="visible"/>
                                      </p:to>
                                    </p:set>
                                    <p:animEffect transition="in" filter="fade">
                                      <p:cBhvr>
                                        <p:cTn id="44" dur="500"/>
                                        <p:tgtEl>
                                          <p:spTgt spid="242"/>
                                        </p:tgtEl>
                                      </p:cBhvr>
                                    </p:animEffect>
                                  </p:childTnLst>
                                </p:cTn>
                              </p:par>
                              <p:par>
                                <p:cTn id="45" presetID="9" presetClass="emph" presetSubtype="0" grpId="0" nodeType="withEffect">
                                  <p:stCondLst>
                                    <p:cond delay="0"/>
                                  </p:stCondLst>
                                  <p:childTnLst>
                                    <p:set>
                                      <p:cBhvr rctx="PPT">
                                        <p:cTn id="46" dur="indefinite"/>
                                        <p:tgtEl>
                                          <p:spTgt spid="98"/>
                                        </p:tgtEl>
                                        <p:attrNameLst>
                                          <p:attrName>style.opacity</p:attrName>
                                        </p:attrNameLst>
                                      </p:cBhvr>
                                      <p:to>
                                        <p:strVal val="0.25"/>
                                      </p:to>
                                    </p:set>
                                    <p:animEffect filter="image" prLst="opacity: 0.25">
                                      <p:cBhvr rctx="IE">
                                        <p:cTn id="47" dur="indefinite"/>
                                        <p:tgtEl>
                                          <p:spTgt spid="98"/>
                                        </p:tgtEl>
                                      </p:cBhvr>
                                    </p:animEffect>
                                  </p:childTnLst>
                                </p:cTn>
                              </p:par>
                              <p:par>
                                <p:cTn id="48" presetID="9" presetClass="emph" presetSubtype="0" grpId="0" nodeType="withEffect">
                                  <p:stCondLst>
                                    <p:cond delay="0"/>
                                  </p:stCondLst>
                                  <p:childTnLst>
                                    <p:set>
                                      <p:cBhvr rctx="PPT">
                                        <p:cTn id="49" dur="indefinite"/>
                                        <p:tgtEl>
                                          <p:spTgt spid="73">
                                            <p:bg/>
                                          </p:spTgt>
                                        </p:tgtEl>
                                        <p:attrNameLst>
                                          <p:attrName>style.opacity</p:attrName>
                                        </p:attrNameLst>
                                      </p:cBhvr>
                                      <p:to>
                                        <p:strVal val="0.25"/>
                                      </p:to>
                                    </p:set>
                                    <p:animEffect filter="image" prLst="opacity: 0.25">
                                      <p:cBhvr rctx="IE">
                                        <p:cTn id="50" dur="indefinite"/>
                                        <p:tgtEl>
                                          <p:spTgt spid="73">
                                            <p:bg/>
                                          </p:spTgt>
                                        </p:tgtEl>
                                      </p:cBhvr>
                                    </p:animEffect>
                                  </p:childTnLst>
                                </p:cTn>
                              </p:par>
                              <p:par>
                                <p:cTn id="51" presetID="9" presetClass="emph" presetSubtype="0" grpId="0" nodeType="withEffect">
                                  <p:stCondLst>
                                    <p:cond delay="0"/>
                                  </p:stCondLst>
                                  <p:childTnLst>
                                    <p:set>
                                      <p:cBhvr rctx="PPT">
                                        <p:cTn id="52" dur="indefinite"/>
                                        <p:tgtEl>
                                          <p:spTgt spid="73">
                                            <p:txEl>
                                              <p:pRg st="0" end="0"/>
                                            </p:txEl>
                                          </p:spTgt>
                                        </p:tgtEl>
                                        <p:attrNameLst>
                                          <p:attrName>style.opacity</p:attrName>
                                        </p:attrNameLst>
                                      </p:cBhvr>
                                      <p:to>
                                        <p:strVal val="0.25"/>
                                      </p:to>
                                    </p:set>
                                    <p:animEffect filter="image" prLst="opacity: 0.25">
                                      <p:cBhvr rctx="IE">
                                        <p:cTn id="53" dur="indefinite"/>
                                        <p:tgtEl>
                                          <p:spTgt spid="73">
                                            <p:txEl>
                                              <p:pRg st="0" end="0"/>
                                            </p:txEl>
                                          </p:spTgt>
                                        </p:tgtEl>
                                      </p:cBhvr>
                                    </p:animEffect>
                                  </p:childTnLst>
                                </p:cTn>
                              </p:par>
                              <p:par>
                                <p:cTn id="54" presetID="9" presetClass="emph" presetSubtype="0" grpId="0" nodeType="withEffect">
                                  <p:stCondLst>
                                    <p:cond delay="0"/>
                                  </p:stCondLst>
                                  <p:childTnLst>
                                    <p:set>
                                      <p:cBhvr rctx="PPT">
                                        <p:cTn id="55" dur="indefinite"/>
                                        <p:tgtEl>
                                          <p:spTgt spid="73">
                                            <p:txEl>
                                              <p:pRg st="1" end="1"/>
                                            </p:txEl>
                                          </p:spTgt>
                                        </p:tgtEl>
                                        <p:attrNameLst>
                                          <p:attrName>style.opacity</p:attrName>
                                        </p:attrNameLst>
                                      </p:cBhvr>
                                      <p:to>
                                        <p:strVal val="0.25"/>
                                      </p:to>
                                    </p:set>
                                    <p:animEffect filter="image" prLst="opacity: 0.25">
                                      <p:cBhvr rctx="IE">
                                        <p:cTn id="56" dur="indefinite"/>
                                        <p:tgtEl>
                                          <p:spTgt spid="73">
                                            <p:txEl>
                                              <p:pRg st="1" end="1"/>
                                            </p:txEl>
                                          </p:spTgt>
                                        </p:tgtEl>
                                      </p:cBhvr>
                                    </p:animEffect>
                                  </p:childTnLst>
                                </p:cTn>
                              </p:par>
                              <p:par>
                                <p:cTn id="57" presetID="9" presetClass="emph" presetSubtype="0" grpId="0" nodeType="withEffect">
                                  <p:stCondLst>
                                    <p:cond delay="0"/>
                                  </p:stCondLst>
                                  <p:childTnLst>
                                    <p:set>
                                      <p:cBhvr rctx="PPT">
                                        <p:cTn id="58" dur="indefinite"/>
                                        <p:tgtEl>
                                          <p:spTgt spid="73">
                                            <p:txEl>
                                              <p:pRg st="2" end="2"/>
                                            </p:txEl>
                                          </p:spTgt>
                                        </p:tgtEl>
                                        <p:attrNameLst>
                                          <p:attrName>style.opacity</p:attrName>
                                        </p:attrNameLst>
                                      </p:cBhvr>
                                      <p:to>
                                        <p:strVal val="0.25"/>
                                      </p:to>
                                    </p:set>
                                    <p:animEffect filter="image" prLst="opacity: 0.25">
                                      <p:cBhvr rctx="IE">
                                        <p:cTn id="59" dur="indefinite"/>
                                        <p:tgtEl>
                                          <p:spTgt spid="73">
                                            <p:txEl>
                                              <p:pRg st="2" end="2"/>
                                            </p:txEl>
                                          </p:spTgt>
                                        </p:tgtEl>
                                      </p:cBhvr>
                                    </p:animEffect>
                                  </p:childTnLst>
                                </p:cTn>
                              </p:par>
                              <p:par>
                                <p:cTn id="60" presetID="9" presetClass="emph" presetSubtype="0" grpId="0" nodeType="withEffect">
                                  <p:stCondLst>
                                    <p:cond delay="0"/>
                                  </p:stCondLst>
                                  <p:childTnLst>
                                    <p:set>
                                      <p:cBhvr rctx="PPT">
                                        <p:cTn id="61" dur="indefinite"/>
                                        <p:tgtEl>
                                          <p:spTgt spid="73">
                                            <p:txEl>
                                              <p:pRg st="3" end="3"/>
                                            </p:txEl>
                                          </p:spTgt>
                                        </p:tgtEl>
                                        <p:attrNameLst>
                                          <p:attrName>style.opacity</p:attrName>
                                        </p:attrNameLst>
                                      </p:cBhvr>
                                      <p:to>
                                        <p:strVal val="0.25"/>
                                      </p:to>
                                    </p:set>
                                    <p:animEffect filter="image" prLst="opacity: 0.25">
                                      <p:cBhvr rctx="IE">
                                        <p:cTn id="62" dur="indefinite"/>
                                        <p:tgtEl>
                                          <p:spTgt spid="73">
                                            <p:txEl>
                                              <p:pRg st="3" end="3"/>
                                            </p:txEl>
                                          </p:spTgt>
                                        </p:tgtEl>
                                      </p:cBhvr>
                                    </p:animEffect>
                                  </p:childTnLst>
                                </p:cTn>
                              </p:par>
                              <p:par>
                                <p:cTn id="63" presetID="9" presetClass="emph" presetSubtype="0" grpId="0" nodeType="withEffect">
                                  <p:stCondLst>
                                    <p:cond delay="0"/>
                                  </p:stCondLst>
                                  <p:childTnLst>
                                    <p:set>
                                      <p:cBhvr rctx="PPT">
                                        <p:cTn id="64" dur="indefinite"/>
                                        <p:tgtEl>
                                          <p:spTgt spid="74"/>
                                        </p:tgtEl>
                                        <p:attrNameLst>
                                          <p:attrName>style.opacity</p:attrName>
                                        </p:attrNameLst>
                                      </p:cBhvr>
                                      <p:to>
                                        <p:strVal val="0.25"/>
                                      </p:to>
                                    </p:set>
                                    <p:animEffect filter="image" prLst="opacity: 0.25">
                                      <p:cBhvr rctx="IE">
                                        <p:cTn id="65" dur="indefinite"/>
                                        <p:tgtEl>
                                          <p:spTgt spid="74"/>
                                        </p:tgtEl>
                                      </p:cBhvr>
                                    </p:animEffect>
                                  </p:childTnLst>
                                </p:cTn>
                              </p:par>
                              <p:par>
                                <p:cTn id="66" presetID="9" presetClass="emph" presetSubtype="0" grpId="1" nodeType="withEffect">
                                  <p:stCondLst>
                                    <p:cond delay="0"/>
                                  </p:stCondLst>
                                  <p:childTnLst>
                                    <p:set>
                                      <p:cBhvr rctx="PPT">
                                        <p:cTn id="67" dur="indefinite"/>
                                        <p:tgtEl>
                                          <p:spTgt spid="150"/>
                                        </p:tgtEl>
                                        <p:attrNameLst>
                                          <p:attrName>style.opacity</p:attrName>
                                        </p:attrNameLst>
                                      </p:cBhvr>
                                      <p:to>
                                        <p:strVal val="0.25"/>
                                      </p:to>
                                    </p:set>
                                    <p:animEffect filter="image" prLst="opacity: 0.25">
                                      <p:cBhvr rctx="IE">
                                        <p:cTn id="68" dur="indefinite"/>
                                        <p:tgtEl>
                                          <p:spTgt spid="150"/>
                                        </p:tgtEl>
                                      </p:cBhvr>
                                    </p:animEffect>
                                  </p:childTnLst>
                                </p:cTn>
                              </p:par>
                              <p:par>
                                <p:cTn id="69" presetID="9" presetClass="emph" presetSubtype="0" nodeType="withEffect">
                                  <p:stCondLst>
                                    <p:cond delay="0"/>
                                  </p:stCondLst>
                                  <p:childTnLst>
                                    <p:set>
                                      <p:cBhvr rctx="PPT">
                                        <p:cTn id="70" dur="indefinite"/>
                                        <p:tgtEl>
                                          <p:spTgt spid="237"/>
                                        </p:tgtEl>
                                        <p:attrNameLst>
                                          <p:attrName>style.opacity</p:attrName>
                                        </p:attrNameLst>
                                      </p:cBhvr>
                                      <p:to>
                                        <p:strVal val="0.25"/>
                                      </p:to>
                                    </p:set>
                                    <p:animEffect filter="image" prLst="opacity: 0.25">
                                      <p:cBhvr rctx="IE">
                                        <p:cTn id="71" dur="indefinite"/>
                                        <p:tgtEl>
                                          <p:spTgt spid="237"/>
                                        </p:tgtEl>
                                      </p:cBhvr>
                                    </p:animEffect>
                                  </p:childTnLst>
                                </p:cTn>
                              </p:par>
                              <p:par>
                                <p:cTn id="72" presetID="9" presetClass="emph" presetSubtype="0" nodeType="withEffect">
                                  <p:stCondLst>
                                    <p:cond delay="0"/>
                                  </p:stCondLst>
                                  <p:childTnLst>
                                    <p:set>
                                      <p:cBhvr rctx="PPT">
                                        <p:cTn id="73" dur="indefinite"/>
                                        <p:tgtEl>
                                          <p:spTgt spid="238"/>
                                        </p:tgtEl>
                                        <p:attrNameLst>
                                          <p:attrName>style.opacity</p:attrName>
                                        </p:attrNameLst>
                                      </p:cBhvr>
                                      <p:to>
                                        <p:strVal val="0.25"/>
                                      </p:to>
                                    </p:set>
                                    <p:animEffect filter="image" prLst="opacity: 0.25">
                                      <p:cBhvr rctx="IE">
                                        <p:cTn id="74" dur="indefinite"/>
                                        <p:tgtEl>
                                          <p:spTgt spid="238"/>
                                        </p:tgtEl>
                                      </p:cBhvr>
                                    </p:animEffect>
                                  </p:childTnLst>
                                </p:cTn>
                              </p:par>
                              <p:par>
                                <p:cTn id="75" presetID="9" presetClass="emph" presetSubtype="0" grpId="1" nodeType="withEffect">
                                  <p:stCondLst>
                                    <p:cond delay="0"/>
                                  </p:stCondLst>
                                  <p:childTnLst>
                                    <p:set>
                                      <p:cBhvr rctx="PPT">
                                        <p:cTn id="76" dur="indefinite"/>
                                        <p:tgtEl>
                                          <p:spTgt spid="241"/>
                                        </p:tgtEl>
                                        <p:attrNameLst>
                                          <p:attrName>style.opacity</p:attrName>
                                        </p:attrNameLst>
                                      </p:cBhvr>
                                      <p:to>
                                        <p:strVal val="0.25"/>
                                      </p:to>
                                    </p:set>
                                    <p:animEffect filter="image" prLst="opacity: 0.25">
                                      <p:cBhvr rctx="IE">
                                        <p:cTn id="77" dur="indefinite"/>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73" grpId="0" build="allAtOnce" animBg="1"/>
      <p:bldP spid="74" grpId="0" animBg="1"/>
      <p:bldP spid="137" grpId="0"/>
      <p:bldP spid="150" grpId="0" animBg="1"/>
      <p:bldP spid="150" grpId="1" animBg="1"/>
      <p:bldP spid="241" grpId="0"/>
      <p:bldP spid="241" grpId="1"/>
      <p:bldP spid="2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smtClean="0"/>
              <a:t>Outline</a:t>
            </a:r>
            <a:endParaRPr lang="en-US" dirty="0"/>
          </a:p>
        </p:txBody>
      </p:sp>
      <p:sp>
        <p:nvSpPr>
          <p:cNvPr id="508934" name="AutoShape 6"/>
          <p:cNvSpPr>
            <a:spLocks noChangeArrowheads="1"/>
          </p:cNvSpPr>
          <p:nvPr/>
        </p:nvSpPr>
        <p:spPr bwMode="auto">
          <a:xfrm>
            <a:off x="2331137" y="3375025"/>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508936" name="AutoShape 8"/>
          <p:cNvSpPr>
            <a:spLocks noChangeArrowheads="1"/>
          </p:cNvSpPr>
          <p:nvPr/>
        </p:nvSpPr>
        <p:spPr bwMode="auto">
          <a:xfrm>
            <a:off x="3038454" y="1449388"/>
            <a:ext cx="5781696" cy="4211637"/>
          </a:xfrm>
          <a:prstGeom prst="roundRect">
            <a:avLst>
              <a:gd name="adj" fmla="val 16667"/>
            </a:avLst>
          </a:prstGeom>
          <a:noFill/>
          <a:ln w="25400">
            <a:solidFill>
              <a:schemeClr val="tx1"/>
            </a:solidFill>
            <a:round/>
            <a:headEnd/>
            <a:tailEnd/>
          </a:ln>
          <a:effectLst/>
        </p:spPr>
        <p:txBody>
          <a:bodyPr wrap="none" anchor="b" anchorCtr="1"/>
          <a:lstStyle/>
          <a:p>
            <a:pPr algn="ctr"/>
            <a:r>
              <a:rPr lang="en-US" sz="2000" dirty="0"/>
              <a:t>shape analyzer</a:t>
            </a:r>
          </a:p>
        </p:txBody>
      </p:sp>
      <p:pic>
        <p:nvPicPr>
          <p:cNvPr id="508937" name="Picture 9" descr="MCj03398960000[1]"/>
          <p:cNvPicPr>
            <a:picLocks noChangeAspect="1" noChangeArrowheads="1"/>
          </p:cNvPicPr>
          <p:nvPr/>
        </p:nvPicPr>
        <p:blipFill>
          <a:blip r:embed="rId3"/>
          <a:srcRect/>
          <a:stretch>
            <a:fillRect/>
          </a:stretch>
        </p:blipFill>
        <p:spPr bwMode="auto">
          <a:xfrm>
            <a:off x="3348038" y="4437063"/>
            <a:ext cx="914400" cy="874712"/>
          </a:xfrm>
          <a:prstGeom prst="rect">
            <a:avLst/>
          </a:prstGeom>
          <a:noFill/>
          <a:ln w="9525">
            <a:noFill/>
            <a:miter lim="800000"/>
            <a:headEnd/>
            <a:tailEnd/>
          </a:ln>
        </p:spPr>
      </p:pic>
      <p:sp>
        <p:nvSpPr>
          <p:cNvPr id="508940" name="AutoShape 12"/>
          <p:cNvSpPr>
            <a:spLocks noChangeArrowheads="1"/>
          </p:cNvSpPr>
          <p:nvPr/>
        </p:nvSpPr>
        <p:spPr bwMode="auto">
          <a:xfrm>
            <a:off x="5421369" y="1665288"/>
            <a:ext cx="3276600" cy="3271837"/>
          </a:xfrm>
          <a:prstGeom prst="roundRect">
            <a:avLst>
              <a:gd name="adj" fmla="val 16667"/>
            </a:avLst>
          </a:prstGeom>
          <a:solidFill>
            <a:srgbClr val="CCECFF"/>
          </a:solidFill>
          <a:ln w="25400">
            <a:solidFill>
              <a:schemeClr val="tx1"/>
            </a:solidFill>
            <a:round/>
            <a:headEnd/>
            <a:tailEnd/>
          </a:ln>
          <a:effectLst/>
        </p:spPr>
        <p:txBody>
          <a:bodyPr wrap="none" anchor="b" anchorCtr="1"/>
          <a:lstStyle/>
          <a:p>
            <a:pPr algn="ctr"/>
            <a:r>
              <a:rPr lang="en-US" sz="2000"/>
              <a:t>abstract interpretation</a:t>
            </a:r>
          </a:p>
        </p:txBody>
      </p:sp>
      <p:sp>
        <p:nvSpPr>
          <p:cNvPr id="508941" name="AutoShape 13"/>
          <p:cNvSpPr>
            <a:spLocks noChangeArrowheads="1"/>
          </p:cNvSpPr>
          <p:nvPr/>
        </p:nvSpPr>
        <p:spPr bwMode="auto">
          <a:xfrm>
            <a:off x="5573769" y="2012310"/>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splitting and</a:t>
            </a:r>
          </a:p>
          <a:p>
            <a:pPr algn="ctr"/>
            <a:r>
              <a:rPr lang="en-US" sz="2000" dirty="0" smtClean="0"/>
              <a:t>interpreting update</a:t>
            </a:r>
            <a:endParaRPr lang="en-US" sz="2000" dirty="0"/>
          </a:p>
        </p:txBody>
      </p:sp>
      <p:sp>
        <p:nvSpPr>
          <p:cNvPr id="508942" name="AutoShape 14"/>
          <p:cNvSpPr>
            <a:spLocks noChangeArrowheads="1"/>
          </p:cNvSpPr>
          <p:nvPr/>
        </p:nvSpPr>
        <p:spPr bwMode="auto">
          <a:xfrm>
            <a:off x="5573769" y="3209922"/>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summarizing</a:t>
            </a:r>
            <a:endParaRPr lang="en-US" sz="2000" dirty="0"/>
          </a:p>
        </p:txBody>
      </p:sp>
      <p:sp>
        <p:nvSpPr>
          <p:cNvPr id="508938" name="AutoShape 10"/>
          <p:cNvSpPr>
            <a:spLocks noChangeArrowheads="1"/>
          </p:cNvSpPr>
          <p:nvPr/>
        </p:nvSpPr>
        <p:spPr bwMode="auto">
          <a:xfrm>
            <a:off x="3170241" y="2268538"/>
            <a:ext cx="1730376" cy="1617662"/>
          </a:xfrm>
          <a:prstGeom prst="roundRect">
            <a:avLst>
              <a:gd name="adj" fmla="val 16667"/>
            </a:avLst>
          </a:prstGeom>
          <a:solidFill>
            <a:srgbClr val="CCECFF"/>
          </a:solidFill>
          <a:ln w="25400">
            <a:solidFill>
              <a:schemeClr val="tx1"/>
            </a:solidFill>
            <a:round/>
            <a:headEnd/>
            <a:tailEnd/>
          </a:ln>
          <a:effectLst/>
        </p:spPr>
        <p:txBody>
          <a:bodyPr wrap="none" anchor="ctr"/>
          <a:lstStyle/>
          <a:p>
            <a:pPr algn="ctr"/>
            <a:r>
              <a:rPr lang="en-US" sz="2000" dirty="0"/>
              <a:t>type</a:t>
            </a:r>
          </a:p>
          <a:p>
            <a:pPr algn="ctr"/>
            <a:r>
              <a:rPr lang="en-US" sz="2000" dirty="0" smtClean="0"/>
              <a:t>inference</a:t>
            </a:r>
          </a:p>
          <a:p>
            <a:pPr algn="ctr"/>
            <a:r>
              <a:rPr lang="en-US" sz="2000" dirty="0" smtClean="0"/>
              <a:t>on checker</a:t>
            </a:r>
          </a:p>
          <a:p>
            <a:pPr algn="ctr"/>
            <a:r>
              <a:rPr lang="en-US" sz="2000" dirty="0" smtClean="0"/>
              <a:t>definitions</a:t>
            </a:r>
            <a:endParaRPr lang="en-US" sz="2000" dirty="0"/>
          </a:p>
        </p:txBody>
      </p:sp>
      <p:sp>
        <p:nvSpPr>
          <p:cNvPr id="508943" name="AutoShape 15"/>
          <p:cNvSpPr>
            <a:spLocks noChangeArrowheads="1"/>
          </p:cNvSpPr>
          <p:nvPr/>
        </p:nvSpPr>
        <p:spPr bwMode="auto">
          <a:xfrm>
            <a:off x="4968848" y="2897188"/>
            <a:ext cx="395287" cy="360362"/>
          </a:xfrm>
          <a:prstGeom prst="rightArrow">
            <a:avLst>
              <a:gd name="adj1" fmla="val 56824"/>
              <a:gd name="adj2" fmla="val 4720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18" name="Footer Placeholder 17"/>
          <p:cNvSpPr>
            <a:spLocks noGrp="1"/>
          </p:cNvSpPr>
          <p:nvPr>
            <p:ph type="ftr" sz="quarter" idx="11"/>
          </p:nvPr>
        </p:nvSpPr>
        <p:spPr/>
        <p:txBody>
          <a:bodyPr/>
          <a:lstStyle/>
          <a:p>
            <a:r>
              <a:rPr lang="en-US" smtClean="0"/>
              <a:t>Bor-Yuh Evan Chang - End-User Program Analysis for Data Structures</a:t>
            </a:r>
            <a:endParaRPr lang="en-US"/>
          </a:p>
        </p:txBody>
      </p:sp>
      <p:sp>
        <p:nvSpPr>
          <p:cNvPr id="19" name="AutoShape 89"/>
          <p:cNvSpPr>
            <a:spLocks noChangeArrowheads="1"/>
          </p:cNvSpPr>
          <p:nvPr/>
        </p:nvSpPr>
        <p:spPr bwMode="auto">
          <a:xfrm>
            <a:off x="250824" y="4451364"/>
            <a:ext cx="2714604" cy="1846659"/>
          </a:xfrm>
          <a:prstGeom prst="wedgeRectCallout">
            <a:avLst>
              <a:gd name="adj1" fmla="val -20431"/>
              <a:gd name="adj2" fmla="val -55652"/>
            </a:avLst>
          </a:prstGeom>
          <a:ln>
            <a:headEnd/>
            <a:tailEnd/>
          </a:ln>
        </p:spPr>
        <p:style>
          <a:lnRef idx="1">
            <a:schemeClr val="accent2"/>
          </a:lnRef>
          <a:fillRef idx="2">
            <a:schemeClr val="accent2"/>
          </a:fillRef>
          <a:effectRef idx="1">
            <a:schemeClr val="accent2"/>
          </a:effectRef>
          <a:fontRef idx="minor">
            <a:schemeClr val="dk1"/>
          </a:fontRef>
        </p:style>
        <p:txBody>
          <a:bodyPr wrap="square" tIns="182880" bIns="182880" anchor="ctr" anchorCtr="1">
            <a:spAutoFit/>
          </a:bodyPr>
          <a:lstStyle/>
          <a:p>
            <a:pPr>
              <a:spcBef>
                <a:spcPts val="800"/>
              </a:spcBef>
            </a:pPr>
            <a:r>
              <a:rPr lang="en-US" sz="2400" i="1" u="sng" dirty="0" smtClean="0">
                <a:solidFill>
                  <a:srgbClr val="7030A0"/>
                </a:solidFill>
              </a:rPr>
              <a:t>Contribution</a:t>
            </a:r>
            <a:r>
              <a:rPr lang="en-US" sz="2400" dirty="0" smtClean="0">
                <a:solidFill>
                  <a:srgbClr val="7030A0"/>
                </a:solidFill>
              </a:rPr>
              <a:t>:</a:t>
            </a:r>
            <a:r>
              <a:rPr lang="en-US" sz="2400" dirty="0" smtClean="0"/>
              <a:t> </a:t>
            </a:r>
            <a:r>
              <a:rPr lang="en-US" sz="2400" dirty="0" smtClean="0">
                <a:solidFill>
                  <a:schemeClr val="tx1"/>
                </a:solidFill>
              </a:rPr>
              <a:t> Turns testing code into specification for static analysis</a:t>
            </a:r>
            <a:endParaRPr lang="en-US" sz="2400" dirty="0" smtClean="0">
              <a:solidFill>
                <a:srgbClr val="7030A0"/>
              </a:solidFill>
            </a:endParaRPr>
          </a:p>
        </p:txBody>
      </p:sp>
      <p:sp>
        <p:nvSpPr>
          <p:cNvPr id="20" name="Oval 19"/>
          <p:cNvSpPr/>
          <p:nvPr/>
        </p:nvSpPr>
        <p:spPr>
          <a:xfrm>
            <a:off x="5511593" y="193039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23" name="Oval 22"/>
          <p:cNvSpPr/>
          <p:nvPr/>
        </p:nvSpPr>
        <p:spPr>
          <a:xfrm>
            <a:off x="3101735" y="2187558"/>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24" name="Oval 23"/>
          <p:cNvSpPr/>
          <p:nvPr/>
        </p:nvSpPr>
        <p:spPr>
          <a:xfrm>
            <a:off x="5511593" y="311785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16" name="AutoShape 89"/>
          <p:cNvSpPr>
            <a:spLocks noChangeArrowheads="1"/>
          </p:cNvSpPr>
          <p:nvPr/>
        </p:nvSpPr>
        <p:spPr bwMode="auto">
          <a:xfrm>
            <a:off x="5720209" y="946116"/>
            <a:ext cx="2697480" cy="830997"/>
          </a:xfrm>
          <a:prstGeom prst="wedgeRectCallout">
            <a:avLst>
              <a:gd name="adj1" fmla="val 36750"/>
              <a:gd name="adj2" fmla="val 88571"/>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sz="2400" dirty="0" smtClean="0">
                <a:latin typeface="+mj-lt"/>
              </a:rPr>
              <a:t>How do we decide where to unfold?</a:t>
            </a:r>
            <a:endParaRPr lang="en-US" sz="2400" dirty="0">
              <a:latin typeface="+mj-lt"/>
            </a:endParaRPr>
          </a:p>
        </p:txBody>
      </p:sp>
      <p:sp>
        <p:nvSpPr>
          <p:cNvPr id="17" name="AutoShape 89"/>
          <p:cNvSpPr>
            <a:spLocks noChangeArrowheads="1"/>
          </p:cNvSpPr>
          <p:nvPr/>
        </p:nvSpPr>
        <p:spPr bwMode="auto">
          <a:xfrm>
            <a:off x="1870040" y="946116"/>
            <a:ext cx="2665447" cy="1200329"/>
          </a:xfrm>
          <a:prstGeom prst="wedgeRectCallout">
            <a:avLst>
              <a:gd name="adj1" fmla="val 31415"/>
              <a:gd name="adj2" fmla="val 73296"/>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sz="2400" dirty="0" smtClean="0">
                <a:latin typeface="+mj-lt"/>
              </a:rPr>
              <a:t>Derives additional information to guide unfolding</a:t>
            </a:r>
            <a:endParaRPr lang="en-US" sz="2400" dirty="0">
              <a:latin typeface="+mj-lt"/>
            </a:endParaRPr>
          </a:p>
        </p:txBody>
      </p:sp>
      <p:grpSp>
        <p:nvGrpSpPr>
          <p:cNvPr id="25" name="Group 24"/>
          <p:cNvGrpSpPr/>
          <p:nvPr/>
        </p:nvGrpSpPr>
        <p:grpSpPr>
          <a:xfrm>
            <a:off x="323850" y="2808279"/>
            <a:ext cx="1930394" cy="1518320"/>
            <a:chOff x="323850" y="2728177"/>
            <a:chExt cx="1930394" cy="1518320"/>
          </a:xfrm>
        </p:grpSpPr>
        <p:sp>
          <p:nvSpPr>
            <p:cNvPr id="26" name="Rectangle 17"/>
            <p:cNvSpPr>
              <a:spLocks noChangeArrowheads="1"/>
            </p:cNvSpPr>
            <p:nvPr/>
          </p:nvSpPr>
          <p:spPr bwMode="auto">
            <a:xfrm>
              <a:off x="323850" y="2728177"/>
              <a:ext cx="1930394" cy="1138773"/>
            </a:xfrm>
            <a:prstGeom prst="rect">
              <a:avLst/>
            </a:prstGeom>
            <a:solidFill>
              <a:srgbClr val="FFFFEB"/>
            </a:solidFill>
            <a:ln w="9525">
              <a:solidFill>
                <a:schemeClr val="tx1"/>
              </a:solidFill>
              <a:prstDash val="dash"/>
              <a:miter lim="800000"/>
              <a:headEnd/>
              <a:tailEnd/>
            </a:ln>
            <a:effectLst/>
          </p:spPr>
          <p:txBody>
            <a:bodyPr wrap="square">
              <a:spAutoFit/>
            </a:bodyPr>
            <a:lstStyle/>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err="1" smtClean="0">
                  <a:solidFill>
                    <a:srgbClr val="7030A0"/>
                  </a:solidFill>
                </a:rPr>
                <a:t>dll</a:t>
              </a:r>
              <a:r>
                <a:rPr lang="en-US" sz="1000" kern="0" dirty="0" smtClean="0"/>
                <a:t>(h, p) =</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if</a:t>
              </a:r>
              <a:r>
                <a:rPr lang="en-US" sz="1000" kern="0" dirty="0" smtClean="0"/>
                <a:t> (h </a:t>
              </a:r>
              <a:r>
                <a:rPr lang="en-US" sz="1000" kern="0" dirty="0" smtClean="0">
                  <a:latin typeface="cmr10"/>
                </a:rPr>
                <a:t>=</a:t>
              </a:r>
              <a:r>
                <a:rPr lang="en-US" sz="1000" kern="0" dirty="0" smtClean="0"/>
                <a:t> </a:t>
              </a:r>
              <a:r>
                <a:rPr lang="en-US" sz="1000" b="1" kern="0" dirty="0" smtClean="0"/>
                <a:t>null</a:t>
              </a:r>
              <a:r>
                <a:rPr lang="en-US" sz="1000" kern="0" dirty="0" smtClean="0"/>
                <a:t>) </a:t>
              </a:r>
              <a:r>
                <a:rPr lang="en-US" sz="1000" b="1" kern="0" dirty="0" smtClean="0"/>
                <a:t>then</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true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else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a:t>
              </a:r>
              <a:r>
                <a:rPr lang="en-US" sz="1000" kern="0" dirty="0" err="1" smtClean="0"/>
                <a:t>h</a:t>
              </a:r>
              <a:r>
                <a:rPr lang="en-US" sz="1000" kern="0" dirty="0" err="1" smtClean="0">
                  <a:latin typeface="cmsy10"/>
                </a:rPr>
                <a:t>!</a:t>
              </a:r>
              <a:r>
                <a:rPr lang="en-US" sz="1000" kern="0" dirty="0" err="1" smtClean="0"/>
                <a:t>prev</a:t>
              </a:r>
              <a:r>
                <a:rPr lang="en-US" sz="1000" kern="0" dirty="0" smtClean="0"/>
                <a:t> </a:t>
              </a:r>
              <a:r>
                <a:rPr lang="en-US" sz="1000" kern="0" dirty="0" smtClean="0">
                  <a:latin typeface="cmr10"/>
                </a:rPr>
                <a:t>=</a:t>
              </a:r>
              <a:r>
                <a:rPr lang="en-US" sz="1000" kern="0" dirty="0" smtClean="0"/>
                <a:t> </a:t>
              </a:r>
              <a:r>
                <a:rPr lang="en-US" sz="1000" kern="0" dirty="0" err="1" smtClean="0"/>
                <a:t>prev</a:t>
              </a:r>
              <a:r>
                <a:rPr lang="en-US" sz="1000" kern="0" dirty="0" smtClean="0"/>
                <a:t>  </a:t>
              </a:r>
              <a:r>
                <a:rPr lang="en-US" sz="1000" b="1" kern="0" dirty="0" smtClean="0"/>
                <a:t>and</a:t>
              </a:r>
              <a:r>
                <a:rPr lang="en-US" sz="1000" kern="0" dirty="0" smtClean="0"/>
                <a:t> </a:t>
              </a:r>
            </a:p>
            <a:p>
              <a:pPr lvl="0">
                <a:spcBef>
                  <a:spcPts val="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kern="0" dirty="0" err="1" smtClean="0">
                  <a:solidFill>
                    <a:srgbClr val="7030A0"/>
                  </a:solidFill>
                </a:rPr>
                <a:t>dll</a:t>
              </a:r>
              <a:r>
                <a:rPr lang="en-US" sz="1000" kern="0" dirty="0" smtClean="0"/>
                <a:t>(</a:t>
              </a:r>
              <a:r>
                <a:rPr lang="en-US" sz="1000" kern="0" dirty="0" err="1" smtClean="0"/>
                <a:t>h</a:t>
              </a:r>
              <a:r>
                <a:rPr lang="en-US" sz="1000" kern="0" dirty="0" err="1" smtClean="0">
                  <a:latin typeface="cmsy10"/>
                </a:rPr>
                <a:t>!</a:t>
              </a:r>
              <a:r>
                <a:rPr lang="en-US" sz="1000" kern="0" dirty="0" err="1" smtClean="0"/>
                <a:t>next</a:t>
              </a:r>
              <a:r>
                <a:rPr lang="en-US" sz="1000" kern="0" dirty="0" smtClean="0"/>
                <a:t>, h)</a:t>
              </a:r>
            </a:p>
          </p:txBody>
        </p:sp>
        <p:sp>
          <p:nvSpPr>
            <p:cNvPr id="27" name="Text Box 18"/>
            <p:cNvSpPr txBox="1">
              <a:spLocks noChangeArrowheads="1"/>
            </p:cNvSpPr>
            <p:nvPr/>
          </p:nvSpPr>
          <p:spPr bwMode="auto">
            <a:xfrm>
              <a:off x="743064" y="3877165"/>
              <a:ext cx="1091966" cy="369332"/>
            </a:xfrm>
            <a:prstGeom prst="rect">
              <a:avLst/>
            </a:prstGeom>
            <a:noFill/>
            <a:ln w="9525">
              <a:noFill/>
              <a:miter lim="800000"/>
              <a:headEnd/>
              <a:tailEnd/>
            </a:ln>
            <a:effectLst/>
          </p:spPr>
          <p:txBody>
            <a:bodyPr wrap="none">
              <a:spAutoFit/>
            </a:bodyPr>
            <a:lstStyle/>
            <a:p>
              <a:pPr algn="ctr"/>
              <a:r>
                <a:rPr lang="en-US" sz="1800" dirty="0"/>
                <a:t>checkers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508934"/>
                                        </p:tgtEl>
                                        <p:attrNameLst>
                                          <p:attrName>style.opacity</p:attrName>
                                        </p:attrNameLst>
                                      </p:cBhvr>
                                      <p:to>
                                        <p:strVal val="0.25"/>
                                      </p:to>
                                    </p:set>
                                    <p:animEffect filter="image" prLst="opacity: 0.25">
                                      <p:cBhvr rctx="IE">
                                        <p:cTn id="22" dur="indefinite"/>
                                        <p:tgtEl>
                                          <p:spTgt spid="508934"/>
                                        </p:tgtEl>
                                      </p:cBhvr>
                                    </p:animEffect>
                                  </p:childTnLst>
                                </p:cTn>
                              </p:par>
                              <p:par>
                                <p:cTn id="23" presetID="9" presetClass="emph" presetSubtype="0" grpId="0" nodeType="withEffect">
                                  <p:stCondLst>
                                    <p:cond delay="0"/>
                                  </p:stCondLst>
                                  <p:childTnLst>
                                    <p:set>
                                      <p:cBhvr rctx="PPT">
                                        <p:cTn id="24" dur="indefinite"/>
                                        <p:tgtEl>
                                          <p:spTgt spid="508936"/>
                                        </p:tgtEl>
                                        <p:attrNameLst>
                                          <p:attrName>style.opacity</p:attrName>
                                        </p:attrNameLst>
                                      </p:cBhvr>
                                      <p:to>
                                        <p:strVal val="0.25"/>
                                      </p:to>
                                    </p:set>
                                    <p:animEffect filter="image" prLst="opacity: 0.25">
                                      <p:cBhvr rctx="IE">
                                        <p:cTn id="25" dur="indefinite"/>
                                        <p:tgtEl>
                                          <p:spTgt spid="508936"/>
                                        </p:tgtEl>
                                      </p:cBhvr>
                                    </p:animEffect>
                                  </p:childTnLst>
                                </p:cTn>
                              </p:par>
                              <p:par>
                                <p:cTn id="26" presetID="9" presetClass="emph" presetSubtype="0" nodeType="withEffect">
                                  <p:stCondLst>
                                    <p:cond delay="0"/>
                                  </p:stCondLst>
                                  <p:childTnLst>
                                    <p:set>
                                      <p:cBhvr rctx="PPT">
                                        <p:cTn id="27" dur="indefinite"/>
                                        <p:tgtEl>
                                          <p:spTgt spid="508937"/>
                                        </p:tgtEl>
                                        <p:attrNameLst>
                                          <p:attrName>style.opacity</p:attrName>
                                        </p:attrNameLst>
                                      </p:cBhvr>
                                      <p:to>
                                        <p:strVal val="0.25"/>
                                      </p:to>
                                    </p:set>
                                    <p:animEffect filter="image" prLst="opacity: 0.25">
                                      <p:cBhvr rctx="IE">
                                        <p:cTn id="28" dur="indefinite"/>
                                        <p:tgtEl>
                                          <p:spTgt spid="508937"/>
                                        </p:tgtEl>
                                      </p:cBhvr>
                                    </p:animEffect>
                                  </p:childTnLst>
                                </p:cTn>
                              </p:par>
                              <p:par>
                                <p:cTn id="29" presetID="9" presetClass="emph" presetSubtype="0" grpId="0" nodeType="withEffect">
                                  <p:stCondLst>
                                    <p:cond delay="0"/>
                                  </p:stCondLst>
                                  <p:childTnLst>
                                    <p:set>
                                      <p:cBhvr rctx="PPT">
                                        <p:cTn id="30" dur="indefinite"/>
                                        <p:tgtEl>
                                          <p:spTgt spid="508940"/>
                                        </p:tgtEl>
                                        <p:attrNameLst>
                                          <p:attrName>style.opacity</p:attrName>
                                        </p:attrNameLst>
                                      </p:cBhvr>
                                      <p:to>
                                        <p:strVal val="0.25"/>
                                      </p:to>
                                    </p:set>
                                    <p:animEffect filter="image" prLst="opacity: 0.25">
                                      <p:cBhvr rctx="IE">
                                        <p:cTn id="31" dur="indefinite"/>
                                        <p:tgtEl>
                                          <p:spTgt spid="508940"/>
                                        </p:tgtEl>
                                      </p:cBhvr>
                                    </p:animEffect>
                                  </p:childTnLst>
                                </p:cTn>
                              </p:par>
                              <p:par>
                                <p:cTn id="32" presetID="9" presetClass="emph" presetSubtype="0" grpId="0" nodeType="withEffect">
                                  <p:stCondLst>
                                    <p:cond delay="0"/>
                                  </p:stCondLst>
                                  <p:childTnLst>
                                    <p:set>
                                      <p:cBhvr rctx="PPT">
                                        <p:cTn id="33" dur="indefinite"/>
                                        <p:tgtEl>
                                          <p:spTgt spid="508941"/>
                                        </p:tgtEl>
                                        <p:attrNameLst>
                                          <p:attrName>style.opacity</p:attrName>
                                        </p:attrNameLst>
                                      </p:cBhvr>
                                      <p:to>
                                        <p:strVal val="0.25"/>
                                      </p:to>
                                    </p:set>
                                    <p:animEffect filter="image" prLst="opacity: 0.25">
                                      <p:cBhvr rctx="IE">
                                        <p:cTn id="34" dur="indefinite"/>
                                        <p:tgtEl>
                                          <p:spTgt spid="508941"/>
                                        </p:tgtEl>
                                      </p:cBhvr>
                                    </p:animEffect>
                                  </p:childTnLst>
                                </p:cTn>
                              </p:par>
                              <p:par>
                                <p:cTn id="35" presetID="9" presetClass="emph" presetSubtype="0" grpId="0" nodeType="withEffect">
                                  <p:stCondLst>
                                    <p:cond delay="0"/>
                                  </p:stCondLst>
                                  <p:childTnLst>
                                    <p:set>
                                      <p:cBhvr rctx="PPT">
                                        <p:cTn id="36" dur="indefinite"/>
                                        <p:tgtEl>
                                          <p:spTgt spid="508942"/>
                                        </p:tgtEl>
                                        <p:attrNameLst>
                                          <p:attrName>style.opacity</p:attrName>
                                        </p:attrNameLst>
                                      </p:cBhvr>
                                      <p:to>
                                        <p:strVal val="0.25"/>
                                      </p:to>
                                    </p:set>
                                    <p:animEffect filter="image" prLst="opacity: 0.25">
                                      <p:cBhvr rctx="IE">
                                        <p:cTn id="37" dur="indefinite"/>
                                        <p:tgtEl>
                                          <p:spTgt spid="508942"/>
                                        </p:tgtEl>
                                      </p:cBhvr>
                                    </p:animEffect>
                                  </p:childTnLst>
                                </p:cTn>
                              </p:par>
                              <p:par>
                                <p:cTn id="38" presetID="9" presetClass="emph" presetSubtype="0" grpId="0" nodeType="withEffect">
                                  <p:stCondLst>
                                    <p:cond delay="0"/>
                                  </p:stCondLst>
                                  <p:childTnLst>
                                    <p:set>
                                      <p:cBhvr rctx="PPT">
                                        <p:cTn id="39" dur="indefinite"/>
                                        <p:tgtEl>
                                          <p:spTgt spid="508943"/>
                                        </p:tgtEl>
                                        <p:attrNameLst>
                                          <p:attrName>style.opacity</p:attrName>
                                        </p:attrNameLst>
                                      </p:cBhvr>
                                      <p:to>
                                        <p:strVal val="0.25"/>
                                      </p:to>
                                    </p:set>
                                    <p:animEffect filter="image" prLst="opacity: 0.25">
                                      <p:cBhvr rctx="IE">
                                        <p:cTn id="40" dur="indefinite"/>
                                        <p:tgtEl>
                                          <p:spTgt spid="508943"/>
                                        </p:tgtEl>
                                      </p:cBhvr>
                                    </p:animEffect>
                                  </p:childTnLst>
                                </p:cTn>
                              </p:par>
                              <p:par>
                                <p:cTn id="41" presetID="9" presetClass="emph" presetSubtype="0" grpId="1" nodeType="withEffect">
                                  <p:stCondLst>
                                    <p:cond delay="0"/>
                                  </p:stCondLst>
                                  <p:childTnLst>
                                    <p:set>
                                      <p:cBhvr rctx="PPT">
                                        <p:cTn id="42" dur="indefinite"/>
                                        <p:tgtEl>
                                          <p:spTgt spid="16"/>
                                        </p:tgtEl>
                                        <p:attrNameLst>
                                          <p:attrName>style.opacity</p:attrName>
                                        </p:attrNameLst>
                                      </p:cBhvr>
                                      <p:to>
                                        <p:strVal val="0.25"/>
                                      </p:to>
                                    </p:set>
                                    <p:animEffect filter="image" prLst="opacity: 0.25">
                                      <p:cBhvr rctx="IE">
                                        <p:cTn id="43" dur="indefinite"/>
                                        <p:tgtEl>
                                          <p:spTgt spid="16"/>
                                        </p:tgtEl>
                                      </p:cBhvr>
                                    </p:animEffect>
                                  </p:childTnLst>
                                </p:cTn>
                              </p:par>
                              <p:par>
                                <p:cTn id="44" presetID="9" presetClass="emph" presetSubtype="0" grpId="1" nodeType="withEffect">
                                  <p:stCondLst>
                                    <p:cond delay="0"/>
                                  </p:stCondLst>
                                  <p:childTnLst>
                                    <p:set>
                                      <p:cBhvr rctx="PPT">
                                        <p:cTn id="45" dur="indefinite"/>
                                        <p:tgtEl>
                                          <p:spTgt spid="20"/>
                                        </p:tgtEl>
                                        <p:attrNameLst>
                                          <p:attrName>style.opacity</p:attrName>
                                        </p:attrNameLst>
                                      </p:cBhvr>
                                      <p:to>
                                        <p:strVal val="0.25"/>
                                      </p:to>
                                    </p:set>
                                    <p:animEffect filter="image" prLst="opacity: 0.25">
                                      <p:cBhvr rctx="IE">
                                        <p:cTn id="46" dur="indefinite"/>
                                        <p:tgtEl>
                                          <p:spTgt spid="20"/>
                                        </p:tgtEl>
                                      </p:cBhvr>
                                    </p:animEffect>
                                  </p:childTnLst>
                                </p:cTn>
                              </p:par>
                              <p:par>
                                <p:cTn id="47" presetID="9" presetClass="emph" presetSubtype="0" grpId="0" nodeType="withEffect">
                                  <p:stCondLst>
                                    <p:cond delay="0"/>
                                  </p:stCondLst>
                                  <p:childTnLst>
                                    <p:set>
                                      <p:cBhvr rctx="PPT">
                                        <p:cTn id="48" dur="indefinite"/>
                                        <p:tgtEl>
                                          <p:spTgt spid="24"/>
                                        </p:tgtEl>
                                        <p:attrNameLst>
                                          <p:attrName>style.opacity</p:attrName>
                                        </p:attrNameLst>
                                      </p:cBhvr>
                                      <p:to>
                                        <p:strVal val="0.25"/>
                                      </p:to>
                                    </p:set>
                                    <p:animEffect filter="image" prLst="opacity: 0.25">
                                      <p:cBhvr rctx="IE">
                                        <p:cTn id="49" dur="indefinite"/>
                                        <p:tgtEl>
                                          <p:spTgt spid="24"/>
                                        </p:tgtEl>
                                      </p:cBhvr>
                                    </p:animEffect>
                                  </p:childTnLst>
                                </p:cTn>
                              </p:par>
                              <p:par>
                                <p:cTn id="50" presetID="9" presetClass="emph" presetSubtype="0" nodeType="withEffect">
                                  <p:stCondLst>
                                    <p:cond delay="0"/>
                                  </p:stCondLst>
                                  <p:childTnLst>
                                    <p:set>
                                      <p:cBhvr rctx="PPT">
                                        <p:cTn id="51" dur="indefinite"/>
                                        <p:tgtEl>
                                          <p:spTgt spid="25"/>
                                        </p:tgtEl>
                                        <p:attrNameLst>
                                          <p:attrName>style.opacity</p:attrName>
                                        </p:attrNameLst>
                                      </p:cBhvr>
                                      <p:to>
                                        <p:strVal val="0.25"/>
                                      </p:to>
                                    </p:set>
                                    <p:animEffect filter="image" prLst="opacity: 0.25">
                                      <p:cBhvr rctx="IE">
                                        <p:cTn id="52"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4" grpId="0" animBg="1"/>
      <p:bldP spid="508936" grpId="0" animBg="1"/>
      <p:bldP spid="508940" grpId="0" animBg="1"/>
      <p:bldP spid="508941" grpId="0" animBg="1"/>
      <p:bldP spid="508942" grpId="0" animBg="1"/>
      <p:bldP spid="508943" grpId="0" animBg="1"/>
      <p:bldP spid="19" grpId="0" animBg="1"/>
      <p:bldP spid="20" grpId="1" animBg="1"/>
      <p:bldP spid="24" grpId="0" animBg="1"/>
      <p:bldP spid="16" grpId="0" animBg="1"/>
      <p:bldP spid="16" grpId="1"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utoShape 101"/>
          <p:cNvSpPr>
            <a:spLocks noChangeArrowheads="1"/>
          </p:cNvSpPr>
          <p:nvPr/>
        </p:nvSpPr>
        <p:spPr bwMode="auto">
          <a:xfrm>
            <a:off x="2235168" y="2954331"/>
            <a:ext cx="1679598" cy="863507"/>
          </a:xfrm>
          <a:prstGeom prst="wedgeRectCallout">
            <a:avLst>
              <a:gd name="adj1" fmla="val 71453"/>
              <a:gd name="adj2" fmla="val 115758"/>
            </a:avLst>
          </a:prstGeom>
          <a:ln>
            <a:headEnd/>
            <a:tailEnd/>
          </a:ln>
        </p:spPr>
        <p:style>
          <a:lnRef idx="1">
            <a:schemeClr val="accent1"/>
          </a:lnRef>
          <a:fillRef idx="2">
            <a:schemeClr val="accent1"/>
          </a:fillRef>
          <a:effectRef idx="1">
            <a:schemeClr val="accent1"/>
          </a:effectRef>
          <a:fontRef idx="minor">
            <a:schemeClr val="dk1"/>
          </a:fontRef>
        </p:style>
        <p:txBody>
          <a:bodyPr wrap="square" tIns="18288" bIns="27432" anchor="t" anchorCtr="1"/>
          <a:lstStyle/>
          <a:p>
            <a:r>
              <a:rPr lang="en-US" dirty="0" smtClean="0"/>
              <a:t>memory cell (points-to:  </a:t>
            </a:r>
            <a:r>
              <a:rPr lang="en-US" dirty="0" smtClean="0">
                <a:latin typeface="cmmi10"/>
              </a:rPr>
              <a:t>°</a:t>
            </a:r>
            <a:r>
              <a:rPr lang="en-US" dirty="0" smtClean="0">
                <a:latin typeface="cmsy10"/>
              </a:rPr>
              <a:t>!</a:t>
            </a:r>
            <a:r>
              <a:rPr lang="en-US" dirty="0" smtClean="0"/>
              <a:t>next </a:t>
            </a:r>
            <a:r>
              <a:rPr lang="en-US" kern="0" dirty="0" smtClean="0">
                <a:latin typeface="cmr10"/>
              </a:rPr>
              <a:t>=</a:t>
            </a:r>
            <a:r>
              <a:rPr lang="en-US" dirty="0" smtClean="0"/>
              <a:t> </a:t>
            </a:r>
            <a:r>
              <a:rPr lang="en-US" dirty="0" smtClean="0">
                <a:latin typeface="cmmi10"/>
              </a:rPr>
              <a:t>±</a:t>
            </a:r>
            <a:r>
              <a:rPr lang="en-US" dirty="0" smtClean="0">
                <a:latin typeface="+mj-lt"/>
                <a:sym typeface="Symbol" pitchFamily="18" charset="2"/>
              </a:rPr>
              <a:t>)</a:t>
            </a:r>
            <a:endParaRPr lang="en-US" dirty="0" smtClean="0">
              <a:latin typeface="cmmi10"/>
              <a:sym typeface="Symbol" pitchFamily="18" charset="2"/>
            </a:endParaRPr>
          </a:p>
        </p:txBody>
      </p:sp>
      <p:sp>
        <p:nvSpPr>
          <p:cNvPr id="2" name="Title 1"/>
          <p:cNvSpPr>
            <a:spLocks noGrp="1"/>
          </p:cNvSpPr>
          <p:nvPr>
            <p:ph type="title"/>
          </p:nvPr>
        </p:nvSpPr>
        <p:spPr/>
        <p:txBody>
          <a:bodyPr/>
          <a:lstStyle/>
          <a:p>
            <a:r>
              <a:rPr lang="en-US" dirty="0" smtClean="0"/>
              <a:t>Abstract memory as graphs</a:t>
            </a:r>
            <a:endParaRPr lang="en-US" dirty="0"/>
          </a:p>
        </p:txBody>
      </p:sp>
      <p:sp>
        <p:nvSpPr>
          <p:cNvPr id="98" name="TextBox 97"/>
          <p:cNvSpPr txBox="1"/>
          <p:nvPr/>
        </p:nvSpPr>
        <p:spPr>
          <a:xfrm>
            <a:off x="6113526" y="4374114"/>
            <a:ext cx="2706624" cy="1975926"/>
          </a:xfrm>
          <a:prstGeom prst="rect">
            <a:avLst/>
          </a:prstGeom>
          <a:solidFill>
            <a:srgbClr val="FFFFEB"/>
          </a:solidFill>
          <a:ln w="9525">
            <a:solidFill>
              <a:schemeClr val="tx1"/>
            </a:solidFill>
            <a:prstDash val="dash"/>
          </a:ln>
        </p:spPr>
        <p:txBody>
          <a:bodyPr wrap="square" rtlCol="0">
            <a:spAutoFit/>
          </a:bodyPr>
          <a:lstStyle/>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err="1" smtClean="0">
                <a:solidFill>
                  <a:srgbClr val="7030A0"/>
                </a:solidFill>
              </a:rPr>
              <a:t>dll</a:t>
            </a:r>
            <a:r>
              <a:rPr lang="en-US" kern="0" dirty="0" smtClean="0"/>
              <a:t>(h, p) =</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b="1" kern="0" dirty="0" smtClean="0"/>
              <a:t>if</a:t>
            </a:r>
            <a:r>
              <a:rPr lang="en-US" kern="0" dirty="0" smtClean="0"/>
              <a:t> (h </a:t>
            </a:r>
            <a:r>
              <a:rPr lang="en-US" kern="0" dirty="0" smtClean="0">
                <a:latin typeface="cmr10"/>
              </a:rPr>
              <a:t>=</a:t>
            </a:r>
            <a:r>
              <a:rPr lang="en-US" kern="0" dirty="0" smtClean="0"/>
              <a:t> </a:t>
            </a:r>
            <a:r>
              <a:rPr lang="en-US" b="1" kern="0" dirty="0" smtClean="0"/>
              <a:t>null</a:t>
            </a:r>
            <a:r>
              <a:rPr lang="en-US" kern="0" dirty="0" smtClean="0"/>
              <a:t>) </a:t>
            </a:r>
            <a:r>
              <a:rPr lang="en-US" b="1" kern="0" dirty="0" smtClean="0"/>
              <a:t>then</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b="1" kern="0" dirty="0" smtClean="0"/>
              <a:t>else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t>		</a:t>
            </a:r>
            <a:r>
              <a:rPr lang="en-US" kern="0" dirty="0" err="1" smtClean="0"/>
              <a:t>h</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p  </a:t>
            </a:r>
            <a:r>
              <a:rPr lang="en-US" b="1" kern="0" dirty="0" smtClean="0"/>
              <a:t>and</a:t>
            </a:r>
            <a:r>
              <a:rPr lang="en-US" kern="0" dirty="0" smtClean="0"/>
              <a:t>  		</a:t>
            </a:r>
            <a:r>
              <a:rPr lang="en-US" kern="0" dirty="0" err="1" smtClean="0">
                <a:solidFill>
                  <a:srgbClr val="7030A0"/>
                </a:solidFill>
              </a:rPr>
              <a:t>dll</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h)</a:t>
            </a:r>
            <a:endParaRPr lang="en-US" kern="0" dirty="0"/>
          </a:p>
        </p:txBody>
      </p:sp>
      <p:sp>
        <p:nvSpPr>
          <p:cNvPr id="75" name="Footer Placeholder 74"/>
          <p:cNvSpPr>
            <a:spLocks noGrp="1"/>
          </p:cNvSpPr>
          <p:nvPr>
            <p:ph type="ftr" sz="quarter" idx="11"/>
          </p:nvPr>
        </p:nvSpPr>
        <p:spPr/>
        <p:txBody>
          <a:bodyPr/>
          <a:lstStyle/>
          <a:p>
            <a:r>
              <a:rPr lang="en-US" smtClean="0"/>
              <a:t>Bor-Yuh Evan Chang - End-User Program Analysis for Data Structures</a:t>
            </a:r>
            <a:endParaRPr lang="en-US"/>
          </a:p>
        </p:txBody>
      </p:sp>
      <p:grpSp>
        <p:nvGrpSpPr>
          <p:cNvPr id="127" name="Group 253"/>
          <p:cNvGrpSpPr/>
          <p:nvPr/>
        </p:nvGrpSpPr>
        <p:grpSpPr>
          <a:xfrm>
            <a:off x="406453" y="3931248"/>
            <a:ext cx="365125" cy="699538"/>
            <a:chOff x="323850" y="2475460"/>
            <a:chExt cx="365125" cy="699538"/>
          </a:xfrm>
        </p:grpSpPr>
        <p:sp>
          <p:nvSpPr>
            <p:cNvPr id="131" name="Text Box 74"/>
            <p:cNvSpPr txBox="1">
              <a:spLocks noChangeArrowheads="1"/>
            </p:cNvSpPr>
            <p:nvPr/>
          </p:nvSpPr>
          <p:spPr bwMode="auto">
            <a:xfrm>
              <a:off x="381000" y="2475460"/>
              <a:ext cx="250825" cy="366713"/>
            </a:xfrm>
            <a:prstGeom prst="rect">
              <a:avLst/>
            </a:prstGeom>
            <a:noFill/>
            <a:ln w="9525">
              <a:noFill/>
              <a:miter lim="800000"/>
              <a:headEnd/>
              <a:tailEnd/>
            </a:ln>
            <a:effectLst/>
          </p:spPr>
          <p:txBody>
            <a:bodyPr wrap="none">
              <a:spAutoFit/>
            </a:bodyPr>
            <a:lstStyle/>
            <a:p>
              <a:r>
                <a:rPr lang="en-US" dirty="0"/>
                <a:t>l</a:t>
              </a:r>
            </a:p>
          </p:txBody>
        </p:sp>
        <p:sp>
          <p:nvSpPr>
            <p:cNvPr id="132" name="Oval 76"/>
            <p:cNvSpPr>
              <a:spLocks noChangeArrowheads="1"/>
            </p:cNvSpPr>
            <p:nvPr/>
          </p:nvSpPr>
          <p:spPr bwMode="auto">
            <a:xfrm>
              <a:off x="323850" y="2809873"/>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grpSp>
        <p:nvGrpSpPr>
          <p:cNvPr id="198" name="Group 197"/>
          <p:cNvGrpSpPr/>
          <p:nvPr/>
        </p:nvGrpSpPr>
        <p:grpSpPr>
          <a:xfrm>
            <a:off x="766816" y="4448218"/>
            <a:ext cx="2881312" cy="377275"/>
            <a:chOff x="766816" y="4448218"/>
            <a:chExt cx="2881312" cy="377275"/>
          </a:xfrm>
        </p:grpSpPr>
        <p:cxnSp>
          <p:nvCxnSpPr>
            <p:cNvPr id="128" name="AutoShape 80"/>
            <p:cNvCxnSpPr>
              <a:cxnSpLocks noChangeShapeType="1"/>
              <a:stCxn id="132" idx="6"/>
              <a:endCxn id="135" idx="2"/>
            </p:cNvCxnSpPr>
            <p:nvPr/>
          </p:nvCxnSpPr>
          <p:spPr bwMode="auto">
            <a:xfrm flipV="1">
              <a:off x="771578" y="4448218"/>
              <a:ext cx="2876550" cy="6"/>
            </a:xfrm>
            <a:prstGeom prst="straightConnector1">
              <a:avLst/>
            </a:prstGeom>
            <a:noFill/>
            <a:ln w="88900">
              <a:solidFill>
                <a:schemeClr val="tx1"/>
              </a:solidFill>
              <a:round/>
              <a:headEnd/>
              <a:tailEnd type="triangle" w="med" len="med"/>
            </a:ln>
            <a:effectLst/>
          </p:spPr>
        </p:cxnSp>
        <p:sp>
          <p:nvSpPr>
            <p:cNvPr id="129" name="Text Box 81"/>
            <p:cNvSpPr txBox="1">
              <a:spLocks noChangeArrowheads="1"/>
            </p:cNvSpPr>
            <p:nvPr/>
          </p:nvSpPr>
          <p:spPr bwMode="auto">
            <a:xfrm>
              <a:off x="766816" y="4456161"/>
              <a:ext cx="996950" cy="366713"/>
            </a:xfrm>
            <a:prstGeom prst="rect">
              <a:avLst/>
            </a:prstGeom>
            <a:noFill/>
            <a:ln w="9525">
              <a:noFill/>
              <a:miter lim="800000"/>
              <a:headEnd/>
              <a:tailEnd/>
            </a:ln>
            <a:effectLst/>
          </p:spPr>
          <p:txBody>
            <a:bodyPr wrap="none">
              <a:spAutoFit/>
            </a:bodyPr>
            <a:lstStyle/>
            <a:p>
              <a:r>
                <a:rPr lang="en-US" dirty="0" err="1"/>
                <a:t>dll</a:t>
              </a:r>
              <a:r>
                <a:rPr lang="en-US" dirty="0"/>
                <a:t>(null)</a:t>
              </a:r>
              <a:endParaRPr lang="en-US" baseline="-25000" dirty="0">
                <a:solidFill>
                  <a:srgbClr val="993366"/>
                </a:solidFill>
              </a:endParaRPr>
            </a:p>
          </p:txBody>
        </p:sp>
        <p:sp>
          <p:nvSpPr>
            <p:cNvPr id="130" name="Text Box 88"/>
            <p:cNvSpPr txBox="1">
              <a:spLocks noChangeArrowheads="1"/>
            </p:cNvSpPr>
            <p:nvPr/>
          </p:nvSpPr>
          <p:spPr bwMode="auto">
            <a:xfrm>
              <a:off x="2646388" y="4456161"/>
              <a:ext cx="747320" cy="369332"/>
            </a:xfrm>
            <a:prstGeom prst="rect">
              <a:avLst/>
            </a:prstGeom>
            <a:noFill/>
            <a:ln w="9525">
              <a:noFill/>
              <a:miter lim="800000"/>
              <a:headEnd/>
              <a:tailEnd/>
            </a:ln>
            <a:effectLst/>
          </p:spPr>
          <p:txBody>
            <a:bodyPr wrap="none">
              <a:spAutoFit/>
            </a:bodyPr>
            <a:lstStyle/>
            <a:p>
              <a:r>
                <a:rPr lang="en-US" dirty="0" err="1" smtClean="0"/>
                <a:t>dll</a:t>
              </a:r>
              <a:r>
                <a:rPr lang="en-US" dirty="0" smtClean="0"/>
                <a:t>(</a:t>
              </a:r>
              <a:r>
                <a:rPr lang="en-US" dirty="0" smtClean="0">
                  <a:latin typeface="cmmi10"/>
                  <a:sym typeface="Symbol" pitchFamily="18" charset="2"/>
                </a:rPr>
                <a:t>¯</a:t>
              </a:r>
              <a:r>
                <a:rPr lang="en-US" dirty="0" smtClean="0"/>
                <a:t>)</a:t>
              </a:r>
              <a:endParaRPr lang="en-US" dirty="0">
                <a:solidFill>
                  <a:srgbClr val="FF0000"/>
                </a:solidFill>
              </a:endParaRPr>
            </a:p>
          </p:txBody>
        </p:sp>
      </p:grpSp>
      <p:grpSp>
        <p:nvGrpSpPr>
          <p:cNvPr id="192" name="Group 191"/>
          <p:cNvGrpSpPr/>
          <p:nvPr/>
        </p:nvGrpSpPr>
        <p:grpSpPr>
          <a:xfrm>
            <a:off x="3580872" y="3931248"/>
            <a:ext cx="514885" cy="699532"/>
            <a:chOff x="3580872" y="3931248"/>
            <a:chExt cx="514885" cy="699532"/>
          </a:xfrm>
        </p:grpSpPr>
        <p:sp>
          <p:nvSpPr>
            <p:cNvPr id="133" name="Text Box 75"/>
            <p:cNvSpPr txBox="1">
              <a:spLocks noChangeArrowheads="1"/>
            </p:cNvSpPr>
            <p:nvPr/>
          </p:nvSpPr>
          <p:spPr bwMode="auto">
            <a:xfrm>
              <a:off x="3580872" y="3931248"/>
              <a:ext cx="514885" cy="369332"/>
            </a:xfrm>
            <a:prstGeom prst="rect">
              <a:avLst/>
            </a:prstGeom>
            <a:noFill/>
            <a:ln w="9525">
              <a:noFill/>
              <a:miter lim="800000"/>
              <a:headEnd/>
              <a:tailEnd/>
            </a:ln>
            <a:effectLst/>
          </p:spPr>
          <p:txBody>
            <a:bodyPr wrap="none">
              <a:spAutoFit/>
            </a:bodyPr>
            <a:lstStyle/>
            <a:p>
              <a:r>
                <a:rPr lang="en-US" dirty="0"/>
                <a:t>cur</a:t>
              </a:r>
            </a:p>
          </p:txBody>
        </p:sp>
        <p:sp>
          <p:nvSpPr>
            <p:cNvPr id="135" name="Oval 22"/>
            <p:cNvSpPr>
              <a:spLocks noChangeArrowheads="1"/>
            </p:cNvSpPr>
            <p:nvPr/>
          </p:nvSpPr>
          <p:spPr bwMode="auto">
            <a:xfrm>
              <a:off x="3648128" y="4265655"/>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sp>
        <p:nvSpPr>
          <p:cNvPr id="141" name="Oval 73"/>
          <p:cNvSpPr>
            <a:spLocks noChangeArrowheads="1"/>
          </p:cNvSpPr>
          <p:nvPr/>
        </p:nvSpPr>
        <p:spPr bwMode="auto">
          <a:xfrm>
            <a:off x="6021451" y="4402186"/>
            <a:ext cx="92075" cy="92075"/>
          </a:xfrm>
          <a:prstGeom prst="ellipse">
            <a:avLst/>
          </a:prstGeom>
          <a:noFill/>
          <a:ln w="9525">
            <a:noFill/>
            <a:round/>
            <a:headEnd/>
            <a:tailEnd/>
          </a:ln>
          <a:effectLst/>
        </p:spPr>
        <p:txBody>
          <a:bodyPr wrap="none" anchor="ctr"/>
          <a:lstStyle/>
          <a:p>
            <a:pPr algn="ctr"/>
            <a:endParaRPr lang="en-US"/>
          </a:p>
        </p:txBody>
      </p:sp>
      <p:grpSp>
        <p:nvGrpSpPr>
          <p:cNvPr id="195" name="Group 194"/>
          <p:cNvGrpSpPr/>
          <p:nvPr/>
        </p:nvGrpSpPr>
        <p:grpSpPr>
          <a:xfrm>
            <a:off x="5019743" y="4448224"/>
            <a:ext cx="1001708" cy="377269"/>
            <a:chOff x="5019743" y="4448224"/>
            <a:chExt cx="1001708" cy="377269"/>
          </a:xfrm>
        </p:grpSpPr>
        <p:cxnSp>
          <p:nvCxnSpPr>
            <p:cNvPr id="142" name="AutoShape 77"/>
            <p:cNvCxnSpPr>
              <a:cxnSpLocks noChangeShapeType="1"/>
              <a:stCxn id="146" idx="6"/>
              <a:endCxn id="141" idx="2"/>
            </p:cNvCxnSpPr>
            <p:nvPr/>
          </p:nvCxnSpPr>
          <p:spPr bwMode="auto">
            <a:xfrm>
              <a:off x="5038778" y="4448224"/>
              <a:ext cx="982673" cy="1588"/>
            </a:xfrm>
            <a:prstGeom prst="straightConnector1">
              <a:avLst/>
            </a:prstGeom>
            <a:noFill/>
            <a:ln w="88900">
              <a:solidFill>
                <a:schemeClr val="tx1"/>
              </a:solidFill>
              <a:round/>
              <a:headEnd/>
              <a:tailEnd type="triangle" w="med" len="sm"/>
            </a:ln>
            <a:effectLst/>
          </p:spPr>
        </p:cxnSp>
        <p:sp>
          <p:nvSpPr>
            <p:cNvPr id="143" name="Text Box 78"/>
            <p:cNvSpPr txBox="1">
              <a:spLocks noChangeArrowheads="1"/>
            </p:cNvSpPr>
            <p:nvPr/>
          </p:nvSpPr>
          <p:spPr bwMode="auto">
            <a:xfrm>
              <a:off x="5019743" y="4456161"/>
              <a:ext cx="736099" cy="369332"/>
            </a:xfrm>
            <a:prstGeom prst="rect">
              <a:avLst/>
            </a:prstGeom>
            <a:noFill/>
            <a:ln w="9525">
              <a:noFill/>
              <a:miter lim="800000"/>
              <a:headEnd/>
              <a:tailEnd/>
            </a:ln>
            <a:effectLst/>
          </p:spPr>
          <p:txBody>
            <a:bodyPr wrap="none">
              <a:spAutoFit/>
            </a:bodyPr>
            <a:lstStyle/>
            <a:p>
              <a:r>
                <a:rPr lang="en-US" dirty="0" err="1" smtClean="0"/>
                <a:t>dll</a:t>
              </a:r>
              <a:r>
                <a:rPr lang="en-US" dirty="0" smtClean="0"/>
                <a:t>(</a:t>
              </a:r>
              <a:r>
                <a:rPr lang="en-US" dirty="0" smtClean="0">
                  <a:latin typeface="cmmi10"/>
                  <a:sym typeface="Symbol" pitchFamily="18" charset="2"/>
                </a:rPr>
                <a:t>°</a:t>
              </a:r>
              <a:r>
                <a:rPr lang="en-US" dirty="0" smtClean="0"/>
                <a:t>)</a:t>
              </a:r>
              <a:endParaRPr lang="en-US" dirty="0">
                <a:solidFill>
                  <a:srgbClr val="FF0000"/>
                </a:solidFill>
              </a:endParaRPr>
            </a:p>
          </p:txBody>
        </p:sp>
      </p:grpSp>
      <p:grpSp>
        <p:nvGrpSpPr>
          <p:cNvPr id="197" name="Group 196"/>
          <p:cNvGrpSpPr/>
          <p:nvPr/>
        </p:nvGrpSpPr>
        <p:grpSpPr>
          <a:xfrm>
            <a:off x="2737309" y="4410119"/>
            <a:ext cx="1936344" cy="917557"/>
            <a:chOff x="2737309" y="4410119"/>
            <a:chExt cx="1936344" cy="917557"/>
          </a:xfrm>
        </p:grpSpPr>
        <p:sp>
          <p:nvSpPr>
            <p:cNvPr id="134" name="Oval 82"/>
            <p:cNvSpPr>
              <a:spLocks noChangeArrowheads="1"/>
            </p:cNvSpPr>
            <p:nvPr/>
          </p:nvSpPr>
          <p:spPr bwMode="auto">
            <a:xfrm>
              <a:off x="2737309" y="4962551"/>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96" name="Group 195"/>
            <p:cNvGrpSpPr/>
            <p:nvPr/>
          </p:nvGrpSpPr>
          <p:grpSpPr>
            <a:xfrm>
              <a:off x="3001941" y="4577309"/>
              <a:ext cx="699659" cy="567805"/>
              <a:chOff x="3001941" y="4577309"/>
              <a:chExt cx="699659" cy="567805"/>
            </a:xfrm>
          </p:grpSpPr>
          <p:cxnSp>
            <p:nvCxnSpPr>
              <p:cNvPr id="136" name="AutoShape 86"/>
              <p:cNvCxnSpPr>
                <a:cxnSpLocks noChangeShapeType="1"/>
                <a:stCxn id="135" idx="3"/>
                <a:endCxn id="134" idx="6"/>
              </p:cNvCxnSpPr>
              <p:nvPr/>
            </p:nvCxnSpPr>
            <p:spPr bwMode="auto">
              <a:xfrm rot="5400000">
                <a:off x="3118115" y="4561629"/>
                <a:ext cx="567805" cy="599165"/>
              </a:xfrm>
              <a:prstGeom prst="curvedConnector2">
                <a:avLst/>
              </a:prstGeom>
              <a:noFill/>
              <a:ln w="25400">
                <a:solidFill>
                  <a:schemeClr val="tx1"/>
                </a:solidFill>
                <a:round/>
                <a:headEnd/>
                <a:tailEnd type="stealth" w="lg" len="lg"/>
              </a:ln>
              <a:effectLst/>
            </p:spPr>
          </p:cxnSp>
          <p:sp>
            <p:nvSpPr>
              <p:cNvPr id="139" name="Text Box 87"/>
              <p:cNvSpPr txBox="1">
                <a:spLocks noChangeArrowheads="1"/>
              </p:cNvSpPr>
              <p:nvPr/>
            </p:nvSpPr>
            <p:spPr bwMode="auto">
              <a:xfrm>
                <a:off x="3001941" y="4733531"/>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grpSp>
          <p:nvGrpSpPr>
            <p:cNvPr id="194" name="Group 193"/>
            <p:cNvGrpSpPr/>
            <p:nvPr/>
          </p:nvGrpSpPr>
          <p:grpSpPr>
            <a:xfrm>
              <a:off x="4006903" y="4410119"/>
              <a:ext cx="666750" cy="338554"/>
              <a:chOff x="4006903" y="4410119"/>
              <a:chExt cx="666750" cy="338554"/>
            </a:xfrm>
          </p:grpSpPr>
          <p:sp>
            <p:nvSpPr>
              <p:cNvPr id="144" name="Text Box 43"/>
              <p:cNvSpPr txBox="1">
                <a:spLocks noChangeArrowheads="1"/>
              </p:cNvSpPr>
              <p:nvPr/>
            </p:nvSpPr>
            <p:spPr bwMode="auto">
              <a:xfrm>
                <a:off x="4006903" y="4410119"/>
                <a:ext cx="593432" cy="338554"/>
              </a:xfrm>
              <a:prstGeom prst="rect">
                <a:avLst/>
              </a:prstGeom>
              <a:noFill/>
              <a:ln w="9525">
                <a:noFill/>
                <a:miter lim="800000"/>
                <a:headEnd/>
                <a:tailEnd/>
              </a:ln>
              <a:effectLst/>
            </p:spPr>
            <p:txBody>
              <a:bodyPr wrap="none">
                <a:spAutoFit/>
              </a:bodyPr>
              <a:lstStyle/>
              <a:p>
                <a:r>
                  <a:rPr lang="en-US" sz="1600" dirty="0" smtClean="0">
                    <a:solidFill>
                      <a:schemeClr val="accent5">
                        <a:lumMod val="25000"/>
                      </a:schemeClr>
                    </a:solidFill>
                  </a:rPr>
                  <a:t>next</a:t>
                </a:r>
                <a:endParaRPr lang="en-US" sz="1600" dirty="0">
                  <a:solidFill>
                    <a:schemeClr val="accent5">
                      <a:lumMod val="25000"/>
                    </a:schemeClr>
                  </a:solidFill>
                </a:endParaRPr>
              </a:p>
            </p:txBody>
          </p:sp>
          <p:cxnSp>
            <p:nvCxnSpPr>
              <p:cNvPr id="145" name="AutoShape 48"/>
              <p:cNvCxnSpPr>
                <a:cxnSpLocks noChangeShapeType="1"/>
                <a:stCxn id="135" idx="6"/>
                <a:endCxn id="146" idx="2"/>
              </p:cNvCxnSpPr>
              <p:nvPr/>
            </p:nvCxnSpPr>
            <p:spPr bwMode="auto">
              <a:xfrm>
                <a:off x="4013253" y="4448218"/>
                <a:ext cx="660400" cy="6"/>
              </a:xfrm>
              <a:prstGeom prst="straightConnector1">
                <a:avLst/>
              </a:prstGeom>
              <a:noFill/>
              <a:ln w="25400">
                <a:solidFill>
                  <a:schemeClr val="tx1"/>
                </a:solidFill>
                <a:round/>
                <a:headEnd/>
                <a:tailEnd type="stealth" w="lg" len="lg"/>
              </a:ln>
              <a:effectLst/>
            </p:spPr>
          </p:cxnSp>
        </p:grpSp>
      </p:grpSp>
      <p:sp>
        <p:nvSpPr>
          <p:cNvPr id="146" name="Oval 22"/>
          <p:cNvSpPr>
            <a:spLocks noChangeArrowheads="1"/>
          </p:cNvSpPr>
          <p:nvPr/>
        </p:nvSpPr>
        <p:spPr bwMode="auto">
          <a:xfrm>
            <a:off x="4673653" y="4265661"/>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rPr>
              <a:t>±</a:t>
            </a:r>
            <a:endParaRPr lang="en-US" dirty="0">
              <a:latin typeface="cmmi10"/>
              <a:sym typeface="Symbol" pitchFamily="18" charset="2"/>
            </a:endParaRPr>
          </a:p>
        </p:txBody>
      </p:sp>
      <p:sp>
        <p:nvSpPr>
          <p:cNvPr id="151" name="Text Box 5"/>
          <p:cNvSpPr txBox="1">
            <a:spLocks noChangeArrowheads="1"/>
          </p:cNvSpPr>
          <p:nvPr/>
        </p:nvSpPr>
        <p:spPr bwMode="auto">
          <a:xfrm>
            <a:off x="263466" y="1089025"/>
            <a:ext cx="8856663" cy="523220"/>
          </a:xfrm>
          <a:prstGeom prst="rect">
            <a:avLst/>
          </a:prstGeom>
          <a:noFill/>
          <a:ln w="9525">
            <a:noFill/>
            <a:miter lim="800000"/>
            <a:headEnd/>
            <a:tailEnd/>
          </a:ln>
          <a:effectLst/>
        </p:spPr>
        <p:txBody>
          <a:bodyPr wrap="square">
            <a:spAutoFit/>
          </a:bodyPr>
          <a:lstStyle/>
          <a:p>
            <a:r>
              <a:rPr lang="en-US" sz="2800" dirty="0" smtClean="0"/>
              <a:t>Make endpoints and segments explicit, yet high-level</a:t>
            </a:r>
            <a:endParaRPr lang="en-US" sz="2800" dirty="0"/>
          </a:p>
        </p:txBody>
      </p:sp>
      <p:sp>
        <p:nvSpPr>
          <p:cNvPr id="154" name="Trapezoid 153"/>
          <p:cNvSpPr/>
          <p:nvPr/>
        </p:nvSpPr>
        <p:spPr bwMode="auto">
          <a:xfrm rot="16200000">
            <a:off x="4820492" y="1409650"/>
            <a:ext cx="803286" cy="1474719"/>
          </a:xfrm>
          <a:prstGeom prst="trapezoid">
            <a:avLst>
              <a:gd name="adj" fmla="val 97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55" name="Text Box 44"/>
          <p:cNvSpPr txBox="1">
            <a:spLocks noChangeAspect="1" noChangeArrowheads="1"/>
          </p:cNvSpPr>
          <p:nvPr/>
        </p:nvSpPr>
        <p:spPr bwMode="auto">
          <a:xfrm>
            <a:off x="313578" y="1964445"/>
            <a:ext cx="250295" cy="366712"/>
          </a:xfrm>
          <a:prstGeom prst="rect">
            <a:avLst/>
          </a:prstGeom>
          <a:noFill/>
          <a:ln w="9525">
            <a:noFill/>
            <a:miter lim="800000"/>
            <a:headEnd/>
            <a:tailEnd/>
          </a:ln>
          <a:effectLst/>
        </p:spPr>
        <p:txBody>
          <a:bodyPr wrap="square">
            <a:spAutoFit/>
          </a:bodyPr>
          <a:lstStyle/>
          <a:p>
            <a:r>
              <a:rPr lang="en-US" dirty="0"/>
              <a:t>l</a:t>
            </a:r>
          </a:p>
        </p:txBody>
      </p:sp>
      <p:cxnSp>
        <p:nvCxnSpPr>
          <p:cNvPr id="156" name="AutoShape 45"/>
          <p:cNvCxnSpPr>
            <a:cxnSpLocks noChangeAspect="1" noChangeShapeType="1"/>
            <a:stCxn id="155" idx="3"/>
            <a:endCxn id="157" idx="0"/>
          </p:cNvCxnSpPr>
          <p:nvPr/>
        </p:nvCxnSpPr>
        <p:spPr bwMode="auto">
          <a:xfrm flipV="1">
            <a:off x="563873" y="2147010"/>
            <a:ext cx="301322" cy="791"/>
          </a:xfrm>
          <a:prstGeom prst="straightConnector1">
            <a:avLst/>
          </a:prstGeom>
          <a:noFill/>
          <a:ln w="25400">
            <a:solidFill>
              <a:schemeClr val="tx1"/>
            </a:solidFill>
            <a:round/>
            <a:headEnd/>
            <a:tailEnd type="stealth" w="lg" len="lg"/>
          </a:ln>
          <a:effectLst/>
        </p:spPr>
      </p:cxnSp>
      <p:grpSp>
        <p:nvGrpSpPr>
          <p:cNvPr id="6" name="Group 226"/>
          <p:cNvGrpSpPr/>
          <p:nvPr/>
        </p:nvGrpSpPr>
        <p:grpSpPr>
          <a:xfrm>
            <a:off x="3192417" y="2007524"/>
            <a:ext cx="419139" cy="366459"/>
            <a:chOff x="2324457" y="5626914"/>
            <a:chExt cx="602971" cy="366459"/>
          </a:xfrm>
        </p:grpSpPr>
        <p:sp>
          <p:nvSpPr>
            <p:cNvPr id="174" name="Rectangle 173"/>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75" name="Rectangle 174"/>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6" name="Rectangle 175"/>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7" name="Rectangle 176"/>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83" name="Rectangle 18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277" name="TextBox 276"/>
          <p:cNvSpPr txBox="1"/>
          <p:nvPr/>
        </p:nvSpPr>
        <p:spPr>
          <a:xfrm>
            <a:off x="4694760" y="1964278"/>
            <a:ext cx="995785" cy="369332"/>
          </a:xfrm>
          <a:prstGeom prst="rect">
            <a:avLst/>
          </a:prstGeom>
          <a:noFill/>
        </p:spPr>
        <p:txBody>
          <a:bodyPr wrap="none" rtlCol="0">
            <a:spAutoFit/>
          </a:bodyPr>
          <a:lstStyle/>
          <a:p>
            <a:r>
              <a:rPr lang="en-US" dirty="0" err="1" smtClean="0"/>
              <a:t>dll</a:t>
            </a:r>
            <a:r>
              <a:rPr lang="en-US" dirty="0" smtClean="0"/>
              <a:t>(</a:t>
            </a:r>
            <a:r>
              <a:rPr lang="en-US" dirty="0" smtClean="0">
                <a:latin typeface="cmmi10"/>
              </a:rPr>
              <a:t>±</a:t>
            </a:r>
            <a:r>
              <a:rPr lang="en-US" dirty="0" smtClean="0">
                <a:latin typeface="+mj-lt"/>
              </a:rPr>
              <a:t>, </a:t>
            </a:r>
            <a:r>
              <a:rPr lang="en-US" dirty="0" smtClean="0">
                <a:latin typeface="cmmi10"/>
              </a:rPr>
              <a:t>°</a:t>
            </a:r>
            <a:r>
              <a:rPr lang="en-US" dirty="0" smtClean="0"/>
              <a:t>)</a:t>
            </a:r>
            <a:endParaRPr lang="en-US" dirty="0"/>
          </a:p>
        </p:txBody>
      </p:sp>
      <p:sp>
        <p:nvSpPr>
          <p:cNvPr id="278" name="TextBox 277"/>
          <p:cNvSpPr txBox="1"/>
          <p:nvPr/>
        </p:nvSpPr>
        <p:spPr>
          <a:xfrm>
            <a:off x="4462461" y="2110330"/>
            <a:ext cx="287259" cy="369332"/>
          </a:xfrm>
          <a:prstGeom prst="rect">
            <a:avLst/>
          </a:prstGeom>
          <a:noFill/>
        </p:spPr>
        <p:txBody>
          <a:bodyPr wrap="none" rtlCol="0">
            <a:spAutoFit/>
          </a:bodyPr>
          <a:lstStyle/>
          <a:p>
            <a:pPr algn="ctr"/>
            <a:r>
              <a:rPr lang="en-US" dirty="0" smtClean="0">
                <a:latin typeface="cmmi10"/>
                <a:sym typeface="Symbol" pitchFamily="18" charset="2"/>
              </a:rPr>
              <a:t>±</a:t>
            </a:r>
            <a:endParaRPr lang="en-US" dirty="0">
              <a:latin typeface="cmmi10"/>
              <a:sym typeface="Symbol" pitchFamily="18" charset="2"/>
            </a:endParaRPr>
          </a:p>
        </p:txBody>
      </p:sp>
      <p:sp>
        <p:nvSpPr>
          <p:cNvPr id="157" name="Trapezoid 156"/>
          <p:cNvSpPr/>
          <p:nvPr/>
        </p:nvSpPr>
        <p:spPr bwMode="auto">
          <a:xfrm rot="16200000">
            <a:off x="1908178" y="775410"/>
            <a:ext cx="657234" cy="2743200"/>
          </a:xfrm>
          <a:prstGeom prst="trapezoid">
            <a:avLst>
              <a:gd name="adj" fmla="val 10969"/>
            </a:avLst>
          </a:prstGeom>
          <a:solidFill>
            <a:srgbClr val="FFCDCD"/>
          </a:solidFill>
          <a:ln w="50800" cmpd="thinThick">
            <a:solidFill>
              <a:srgbClr val="D37F7F"/>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bIns="228600" rtlCol="0" anchor="ctr" anchorCtr="0"/>
          <a:lstStyle/>
          <a:p>
            <a:pPr algn="ctr"/>
            <a:endParaRPr lang="en-US" dirty="0" smtClean="0">
              <a:solidFill>
                <a:schemeClr val="tx1"/>
              </a:solidFill>
            </a:endParaRPr>
          </a:p>
        </p:txBody>
      </p:sp>
      <p:sp>
        <p:nvSpPr>
          <p:cNvPr id="137" name="TextBox 136"/>
          <p:cNvSpPr txBox="1"/>
          <p:nvPr/>
        </p:nvSpPr>
        <p:spPr>
          <a:xfrm>
            <a:off x="1420706" y="1962344"/>
            <a:ext cx="1632178" cy="369332"/>
          </a:xfrm>
          <a:prstGeom prst="rect">
            <a:avLst/>
          </a:prstGeom>
          <a:noFill/>
        </p:spPr>
        <p:txBody>
          <a:bodyPr wrap="none" rtlCol="0">
            <a:spAutoFit/>
          </a:bodyPr>
          <a:lstStyle/>
          <a:p>
            <a:r>
              <a:rPr lang="en-US" dirty="0" smtClean="0"/>
              <a:t>“</a:t>
            </a:r>
            <a:r>
              <a:rPr lang="en-US" dirty="0" err="1" smtClean="0"/>
              <a:t>dll</a:t>
            </a:r>
            <a:r>
              <a:rPr lang="en-US" dirty="0" smtClean="0"/>
              <a:t> segment”</a:t>
            </a:r>
            <a:endParaRPr lang="en-US" dirty="0"/>
          </a:p>
        </p:txBody>
      </p:sp>
      <p:grpSp>
        <p:nvGrpSpPr>
          <p:cNvPr id="190" name="Group 189"/>
          <p:cNvGrpSpPr/>
          <p:nvPr/>
        </p:nvGrpSpPr>
        <p:grpSpPr>
          <a:xfrm>
            <a:off x="3611554" y="1817825"/>
            <a:ext cx="873222" cy="1173019"/>
            <a:chOff x="3611554" y="1817825"/>
            <a:chExt cx="873222" cy="1173019"/>
          </a:xfrm>
        </p:grpSpPr>
        <p:grpSp>
          <p:nvGrpSpPr>
            <p:cNvPr id="4" name="Group 518"/>
            <p:cNvGrpSpPr/>
            <p:nvPr/>
          </p:nvGrpSpPr>
          <p:grpSpPr>
            <a:xfrm>
              <a:off x="3791036" y="2476194"/>
              <a:ext cx="511175" cy="514650"/>
              <a:chOff x="7759789" y="5062260"/>
              <a:chExt cx="511175" cy="514650"/>
            </a:xfrm>
          </p:grpSpPr>
          <p:sp>
            <p:nvSpPr>
              <p:cNvPr id="191" name="Text Box 24"/>
              <p:cNvSpPr txBox="1">
                <a:spLocks noChangeAspect="1" noChangeArrowheads="1"/>
              </p:cNvSpPr>
              <p:nvPr/>
            </p:nvSpPr>
            <p:spPr bwMode="auto">
              <a:xfrm>
                <a:off x="7759789" y="5256235"/>
                <a:ext cx="511175" cy="320675"/>
              </a:xfrm>
              <a:prstGeom prst="rect">
                <a:avLst/>
              </a:prstGeom>
              <a:noFill/>
              <a:ln w="9525">
                <a:noFill/>
                <a:miter lim="800000"/>
                <a:headEnd/>
                <a:tailEnd/>
              </a:ln>
              <a:effectLst/>
            </p:spPr>
            <p:txBody>
              <a:bodyPr wrap="none" tIns="0">
                <a:spAutoFit/>
              </a:bodyPr>
              <a:lstStyle/>
              <a:p>
                <a:r>
                  <a:rPr lang="en-US" dirty="0"/>
                  <a:t>cur</a:t>
                </a:r>
              </a:p>
            </p:txBody>
          </p:sp>
          <p:cxnSp>
            <p:nvCxnSpPr>
              <p:cNvPr id="193" name="AutoShape 25"/>
              <p:cNvCxnSpPr>
                <a:cxnSpLocks noChangeAspect="1" noChangeShapeType="1"/>
                <a:stCxn id="191" idx="0"/>
                <a:endCxn id="167" idx="2"/>
              </p:cNvCxnSpPr>
              <p:nvPr/>
            </p:nvCxnSpPr>
            <p:spPr bwMode="auto">
              <a:xfrm rot="5400000" flipH="1" flipV="1">
                <a:off x="7921289" y="5156347"/>
                <a:ext cx="193976" cy="5801"/>
              </a:xfrm>
              <a:prstGeom prst="straightConnector1">
                <a:avLst/>
              </a:prstGeom>
              <a:noFill/>
              <a:ln w="25400">
                <a:solidFill>
                  <a:schemeClr val="tx1"/>
                </a:solidFill>
                <a:round/>
                <a:headEnd/>
                <a:tailEnd type="stealth" w="lg" len="lg"/>
              </a:ln>
              <a:effectLst/>
            </p:spPr>
          </p:cxnSp>
        </p:grpSp>
        <p:grpSp>
          <p:nvGrpSpPr>
            <p:cNvPr id="7" name="Group 293"/>
            <p:cNvGrpSpPr/>
            <p:nvPr/>
          </p:nvGrpSpPr>
          <p:grpSpPr>
            <a:xfrm>
              <a:off x="3838594" y="1817825"/>
              <a:ext cx="420625" cy="658368"/>
              <a:chOff x="2324455" y="5437215"/>
              <a:chExt cx="420625" cy="658368"/>
            </a:xfrm>
          </p:grpSpPr>
          <p:grpSp>
            <p:nvGrpSpPr>
              <p:cNvPr id="8" name="Group 226"/>
              <p:cNvGrpSpPr/>
              <p:nvPr/>
            </p:nvGrpSpPr>
            <p:grpSpPr>
              <a:xfrm>
                <a:off x="2324455" y="5437215"/>
                <a:ext cx="420625" cy="658368"/>
                <a:chOff x="2324457" y="5437215"/>
                <a:chExt cx="605110" cy="658368"/>
              </a:xfrm>
            </p:grpSpPr>
            <p:sp>
              <p:nvSpPr>
                <p:cNvPr id="167" name="Rectangle 28"/>
                <p:cNvSpPr>
                  <a:spLocks noChangeArrowheads="1"/>
                </p:cNvSpPr>
                <p:nvPr/>
              </p:nvSpPr>
              <p:spPr bwMode="auto">
                <a:xfrm>
                  <a:off x="2334579" y="5437215"/>
                  <a:ext cx="594988" cy="658368"/>
                </a:xfrm>
                <a:prstGeom prst="rect">
                  <a:avLst/>
                </a:prstGeom>
                <a:solidFill>
                  <a:schemeClr val="accent2"/>
                </a:solidFill>
                <a:ln w="38100">
                  <a:solidFill>
                    <a:schemeClr val="tx1"/>
                  </a:solidFill>
                  <a:miter lim="800000"/>
                  <a:headEnd/>
                  <a:tailEnd/>
                </a:ln>
                <a:effectLst/>
              </p:spPr>
              <p:txBody>
                <a:bodyPr wrap="none" anchor="t" anchorCtr="0"/>
                <a:lstStyle/>
                <a:p>
                  <a:pPr algn="ctr"/>
                  <a:endParaRPr lang="en-US" sz="2000" b="1" i="1" dirty="0" smtClean="0">
                    <a:solidFill>
                      <a:schemeClr val="accent1">
                        <a:lumMod val="25000"/>
                      </a:schemeClr>
                    </a:solidFill>
                  </a:endParaRPr>
                </a:p>
              </p:txBody>
            </p:sp>
            <p:sp>
              <p:nvSpPr>
                <p:cNvPr id="168" name="Rectangle 16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69" name="Rectangle 16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70" name="Rectangle 16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71" name="Rectangle 17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72" name="Rectangle 17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73" name="Rectangle 17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65" name="Oval 29"/>
              <p:cNvSpPr>
                <a:spLocks noChangeAspect="1" noChangeArrowheads="1"/>
              </p:cNvSpPr>
              <p:nvPr/>
            </p:nvSpPr>
            <p:spPr bwMode="auto">
              <a:xfrm>
                <a:off x="2507677" y="5802346"/>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66" name="Oval 165"/>
              <p:cNvSpPr>
                <a:spLocks noChangeAspect="1" noChangeArrowheads="1"/>
              </p:cNvSpPr>
              <p:nvPr/>
            </p:nvSpPr>
            <p:spPr bwMode="auto">
              <a:xfrm>
                <a:off x="2506437" y="5944949"/>
                <a:ext cx="56665" cy="51128"/>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62" name="AutoShape 33"/>
            <p:cNvCxnSpPr>
              <a:cxnSpLocks noChangeAspect="1" noChangeShapeType="1"/>
            </p:cNvCxnSpPr>
            <p:nvPr/>
          </p:nvCxnSpPr>
          <p:spPr bwMode="auto">
            <a:xfrm rot="10800000">
              <a:off x="3611554" y="2351123"/>
              <a:ext cx="409022" cy="1588"/>
            </a:xfrm>
            <a:prstGeom prst="straightConnector1">
              <a:avLst/>
            </a:prstGeom>
            <a:noFill/>
            <a:ln w="25400">
              <a:solidFill>
                <a:schemeClr val="tx1"/>
              </a:solidFill>
              <a:round/>
              <a:headEnd/>
              <a:tailEnd type="stealth" w="lg" len="lg"/>
            </a:ln>
            <a:effectLst/>
          </p:spPr>
        </p:cxnSp>
        <p:cxnSp>
          <p:nvCxnSpPr>
            <p:cNvPr id="163" name="AutoShape 33"/>
            <p:cNvCxnSpPr>
              <a:cxnSpLocks noChangeAspect="1" noChangeShapeType="1"/>
            </p:cNvCxnSpPr>
            <p:nvPr/>
          </p:nvCxnSpPr>
          <p:spPr bwMode="auto">
            <a:xfrm flipV="1">
              <a:off x="4076000" y="2207400"/>
              <a:ext cx="408776" cy="1"/>
            </a:xfrm>
            <a:prstGeom prst="straightConnector1">
              <a:avLst/>
            </a:prstGeom>
            <a:noFill/>
            <a:ln w="25400">
              <a:solidFill>
                <a:schemeClr val="tx1"/>
              </a:solidFill>
              <a:round/>
              <a:headEnd/>
              <a:tailEnd type="stealth" w="lg" len="lg"/>
            </a:ln>
            <a:effectLst/>
          </p:spPr>
        </p:cxnSp>
      </p:grpSp>
      <p:sp>
        <p:nvSpPr>
          <p:cNvPr id="152" name="TextBox 151"/>
          <p:cNvSpPr txBox="1"/>
          <p:nvPr/>
        </p:nvSpPr>
        <p:spPr>
          <a:xfrm>
            <a:off x="3905277" y="1526122"/>
            <a:ext cx="287258" cy="369332"/>
          </a:xfrm>
          <a:prstGeom prst="rect">
            <a:avLst/>
          </a:prstGeom>
          <a:noFill/>
        </p:spPr>
        <p:txBody>
          <a:bodyPr wrap="square" rtlCol="0">
            <a:spAutoFit/>
          </a:bodyPr>
          <a:lstStyle/>
          <a:p>
            <a:r>
              <a:rPr lang="en-US" dirty="0" smtClean="0">
                <a:latin typeface="cmmi10"/>
              </a:rPr>
              <a:t>°</a:t>
            </a:r>
            <a:endParaRPr lang="en-US" dirty="0">
              <a:latin typeface="cmmi10"/>
            </a:endParaRPr>
          </a:p>
        </p:txBody>
      </p:sp>
      <p:sp>
        <p:nvSpPr>
          <p:cNvPr id="153" name="TextBox 152"/>
          <p:cNvSpPr txBox="1"/>
          <p:nvPr/>
        </p:nvSpPr>
        <p:spPr>
          <a:xfrm>
            <a:off x="847674" y="2110330"/>
            <a:ext cx="306494" cy="369332"/>
          </a:xfrm>
          <a:prstGeom prst="rect">
            <a:avLst/>
          </a:prstGeom>
          <a:noFill/>
        </p:spPr>
        <p:txBody>
          <a:bodyPr wrap="square" rtlCol="0">
            <a:spAutoFit/>
          </a:bodyPr>
          <a:lstStyle/>
          <a:p>
            <a:r>
              <a:rPr lang="en-US" dirty="0" smtClean="0">
                <a:latin typeface="cmmi10"/>
              </a:rPr>
              <a:t>®</a:t>
            </a:r>
            <a:endParaRPr lang="en-US" dirty="0">
              <a:latin typeface="cmmi10"/>
            </a:endParaRPr>
          </a:p>
        </p:txBody>
      </p:sp>
      <p:sp>
        <p:nvSpPr>
          <p:cNvPr id="160" name="AutoShape 101"/>
          <p:cNvSpPr>
            <a:spLocks noChangeArrowheads="1"/>
          </p:cNvSpPr>
          <p:nvPr/>
        </p:nvSpPr>
        <p:spPr bwMode="auto">
          <a:xfrm>
            <a:off x="1103265" y="3940182"/>
            <a:ext cx="2089152" cy="328617"/>
          </a:xfrm>
          <a:prstGeom prst="wedgeRectCallout">
            <a:avLst>
              <a:gd name="adj1" fmla="val -149"/>
              <a:gd name="adj2" fmla="val 95538"/>
            </a:avLst>
          </a:prstGeom>
          <a:ln>
            <a:headEnd/>
            <a:tailEnd/>
          </a:ln>
        </p:spPr>
        <p:style>
          <a:lnRef idx="1">
            <a:schemeClr val="accent1"/>
          </a:lnRef>
          <a:fillRef idx="2">
            <a:schemeClr val="accent1"/>
          </a:fillRef>
          <a:effectRef idx="1">
            <a:schemeClr val="accent1"/>
          </a:effectRef>
          <a:fontRef idx="minor">
            <a:schemeClr val="dk1"/>
          </a:fontRef>
        </p:style>
        <p:txBody>
          <a:bodyPr wrap="square" tIns="18288" bIns="27432" anchor="t" anchorCtr="1"/>
          <a:lstStyle/>
          <a:p>
            <a:pPr algn="ctr"/>
            <a:r>
              <a:rPr lang="en-US" dirty="0" smtClean="0"/>
              <a:t>segment summary</a:t>
            </a:r>
          </a:p>
        </p:txBody>
      </p:sp>
      <p:sp>
        <p:nvSpPr>
          <p:cNvPr id="161" name="AutoShape 101"/>
          <p:cNvSpPr>
            <a:spLocks noChangeArrowheads="1"/>
          </p:cNvSpPr>
          <p:nvPr/>
        </p:nvSpPr>
        <p:spPr bwMode="auto">
          <a:xfrm>
            <a:off x="4097331" y="2954331"/>
            <a:ext cx="1898675" cy="863507"/>
          </a:xfrm>
          <a:prstGeom prst="wedgeRectCallout">
            <a:avLst>
              <a:gd name="adj1" fmla="val 21315"/>
              <a:gd name="adj2" fmla="val 115828"/>
            </a:avLst>
          </a:prstGeom>
          <a:ln>
            <a:headEnd/>
            <a:tailEnd/>
          </a:ln>
        </p:spPr>
        <p:style>
          <a:lnRef idx="1">
            <a:schemeClr val="accent1"/>
          </a:lnRef>
          <a:fillRef idx="2">
            <a:schemeClr val="accent1"/>
          </a:fillRef>
          <a:effectRef idx="1">
            <a:schemeClr val="accent1"/>
          </a:effectRef>
          <a:fontRef idx="minor">
            <a:schemeClr val="dk1"/>
          </a:fontRef>
        </p:style>
        <p:txBody>
          <a:bodyPr wrap="square" tIns="18288" bIns="27432" anchor="t" anchorCtr="1"/>
          <a:lstStyle/>
          <a:p>
            <a:r>
              <a:rPr lang="en-US" dirty="0" smtClean="0"/>
              <a:t>checker summary (inductive </a:t>
            </a:r>
            <a:r>
              <a:rPr lang="en-US" dirty="0" err="1" smtClean="0"/>
              <a:t>pred</a:t>
            </a:r>
            <a:r>
              <a:rPr lang="en-US" dirty="0" smtClean="0"/>
              <a:t>)</a:t>
            </a:r>
            <a:endParaRPr lang="en-US" dirty="0"/>
          </a:p>
        </p:txBody>
      </p:sp>
      <p:sp>
        <p:nvSpPr>
          <p:cNvPr id="180" name="AutoShape 101"/>
          <p:cNvSpPr>
            <a:spLocks noChangeArrowheads="1"/>
          </p:cNvSpPr>
          <p:nvPr/>
        </p:nvSpPr>
        <p:spPr bwMode="auto">
          <a:xfrm>
            <a:off x="323849" y="2954331"/>
            <a:ext cx="1728754" cy="863507"/>
          </a:xfrm>
          <a:prstGeom prst="wedgeRectCallout">
            <a:avLst>
              <a:gd name="adj1" fmla="val -29566"/>
              <a:gd name="adj2" fmla="val 110915"/>
            </a:avLst>
          </a:prstGeom>
          <a:ln>
            <a:headEnd/>
            <a:tailEnd/>
          </a:ln>
        </p:spPr>
        <p:style>
          <a:lnRef idx="1">
            <a:schemeClr val="accent1"/>
          </a:lnRef>
          <a:fillRef idx="2">
            <a:schemeClr val="accent1"/>
          </a:fillRef>
          <a:effectRef idx="1">
            <a:schemeClr val="accent1"/>
          </a:effectRef>
          <a:fontRef idx="minor">
            <a:schemeClr val="dk1"/>
          </a:fontRef>
        </p:style>
        <p:txBody>
          <a:bodyPr wrap="square" tIns="18288" bIns="27432" anchor="t" anchorCtr="1"/>
          <a:lstStyle/>
          <a:p>
            <a:r>
              <a:rPr lang="en-US" dirty="0" smtClean="0"/>
              <a:t>memory address (value)</a:t>
            </a:r>
          </a:p>
        </p:txBody>
      </p:sp>
      <p:sp>
        <p:nvSpPr>
          <p:cNvPr id="181" name="AutoShape 89"/>
          <p:cNvSpPr>
            <a:spLocks noChangeArrowheads="1"/>
          </p:cNvSpPr>
          <p:nvPr/>
        </p:nvSpPr>
        <p:spPr bwMode="auto">
          <a:xfrm>
            <a:off x="299979" y="5628582"/>
            <a:ext cx="5696712" cy="830997"/>
          </a:xfrm>
          <a:prstGeom prst="wedgeRectCallout">
            <a:avLst>
              <a:gd name="adj1" fmla="val -20328"/>
              <a:gd name="adj2" fmla="val -174226"/>
            </a:avLst>
          </a:prstGeom>
          <a:ln>
            <a:headEnd/>
            <a:tailEnd/>
          </a:ln>
        </p:spPr>
        <p:style>
          <a:lnRef idx="1">
            <a:schemeClr val="accent2"/>
          </a:lnRef>
          <a:fillRef idx="2">
            <a:schemeClr val="accent2"/>
          </a:fillRef>
          <a:effectRef idx="1">
            <a:schemeClr val="accent2"/>
          </a:effectRef>
          <a:fontRef idx="minor">
            <a:schemeClr val="dk1"/>
          </a:fontRef>
        </p:style>
        <p:txBody>
          <a:bodyPr wrap="square" tIns="45720" bIns="45720" anchor="ctr" anchorCtr="1">
            <a:spAutoFit/>
          </a:bodyPr>
          <a:lstStyle/>
          <a:p>
            <a:pPr>
              <a:spcBef>
                <a:spcPts val="800"/>
              </a:spcBef>
            </a:pPr>
            <a:r>
              <a:rPr lang="en-US" sz="2400" i="1" u="sng" dirty="0" smtClean="0">
                <a:solidFill>
                  <a:srgbClr val="7030A0"/>
                </a:solidFill>
              </a:rPr>
              <a:t>Contribution</a:t>
            </a:r>
            <a:r>
              <a:rPr lang="en-US" sz="2400" dirty="0" smtClean="0">
                <a:solidFill>
                  <a:srgbClr val="7030A0"/>
                </a:solidFill>
              </a:rPr>
              <a:t>:</a:t>
            </a:r>
            <a:r>
              <a:rPr lang="en-US" sz="2400" dirty="0" smtClean="0"/>
              <a:t> </a:t>
            </a:r>
            <a:r>
              <a:rPr lang="en-US" sz="2400" dirty="0" smtClean="0">
                <a:solidFill>
                  <a:schemeClr val="tx1"/>
                </a:solidFill>
              </a:rPr>
              <a:t>Generalization of checker</a:t>
            </a:r>
          </a:p>
          <a:p>
            <a:pPr>
              <a:spcBef>
                <a:spcPts val="0"/>
              </a:spcBef>
            </a:pPr>
            <a:r>
              <a:rPr lang="en-US" sz="2400" dirty="0" smtClean="0">
                <a:solidFill>
                  <a:schemeClr val="tx1"/>
                </a:solidFill>
              </a:rPr>
              <a:t>(Intuitively, </a:t>
            </a:r>
            <a:r>
              <a:rPr lang="en-US" sz="2400" dirty="0" err="1" smtClean="0">
                <a:solidFill>
                  <a:schemeClr val="tx1"/>
                </a:solidFill>
              </a:rPr>
              <a:t>dll</a:t>
            </a:r>
            <a:r>
              <a:rPr lang="en-US" sz="2400" dirty="0" smtClean="0">
                <a:solidFill>
                  <a:schemeClr val="tx1"/>
                </a:solidFill>
              </a:rPr>
              <a:t>(</a:t>
            </a:r>
            <a:r>
              <a:rPr lang="en-US" sz="2400" dirty="0" smtClean="0">
                <a:solidFill>
                  <a:schemeClr val="tx1"/>
                </a:solidFill>
                <a:latin typeface="cmmi10"/>
              </a:rPr>
              <a:t>®</a:t>
            </a:r>
            <a:r>
              <a:rPr lang="en-US" sz="2400" dirty="0" smtClean="0">
                <a:solidFill>
                  <a:schemeClr val="tx1"/>
                </a:solidFill>
              </a:rPr>
              <a:t>,null) up to </a:t>
            </a:r>
            <a:r>
              <a:rPr lang="en-US" sz="2400" dirty="0" err="1" smtClean="0">
                <a:solidFill>
                  <a:schemeClr val="tx1"/>
                </a:solidFill>
              </a:rPr>
              <a:t>dll</a:t>
            </a:r>
            <a:r>
              <a:rPr lang="en-US" sz="2400" dirty="0" smtClean="0">
                <a:solidFill>
                  <a:schemeClr val="tx1"/>
                </a:solidFill>
              </a:rPr>
              <a:t>(</a:t>
            </a:r>
            <a:r>
              <a:rPr lang="en-US" sz="2400" dirty="0" smtClean="0">
                <a:solidFill>
                  <a:schemeClr val="tx1"/>
                </a:solidFill>
                <a:latin typeface="cmmi10"/>
              </a:rPr>
              <a:t>°</a:t>
            </a:r>
            <a:r>
              <a:rPr lang="en-US" sz="2400" dirty="0" smtClean="0">
                <a:solidFill>
                  <a:schemeClr val="tx1"/>
                </a:solidFill>
                <a:latin typeface="+mj-lt"/>
              </a:rPr>
              <a:t>,</a:t>
            </a:r>
            <a:r>
              <a:rPr lang="en-US" sz="2400" dirty="0" smtClean="0">
                <a:solidFill>
                  <a:schemeClr val="tx1"/>
                </a:solidFill>
                <a:latin typeface="cmmi10"/>
              </a:rPr>
              <a:t>¯</a:t>
            </a:r>
            <a:r>
              <a:rPr lang="en-US" sz="2400" dirty="0" smtClean="0">
                <a:solidFill>
                  <a:schemeClr val="tx1"/>
                </a:solidFill>
              </a:rPr>
              <a:t>).)</a:t>
            </a:r>
            <a:endParaRPr lang="en-US" sz="2400" dirty="0" smtClean="0">
              <a:solidFill>
                <a:srgbClr val="7030A0"/>
              </a:solidFill>
            </a:endParaRPr>
          </a:p>
        </p:txBody>
      </p:sp>
      <p:sp>
        <p:nvSpPr>
          <p:cNvPr id="182" name="AutoShape 89"/>
          <p:cNvSpPr>
            <a:spLocks noChangeArrowheads="1"/>
          </p:cNvSpPr>
          <p:nvPr/>
        </p:nvSpPr>
        <p:spPr bwMode="auto">
          <a:xfrm>
            <a:off x="6178572" y="2954331"/>
            <a:ext cx="1898676" cy="859536"/>
          </a:xfrm>
          <a:prstGeom prst="wedgeRectCallout">
            <a:avLst>
              <a:gd name="adj1" fmla="val -63681"/>
              <a:gd name="adj2" fmla="val 117113"/>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dirty="0" smtClean="0">
                <a:latin typeface="+mj-lt"/>
              </a:rPr>
              <a:t>Some number of memory cells (thin edges)</a:t>
            </a:r>
            <a:endParaRPr lang="en-US" dirty="0">
              <a:latin typeface="+mj-lt"/>
            </a:endParaRPr>
          </a:p>
        </p:txBody>
      </p:sp>
      <p:sp>
        <p:nvSpPr>
          <p:cNvPr id="184" name="AutoShape 89"/>
          <p:cNvSpPr>
            <a:spLocks noChangeArrowheads="1"/>
          </p:cNvSpPr>
          <p:nvPr/>
        </p:nvSpPr>
        <p:spPr bwMode="auto">
          <a:xfrm>
            <a:off x="4206868" y="4952041"/>
            <a:ext cx="4584707" cy="923330"/>
          </a:xfrm>
          <a:prstGeom prst="wedgeRectCallout">
            <a:avLst>
              <a:gd name="adj1" fmla="val -60719"/>
              <a:gd name="adj2" fmla="val -22810"/>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t>Which summary (thick edge), in what direction, and how far do we unfold to get the edge </a:t>
            </a:r>
            <a:r>
              <a:rPr lang="en-US" dirty="0" smtClean="0">
                <a:latin typeface="cmmi10"/>
                <a:sym typeface="Symbol" pitchFamily="18" charset="2"/>
              </a:rPr>
              <a:t>¯</a:t>
            </a:r>
            <a:r>
              <a:rPr lang="en-US" dirty="0" smtClean="0">
                <a:latin typeface="cmsy10"/>
              </a:rPr>
              <a:t>!</a:t>
            </a:r>
            <a:r>
              <a:rPr lang="en-US" dirty="0" smtClean="0"/>
              <a:t>next  (</a:t>
            </a:r>
            <a:r>
              <a:rPr lang="en-US" dirty="0" err="1" smtClean="0"/>
              <a:t>cur</a:t>
            </a:r>
            <a:r>
              <a:rPr lang="en-US" dirty="0" err="1" smtClean="0">
                <a:latin typeface="cmsy10"/>
              </a:rPr>
              <a:t>!</a:t>
            </a:r>
            <a:r>
              <a:rPr lang="en-US" dirty="0" err="1" smtClean="0">
                <a:latin typeface="+mj-lt"/>
              </a:rPr>
              <a:t>prev</a:t>
            </a:r>
            <a:r>
              <a:rPr lang="en-US" dirty="0" err="1" smtClean="0">
                <a:latin typeface="cmsy10"/>
              </a:rPr>
              <a:t>!</a:t>
            </a:r>
            <a:r>
              <a:rPr lang="en-US" dirty="0" err="1" smtClean="0">
                <a:latin typeface="+mj-lt"/>
              </a:rPr>
              <a:t>next</a:t>
            </a:r>
            <a:r>
              <a:rPr lang="en-US" dirty="0" smtClean="0">
                <a:latin typeface="+mj-lt"/>
              </a:rPr>
              <a:t>)?</a:t>
            </a:r>
            <a:endParaRPr lang="en-US" dirty="0">
              <a:latin typeface="+mj-lt"/>
            </a:endParaRPr>
          </a:p>
        </p:txBody>
      </p:sp>
      <p:sp>
        <p:nvSpPr>
          <p:cNvPr id="272" name="TextBox 271"/>
          <p:cNvSpPr txBox="1"/>
          <p:nvPr/>
        </p:nvSpPr>
        <p:spPr>
          <a:xfrm>
            <a:off x="3309756" y="2110330"/>
            <a:ext cx="314510" cy="369332"/>
          </a:xfrm>
          <a:prstGeom prst="rect">
            <a:avLst/>
          </a:prstGeom>
          <a:noFill/>
        </p:spPr>
        <p:txBody>
          <a:bodyPr wrap="none" rtlCol="0">
            <a:spAutoFit/>
          </a:bodyPr>
          <a:lstStyle/>
          <a:p>
            <a:r>
              <a:rPr lang="en-US" dirty="0" smtClean="0">
                <a:latin typeface="cmmi10"/>
              </a:rPr>
              <a:t>¯</a:t>
            </a:r>
            <a:endParaRPr lang="en-US" dirty="0">
              <a:latin typeface="cmmi10"/>
            </a:endParaRPr>
          </a:p>
        </p:txBody>
      </p:sp>
      <p:grpSp>
        <p:nvGrpSpPr>
          <p:cNvPr id="72" name="Group 193"/>
          <p:cNvGrpSpPr/>
          <p:nvPr/>
        </p:nvGrpSpPr>
        <p:grpSpPr>
          <a:xfrm>
            <a:off x="3111480" y="5171687"/>
            <a:ext cx="666750" cy="338554"/>
            <a:chOff x="4006903" y="4410119"/>
            <a:chExt cx="666750" cy="338554"/>
          </a:xfrm>
        </p:grpSpPr>
        <p:sp>
          <p:nvSpPr>
            <p:cNvPr id="73" name="Text Box 43"/>
            <p:cNvSpPr txBox="1">
              <a:spLocks noChangeArrowheads="1"/>
            </p:cNvSpPr>
            <p:nvPr/>
          </p:nvSpPr>
          <p:spPr bwMode="auto">
            <a:xfrm>
              <a:off x="4006903" y="4410119"/>
              <a:ext cx="593432" cy="338554"/>
            </a:xfrm>
            <a:prstGeom prst="rect">
              <a:avLst/>
            </a:prstGeom>
            <a:noFill/>
            <a:ln w="9525">
              <a:noFill/>
              <a:miter lim="800000"/>
              <a:headEnd/>
              <a:tailEnd/>
            </a:ln>
            <a:effectLst/>
          </p:spPr>
          <p:txBody>
            <a:bodyPr wrap="none">
              <a:spAutoFit/>
            </a:bodyPr>
            <a:lstStyle/>
            <a:p>
              <a:r>
                <a:rPr lang="en-US" sz="1600" dirty="0" smtClean="0">
                  <a:solidFill>
                    <a:srgbClr val="FFC000"/>
                  </a:solidFill>
                </a:rPr>
                <a:t>next</a:t>
              </a:r>
              <a:endParaRPr lang="en-US" sz="1600" dirty="0">
                <a:solidFill>
                  <a:srgbClr val="FFC000"/>
                </a:solidFill>
              </a:endParaRPr>
            </a:p>
          </p:txBody>
        </p:sp>
        <p:cxnSp>
          <p:nvCxnSpPr>
            <p:cNvPr id="74" name="AutoShape 48"/>
            <p:cNvCxnSpPr>
              <a:cxnSpLocks noChangeShapeType="1"/>
            </p:cNvCxnSpPr>
            <p:nvPr/>
          </p:nvCxnSpPr>
          <p:spPr bwMode="auto">
            <a:xfrm>
              <a:off x="4013253" y="4448218"/>
              <a:ext cx="660400" cy="6"/>
            </a:xfrm>
            <a:prstGeom prst="straightConnector1">
              <a:avLst/>
            </a:prstGeom>
            <a:noFill/>
            <a:ln w="25400">
              <a:solidFill>
                <a:srgbClr val="FFC000"/>
              </a:solidFill>
              <a:prstDash val="sysDash"/>
              <a:round/>
              <a:headEnd/>
              <a:tailEnd type="stealth" w="lg" len="lg"/>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par>
                                <p:cTn id="27" presetID="9" presetClass="emph" presetSubtype="0" grpId="0" nodeType="withEffect">
                                  <p:stCondLst>
                                    <p:cond delay="0"/>
                                  </p:stCondLst>
                                  <p:childTnLst>
                                    <p:set>
                                      <p:cBhvr rctx="PPT">
                                        <p:cTn id="28" dur="indefinite"/>
                                        <p:tgtEl>
                                          <p:spTgt spid="154"/>
                                        </p:tgtEl>
                                        <p:attrNameLst>
                                          <p:attrName>style.opacity</p:attrName>
                                        </p:attrNameLst>
                                      </p:cBhvr>
                                      <p:to>
                                        <p:strVal val="0.33"/>
                                      </p:to>
                                    </p:set>
                                    <p:animEffect filter="image" prLst="opacity: 0.33">
                                      <p:cBhvr rctx="IE">
                                        <p:cTn id="29" dur="indefinite"/>
                                        <p:tgtEl>
                                          <p:spTgt spid="154"/>
                                        </p:tgtEl>
                                      </p:cBhvr>
                                    </p:animEffect>
                                  </p:childTnLst>
                                </p:cTn>
                              </p:par>
                              <p:par>
                                <p:cTn id="30" presetID="9" presetClass="emph" presetSubtype="0" nodeType="withEffect">
                                  <p:stCondLst>
                                    <p:cond delay="0"/>
                                  </p:stCondLst>
                                  <p:childTnLst>
                                    <p:set>
                                      <p:cBhvr rctx="PPT">
                                        <p:cTn id="31" dur="indefinite"/>
                                        <p:tgtEl>
                                          <p:spTgt spid="6"/>
                                        </p:tgtEl>
                                        <p:attrNameLst>
                                          <p:attrName>style.opacity</p:attrName>
                                        </p:attrNameLst>
                                      </p:cBhvr>
                                      <p:to>
                                        <p:strVal val="0.33"/>
                                      </p:to>
                                    </p:set>
                                    <p:animEffect filter="image" prLst="opacity: 0.33">
                                      <p:cBhvr rctx="IE">
                                        <p:cTn id="32" dur="indefinite"/>
                                        <p:tgtEl>
                                          <p:spTgt spid="6"/>
                                        </p:tgtEl>
                                      </p:cBhvr>
                                    </p:animEffect>
                                  </p:childTnLst>
                                </p:cTn>
                              </p:par>
                              <p:par>
                                <p:cTn id="33" presetID="9" presetClass="emph" presetSubtype="0" grpId="1" nodeType="withEffect">
                                  <p:stCondLst>
                                    <p:cond delay="0"/>
                                  </p:stCondLst>
                                  <p:childTnLst>
                                    <p:set>
                                      <p:cBhvr rctx="PPT">
                                        <p:cTn id="34" dur="indefinite"/>
                                        <p:tgtEl>
                                          <p:spTgt spid="277"/>
                                        </p:tgtEl>
                                        <p:attrNameLst>
                                          <p:attrName>style.opacity</p:attrName>
                                        </p:attrNameLst>
                                      </p:cBhvr>
                                      <p:to>
                                        <p:strVal val="0.33"/>
                                      </p:to>
                                    </p:set>
                                    <p:animEffect filter="image" prLst="opacity: 0.33">
                                      <p:cBhvr rctx="IE">
                                        <p:cTn id="35" dur="indefinite"/>
                                        <p:tgtEl>
                                          <p:spTgt spid="277"/>
                                        </p:tgtEl>
                                      </p:cBhvr>
                                    </p:animEffect>
                                  </p:childTnLst>
                                </p:cTn>
                              </p:par>
                              <p:par>
                                <p:cTn id="36" presetID="9" presetClass="emph" presetSubtype="0" grpId="1" nodeType="withEffect">
                                  <p:stCondLst>
                                    <p:cond delay="0"/>
                                  </p:stCondLst>
                                  <p:childTnLst>
                                    <p:set>
                                      <p:cBhvr rctx="PPT">
                                        <p:cTn id="37" dur="indefinite"/>
                                        <p:tgtEl>
                                          <p:spTgt spid="278"/>
                                        </p:tgtEl>
                                        <p:attrNameLst>
                                          <p:attrName>style.opacity</p:attrName>
                                        </p:attrNameLst>
                                      </p:cBhvr>
                                      <p:to>
                                        <p:strVal val="0.33"/>
                                      </p:to>
                                    </p:set>
                                    <p:animEffect filter="image" prLst="opacity: 0.33">
                                      <p:cBhvr rctx="IE">
                                        <p:cTn id="38" dur="indefinite"/>
                                        <p:tgtEl>
                                          <p:spTgt spid="278"/>
                                        </p:tgtEl>
                                      </p:cBhvr>
                                    </p:animEffect>
                                  </p:childTnLst>
                                </p:cTn>
                              </p:par>
                              <p:par>
                                <p:cTn id="39" presetID="9" presetClass="emph" presetSubtype="0" grpId="0" nodeType="withEffect">
                                  <p:stCondLst>
                                    <p:cond delay="0"/>
                                  </p:stCondLst>
                                  <p:childTnLst>
                                    <p:set>
                                      <p:cBhvr rctx="PPT">
                                        <p:cTn id="40" dur="indefinite"/>
                                        <p:tgtEl>
                                          <p:spTgt spid="157"/>
                                        </p:tgtEl>
                                        <p:attrNameLst>
                                          <p:attrName>style.opacity</p:attrName>
                                        </p:attrNameLst>
                                      </p:cBhvr>
                                      <p:to>
                                        <p:strVal val="0.33"/>
                                      </p:to>
                                    </p:set>
                                    <p:animEffect filter="image" prLst="opacity: 0.33">
                                      <p:cBhvr rctx="IE">
                                        <p:cTn id="41" dur="indefinite"/>
                                        <p:tgtEl>
                                          <p:spTgt spid="157"/>
                                        </p:tgtEl>
                                      </p:cBhvr>
                                    </p:animEffect>
                                  </p:childTnLst>
                                </p:cTn>
                              </p:par>
                              <p:par>
                                <p:cTn id="42" presetID="9" presetClass="emph" presetSubtype="0" grpId="1" nodeType="withEffect">
                                  <p:stCondLst>
                                    <p:cond delay="0"/>
                                  </p:stCondLst>
                                  <p:childTnLst>
                                    <p:set>
                                      <p:cBhvr rctx="PPT">
                                        <p:cTn id="43" dur="indefinite"/>
                                        <p:tgtEl>
                                          <p:spTgt spid="137"/>
                                        </p:tgtEl>
                                        <p:attrNameLst>
                                          <p:attrName>style.opacity</p:attrName>
                                        </p:attrNameLst>
                                      </p:cBhvr>
                                      <p:to>
                                        <p:strVal val="0.33"/>
                                      </p:to>
                                    </p:set>
                                    <p:animEffect filter="image" prLst="opacity: 0.33">
                                      <p:cBhvr rctx="IE">
                                        <p:cTn id="44" dur="indefinite"/>
                                        <p:tgtEl>
                                          <p:spTgt spid="137"/>
                                        </p:tgtEl>
                                      </p:cBhvr>
                                    </p:animEffect>
                                  </p:childTnLst>
                                </p:cTn>
                              </p:par>
                              <p:par>
                                <p:cTn id="45" presetID="9" presetClass="emph" presetSubtype="0" nodeType="withEffect">
                                  <p:stCondLst>
                                    <p:cond delay="0"/>
                                  </p:stCondLst>
                                  <p:childTnLst>
                                    <p:set>
                                      <p:cBhvr rctx="PPT">
                                        <p:cTn id="46" dur="indefinite"/>
                                        <p:tgtEl>
                                          <p:spTgt spid="190"/>
                                        </p:tgtEl>
                                        <p:attrNameLst>
                                          <p:attrName>style.opacity</p:attrName>
                                        </p:attrNameLst>
                                      </p:cBhvr>
                                      <p:to>
                                        <p:strVal val="0.33"/>
                                      </p:to>
                                    </p:set>
                                    <p:animEffect filter="image" prLst="opacity: 0.33">
                                      <p:cBhvr rctx="IE">
                                        <p:cTn id="47" dur="indefinite"/>
                                        <p:tgtEl>
                                          <p:spTgt spid="190"/>
                                        </p:tgtEl>
                                      </p:cBhvr>
                                    </p:animEffect>
                                  </p:childTnLst>
                                </p:cTn>
                              </p:par>
                              <p:par>
                                <p:cTn id="48" presetID="9" presetClass="emph" presetSubtype="0" grpId="1" nodeType="withEffect">
                                  <p:stCondLst>
                                    <p:cond delay="0"/>
                                  </p:stCondLst>
                                  <p:childTnLst>
                                    <p:set>
                                      <p:cBhvr rctx="PPT">
                                        <p:cTn id="49" dur="indefinite"/>
                                        <p:tgtEl>
                                          <p:spTgt spid="152"/>
                                        </p:tgtEl>
                                        <p:attrNameLst>
                                          <p:attrName>style.opacity</p:attrName>
                                        </p:attrNameLst>
                                      </p:cBhvr>
                                      <p:to>
                                        <p:strVal val="0.33"/>
                                      </p:to>
                                    </p:set>
                                    <p:animEffect filter="image" prLst="opacity: 0.33">
                                      <p:cBhvr rctx="IE">
                                        <p:cTn id="50" dur="indefinite"/>
                                        <p:tgtEl>
                                          <p:spTgt spid="152"/>
                                        </p:tgtEl>
                                      </p:cBhvr>
                                    </p:animEffect>
                                  </p:childTnLst>
                                </p:cTn>
                              </p:par>
                              <p:par>
                                <p:cTn id="51" presetID="9" presetClass="emph" presetSubtype="0" grpId="1" nodeType="withEffect">
                                  <p:stCondLst>
                                    <p:cond delay="0"/>
                                  </p:stCondLst>
                                  <p:childTnLst>
                                    <p:set>
                                      <p:cBhvr rctx="PPT">
                                        <p:cTn id="52" dur="indefinite"/>
                                        <p:tgtEl>
                                          <p:spTgt spid="272"/>
                                        </p:tgtEl>
                                        <p:attrNameLst>
                                          <p:attrName>style.opacity</p:attrName>
                                        </p:attrNameLst>
                                      </p:cBhvr>
                                      <p:to>
                                        <p:strVal val="0.33"/>
                                      </p:to>
                                    </p:set>
                                    <p:animEffect filter="image" prLst="opacity: 0.33">
                                      <p:cBhvr rctx="IE">
                                        <p:cTn id="53" dur="indefinite"/>
                                        <p:tgtEl>
                                          <p:spTgt spid="272"/>
                                        </p:tgtEl>
                                      </p:cBhvr>
                                    </p:animEffect>
                                  </p:childTnLst>
                                </p:cTn>
                              </p:par>
                              <p:par>
                                <p:cTn id="54" presetID="9" presetClass="emph" presetSubtype="0" nodeType="withEffect">
                                  <p:stCondLst>
                                    <p:cond delay="0"/>
                                  </p:stCondLst>
                                  <p:childTnLst>
                                    <p:set>
                                      <p:cBhvr rctx="PPT">
                                        <p:cTn id="55" dur="indefinite"/>
                                        <p:tgtEl>
                                          <p:spTgt spid="198"/>
                                        </p:tgtEl>
                                        <p:attrNameLst>
                                          <p:attrName>style.opacity</p:attrName>
                                        </p:attrNameLst>
                                      </p:cBhvr>
                                      <p:to>
                                        <p:strVal val="0.33"/>
                                      </p:to>
                                    </p:set>
                                    <p:animEffect filter="image" prLst="opacity: 0.33">
                                      <p:cBhvr rctx="IE">
                                        <p:cTn id="56" dur="indefinite"/>
                                        <p:tgtEl>
                                          <p:spTgt spid="198"/>
                                        </p:tgtEl>
                                      </p:cBhvr>
                                    </p:animEffect>
                                  </p:childTnLst>
                                </p:cTn>
                              </p:par>
                              <p:par>
                                <p:cTn id="57" presetID="9" presetClass="emph" presetSubtype="0" nodeType="withEffect">
                                  <p:stCondLst>
                                    <p:cond delay="0"/>
                                  </p:stCondLst>
                                  <p:childTnLst>
                                    <p:set>
                                      <p:cBhvr rctx="PPT">
                                        <p:cTn id="58" dur="indefinite"/>
                                        <p:tgtEl>
                                          <p:spTgt spid="192"/>
                                        </p:tgtEl>
                                        <p:attrNameLst>
                                          <p:attrName>style.opacity</p:attrName>
                                        </p:attrNameLst>
                                      </p:cBhvr>
                                      <p:to>
                                        <p:strVal val="0.33"/>
                                      </p:to>
                                    </p:set>
                                    <p:animEffect filter="image" prLst="opacity: 0.33">
                                      <p:cBhvr rctx="IE">
                                        <p:cTn id="59" dur="indefinite"/>
                                        <p:tgtEl>
                                          <p:spTgt spid="192"/>
                                        </p:tgtEl>
                                      </p:cBhvr>
                                    </p:animEffect>
                                  </p:childTnLst>
                                </p:cTn>
                              </p:par>
                              <p:par>
                                <p:cTn id="60" presetID="9" presetClass="emph" presetSubtype="0" nodeType="withEffect">
                                  <p:stCondLst>
                                    <p:cond delay="0"/>
                                  </p:stCondLst>
                                  <p:childTnLst>
                                    <p:set>
                                      <p:cBhvr rctx="PPT">
                                        <p:cTn id="61" dur="indefinite"/>
                                        <p:tgtEl>
                                          <p:spTgt spid="197"/>
                                        </p:tgtEl>
                                        <p:attrNameLst>
                                          <p:attrName>style.opacity</p:attrName>
                                        </p:attrNameLst>
                                      </p:cBhvr>
                                      <p:to>
                                        <p:strVal val="0.33"/>
                                      </p:to>
                                    </p:set>
                                    <p:animEffect filter="image" prLst="opacity: 0.33">
                                      <p:cBhvr rctx="IE">
                                        <p:cTn id="62" dur="indefinite"/>
                                        <p:tgtEl>
                                          <p:spTgt spid="197"/>
                                        </p:tgtEl>
                                      </p:cBhvr>
                                    </p:animEffect>
                                  </p:childTnLst>
                                </p:cTn>
                              </p:par>
                              <p:par>
                                <p:cTn id="63" presetID="9" presetClass="emph" presetSubtype="0" grpId="0" nodeType="withEffect">
                                  <p:stCondLst>
                                    <p:cond delay="0"/>
                                  </p:stCondLst>
                                  <p:childTnLst>
                                    <p:set>
                                      <p:cBhvr rctx="PPT">
                                        <p:cTn id="64" dur="indefinite"/>
                                        <p:tgtEl>
                                          <p:spTgt spid="146"/>
                                        </p:tgtEl>
                                        <p:attrNameLst>
                                          <p:attrName>style.opacity</p:attrName>
                                        </p:attrNameLst>
                                      </p:cBhvr>
                                      <p:to>
                                        <p:strVal val="0.33"/>
                                      </p:to>
                                    </p:set>
                                    <p:animEffect filter="image" prLst="opacity: 0.33">
                                      <p:cBhvr rctx="IE">
                                        <p:cTn id="65" dur="indefinite"/>
                                        <p:tgtEl>
                                          <p:spTgt spid="146"/>
                                        </p:tgtEl>
                                      </p:cBhvr>
                                    </p:animEffect>
                                  </p:childTnLst>
                                </p:cTn>
                              </p:par>
                              <p:par>
                                <p:cTn id="66" presetID="9" presetClass="emph" presetSubtype="0" nodeType="withEffect">
                                  <p:stCondLst>
                                    <p:cond delay="0"/>
                                  </p:stCondLst>
                                  <p:childTnLst>
                                    <p:set>
                                      <p:cBhvr rctx="PPT">
                                        <p:cTn id="67" dur="indefinite"/>
                                        <p:tgtEl>
                                          <p:spTgt spid="195"/>
                                        </p:tgtEl>
                                        <p:attrNameLst>
                                          <p:attrName>style.opacity</p:attrName>
                                        </p:attrNameLst>
                                      </p:cBhvr>
                                      <p:to>
                                        <p:strVal val="0.33"/>
                                      </p:to>
                                    </p:set>
                                    <p:animEffect filter="image" prLst="opacity: 0.33">
                                      <p:cBhvr rctx="IE">
                                        <p:cTn id="68" dur="indefinite"/>
                                        <p:tgtEl>
                                          <p:spTgt spid="19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9"/>
                                        </p:tgtEl>
                                        <p:attrNameLst>
                                          <p:attrName>style.visibility</p:attrName>
                                        </p:attrNameLst>
                                      </p:cBhvr>
                                      <p:to>
                                        <p:strVal val="visible"/>
                                      </p:to>
                                    </p:set>
                                  </p:childTnLst>
                                </p:cTn>
                              </p:par>
                              <p:par>
                                <p:cTn id="73" presetID="9" presetClass="emph" presetSubtype="0" grpId="1" nodeType="withEffect">
                                  <p:stCondLst>
                                    <p:cond delay="0"/>
                                  </p:stCondLst>
                                  <p:childTnLst>
                                    <p:set>
                                      <p:cBhvr rctx="PPT">
                                        <p:cTn id="74" dur="indefinite"/>
                                        <p:tgtEl>
                                          <p:spTgt spid="180"/>
                                        </p:tgtEl>
                                        <p:attrNameLst>
                                          <p:attrName>style.opacity</p:attrName>
                                        </p:attrNameLst>
                                      </p:cBhvr>
                                      <p:to>
                                        <p:strVal val="0.5"/>
                                      </p:to>
                                    </p:set>
                                    <p:animEffect filter="image" prLst="opacity: 0.5">
                                      <p:cBhvr rctx="IE">
                                        <p:cTn id="75" dur="indefinite"/>
                                        <p:tgtEl>
                                          <p:spTgt spid="180"/>
                                        </p:tgtEl>
                                      </p:cBhvr>
                                    </p:animEffect>
                                  </p:childTnLst>
                                </p:cTn>
                              </p:par>
                              <p:par>
                                <p:cTn id="76" presetID="9" presetClass="emph" presetSubtype="0" grpId="2" nodeType="withEffect">
                                  <p:stCondLst>
                                    <p:cond delay="0"/>
                                  </p:stCondLst>
                                  <p:childTnLst>
                                    <p:set>
                                      <p:cBhvr rctx="PPT">
                                        <p:cTn id="77" dur="indefinite"/>
                                        <p:tgtEl>
                                          <p:spTgt spid="278"/>
                                        </p:tgtEl>
                                        <p:attrNameLst>
                                          <p:attrName>style.opacity</p:attrName>
                                        </p:attrNameLst>
                                      </p:cBhvr>
                                      <p:to>
                                        <p:strVal val="1"/>
                                      </p:to>
                                    </p:set>
                                    <p:animEffect filter="image" prLst="opacity: 1">
                                      <p:cBhvr rctx="IE">
                                        <p:cTn id="78" dur="indefinite"/>
                                        <p:tgtEl>
                                          <p:spTgt spid="278"/>
                                        </p:tgtEl>
                                      </p:cBhvr>
                                    </p:animEffect>
                                  </p:childTnLst>
                                </p:cTn>
                              </p:par>
                              <p:par>
                                <p:cTn id="79" presetID="9" presetClass="emph" presetSubtype="0" grpId="2" nodeType="withEffect">
                                  <p:stCondLst>
                                    <p:cond delay="0"/>
                                  </p:stCondLst>
                                  <p:childTnLst>
                                    <p:set>
                                      <p:cBhvr rctx="PPT">
                                        <p:cTn id="80" dur="indefinite"/>
                                        <p:tgtEl>
                                          <p:spTgt spid="152"/>
                                        </p:tgtEl>
                                        <p:attrNameLst>
                                          <p:attrName>style.opacity</p:attrName>
                                        </p:attrNameLst>
                                      </p:cBhvr>
                                      <p:to>
                                        <p:strVal val="1"/>
                                      </p:to>
                                    </p:set>
                                    <p:animEffect filter="image" prLst="opacity: 1">
                                      <p:cBhvr rctx="IE">
                                        <p:cTn id="81" dur="indefinite"/>
                                        <p:tgtEl>
                                          <p:spTgt spid="152"/>
                                        </p:tgtEl>
                                      </p:cBhvr>
                                    </p:animEffect>
                                  </p:childTnLst>
                                </p:cTn>
                              </p:par>
                              <p:par>
                                <p:cTn id="82" presetID="9" presetClass="emph" presetSubtype="0" grpId="2" nodeType="withEffect">
                                  <p:stCondLst>
                                    <p:cond delay="0"/>
                                  </p:stCondLst>
                                  <p:childTnLst>
                                    <p:set>
                                      <p:cBhvr rctx="PPT">
                                        <p:cTn id="83" dur="indefinite"/>
                                        <p:tgtEl>
                                          <p:spTgt spid="272"/>
                                        </p:tgtEl>
                                        <p:attrNameLst>
                                          <p:attrName>style.opacity</p:attrName>
                                        </p:attrNameLst>
                                      </p:cBhvr>
                                      <p:to>
                                        <p:strVal val="1"/>
                                      </p:to>
                                    </p:set>
                                    <p:animEffect filter="image" prLst="opacity: 1">
                                      <p:cBhvr rctx="IE">
                                        <p:cTn id="84" dur="indefinite"/>
                                        <p:tgtEl>
                                          <p:spTgt spid="272"/>
                                        </p:tgtEl>
                                      </p:cBhvr>
                                    </p:animEffect>
                                  </p:childTnLst>
                                </p:cTn>
                              </p:par>
                              <p:par>
                                <p:cTn id="85" presetID="9" presetClass="emph" presetSubtype="0" nodeType="withEffect">
                                  <p:stCondLst>
                                    <p:cond delay="0"/>
                                  </p:stCondLst>
                                  <p:childTnLst>
                                    <p:set>
                                      <p:cBhvr rctx="PPT">
                                        <p:cTn id="86" dur="indefinite"/>
                                        <p:tgtEl>
                                          <p:spTgt spid="190"/>
                                        </p:tgtEl>
                                        <p:attrNameLst>
                                          <p:attrName>style.opacity</p:attrName>
                                        </p:attrNameLst>
                                      </p:cBhvr>
                                      <p:to>
                                        <p:strVal val="1"/>
                                      </p:to>
                                    </p:set>
                                    <p:animEffect filter="image" prLst="opacity: 1">
                                      <p:cBhvr rctx="IE">
                                        <p:cTn id="87" dur="indefinite"/>
                                        <p:tgtEl>
                                          <p:spTgt spid="190"/>
                                        </p:tgtEl>
                                      </p:cBhvr>
                                    </p:animEffect>
                                  </p:childTnLst>
                                </p:cTn>
                              </p:par>
                              <p:par>
                                <p:cTn id="88" presetID="9" presetClass="emph" presetSubtype="0" nodeType="withEffect">
                                  <p:stCondLst>
                                    <p:cond delay="0"/>
                                  </p:stCondLst>
                                  <p:childTnLst>
                                    <p:set>
                                      <p:cBhvr rctx="PPT">
                                        <p:cTn id="89" dur="indefinite"/>
                                        <p:tgtEl>
                                          <p:spTgt spid="197"/>
                                        </p:tgtEl>
                                        <p:attrNameLst>
                                          <p:attrName>style.opacity</p:attrName>
                                        </p:attrNameLst>
                                      </p:cBhvr>
                                      <p:to>
                                        <p:strVal val="1"/>
                                      </p:to>
                                    </p:set>
                                    <p:animEffect filter="image" prLst="opacity: 1">
                                      <p:cBhvr rctx="IE">
                                        <p:cTn id="90" dur="indefinite"/>
                                        <p:tgtEl>
                                          <p:spTgt spid="197"/>
                                        </p:tgtEl>
                                      </p:cBhvr>
                                    </p:animEffect>
                                  </p:childTnLst>
                                </p:cTn>
                              </p:par>
                              <p:par>
                                <p:cTn id="91" presetID="9" presetClass="emph" presetSubtype="0" nodeType="withEffect">
                                  <p:stCondLst>
                                    <p:cond delay="0"/>
                                  </p:stCondLst>
                                  <p:childTnLst>
                                    <p:set>
                                      <p:cBhvr rctx="PPT">
                                        <p:cTn id="92" dur="indefinite"/>
                                        <p:tgtEl>
                                          <p:spTgt spid="192"/>
                                        </p:tgtEl>
                                        <p:attrNameLst>
                                          <p:attrName>style.opacity</p:attrName>
                                        </p:attrNameLst>
                                      </p:cBhvr>
                                      <p:to>
                                        <p:strVal val="1"/>
                                      </p:to>
                                    </p:set>
                                    <p:animEffect filter="image" prLst="opacity: 1">
                                      <p:cBhvr rctx="IE">
                                        <p:cTn id="93" dur="indefinite"/>
                                        <p:tgtEl>
                                          <p:spTgt spid="192"/>
                                        </p:tgtEl>
                                      </p:cBhvr>
                                    </p:animEffect>
                                  </p:childTnLst>
                                </p:cTn>
                              </p:par>
                              <p:par>
                                <p:cTn id="94" presetID="9" presetClass="emph" presetSubtype="0" grpId="1" nodeType="withEffect">
                                  <p:stCondLst>
                                    <p:cond delay="0"/>
                                  </p:stCondLst>
                                  <p:childTnLst>
                                    <p:set>
                                      <p:cBhvr rctx="PPT">
                                        <p:cTn id="95" dur="indefinite"/>
                                        <p:tgtEl>
                                          <p:spTgt spid="146"/>
                                        </p:tgtEl>
                                        <p:attrNameLst>
                                          <p:attrName>style.opacity</p:attrName>
                                        </p:attrNameLst>
                                      </p:cBhvr>
                                      <p:to>
                                        <p:strVal val="1"/>
                                      </p:to>
                                    </p:set>
                                    <p:animEffect filter="image" prLst="opacity: 1">
                                      <p:cBhvr rctx="IE">
                                        <p:cTn id="96" dur="indefinite"/>
                                        <p:tgtEl>
                                          <p:spTgt spid="146"/>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61"/>
                                        </p:tgtEl>
                                        <p:attrNameLst>
                                          <p:attrName>style.visibility</p:attrName>
                                        </p:attrNameLst>
                                      </p:cBhvr>
                                      <p:to>
                                        <p:strVal val="visible"/>
                                      </p:to>
                                    </p:set>
                                  </p:childTnLst>
                                </p:cTn>
                              </p:par>
                              <p:par>
                                <p:cTn id="101" presetID="9" presetClass="emph" presetSubtype="0" grpId="1" nodeType="withEffect">
                                  <p:stCondLst>
                                    <p:cond delay="0"/>
                                  </p:stCondLst>
                                  <p:childTnLst>
                                    <p:set>
                                      <p:cBhvr rctx="PPT">
                                        <p:cTn id="102" dur="indefinite"/>
                                        <p:tgtEl>
                                          <p:spTgt spid="159"/>
                                        </p:tgtEl>
                                        <p:attrNameLst>
                                          <p:attrName>style.opacity</p:attrName>
                                        </p:attrNameLst>
                                      </p:cBhvr>
                                      <p:to>
                                        <p:strVal val="0.5"/>
                                      </p:to>
                                    </p:set>
                                    <p:animEffect filter="image" prLst="opacity: 0.5">
                                      <p:cBhvr rctx="IE">
                                        <p:cTn id="103" dur="indefinite"/>
                                        <p:tgtEl>
                                          <p:spTgt spid="159"/>
                                        </p:tgtEl>
                                      </p:cBhvr>
                                    </p:animEffect>
                                  </p:childTnLst>
                                </p:cTn>
                              </p:par>
                              <p:par>
                                <p:cTn id="104" presetID="9" presetClass="emph" presetSubtype="0" nodeType="withEffect">
                                  <p:stCondLst>
                                    <p:cond delay="0"/>
                                  </p:stCondLst>
                                  <p:childTnLst>
                                    <p:set>
                                      <p:cBhvr rctx="PPT">
                                        <p:cTn id="105" dur="indefinite"/>
                                        <p:tgtEl>
                                          <p:spTgt spid="195"/>
                                        </p:tgtEl>
                                        <p:attrNameLst>
                                          <p:attrName>style.opacity</p:attrName>
                                        </p:attrNameLst>
                                      </p:cBhvr>
                                      <p:to>
                                        <p:strVal val="1"/>
                                      </p:to>
                                    </p:set>
                                    <p:animEffect filter="image" prLst="opacity: 1">
                                      <p:cBhvr rctx="IE">
                                        <p:cTn id="106" dur="indefinite"/>
                                        <p:tgtEl>
                                          <p:spTgt spid="195"/>
                                        </p:tgtEl>
                                      </p:cBhvr>
                                    </p:animEffect>
                                  </p:childTnLst>
                                </p:cTn>
                              </p:par>
                              <p:par>
                                <p:cTn id="107" presetID="9" presetClass="emph" presetSubtype="0" grpId="1" nodeType="withEffect">
                                  <p:stCondLst>
                                    <p:cond delay="0"/>
                                  </p:stCondLst>
                                  <p:childTnLst>
                                    <p:set>
                                      <p:cBhvr rctx="PPT">
                                        <p:cTn id="108" dur="indefinite"/>
                                        <p:tgtEl>
                                          <p:spTgt spid="154"/>
                                        </p:tgtEl>
                                        <p:attrNameLst>
                                          <p:attrName>style.opacity</p:attrName>
                                        </p:attrNameLst>
                                      </p:cBhvr>
                                      <p:to>
                                        <p:strVal val="1"/>
                                      </p:to>
                                    </p:set>
                                    <p:animEffect filter="image" prLst="opacity: 1">
                                      <p:cBhvr rctx="IE">
                                        <p:cTn id="109" dur="indefinite"/>
                                        <p:tgtEl>
                                          <p:spTgt spid="154"/>
                                        </p:tgtEl>
                                      </p:cBhvr>
                                    </p:animEffect>
                                  </p:childTnLst>
                                </p:cTn>
                              </p:par>
                              <p:par>
                                <p:cTn id="110" presetID="9" presetClass="emph" presetSubtype="0" grpId="2" nodeType="withEffect">
                                  <p:stCondLst>
                                    <p:cond delay="0"/>
                                  </p:stCondLst>
                                  <p:childTnLst>
                                    <p:set>
                                      <p:cBhvr rctx="PPT">
                                        <p:cTn id="111" dur="indefinite"/>
                                        <p:tgtEl>
                                          <p:spTgt spid="277"/>
                                        </p:tgtEl>
                                        <p:attrNameLst>
                                          <p:attrName>style.opacity</p:attrName>
                                        </p:attrNameLst>
                                      </p:cBhvr>
                                      <p:to>
                                        <p:strVal val="1"/>
                                      </p:to>
                                    </p:set>
                                    <p:animEffect filter="image" prLst="opacity: 1">
                                      <p:cBhvr rctx="IE">
                                        <p:cTn id="112" dur="indefinite"/>
                                        <p:tgtEl>
                                          <p:spTgt spid="27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2"/>
                                        </p:tgtEl>
                                        <p:attrNameLst>
                                          <p:attrName>style.visibility</p:attrName>
                                        </p:attrNameLst>
                                      </p:cBhvr>
                                      <p:to>
                                        <p:strVal val="visible"/>
                                      </p:to>
                                    </p:set>
                                    <p:animEffect transition="in" filter="fade">
                                      <p:cBhvr>
                                        <p:cTn id="117" dur="500"/>
                                        <p:tgtEl>
                                          <p:spTgt spid="18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60"/>
                                        </p:tgtEl>
                                        <p:attrNameLst>
                                          <p:attrName>style.visibility</p:attrName>
                                        </p:attrNameLst>
                                      </p:cBhvr>
                                      <p:to>
                                        <p:strVal val="visible"/>
                                      </p:to>
                                    </p:set>
                                  </p:childTnLst>
                                </p:cTn>
                              </p:par>
                              <p:par>
                                <p:cTn id="122" presetID="9" presetClass="emph" presetSubtype="0" grpId="1" nodeType="withEffect">
                                  <p:stCondLst>
                                    <p:cond delay="0"/>
                                  </p:stCondLst>
                                  <p:childTnLst>
                                    <p:set>
                                      <p:cBhvr rctx="PPT">
                                        <p:cTn id="123" dur="indefinite"/>
                                        <p:tgtEl>
                                          <p:spTgt spid="161"/>
                                        </p:tgtEl>
                                        <p:attrNameLst>
                                          <p:attrName>style.opacity</p:attrName>
                                        </p:attrNameLst>
                                      </p:cBhvr>
                                      <p:to>
                                        <p:strVal val="0.5"/>
                                      </p:to>
                                    </p:set>
                                    <p:animEffect filter="image" prLst="opacity: 0.5">
                                      <p:cBhvr rctx="IE">
                                        <p:cTn id="124" dur="indefinite"/>
                                        <p:tgtEl>
                                          <p:spTgt spid="161"/>
                                        </p:tgtEl>
                                      </p:cBhvr>
                                    </p:animEffect>
                                  </p:childTnLst>
                                </p:cTn>
                              </p:par>
                              <p:par>
                                <p:cTn id="125" presetID="9" presetClass="emph" presetSubtype="0" nodeType="withEffect">
                                  <p:stCondLst>
                                    <p:cond delay="0"/>
                                  </p:stCondLst>
                                  <p:childTnLst>
                                    <p:set>
                                      <p:cBhvr rctx="PPT">
                                        <p:cTn id="126" dur="indefinite"/>
                                        <p:tgtEl>
                                          <p:spTgt spid="198"/>
                                        </p:tgtEl>
                                        <p:attrNameLst>
                                          <p:attrName>style.opacity</p:attrName>
                                        </p:attrNameLst>
                                      </p:cBhvr>
                                      <p:to>
                                        <p:strVal val="1"/>
                                      </p:to>
                                    </p:set>
                                    <p:animEffect filter="image" prLst="opacity: 1">
                                      <p:cBhvr rctx="IE">
                                        <p:cTn id="127" dur="indefinite"/>
                                        <p:tgtEl>
                                          <p:spTgt spid="198"/>
                                        </p:tgtEl>
                                      </p:cBhvr>
                                    </p:animEffect>
                                  </p:childTnLst>
                                </p:cTn>
                              </p:par>
                              <p:par>
                                <p:cTn id="128" presetID="9" presetClass="emph" presetSubtype="0" grpId="2" nodeType="withEffect">
                                  <p:stCondLst>
                                    <p:cond delay="0"/>
                                  </p:stCondLst>
                                  <p:childTnLst>
                                    <p:set>
                                      <p:cBhvr rctx="PPT">
                                        <p:cTn id="129" dur="indefinite"/>
                                        <p:tgtEl>
                                          <p:spTgt spid="137"/>
                                        </p:tgtEl>
                                        <p:attrNameLst>
                                          <p:attrName>style.opacity</p:attrName>
                                        </p:attrNameLst>
                                      </p:cBhvr>
                                      <p:to>
                                        <p:strVal val="1"/>
                                      </p:to>
                                    </p:set>
                                    <p:animEffect filter="image" prLst="opacity: 1">
                                      <p:cBhvr rctx="IE">
                                        <p:cTn id="130" dur="indefinite"/>
                                        <p:tgtEl>
                                          <p:spTgt spid="137"/>
                                        </p:tgtEl>
                                      </p:cBhvr>
                                    </p:animEffect>
                                  </p:childTnLst>
                                </p:cTn>
                              </p:par>
                              <p:par>
                                <p:cTn id="131" presetID="9" presetClass="emph" presetSubtype="0" grpId="1" nodeType="withEffect">
                                  <p:stCondLst>
                                    <p:cond delay="0"/>
                                  </p:stCondLst>
                                  <p:childTnLst>
                                    <p:set>
                                      <p:cBhvr rctx="PPT">
                                        <p:cTn id="132" dur="indefinite"/>
                                        <p:tgtEl>
                                          <p:spTgt spid="157"/>
                                        </p:tgtEl>
                                        <p:attrNameLst>
                                          <p:attrName>style.opacity</p:attrName>
                                        </p:attrNameLst>
                                      </p:cBhvr>
                                      <p:to>
                                        <p:strVal val="1"/>
                                      </p:to>
                                    </p:set>
                                    <p:animEffect filter="image" prLst="opacity: 1">
                                      <p:cBhvr rctx="IE">
                                        <p:cTn id="133" dur="indefinite"/>
                                        <p:tgtEl>
                                          <p:spTgt spid="15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81"/>
                                        </p:tgtEl>
                                        <p:attrNameLst>
                                          <p:attrName>style.visibility</p:attrName>
                                        </p:attrNameLst>
                                      </p:cBhvr>
                                      <p:to>
                                        <p:strVal val="visible"/>
                                      </p:to>
                                    </p:set>
                                    <p:animEffect transition="in" filter="fade">
                                      <p:cBhvr>
                                        <p:cTn id="138" dur="500"/>
                                        <p:tgtEl>
                                          <p:spTgt spid="18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500"/>
                                        <p:tgtEl>
                                          <p:spTgt spid="184"/>
                                        </p:tgtEl>
                                      </p:cBhvr>
                                    </p:animEffect>
                                  </p:childTnLst>
                                </p:cTn>
                              </p:par>
                              <p:par>
                                <p:cTn id="144" presetID="10" presetClass="entr" presetSubtype="0" fill="hold" nodeType="withEffect">
                                  <p:stCondLst>
                                    <p:cond delay="0"/>
                                  </p:stCondLst>
                                  <p:childTnLst>
                                    <p:set>
                                      <p:cBhvr>
                                        <p:cTn id="145" dur="1" fill="hold">
                                          <p:stCondLst>
                                            <p:cond delay="0"/>
                                          </p:stCondLst>
                                        </p:cTn>
                                        <p:tgtEl>
                                          <p:spTgt spid="72"/>
                                        </p:tgtEl>
                                        <p:attrNameLst>
                                          <p:attrName>style.visibility</p:attrName>
                                        </p:attrNameLst>
                                      </p:cBhvr>
                                      <p:to>
                                        <p:strVal val="visible"/>
                                      </p:to>
                                    </p:set>
                                    <p:animEffect transition="in" filter="fade">
                                      <p:cBhvr>
                                        <p:cTn id="146" dur="500"/>
                                        <p:tgtEl>
                                          <p:spTgt spid="72"/>
                                        </p:tgtEl>
                                      </p:cBhvr>
                                    </p:animEffect>
                                  </p:childTnLst>
                                </p:cTn>
                              </p:par>
                              <p:par>
                                <p:cTn id="147" presetID="9" presetClass="emph" presetSubtype="0" grpId="2" nodeType="withEffect">
                                  <p:stCondLst>
                                    <p:cond delay="0"/>
                                  </p:stCondLst>
                                  <p:childTnLst>
                                    <p:set>
                                      <p:cBhvr rctx="PPT">
                                        <p:cTn id="148" dur="indefinite"/>
                                        <p:tgtEl>
                                          <p:spTgt spid="159"/>
                                        </p:tgtEl>
                                        <p:attrNameLst>
                                          <p:attrName>style.opacity</p:attrName>
                                        </p:attrNameLst>
                                      </p:cBhvr>
                                      <p:to>
                                        <p:strVal val="0.25"/>
                                      </p:to>
                                    </p:set>
                                    <p:animEffect filter="image" prLst="opacity: 0.25">
                                      <p:cBhvr rctx="IE">
                                        <p:cTn id="149" dur="indefinite"/>
                                        <p:tgtEl>
                                          <p:spTgt spid="159"/>
                                        </p:tgtEl>
                                      </p:cBhvr>
                                    </p:animEffect>
                                  </p:childTnLst>
                                </p:cTn>
                              </p:par>
                              <p:par>
                                <p:cTn id="150" presetID="9" presetClass="emph" presetSubtype="0" grpId="0" nodeType="withEffect">
                                  <p:stCondLst>
                                    <p:cond delay="0"/>
                                  </p:stCondLst>
                                  <p:childTnLst>
                                    <p:set>
                                      <p:cBhvr rctx="PPT">
                                        <p:cTn id="151" dur="indefinite"/>
                                        <p:tgtEl>
                                          <p:spTgt spid="98"/>
                                        </p:tgtEl>
                                        <p:attrNameLst>
                                          <p:attrName>style.opacity</p:attrName>
                                        </p:attrNameLst>
                                      </p:cBhvr>
                                      <p:to>
                                        <p:strVal val="0.25"/>
                                      </p:to>
                                    </p:set>
                                    <p:animEffect filter="image" prLst="opacity: 0.25">
                                      <p:cBhvr rctx="IE">
                                        <p:cTn id="152" dur="indefinite"/>
                                        <p:tgtEl>
                                          <p:spTgt spid="98"/>
                                        </p:tgtEl>
                                      </p:cBhvr>
                                    </p:animEffect>
                                  </p:childTnLst>
                                </p:cTn>
                              </p:par>
                              <p:par>
                                <p:cTn id="153" presetID="9" presetClass="emph" presetSubtype="0" grpId="1" nodeType="withEffect">
                                  <p:stCondLst>
                                    <p:cond delay="0"/>
                                  </p:stCondLst>
                                  <p:childTnLst>
                                    <p:set>
                                      <p:cBhvr rctx="PPT">
                                        <p:cTn id="154" dur="indefinite"/>
                                        <p:tgtEl>
                                          <p:spTgt spid="160"/>
                                        </p:tgtEl>
                                        <p:attrNameLst>
                                          <p:attrName>style.opacity</p:attrName>
                                        </p:attrNameLst>
                                      </p:cBhvr>
                                      <p:to>
                                        <p:strVal val="0.25"/>
                                      </p:to>
                                    </p:set>
                                    <p:animEffect filter="image" prLst="opacity: 0.25">
                                      <p:cBhvr rctx="IE">
                                        <p:cTn id="155" dur="indefinite"/>
                                        <p:tgtEl>
                                          <p:spTgt spid="160"/>
                                        </p:tgtEl>
                                      </p:cBhvr>
                                    </p:animEffect>
                                  </p:childTnLst>
                                </p:cTn>
                              </p:par>
                              <p:par>
                                <p:cTn id="156" presetID="9" presetClass="emph" presetSubtype="0" grpId="2" nodeType="withEffect">
                                  <p:stCondLst>
                                    <p:cond delay="0"/>
                                  </p:stCondLst>
                                  <p:childTnLst>
                                    <p:set>
                                      <p:cBhvr rctx="PPT">
                                        <p:cTn id="157" dur="indefinite"/>
                                        <p:tgtEl>
                                          <p:spTgt spid="161"/>
                                        </p:tgtEl>
                                        <p:attrNameLst>
                                          <p:attrName>style.opacity</p:attrName>
                                        </p:attrNameLst>
                                      </p:cBhvr>
                                      <p:to>
                                        <p:strVal val="0.25"/>
                                      </p:to>
                                    </p:set>
                                    <p:animEffect filter="image" prLst="opacity: 0.25">
                                      <p:cBhvr rctx="IE">
                                        <p:cTn id="158" dur="indefinite"/>
                                        <p:tgtEl>
                                          <p:spTgt spid="161"/>
                                        </p:tgtEl>
                                      </p:cBhvr>
                                    </p:animEffect>
                                  </p:childTnLst>
                                </p:cTn>
                              </p:par>
                              <p:par>
                                <p:cTn id="159" presetID="9" presetClass="emph" presetSubtype="0" grpId="2" nodeType="withEffect">
                                  <p:stCondLst>
                                    <p:cond delay="0"/>
                                  </p:stCondLst>
                                  <p:childTnLst>
                                    <p:set>
                                      <p:cBhvr rctx="PPT">
                                        <p:cTn id="160" dur="indefinite"/>
                                        <p:tgtEl>
                                          <p:spTgt spid="180"/>
                                        </p:tgtEl>
                                        <p:attrNameLst>
                                          <p:attrName>style.opacity</p:attrName>
                                        </p:attrNameLst>
                                      </p:cBhvr>
                                      <p:to>
                                        <p:strVal val="0.25"/>
                                      </p:to>
                                    </p:set>
                                    <p:animEffect filter="image" prLst="opacity: 0.25">
                                      <p:cBhvr rctx="IE">
                                        <p:cTn id="161" dur="indefinite"/>
                                        <p:tgtEl>
                                          <p:spTgt spid="180"/>
                                        </p:tgtEl>
                                      </p:cBhvr>
                                    </p:animEffect>
                                  </p:childTnLst>
                                </p:cTn>
                              </p:par>
                              <p:par>
                                <p:cTn id="162" presetID="9" presetClass="emph" presetSubtype="0" grpId="1" nodeType="withEffect">
                                  <p:stCondLst>
                                    <p:cond delay="0"/>
                                  </p:stCondLst>
                                  <p:childTnLst>
                                    <p:set>
                                      <p:cBhvr rctx="PPT">
                                        <p:cTn id="163" dur="indefinite"/>
                                        <p:tgtEl>
                                          <p:spTgt spid="181"/>
                                        </p:tgtEl>
                                        <p:attrNameLst>
                                          <p:attrName>style.opacity</p:attrName>
                                        </p:attrNameLst>
                                      </p:cBhvr>
                                      <p:to>
                                        <p:strVal val="0.25"/>
                                      </p:to>
                                    </p:set>
                                    <p:animEffect filter="image" prLst="opacity: 0.25">
                                      <p:cBhvr rctx="IE">
                                        <p:cTn id="164" dur="indefinite"/>
                                        <p:tgtEl>
                                          <p:spTgt spid="181"/>
                                        </p:tgtEl>
                                      </p:cBhvr>
                                    </p:animEffect>
                                  </p:childTnLst>
                                </p:cTn>
                              </p:par>
                              <p:par>
                                <p:cTn id="165" presetID="9" presetClass="emph" presetSubtype="0" grpId="1" nodeType="withEffect">
                                  <p:stCondLst>
                                    <p:cond delay="0"/>
                                  </p:stCondLst>
                                  <p:childTnLst>
                                    <p:set>
                                      <p:cBhvr rctx="PPT">
                                        <p:cTn id="166" dur="indefinite"/>
                                        <p:tgtEl>
                                          <p:spTgt spid="182"/>
                                        </p:tgtEl>
                                        <p:attrNameLst>
                                          <p:attrName>style.opacity</p:attrName>
                                        </p:attrNameLst>
                                      </p:cBhvr>
                                      <p:to>
                                        <p:strVal val="0.25"/>
                                      </p:to>
                                    </p:set>
                                    <p:animEffect filter="image" prLst="opacity: 0.25">
                                      <p:cBhvr rctx="IE">
                                        <p:cTn id="167" dur="indefinite"/>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98" grpId="0" animBg="1"/>
      <p:bldP spid="146" grpId="0" animBg="1"/>
      <p:bldP spid="146" grpId="1" animBg="1"/>
      <p:bldP spid="154" grpId="0" animBg="1"/>
      <p:bldP spid="154" grpId="1" animBg="1"/>
      <p:bldP spid="277" grpId="0"/>
      <p:bldP spid="277" grpId="1"/>
      <p:bldP spid="277" grpId="2"/>
      <p:bldP spid="278" grpId="0"/>
      <p:bldP spid="278" grpId="1"/>
      <p:bldP spid="278" grpId="2"/>
      <p:bldP spid="157" grpId="0" animBg="1"/>
      <p:bldP spid="157" grpId="1" animBg="1"/>
      <p:bldP spid="137" grpId="0"/>
      <p:bldP spid="137" grpId="1"/>
      <p:bldP spid="137" grpId="2"/>
      <p:bldP spid="152" grpId="0"/>
      <p:bldP spid="152" grpId="1"/>
      <p:bldP spid="152" grpId="2"/>
      <p:bldP spid="153" grpId="0"/>
      <p:bldP spid="160" grpId="0" animBg="1"/>
      <p:bldP spid="160" grpId="1" animBg="1"/>
      <p:bldP spid="161" grpId="0" animBg="1"/>
      <p:bldP spid="161" grpId="1" animBg="1"/>
      <p:bldP spid="161" grpId="2" animBg="1"/>
      <p:bldP spid="180" grpId="0" animBg="1"/>
      <p:bldP spid="180" grpId="1" animBg="1"/>
      <p:bldP spid="180" grpId="2" animBg="1"/>
      <p:bldP spid="181" grpId="0" animBg="1"/>
      <p:bldP spid="181" grpId="1" animBg="1"/>
      <p:bldP spid="182" grpId="0" animBg="1"/>
      <p:bldP spid="182" grpId="1" animBg="1"/>
      <p:bldP spid="184" grpId="0" animBg="1"/>
      <p:bldP spid="272" grpId="0"/>
      <p:bldP spid="272" grpId="1"/>
      <p:bldP spid="27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Box 243"/>
          <p:cNvSpPr txBox="1"/>
          <p:nvPr/>
        </p:nvSpPr>
        <p:spPr>
          <a:xfrm>
            <a:off x="1709380" y="4907344"/>
            <a:ext cx="394660" cy="430887"/>
          </a:xfrm>
          <a:prstGeom prst="rect">
            <a:avLst/>
          </a:prstGeom>
          <a:noFill/>
        </p:spPr>
        <p:txBody>
          <a:bodyPr wrap="none" tIns="0" bIns="0" rtlCol="0">
            <a:spAutoFit/>
          </a:bodyPr>
          <a:lstStyle/>
          <a:p>
            <a:r>
              <a:rPr lang="en-US" sz="2800" b="1" dirty="0" smtClean="0">
                <a:ln>
                  <a:solidFill>
                    <a:schemeClr val="tx1"/>
                  </a:solidFill>
                </a:ln>
                <a:solidFill>
                  <a:srgbClr val="FFFF91"/>
                </a:solidFill>
              </a:rPr>
              <a:t>0</a:t>
            </a:r>
            <a:endParaRPr lang="en-US" sz="2800" b="1" dirty="0">
              <a:ln>
                <a:solidFill>
                  <a:schemeClr val="tx1"/>
                </a:solidFill>
              </a:ln>
              <a:solidFill>
                <a:srgbClr val="FFFF91"/>
              </a:solidFill>
            </a:endParaRPr>
          </a:p>
        </p:txBody>
      </p:sp>
      <p:grpSp>
        <p:nvGrpSpPr>
          <p:cNvPr id="2" name="Group 292"/>
          <p:cNvGrpSpPr/>
          <p:nvPr/>
        </p:nvGrpSpPr>
        <p:grpSpPr>
          <a:xfrm>
            <a:off x="1577934" y="3681414"/>
            <a:ext cx="526106" cy="2270161"/>
            <a:chOff x="1577934" y="3681414"/>
            <a:chExt cx="526106" cy="2270161"/>
          </a:xfrm>
        </p:grpSpPr>
        <p:sp>
          <p:nvSpPr>
            <p:cNvPr id="245" name="TextBox 244"/>
            <p:cNvSpPr txBox="1"/>
            <p:nvPr/>
          </p:nvSpPr>
          <p:spPr>
            <a:xfrm>
              <a:off x="1709380" y="5520688"/>
              <a:ext cx="394660" cy="430887"/>
            </a:xfrm>
            <a:prstGeom prst="rect">
              <a:avLst/>
            </a:prstGeom>
            <a:noFill/>
          </p:spPr>
          <p:txBody>
            <a:bodyPr wrap="none" tIns="0" bIns="0" rtlCol="0">
              <a:spAutoFit/>
            </a:bodyPr>
            <a:lstStyle/>
            <a:p>
              <a:r>
                <a:rPr lang="en-US" sz="2800" b="1" dirty="0" smtClean="0">
                  <a:ln>
                    <a:solidFill>
                      <a:schemeClr val="tx1"/>
                    </a:solidFill>
                  </a:ln>
                  <a:solidFill>
                    <a:srgbClr val="ABD9E9"/>
                  </a:solidFill>
                </a:rPr>
                <a:t>1</a:t>
              </a:r>
              <a:endParaRPr lang="en-US" sz="2800" b="1" dirty="0">
                <a:ln>
                  <a:solidFill>
                    <a:schemeClr val="tx1"/>
                  </a:solidFill>
                </a:ln>
                <a:solidFill>
                  <a:srgbClr val="ABD9E9"/>
                </a:solidFill>
              </a:endParaRPr>
            </a:p>
          </p:txBody>
        </p:sp>
        <p:sp>
          <p:nvSpPr>
            <p:cNvPr id="246" name="TextBox 245"/>
            <p:cNvSpPr txBox="1"/>
            <p:nvPr/>
          </p:nvSpPr>
          <p:spPr>
            <a:xfrm>
              <a:off x="1577934" y="4294820"/>
              <a:ext cx="526106" cy="430887"/>
            </a:xfrm>
            <a:prstGeom prst="rect">
              <a:avLst/>
            </a:prstGeom>
            <a:noFill/>
          </p:spPr>
          <p:txBody>
            <a:bodyPr wrap="none" tIns="0" bIns="0" rtlCol="0">
              <a:spAutoFit/>
            </a:bodyPr>
            <a:lstStyle/>
            <a:p>
              <a:r>
                <a:rPr lang="en-US" sz="2800" b="1" dirty="0" smtClean="0">
                  <a:ln>
                    <a:solidFill>
                      <a:schemeClr val="tx1"/>
                    </a:solidFill>
                  </a:ln>
                  <a:solidFill>
                    <a:srgbClr val="FDAE61"/>
                  </a:solidFill>
                </a:rPr>
                <a:t>-1</a:t>
              </a:r>
              <a:endParaRPr lang="en-US" sz="2800" b="1" dirty="0">
                <a:ln>
                  <a:solidFill>
                    <a:schemeClr val="tx1"/>
                  </a:solidFill>
                </a:ln>
                <a:solidFill>
                  <a:srgbClr val="FDAE61"/>
                </a:solidFill>
              </a:endParaRPr>
            </a:p>
          </p:txBody>
        </p:sp>
        <p:sp>
          <p:nvSpPr>
            <p:cNvPr id="247" name="TextBox 246"/>
            <p:cNvSpPr txBox="1"/>
            <p:nvPr/>
          </p:nvSpPr>
          <p:spPr>
            <a:xfrm>
              <a:off x="1577934" y="3681414"/>
              <a:ext cx="526106" cy="430887"/>
            </a:xfrm>
            <a:prstGeom prst="rect">
              <a:avLst/>
            </a:prstGeom>
            <a:noFill/>
          </p:spPr>
          <p:txBody>
            <a:bodyPr wrap="none" tIns="0" bIns="0" rtlCol="0">
              <a:spAutoFit/>
            </a:bodyPr>
            <a:lstStyle/>
            <a:p>
              <a:r>
                <a:rPr lang="en-US" sz="2800" b="1" dirty="0" smtClean="0">
                  <a:ln>
                    <a:solidFill>
                      <a:schemeClr val="tx1"/>
                    </a:solidFill>
                  </a:ln>
                  <a:solidFill>
                    <a:srgbClr val="D7191C"/>
                  </a:solidFill>
                </a:rPr>
                <a:t>-2</a:t>
              </a:r>
              <a:endParaRPr lang="en-US" sz="2800" b="1" dirty="0">
                <a:ln>
                  <a:solidFill>
                    <a:schemeClr val="tx1"/>
                  </a:solidFill>
                </a:ln>
                <a:solidFill>
                  <a:srgbClr val="D7191C"/>
                </a:solidFill>
              </a:endParaRPr>
            </a:p>
          </p:txBody>
        </p:sp>
      </p:grpSp>
      <p:sp>
        <p:nvSpPr>
          <p:cNvPr id="5" name="Title 4"/>
          <p:cNvSpPr>
            <a:spLocks noGrp="1"/>
          </p:cNvSpPr>
          <p:nvPr>
            <p:ph type="title"/>
          </p:nvPr>
        </p:nvSpPr>
        <p:spPr/>
        <p:txBody>
          <a:bodyPr/>
          <a:lstStyle/>
          <a:p>
            <a:r>
              <a:rPr lang="en-US" dirty="0" smtClean="0"/>
              <a:t>Types for deciding where to unfold </a:t>
            </a:r>
            <a:endParaRPr lang="en-US" dirty="0"/>
          </a:p>
        </p:txBody>
      </p:sp>
      <p:grpSp>
        <p:nvGrpSpPr>
          <p:cNvPr id="3" name="Group 220"/>
          <p:cNvGrpSpPr/>
          <p:nvPr/>
        </p:nvGrpSpPr>
        <p:grpSpPr>
          <a:xfrm>
            <a:off x="1555935" y="1539734"/>
            <a:ext cx="3968772" cy="611311"/>
            <a:chOff x="1555935" y="1539734"/>
            <a:chExt cx="3968772" cy="611311"/>
          </a:xfrm>
        </p:grpSpPr>
        <p:sp>
          <p:nvSpPr>
            <p:cNvPr id="87" name="Oval 76"/>
            <p:cNvSpPr>
              <a:spLocks noChangeArrowheads="1"/>
            </p:cNvSpPr>
            <p:nvPr/>
          </p:nvSpPr>
          <p:spPr bwMode="auto">
            <a:xfrm>
              <a:off x="1555935" y="1539740"/>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4" name="Group 219"/>
            <p:cNvGrpSpPr/>
            <p:nvPr/>
          </p:nvGrpSpPr>
          <p:grpSpPr>
            <a:xfrm>
              <a:off x="1810324" y="1722297"/>
              <a:ext cx="1650606" cy="428748"/>
              <a:chOff x="1810324" y="1722297"/>
              <a:chExt cx="1650606" cy="428748"/>
            </a:xfrm>
          </p:grpSpPr>
          <p:cxnSp>
            <p:nvCxnSpPr>
              <p:cNvPr id="83" name="AutoShape 80"/>
              <p:cNvCxnSpPr>
                <a:cxnSpLocks noChangeShapeType="1"/>
                <a:stCxn id="87" idx="6"/>
                <a:endCxn id="81" idx="2"/>
              </p:cNvCxnSpPr>
              <p:nvPr/>
            </p:nvCxnSpPr>
            <p:spPr bwMode="auto">
              <a:xfrm flipV="1">
                <a:off x="1921060" y="1722297"/>
                <a:ext cx="1514115" cy="6"/>
              </a:xfrm>
              <a:prstGeom prst="straightConnector1">
                <a:avLst/>
              </a:prstGeom>
              <a:noFill/>
              <a:ln w="88900">
                <a:solidFill>
                  <a:schemeClr val="tx1"/>
                </a:solidFill>
                <a:round/>
                <a:headEnd/>
                <a:tailEnd type="triangle" w="med" len="med"/>
              </a:ln>
              <a:effectLst/>
            </p:spPr>
          </p:cxnSp>
          <p:sp>
            <p:nvSpPr>
              <p:cNvPr id="84" name="Text Box 81"/>
              <p:cNvSpPr txBox="1">
                <a:spLocks noChangeArrowheads="1"/>
              </p:cNvSpPr>
              <p:nvPr/>
            </p:nvSpPr>
            <p:spPr bwMode="auto">
              <a:xfrm>
                <a:off x="1810324" y="1770955"/>
                <a:ext cx="1031051" cy="369332"/>
              </a:xfrm>
              <a:prstGeom prst="rect">
                <a:avLst/>
              </a:prstGeom>
              <a:noFill/>
              <a:ln w="9525">
                <a:noFill/>
                <a:miter lim="800000"/>
                <a:headEnd/>
                <a:tailEnd/>
              </a:ln>
              <a:effectLst/>
            </p:spPr>
            <p:txBody>
              <a:bodyPr wrap="none">
                <a:spAutoFit/>
              </a:bodyPr>
              <a:lstStyle/>
              <a:p>
                <a:r>
                  <a:rPr lang="en-US" dirty="0" err="1" smtClean="0"/>
                  <a:t>dll</a:t>
                </a:r>
                <a:r>
                  <a:rPr lang="en-US" dirty="0" smtClean="0"/>
                  <a:t>(null</a:t>
                </a:r>
                <a:r>
                  <a:rPr lang="en-US" dirty="0"/>
                  <a:t>)</a:t>
                </a:r>
                <a:endParaRPr lang="en-US" baseline="-25000" dirty="0">
                  <a:solidFill>
                    <a:srgbClr val="993366"/>
                  </a:solidFill>
                </a:endParaRPr>
              </a:p>
            </p:txBody>
          </p:sp>
          <p:sp>
            <p:nvSpPr>
              <p:cNvPr id="85" name="Text Box 88"/>
              <p:cNvSpPr txBox="1">
                <a:spLocks noChangeArrowheads="1"/>
              </p:cNvSpPr>
              <p:nvPr/>
            </p:nvSpPr>
            <p:spPr bwMode="auto">
              <a:xfrm>
                <a:off x="2713610" y="1781713"/>
                <a:ext cx="747320" cy="369332"/>
              </a:xfrm>
              <a:prstGeom prst="rect">
                <a:avLst/>
              </a:prstGeom>
              <a:noFill/>
              <a:ln w="9525">
                <a:noFill/>
                <a:miter lim="800000"/>
                <a:headEnd/>
                <a:tailEnd/>
              </a:ln>
              <a:effectLst/>
            </p:spPr>
            <p:txBody>
              <a:bodyPr wrap="square">
                <a:spAutoFit/>
              </a:bodyPr>
              <a:lstStyle/>
              <a:p>
                <a:r>
                  <a:rPr lang="en-US" dirty="0" err="1" smtClean="0"/>
                  <a:t>dll</a:t>
                </a:r>
                <a:r>
                  <a:rPr lang="en-US" dirty="0" smtClean="0"/>
                  <a:t>(</a:t>
                </a:r>
                <a:r>
                  <a:rPr lang="en-US" dirty="0" smtClean="0">
                    <a:latin typeface="cmmi10"/>
                  </a:rPr>
                  <a:t>¯</a:t>
                </a:r>
                <a:r>
                  <a:rPr lang="en-US" dirty="0" smtClean="0"/>
                  <a:t>)</a:t>
                </a:r>
                <a:endParaRPr lang="en-US" dirty="0">
                  <a:solidFill>
                    <a:srgbClr val="FF0000"/>
                  </a:solidFill>
                </a:endParaRPr>
              </a:p>
            </p:txBody>
          </p:sp>
        </p:grpSp>
        <p:sp>
          <p:nvSpPr>
            <p:cNvPr id="77" name="Oval 73"/>
            <p:cNvSpPr>
              <a:spLocks noChangeArrowheads="1"/>
            </p:cNvSpPr>
            <p:nvPr/>
          </p:nvSpPr>
          <p:spPr bwMode="auto">
            <a:xfrm>
              <a:off x="5432632" y="1676265"/>
              <a:ext cx="92075" cy="92075"/>
            </a:xfrm>
            <a:prstGeom prst="ellipse">
              <a:avLst/>
            </a:prstGeom>
            <a:noFill/>
            <a:ln w="9525">
              <a:noFill/>
              <a:round/>
              <a:headEnd/>
              <a:tailEnd/>
            </a:ln>
            <a:effectLst/>
          </p:spPr>
          <p:txBody>
            <a:bodyPr wrap="none" anchor="ctr"/>
            <a:lstStyle/>
            <a:p>
              <a:pPr algn="ctr"/>
              <a:endParaRPr lang="en-US"/>
            </a:p>
          </p:txBody>
        </p:sp>
        <p:grpSp>
          <p:nvGrpSpPr>
            <p:cNvPr id="6" name="Group 133"/>
            <p:cNvGrpSpPr/>
            <p:nvPr/>
          </p:nvGrpSpPr>
          <p:grpSpPr>
            <a:xfrm>
              <a:off x="3747195" y="1722297"/>
              <a:ext cx="1685437" cy="428748"/>
              <a:chOff x="3580310" y="1445153"/>
              <a:chExt cx="1685437" cy="428748"/>
            </a:xfrm>
          </p:grpSpPr>
          <p:cxnSp>
            <p:nvCxnSpPr>
              <p:cNvPr id="78" name="AutoShape 77"/>
              <p:cNvCxnSpPr>
                <a:cxnSpLocks noChangeShapeType="1"/>
                <a:stCxn id="81" idx="6"/>
                <a:endCxn id="77" idx="2"/>
              </p:cNvCxnSpPr>
              <p:nvPr/>
            </p:nvCxnSpPr>
            <p:spPr bwMode="auto">
              <a:xfrm>
                <a:off x="3633415" y="1445153"/>
                <a:ext cx="1632332" cy="6"/>
              </a:xfrm>
              <a:prstGeom prst="straightConnector1">
                <a:avLst/>
              </a:prstGeom>
              <a:noFill/>
              <a:ln w="88900">
                <a:solidFill>
                  <a:schemeClr val="tx1"/>
                </a:solidFill>
                <a:round/>
                <a:headEnd/>
                <a:tailEnd type="triangle" w="med" len="sm"/>
              </a:ln>
              <a:effectLst/>
            </p:spPr>
          </p:cxnSp>
          <p:sp>
            <p:nvSpPr>
              <p:cNvPr id="79" name="Text Box 78"/>
              <p:cNvSpPr txBox="1">
                <a:spLocks noChangeArrowheads="1"/>
              </p:cNvSpPr>
              <p:nvPr/>
            </p:nvSpPr>
            <p:spPr bwMode="auto">
              <a:xfrm>
                <a:off x="3580310" y="1504569"/>
                <a:ext cx="747320" cy="369332"/>
              </a:xfrm>
              <a:prstGeom prst="rect">
                <a:avLst/>
              </a:prstGeom>
              <a:noFill/>
              <a:ln w="9525">
                <a:noFill/>
                <a:miter lim="800000"/>
                <a:headEnd/>
                <a:tailEnd/>
              </a:ln>
              <a:effectLst/>
            </p:spPr>
            <p:txBody>
              <a:bodyPr wrap="none">
                <a:spAutoFit/>
              </a:bodyPr>
              <a:lstStyle/>
              <a:p>
                <a:r>
                  <a:rPr lang="en-US" dirty="0" err="1"/>
                  <a:t>dll</a:t>
                </a:r>
                <a:r>
                  <a:rPr lang="en-US" dirty="0" smtClean="0"/>
                  <a:t>(</a:t>
                </a:r>
                <a:r>
                  <a:rPr lang="en-US" dirty="0" smtClean="0">
                    <a:latin typeface="cmmi10"/>
                  </a:rPr>
                  <a:t>¯</a:t>
                </a:r>
                <a:r>
                  <a:rPr lang="en-US" dirty="0" smtClean="0"/>
                  <a:t>)</a:t>
                </a:r>
                <a:endParaRPr lang="en-US" dirty="0">
                  <a:solidFill>
                    <a:srgbClr val="FF0000"/>
                  </a:solidFill>
                </a:endParaRPr>
              </a:p>
            </p:txBody>
          </p:sp>
        </p:grpSp>
        <p:sp>
          <p:nvSpPr>
            <p:cNvPr id="81" name="Oval 22"/>
            <p:cNvSpPr>
              <a:spLocks noChangeArrowheads="1"/>
            </p:cNvSpPr>
            <p:nvPr/>
          </p:nvSpPr>
          <p:spPr bwMode="auto">
            <a:xfrm>
              <a:off x="3435175" y="1539734"/>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grpSp>
        <p:nvGrpSpPr>
          <p:cNvPr id="7" name="Group 290"/>
          <p:cNvGrpSpPr/>
          <p:nvPr/>
        </p:nvGrpSpPr>
        <p:grpSpPr>
          <a:xfrm>
            <a:off x="2185228" y="3538539"/>
            <a:ext cx="1596912" cy="2921040"/>
            <a:chOff x="2185228" y="3538539"/>
            <a:chExt cx="1596912" cy="2921040"/>
          </a:xfrm>
        </p:grpSpPr>
        <p:grpSp>
          <p:nvGrpSpPr>
            <p:cNvPr id="8" name="Group 248"/>
            <p:cNvGrpSpPr/>
            <p:nvPr/>
          </p:nvGrpSpPr>
          <p:grpSpPr>
            <a:xfrm>
              <a:off x="2198655" y="3640825"/>
              <a:ext cx="1533546" cy="2351338"/>
              <a:chOff x="2198655" y="3640825"/>
              <a:chExt cx="1533546" cy="2351338"/>
            </a:xfrm>
          </p:grpSpPr>
          <p:sp>
            <p:nvSpPr>
              <p:cNvPr id="242" name="Rectangle 57"/>
              <p:cNvSpPr>
                <a:spLocks noChangeArrowheads="1"/>
              </p:cNvSpPr>
              <p:nvPr/>
            </p:nvSpPr>
            <p:spPr bwMode="auto">
              <a:xfrm>
                <a:off x="2198655" y="5480099"/>
                <a:ext cx="1533546" cy="512064"/>
              </a:xfrm>
              <a:prstGeom prst="rect">
                <a:avLst/>
              </a:prstGeom>
              <a:solidFill>
                <a:srgbClr val="ABD9E9"/>
              </a:solidFill>
              <a:ln w="9525">
                <a:noFill/>
                <a:miter lim="800000"/>
                <a:headEnd/>
                <a:tailEnd/>
              </a:ln>
              <a:effectLst>
                <a:glow rad="101600">
                  <a:srgbClr val="ABD9E9">
                    <a:alpha val="50196"/>
                  </a:srgbClr>
                </a:glow>
              </a:effectLst>
            </p:spPr>
            <p:txBody>
              <a:bodyPr wrap="none" anchor="ctr"/>
              <a:lstStyle/>
              <a:p>
                <a:endParaRPr lang="en-US" dirty="0"/>
              </a:p>
            </p:txBody>
          </p:sp>
          <p:sp>
            <p:nvSpPr>
              <p:cNvPr id="241" name="Rectangle 57"/>
              <p:cNvSpPr>
                <a:spLocks noChangeArrowheads="1"/>
              </p:cNvSpPr>
              <p:nvPr/>
            </p:nvSpPr>
            <p:spPr bwMode="auto">
              <a:xfrm>
                <a:off x="2198655" y="4866755"/>
                <a:ext cx="1533546" cy="512064"/>
              </a:xfrm>
              <a:prstGeom prst="rect">
                <a:avLst/>
              </a:prstGeom>
              <a:solidFill>
                <a:srgbClr val="FFFF91"/>
              </a:solidFill>
              <a:ln w="9525">
                <a:noFill/>
                <a:miter lim="800000"/>
                <a:headEnd/>
                <a:tailEnd/>
              </a:ln>
              <a:effectLst>
                <a:glow rad="101600">
                  <a:srgbClr val="FFFF91">
                    <a:alpha val="50196"/>
                  </a:srgbClr>
                </a:glow>
              </a:effectLst>
            </p:spPr>
            <p:txBody>
              <a:bodyPr wrap="none" anchor="ctr"/>
              <a:lstStyle/>
              <a:p>
                <a:endParaRPr lang="en-US" dirty="0"/>
              </a:p>
            </p:txBody>
          </p:sp>
          <p:sp>
            <p:nvSpPr>
              <p:cNvPr id="240" name="Rectangle 57"/>
              <p:cNvSpPr>
                <a:spLocks noChangeArrowheads="1"/>
              </p:cNvSpPr>
              <p:nvPr/>
            </p:nvSpPr>
            <p:spPr bwMode="auto">
              <a:xfrm>
                <a:off x="2198655" y="4254231"/>
                <a:ext cx="1533546" cy="512064"/>
              </a:xfrm>
              <a:prstGeom prst="rect">
                <a:avLst/>
              </a:prstGeom>
              <a:solidFill>
                <a:srgbClr val="FDAE61"/>
              </a:solidFill>
              <a:ln w="9525">
                <a:noFill/>
                <a:miter lim="800000"/>
                <a:headEnd/>
                <a:tailEnd/>
              </a:ln>
              <a:effectLst>
                <a:glow rad="101600">
                  <a:srgbClr val="FDAE61">
                    <a:alpha val="50196"/>
                  </a:srgbClr>
                </a:glow>
              </a:effectLst>
            </p:spPr>
            <p:txBody>
              <a:bodyPr wrap="none" anchor="ctr"/>
              <a:lstStyle/>
              <a:p>
                <a:endParaRPr lang="en-US" dirty="0"/>
              </a:p>
            </p:txBody>
          </p:sp>
          <p:sp>
            <p:nvSpPr>
              <p:cNvPr id="54" name="Rectangle 57"/>
              <p:cNvSpPr>
                <a:spLocks noChangeArrowheads="1"/>
              </p:cNvSpPr>
              <p:nvPr/>
            </p:nvSpPr>
            <p:spPr bwMode="auto">
              <a:xfrm>
                <a:off x="2198655" y="3640825"/>
                <a:ext cx="1533546" cy="512064"/>
              </a:xfrm>
              <a:prstGeom prst="rect">
                <a:avLst/>
              </a:prstGeom>
              <a:solidFill>
                <a:srgbClr val="D7191C"/>
              </a:solidFill>
              <a:ln w="9525">
                <a:noFill/>
                <a:miter lim="800000"/>
                <a:headEnd/>
                <a:tailEnd/>
              </a:ln>
              <a:effectLst>
                <a:glow rad="101600">
                  <a:srgbClr val="D7191C">
                    <a:alpha val="50196"/>
                  </a:srgbClr>
                </a:glow>
              </a:effectLst>
            </p:spPr>
            <p:txBody>
              <a:bodyPr wrap="none" anchor="ctr"/>
              <a:lstStyle/>
              <a:p>
                <a:endParaRPr lang="en-US" dirty="0"/>
              </a:p>
            </p:txBody>
          </p:sp>
        </p:grpSp>
        <p:grpSp>
          <p:nvGrpSpPr>
            <p:cNvPr id="9" name="Group 238"/>
            <p:cNvGrpSpPr/>
            <p:nvPr/>
          </p:nvGrpSpPr>
          <p:grpSpPr>
            <a:xfrm>
              <a:off x="2185228" y="3538539"/>
              <a:ext cx="1596912" cy="2921040"/>
              <a:chOff x="2185228" y="3538539"/>
              <a:chExt cx="1596912" cy="2921040"/>
            </a:xfrm>
          </p:grpSpPr>
          <p:sp>
            <p:nvSpPr>
              <p:cNvPr id="40" name="Text Box 14"/>
              <p:cNvSpPr txBox="1">
                <a:spLocks noChangeArrowheads="1"/>
              </p:cNvSpPr>
              <p:nvPr/>
            </p:nvSpPr>
            <p:spPr bwMode="auto">
              <a:xfrm>
                <a:off x="2185228" y="3538539"/>
                <a:ext cx="1596912" cy="461665"/>
              </a:xfrm>
              <a:prstGeom prst="rect">
                <a:avLst/>
              </a:prstGeom>
              <a:noFill/>
              <a:ln w="9525">
                <a:noFill/>
                <a:miter lim="800000"/>
                <a:headEnd/>
                <a:tailEnd/>
              </a:ln>
              <a:effectLst/>
            </p:spPr>
            <p:txBody>
              <a:bodyPr wrap="none">
                <a:spAutoFit/>
              </a:bodyPr>
              <a:lstStyle/>
              <a:p>
                <a:r>
                  <a:rPr lang="en-US" sz="2400" dirty="0" err="1" smtClean="0"/>
                  <a:t>dll</a:t>
                </a:r>
                <a:r>
                  <a:rPr lang="en-US" sz="2400" dirty="0" smtClean="0"/>
                  <a:t>(</a:t>
                </a:r>
                <a:r>
                  <a:rPr lang="en-US" sz="2400" dirty="0" smtClean="0">
                    <a:latin typeface="cmmi10"/>
                  </a:rPr>
                  <a:t>®</a:t>
                </a:r>
                <a:r>
                  <a:rPr lang="en-US" sz="2400" dirty="0" smtClean="0"/>
                  <a:t>,null)</a:t>
                </a:r>
                <a:endParaRPr lang="en-US" sz="2400" dirty="0"/>
              </a:p>
            </p:txBody>
          </p:sp>
          <p:sp>
            <p:nvSpPr>
              <p:cNvPr id="56" name="Text Box 14"/>
              <p:cNvSpPr txBox="1">
                <a:spLocks noChangeArrowheads="1"/>
              </p:cNvSpPr>
              <p:nvPr/>
            </p:nvSpPr>
            <p:spPr bwMode="auto">
              <a:xfrm>
                <a:off x="2354447" y="4153383"/>
                <a:ext cx="1250663" cy="461665"/>
              </a:xfrm>
              <a:prstGeom prst="rect">
                <a:avLst/>
              </a:prstGeom>
              <a:noFill/>
              <a:ln w="9525">
                <a:noFill/>
                <a:miter lim="800000"/>
                <a:headEnd/>
                <a:tailEnd/>
              </a:ln>
              <a:effectLst/>
            </p:spPr>
            <p:txBody>
              <a:bodyPr wrap="none">
                <a:spAutoFit/>
              </a:bodyPr>
              <a:lstStyle/>
              <a:p>
                <a:r>
                  <a:rPr lang="en-US" sz="2400" dirty="0" err="1" smtClean="0"/>
                  <a:t>dll</a:t>
                </a:r>
                <a:r>
                  <a:rPr lang="en-US" sz="2400" dirty="0" smtClean="0"/>
                  <a:t>(</a:t>
                </a:r>
                <a:r>
                  <a:rPr lang="en-US" sz="2400" dirty="0" smtClean="0">
                    <a:latin typeface="cmmi10"/>
                  </a:rPr>
                  <a:t>¯</a:t>
                </a:r>
                <a:r>
                  <a:rPr lang="en-US" sz="2400" dirty="0" smtClean="0"/>
                  <a:t>,</a:t>
                </a:r>
                <a:r>
                  <a:rPr lang="en-US" sz="2400" dirty="0" smtClean="0">
                    <a:latin typeface="cmmi10"/>
                  </a:rPr>
                  <a:t>®</a:t>
                </a:r>
                <a:r>
                  <a:rPr lang="en-US" sz="2400" dirty="0" smtClean="0"/>
                  <a:t>)</a:t>
                </a:r>
                <a:endParaRPr lang="en-US" sz="2400" dirty="0"/>
              </a:p>
            </p:txBody>
          </p:sp>
          <p:cxnSp>
            <p:nvCxnSpPr>
              <p:cNvPr id="63" name="Straight Connector 62"/>
              <p:cNvCxnSpPr>
                <a:stCxn id="56" idx="0"/>
                <a:endCxn id="40" idx="2"/>
              </p:cNvCxnSpPr>
              <p:nvPr/>
            </p:nvCxnSpPr>
            <p:spPr bwMode="auto">
              <a:xfrm rot="5400000" flipH="1" flipV="1">
                <a:off x="2905142" y="4074842"/>
                <a:ext cx="153179" cy="3905"/>
              </a:xfrm>
              <a:prstGeom prst="line">
                <a:avLst/>
              </a:prstGeom>
              <a:noFill/>
              <a:ln w="63500" cap="rnd">
                <a:solidFill>
                  <a:schemeClr val="accent5">
                    <a:lumMod val="25000"/>
                  </a:schemeClr>
                </a:solidFill>
                <a:round/>
                <a:headEnd/>
                <a:tailEnd type="none" w="sm" len="sm"/>
              </a:ln>
              <a:effectLst/>
            </p:spPr>
          </p:cxnSp>
          <p:cxnSp>
            <p:nvCxnSpPr>
              <p:cNvPr id="67" name="Straight Connector 66"/>
              <p:cNvCxnSpPr>
                <a:stCxn id="56" idx="2"/>
                <a:endCxn id="57" idx="0"/>
              </p:cNvCxnSpPr>
              <p:nvPr/>
            </p:nvCxnSpPr>
            <p:spPr bwMode="auto">
              <a:xfrm rot="16200000" flipH="1">
                <a:off x="2904341" y="4690485"/>
                <a:ext cx="153179" cy="2303"/>
              </a:xfrm>
              <a:prstGeom prst="line">
                <a:avLst/>
              </a:prstGeom>
              <a:noFill/>
              <a:ln w="63500" cap="rnd">
                <a:solidFill>
                  <a:schemeClr val="accent5">
                    <a:lumMod val="25000"/>
                  </a:schemeClr>
                </a:solidFill>
                <a:round/>
                <a:headEnd/>
                <a:tailEnd type="none" w="sm" len="sm"/>
              </a:ln>
              <a:effectLst/>
            </p:spPr>
          </p:cxnSp>
          <p:sp>
            <p:nvSpPr>
              <p:cNvPr id="57" name="Text Box 14"/>
              <p:cNvSpPr txBox="1">
                <a:spLocks noChangeArrowheads="1"/>
              </p:cNvSpPr>
              <p:nvPr/>
            </p:nvSpPr>
            <p:spPr bwMode="auto">
              <a:xfrm>
                <a:off x="2375986" y="4768227"/>
                <a:ext cx="1212191" cy="461665"/>
              </a:xfrm>
              <a:prstGeom prst="rect">
                <a:avLst/>
              </a:prstGeom>
              <a:noFill/>
              <a:ln w="9525">
                <a:noFill/>
                <a:miter lim="800000"/>
                <a:headEnd/>
                <a:tailEnd/>
              </a:ln>
              <a:effectLst/>
            </p:spPr>
            <p:txBody>
              <a:bodyPr wrap="none">
                <a:spAutoFit/>
              </a:bodyPr>
              <a:lstStyle/>
              <a:p>
                <a:r>
                  <a:rPr lang="en-US" sz="2400" dirty="0" err="1" smtClean="0"/>
                  <a:t>dll</a:t>
                </a:r>
                <a:r>
                  <a:rPr lang="en-US" sz="2400" dirty="0" smtClean="0"/>
                  <a:t>(</a:t>
                </a:r>
                <a:r>
                  <a:rPr lang="en-US" sz="2400" dirty="0" smtClean="0">
                    <a:latin typeface="cmmi10"/>
                  </a:rPr>
                  <a:t>°</a:t>
                </a:r>
                <a:r>
                  <a:rPr lang="en-US" sz="2400" dirty="0" smtClean="0"/>
                  <a:t>,</a:t>
                </a:r>
                <a:r>
                  <a:rPr lang="en-US" sz="2400" dirty="0" smtClean="0">
                    <a:latin typeface="cmmi10"/>
                  </a:rPr>
                  <a:t>¯</a:t>
                </a:r>
                <a:r>
                  <a:rPr lang="en-US" sz="2400" dirty="0" smtClean="0"/>
                  <a:t>)</a:t>
                </a:r>
                <a:endParaRPr lang="en-US" sz="2400" dirty="0"/>
              </a:p>
            </p:txBody>
          </p:sp>
          <p:sp>
            <p:nvSpPr>
              <p:cNvPr id="58" name="Text Box 14"/>
              <p:cNvSpPr txBox="1">
                <a:spLocks noChangeArrowheads="1"/>
              </p:cNvSpPr>
              <p:nvPr/>
            </p:nvSpPr>
            <p:spPr bwMode="auto">
              <a:xfrm>
                <a:off x="2396023" y="5383071"/>
                <a:ext cx="1175322" cy="461665"/>
              </a:xfrm>
              <a:prstGeom prst="rect">
                <a:avLst/>
              </a:prstGeom>
              <a:noFill/>
              <a:ln w="9525">
                <a:noFill/>
                <a:miter lim="800000"/>
                <a:headEnd/>
                <a:tailEnd/>
              </a:ln>
              <a:effectLst/>
            </p:spPr>
            <p:txBody>
              <a:bodyPr wrap="none">
                <a:spAutoFit/>
              </a:bodyPr>
              <a:lstStyle/>
              <a:p>
                <a:r>
                  <a:rPr lang="en-US" sz="2400" dirty="0" err="1" smtClean="0"/>
                  <a:t>dll</a:t>
                </a:r>
                <a:r>
                  <a:rPr lang="en-US" sz="2400" dirty="0" smtClean="0"/>
                  <a:t>(</a:t>
                </a:r>
                <a:r>
                  <a:rPr lang="en-US" sz="2400" dirty="0" smtClean="0">
                    <a:latin typeface="cmmi10"/>
                  </a:rPr>
                  <a:t>±</a:t>
                </a:r>
                <a:r>
                  <a:rPr lang="en-US" sz="2400" dirty="0" smtClean="0"/>
                  <a:t>,</a:t>
                </a:r>
                <a:r>
                  <a:rPr lang="en-US" sz="2400" dirty="0" smtClean="0">
                    <a:latin typeface="cmmi10"/>
                  </a:rPr>
                  <a:t>°</a:t>
                </a:r>
                <a:r>
                  <a:rPr lang="en-US" sz="2400" dirty="0" smtClean="0"/>
                  <a:t>)</a:t>
                </a:r>
                <a:endParaRPr lang="en-US" sz="2400" dirty="0"/>
              </a:p>
            </p:txBody>
          </p:sp>
          <p:sp>
            <p:nvSpPr>
              <p:cNvPr id="59" name="Text Box 14"/>
              <p:cNvSpPr txBox="1">
                <a:spLocks noChangeArrowheads="1"/>
              </p:cNvSpPr>
              <p:nvPr/>
            </p:nvSpPr>
            <p:spPr bwMode="auto">
              <a:xfrm>
                <a:off x="2215685" y="5997914"/>
                <a:ext cx="1535998" cy="461665"/>
              </a:xfrm>
              <a:prstGeom prst="rect">
                <a:avLst/>
              </a:prstGeom>
              <a:noFill/>
              <a:ln w="9525">
                <a:noFill/>
                <a:miter lim="800000"/>
                <a:headEnd/>
                <a:tailEnd/>
              </a:ln>
              <a:effectLst/>
            </p:spPr>
            <p:txBody>
              <a:bodyPr wrap="none">
                <a:spAutoFit/>
              </a:bodyPr>
              <a:lstStyle/>
              <a:p>
                <a:r>
                  <a:rPr lang="en-US" sz="2400" dirty="0" err="1" smtClean="0"/>
                  <a:t>dll</a:t>
                </a:r>
                <a:r>
                  <a:rPr lang="en-US" sz="2400" dirty="0" smtClean="0"/>
                  <a:t>(null,</a:t>
                </a:r>
                <a:r>
                  <a:rPr lang="en-US" sz="2400" dirty="0" smtClean="0">
                    <a:latin typeface="cmmi10"/>
                  </a:rPr>
                  <a:t>±</a:t>
                </a:r>
                <a:r>
                  <a:rPr lang="en-US" sz="2400" dirty="0" smtClean="0"/>
                  <a:t>)</a:t>
                </a:r>
                <a:endParaRPr lang="en-US" sz="2400" dirty="0"/>
              </a:p>
            </p:txBody>
          </p:sp>
          <p:cxnSp>
            <p:nvCxnSpPr>
              <p:cNvPr id="70" name="Straight Connector 69"/>
              <p:cNvCxnSpPr>
                <a:stCxn id="57" idx="2"/>
                <a:endCxn id="58" idx="0"/>
              </p:cNvCxnSpPr>
              <p:nvPr/>
            </p:nvCxnSpPr>
            <p:spPr bwMode="auto">
              <a:xfrm rot="16200000" flipH="1">
                <a:off x="2906294" y="5305680"/>
                <a:ext cx="153179" cy="1602"/>
              </a:xfrm>
              <a:prstGeom prst="line">
                <a:avLst/>
              </a:prstGeom>
              <a:noFill/>
              <a:ln w="63500" cap="rnd">
                <a:solidFill>
                  <a:schemeClr val="accent5">
                    <a:lumMod val="25000"/>
                  </a:schemeClr>
                </a:solidFill>
                <a:round/>
                <a:headEnd/>
                <a:tailEnd type="none" w="sm" len="sm"/>
              </a:ln>
              <a:effectLst/>
            </p:spPr>
          </p:cxnSp>
          <p:cxnSp>
            <p:nvCxnSpPr>
              <p:cNvPr id="73" name="Straight Connector 72"/>
              <p:cNvCxnSpPr/>
              <p:nvPr/>
            </p:nvCxnSpPr>
            <p:spPr bwMode="auto">
              <a:xfrm rot="5400000">
                <a:off x="2907890" y="5932909"/>
                <a:ext cx="189690" cy="1588"/>
              </a:xfrm>
              <a:prstGeom prst="line">
                <a:avLst/>
              </a:prstGeom>
              <a:noFill/>
              <a:ln w="63500" cap="rnd">
                <a:solidFill>
                  <a:schemeClr val="accent5">
                    <a:lumMod val="25000"/>
                  </a:schemeClr>
                </a:solidFill>
                <a:round/>
                <a:headEnd/>
                <a:tailEnd type="none" w="sm" len="sm"/>
              </a:ln>
              <a:effectLst/>
            </p:spPr>
          </p:cxnSp>
        </p:grpSp>
      </p:grpSp>
      <p:sp>
        <p:nvSpPr>
          <p:cNvPr id="150" name="Text Box 23"/>
          <p:cNvSpPr txBox="1">
            <a:spLocks noChangeArrowheads="1"/>
          </p:cNvSpPr>
          <p:nvPr/>
        </p:nvSpPr>
        <p:spPr bwMode="auto">
          <a:xfrm>
            <a:off x="323850" y="3174942"/>
            <a:ext cx="4415632"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C0C0C0"/>
                  </a:outerShdw>
                </a:effectLst>
              </a:rPr>
              <a:t>Checker “Run”</a:t>
            </a:r>
            <a:r>
              <a:rPr lang="en-US" sz="2000" u="sng" dirty="0" smtClean="0"/>
              <a:t> (call tree/derivation)</a:t>
            </a:r>
            <a:endParaRPr lang="en-US" sz="2000" u="sng" dirty="0"/>
          </a:p>
        </p:txBody>
      </p:sp>
      <p:sp>
        <p:nvSpPr>
          <p:cNvPr id="151" name="Text Box 23"/>
          <p:cNvSpPr txBox="1">
            <a:spLocks noChangeArrowheads="1"/>
          </p:cNvSpPr>
          <p:nvPr/>
        </p:nvSpPr>
        <p:spPr bwMode="auto">
          <a:xfrm>
            <a:off x="323850" y="2043039"/>
            <a:ext cx="1141659"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Instance</a:t>
            </a:r>
            <a:endParaRPr lang="en-US" sz="2000" u="sng" dirty="0">
              <a:effectLst>
                <a:outerShdw blurRad="38100" dist="38100" dir="2700000" algn="tl">
                  <a:srgbClr val="000000">
                    <a:alpha val="43137"/>
                  </a:srgbClr>
                </a:outerShdw>
              </a:effectLst>
            </a:endParaRPr>
          </a:p>
        </p:txBody>
      </p:sp>
      <p:sp>
        <p:nvSpPr>
          <p:cNvPr id="152" name="Text Box 23"/>
          <p:cNvSpPr txBox="1">
            <a:spLocks noChangeArrowheads="1"/>
          </p:cNvSpPr>
          <p:nvPr/>
        </p:nvSpPr>
        <p:spPr bwMode="auto">
          <a:xfrm>
            <a:off x="323850" y="1055655"/>
            <a:ext cx="1234633"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Summary</a:t>
            </a:r>
            <a:endParaRPr lang="en-US" sz="2000" u="sng" dirty="0">
              <a:effectLst>
                <a:outerShdw blurRad="38100" dist="38100" dir="2700000" algn="tl">
                  <a:srgbClr val="000000">
                    <a:alpha val="43137"/>
                  </a:srgbClr>
                </a:outerShdw>
              </a:effectLst>
            </a:endParaRPr>
          </a:p>
        </p:txBody>
      </p:sp>
      <p:grpSp>
        <p:nvGrpSpPr>
          <p:cNvPr id="10" name="Group 219"/>
          <p:cNvGrpSpPr/>
          <p:nvPr/>
        </p:nvGrpSpPr>
        <p:grpSpPr>
          <a:xfrm>
            <a:off x="409518" y="2398232"/>
            <a:ext cx="5513463" cy="813223"/>
            <a:chOff x="3630537" y="5364189"/>
            <a:chExt cx="5513463" cy="813223"/>
          </a:xfrm>
        </p:grpSpPr>
        <p:sp>
          <p:nvSpPr>
            <p:cNvPr id="189" name="Oval 188"/>
            <p:cNvSpPr>
              <a:spLocks noChangeArrowheads="1"/>
            </p:cNvSpPr>
            <p:nvPr/>
          </p:nvSpPr>
          <p:spPr bwMode="auto">
            <a:xfrm>
              <a:off x="6667544" y="5511829"/>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sp>
          <p:nvSpPr>
            <p:cNvPr id="190" name="Oval 189"/>
            <p:cNvSpPr>
              <a:spLocks noChangeArrowheads="1"/>
            </p:cNvSpPr>
            <p:nvPr/>
          </p:nvSpPr>
          <p:spPr bwMode="auto">
            <a:xfrm>
              <a:off x="7615281" y="5511829"/>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1" name="Group 184"/>
            <p:cNvGrpSpPr/>
            <p:nvPr/>
          </p:nvGrpSpPr>
          <p:grpSpPr>
            <a:xfrm>
              <a:off x="6979992" y="5656293"/>
              <a:ext cx="1676697" cy="521119"/>
              <a:chOff x="3758973" y="2690336"/>
              <a:chExt cx="1676697" cy="521119"/>
            </a:xfrm>
            <a:effectLst>
              <a:glow rad="101600">
                <a:srgbClr val="ABD9E9">
                  <a:alpha val="60000"/>
                </a:srgbClr>
              </a:glow>
            </a:effectLst>
          </p:grpSpPr>
          <p:sp>
            <p:nvSpPr>
              <p:cNvPr id="216" name="Text Box 43"/>
              <p:cNvSpPr txBox="1">
                <a:spLocks noChangeArrowheads="1"/>
              </p:cNvSpPr>
              <p:nvPr/>
            </p:nvSpPr>
            <p:spPr bwMode="auto">
              <a:xfrm>
                <a:off x="4753037" y="2690336"/>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cxnSp>
            <p:nvCxnSpPr>
              <p:cNvPr id="217" name="AutoShape 48"/>
              <p:cNvCxnSpPr>
                <a:cxnSpLocks noChangeShapeType="1"/>
                <a:stCxn id="190" idx="6"/>
              </p:cNvCxnSpPr>
              <p:nvPr/>
            </p:nvCxnSpPr>
            <p:spPr bwMode="auto">
              <a:xfrm>
                <a:off x="4759387" y="2728435"/>
                <a:ext cx="676283" cy="2355"/>
              </a:xfrm>
              <a:prstGeom prst="straightConnector1">
                <a:avLst/>
              </a:prstGeom>
              <a:noFill/>
              <a:ln w="25400">
                <a:solidFill>
                  <a:schemeClr val="tx1"/>
                </a:solidFill>
                <a:round/>
                <a:headEnd/>
                <a:tailEnd type="stealth" w="lg" len="lg"/>
              </a:ln>
              <a:effectLst/>
            </p:spPr>
          </p:cxnSp>
          <p:cxnSp>
            <p:nvCxnSpPr>
              <p:cNvPr id="218" name="AutoShape 64"/>
              <p:cNvCxnSpPr>
                <a:cxnSpLocks noChangeShapeType="1"/>
                <a:stCxn id="190" idx="3"/>
                <a:endCxn id="189" idx="5"/>
              </p:cNvCxnSpPr>
              <p:nvPr/>
            </p:nvCxnSpPr>
            <p:spPr bwMode="auto">
              <a:xfrm rot="5400000">
                <a:off x="4102956" y="2512749"/>
                <a:ext cx="1588" cy="689554"/>
              </a:xfrm>
              <a:prstGeom prst="curvedConnector3">
                <a:avLst>
                  <a:gd name="adj1" fmla="val 7601136"/>
                </a:avLst>
              </a:prstGeom>
              <a:noFill/>
              <a:ln w="25400">
                <a:solidFill>
                  <a:schemeClr val="tx1"/>
                </a:solidFill>
                <a:round/>
                <a:headEnd/>
                <a:tailEnd type="stealth" w="lg" len="lg"/>
              </a:ln>
              <a:effectLst/>
            </p:spPr>
          </p:cxnSp>
          <p:sp>
            <p:nvSpPr>
              <p:cNvPr id="219" name="Text Box 27"/>
              <p:cNvSpPr txBox="1">
                <a:spLocks noChangeArrowheads="1"/>
              </p:cNvSpPr>
              <p:nvPr/>
            </p:nvSpPr>
            <p:spPr bwMode="auto">
              <a:xfrm>
                <a:off x="4003766" y="2872901"/>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sp>
          <p:nvSpPr>
            <p:cNvPr id="193" name="Oval 192"/>
            <p:cNvSpPr>
              <a:spLocks noChangeArrowheads="1"/>
            </p:cNvSpPr>
            <p:nvPr/>
          </p:nvSpPr>
          <p:spPr bwMode="auto">
            <a:xfrm>
              <a:off x="4770428" y="5511829"/>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sp>
          <p:nvSpPr>
            <p:cNvPr id="194" name="Oval 193"/>
            <p:cNvSpPr>
              <a:spLocks noChangeArrowheads="1"/>
            </p:cNvSpPr>
            <p:nvPr/>
          </p:nvSpPr>
          <p:spPr bwMode="auto">
            <a:xfrm>
              <a:off x="5728354" y="5511829"/>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2" name="Group 158"/>
            <p:cNvGrpSpPr/>
            <p:nvPr/>
          </p:nvGrpSpPr>
          <p:grpSpPr>
            <a:xfrm>
              <a:off x="5082876" y="5364189"/>
              <a:ext cx="1580515" cy="813223"/>
              <a:chOff x="1861857" y="2398232"/>
              <a:chExt cx="1580515" cy="813223"/>
            </a:xfrm>
            <a:effectLst>
              <a:glow rad="101600">
                <a:srgbClr val="FDAE61">
                  <a:alpha val="60000"/>
                </a:srgbClr>
              </a:glow>
            </a:effectLst>
          </p:grpSpPr>
          <p:cxnSp>
            <p:nvCxnSpPr>
              <p:cNvPr id="212" name="AutoShape 64"/>
              <p:cNvCxnSpPr>
                <a:cxnSpLocks noChangeShapeType="1"/>
                <a:endCxn id="193" idx="5"/>
              </p:cNvCxnSpPr>
              <p:nvPr/>
            </p:nvCxnSpPr>
            <p:spPr bwMode="auto">
              <a:xfrm rot="5400000">
                <a:off x="2205840" y="2512749"/>
                <a:ext cx="1588" cy="689554"/>
              </a:xfrm>
              <a:prstGeom prst="curvedConnector3">
                <a:avLst>
                  <a:gd name="adj1" fmla="val 7601136"/>
                </a:avLst>
              </a:prstGeom>
              <a:noFill/>
              <a:ln w="25400">
                <a:solidFill>
                  <a:schemeClr val="tx1"/>
                </a:solidFill>
                <a:round/>
                <a:headEnd/>
                <a:tailEnd type="stealth" w="lg" len="lg"/>
              </a:ln>
              <a:effectLst/>
            </p:spPr>
          </p:cxnSp>
          <p:sp>
            <p:nvSpPr>
              <p:cNvPr id="213" name="Text Box 27"/>
              <p:cNvSpPr txBox="1">
                <a:spLocks noChangeArrowheads="1"/>
              </p:cNvSpPr>
              <p:nvPr/>
            </p:nvSpPr>
            <p:spPr bwMode="auto">
              <a:xfrm>
                <a:off x="2106650" y="2872901"/>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cxnSp>
            <p:nvCxnSpPr>
              <p:cNvPr id="214" name="AutoShape 19"/>
              <p:cNvCxnSpPr>
                <a:cxnSpLocks noChangeShapeType="1"/>
                <a:stCxn id="194" idx="6"/>
              </p:cNvCxnSpPr>
              <p:nvPr/>
            </p:nvCxnSpPr>
            <p:spPr bwMode="auto">
              <a:xfrm>
                <a:off x="2885160" y="2728434"/>
                <a:ext cx="557212" cy="0"/>
              </a:xfrm>
              <a:prstGeom prst="straightConnector1">
                <a:avLst/>
              </a:prstGeom>
              <a:noFill/>
              <a:ln w="25400">
                <a:solidFill>
                  <a:schemeClr val="tx1"/>
                </a:solidFill>
                <a:round/>
                <a:headEnd/>
                <a:tailEnd type="stealth" w="lg" len="lg"/>
              </a:ln>
              <a:effectLst/>
            </p:spPr>
          </p:cxnSp>
          <p:sp>
            <p:nvSpPr>
              <p:cNvPr id="215" name="Text Box 20"/>
              <p:cNvSpPr txBox="1">
                <a:spLocks noChangeArrowheads="1"/>
              </p:cNvSpPr>
              <p:nvPr/>
            </p:nvSpPr>
            <p:spPr bwMode="auto">
              <a:xfrm>
                <a:off x="2829597" y="2398232"/>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grpSp>
        <p:grpSp>
          <p:nvGrpSpPr>
            <p:cNvPr id="13" name="Group 159"/>
            <p:cNvGrpSpPr/>
            <p:nvPr/>
          </p:nvGrpSpPr>
          <p:grpSpPr>
            <a:xfrm>
              <a:off x="6040802" y="5364189"/>
              <a:ext cx="1561779" cy="813223"/>
              <a:chOff x="2819783" y="2398232"/>
              <a:chExt cx="1561779" cy="813223"/>
            </a:xfrm>
            <a:effectLst>
              <a:glow rad="101600">
                <a:srgbClr val="FFFF91">
                  <a:alpha val="60000"/>
                </a:srgbClr>
              </a:glow>
            </a:effectLst>
          </p:grpSpPr>
          <p:cxnSp>
            <p:nvCxnSpPr>
              <p:cNvPr id="208" name="AutoShape 19"/>
              <p:cNvCxnSpPr>
                <a:cxnSpLocks noChangeShapeType="1"/>
                <a:stCxn id="189" idx="6"/>
                <a:endCxn id="190" idx="2"/>
              </p:cNvCxnSpPr>
              <p:nvPr/>
            </p:nvCxnSpPr>
            <p:spPr bwMode="auto">
              <a:xfrm>
                <a:off x="3824350" y="2728434"/>
                <a:ext cx="557212" cy="0"/>
              </a:xfrm>
              <a:prstGeom prst="straightConnector1">
                <a:avLst/>
              </a:prstGeom>
              <a:noFill/>
              <a:ln w="25400">
                <a:solidFill>
                  <a:schemeClr val="tx1"/>
                </a:solidFill>
                <a:round/>
                <a:headEnd/>
                <a:tailEnd type="stealth" w="lg" len="lg"/>
              </a:ln>
              <a:effectLst/>
            </p:spPr>
          </p:cxnSp>
          <p:sp>
            <p:nvSpPr>
              <p:cNvPr id="209" name="Text Box 20"/>
              <p:cNvSpPr txBox="1">
                <a:spLocks noChangeArrowheads="1"/>
              </p:cNvSpPr>
              <p:nvPr/>
            </p:nvSpPr>
            <p:spPr bwMode="auto">
              <a:xfrm>
                <a:off x="3768787" y="2398232"/>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cxnSp>
            <p:nvCxnSpPr>
              <p:cNvPr id="210" name="AutoShape 64"/>
              <p:cNvCxnSpPr>
                <a:cxnSpLocks noChangeShapeType="1"/>
                <a:endCxn id="194" idx="5"/>
              </p:cNvCxnSpPr>
              <p:nvPr/>
            </p:nvCxnSpPr>
            <p:spPr bwMode="auto">
              <a:xfrm rot="5400000">
                <a:off x="3163766" y="2512749"/>
                <a:ext cx="1588" cy="689554"/>
              </a:xfrm>
              <a:prstGeom prst="curvedConnector3">
                <a:avLst>
                  <a:gd name="adj1" fmla="val 7601136"/>
                </a:avLst>
              </a:prstGeom>
              <a:noFill/>
              <a:ln w="25400">
                <a:solidFill>
                  <a:schemeClr val="tx1"/>
                </a:solidFill>
                <a:round/>
                <a:headEnd/>
                <a:tailEnd type="stealth" w="lg" len="lg"/>
              </a:ln>
              <a:effectLst/>
            </p:spPr>
          </p:cxnSp>
          <p:sp>
            <p:nvSpPr>
              <p:cNvPr id="211" name="Text Box 27"/>
              <p:cNvSpPr txBox="1">
                <a:spLocks noChangeArrowheads="1"/>
              </p:cNvSpPr>
              <p:nvPr/>
            </p:nvSpPr>
            <p:spPr bwMode="auto">
              <a:xfrm>
                <a:off x="3064576" y="2872901"/>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grpSp>
          <p:nvGrpSpPr>
            <p:cNvPr id="14" name="Group 152"/>
            <p:cNvGrpSpPr/>
            <p:nvPr/>
          </p:nvGrpSpPr>
          <p:grpSpPr>
            <a:xfrm>
              <a:off x="4113194" y="5364189"/>
              <a:ext cx="1615160" cy="630658"/>
              <a:chOff x="892175" y="2398232"/>
              <a:chExt cx="1615160" cy="630658"/>
            </a:xfrm>
            <a:effectLst>
              <a:glow rad="101600">
                <a:srgbClr val="D7191C">
                  <a:alpha val="60000"/>
                </a:srgbClr>
              </a:glow>
            </a:effectLst>
          </p:grpSpPr>
          <p:cxnSp>
            <p:nvCxnSpPr>
              <p:cNvPr id="204" name="AutoShape 19"/>
              <p:cNvCxnSpPr>
                <a:cxnSpLocks noChangeShapeType="1"/>
                <a:stCxn id="193" idx="6"/>
                <a:endCxn id="194" idx="2"/>
              </p:cNvCxnSpPr>
              <p:nvPr/>
            </p:nvCxnSpPr>
            <p:spPr bwMode="auto">
              <a:xfrm>
                <a:off x="1914534" y="2728435"/>
                <a:ext cx="592801" cy="1588"/>
              </a:xfrm>
              <a:prstGeom prst="straightConnector1">
                <a:avLst/>
              </a:prstGeom>
              <a:noFill/>
              <a:ln w="25400">
                <a:solidFill>
                  <a:schemeClr val="tx1"/>
                </a:solidFill>
                <a:round/>
                <a:headEnd/>
                <a:tailEnd type="stealth" w="lg" len="lg"/>
              </a:ln>
              <a:effectLst/>
            </p:spPr>
          </p:cxnSp>
          <p:sp>
            <p:nvSpPr>
              <p:cNvPr id="205" name="Text Box 20"/>
              <p:cNvSpPr txBox="1">
                <a:spLocks noChangeArrowheads="1"/>
              </p:cNvSpPr>
              <p:nvPr/>
            </p:nvSpPr>
            <p:spPr bwMode="auto">
              <a:xfrm>
                <a:off x="1871671" y="2398232"/>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cxnSp>
            <p:nvCxnSpPr>
              <p:cNvPr id="206" name="AutoShape 48"/>
              <p:cNvCxnSpPr>
                <a:cxnSpLocks noChangeShapeType="1"/>
              </p:cNvCxnSpPr>
              <p:nvPr/>
            </p:nvCxnSpPr>
            <p:spPr bwMode="auto">
              <a:xfrm rot="10800000">
                <a:off x="892175" y="2730791"/>
                <a:ext cx="660400" cy="785"/>
              </a:xfrm>
              <a:prstGeom prst="straightConnector1">
                <a:avLst/>
              </a:prstGeom>
              <a:noFill/>
              <a:ln w="25400">
                <a:solidFill>
                  <a:schemeClr val="tx1"/>
                </a:solidFill>
                <a:round/>
                <a:headEnd/>
                <a:tailEnd type="stealth" w="lg" len="lg"/>
              </a:ln>
              <a:effectLst/>
            </p:spPr>
          </p:cxnSp>
          <p:sp>
            <p:nvSpPr>
              <p:cNvPr id="207" name="Text Box 27"/>
              <p:cNvSpPr txBox="1">
                <a:spLocks noChangeArrowheads="1"/>
              </p:cNvSpPr>
              <p:nvPr/>
            </p:nvSpPr>
            <p:spPr bwMode="auto">
              <a:xfrm>
                <a:off x="990956" y="2690336"/>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sp>
          <p:nvSpPr>
            <p:cNvPr id="198" name="Text Box 49"/>
            <p:cNvSpPr txBox="1">
              <a:spLocks noChangeArrowheads="1"/>
            </p:cNvSpPr>
            <p:nvPr/>
          </p:nvSpPr>
          <p:spPr bwMode="auto">
            <a:xfrm>
              <a:off x="8575675" y="5513390"/>
              <a:ext cx="568325" cy="366713"/>
            </a:xfrm>
            <a:prstGeom prst="rect">
              <a:avLst/>
            </a:prstGeom>
            <a:noFill/>
            <a:ln w="9525">
              <a:noFill/>
              <a:miter lim="800000"/>
              <a:headEnd/>
              <a:tailEnd/>
            </a:ln>
            <a:effectLst/>
          </p:spPr>
          <p:txBody>
            <a:bodyPr wrap="none">
              <a:spAutoFit/>
            </a:bodyPr>
            <a:lstStyle/>
            <a:p>
              <a:r>
                <a:rPr lang="en-US" dirty="0"/>
                <a:t>null</a:t>
              </a:r>
            </a:p>
          </p:txBody>
        </p:sp>
        <p:sp>
          <p:nvSpPr>
            <p:cNvPr id="203" name="Text Box 49"/>
            <p:cNvSpPr txBox="1">
              <a:spLocks noChangeArrowheads="1"/>
            </p:cNvSpPr>
            <p:nvPr/>
          </p:nvSpPr>
          <p:spPr bwMode="auto">
            <a:xfrm>
              <a:off x="3630537" y="5513390"/>
              <a:ext cx="568325" cy="366713"/>
            </a:xfrm>
            <a:prstGeom prst="rect">
              <a:avLst/>
            </a:prstGeom>
            <a:noFill/>
            <a:ln w="9525">
              <a:noFill/>
              <a:miter lim="800000"/>
              <a:headEnd/>
              <a:tailEnd/>
            </a:ln>
            <a:effectLst/>
          </p:spPr>
          <p:txBody>
            <a:bodyPr wrap="none">
              <a:spAutoFit/>
            </a:bodyPr>
            <a:lstStyle/>
            <a:p>
              <a:r>
                <a:rPr lang="en-US" dirty="0"/>
                <a:t>null</a:t>
              </a:r>
            </a:p>
          </p:txBody>
        </p:sp>
      </p:grpSp>
      <p:sp>
        <p:nvSpPr>
          <p:cNvPr id="95" name="TextBox 94"/>
          <p:cNvSpPr txBox="1"/>
          <p:nvPr/>
        </p:nvSpPr>
        <p:spPr>
          <a:xfrm>
            <a:off x="6113526" y="3209922"/>
            <a:ext cx="2706624" cy="3135316"/>
          </a:xfrm>
          <a:prstGeom prst="rect">
            <a:avLst/>
          </a:prstGeom>
          <a:solidFill>
            <a:srgbClr val="FFFFEB"/>
          </a:solidFill>
          <a:ln w="9525">
            <a:solidFill>
              <a:schemeClr val="tx1"/>
            </a:solidFill>
            <a:prstDash val="dash"/>
          </a:ln>
        </p:spPr>
        <p:txBody>
          <a:bodyPr wrap="square" rtlCol="0" anchor="b" anchorCtr="0">
            <a:noAutofit/>
          </a:bodyPr>
          <a:lstStyle/>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err="1" smtClean="0">
                <a:solidFill>
                  <a:srgbClr val="7030A0"/>
                </a:solidFill>
              </a:rPr>
              <a:t>dll</a:t>
            </a:r>
            <a:r>
              <a:rPr lang="en-US" kern="0" dirty="0" smtClean="0"/>
              <a:t>(h, p) =</a:t>
            </a:r>
            <a:endParaRPr lang="en-US"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if</a:t>
            </a:r>
            <a:r>
              <a:rPr lang="en-US" kern="0" dirty="0"/>
              <a:t> </a:t>
            </a:r>
            <a:r>
              <a:rPr lang="en-US" kern="0" dirty="0" smtClean="0"/>
              <a:t>(h </a:t>
            </a:r>
            <a:r>
              <a:rPr lang="en-US" kern="0" dirty="0">
                <a:latin typeface="cmr10"/>
              </a:rPr>
              <a:t>=</a:t>
            </a:r>
            <a:r>
              <a:rPr lang="en-US" kern="0" dirty="0"/>
              <a:t> </a:t>
            </a:r>
            <a:r>
              <a:rPr lang="en-US" b="1" kern="0" dirty="0"/>
              <a:t>null</a:t>
            </a:r>
            <a:r>
              <a:rPr lang="en-US" kern="0" dirty="0"/>
              <a:t>) </a:t>
            </a:r>
            <a:r>
              <a:rPr lang="en-US" b="1" kern="0" dirty="0" smtClean="0"/>
              <a:t>then</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endParaRPr lang="en-US" b="1"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else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kern="0" dirty="0" err="1" smtClean="0"/>
              <a:t>h</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p  </a:t>
            </a:r>
            <a:r>
              <a:rPr lang="en-US" b="1" kern="0" dirty="0" smtClean="0"/>
              <a:t>and</a:t>
            </a:r>
            <a:r>
              <a:rPr lang="en-US" kern="0" dirty="0" smtClean="0"/>
              <a:t>  		</a:t>
            </a:r>
            <a:r>
              <a:rPr lang="en-US" kern="0" dirty="0" err="1" smtClean="0">
                <a:solidFill>
                  <a:srgbClr val="7030A0"/>
                </a:solidFill>
              </a:rPr>
              <a:t>dll</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h)</a:t>
            </a:r>
            <a:endParaRPr lang="en-US" kern="0" dirty="0"/>
          </a:p>
        </p:txBody>
      </p:sp>
      <p:sp>
        <p:nvSpPr>
          <p:cNvPr id="251" name="TextBox 250"/>
          <p:cNvSpPr txBox="1"/>
          <p:nvPr/>
        </p:nvSpPr>
        <p:spPr>
          <a:xfrm>
            <a:off x="6174162" y="3633939"/>
            <a:ext cx="256032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nchorCtr="1">
            <a:spAutoFit/>
          </a:bodyPr>
          <a:lstStyle/>
          <a:p>
            <a:pPr>
              <a:tabLst>
                <a:tab pos="166688" algn="l"/>
                <a:tab pos="290513" algn="l"/>
                <a:tab pos="1427163" algn="l"/>
                <a:tab pos="2397125" algn="l"/>
              </a:tabLst>
            </a:pPr>
            <a:r>
              <a:rPr lang="en-US" sz="2000" dirty="0" smtClean="0">
                <a:latin typeface="+mj-lt"/>
              </a:rPr>
              <a:t>h	</a:t>
            </a:r>
            <a:r>
              <a:rPr lang="en-US" sz="2000" dirty="0" smtClean="0"/>
              <a:t>:	{next</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	</a:t>
            </a:r>
            <a:r>
              <a:rPr lang="en-US" sz="2000" dirty="0" smtClean="0"/>
              <a:t>}</a:t>
            </a:r>
          </a:p>
          <a:p>
            <a:pPr>
              <a:tabLst>
                <a:tab pos="166688" algn="l"/>
                <a:tab pos="290513" algn="l"/>
                <a:tab pos="1427163" algn="l"/>
                <a:tab pos="2397125" algn="l"/>
              </a:tabLst>
            </a:pPr>
            <a:r>
              <a:rPr lang="en-US" sz="2000" dirty="0" smtClean="0"/>
              <a:t>p	:	{next</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	</a:t>
            </a:r>
            <a:r>
              <a:rPr lang="en-US" sz="2000" dirty="0" smtClean="0"/>
              <a:t>}</a:t>
            </a:r>
            <a:endParaRPr lang="en-US" sz="2000" dirty="0" smtClean="0">
              <a:latin typeface="cmmi10"/>
            </a:endParaRPr>
          </a:p>
        </p:txBody>
      </p:sp>
      <p:sp>
        <p:nvSpPr>
          <p:cNvPr id="278" name="AutoShape 5"/>
          <p:cNvSpPr>
            <a:spLocks noChangeArrowheads="1"/>
          </p:cNvSpPr>
          <p:nvPr/>
        </p:nvSpPr>
        <p:spPr bwMode="auto">
          <a:xfrm>
            <a:off x="6113526" y="1233488"/>
            <a:ext cx="2706624" cy="1323439"/>
          </a:xfrm>
          <a:prstGeom prst="wedgeRectCallout">
            <a:avLst>
              <a:gd name="adj1" fmla="val -69555"/>
              <a:gd name="adj2" fmla="val -22393"/>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nchorCtr="1">
            <a:spAutoFit/>
          </a:bodyPr>
          <a:lstStyle/>
          <a:p>
            <a:r>
              <a:rPr lang="en-US" sz="2000" dirty="0" smtClean="0"/>
              <a:t>If it exists, where is:</a:t>
            </a:r>
          </a:p>
          <a:p>
            <a:pPr indent="234950">
              <a:lnSpc>
                <a:spcPct val="150000"/>
              </a:lnSpc>
            </a:pPr>
            <a:r>
              <a:rPr lang="en-US" sz="2000" dirty="0" smtClean="0">
                <a:latin typeface="cmmi10"/>
              </a:rPr>
              <a:t>°</a:t>
            </a:r>
            <a:r>
              <a:rPr lang="en-US" sz="2000" dirty="0" smtClean="0">
                <a:latin typeface="cmsy10"/>
              </a:rPr>
              <a:t>!</a:t>
            </a:r>
            <a:r>
              <a:rPr lang="en-US" sz="2000" dirty="0" smtClean="0"/>
              <a:t>next ?</a:t>
            </a:r>
          </a:p>
          <a:p>
            <a:pPr indent="234950">
              <a:lnSpc>
                <a:spcPct val="150000"/>
              </a:lnSpc>
            </a:pPr>
            <a:r>
              <a:rPr lang="en-US" sz="2000" dirty="0" smtClean="0">
                <a:latin typeface="cmmi10"/>
              </a:rPr>
              <a:t>¯</a:t>
            </a:r>
            <a:r>
              <a:rPr lang="en-US" sz="2000" dirty="0" smtClean="0">
                <a:latin typeface="cmsy10"/>
              </a:rPr>
              <a:t>!</a:t>
            </a:r>
            <a:r>
              <a:rPr lang="en-US" sz="2000" dirty="0" smtClean="0"/>
              <a:t>next ?</a:t>
            </a:r>
          </a:p>
        </p:txBody>
      </p:sp>
      <p:sp>
        <p:nvSpPr>
          <p:cNvPr id="283" name="Text Box 23"/>
          <p:cNvSpPr txBox="1">
            <a:spLocks noChangeArrowheads="1"/>
          </p:cNvSpPr>
          <p:nvPr/>
        </p:nvSpPr>
        <p:spPr bwMode="auto">
          <a:xfrm>
            <a:off x="6118188" y="3174942"/>
            <a:ext cx="2319866"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C0C0C0"/>
                  </a:outerShdw>
                </a:effectLst>
              </a:rPr>
              <a:t>Checker Definition</a:t>
            </a:r>
            <a:endParaRPr lang="en-US" sz="2000" u="sng" dirty="0">
              <a:effectLst>
                <a:outerShdw blurRad="38100" dist="38100" dir="2700000" algn="tl">
                  <a:srgbClr val="C0C0C0"/>
                </a:outerShdw>
              </a:effectLst>
            </a:endParaRPr>
          </a:p>
        </p:txBody>
      </p:sp>
      <p:sp>
        <p:nvSpPr>
          <p:cNvPr id="295" name="TextBox 294"/>
          <p:cNvSpPr txBox="1"/>
          <p:nvPr/>
        </p:nvSpPr>
        <p:spPr>
          <a:xfrm>
            <a:off x="7755614" y="1603350"/>
            <a:ext cx="394660" cy="430887"/>
          </a:xfrm>
          <a:prstGeom prst="rect">
            <a:avLst/>
          </a:prstGeom>
          <a:noFill/>
        </p:spPr>
        <p:txBody>
          <a:bodyPr wrap="none" tIns="0" bIns="0" rtlCol="0">
            <a:spAutoFit/>
          </a:bodyPr>
          <a:lstStyle/>
          <a:p>
            <a:r>
              <a:rPr lang="en-US" sz="2800" b="1" dirty="0" smtClean="0">
                <a:ln>
                  <a:solidFill>
                    <a:schemeClr val="tx1"/>
                  </a:solidFill>
                </a:ln>
                <a:solidFill>
                  <a:srgbClr val="FFFF91"/>
                </a:solidFill>
              </a:rPr>
              <a:t>0</a:t>
            </a:r>
            <a:endParaRPr lang="en-US" sz="2800" b="1" dirty="0">
              <a:ln>
                <a:solidFill>
                  <a:schemeClr val="tx1"/>
                </a:solidFill>
              </a:ln>
              <a:solidFill>
                <a:srgbClr val="FFFF91"/>
              </a:solidFill>
            </a:endParaRPr>
          </a:p>
        </p:txBody>
      </p:sp>
      <p:sp>
        <p:nvSpPr>
          <p:cNvPr id="296" name="TextBox 295"/>
          <p:cNvSpPr txBox="1"/>
          <p:nvPr/>
        </p:nvSpPr>
        <p:spPr>
          <a:xfrm>
            <a:off x="7624168" y="2041506"/>
            <a:ext cx="526106" cy="430887"/>
          </a:xfrm>
          <a:prstGeom prst="rect">
            <a:avLst/>
          </a:prstGeom>
          <a:noFill/>
        </p:spPr>
        <p:txBody>
          <a:bodyPr wrap="none" tIns="0" bIns="0" rtlCol="0">
            <a:spAutoFit/>
          </a:bodyPr>
          <a:lstStyle/>
          <a:p>
            <a:r>
              <a:rPr lang="en-US" sz="2800" b="1" dirty="0" smtClean="0">
                <a:ln>
                  <a:solidFill>
                    <a:schemeClr val="tx1"/>
                  </a:solidFill>
                </a:ln>
                <a:solidFill>
                  <a:srgbClr val="FDAE61"/>
                </a:solidFill>
              </a:rPr>
              <a:t>-1</a:t>
            </a:r>
            <a:endParaRPr lang="en-US" sz="2800" b="1" dirty="0">
              <a:ln>
                <a:solidFill>
                  <a:schemeClr val="tx1"/>
                </a:solidFill>
              </a:ln>
              <a:solidFill>
                <a:srgbClr val="FDAE61"/>
              </a:solidFill>
            </a:endParaRPr>
          </a:p>
        </p:txBody>
      </p:sp>
      <p:grpSp>
        <p:nvGrpSpPr>
          <p:cNvPr id="93" name="Group 92"/>
          <p:cNvGrpSpPr/>
          <p:nvPr/>
        </p:nvGrpSpPr>
        <p:grpSpPr>
          <a:xfrm>
            <a:off x="3064577" y="3824287"/>
            <a:ext cx="3055239" cy="1028722"/>
            <a:chOff x="3064577" y="3824287"/>
            <a:chExt cx="3055239" cy="1028722"/>
          </a:xfrm>
        </p:grpSpPr>
        <p:cxnSp>
          <p:nvCxnSpPr>
            <p:cNvPr id="82" name="Straight Connector 81"/>
            <p:cNvCxnSpPr/>
            <p:nvPr/>
          </p:nvCxnSpPr>
          <p:spPr bwMode="auto">
            <a:xfrm rot="10800000" flipV="1">
              <a:off x="3064577" y="3824287"/>
              <a:ext cx="3055239" cy="1028722"/>
            </a:xfrm>
            <a:prstGeom prst="curvedConnector3">
              <a:avLst>
                <a:gd name="adj1" fmla="val 99083"/>
              </a:avLst>
            </a:prstGeom>
            <a:ln>
              <a:prstDash val="sysDash"/>
              <a:headEnd/>
              <a:tailEnd type="none" w="lg" len="lg"/>
            </a:ln>
          </p:spPr>
          <p:style>
            <a:lnRef idx="3">
              <a:schemeClr val="accent1"/>
            </a:lnRef>
            <a:fillRef idx="0">
              <a:schemeClr val="accent1"/>
            </a:fillRef>
            <a:effectRef idx="2">
              <a:schemeClr val="accent1"/>
            </a:effectRef>
            <a:fontRef idx="minor">
              <a:schemeClr val="tx1"/>
            </a:fontRef>
          </p:style>
        </p:cxnSp>
        <p:cxnSp>
          <p:nvCxnSpPr>
            <p:cNvPr id="98" name="Straight Connector 81"/>
            <p:cNvCxnSpPr/>
            <p:nvPr/>
          </p:nvCxnSpPr>
          <p:spPr bwMode="auto">
            <a:xfrm rot="10800000" flipV="1">
              <a:off x="3330558" y="4149725"/>
              <a:ext cx="2774990" cy="703283"/>
            </a:xfrm>
            <a:prstGeom prst="curvedConnector3">
              <a:avLst>
                <a:gd name="adj1" fmla="val 100053"/>
              </a:avLst>
            </a:prstGeom>
            <a:ln>
              <a:prstDash val="sysDash"/>
              <a:headEnd/>
              <a:tailEnd type="none" w="lg" len="lg"/>
            </a:ln>
          </p:spPr>
          <p:style>
            <a:lnRef idx="3">
              <a:schemeClr val="accent1"/>
            </a:lnRef>
            <a:fillRef idx="0">
              <a:schemeClr val="accent1"/>
            </a:fillRef>
            <a:effectRef idx="2">
              <a:schemeClr val="accent1"/>
            </a:effectRef>
            <a:fontRef idx="minor">
              <a:schemeClr val="tx1"/>
            </a:fontRef>
          </p:style>
        </p:cxnSp>
      </p:grpSp>
      <p:sp>
        <p:nvSpPr>
          <p:cNvPr id="107" name="AutoShape 5"/>
          <p:cNvSpPr>
            <a:spLocks noChangeArrowheads="1"/>
          </p:cNvSpPr>
          <p:nvPr/>
        </p:nvSpPr>
        <p:spPr bwMode="auto">
          <a:xfrm>
            <a:off x="3659175" y="4572772"/>
            <a:ext cx="2409861" cy="1631216"/>
          </a:xfrm>
          <a:prstGeom prst="wedgeRectCallout">
            <a:avLst>
              <a:gd name="adj1" fmla="val 53268"/>
              <a:gd name="adj2" fmla="val -85394"/>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nchorCtr="1">
            <a:spAutoFit/>
          </a:bodyPr>
          <a:lstStyle/>
          <a:p>
            <a:pPr marL="231775" indent="-231775">
              <a:spcBef>
                <a:spcPts val="600"/>
              </a:spcBef>
            </a:pPr>
            <a:r>
              <a:rPr lang="en-US" u="sng" dirty="0" smtClean="0">
                <a:effectLst>
                  <a:outerShdw blurRad="38100" dist="38100" dir="2700000" algn="tl">
                    <a:srgbClr val="000000">
                      <a:alpha val="43137"/>
                    </a:srgbClr>
                  </a:outerShdw>
                </a:effectLst>
              </a:rPr>
              <a:t>Says</a:t>
            </a:r>
            <a:r>
              <a:rPr lang="en-US" dirty="0" smtClean="0"/>
              <a:t>:</a:t>
            </a:r>
          </a:p>
          <a:p>
            <a:pPr marL="231775" indent="-231775">
              <a:spcBef>
                <a:spcPts val="600"/>
              </a:spcBef>
            </a:pPr>
            <a:r>
              <a:rPr lang="en-US" dirty="0" smtClean="0"/>
              <a:t>For </a:t>
            </a:r>
            <a:r>
              <a:rPr lang="en-US" dirty="0" err="1" smtClean="0"/>
              <a:t>h</a:t>
            </a:r>
            <a:r>
              <a:rPr lang="en-US" dirty="0" err="1" smtClean="0">
                <a:latin typeface="cmsy10"/>
              </a:rPr>
              <a:t>!</a:t>
            </a:r>
            <a:r>
              <a:rPr lang="en-US" dirty="0" err="1" smtClean="0"/>
              <a:t>next</a:t>
            </a:r>
            <a:r>
              <a:rPr lang="en-US" dirty="0" smtClean="0"/>
              <a:t>/</a:t>
            </a:r>
            <a:r>
              <a:rPr lang="en-US" dirty="0" err="1" smtClean="0"/>
              <a:t>h</a:t>
            </a:r>
            <a:r>
              <a:rPr lang="en-US" dirty="0" err="1" smtClean="0">
                <a:latin typeface="cmsy10"/>
              </a:rPr>
              <a:t>!</a:t>
            </a:r>
            <a:r>
              <a:rPr lang="en-US" dirty="0" err="1" smtClean="0"/>
              <a:t>prev</a:t>
            </a:r>
            <a:r>
              <a:rPr lang="en-US" dirty="0" smtClean="0"/>
              <a:t>, unfold </a:t>
            </a:r>
            <a:r>
              <a:rPr lang="en-US" dirty="0" smtClean="0">
                <a:solidFill>
                  <a:srgbClr val="3333CC"/>
                </a:solidFill>
                <a:effectLst>
                  <a:outerShdw blurRad="38100" dist="38100" dir="2700000" algn="tl">
                    <a:srgbClr val="000000">
                      <a:alpha val="43137"/>
                    </a:srgbClr>
                  </a:outerShdw>
                </a:effectLst>
              </a:rPr>
              <a:t>from</a:t>
            </a:r>
            <a:r>
              <a:rPr lang="en-US" dirty="0" smtClean="0"/>
              <a:t> h</a:t>
            </a:r>
          </a:p>
          <a:p>
            <a:pPr marL="231775" indent="-231775">
              <a:spcBef>
                <a:spcPts val="600"/>
              </a:spcBef>
            </a:pPr>
            <a:r>
              <a:rPr lang="en-US" dirty="0" smtClean="0"/>
              <a:t>For </a:t>
            </a:r>
            <a:r>
              <a:rPr lang="en-US" dirty="0" err="1" smtClean="0"/>
              <a:t>p</a:t>
            </a:r>
            <a:r>
              <a:rPr lang="en-US" dirty="0" err="1" smtClean="0">
                <a:latin typeface="cmsy10"/>
              </a:rPr>
              <a:t>!</a:t>
            </a:r>
            <a:r>
              <a:rPr lang="en-US" dirty="0" err="1" smtClean="0"/>
              <a:t>next</a:t>
            </a:r>
            <a:r>
              <a:rPr lang="en-US" dirty="0" smtClean="0"/>
              <a:t>/</a:t>
            </a:r>
            <a:r>
              <a:rPr lang="en-US" dirty="0" err="1" smtClean="0"/>
              <a:t>p</a:t>
            </a:r>
            <a:r>
              <a:rPr lang="en-US" dirty="0" err="1" smtClean="0">
                <a:latin typeface="cmsy10"/>
              </a:rPr>
              <a:t>!</a:t>
            </a:r>
            <a:r>
              <a:rPr lang="en-US" dirty="0" err="1" smtClean="0"/>
              <a:t>prev</a:t>
            </a:r>
            <a:r>
              <a:rPr lang="en-US" dirty="0" smtClean="0"/>
              <a:t>, unfold </a:t>
            </a:r>
            <a:r>
              <a:rPr lang="en-US" dirty="0" smtClean="0">
                <a:solidFill>
                  <a:srgbClr val="3333CC"/>
                </a:solidFill>
                <a:effectLst>
                  <a:outerShdw blurRad="38100" dist="38100" dir="2700000" algn="tl">
                    <a:srgbClr val="000000">
                      <a:alpha val="43137"/>
                    </a:srgbClr>
                  </a:outerShdw>
                </a:effectLst>
              </a:rPr>
              <a:t>before</a:t>
            </a:r>
            <a:r>
              <a:rPr lang="en-US" dirty="0" smtClean="0"/>
              <a:t> h</a:t>
            </a:r>
          </a:p>
        </p:txBody>
      </p:sp>
      <p:sp>
        <p:nvSpPr>
          <p:cNvPr id="108" name="Footer Placeholder 107"/>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500"/>
                                        <p:tgtEl>
                                          <p:spTgt spid="150"/>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4"/>
                                        </p:tgtEl>
                                        <p:attrNameLst>
                                          <p:attrName>style.visibility</p:attrName>
                                        </p:attrNameLst>
                                      </p:cBhvr>
                                      <p:to>
                                        <p:strVal val="visible"/>
                                      </p:to>
                                    </p:set>
                                    <p:animEffect transition="in" filter="fade">
                                      <p:cBhvr>
                                        <p:cTn id="24" dur="500"/>
                                        <p:tgtEl>
                                          <p:spTgt spid="2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295"/>
                                        </p:tgtEl>
                                        <p:attrNameLst>
                                          <p:attrName>style.visibility</p:attrName>
                                        </p:attrNameLst>
                                      </p:cBhvr>
                                      <p:to>
                                        <p:strVal val="visible"/>
                                      </p:to>
                                    </p:set>
                                    <p:animEffect transition="in" filter="fade">
                                      <p:cBhvr>
                                        <p:cTn id="34" dur="500"/>
                                        <p:tgtEl>
                                          <p:spTgt spid="295"/>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96"/>
                                        </p:tgtEl>
                                        <p:attrNameLst>
                                          <p:attrName>style.visibility</p:attrName>
                                        </p:attrNameLst>
                                      </p:cBhvr>
                                      <p:to>
                                        <p:strVal val="visible"/>
                                      </p:to>
                                    </p:set>
                                    <p:animEffect transition="in" filter="fade">
                                      <p:cBhvr>
                                        <p:cTn id="37" dur="500"/>
                                        <p:tgtEl>
                                          <p:spTgt spid="2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fade">
                                      <p:cBhvr>
                                        <p:cTn id="42" dur="500"/>
                                        <p:tgtEl>
                                          <p:spTgt spid="251"/>
                                        </p:tgtEl>
                                      </p:cBhvr>
                                    </p:animEffect>
                                  </p:childTnLst>
                                </p:cTn>
                              </p:par>
                              <p:par>
                                <p:cTn id="43" presetID="10"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fade">
                                      <p:cBhvr>
                                        <p:cTn id="5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150" grpId="0"/>
      <p:bldP spid="151" grpId="0"/>
      <p:bldP spid="152" grpId="0"/>
      <p:bldP spid="251" grpId="0"/>
      <p:bldP spid="295" grpId="1"/>
      <p:bldP spid="296" grpId="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Types make the analysis robust with respect to how checkers are written</a:t>
            </a:r>
            <a:endParaRPr lang="en-US" sz="3200" dirty="0"/>
          </a:p>
        </p:txBody>
      </p:sp>
      <p:grpSp>
        <p:nvGrpSpPr>
          <p:cNvPr id="192" name="Group 191"/>
          <p:cNvGrpSpPr/>
          <p:nvPr/>
        </p:nvGrpSpPr>
        <p:grpSpPr>
          <a:xfrm>
            <a:off x="1058831" y="2187558"/>
            <a:ext cx="2757519" cy="611311"/>
            <a:chOff x="1103270" y="1539734"/>
            <a:chExt cx="2757519" cy="611311"/>
          </a:xfrm>
        </p:grpSpPr>
        <p:sp>
          <p:nvSpPr>
            <p:cNvPr id="87" name="Oval 76"/>
            <p:cNvSpPr>
              <a:spLocks noChangeArrowheads="1"/>
            </p:cNvSpPr>
            <p:nvPr/>
          </p:nvSpPr>
          <p:spPr bwMode="auto">
            <a:xfrm>
              <a:off x="1103270" y="1539740"/>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cxnSp>
          <p:nvCxnSpPr>
            <p:cNvPr id="83" name="AutoShape 80"/>
            <p:cNvCxnSpPr>
              <a:cxnSpLocks noChangeShapeType="1"/>
              <a:stCxn id="87" idx="6"/>
              <a:endCxn id="81" idx="2"/>
            </p:cNvCxnSpPr>
            <p:nvPr/>
          </p:nvCxnSpPr>
          <p:spPr bwMode="auto">
            <a:xfrm flipV="1">
              <a:off x="1468395" y="1722297"/>
              <a:ext cx="1168416" cy="6"/>
            </a:xfrm>
            <a:prstGeom prst="straightConnector1">
              <a:avLst/>
            </a:prstGeom>
            <a:noFill/>
            <a:ln w="88900">
              <a:solidFill>
                <a:schemeClr val="tx1"/>
              </a:solidFill>
              <a:round/>
              <a:headEnd/>
              <a:tailEnd type="triangle" w="med" len="med"/>
            </a:ln>
            <a:effectLst/>
          </p:spPr>
        </p:cxnSp>
        <p:sp>
          <p:nvSpPr>
            <p:cNvPr id="84" name="Text Box 81"/>
            <p:cNvSpPr txBox="1">
              <a:spLocks noChangeArrowheads="1"/>
            </p:cNvSpPr>
            <p:nvPr/>
          </p:nvSpPr>
          <p:spPr bwMode="auto">
            <a:xfrm>
              <a:off x="1358856" y="1770955"/>
              <a:ext cx="782587" cy="369332"/>
            </a:xfrm>
            <a:prstGeom prst="rect">
              <a:avLst/>
            </a:prstGeom>
            <a:noFill/>
            <a:ln w="9525">
              <a:noFill/>
              <a:miter lim="800000"/>
              <a:headEnd/>
              <a:tailEnd/>
            </a:ln>
            <a:effectLst/>
          </p:spPr>
          <p:txBody>
            <a:bodyPr wrap="none">
              <a:spAutoFit/>
            </a:bodyPr>
            <a:lstStyle/>
            <a:p>
              <a:r>
                <a:rPr lang="en-US" dirty="0" err="1" smtClean="0"/>
                <a:t>dll</a:t>
              </a:r>
              <a:r>
                <a:rPr lang="en-US" dirty="0" smtClean="0"/>
                <a:t>(</a:t>
              </a:r>
              <a:r>
                <a:rPr lang="en-US" dirty="0" smtClean="0">
                  <a:latin typeface="cmmi10"/>
                </a:rPr>
                <a:t>®</a:t>
              </a:r>
              <a:r>
                <a:rPr lang="en-US" dirty="0" smtClean="0"/>
                <a:t>)</a:t>
              </a:r>
              <a:endParaRPr lang="en-US" baseline="-25000" dirty="0">
                <a:solidFill>
                  <a:srgbClr val="993366"/>
                </a:solidFill>
              </a:endParaRPr>
            </a:p>
          </p:txBody>
        </p:sp>
        <p:sp>
          <p:nvSpPr>
            <p:cNvPr id="85" name="Text Box 88"/>
            <p:cNvSpPr txBox="1">
              <a:spLocks noChangeArrowheads="1"/>
            </p:cNvSpPr>
            <p:nvPr/>
          </p:nvSpPr>
          <p:spPr bwMode="auto">
            <a:xfrm>
              <a:off x="2050694" y="1770955"/>
              <a:ext cx="747320" cy="369332"/>
            </a:xfrm>
            <a:prstGeom prst="rect">
              <a:avLst/>
            </a:prstGeom>
            <a:noFill/>
            <a:ln w="9525">
              <a:noFill/>
              <a:miter lim="800000"/>
              <a:headEnd/>
              <a:tailEnd/>
            </a:ln>
            <a:effectLst/>
          </p:spPr>
          <p:txBody>
            <a:bodyPr wrap="square">
              <a:spAutoFit/>
            </a:bodyPr>
            <a:lstStyle/>
            <a:p>
              <a:r>
                <a:rPr lang="en-US" dirty="0" err="1" smtClean="0"/>
                <a:t>dll</a:t>
              </a:r>
              <a:r>
                <a:rPr lang="en-US" dirty="0" smtClean="0"/>
                <a:t>(</a:t>
              </a:r>
              <a:r>
                <a:rPr lang="en-US" dirty="0" smtClean="0">
                  <a:latin typeface="cmmi10"/>
                </a:rPr>
                <a:t>¯</a:t>
              </a:r>
              <a:r>
                <a:rPr lang="en-US" dirty="0" smtClean="0"/>
                <a:t>)</a:t>
              </a:r>
              <a:endParaRPr lang="en-US" dirty="0">
                <a:solidFill>
                  <a:srgbClr val="FF0000"/>
                </a:solidFill>
              </a:endParaRPr>
            </a:p>
          </p:txBody>
        </p:sp>
        <p:sp>
          <p:nvSpPr>
            <p:cNvPr id="77" name="Oval 73"/>
            <p:cNvSpPr>
              <a:spLocks noChangeArrowheads="1"/>
            </p:cNvSpPr>
            <p:nvPr/>
          </p:nvSpPr>
          <p:spPr bwMode="auto">
            <a:xfrm>
              <a:off x="3768714" y="1676265"/>
              <a:ext cx="92075" cy="92075"/>
            </a:xfrm>
            <a:prstGeom prst="ellipse">
              <a:avLst/>
            </a:prstGeom>
            <a:noFill/>
            <a:ln w="9525">
              <a:noFill/>
              <a:round/>
              <a:headEnd/>
              <a:tailEnd/>
            </a:ln>
            <a:effectLst/>
          </p:spPr>
          <p:txBody>
            <a:bodyPr wrap="none" anchor="ctr"/>
            <a:lstStyle/>
            <a:p>
              <a:pPr algn="ctr"/>
              <a:endParaRPr lang="en-US"/>
            </a:p>
          </p:txBody>
        </p:sp>
        <p:grpSp>
          <p:nvGrpSpPr>
            <p:cNvPr id="6" name="Group 133"/>
            <p:cNvGrpSpPr/>
            <p:nvPr/>
          </p:nvGrpSpPr>
          <p:grpSpPr>
            <a:xfrm>
              <a:off x="2892402" y="1722297"/>
              <a:ext cx="876312" cy="428748"/>
              <a:chOff x="2874508" y="1445153"/>
              <a:chExt cx="876312" cy="428748"/>
            </a:xfrm>
          </p:grpSpPr>
          <p:cxnSp>
            <p:nvCxnSpPr>
              <p:cNvPr id="78" name="AutoShape 77"/>
              <p:cNvCxnSpPr>
                <a:cxnSpLocks noChangeShapeType="1"/>
                <a:stCxn id="81" idx="6"/>
                <a:endCxn id="77" idx="2"/>
              </p:cNvCxnSpPr>
              <p:nvPr/>
            </p:nvCxnSpPr>
            <p:spPr bwMode="auto">
              <a:xfrm>
                <a:off x="2984042" y="1445153"/>
                <a:ext cx="766778" cy="6"/>
              </a:xfrm>
              <a:prstGeom prst="straightConnector1">
                <a:avLst/>
              </a:prstGeom>
              <a:noFill/>
              <a:ln w="88900">
                <a:solidFill>
                  <a:schemeClr val="tx1"/>
                </a:solidFill>
                <a:round/>
                <a:headEnd/>
                <a:tailEnd type="triangle" w="med" len="sm"/>
              </a:ln>
              <a:effectLst/>
            </p:spPr>
          </p:cxnSp>
          <p:sp>
            <p:nvSpPr>
              <p:cNvPr id="79" name="Text Box 78"/>
              <p:cNvSpPr txBox="1">
                <a:spLocks noChangeArrowheads="1"/>
              </p:cNvSpPr>
              <p:nvPr/>
            </p:nvSpPr>
            <p:spPr bwMode="auto">
              <a:xfrm>
                <a:off x="2874508" y="1504569"/>
                <a:ext cx="747320" cy="369332"/>
              </a:xfrm>
              <a:prstGeom prst="rect">
                <a:avLst/>
              </a:prstGeom>
              <a:noFill/>
              <a:ln w="9525">
                <a:noFill/>
                <a:miter lim="800000"/>
                <a:headEnd/>
                <a:tailEnd/>
              </a:ln>
              <a:effectLst/>
            </p:spPr>
            <p:txBody>
              <a:bodyPr wrap="none">
                <a:spAutoFit/>
              </a:bodyPr>
              <a:lstStyle/>
              <a:p>
                <a:r>
                  <a:rPr lang="en-US" dirty="0" err="1"/>
                  <a:t>dll</a:t>
                </a:r>
                <a:r>
                  <a:rPr lang="en-US" dirty="0" smtClean="0"/>
                  <a:t>(</a:t>
                </a:r>
                <a:r>
                  <a:rPr lang="en-US" dirty="0" smtClean="0">
                    <a:latin typeface="cmmi10"/>
                  </a:rPr>
                  <a:t>¯</a:t>
                </a:r>
                <a:r>
                  <a:rPr lang="en-US" dirty="0" smtClean="0"/>
                  <a:t>)</a:t>
                </a:r>
                <a:endParaRPr lang="en-US" dirty="0">
                  <a:solidFill>
                    <a:srgbClr val="FF0000"/>
                  </a:solidFill>
                </a:endParaRPr>
              </a:p>
            </p:txBody>
          </p:sp>
        </p:grpSp>
        <p:sp>
          <p:nvSpPr>
            <p:cNvPr id="81" name="Oval 22"/>
            <p:cNvSpPr>
              <a:spLocks noChangeArrowheads="1"/>
            </p:cNvSpPr>
            <p:nvPr/>
          </p:nvSpPr>
          <p:spPr bwMode="auto">
            <a:xfrm>
              <a:off x="2636811" y="1539734"/>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grpSp>
        <p:nvGrpSpPr>
          <p:cNvPr id="89" name="Group 88" hidden="1"/>
          <p:cNvGrpSpPr/>
          <p:nvPr/>
        </p:nvGrpSpPr>
        <p:grpSpPr>
          <a:xfrm>
            <a:off x="3816350" y="2139290"/>
            <a:ext cx="2173041" cy="1691353"/>
            <a:chOff x="1577934" y="4153383"/>
            <a:chExt cx="2173041" cy="1691353"/>
          </a:xfrm>
        </p:grpSpPr>
        <p:sp>
          <p:nvSpPr>
            <p:cNvPr id="244" name="TextBox 243"/>
            <p:cNvSpPr txBox="1"/>
            <p:nvPr/>
          </p:nvSpPr>
          <p:spPr>
            <a:xfrm>
              <a:off x="1709380" y="4907344"/>
              <a:ext cx="394660" cy="430887"/>
            </a:xfrm>
            <a:prstGeom prst="rect">
              <a:avLst/>
            </a:prstGeom>
            <a:noFill/>
          </p:spPr>
          <p:txBody>
            <a:bodyPr wrap="none" tIns="0" bIns="0" rtlCol="0">
              <a:spAutoFit/>
            </a:bodyPr>
            <a:lstStyle/>
            <a:p>
              <a:r>
                <a:rPr lang="en-US" sz="2800" b="1" dirty="0" smtClean="0">
                  <a:ln>
                    <a:solidFill>
                      <a:schemeClr val="tx1"/>
                    </a:solidFill>
                  </a:ln>
                  <a:solidFill>
                    <a:srgbClr val="FFFF91"/>
                  </a:solidFill>
                </a:rPr>
                <a:t>0</a:t>
              </a:r>
              <a:endParaRPr lang="en-US" sz="2800" b="1" dirty="0">
                <a:ln>
                  <a:solidFill>
                    <a:schemeClr val="tx1"/>
                  </a:solidFill>
                </a:ln>
                <a:solidFill>
                  <a:srgbClr val="FFFF91"/>
                </a:solidFill>
              </a:endParaRPr>
            </a:p>
          </p:txBody>
        </p:sp>
        <p:sp>
          <p:nvSpPr>
            <p:cNvPr id="246" name="TextBox 245"/>
            <p:cNvSpPr txBox="1"/>
            <p:nvPr/>
          </p:nvSpPr>
          <p:spPr>
            <a:xfrm>
              <a:off x="1577934" y="4294820"/>
              <a:ext cx="526106" cy="430887"/>
            </a:xfrm>
            <a:prstGeom prst="rect">
              <a:avLst/>
            </a:prstGeom>
            <a:noFill/>
          </p:spPr>
          <p:txBody>
            <a:bodyPr wrap="none" tIns="0" bIns="0" rtlCol="0">
              <a:spAutoFit/>
            </a:bodyPr>
            <a:lstStyle/>
            <a:p>
              <a:r>
                <a:rPr lang="en-US" sz="2800" b="1" dirty="0" smtClean="0">
                  <a:ln>
                    <a:solidFill>
                      <a:schemeClr val="tx1"/>
                    </a:solidFill>
                  </a:ln>
                  <a:solidFill>
                    <a:srgbClr val="FDAE61"/>
                  </a:solidFill>
                </a:rPr>
                <a:t>-1</a:t>
              </a:r>
              <a:endParaRPr lang="en-US" sz="2800" b="1" dirty="0">
                <a:ln>
                  <a:solidFill>
                    <a:schemeClr val="tx1"/>
                  </a:solidFill>
                </a:ln>
                <a:solidFill>
                  <a:srgbClr val="FDAE61"/>
                </a:solidFill>
              </a:endParaRPr>
            </a:p>
          </p:txBody>
        </p:sp>
        <p:sp>
          <p:nvSpPr>
            <p:cNvPr id="241" name="Rectangle 57"/>
            <p:cNvSpPr>
              <a:spLocks noChangeArrowheads="1"/>
            </p:cNvSpPr>
            <p:nvPr/>
          </p:nvSpPr>
          <p:spPr bwMode="auto">
            <a:xfrm>
              <a:off x="2198655" y="4866755"/>
              <a:ext cx="1533546" cy="512064"/>
            </a:xfrm>
            <a:prstGeom prst="rect">
              <a:avLst/>
            </a:prstGeom>
            <a:solidFill>
              <a:srgbClr val="FFFF91"/>
            </a:solidFill>
            <a:ln w="9525">
              <a:noFill/>
              <a:miter lim="800000"/>
              <a:headEnd/>
              <a:tailEnd/>
            </a:ln>
            <a:effectLst>
              <a:glow rad="101600">
                <a:srgbClr val="FFFF91">
                  <a:alpha val="50196"/>
                </a:srgbClr>
              </a:glow>
            </a:effectLst>
          </p:spPr>
          <p:txBody>
            <a:bodyPr wrap="none" anchor="ctr"/>
            <a:lstStyle/>
            <a:p>
              <a:endParaRPr lang="en-US" dirty="0"/>
            </a:p>
          </p:txBody>
        </p:sp>
        <p:sp>
          <p:nvSpPr>
            <p:cNvPr id="240" name="Rectangle 57"/>
            <p:cNvSpPr>
              <a:spLocks noChangeArrowheads="1"/>
            </p:cNvSpPr>
            <p:nvPr/>
          </p:nvSpPr>
          <p:spPr bwMode="auto">
            <a:xfrm>
              <a:off x="2198655" y="4254231"/>
              <a:ext cx="1533546" cy="512064"/>
            </a:xfrm>
            <a:prstGeom prst="rect">
              <a:avLst/>
            </a:prstGeom>
            <a:solidFill>
              <a:srgbClr val="FDAE61"/>
            </a:solidFill>
            <a:ln w="9525">
              <a:noFill/>
              <a:miter lim="800000"/>
              <a:headEnd/>
              <a:tailEnd/>
            </a:ln>
            <a:effectLst>
              <a:glow rad="101600">
                <a:srgbClr val="FDAE61">
                  <a:alpha val="50196"/>
                </a:srgbClr>
              </a:glow>
            </a:effectLst>
          </p:spPr>
          <p:txBody>
            <a:bodyPr wrap="none" anchor="ctr"/>
            <a:lstStyle/>
            <a:p>
              <a:endParaRPr lang="en-US" dirty="0"/>
            </a:p>
          </p:txBody>
        </p:sp>
        <p:sp>
          <p:nvSpPr>
            <p:cNvPr id="56" name="Text Box 14"/>
            <p:cNvSpPr txBox="1">
              <a:spLocks noChangeArrowheads="1"/>
            </p:cNvSpPr>
            <p:nvPr/>
          </p:nvSpPr>
          <p:spPr bwMode="auto">
            <a:xfrm>
              <a:off x="2346424" y="4153383"/>
              <a:ext cx="1250663" cy="461665"/>
            </a:xfrm>
            <a:prstGeom prst="rect">
              <a:avLst/>
            </a:prstGeom>
            <a:noFill/>
            <a:ln w="9525">
              <a:noFill/>
              <a:miter lim="800000"/>
              <a:headEnd/>
              <a:tailEnd/>
            </a:ln>
            <a:effectLst/>
          </p:spPr>
          <p:txBody>
            <a:bodyPr wrap="none">
              <a:spAutoFit/>
            </a:bodyPr>
            <a:lstStyle/>
            <a:p>
              <a:r>
                <a:rPr lang="en-US" sz="2400" dirty="0" smtClean="0">
                  <a:latin typeface="cmmi10"/>
                </a:rPr>
                <a:t>¯</a:t>
              </a:r>
              <a:r>
                <a:rPr lang="en-US" sz="2400" dirty="0" smtClean="0"/>
                <a:t>.</a:t>
              </a:r>
              <a:r>
                <a:rPr lang="en-US" sz="2400" dirty="0" err="1" smtClean="0"/>
                <a:t>dll</a:t>
              </a:r>
              <a:r>
                <a:rPr lang="en-US" sz="2400" dirty="0" smtClean="0"/>
                <a:t>(</a:t>
              </a:r>
              <a:r>
                <a:rPr lang="en-US" sz="2400" dirty="0" smtClean="0">
                  <a:latin typeface="cmmi10"/>
                </a:rPr>
                <a:t>®</a:t>
              </a:r>
              <a:r>
                <a:rPr lang="en-US" sz="2400" dirty="0" smtClean="0"/>
                <a:t>)</a:t>
              </a:r>
              <a:endParaRPr lang="en-US" sz="2400" dirty="0"/>
            </a:p>
          </p:txBody>
        </p:sp>
        <p:cxnSp>
          <p:nvCxnSpPr>
            <p:cNvPr id="67" name="Straight Connector 66"/>
            <p:cNvCxnSpPr>
              <a:stCxn id="56" idx="2"/>
              <a:endCxn id="57" idx="0"/>
            </p:cNvCxnSpPr>
            <p:nvPr/>
          </p:nvCxnSpPr>
          <p:spPr bwMode="auto">
            <a:xfrm rot="5400000">
              <a:off x="2895167" y="4691637"/>
              <a:ext cx="153179" cy="1588"/>
            </a:xfrm>
            <a:prstGeom prst="line">
              <a:avLst/>
            </a:prstGeom>
            <a:noFill/>
            <a:ln w="63500" cap="rnd">
              <a:solidFill>
                <a:schemeClr val="accent5">
                  <a:lumMod val="25000"/>
                </a:schemeClr>
              </a:solidFill>
              <a:round/>
              <a:headEnd/>
              <a:tailEnd type="none" w="sm" len="sm"/>
            </a:ln>
            <a:effectLst/>
          </p:spPr>
        </p:cxnSp>
        <p:sp>
          <p:nvSpPr>
            <p:cNvPr id="57" name="Text Box 14"/>
            <p:cNvSpPr txBox="1">
              <a:spLocks noChangeArrowheads="1"/>
            </p:cNvSpPr>
            <p:nvPr/>
          </p:nvSpPr>
          <p:spPr bwMode="auto">
            <a:xfrm>
              <a:off x="2365660" y="4768227"/>
              <a:ext cx="1212191" cy="461665"/>
            </a:xfrm>
            <a:prstGeom prst="rect">
              <a:avLst/>
            </a:prstGeom>
            <a:noFill/>
            <a:ln w="9525">
              <a:noFill/>
              <a:miter lim="800000"/>
              <a:headEnd/>
              <a:tailEnd/>
            </a:ln>
            <a:effectLst/>
          </p:spPr>
          <p:txBody>
            <a:bodyPr wrap="none">
              <a:spAutoFit/>
            </a:bodyPr>
            <a:lstStyle/>
            <a:p>
              <a:r>
                <a:rPr lang="en-US" sz="2400" dirty="0" smtClean="0">
                  <a:latin typeface="cmmi10"/>
                </a:rPr>
                <a:t>°</a:t>
              </a:r>
              <a:r>
                <a:rPr lang="en-US" sz="2400" dirty="0" smtClean="0"/>
                <a:t>.</a:t>
              </a:r>
              <a:r>
                <a:rPr lang="en-US" sz="2400" dirty="0" err="1" smtClean="0"/>
                <a:t>dll</a:t>
              </a:r>
              <a:r>
                <a:rPr lang="en-US" sz="2400" dirty="0" smtClean="0"/>
                <a:t>(</a:t>
              </a:r>
              <a:r>
                <a:rPr lang="en-US" sz="2400" dirty="0" smtClean="0">
                  <a:latin typeface="cmmi10"/>
                </a:rPr>
                <a:t>¯</a:t>
              </a:r>
              <a:r>
                <a:rPr lang="en-US" sz="2400" dirty="0" smtClean="0"/>
                <a:t>)</a:t>
              </a:r>
              <a:endParaRPr lang="en-US" sz="2400" dirty="0"/>
            </a:p>
          </p:txBody>
        </p:sp>
        <p:sp>
          <p:nvSpPr>
            <p:cNvPr id="58" name="Text Box 14"/>
            <p:cNvSpPr txBox="1">
              <a:spLocks noChangeArrowheads="1"/>
            </p:cNvSpPr>
            <p:nvPr/>
          </p:nvSpPr>
          <p:spPr bwMode="auto">
            <a:xfrm>
              <a:off x="2192535" y="5383071"/>
              <a:ext cx="1558440" cy="461665"/>
            </a:xfrm>
            <a:prstGeom prst="rect">
              <a:avLst/>
            </a:prstGeom>
            <a:noFill/>
            <a:ln w="9525">
              <a:noFill/>
              <a:miter lim="800000"/>
              <a:headEnd/>
              <a:tailEnd/>
            </a:ln>
            <a:effectLst/>
          </p:spPr>
          <p:txBody>
            <a:bodyPr wrap="none">
              <a:spAutoFit/>
            </a:bodyPr>
            <a:lstStyle/>
            <a:p>
              <a:r>
                <a:rPr lang="en-US" sz="2400" dirty="0" smtClean="0"/>
                <a:t>null.dll(</a:t>
              </a:r>
              <a:r>
                <a:rPr lang="en-US" sz="2400" dirty="0" smtClean="0">
                  <a:latin typeface="cmmi10"/>
                </a:rPr>
                <a:t>°</a:t>
              </a:r>
              <a:r>
                <a:rPr lang="en-US" sz="2400" dirty="0" smtClean="0"/>
                <a:t>)</a:t>
              </a:r>
              <a:endParaRPr lang="en-US" sz="2400" dirty="0"/>
            </a:p>
          </p:txBody>
        </p:sp>
        <p:cxnSp>
          <p:nvCxnSpPr>
            <p:cNvPr id="70" name="Straight Connector 69"/>
            <p:cNvCxnSpPr>
              <a:stCxn id="57" idx="2"/>
              <a:endCxn id="58" idx="0"/>
            </p:cNvCxnSpPr>
            <p:nvPr/>
          </p:nvCxnSpPr>
          <p:spPr bwMode="auto">
            <a:xfrm rot="5400000">
              <a:off x="2895167" y="5306481"/>
              <a:ext cx="153179" cy="1"/>
            </a:xfrm>
            <a:prstGeom prst="line">
              <a:avLst/>
            </a:prstGeom>
            <a:noFill/>
            <a:ln w="63500" cap="rnd">
              <a:solidFill>
                <a:schemeClr val="accent5">
                  <a:lumMod val="25000"/>
                </a:schemeClr>
              </a:solidFill>
              <a:round/>
              <a:headEnd/>
              <a:tailEnd type="none" w="sm" len="sm"/>
            </a:ln>
            <a:effectLst/>
          </p:spPr>
        </p:cxnSp>
      </p:grpSp>
      <p:sp>
        <p:nvSpPr>
          <p:cNvPr id="151" name="Text Box 23"/>
          <p:cNvSpPr txBox="1">
            <a:spLocks noChangeArrowheads="1"/>
          </p:cNvSpPr>
          <p:nvPr/>
        </p:nvSpPr>
        <p:spPr bwMode="auto">
          <a:xfrm>
            <a:off x="317721" y="2735253"/>
            <a:ext cx="1141659"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Instance</a:t>
            </a:r>
            <a:endParaRPr lang="en-US" sz="2000" u="sng" dirty="0">
              <a:effectLst>
                <a:outerShdw blurRad="38100" dist="38100" dir="2700000" algn="tl">
                  <a:srgbClr val="000000">
                    <a:alpha val="43137"/>
                  </a:srgbClr>
                </a:outerShdw>
              </a:effectLst>
            </a:endParaRPr>
          </a:p>
        </p:txBody>
      </p:sp>
      <p:sp>
        <p:nvSpPr>
          <p:cNvPr id="152" name="Text Box 23"/>
          <p:cNvSpPr txBox="1">
            <a:spLocks noChangeArrowheads="1"/>
          </p:cNvSpPr>
          <p:nvPr/>
        </p:nvSpPr>
        <p:spPr bwMode="auto">
          <a:xfrm>
            <a:off x="317721" y="1787448"/>
            <a:ext cx="1234633"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Summary</a:t>
            </a:r>
            <a:endParaRPr lang="en-US" sz="2000" u="sng" dirty="0">
              <a:effectLst>
                <a:outerShdw blurRad="38100" dist="38100" dir="2700000" algn="tl">
                  <a:srgbClr val="000000">
                    <a:alpha val="43137"/>
                  </a:srgbClr>
                </a:outerShdw>
              </a:effectLst>
            </a:endParaRPr>
          </a:p>
        </p:txBody>
      </p:sp>
      <p:sp>
        <p:nvSpPr>
          <p:cNvPr id="95" name="TextBox 94"/>
          <p:cNvSpPr txBox="1"/>
          <p:nvPr/>
        </p:nvSpPr>
        <p:spPr>
          <a:xfrm>
            <a:off x="6105546" y="1236687"/>
            <a:ext cx="2706624" cy="2587601"/>
          </a:xfrm>
          <a:prstGeom prst="rect">
            <a:avLst/>
          </a:prstGeom>
          <a:solidFill>
            <a:srgbClr val="FFFFEB"/>
          </a:solidFill>
          <a:ln w="9525">
            <a:solidFill>
              <a:schemeClr val="tx1"/>
            </a:solidFill>
            <a:prstDash val="dash"/>
          </a:ln>
        </p:spPr>
        <p:txBody>
          <a:bodyPr wrap="square" rtlCol="0" anchor="b" anchorCtr="0">
            <a:noAutofit/>
          </a:bodyPr>
          <a:lstStyle/>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err="1" smtClean="0">
                <a:solidFill>
                  <a:srgbClr val="7030A0"/>
                </a:solidFill>
              </a:rPr>
              <a:t>dll</a:t>
            </a:r>
            <a:r>
              <a:rPr lang="en-US" kern="0" dirty="0" smtClean="0"/>
              <a:t>(h, p) =</a:t>
            </a:r>
            <a:endParaRPr lang="en-US"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if</a:t>
            </a:r>
            <a:r>
              <a:rPr lang="en-US" kern="0" dirty="0"/>
              <a:t> </a:t>
            </a:r>
            <a:r>
              <a:rPr lang="en-US" kern="0" dirty="0" smtClean="0"/>
              <a:t>(h </a:t>
            </a:r>
            <a:r>
              <a:rPr lang="en-US" kern="0" dirty="0">
                <a:latin typeface="cmr10"/>
              </a:rPr>
              <a:t>=</a:t>
            </a:r>
            <a:r>
              <a:rPr lang="en-US" kern="0" dirty="0"/>
              <a:t> </a:t>
            </a:r>
            <a:r>
              <a:rPr lang="en-US" b="1" kern="0" dirty="0"/>
              <a:t>null</a:t>
            </a:r>
            <a:r>
              <a:rPr lang="en-US" kern="0" dirty="0"/>
              <a:t>) </a:t>
            </a:r>
            <a:r>
              <a:rPr lang="en-US" b="1" kern="0" dirty="0" smtClean="0"/>
              <a:t>then</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endParaRPr lang="en-US" b="1" kern="0" dirty="0"/>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else</a:t>
            </a:r>
          </a:p>
          <a:p>
            <a:pPr lvl="0">
              <a:spcBef>
                <a:spcPct val="20000"/>
              </a:spcBef>
              <a:tabLst>
                <a:tab pos="171450"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kern="0" dirty="0" err="1" smtClean="0"/>
              <a:t>h</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p  </a:t>
            </a:r>
            <a:r>
              <a:rPr lang="en-US" b="1" kern="0" dirty="0" smtClean="0"/>
              <a:t>and</a:t>
            </a:r>
            <a:r>
              <a:rPr lang="en-US" kern="0" dirty="0" smtClean="0"/>
              <a:t>  		</a:t>
            </a:r>
            <a:r>
              <a:rPr lang="en-US" kern="0" dirty="0" err="1" smtClean="0">
                <a:solidFill>
                  <a:srgbClr val="7030A0"/>
                </a:solidFill>
              </a:rPr>
              <a:t>dll</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h)</a:t>
            </a:r>
            <a:endParaRPr lang="en-US" kern="0" dirty="0"/>
          </a:p>
        </p:txBody>
      </p:sp>
      <p:sp>
        <p:nvSpPr>
          <p:cNvPr id="251" name="TextBox 250"/>
          <p:cNvSpPr txBox="1"/>
          <p:nvPr/>
        </p:nvSpPr>
        <p:spPr>
          <a:xfrm>
            <a:off x="6142059" y="1201707"/>
            <a:ext cx="256032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nchorCtr="1">
            <a:spAutoFit/>
          </a:bodyPr>
          <a:lstStyle/>
          <a:p>
            <a:pPr>
              <a:tabLst>
                <a:tab pos="166688" algn="l"/>
                <a:tab pos="290513" algn="l"/>
                <a:tab pos="1427163" algn="l"/>
                <a:tab pos="2397125" algn="l"/>
              </a:tabLst>
            </a:pPr>
            <a:r>
              <a:rPr lang="en-US" sz="2000" dirty="0" smtClean="0">
                <a:latin typeface="+mj-lt"/>
              </a:rPr>
              <a:t>h	</a:t>
            </a:r>
            <a:r>
              <a:rPr lang="en-US" sz="2000" dirty="0" smtClean="0"/>
              <a:t>:	{next</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	</a:t>
            </a:r>
            <a:r>
              <a:rPr lang="en-US" sz="2000" dirty="0" smtClean="0"/>
              <a:t>}</a:t>
            </a:r>
          </a:p>
          <a:p>
            <a:pPr>
              <a:tabLst>
                <a:tab pos="166688" algn="l"/>
                <a:tab pos="290513" algn="l"/>
                <a:tab pos="1427163" algn="l"/>
                <a:tab pos="2397125" algn="l"/>
              </a:tabLst>
            </a:pPr>
            <a:r>
              <a:rPr lang="en-US" sz="2000" dirty="0" smtClean="0"/>
              <a:t>p	:	{next</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	</a:t>
            </a:r>
            <a:r>
              <a:rPr lang="en-US" sz="2000" dirty="0" smtClean="0"/>
              <a:t>}</a:t>
            </a:r>
            <a:endParaRPr lang="en-US" sz="2000" dirty="0" smtClean="0">
              <a:latin typeface="cmmi10"/>
            </a:endParaRPr>
          </a:p>
        </p:txBody>
      </p:sp>
      <p:sp>
        <p:nvSpPr>
          <p:cNvPr id="108" name="Footer Placeholder 107"/>
          <p:cNvSpPr>
            <a:spLocks noGrp="1"/>
          </p:cNvSpPr>
          <p:nvPr>
            <p:ph type="ftr" sz="quarter" idx="11"/>
          </p:nvPr>
        </p:nvSpPr>
        <p:spPr/>
        <p:txBody>
          <a:bodyPr/>
          <a:lstStyle/>
          <a:p>
            <a:r>
              <a:rPr lang="en-US" smtClean="0"/>
              <a:t>Bor-Yuh Evan Chang - End-User Program Analysis for Data Structures</a:t>
            </a:r>
            <a:endParaRPr lang="en-US"/>
          </a:p>
        </p:txBody>
      </p:sp>
      <p:grpSp>
        <p:nvGrpSpPr>
          <p:cNvPr id="191" name="Group 190"/>
          <p:cNvGrpSpPr/>
          <p:nvPr/>
        </p:nvGrpSpPr>
        <p:grpSpPr>
          <a:xfrm>
            <a:off x="446031" y="3022069"/>
            <a:ext cx="3395709" cy="802219"/>
            <a:chOff x="446031" y="2636718"/>
            <a:chExt cx="3395709" cy="802219"/>
          </a:xfrm>
        </p:grpSpPr>
        <p:sp>
          <p:nvSpPr>
            <p:cNvPr id="189" name="Oval 188"/>
            <p:cNvSpPr>
              <a:spLocks noChangeArrowheads="1"/>
            </p:cNvSpPr>
            <p:nvPr/>
          </p:nvSpPr>
          <p:spPr bwMode="auto">
            <a:xfrm>
              <a:off x="2661754" y="2784358"/>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sp>
          <p:nvSpPr>
            <p:cNvPr id="194" name="Oval 193"/>
            <p:cNvSpPr>
              <a:spLocks noChangeArrowheads="1"/>
            </p:cNvSpPr>
            <p:nvPr/>
          </p:nvSpPr>
          <p:spPr bwMode="auto">
            <a:xfrm>
              <a:off x="1103270" y="2784358"/>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2" name="Group 158"/>
            <p:cNvGrpSpPr/>
            <p:nvPr/>
          </p:nvGrpSpPr>
          <p:grpSpPr>
            <a:xfrm>
              <a:off x="657488" y="2636718"/>
              <a:ext cx="2004266" cy="682743"/>
              <a:chOff x="1752878" y="2398232"/>
              <a:chExt cx="2004266" cy="682743"/>
            </a:xfrm>
            <a:effectLst>
              <a:glow rad="101600">
                <a:srgbClr val="FDAE61">
                  <a:alpha val="60000"/>
                </a:srgbClr>
              </a:glow>
            </a:effectLst>
          </p:grpSpPr>
          <p:cxnSp>
            <p:nvCxnSpPr>
              <p:cNvPr id="212" name="AutoShape 64"/>
              <p:cNvCxnSpPr>
                <a:cxnSpLocks noChangeShapeType="1"/>
                <a:stCxn id="194" idx="2"/>
                <a:endCxn id="86" idx="6"/>
              </p:cNvCxnSpPr>
              <p:nvPr/>
            </p:nvCxnSpPr>
            <p:spPr bwMode="auto">
              <a:xfrm rot="10800000">
                <a:off x="1906546" y="2728435"/>
                <a:ext cx="292114" cy="1588"/>
              </a:xfrm>
              <a:prstGeom prst="curvedConnector3">
                <a:avLst>
                  <a:gd name="adj1" fmla="val 50000"/>
                </a:avLst>
              </a:prstGeom>
              <a:noFill/>
              <a:ln w="25400">
                <a:solidFill>
                  <a:schemeClr val="tx1"/>
                </a:solidFill>
                <a:round/>
                <a:headEnd/>
                <a:tailEnd type="stealth" w="lg" len="lg"/>
              </a:ln>
              <a:effectLst/>
            </p:spPr>
          </p:cxnSp>
          <p:sp>
            <p:nvSpPr>
              <p:cNvPr id="213" name="Text Box 27"/>
              <p:cNvSpPr txBox="1">
                <a:spLocks noChangeArrowheads="1"/>
              </p:cNvSpPr>
              <p:nvPr/>
            </p:nvSpPr>
            <p:spPr bwMode="auto">
              <a:xfrm>
                <a:off x="1752878" y="2742421"/>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cxnSp>
            <p:nvCxnSpPr>
              <p:cNvPr id="214" name="AutoShape 19"/>
              <p:cNvCxnSpPr>
                <a:cxnSpLocks noChangeShapeType="1"/>
                <a:stCxn id="194" idx="6"/>
                <a:endCxn id="189" idx="2"/>
              </p:cNvCxnSpPr>
              <p:nvPr/>
            </p:nvCxnSpPr>
            <p:spPr bwMode="auto">
              <a:xfrm>
                <a:off x="2563785" y="2728435"/>
                <a:ext cx="1193359" cy="1588"/>
              </a:xfrm>
              <a:prstGeom prst="straightConnector1">
                <a:avLst/>
              </a:prstGeom>
              <a:noFill/>
              <a:ln w="25400">
                <a:solidFill>
                  <a:schemeClr val="tx1"/>
                </a:solidFill>
                <a:round/>
                <a:headEnd/>
                <a:tailEnd type="stealth" w="lg" len="lg"/>
              </a:ln>
              <a:effectLst/>
            </p:spPr>
          </p:cxnSp>
          <p:sp>
            <p:nvSpPr>
              <p:cNvPr id="215" name="Text Box 20"/>
              <p:cNvSpPr txBox="1">
                <a:spLocks noChangeArrowheads="1"/>
              </p:cNvSpPr>
              <p:nvPr/>
            </p:nvSpPr>
            <p:spPr bwMode="auto">
              <a:xfrm>
                <a:off x="2527272" y="2398232"/>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grpSp>
        <p:grpSp>
          <p:nvGrpSpPr>
            <p:cNvPr id="13" name="Group 159"/>
            <p:cNvGrpSpPr/>
            <p:nvPr/>
          </p:nvGrpSpPr>
          <p:grpSpPr>
            <a:xfrm>
              <a:off x="1415718" y="2636718"/>
              <a:ext cx="2133918" cy="802219"/>
              <a:chOff x="2511108" y="2398232"/>
              <a:chExt cx="2133918" cy="802219"/>
            </a:xfrm>
            <a:effectLst>
              <a:glow rad="101600">
                <a:srgbClr val="FFFF91">
                  <a:alpha val="60000"/>
                </a:srgbClr>
              </a:glow>
            </a:effectLst>
          </p:grpSpPr>
          <p:cxnSp>
            <p:nvCxnSpPr>
              <p:cNvPr id="208" name="AutoShape 19"/>
              <p:cNvCxnSpPr>
                <a:cxnSpLocks noChangeShapeType="1"/>
                <a:stCxn id="189" idx="6"/>
                <a:endCxn id="198" idx="1"/>
              </p:cNvCxnSpPr>
              <p:nvPr/>
            </p:nvCxnSpPr>
            <p:spPr bwMode="auto">
              <a:xfrm>
                <a:off x="4122269" y="2728435"/>
                <a:ext cx="246536" cy="2355"/>
              </a:xfrm>
              <a:prstGeom prst="straightConnector1">
                <a:avLst/>
              </a:prstGeom>
              <a:noFill/>
              <a:ln w="25400">
                <a:solidFill>
                  <a:schemeClr val="tx1"/>
                </a:solidFill>
                <a:round/>
                <a:headEnd/>
                <a:tailEnd type="stealth" w="lg" len="lg"/>
              </a:ln>
              <a:effectLst/>
            </p:spPr>
          </p:cxnSp>
          <p:sp>
            <p:nvSpPr>
              <p:cNvPr id="209" name="Text Box 20"/>
              <p:cNvSpPr txBox="1">
                <a:spLocks noChangeArrowheads="1"/>
              </p:cNvSpPr>
              <p:nvPr/>
            </p:nvSpPr>
            <p:spPr bwMode="auto">
              <a:xfrm>
                <a:off x="4051594" y="2398232"/>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cxnSp>
            <p:nvCxnSpPr>
              <p:cNvPr id="210" name="AutoShape 64"/>
              <p:cNvCxnSpPr>
                <a:cxnSpLocks noChangeShapeType="1"/>
                <a:stCxn id="189" idx="3"/>
                <a:endCxn id="194" idx="5"/>
              </p:cNvCxnSpPr>
              <p:nvPr/>
            </p:nvCxnSpPr>
            <p:spPr bwMode="auto">
              <a:xfrm rot="5400000">
                <a:off x="3160465" y="2207376"/>
                <a:ext cx="1588" cy="1300301"/>
              </a:xfrm>
              <a:prstGeom prst="curvedConnector3">
                <a:avLst>
                  <a:gd name="adj1" fmla="val 9745028"/>
                </a:avLst>
              </a:prstGeom>
              <a:noFill/>
              <a:ln w="25400">
                <a:solidFill>
                  <a:schemeClr val="tx1"/>
                </a:solidFill>
                <a:round/>
                <a:headEnd/>
                <a:tailEnd type="stealth" w="lg" len="lg"/>
              </a:ln>
              <a:effectLst/>
            </p:spPr>
          </p:cxnSp>
          <p:sp>
            <p:nvSpPr>
              <p:cNvPr id="211" name="Text Box 27"/>
              <p:cNvSpPr txBox="1">
                <a:spLocks noChangeArrowheads="1"/>
              </p:cNvSpPr>
              <p:nvPr/>
            </p:nvSpPr>
            <p:spPr bwMode="auto">
              <a:xfrm>
                <a:off x="3476610" y="2861897"/>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sp>
          <p:nvSpPr>
            <p:cNvPr id="198" name="Text Box 49"/>
            <p:cNvSpPr txBox="1">
              <a:spLocks noChangeArrowheads="1"/>
            </p:cNvSpPr>
            <p:nvPr/>
          </p:nvSpPr>
          <p:spPr bwMode="auto">
            <a:xfrm>
              <a:off x="3273415" y="2785919"/>
              <a:ext cx="568325" cy="366713"/>
            </a:xfrm>
            <a:prstGeom prst="rect">
              <a:avLst/>
            </a:prstGeom>
            <a:noFill/>
            <a:ln w="9525">
              <a:noFill/>
              <a:miter lim="800000"/>
              <a:headEnd/>
              <a:tailEnd/>
            </a:ln>
            <a:effectLst/>
          </p:spPr>
          <p:txBody>
            <a:bodyPr wrap="none">
              <a:spAutoFit/>
            </a:bodyPr>
            <a:lstStyle/>
            <a:p>
              <a:r>
                <a:rPr lang="en-US" dirty="0"/>
                <a:t>null</a:t>
              </a:r>
            </a:p>
          </p:txBody>
        </p:sp>
        <p:sp>
          <p:nvSpPr>
            <p:cNvPr id="86" name="Oval 76"/>
            <p:cNvSpPr>
              <a:spLocks noChangeArrowheads="1"/>
            </p:cNvSpPr>
            <p:nvPr/>
          </p:nvSpPr>
          <p:spPr bwMode="auto">
            <a:xfrm>
              <a:off x="446031" y="2784358"/>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grpSp>
        <p:nvGrpSpPr>
          <p:cNvPr id="133" name="Group 132" hidden="1"/>
          <p:cNvGrpSpPr/>
          <p:nvPr/>
        </p:nvGrpSpPr>
        <p:grpSpPr>
          <a:xfrm>
            <a:off x="3841740" y="4889520"/>
            <a:ext cx="2154267" cy="1230481"/>
            <a:chOff x="3622662" y="4330070"/>
            <a:chExt cx="2154267" cy="1230481"/>
          </a:xfrm>
        </p:grpSpPr>
        <p:sp>
          <p:nvSpPr>
            <p:cNvPr id="134" name="TextBox 133"/>
            <p:cNvSpPr txBox="1"/>
            <p:nvPr/>
          </p:nvSpPr>
          <p:spPr>
            <a:xfrm>
              <a:off x="3754108" y="5084031"/>
              <a:ext cx="394660" cy="430887"/>
            </a:xfrm>
            <a:prstGeom prst="rect">
              <a:avLst/>
            </a:prstGeom>
            <a:noFill/>
          </p:spPr>
          <p:txBody>
            <a:bodyPr wrap="none" tIns="0" bIns="0" rtlCol="0">
              <a:spAutoFit/>
            </a:bodyPr>
            <a:lstStyle/>
            <a:p>
              <a:r>
                <a:rPr lang="en-US" sz="2800" b="1" dirty="0" smtClean="0">
                  <a:ln>
                    <a:solidFill>
                      <a:schemeClr val="tx1"/>
                    </a:solidFill>
                  </a:ln>
                  <a:solidFill>
                    <a:srgbClr val="FFFF91"/>
                  </a:solidFill>
                </a:rPr>
                <a:t>0</a:t>
              </a:r>
              <a:endParaRPr lang="en-US" sz="2800" b="1" dirty="0">
                <a:ln>
                  <a:solidFill>
                    <a:schemeClr val="tx1"/>
                  </a:solidFill>
                </a:ln>
                <a:solidFill>
                  <a:srgbClr val="FFFF91"/>
                </a:solidFill>
              </a:endParaRPr>
            </a:p>
          </p:txBody>
        </p:sp>
        <p:sp>
          <p:nvSpPr>
            <p:cNvPr id="135" name="TextBox 134"/>
            <p:cNvSpPr txBox="1"/>
            <p:nvPr/>
          </p:nvSpPr>
          <p:spPr>
            <a:xfrm>
              <a:off x="3622662" y="4471507"/>
              <a:ext cx="526106" cy="430887"/>
            </a:xfrm>
            <a:prstGeom prst="rect">
              <a:avLst/>
            </a:prstGeom>
            <a:noFill/>
          </p:spPr>
          <p:txBody>
            <a:bodyPr wrap="none" tIns="0" bIns="0" rtlCol="0">
              <a:spAutoFit/>
            </a:bodyPr>
            <a:lstStyle/>
            <a:p>
              <a:r>
                <a:rPr lang="en-US" sz="2800" b="1" dirty="0" smtClean="0">
                  <a:ln>
                    <a:solidFill>
                      <a:schemeClr val="tx1"/>
                    </a:solidFill>
                  </a:ln>
                  <a:solidFill>
                    <a:srgbClr val="FDAE61"/>
                  </a:solidFill>
                </a:rPr>
                <a:t>-1</a:t>
              </a:r>
              <a:endParaRPr lang="en-US" sz="2800" b="1" dirty="0">
                <a:ln>
                  <a:solidFill>
                    <a:schemeClr val="tx1"/>
                  </a:solidFill>
                </a:ln>
                <a:solidFill>
                  <a:srgbClr val="FDAE61"/>
                </a:solidFill>
              </a:endParaRPr>
            </a:p>
          </p:txBody>
        </p:sp>
        <p:sp>
          <p:nvSpPr>
            <p:cNvPr id="136" name="Rectangle 57"/>
            <p:cNvSpPr>
              <a:spLocks noChangeArrowheads="1"/>
            </p:cNvSpPr>
            <p:nvPr/>
          </p:nvSpPr>
          <p:spPr bwMode="auto">
            <a:xfrm>
              <a:off x="4243383" y="5043442"/>
              <a:ext cx="1533546" cy="512064"/>
            </a:xfrm>
            <a:prstGeom prst="rect">
              <a:avLst/>
            </a:prstGeom>
            <a:solidFill>
              <a:srgbClr val="FFFF91"/>
            </a:solidFill>
            <a:ln w="9525">
              <a:noFill/>
              <a:miter lim="800000"/>
              <a:headEnd/>
              <a:tailEnd/>
            </a:ln>
            <a:effectLst>
              <a:glow rad="101600">
                <a:srgbClr val="FFFF91">
                  <a:alpha val="50196"/>
                </a:srgbClr>
              </a:glow>
            </a:effectLst>
          </p:spPr>
          <p:txBody>
            <a:bodyPr wrap="none" anchor="ctr"/>
            <a:lstStyle/>
            <a:p>
              <a:endParaRPr lang="en-US" dirty="0"/>
            </a:p>
          </p:txBody>
        </p:sp>
        <p:sp>
          <p:nvSpPr>
            <p:cNvPr id="137" name="Rectangle 57"/>
            <p:cNvSpPr>
              <a:spLocks noChangeArrowheads="1"/>
            </p:cNvSpPr>
            <p:nvPr/>
          </p:nvSpPr>
          <p:spPr bwMode="auto">
            <a:xfrm>
              <a:off x="4243383" y="4430918"/>
              <a:ext cx="1533546" cy="512064"/>
            </a:xfrm>
            <a:prstGeom prst="rect">
              <a:avLst/>
            </a:prstGeom>
            <a:solidFill>
              <a:srgbClr val="FDAE61"/>
            </a:solidFill>
            <a:ln w="9525">
              <a:noFill/>
              <a:miter lim="800000"/>
              <a:headEnd/>
              <a:tailEnd/>
            </a:ln>
            <a:effectLst>
              <a:glow rad="101600">
                <a:srgbClr val="FDAE61">
                  <a:alpha val="50196"/>
                </a:srgbClr>
              </a:glow>
            </a:effectLst>
          </p:spPr>
          <p:txBody>
            <a:bodyPr wrap="none" anchor="ctr"/>
            <a:lstStyle/>
            <a:p>
              <a:endParaRPr lang="en-US" dirty="0"/>
            </a:p>
          </p:txBody>
        </p:sp>
        <p:sp>
          <p:nvSpPr>
            <p:cNvPr id="138" name="Text Box 14"/>
            <p:cNvSpPr txBox="1">
              <a:spLocks noChangeArrowheads="1"/>
            </p:cNvSpPr>
            <p:nvPr/>
          </p:nvSpPr>
          <p:spPr bwMode="auto">
            <a:xfrm>
              <a:off x="4453176" y="4330070"/>
              <a:ext cx="1109599" cy="461665"/>
            </a:xfrm>
            <a:prstGeom prst="rect">
              <a:avLst/>
            </a:prstGeom>
            <a:noFill/>
            <a:ln w="9525">
              <a:noFill/>
              <a:miter lim="800000"/>
              <a:headEnd/>
              <a:tailEnd/>
            </a:ln>
            <a:effectLst/>
          </p:spPr>
          <p:txBody>
            <a:bodyPr wrap="none">
              <a:spAutoFit/>
            </a:bodyPr>
            <a:lstStyle/>
            <a:p>
              <a:r>
                <a:rPr lang="en-US" sz="2400" dirty="0" smtClean="0">
                  <a:latin typeface="cmmi10"/>
                </a:rPr>
                <a:t>¯</a:t>
              </a:r>
              <a:r>
                <a:rPr lang="en-US" sz="2400" dirty="0" smtClean="0"/>
                <a:t>.dll</a:t>
              </a:r>
              <a:r>
                <a:rPr lang="en-US" sz="2400" baseline="30000" dirty="0" smtClean="0">
                  <a:latin typeface="cmsy10"/>
                </a:rPr>
                <a:t>0</a:t>
              </a:r>
              <a:r>
                <a:rPr lang="en-US" sz="2400" dirty="0" smtClean="0"/>
                <a:t>()</a:t>
              </a:r>
              <a:endParaRPr lang="en-US" sz="2400" dirty="0"/>
            </a:p>
          </p:txBody>
        </p:sp>
        <p:cxnSp>
          <p:nvCxnSpPr>
            <p:cNvPr id="139" name="Straight Connector 138"/>
            <p:cNvCxnSpPr>
              <a:stCxn id="138" idx="2"/>
              <a:endCxn id="140" idx="0"/>
            </p:cNvCxnSpPr>
            <p:nvPr/>
          </p:nvCxnSpPr>
          <p:spPr bwMode="auto">
            <a:xfrm rot="5400000">
              <a:off x="4931387" y="4868324"/>
              <a:ext cx="153179" cy="1"/>
            </a:xfrm>
            <a:prstGeom prst="line">
              <a:avLst/>
            </a:prstGeom>
            <a:noFill/>
            <a:ln w="63500" cap="rnd">
              <a:solidFill>
                <a:schemeClr val="accent5">
                  <a:lumMod val="25000"/>
                </a:schemeClr>
              </a:solidFill>
              <a:round/>
              <a:headEnd/>
              <a:tailEnd type="none" w="sm" len="sm"/>
            </a:ln>
            <a:effectLst/>
          </p:spPr>
        </p:cxnSp>
        <p:sp>
          <p:nvSpPr>
            <p:cNvPr id="140" name="Text Box 14"/>
            <p:cNvSpPr txBox="1">
              <a:spLocks noChangeArrowheads="1"/>
            </p:cNvSpPr>
            <p:nvPr/>
          </p:nvSpPr>
          <p:spPr bwMode="auto">
            <a:xfrm>
              <a:off x="4460389" y="4944914"/>
              <a:ext cx="1095172" cy="461665"/>
            </a:xfrm>
            <a:prstGeom prst="rect">
              <a:avLst/>
            </a:prstGeom>
            <a:noFill/>
            <a:ln w="9525">
              <a:noFill/>
              <a:miter lim="800000"/>
              <a:headEnd/>
              <a:tailEnd/>
            </a:ln>
            <a:effectLst/>
          </p:spPr>
          <p:txBody>
            <a:bodyPr wrap="none">
              <a:spAutoFit/>
            </a:bodyPr>
            <a:lstStyle/>
            <a:p>
              <a:r>
                <a:rPr lang="en-US" sz="2400" dirty="0" smtClean="0">
                  <a:latin typeface="cmmi10"/>
                </a:rPr>
                <a:t>°</a:t>
              </a:r>
              <a:r>
                <a:rPr lang="en-US" sz="2400" dirty="0" smtClean="0"/>
                <a:t>.dll</a:t>
              </a:r>
              <a:r>
                <a:rPr lang="en-US" sz="2400" baseline="30000" dirty="0" smtClean="0">
                  <a:latin typeface="cmsy10"/>
                </a:rPr>
                <a:t>0</a:t>
              </a:r>
              <a:r>
                <a:rPr lang="en-US" sz="2400" dirty="0" smtClean="0"/>
                <a:t>()</a:t>
              </a:r>
              <a:endParaRPr lang="en-US" sz="2400" dirty="0"/>
            </a:p>
          </p:txBody>
        </p:sp>
        <p:cxnSp>
          <p:nvCxnSpPr>
            <p:cNvPr id="141" name="Straight Connector 140"/>
            <p:cNvCxnSpPr>
              <a:stCxn id="140" idx="2"/>
            </p:cNvCxnSpPr>
            <p:nvPr/>
          </p:nvCxnSpPr>
          <p:spPr bwMode="auto">
            <a:xfrm rot="5400000">
              <a:off x="4931386" y="5483168"/>
              <a:ext cx="153179" cy="1588"/>
            </a:xfrm>
            <a:prstGeom prst="line">
              <a:avLst/>
            </a:prstGeom>
            <a:noFill/>
            <a:ln w="63500" cap="rnd">
              <a:solidFill>
                <a:schemeClr val="accent5">
                  <a:lumMod val="25000"/>
                </a:schemeClr>
              </a:solidFill>
              <a:round/>
              <a:headEnd/>
              <a:tailEnd type="none" w="sm" len="sm"/>
            </a:ln>
            <a:effectLst/>
          </p:spPr>
        </p:cxnSp>
      </p:grpSp>
      <p:sp>
        <p:nvSpPr>
          <p:cNvPr id="142" name="Text Box 23" hidden="1"/>
          <p:cNvSpPr txBox="1">
            <a:spLocks noChangeArrowheads="1"/>
          </p:cNvSpPr>
          <p:nvPr/>
        </p:nvSpPr>
        <p:spPr bwMode="auto">
          <a:xfrm>
            <a:off x="3841740" y="4524390"/>
            <a:ext cx="1879682"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C0C0C0"/>
                  </a:outerShdw>
                </a:effectLst>
              </a:rPr>
              <a:t>Checker “Run”</a:t>
            </a:r>
            <a:endParaRPr lang="en-US" sz="2000" u="sng" dirty="0">
              <a:effectLst>
                <a:outerShdw blurRad="38100" dist="38100" dir="2700000" algn="tl">
                  <a:srgbClr val="C0C0C0"/>
                </a:outerShdw>
              </a:effectLst>
            </a:endParaRPr>
          </a:p>
        </p:txBody>
      </p:sp>
      <p:grpSp>
        <p:nvGrpSpPr>
          <p:cNvPr id="187" name="Group 186"/>
          <p:cNvGrpSpPr/>
          <p:nvPr/>
        </p:nvGrpSpPr>
        <p:grpSpPr>
          <a:xfrm>
            <a:off x="1103270" y="5646356"/>
            <a:ext cx="2738470" cy="813223"/>
            <a:chOff x="1103270" y="5532015"/>
            <a:chExt cx="2738470" cy="813223"/>
          </a:xfrm>
        </p:grpSpPr>
        <p:sp>
          <p:nvSpPr>
            <p:cNvPr id="144" name="Oval 143"/>
            <p:cNvSpPr>
              <a:spLocks noChangeArrowheads="1"/>
            </p:cNvSpPr>
            <p:nvPr/>
          </p:nvSpPr>
          <p:spPr bwMode="auto">
            <a:xfrm>
              <a:off x="1103270" y="5679655"/>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45" name="Group 259"/>
            <p:cNvGrpSpPr/>
            <p:nvPr/>
          </p:nvGrpSpPr>
          <p:grpSpPr>
            <a:xfrm>
              <a:off x="1431887" y="5532015"/>
              <a:ext cx="1202060" cy="338554"/>
              <a:chOff x="774648" y="5244713"/>
              <a:chExt cx="1202060" cy="338554"/>
            </a:xfrm>
            <a:effectLst>
              <a:glow rad="101600">
                <a:srgbClr val="FDAE61">
                  <a:alpha val="60000"/>
                </a:srgbClr>
              </a:glow>
            </a:effectLst>
          </p:grpSpPr>
          <p:cxnSp>
            <p:nvCxnSpPr>
              <p:cNvPr id="157" name="AutoShape 19"/>
              <p:cNvCxnSpPr>
                <a:cxnSpLocks noChangeShapeType="1"/>
                <a:stCxn id="144" idx="6"/>
                <a:endCxn id="146" idx="2"/>
              </p:cNvCxnSpPr>
              <p:nvPr/>
            </p:nvCxnSpPr>
            <p:spPr bwMode="auto">
              <a:xfrm>
                <a:off x="811156" y="5574916"/>
                <a:ext cx="1165552" cy="1588"/>
              </a:xfrm>
              <a:prstGeom prst="straightConnector1">
                <a:avLst/>
              </a:prstGeom>
              <a:noFill/>
              <a:ln w="25400">
                <a:solidFill>
                  <a:schemeClr val="tx1"/>
                </a:solidFill>
                <a:round/>
                <a:headEnd/>
                <a:tailEnd type="stealth" w="lg" len="lg"/>
              </a:ln>
              <a:effectLst/>
            </p:spPr>
          </p:cxnSp>
          <p:sp>
            <p:nvSpPr>
              <p:cNvPr id="158" name="Text Box 20"/>
              <p:cNvSpPr txBox="1">
                <a:spLocks noChangeArrowheads="1"/>
              </p:cNvSpPr>
              <p:nvPr/>
            </p:nvSpPr>
            <p:spPr bwMode="auto">
              <a:xfrm>
                <a:off x="774648" y="5244713"/>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grpSp>
        <p:sp>
          <p:nvSpPr>
            <p:cNvPr id="146" name="Oval 145"/>
            <p:cNvSpPr>
              <a:spLocks noChangeArrowheads="1"/>
            </p:cNvSpPr>
            <p:nvPr/>
          </p:nvSpPr>
          <p:spPr bwMode="auto">
            <a:xfrm>
              <a:off x="2633947" y="5679655"/>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nvGrpSpPr>
            <p:cNvPr id="147" name="Group 257"/>
            <p:cNvGrpSpPr/>
            <p:nvPr/>
          </p:nvGrpSpPr>
          <p:grpSpPr>
            <a:xfrm>
              <a:off x="2956209" y="5532015"/>
              <a:ext cx="593432" cy="338554"/>
              <a:chOff x="2298970" y="5244713"/>
              <a:chExt cx="593432" cy="338554"/>
            </a:xfrm>
            <a:effectLst>
              <a:glow rad="101600">
                <a:srgbClr val="FFFF91">
                  <a:alpha val="60000"/>
                </a:srgbClr>
              </a:glow>
            </a:effectLst>
          </p:grpSpPr>
          <p:cxnSp>
            <p:nvCxnSpPr>
              <p:cNvPr id="155" name="AutoShape 19"/>
              <p:cNvCxnSpPr>
                <a:cxnSpLocks noChangeShapeType="1"/>
                <a:stCxn id="146" idx="6"/>
                <a:endCxn id="149" idx="1"/>
              </p:cNvCxnSpPr>
              <p:nvPr/>
            </p:nvCxnSpPr>
            <p:spPr bwMode="auto">
              <a:xfrm>
                <a:off x="2341833" y="5574916"/>
                <a:ext cx="274343" cy="2355"/>
              </a:xfrm>
              <a:prstGeom prst="straightConnector1">
                <a:avLst/>
              </a:prstGeom>
              <a:noFill/>
              <a:ln w="25400">
                <a:solidFill>
                  <a:schemeClr val="tx1"/>
                </a:solidFill>
                <a:round/>
                <a:headEnd/>
                <a:tailEnd type="stealth" w="lg" len="lg"/>
              </a:ln>
              <a:effectLst/>
            </p:spPr>
          </p:cxnSp>
          <p:sp>
            <p:nvSpPr>
              <p:cNvPr id="156" name="Text Box 20"/>
              <p:cNvSpPr txBox="1">
                <a:spLocks noChangeArrowheads="1"/>
              </p:cNvSpPr>
              <p:nvPr/>
            </p:nvSpPr>
            <p:spPr bwMode="auto">
              <a:xfrm>
                <a:off x="2298970" y="5244713"/>
                <a:ext cx="593432" cy="338554"/>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grpSp>
        <p:grpSp>
          <p:nvGrpSpPr>
            <p:cNvPr id="148" name="Group 258"/>
            <p:cNvGrpSpPr/>
            <p:nvPr/>
          </p:nvGrpSpPr>
          <p:grpSpPr>
            <a:xfrm>
              <a:off x="1415718" y="5990515"/>
              <a:ext cx="1428109" cy="354723"/>
              <a:chOff x="758479" y="5703213"/>
              <a:chExt cx="1428109" cy="354723"/>
            </a:xfrm>
            <a:effectLst>
              <a:glow rad="101600">
                <a:srgbClr val="FDAE61">
                  <a:alpha val="60000"/>
                </a:srgbClr>
              </a:glow>
            </a:effectLst>
          </p:grpSpPr>
          <p:cxnSp>
            <p:nvCxnSpPr>
              <p:cNvPr id="153" name="AutoShape 64"/>
              <p:cNvCxnSpPr>
                <a:cxnSpLocks noChangeShapeType="1"/>
                <a:stCxn id="146" idx="3"/>
                <a:endCxn id="144" idx="5"/>
              </p:cNvCxnSpPr>
              <p:nvPr/>
            </p:nvCxnSpPr>
            <p:spPr bwMode="auto">
              <a:xfrm rot="5400000">
                <a:off x="1393932" y="5067760"/>
                <a:ext cx="1588" cy="1272494"/>
              </a:xfrm>
              <a:prstGeom prst="curvedConnector3">
                <a:avLst>
                  <a:gd name="adj1" fmla="val 9642131"/>
                </a:avLst>
              </a:prstGeom>
              <a:noFill/>
              <a:ln w="25400">
                <a:solidFill>
                  <a:schemeClr val="tx1"/>
                </a:solidFill>
                <a:round/>
                <a:headEnd/>
                <a:tailEnd type="stealth" w="lg" len="lg"/>
              </a:ln>
              <a:effectLst/>
            </p:spPr>
          </p:cxnSp>
          <p:sp>
            <p:nvSpPr>
              <p:cNvPr id="154" name="Text Box 27"/>
              <p:cNvSpPr txBox="1">
                <a:spLocks noChangeArrowheads="1"/>
              </p:cNvSpPr>
              <p:nvPr/>
            </p:nvSpPr>
            <p:spPr bwMode="auto">
              <a:xfrm>
                <a:off x="1594759" y="5719382"/>
                <a:ext cx="591829" cy="338554"/>
              </a:xfrm>
              <a:prstGeom prst="rect">
                <a:avLst/>
              </a:prstGeom>
              <a:noFill/>
              <a:ln w="9525">
                <a:noFill/>
                <a:miter lim="800000"/>
                <a:headEnd/>
                <a:tailEnd/>
              </a:ln>
              <a:effectLst/>
            </p:spPr>
            <p:txBody>
              <a:bodyPr wrap="none">
                <a:spAutoFit/>
              </a:bodyPr>
              <a:lstStyle/>
              <a:p>
                <a:r>
                  <a:rPr lang="en-US" sz="1600" dirty="0" err="1">
                    <a:solidFill>
                      <a:schemeClr val="accent5">
                        <a:lumMod val="25000"/>
                      </a:schemeClr>
                    </a:solidFill>
                  </a:rPr>
                  <a:t>prev</a:t>
                </a:r>
                <a:endParaRPr lang="en-US" sz="1600" dirty="0">
                  <a:solidFill>
                    <a:schemeClr val="accent5">
                      <a:lumMod val="25000"/>
                    </a:schemeClr>
                  </a:solidFill>
                </a:endParaRPr>
              </a:p>
            </p:txBody>
          </p:sp>
        </p:grpSp>
        <p:sp>
          <p:nvSpPr>
            <p:cNvPr id="149" name="Text Box 49"/>
            <p:cNvSpPr txBox="1">
              <a:spLocks noChangeArrowheads="1"/>
            </p:cNvSpPr>
            <p:nvPr/>
          </p:nvSpPr>
          <p:spPr bwMode="auto">
            <a:xfrm>
              <a:off x="3273415" y="5681216"/>
              <a:ext cx="568325" cy="366713"/>
            </a:xfrm>
            <a:prstGeom prst="rect">
              <a:avLst/>
            </a:prstGeom>
            <a:noFill/>
            <a:ln w="9525">
              <a:noFill/>
              <a:miter lim="800000"/>
              <a:headEnd/>
              <a:tailEnd/>
            </a:ln>
            <a:effectLst/>
          </p:spPr>
          <p:txBody>
            <a:bodyPr wrap="none">
              <a:spAutoFit/>
            </a:bodyPr>
            <a:lstStyle/>
            <a:p>
              <a:r>
                <a:rPr lang="en-US" dirty="0"/>
                <a:t>null</a:t>
              </a:r>
            </a:p>
          </p:txBody>
        </p:sp>
      </p:grpSp>
      <p:sp>
        <p:nvSpPr>
          <p:cNvPr id="159" name="Text Box 23"/>
          <p:cNvSpPr txBox="1">
            <a:spLocks noChangeArrowheads="1"/>
          </p:cNvSpPr>
          <p:nvPr/>
        </p:nvSpPr>
        <p:spPr bwMode="auto">
          <a:xfrm>
            <a:off x="317721" y="5402235"/>
            <a:ext cx="1141659"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Instance</a:t>
            </a:r>
            <a:endParaRPr lang="en-US" sz="2000" u="sng" dirty="0">
              <a:effectLst>
                <a:outerShdw blurRad="38100" dist="38100" dir="2700000" algn="tl">
                  <a:srgbClr val="000000">
                    <a:alpha val="43137"/>
                  </a:srgbClr>
                </a:outerShdw>
              </a:effectLst>
            </a:endParaRPr>
          </a:p>
        </p:txBody>
      </p:sp>
      <p:grpSp>
        <p:nvGrpSpPr>
          <p:cNvPr id="181" name="Group 180"/>
          <p:cNvGrpSpPr/>
          <p:nvPr/>
        </p:nvGrpSpPr>
        <p:grpSpPr>
          <a:xfrm>
            <a:off x="1103270" y="4922759"/>
            <a:ext cx="2647985" cy="611311"/>
            <a:chOff x="1103270" y="4159260"/>
            <a:chExt cx="2647985" cy="611311"/>
          </a:xfrm>
        </p:grpSpPr>
        <p:sp>
          <p:nvSpPr>
            <p:cNvPr id="161" name="Oval 76"/>
            <p:cNvSpPr>
              <a:spLocks noChangeArrowheads="1"/>
            </p:cNvSpPr>
            <p:nvPr/>
          </p:nvSpPr>
          <p:spPr bwMode="auto">
            <a:xfrm>
              <a:off x="1103270" y="4159266"/>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cxnSp>
          <p:nvCxnSpPr>
            <p:cNvPr id="162" name="AutoShape 80"/>
            <p:cNvCxnSpPr>
              <a:cxnSpLocks noChangeShapeType="1"/>
              <a:stCxn id="161" idx="6"/>
              <a:endCxn id="168" idx="2"/>
            </p:cNvCxnSpPr>
            <p:nvPr/>
          </p:nvCxnSpPr>
          <p:spPr bwMode="auto">
            <a:xfrm flipV="1">
              <a:off x="1468395" y="4341823"/>
              <a:ext cx="1168416" cy="6"/>
            </a:xfrm>
            <a:prstGeom prst="straightConnector1">
              <a:avLst/>
            </a:prstGeom>
            <a:noFill/>
            <a:ln w="88900">
              <a:solidFill>
                <a:schemeClr val="tx1"/>
              </a:solidFill>
              <a:round/>
              <a:headEnd/>
              <a:tailEnd type="triangle" w="med" len="med"/>
            </a:ln>
            <a:effectLst/>
          </p:spPr>
        </p:cxnSp>
        <p:sp>
          <p:nvSpPr>
            <p:cNvPr id="163" name="Text Box 81"/>
            <p:cNvSpPr txBox="1">
              <a:spLocks noChangeArrowheads="1"/>
            </p:cNvSpPr>
            <p:nvPr/>
          </p:nvSpPr>
          <p:spPr bwMode="auto">
            <a:xfrm>
              <a:off x="1357659" y="4390481"/>
              <a:ext cx="489236" cy="369332"/>
            </a:xfrm>
            <a:prstGeom prst="rect">
              <a:avLst/>
            </a:prstGeom>
            <a:noFill/>
            <a:ln w="9525">
              <a:noFill/>
              <a:miter lim="800000"/>
              <a:headEnd/>
              <a:tailEnd/>
            </a:ln>
            <a:effectLst/>
          </p:spPr>
          <p:txBody>
            <a:bodyPr wrap="none">
              <a:spAutoFit/>
            </a:bodyPr>
            <a:lstStyle/>
            <a:p>
              <a:r>
                <a:rPr lang="en-US" dirty="0" smtClean="0"/>
                <a:t>dll</a:t>
              </a:r>
              <a:r>
                <a:rPr lang="en-US" baseline="30000" dirty="0" smtClean="0">
                  <a:latin typeface="cmsy10"/>
                </a:rPr>
                <a:t>0</a:t>
              </a:r>
              <a:endParaRPr lang="en-US" baseline="30000" dirty="0">
                <a:solidFill>
                  <a:srgbClr val="993366"/>
                </a:solidFill>
                <a:latin typeface="cmsy10"/>
              </a:endParaRPr>
            </a:p>
          </p:txBody>
        </p:sp>
        <p:sp>
          <p:nvSpPr>
            <p:cNvPr id="164" name="Text Box 88"/>
            <p:cNvSpPr txBox="1">
              <a:spLocks noChangeArrowheads="1"/>
            </p:cNvSpPr>
            <p:nvPr/>
          </p:nvSpPr>
          <p:spPr bwMode="auto">
            <a:xfrm>
              <a:off x="1900182" y="4401239"/>
              <a:ext cx="747320" cy="369332"/>
            </a:xfrm>
            <a:prstGeom prst="rect">
              <a:avLst/>
            </a:prstGeom>
            <a:noFill/>
            <a:ln w="9525">
              <a:noFill/>
              <a:miter lim="800000"/>
              <a:headEnd/>
              <a:tailEnd/>
            </a:ln>
            <a:effectLst/>
          </p:spPr>
          <p:txBody>
            <a:bodyPr wrap="square">
              <a:spAutoFit/>
            </a:bodyPr>
            <a:lstStyle/>
            <a:p>
              <a:r>
                <a:rPr lang="en-US" dirty="0" smtClean="0"/>
                <a:t>dll</a:t>
              </a:r>
              <a:r>
                <a:rPr lang="en-US" baseline="30000" dirty="0" smtClean="0">
                  <a:latin typeface="cmsy10"/>
                </a:rPr>
                <a:t>0</a:t>
              </a:r>
              <a:endParaRPr lang="en-US" dirty="0">
                <a:solidFill>
                  <a:srgbClr val="FF0000"/>
                </a:solidFill>
              </a:endParaRPr>
            </a:p>
          </p:txBody>
        </p:sp>
        <p:sp>
          <p:nvSpPr>
            <p:cNvPr id="165" name="Oval 73"/>
            <p:cNvSpPr>
              <a:spLocks noChangeArrowheads="1"/>
            </p:cNvSpPr>
            <p:nvPr/>
          </p:nvSpPr>
          <p:spPr bwMode="auto">
            <a:xfrm>
              <a:off x="3659180" y="4295791"/>
              <a:ext cx="92075" cy="92075"/>
            </a:xfrm>
            <a:prstGeom prst="ellipse">
              <a:avLst/>
            </a:prstGeom>
            <a:noFill/>
            <a:ln w="9525">
              <a:noFill/>
              <a:round/>
              <a:headEnd/>
              <a:tailEnd/>
            </a:ln>
            <a:effectLst/>
          </p:spPr>
          <p:txBody>
            <a:bodyPr wrap="none" anchor="ctr"/>
            <a:lstStyle/>
            <a:p>
              <a:pPr algn="ctr"/>
              <a:endParaRPr lang="en-US"/>
            </a:p>
          </p:txBody>
        </p:sp>
        <p:cxnSp>
          <p:nvCxnSpPr>
            <p:cNvPr id="166" name="AutoShape 77"/>
            <p:cNvCxnSpPr>
              <a:cxnSpLocks noChangeShapeType="1"/>
              <a:stCxn id="168" idx="6"/>
              <a:endCxn id="165" idx="2"/>
            </p:cNvCxnSpPr>
            <p:nvPr/>
          </p:nvCxnSpPr>
          <p:spPr bwMode="auto">
            <a:xfrm>
              <a:off x="3001936" y="4341823"/>
              <a:ext cx="657244" cy="6"/>
            </a:xfrm>
            <a:prstGeom prst="straightConnector1">
              <a:avLst/>
            </a:prstGeom>
            <a:noFill/>
            <a:ln w="88900">
              <a:solidFill>
                <a:schemeClr val="tx1"/>
              </a:solidFill>
              <a:round/>
              <a:headEnd/>
              <a:tailEnd type="triangle" w="med" len="sm"/>
            </a:ln>
            <a:effectLst/>
          </p:spPr>
        </p:cxnSp>
        <p:sp>
          <p:nvSpPr>
            <p:cNvPr id="167" name="Text Box 78"/>
            <p:cNvSpPr txBox="1">
              <a:spLocks noChangeArrowheads="1"/>
            </p:cNvSpPr>
            <p:nvPr/>
          </p:nvSpPr>
          <p:spPr bwMode="auto">
            <a:xfrm>
              <a:off x="2933767" y="4401239"/>
              <a:ext cx="489236" cy="369332"/>
            </a:xfrm>
            <a:prstGeom prst="rect">
              <a:avLst/>
            </a:prstGeom>
            <a:noFill/>
            <a:ln w="9525">
              <a:noFill/>
              <a:miter lim="800000"/>
              <a:headEnd/>
              <a:tailEnd/>
            </a:ln>
            <a:effectLst/>
          </p:spPr>
          <p:txBody>
            <a:bodyPr wrap="none">
              <a:spAutoFit/>
            </a:bodyPr>
            <a:lstStyle/>
            <a:p>
              <a:r>
                <a:rPr lang="en-US" dirty="0" smtClean="0"/>
                <a:t>dll</a:t>
              </a:r>
              <a:r>
                <a:rPr lang="en-US" baseline="30000" dirty="0" smtClean="0">
                  <a:latin typeface="cmsy10"/>
                </a:rPr>
                <a:t>0</a:t>
              </a:r>
              <a:endParaRPr lang="en-US" dirty="0">
                <a:solidFill>
                  <a:srgbClr val="FF0000"/>
                </a:solidFill>
              </a:endParaRPr>
            </a:p>
          </p:txBody>
        </p:sp>
        <p:sp>
          <p:nvSpPr>
            <p:cNvPr id="168" name="Oval 22"/>
            <p:cNvSpPr>
              <a:spLocks noChangeArrowheads="1"/>
            </p:cNvSpPr>
            <p:nvPr/>
          </p:nvSpPr>
          <p:spPr bwMode="auto">
            <a:xfrm>
              <a:off x="2636811" y="4159260"/>
              <a:ext cx="365125" cy="365125"/>
            </a:xfrm>
            <a:prstGeom prst="ellipse">
              <a:avLst/>
            </a:prstGeom>
            <a:noFill/>
            <a:ln w="25400">
              <a:solidFill>
                <a:schemeClr val="tx1"/>
              </a:solidFill>
              <a:round/>
              <a:headEnd/>
              <a:tailEnd/>
            </a:ln>
            <a:effectLst/>
          </p:spPr>
          <p:txBody>
            <a:bodyPr wrap="none" anchor="ctr"/>
            <a:lstStyle/>
            <a:p>
              <a:pPr algn="ctr"/>
              <a:r>
                <a:rPr lang="en-US" dirty="0" smtClean="0">
                  <a:latin typeface="cmmi10"/>
                  <a:sym typeface="Symbol" pitchFamily="18" charset="2"/>
                </a:rPr>
                <a:t>°</a:t>
              </a:r>
              <a:endParaRPr lang="en-US" dirty="0">
                <a:latin typeface="cmmi10"/>
                <a:sym typeface="Symbol" pitchFamily="18" charset="2"/>
              </a:endParaRPr>
            </a:p>
          </p:txBody>
        </p:sp>
      </p:grpSp>
      <p:sp>
        <p:nvSpPr>
          <p:cNvPr id="169" name="Text Box 23"/>
          <p:cNvSpPr txBox="1">
            <a:spLocks noChangeArrowheads="1"/>
          </p:cNvSpPr>
          <p:nvPr/>
        </p:nvSpPr>
        <p:spPr bwMode="auto">
          <a:xfrm>
            <a:off x="317721" y="4524390"/>
            <a:ext cx="1234633"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000000">
                      <a:alpha val="43137"/>
                    </a:srgbClr>
                  </a:outerShdw>
                </a:effectLst>
              </a:rPr>
              <a:t>Summary</a:t>
            </a:r>
            <a:endParaRPr lang="en-US" sz="2000" u="sng" dirty="0">
              <a:effectLst>
                <a:outerShdw blurRad="38100" dist="38100" dir="2700000" algn="tl">
                  <a:srgbClr val="000000">
                    <a:alpha val="43137"/>
                  </a:srgbClr>
                </a:outerShdw>
              </a:effectLst>
            </a:endParaRPr>
          </a:p>
        </p:txBody>
      </p:sp>
      <p:sp>
        <p:nvSpPr>
          <p:cNvPr id="171" name="TextBox 170"/>
          <p:cNvSpPr txBox="1"/>
          <p:nvPr/>
        </p:nvSpPr>
        <p:spPr>
          <a:xfrm>
            <a:off x="6117336" y="4022736"/>
            <a:ext cx="2706624" cy="2322502"/>
          </a:xfrm>
          <a:prstGeom prst="rect">
            <a:avLst/>
          </a:prstGeom>
          <a:solidFill>
            <a:srgbClr val="FFFFEB"/>
          </a:solidFill>
          <a:ln w="9525">
            <a:solidFill>
              <a:schemeClr val="tx1"/>
            </a:solidFill>
            <a:prstDash val="dash"/>
          </a:ln>
        </p:spPr>
        <p:txBody>
          <a:bodyPr wrap="square" rtlCol="0" anchor="b" anchorCtr="0">
            <a:noAutofit/>
          </a:bodyPr>
          <a:lstStyle/>
          <a:p>
            <a:pPr lvl="0">
              <a:spcBef>
                <a:spcPct val="20000"/>
              </a:spcBef>
              <a:tabLst>
                <a:tab pos="119063" algn="l"/>
                <a:tab pos="344488" algn="l"/>
                <a:tab pos="1376363" algn="l"/>
                <a:tab pos="1598613" algn="l"/>
                <a:tab pos="1820863" algn="l"/>
                <a:tab pos="2289175" algn="l"/>
                <a:tab pos="2740025" algn="l"/>
                <a:tab pos="3208338" algn="l"/>
                <a:tab pos="3709988" algn="l"/>
                <a:tab pos="4110038" algn="l"/>
                <a:tab pos="4578350" algn="l"/>
              </a:tabLst>
              <a:defRPr/>
            </a:pPr>
            <a:r>
              <a:rPr lang="en-US" kern="0" dirty="0" smtClean="0">
                <a:solidFill>
                  <a:srgbClr val="7030A0"/>
                </a:solidFill>
              </a:rPr>
              <a:t>dll</a:t>
            </a:r>
            <a:r>
              <a:rPr lang="en-US" kern="0" baseline="30000" dirty="0" smtClean="0">
                <a:solidFill>
                  <a:srgbClr val="7030A0"/>
                </a:solidFill>
                <a:latin typeface="cmsy10"/>
              </a:rPr>
              <a:t>0</a:t>
            </a:r>
            <a:r>
              <a:rPr lang="en-US" kern="0" dirty="0" smtClean="0"/>
              <a:t>(h) =</a:t>
            </a:r>
            <a:endParaRPr lang="en-US" kern="0" dirty="0"/>
          </a:p>
          <a:p>
            <a:pPr lvl="0">
              <a:spcBef>
                <a:spcPct val="20000"/>
              </a:spcBef>
              <a:tabLst>
                <a:tab pos="119063"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smtClean="0"/>
              <a:t>if</a:t>
            </a:r>
            <a:r>
              <a:rPr lang="en-US" b="1" kern="0" spc="-300" dirty="0" smtClean="0"/>
              <a:t> </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 </a:t>
            </a:r>
            <a:r>
              <a:rPr lang="en-US" kern="0" dirty="0">
                <a:latin typeface="cmr10"/>
              </a:rPr>
              <a:t>=</a:t>
            </a:r>
            <a:r>
              <a:rPr lang="en-US" kern="0" dirty="0"/>
              <a:t> </a:t>
            </a:r>
            <a:r>
              <a:rPr lang="en-US" b="1" kern="0" dirty="0"/>
              <a:t>null</a:t>
            </a:r>
            <a:r>
              <a:rPr lang="en-US" kern="0" dirty="0"/>
              <a:t>)</a:t>
            </a:r>
            <a:r>
              <a:rPr lang="en-US" kern="0" spc="-300" dirty="0"/>
              <a:t> </a:t>
            </a:r>
            <a:r>
              <a:rPr lang="en-US" b="1" kern="0" dirty="0" smtClean="0"/>
              <a:t>then</a:t>
            </a:r>
          </a:p>
          <a:p>
            <a:pPr lvl="0">
              <a:spcBef>
                <a:spcPct val="20000"/>
              </a:spcBef>
              <a:tabLst>
                <a:tab pos="119063" algn="l"/>
                <a:tab pos="344488" algn="l"/>
                <a:tab pos="1376363" algn="l"/>
                <a:tab pos="1598613" algn="l"/>
                <a:tab pos="1820863" algn="l"/>
                <a:tab pos="2289175" algn="l"/>
                <a:tab pos="2740025" algn="l"/>
                <a:tab pos="3208338" algn="l"/>
                <a:tab pos="3709988" algn="l"/>
                <a:tab pos="4110038" algn="l"/>
                <a:tab pos="4578350" algn="l"/>
              </a:tabLst>
              <a:defRPr/>
            </a:pPr>
            <a:r>
              <a:rPr lang="en-US" b="1" kern="0" dirty="0" smtClean="0"/>
              <a:t>		true</a:t>
            </a:r>
            <a:endParaRPr lang="en-US" b="1" kern="0" dirty="0"/>
          </a:p>
          <a:p>
            <a:pPr lvl="0">
              <a:spcBef>
                <a:spcPct val="20000"/>
              </a:spcBef>
              <a:tabLst>
                <a:tab pos="119063"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b="1" kern="0" dirty="0"/>
              <a:t>else</a:t>
            </a:r>
          </a:p>
          <a:p>
            <a:pPr lvl="0">
              <a:spcBef>
                <a:spcPct val="20000"/>
              </a:spcBef>
              <a:tabLst>
                <a:tab pos="119063" algn="l"/>
                <a:tab pos="344488" algn="l"/>
                <a:tab pos="1376363" algn="l"/>
                <a:tab pos="1598613" algn="l"/>
                <a:tab pos="1820863" algn="l"/>
                <a:tab pos="2289175" algn="l"/>
                <a:tab pos="2740025" algn="l"/>
                <a:tab pos="3208338" algn="l"/>
                <a:tab pos="3709988" algn="l"/>
                <a:tab pos="4110038" algn="l"/>
                <a:tab pos="4578350" algn="l"/>
              </a:tabLst>
              <a:defRPr/>
            </a:pPr>
            <a:r>
              <a:rPr lang="en-US" kern="0" dirty="0"/>
              <a:t>		</a:t>
            </a:r>
            <a:r>
              <a:rPr lang="en-US" kern="0" dirty="0" err="1" smtClean="0"/>
              <a:t>h</a:t>
            </a:r>
            <a:r>
              <a:rPr lang="en-US" kern="0" dirty="0" err="1" smtClean="0">
                <a:latin typeface="cmsy10"/>
              </a:rPr>
              <a:t>!</a:t>
            </a:r>
            <a:r>
              <a:rPr lang="en-US" kern="0" dirty="0" err="1" smtClean="0"/>
              <a:t>next</a:t>
            </a:r>
            <a:r>
              <a:rPr lang="en-US" kern="0" dirty="0" err="1" smtClean="0">
                <a:latin typeface="cmsy10"/>
              </a:rPr>
              <a:t>!</a:t>
            </a:r>
            <a:r>
              <a:rPr lang="en-US" kern="0" dirty="0" err="1" smtClean="0"/>
              <a:t>prev</a:t>
            </a:r>
            <a:r>
              <a:rPr lang="en-US" kern="0" dirty="0" smtClean="0"/>
              <a:t> </a:t>
            </a:r>
            <a:r>
              <a:rPr lang="en-US" kern="0" dirty="0" smtClean="0">
                <a:latin typeface="cmr10"/>
              </a:rPr>
              <a:t>=</a:t>
            </a:r>
            <a:r>
              <a:rPr lang="en-US" kern="0" dirty="0" smtClean="0"/>
              <a:t> h 		</a:t>
            </a:r>
            <a:r>
              <a:rPr lang="en-US" b="1" kern="0" dirty="0" smtClean="0"/>
              <a:t>and</a:t>
            </a:r>
            <a:r>
              <a:rPr lang="en-US" kern="0" dirty="0" smtClean="0"/>
              <a:t> </a:t>
            </a:r>
            <a:r>
              <a:rPr lang="en-US" kern="0" dirty="0" smtClean="0">
                <a:solidFill>
                  <a:srgbClr val="7030A0"/>
                </a:solidFill>
              </a:rPr>
              <a:t>dll</a:t>
            </a:r>
            <a:r>
              <a:rPr lang="en-US" kern="0" baseline="30000" dirty="0" smtClean="0">
                <a:solidFill>
                  <a:srgbClr val="7030A0"/>
                </a:solidFill>
                <a:latin typeface="cmsy10"/>
              </a:rPr>
              <a:t>0</a:t>
            </a:r>
            <a:r>
              <a:rPr lang="en-US" kern="0" dirty="0" smtClean="0"/>
              <a:t>(</a:t>
            </a:r>
            <a:r>
              <a:rPr lang="en-US" kern="0" dirty="0" err="1" smtClean="0"/>
              <a:t>h</a:t>
            </a:r>
            <a:r>
              <a:rPr lang="en-US" kern="0" dirty="0" err="1" smtClean="0">
                <a:latin typeface="cmsy10"/>
              </a:rPr>
              <a:t>!</a:t>
            </a:r>
            <a:r>
              <a:rPr lang="en-US" kern="0" dirty="0" err="1" smtClean="0"/>
              <a:t>next</a:t>
            </a:r>
            <a:r>
              <a:rPr lang="en-US" kern="0" dirty="0" smtClean="0"/>
              <a:t>)</a:t>
            </a:r>
            <a:endParaRPr lang="en-US" kern="0" dirty="0"/>
          </a:p>
        </p:txBody>
      </p:sp>
      <p:sp>
        <p:nvSpPr>
          <p:cNvPr id="172" name="Text Box 23"/>
          <p:cNvSpPr txBox="1">
            <a:spLocks noChangeArrowheads="1"/>
          </p:cNvSpPr>
          <p:nvPr/>
        </p:nvSpPr>
        <p:spPr bwMode="auto">
          <a:xfrm>
            <a:off x="336492" y="3978228"/>
            <a:ext cx="4509568"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sz="2000" dirty="0" smtClean="0"/>
              <a:t>Alternative doubly-linked list checker</a:t>
            </a:r>
            <a:endParaRPr lang="en-US" sz="2000" dirty="0"/>
          </a:p>
        </p:txBody>
      </p:sp>
      <p:sp>
        <p:nvSpPr>
          <p:cNvPr id="173" name="TextBox 172"/>
          <p:cNvSpPr txBox="1"/>
          <p:nvPr/>
        </p:nvSpPr>
        <p:spPr>
          <a:xfrm>
            <a:off x="6165209" y="4049721"/>
            <a:ext cx="25603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nchorCtr="1">
            <a:spAutoFit/>
          </a:bodyPr>
          <a:lstStyle/>
          <a:p>
            <a:pPr>
              <a:tabLst>
                <a:tab pos="166688" algn="l"/>
                <a:tab pos="290513" algn="l"/>
                <a:tab pos="1427163" algn="l"/>
                <a:tab pos="2397125" algn="l"/>
              </a:tabLst>
            </a:pPr>
            <a:r>
              <a:rPr lang="en-US" sz="2000" dirty="0" smtClean="0">
                <a:latin typeface="+mj-lt"/>
              </a:rPr>
              <a:t>h	</a:t>
            </a:r>
            <a:r>
              <a:rPr lang="en-US" sz="2000" dirty="0" smtClean="0"/>
              <a:t>:	{next</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	</a:t>
            </a:r>
            <a:r>
              <a:rPr lang="en-US" sz="2000" dirty="0" smtClean="0"/>
              <a:t>}</a:t>
            </a:r>
          </a:p>
        </p:txBody>
      </p:sp>
      <p:cxnSp>
        <p:nvCxnSpPr>
          <p:cNvPr id="185" name="Straight Connector 184"/>
          <p:cNvCxnSpPr/>
          <p:nvPr/>
        </p:nvCxnSpPr>
        <p:spPr bwMode="auto">
          <a:xfrm rot="10800000">
            <a:off x="333376" y="3933825"/>
            <a:ext cx="8490585" cy="1588"/>
          </a:xfrm>
          <a:prstGeom prst="line">
            <a:avLst/>
          </a:prstGeom>
          <a:ln w="9525">
            <a:solidFill>
              <a:schemeClr val="tx2"/>
            </a:solidFill>
            <a:prstDash val="sysDot"/>
            <a:headEnd/>
            <a:tailEnd type="none" w="lg" len="lg"/>
          </a:ln>
        </p:spPr>
        <p:style>
          <a:lnRef idx="1">
            <a:schemeClr val="dk1"/>
          </a:lnRef>
          <a:fillRef idx="0">
            <a:schemeClr val="dk1"/>
          </a:fillRef>
          <a:effectRef idx="0">
            <a:schemeClr val="dk1"/>
          </a:effectRef>
          <a:fontRef idx="minor">
            <a:schemeClr val="tx1"/>
          </a:fontRef>
        </p:style>
      </p:cxnSp>
      <p:sp>
        <p:nvSpPr>
          <p:cNvPr id="170" name="AutoShape 5"/>
          <p:cNvSpPr>
            <a:spLocks noChangeArrowheads="1"/>
          </p:cNvSpPr>
          <p:nvPr/>
        </p:nvSpPr>
        <p:spPr bwMode="auto">
          <a:xfrm>
            <a:off x="1760499" y="4441527"/>
            <a:ext cx="1825648" cy="411480"/>
          </a:xfrm>
          <a:prstGeom prst="wedgeRectCallout">
            <a:avLst>
              <a:gd name="adj1" fmla="val -20141"/>
              <a:gd name="adj2" fmla="val 113332"/>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nchorCtr="1">
            <a:spAutoFit/>
          </a:bodyPr>
          <a:lstStyle/>
          <a:p>
            <a:r>
              <a:rPr lang="en-US" sz="2000" dirty="0" smtClean="0">
                <a:latin typeface="cmmi10"/>
              </a:rPr>
              <a:t>°</a:t>
            </a:r>
            <a:r>
              <a:rPr lang="en-US" sz="2000" dirty="0" smtClean="0">
                <a:latin typeface="cmsy10"/>
              </a:rPr>
              <a:t>!</a:t>
            </a:r>
            <a:r>
              <a:rPr lang="en-US" sz="2000" dirty="0" err="1" smtClean="0"/>
              <a:t>prev</a:t>
            </a:r>
            <a:r>
              <a:rPr lang="en-US" sz="2000" dirty="0" smtClean="0"/>
              <a:t> ?  </a:t>
            </a:r>
            <a:r>
              <a:rPr lang="en-US" sz="2800" b="1" dirty="0" smtClean="0">
                <a:ln>
                  <a:solidFill>
                    <a:schemeClr val="tx1"/>
                  </a:solidFill>
                </a:ln>
                <a:solidFill>
                  <a:srgbClr val="FDAE61"/>
                </a:solidFill>
              </a:rPr>
              <a:t>-1</a:t>
            </a:r>
          </a:p>
        </p:txBody>
      </p:sp>
      <p:sp>
        <p:nvSpPr>
          <p:cNvPr id="188" name="Text Box 23" hidden="1"/>
          <p:cNvSpPr txBox="1">
            <a:spLocks noChangeArrowheads="1"/>
          </p:cNvSpPr>
          <p:nvPr/>
        </p:nvSpPr>
        <p:spPr bwMode="auto">
          <a:xfrm>
            <a:off x="3841740" y="1787448"/>
            <a:ext cx="1879682" cy="400110"/>
          </a:xfrm>
          <a:prstGeom prst="rect">
            <a:avLst/>
          </a:prstGeom>
          <a:noFill/>
          <a:ln w="9525">
            <a:noFill/>
            <a:miter lim="800000"/>
            <a:headEnd/>
            <a:tailEnd/>
          </a:ln>
          <a:effectLst/>
        </p:spPr>
        <p:txBody>
          <a:bodyPr wrap="none">
            <a:spAutoFit/>
          </a:bodyPr>
          <a:lstStyle/>
          <a:p>
            <a:r>
              <a:rPr lang="en-US" sz="2000" u="sng" dirty="0" smtClean="0">
                <a:effectLst>
                  <a:outerShdw blurRad="38100" dist="38100" dir="2700000" algn="tl">
                    <a:srgbClr val="C0C0C0"/>
                  </a:outerShdw>
                </a:effectLst>
              </a:rPr>
              <a:t>Checker “Run”</a:t>
            </a:r>
            <a:endParaRPr lang="en-US" sz="2000" u="sng" dirty="0">
              <a:effectLst>
                <a:outerShdw blurRad="38100" dist="38100" dir="2700000" algn="tl">
                  <a:srgbClr val="C0C0C0"/>
                </a:outerShdw>
              </a:effectLst>
            </a:endParaRPr>
          </a:p>
        </p:txBody>
      </p:sp>
      <p:sp>
        <p:nvSpPr>
          <p:cNvPr id="195" name="Text Box 23"/>
          <p:cNvSpPr txBox="1">
            <a:spLocks noChangeArrowheads="1"/>
          </p:cNvSpPr>
          <p:nvPr/>
        </p:nvSpPr>
        <p:spPr bwMode="auto">
          <a:xfrm>
            <a:off x="317721" y="1236687"/>
            <a:ext cx="4503156"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sz="2000" dirty="0" smtClean="0"/>
              <a:t>Doubly-linked list checker (as before)</a:t>
            </a:r>
            <a:endParaRPr lang="en-US" sz="2000" dirty="0"/>
          </a:p>
        </p:txBody>
      </p:sp>
      <p:sp>
        <p:nvSpPr>
          <p:cNvPr id="88" name="AutoShape 89"/>
          <p:cNvSpPr>
            <a:spLocks noChangeArrowheads="1"/>
          </p:cNvSpPr>
          <p:nvPr/>
        </p:nvSpPr>
        <p:spPr bwMode="auto">
          <a:xfrm>
            <a:off x="4496454" y="4524390"/>
            <a:ext cx="1463040" cy="1569660"/>
          </a:xfrm>
          <a:prstGeom prst="wedgeRectCallout">
            <a:avLst>
              <a:gd name="adj1" fmla="val 62465"/>
              <a:gd name="adj2" fmla="val -68308"/>
            </a:avLst>
          </a:prstGeom>
          <a:ln>
            <a:headEnd/>
            <a:tailEnd/>
          </a:ln>
        </p:spPr>
        <p:style>
          <a:lnRef idx="1">
            <a:schemeClr val="dk1"/>
          </a:lnRef>
          <a:fillRef idx="2">
            <a:schemeClr val="dk1"/>
          </a:fillRef>
          <a:effectRef idx="1">
            <a:schemeClr val="dk1"/>
          </a:effectRef>
          <a:fontRef idx="minor">
            <a:schemeClr val="dk1"/>
          </a:fontRef>
        </p:style>
        <p:txBody>
          <a:bodyPr wrap="square" anchor="ctr" anchorCtr="1">
            <a:spAutoFit/>
          </a:bodyPr>
          <a:lstStyle/>
          <a:p>
            <a:r>
              <a:rPr lang="en-US" sz="2400" dirty="0" smtClean="0">
                <a:latin typeface="+mj-lt"/>
              </a:rPr>
              <a:t>Different types for different unfolding</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500"/>
                                        <p:tgtEl>
                                          <p:spTgt spid="1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fade">
                                      <p:cBhvr>
                                        <p:cTn id="18" dur="500"/>
                                        <p:tgtEl>
                                          <p:spTgt spid="18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fade">
                                      <p:cBhvr>
                                        <p:cTn id="27" dur="500"/>
                                        <p:tgtEl>
                                          <p:spTgt spid="1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2"/>
                                        </p:tgtEl>
                                        <p:attrNameLst>
                                          <p:attrName>style.visibility</p:attrName>
                                        </p:attrNameLst>
                                      </p:cBhvr>
                                      <p:to>
                                        <p:strVal val="visible"/>
                                      </p:to>
                                    </p:set>
                                    <p:animEffect transition="in" filter="fade">
                                      <p:cBhvr>
                                        <p:cTn id="30" dur="500"/>
                                        <p:tgtEl>
                                          <p:spTgt spid="142"/>
                                        </p:tgtEl>
                                      </p:cBhvr>
                                    </p:animEffect>
                                  </p:childTnLst>
                                </p:cTn>
                              </p:par>
                              <p:par>
                                <p:cTn id="31" presetID="10"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fade">
                                      <p:cBhvr>
                                        <p:cTn id="38" dur="500"/>
                                        <p:tgtEl>
                                          <p:spTgt spid="17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0"/>
                                        </p:tgtEl>
                                        <p:attrNameLst>
                                          <p:attrName>style.visibility</p:attrName>
                                        </p:attrNameLst>
                                      </p:cBhvr>
                                      <p:to>
                                        <p:strVal val="visible"/>
                                      </p:to>
                                    </p:set>
                                    <p:animEffect transition="in" filter="fade">
                                      <p:cBhvr>
                                        <p:cTn id="46" dur="500"/>
                                        <p:tgtEl>
                                          <p:spTgt spid="170"/>
                                        </p:tgtEl>
                                      </p:cBhvr>
                                    </p:animEffect>
                                  </p:childTnLst>
                                </p:cTn>
                              </p:par>
                              <p:par>
                                <p:cTn id="47" presetID="9" presetClass="emph" presetSubtype="0" nodeType="withEffect">
                                  <p:stCondLst>
                                    <p:cond delay="0"/>
                                  </p:stCondLst>
                                  <p:childTnLst>
                                    <p:set>
                                      <p:cBhvr rctx="PPT">
                                        <p:cTn id="48" dur="indefinite"/>
                                        <p:tgtEl>
                                          <p:spTgt spid="89"/>
                                        </p:tgtEl>
                                        <p:attrNameLst>
                                          <p:attrName>style.opacity</p:attrName>
                                        </p:attrNameLst>
                                      </p:cBhvr>
                                      <p:to>
                                        <p:strVal val="0.25"/>
                                      </p:to>
                                    </p:set>
                                    <p:animEffect filter="image" prLst="opacity: 0.25">
                                      <p:cBhvr rctx="IE">
                                        <p:cTn id="49" dur="indefinite"/>
                                        <p:tgtEl>
                                          <p:spTgt spid="89"/>
                                        </p:tgtEl>
                                      </p:cBhvr>
                                    </p:animEffect>
                                  </p:childTnLst>
                                </p:cTn>
                              </p:par>
                              <p:par>
                                <p:cTn id="50" presetID="9" presetClass="emph" presetSubtype="0" nodeType="withEffect">
                                  <p:stCondLst>
                                    <p:cond delay="0"/>
                                  </p:stCondLst>
                                  <p:childTnLst>
                                    <p:set>
                                      <p:cBhvr rctx="PPT">
                                        <p:cTn id="51" dur="indefinite"/>
                                        <p:tgtEl>
                                          <p:spTgt spid="133"/>
                                        </p:tgtEl>
                                        <p:attrNameLst>
                                          <p:attrName>style.opacity</p:attrName>
                                        </p:attrNameLst>
                                      </p:cBhvr>
                                      <p:to>
                                        <p:strVal val="0.25"/>
                                      </p:to>
                                    </p:set>
                                    <p:animEffect filter="image" prLst="opacity: 0.25">
                                      <p:cBhvr rctx="IE">
                                        <p:cTn id="52" dur="indefinite"/>
                                        <p:tgtEl>
                                          <p:spTgt spid="133"/>
                                        </p:tgtEl>
                                      </p:cBhvr>
                                    </p:animEffect>
                                  </p:childTnLst>
                                </p:cTn>
                              </p:par>
                              <p:par>
                                <p:cTn id="53" presetID="9" presetClass="emph" presetSubtype="0" grpId="1" nodeType="withEffect">
                                  <p:stCondLst>
                                    <p:cond delay="0"/>
                                  </p:stCondLst>
                                  <p:childTnLst>
                                    <p:set>
                                      <p:cBhvr rctx="PPT">
                                        <p:cTn id="54" dur="indefinite"/>
                                        <p:tgtEl>
                                          <p:spTgt spid="142"/>
                                        </p:tgtEl>
                                        <p:attrNameLst>
                                          <p:attrName>style.opacity</p:attrName>
                                        </p:attrNameLst>
                                      </p:cBhvr>
                                      <p:to>
                                        <p:strVal val="0.25"/>
                                      </p:to>
                                    </p:set>
                                    <p:animEffect filter="image" prLst="opacity: 0.25">
                                      <p:cBhvr rctx="IE">
                                        <p:cTn id="55" dur="indefinite"/>
                                        <p:tgtEl>
                                          <p:spTgt spid="142"/>
                                        </p:tgtEl>
                                      </p:cBhvr>
                                    </p:animEffect>
                                  </p:childTnLst>
                                </p:cTn>
                              </p:par>
                              <p:par>
                                <p:cTn id="56" presetID="9" presetClass="emph" presetSubtype="0" grpId="0" nodeType="withEffect">
                                  <p:stCondLst>
                                    <p:cond delay="0"/>
                                  </p:stCondLst>
                                  <p:childTnLst>
                                    <p:set>
                                      <p:cBhvr rctx="PPT">
                                        <p:cTn id="57" dur="indefinite"/>
                                        <p:tgtEl>
                                          <p:spTgt spid="188"/>
                                        </p:tgtEl>
                                        <p:attrNameLst>
                                          <p:attrName>style.opacity</p:attrName>
                                        </p:attrNameLst>
                                      </p:cBhvr>
                                      <p:to>
                                        <p:strVal val="0.25"/>
                                      </p:to>
                                    </p:set>
                                    <p:animEffect filter="image" prLst="opacity: 0.25">
                                      <p:cBhvr rctx="IE">
                                        <p:cTn id="58" dur="indefinite"/>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59" grpId="0"/>
      <p:bldP spid="169" grpId="0"/>
      <p:bldP spid="171" grpId="0" animBg="1"/>
      <p:bldP spid="172" grpId="0" animBg="1"/>
      <p:bldP spid="173" grpId="0"/>
      <p:bldP spid="170" grpId="0" animBg="1"/>
      <p:bldP spid="188" grpId="0"/>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checker parameter types</a:t>
            </a:r>
            <a:endParaRPr lang="en-US" dirty="0"/>
          </a:p>
        </p:txBody>
      </p:sp>
      <p:sp>
        <p:nvSpPr>
          <p:cNvPr id="3" name="Content Placeholder 2"/>
          <p:cNvSpPr>
            <a:spLocks noGrp="1"/>
          </p:cNvSpPr>
          <p:nvPr>
            <p:ph idx="1"/>
          </p:nvPr>
        </p:nvSpPr>
        <p:spPr/>
        <p:txBody>
          <a:bodyPr/>
          <a:lstStyle/>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Tell </a:t>
            </a:r>
            <a:r>
              <a:rPr lang="en-US" dirty="0" smtClean="0">
                <a:solidFill>
                  <a:srgbClr val="3333CC"/>
                </a:solidFill>
                <a:effectLst>
                  <a:outerShdw blurRad="38100" dist="38100" dir="2700000" algn="tl">
                    <a:srgbClr val="000000">
                      <a:alpha val="43137"/>
                    </a:srgbClr>
                  </a:outerShdw>
                </a:effectLst>
              </a:rPr>
              <a:t>where</a:t>
            </a:r>
            <a:r>
              <a:rPr lang="en-US" dirty="0" smtClean="0"/>
              <a:t> to unfold for </a:t>
            </a:r>
            <a:r>
              <a:rPr lang="en-US" dirty="0" smtClean="0">
                <a:solidFill>
                  <a:srgbClr val="3333CC"/>
                </a:solidFill>
                <a:effectLst>
                  <a:outerShdw blurRad="38100" dist="38100" dir="2700000" algn="tl">
                    <a:srgbClr val="000000">
                      <a:alpha val="43137"/>
                    </a:srgbClr>
                  </a:outerShdw>
                </a:effectLst>
              </a:rPr>
              <a:t>which</a:t>
            </a:r>
            <a:r>
              <a:rPr lang="en-US" dirty="0" smtClean="0"/>
              <a:t> fields</a:t>
            </a:r>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dirty="0" smtClean="0"/>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Make analysis </a:t>
            </a:r>
            <a:r>
              <a:rPr lang="en-US" dirty="0" smtClean="0">
                <a:solidFill>
                  <a:srgbClr val="3333CC"/>
                </a:solidFill>
                <a:effectLst>
                  <a:outerShdw blurRad="38100" dist="38100" dir="2700000" algn="tl">
                    <a:srgbClr val="000000">
                      <a:alpha val="43137"/>
                    </a:srgbClr>
                  </a:outerShdw>
                </a:effectLst>
              </a:rPr>
              <a:t>robust</a:t>
            </a:r>
            <a:r>
              <a:rPr lang="en-US" dirty="0" smtClean="0"/>
              <a:t> with respect to how checkers are written</a:t>
            </a:r>
          </a:p>
          <a:p>
            <a:pPr marL="400050" lvl="1"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solidFill>
                  <a:srgbClr val="7030A0"/>
                </a:solidFill>
              </a:rPr>
              <a:t>Learn where in summaries unfolding won’t help</a:t>
            </a:r>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dirty="0" smtClean="0"/>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dirty="0" smtClean="0"/>
          </a:p>
        </p:txBody>
      </p:sp>
      <p:sp>
        <p:nvSpPr>
          <p:cNvPr id="270" name="Footer Placeholder 269"/>
          <p:cNvSpPr>
            <a:spLocks noGrp="1"/>
          </p:cNvSpPr>
          <p:nvPr>
            <p:ph type="ftr" sz="quarter" idx="11"/>
          </p:nvPr>
        </p:nvSpPr>
        <p:spPr/>
        <p:txBody>
          <a:bodyPr/>
          <a:lstStyle/>
          <a:p>
            <a:r>
              <a:rPr lang="en-US" smtClean="0"/>
              <a:t>Bor-Yuh Evan Chang - End-User Program Analysis for Data Structures</a:t>
            </a:r>
            <a:endParaRPr lang="en-US" dirty="0"/>
          </a:p>
        </p:txBody>
      </p:sp>
      <p:sp>
        <p:nvSpPr>
          <p:cNvPr id="43" name="Rectangle 42"/>
          <p:cNvSpPr/>
          <p:nvPr/>
        </p:nvSpPr>
        <p:spPr>
          <a:xfrm>
            <a:off x="333375" y="4546602"/>
            <a:ext cx="8458200" cy="16938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spcBef>
                <a:spcPct val="20000"/>
              </a:spcBef>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3200" kern="0" dirty="0" smtClean="0">
                <a:solidFill>
                  <a:srgbClr val="000000"/>
                </a:solidFill>
              </a:rPr>
              <a:t>Can be </a:t>
            </a:r>
            <a:r>
              <a:rPr lang="en-US" sz="3200" kern="0" dirty="0" smtClean="0">
                <a:solidFill>
                  <a:srgbClr val="3333CC"/>
                </a:solidFill>
                <a:effectLst>
                  <a:outerShdw blurRad="38100" dist="38100" dir="2700000" algn="tl">
                    <a:srgbClr val="000000">
                      <a:alpha val="43137"/>
                    </a:srgbClr>
                  </a:outerShdw>
                </a:effectLst>
              </a:rPr>
              <a:t>inferred automatically</a:t>
            </a:r>
            <a:r>
              <a:rPr lang="en-US" sz="3200" kern="0" dirty="0" smtClean="0">
                <a:solidFill>
                  <a:srgbClr val="000000"/>
                </a:solidFill>
              </a:rPr>
              <a:t> with a fixed-point computation on the checker definitions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interpreting updates</a:t>
            </a:r>
            <a:endParaRPr lang="en-US" dirty="0"/>
          </a:p>
        </p:txBody>
      </p:sp>
      <p:sp>
        <p:nvSpPr>
          <p:cNvPr id="3" name="Content Placeholder 2"/>
          <p:cNvSpPr>
            <a:spLocks noGrp="1"/>
          </p:cNvSpPr>
          <p:nvPr>
            <p:ph idx="1"/>
          </p:nvPr>
        </p:nvSpPr>
        <p:spPr/>
        <p:txBody>
          <a:bodyPr/>
          <a:lstStyle/>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Splitting of summaries needed for precision</a:t>
            </a:r>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dirty="0" smtClean="0"/>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Unfolding checkers is a natural way to do splitting</a:t>
            </a:r>
          </a:p>
          <a:p>
            <a:pPr marL="400050" lvl="1"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solidFill>
                  <a:srgbClr val="7030A0"/>
                </a:solidFill>
              </a:rPr>
              <a:t>When checker traversal matches code traversal</a:t>
            </a:r>
            <a:endParaRPr lang="en-US" dirty="0" smtClean="0"/>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lang="en-US" dirty="0" smtClean="0"/>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Checker parameter types</a:t>
            </a:r>
          </a:p>
          <a:p>
            <a:pPr marL="400050" lvl="1"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solidFill>
                  <a:srgbClr val="7030A0"/>
                </a:solidFill>
              </a:rPr>
              <a:t>Enable, for example, “back pointer” traversal without blindly guessing where to unfold</a:t>
            </a:r>
            <a:endParaRPr lang="en-US" dirty="0" smtClean="0"/>
          </a:p>
        </p:txBody>
      </p:sp>
      <p:sp>
        <p:nvSpPr>
          <p:cNvPr id="270" name="Footer Placeholder 269"/>
          <p:cNvSpPr>
            <a:spLocks noGrp="1"/>
          </p:cNvSpPr>
          <p:nvPr>
            <p:ph type="ftr" sz="quarter" idx="11"/>
          </p:nvPr>
        </p:nvSpPr>
        <p:spPr/>
        <p:txBody>
          <a:bodyPr/>
          <a:lstStyle/>
          <a:p>
            <a:r>
              <a:rPr lang="en-US" smtClean="0"/>
              <a:t>Bor-Yuh Evan Chang - End-User Program Analysis for Data Structures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smtClean="0"/>
              <a:t>Outline</a:t>
            </a:r>
            <a:endParaRPr lang="en-US" dirty="0"/>
          </a:p>
        </p:txBody>
      </p:sp>
      <p:sp>
        <p:nvSpPr>
          <p:cNvPr id="508934" name="AutoShape 6"/>
          <p:cNvSpPr>
            <a:spLocks noChangeArrowheads="1"/>
          </p:cNvSpPr>
          <p:nvPr/>
        </p:nvSpPr>
        <p:spPr bwMode="auto">
          <a:xfrm>
            <a:off x="2331137" y="3375025"/>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508936" name="AutoShape 8"/>
          <p:cNvSpPr>
            <a:spLocks noChangeArrowheads="1"/>
          </p:cNvSpPr>
          <p:nvPr/>
        </p:nvSpPr>
        <p:spPr bwMode="auto">
          <a:xfrm>
            <a:off x="3038454" y="1449388"/>
            <a:ext cx="5781696" cy="4211637"/>
          </a:xfrm>
          <a:prstGeom prst="roundRect">
            <a:avLst>
              <a:gd name="adj" fmla="val 16667"/>
            </a:avLst>
          </a:prstGeom>
          <a:noFill/>
          <a:ln w="25400">
            <a:solidFill>
              <a:schemeClr val="tx1"/>
            </a:solidFill>
            <a:round/>
            <a:headEnd/>
            <a:tailEnd/>
          </a:ln>
          <a:effectLst/>
        </p:spPr>
        <p:txBody>
          <a:bodyPr wrap="none" anchor="b" anchorCtr="1"/>
          <a:lstStyle/>
          <a:p>
            <a:pPr algn="ctr"/>
            <a:r>
              <a:rPr lang="en-US" sz="2000" dirty="0"/>
              <a:t>shape analyzer</a:t>
            </a:r>
          </a:p>
        </p:txBody>
      </p:sp>
      <p:pic>
        <p:nvPicPr>
          <p:cNvPr id="508937" name="Picture 9" descr="MCj03398960000[1]"/>
          <p:cNvPicPr>
            <a:picLocks noChangeAspect="1" noChangeArrowheads="1"/>
          </p:cNvPicPr>
          <p:nvPr/>
        </p:nvPicPr>
        <p:blipFill>
          <a:blip r:embed="rId3"/>
          <a:srcRect/>
          <a:stretch>
            <a:fillRect/>
          </a:stretch>
        </p:blipFill>
        <p:spPr bwMode="auto">
          <a:xfrm>
            <a:off x="3348038" y="4437063"/>
            <a:ext cx="914400" cy="874712"/>
          </a:xfrm>
          <a:prstGeom prst="rect">
            <a:avLst/>
          </a:prstGeom>
          <a:noFill/>
          <a:ln w="9525">
            <a:noFill/>
            <a:miter lim="800000"/>
            <a:headEnd/>
            <a:tailEnd/>
          </a:ln>
        </p:spPr>
      </p:pic>
      <p:sp>
        <p:nvSpPr>
          <p:cNvPr id="508940" name="AutoShape 12"/>
          <p:cNvSpPr>
            <a:spLocks noChangeArrowheads="1"/>
          </p:cNvSpPr>
          <p:nvPr/>
        </p:nvSpPr>
        <p:spPr bwMode="auto">
          <a:xfrm>
            <a:off x="5421369" y="1665288"/>
            <a:ext cx="3276600" cy="3271837"/>
          </a:xfrm>
          <a:prstGeom prst="roundRect">
            <a:avLst>
              <a:gd name="adj" fmla="val 16667"/>
            </a:avLst>
          </a:prstGeom>
          <a:solidFill>
            <a:srgbClr val="CCECFF"/>
          </a:solidFill>
          <a:ln w="25400">
            <a:solidFill>
              <a:schemeClr val="tx1"/>
            </a:solidFill>
            <a:round/>
            <a:headEnd/>
            <a:tailEnd/>
          </a:ln>
          <a:effectLst/>
        </p:spPr>
        <p:txBody>
          <a:bodyPr wrap="none" anchor="b" anchorCtr="1"/>
          <a:lstStyle/>
          <a:p>
            <a:pPr algn="ctr"/>
            <a:r>
              <a:rPr lang="en-US" sz="2000"/>
              <a:t>abstract interpretation</a:t>
            </a:r>
          </a:p>
        </p:txBody>
      </p:sp>
      <p:sp>
        <p:nvSpPr>
          <p:cNvPr id="508941" name="AutoShape 13"/>
          <p:cNvSpPr>
            <a:spLocks noChangeArrowheads="1"/>
          </p:cNvSpPr>
          <p:nvPr/>
        </p:nvSpPr>
        <p:spPr bwMode="auto">
          <a:xfrm>
            <a:off x="5573769" y="2012310"/>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splitting and</a:t>
            </a:r>
          </a:p>
          <a:p>
            <a:pPr algn="ctr"/>
            <a:r>
              <a:rPr lang="en-US" sz="2000" dirty="0" smtClean="0"/>
              <a:t>interpreting update</a:t>
            </a:r>
            <a:endParaRPr lang="en-US" sz="2000" dirty="0"/>
          </a:p>
        </p:txBody>
      </p:sp>
      <p:sp>
        <p:nvSpPr>
          <p:cNvPr id="508942" name="AutoShape 14"/>
          <p:cNvSpPr>
            <a:spLocks noChangeArrowheads="1"/>
          </p:cNvSpPr>
          <p:nvPr/>
        </p:nvSpPr>
        <p:spPr bwMode="auto">
          <a:xfrm>
            <a:off x="5573769" y="3209922"/>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summarizing</a:t>
            </a:r>
            <a:endParaRPr lang="en-US" sz="2000" dirty="0"/>
          </a:p>
        </p:txBody>
      </p:sp>
      <p:sp>
        <p:nvSpPr>
          <p:cNvPr id="508938" name="AutoShape 10"/>
          <p:cNvSpPr>
            <a:spLocks noChangeArrowheads="1"/>
          </p:cNvSpPr>
          <p:nvPr/>
        </p:nvSpPr>
        <p:spPr bwMode="auto">
          <a:xfrm>
            <a:off x="3170241" y="2268538"/>
            <a:ext cx="1730376" cy="1617662"/>
          </a:xfrm>
          <a:prstGeom prst="roundRect">
            <a:avLst>
              <a:gd name="adj" fmla="val 16667"/>
            </a:avLst>
          </a:prstGeom>
          <a:solidFill>
            <a:srgbClr val="CCECFF"/>
          </a:solidFill>
          <a:ln w="25400">
            <a:solidFill>
              <a:schemeClr val="tx1"/>
            </a:solidFill>
            <a:round/>
            <a:headEnd/>
            <a:tailEnd/>
          </a:ln>
          <a:effectLst/>
        </p:spPr>
        <p:txBody>
          <a:bodyPr wrap="none" anchor="ctr"/>
          <a:lstStyle/>
          <a:p>
            <a:pPr algn="ctr"/>
            <a:r>
              <a:rPr lang="en-US" sz="2000" dirty="0"/>
              <a:t>type</a:t>
            </a:r>
          </a:p>
          <a:p>
            <a:pPr algn="ctr"/>
            <a:r>
              <a:rPr lang="en-US" sz="2000" dirty="0" smtClean="0"/>
              <a:t>inference</a:t>
            </a:r>
          </a:p>
          <a:p>
            <a:pPr algn="ctr"/>
            <a:r>
              <a:rPr lang="en-US" sz="2000" dirty="0" smtClean="0"/>
              <a:t>on checker</a:t>
            </a:r>
          </a:p>
          <a:p>
            <a:pPr algn="ctr"/>
            <a:r>
              <a:rPr lang="en-US" sz="2000" dirty="0" smtClean="0"/>
              <a:t>definitions</a:t>
            </a:r>
            <a:endParaRPr lang="en-US" sz="2000" dirty="0"/>
          </a:p>
        </p:txBody>
      </p:sp>
      <p:sp>
        <p:nvSpPr>
          <p:cNvPr id="508943" name="AutoShape 15"/>
          <p:cNvSpPr>
            <a:spLocks noChangeArrowheads="1"/>
          </p:cNvSpPr>
          <p:nvPr/>
        </p:nvSpPr>
        <p:spPr bwMode="auto">
          <a:xfrm>
            <a:off x="4968848" y="2897188"/>
            <a:ext cx="395287" cy="360362"/>
          </a:xfrm>
          <a:prstGeom prst="rightArrow">
            <a:avLst>
              <a:gd name="adj1" fmla="val 56824"/>
              <a:gd name="adj2" fmla="val 4720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18" name="Footer Placeholder 17"/>
          <p:cNvSpPr>
            <a:spLocks noGrp="1"/>
          </p:cNvSpPr>
          <p:nvPr>
            <p:ph type="ftr" sz="quarter" idx="11"/>
          </p:nvPr>
        </p:nvSpPr>
        <p:spPr/>
        <p:txBody>
          <a:bodyPr/>
          <a:lstStyle/>
          <a:p>
            <a:r>
              <a:rPr lang="en-US" smtClean="0"/>
              <a:t>Bor-Yuh Evan Chang - End-User Program Analysis for Data Structures</a:t>
            </a:r>
            <a:endParaRPr lang="en-US"/>
          </a:p>
        </p:txBody>
      </p:sp>
      <p:sp>
        <p:nvSpPr>
          <p:cNvPr id="15" name="Oval 14"/>
          <p:cNvSpPr/>
          <p:nvPr/>
        </p:nvSpPr>
        <p:spPr>
          <a:xfrm>
            <a:off x="5511593" y="193039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16" name="Oval 15"/>
          <p:cNvSpPr/>
          <p:nvPr/>
        </p:nvSpPr>
        <p:spPr>
          <a:xfrm>
            <a:off x="3101735" y="2187558"/>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17" name="Oval 16"/>
          <p:cNvSpPr/>
          <p:nvPr/>
        </p:nvSpPr>
        <p:spPr>
          <a:xfrm>
            <a:off x="5511593" y="3117852"/>
            <a:ext cx="484414" cy="4572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3</a:t>
            </a:r>
            <a:endParaRPr lang="en-US" sz="2400" dirty="0">
              <a:solidFill>
                <a:schemeClr val="tx1"/>
              </a:solidFill>
            </a:endParaRPr>
          </a:p>
        </p:txBody>
      </p:sp>
      <p:grpSp>
        <p:nvGrpSpPr>
          <p:cNvPr id="19" name="Group 18"/>
          <p:cNvGrpSpPr/>
          <p:nvPr/>
        </p:nvGrpSpPr>
        <p:grpSpPr>
          <a:xfrm>
            <a:off x="323850" y="2808279"/>
            <a:ext cx="1930394" cy="1518320"/>
            <a:chOff x="323850" y="2728177"/>
            <a:chExt cx="1930394" cy="1518320"/>
          </a:xfrm>
        </p:grpSpPr>
        <p:sp>
          <p:nvSpPr>
            <p:cNvPr id="20" name="Rectangle 17"/>
            <p:cNvSpPr>
              <a:spLocks noChangeArrowheads="1"/>
            </p:cNvSpPr>
            <p:nvPr/>
          </p:nvSpPr>
          <p:spPr bwMode="auto">
            <a:xfrm>
              <a:off x="323850" y="2728177"/>
              <a:ext cx="1930394" cy="1138773"/>
            </a:xfrm>
            <a:prstGeom prst="rect">
              <a:avLst/>
            </a:prstGeom>
            <a:solidFill>
              <a:srgbClr val="FFFFEB"/>
            </a:solidFill>
            <a:ln w="9525">
              <a:solidFill>
                <a:schemeClr val="tx1"/>
              </a:solidFill>
              <a:prstDash val="dash"/>
              <a:miter lim="800000"/>
              <a:headEnd/>
              <a:tailEnd/>
            </a:ln>
            <a:effectLst/>
          </p:spPr>
          <p:txBody>
            <a:bodyPr wrap="square">
              <a:spAutoFit/>
            </a:bodyPr>
            <a:lstStyle/>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err="1" smtClean="0">
                  <a:solidFill>
                    <a:srgbClr val="7030A0"/>
                  </a:solidFill>
                </a:rPr>
                <a:t>dll</a:t>
              </a:r>
              <a:r>
                <a:rPr lang="en-US" sz="1000" kern="0" dirty="0" smtClean="0"/>
                <a:t>(h, p) =</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if</a:t>
              </a:r>
              <a:r>
                <a:rPr lang="en-US" sz="1000" kern="0" dirty="0" smtClean="0"/>
                <a:t> (h </a:t>
              </a:r>
              <a:r>
                <a:rPr lang="en-US" sz="1000" kern="0" dirty="0" smtClean="0">
                  <a:latin typeface="cmr10"/>
                </a:rPr>
                <a:t>=</a:t>
              </a:r>
              <a:r>
                <a:rPr lang="en-US" sz="1000" kern="0" dirty="0" smtClean="0"/>
                <a:t> </a:t>
              </a:r>
              <a:r>
                <a:rPr lang="en-US" sz="1000" b="1" kern="0" dirty="0" smtClean="0"/>
                <a:t>null</a:t>
              </a:r>
              <a:r>
                <a:rPr lang="en-US" sz="1000" kern="0" dirty="0" smtClean="0"/>
                <a:t>) </a:t>
              </a:r>
              <a:r>
                <a:rPr lang="en-US" sz="1000" b="1" kern="0" dirty="0" smtClean="0"/>
                <a:t>then</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true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else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a:t>
              </a:r>
              <a:r>
                <a:rPr lang="en-US" sz="1000" kern="0" dirty="0" err="1" smtClean="0"/>
                <a:t>h</a:t>
              </a:r>
              <a:r>
                <a:rPr lang="en-US" sz="1000" kern="0" dirty="0" err="1" smtClean="0">
                  <a:latin typeface="cmsy10"/>
                </a:rPr>
                <a:t>!</a:t>
              </a:r>
              <a:r>
                <a:rPr lang="en-US" sz="1000" kern="0" dirty="0" err="1" smtClean="0"/>
                <a:t>prev</a:t>
              </a:r>
              <a:r>
                <a:rPr lang="en-US" sz="1000" kern="0" dirty="0" smtClean="0"/>
                <a:t> </a:t>
              </a:r>
              <a:r>
                <a:rPr lang="en-US" sz="1000" kern="0" dirty="0" smtClean="0">
                  <a:latin typeface="cmr10"/>
                </a:rPr>
                <a:t>=</a:t>
              </a:r>
              <a:r>
                <a:rPr lang="en-US" sz="1000" kern="0" dirty="0" smtClean="0"/>
                <a:t> </a:t>
              </a:r>
              <a:r>
                <a:rPr lang="en-US" sz="1000" kern="0" dirty="0" err="1" smtClean="0"/>
                <a:t>prev</a:t>
              </a:r>
              <a:r>
                <a:rPr lang="en-US" sz="1000" kern="0" dirty="0" smtClean="0"/>
                <a:t>  </a:t>
              </a:r>
              <a:r>
                <a:rPr lang="en-US" sz="1000" b="1" kern="0" dirty="0" smtClean="0"/>
                <a:t>and</a:t>
              </a:r>
              <a:r>
                <a:rPr lang="en-US" sz="1000" kern="0" dirty="0" smtClean="0"/>
                <a:t> </a:t>
              </a:r>
            </a:p>
            <a:p>
              <a:pPr lvl="0">
                <a:spcBef>
                  <a:spcPts val="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kern="0" dirty="0" err="1" smtClean="0">
                  <a:solidFill>
                    <a:srgbClr val="7030A0"/>
                  </a:solidFill>
                </a:rPr>
                <a:t>dll</a:t>
              </a:r>
              <a:r>
                <a:rPr lang="en-US" sz="1000" kern="0" dirty="0" smtClean="0"/>
                <a:t>(</a:t>
              </a:r>
              <a:r>
                <a:rPr lang="en-US" sz="1000" kern="0" dirty="0" err="1" smtClean="0"/>
                <a:t>h</a:t>
              </a:r>
              <a:r>
                <a:rPr lang="en-US" sz="1000" kern="0" dirty="0" err="1" smtClean="0">
                  <a:latin typeface="cmsy10"/>
                </a:rPr>
                <a:t>!</a:t>
              </a:r>
              <a:r>
                <a:rPr lang="en-US" sz="1000" kern="0" dirty="0" err="1" smtClean="0"/>
                <a:t>next</a:t>
              </a:r>
              <a:r>
                <a:rPr lang="en-US" sz="1000" kern="0" dirty="0" smtClean="0"/>
                <a:t>, h)</a:t>
              </a:r>
            </a:p>
          </p:txBody>
        </p:sp>
        <p:sp>
          <p:nvSpPr>
            <p:cNvPr id="23" name="Text Box 18"/>
            <p:cNvSpPr txBox="1">
              <a:spLocks noChangeArrowheads="1"/>
            </p:cNvSpPr>
            <p:nvPr/>
          </p:nvSpPr>
          <p:spPr bwMode="auto">
            <a:xfrm>
              <a:off x="743064" y="3877165"/>
              <a:ext cx="1091966" cy="369332"/>
            </a:xfrm>
            <a:prstGeom prst="rect">
              <a:avLst/>
            </a:prstGeom>
            <a:noFill/>
            <a:ln w="9525">
              <a:noFill/>
              <a:miter lim="800000"/>
              <a:headEnd/>
              <a:tailEnd/>
            </a:ln>
            <a:effectLst/>
          </p:spPr>
          <p:txBody>
            <a:bodyPr wrap="none">
              <a:spAutoFit/>
            </a:bodyPr>
            <a:lstStyle/>
            <a:p>
              <a:pPr algn="ctr"/>
              <a:r>
                <a:rPr lang="en-US" sz="1800" dirty="0"/>
                <a:t>checkers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08934"/>
                                        </p:tgtEl>
                                        <p:attrNameLst>
                                          <p:attrName>style.opacity</p:attrName>
                                        </p:attrNameLst>
                                      </p:cBhvr>
                                      <p:to>
                                        <p:strVal val="0.25"/>
                                      </p:to>
                                    </p:set>
                                    <p:animEffect filter="image" prLst="opacity: 0.25">
                                      <p:cBhvr rctx="IE">
                                        <p:cTn id="7" dur="indefinite"/>
                                        <p:tgtEl>
                                          <p:spTgt spid="508934"/>
                                        </p:tgtEl>
                                      </p:cBhvr>
                                    </p:animEffect>
                                  </p:childTnLst>
                                </p:cTn>
                              </p:par>
                              <p:par>
                                <p:cTn id="8" presetID="9" presetClass="emph" presetSubtype="0" grpId="0" nodeType="withEffect">
                                  <p:stCondLst>
                                    <p:cond delay="0"/>
                                  </p:stCondLst>
                                  <p:childTnLst>
                                    <p:set>
                                      <p:cBhvr rctx="PPT">
                                        <p:cTn id="9" dur="indefinite"/>
                                        <p:tgtEl>
                                          <p:spTgt spid="508936"/>
                                        </p:tgtEl>
                                        <p:attrNameLst>
                                          <p:attrName>style.opacity</p:attrName>
                                        </p:attrNameLst>
                                      </p:cBhvr>
                                      <p:to>
                                        <p:strVal val="0.25"/>
                                      </p:to>
                                    </p:set>
                                    <p:animEffect filter="image" prLst="opacity: 0.25">
                                      <p:cBhvr rctx="IE">
                                        <p:cTn id="10" dur="indefinite"/>
                                        <p:tgtEl>
                                          <p:spTgt spid="508936"/>
                                        </p:tgtEl>
                                      </p:cBhvr>
                                    </p:animEffect>
                                  </p:childTnLst>
                                </p:cTn>
                              </p:par>
                              <p:par>
                                <p:cTn id="11" presetID="9" presetClass="emph" presetSubtype="0" nodeType="withEffect">
                                  <p:stCondLst>
                                    <p:cond delay="0"/>
                                  </p:stCondLst>
                                  <p:childTnLst>
                                    <p:set>
                                      <p:cBhvr rctx="PPT">
                                        <p:cTn id="12" dur="indefinite"/>
                                        <p:tgtEl>
                                          <p:spTgt spid="508937"/>
                                        </p:tgtEl>
                                        <p:attrNameLst>
                                          <p:attrName>style.opacity</p:attrName>
                                        </p:attrNameLst>
                                      </p:cBhvr>
                                      <p:to>
                                        <p:strVal val="0.25"/>
                                      </p:to>
                                    </p:set>
                                    <p:animEffect filter="image" prLst="opacity: 0.25">
                                      <p:cBhvr rctx="IE">
                                        <p:cTn id="13" dur="indefinite"/>
                                        <p:tgtEl>
                                          <p:spTgt spid="508937"/>
                                        </p:tgtEl>
                                      </p:cBhvr>
                                    </p:animEffect>
                                  </p:childTnLst>
                                </p:cTn>
                              </p:par>
                              <p:par>
                                <p:cTn id="14" presetID="9" presetClass="emph" presetSubtype="0" grpId="0" nodeType="withEffect">
                                  <p:stCondLst>
                                    <p:cond delay="0"/>
                                  </p:stCondLst>
                                  <p:childTnLst>
                                    <p:set>
                                      <p:cBhvr rctx="PPT">
                                        <p:cTn id="15" dur="indefinite"/>
                                        <p:tgtEl>
                                          <p:spTgt spid="508940"/>
                                        </p:tgtEl>
                                        <p:attrNameLst>
                                          <p:attrName>style.opacity</p:attrName>
                                        </p:attrNameLst>
                                      </p:cBhvr>
                                      <p:to>
                                        <p:strVal val="0.25"/>
                                      </p:to>
                                    </p:set>
                                    <p:animEffect filter="image" prLst="opacity: 0.25">
                                      <p:cBhvr rctx="IE">
                                        <p:cTn id="16" dur="indefinite"/>
                                        <p:tgtEl>
                                          <p:spTgt spid="508940"/>
                                        </p:tgtEl>
                                      </p:cBhvr>
                                    </p:animEffect>
                                  </p:childTnLst>
                                </p:cTn>
                              </p:par>
                              <p:par>
                                <p:cTn id="17" presetID="9" presetClass="emph" presetSubtype="0" grpId="0" nodeType="withEffect">
                                  <p:stCondLst>
                                    <p:cond delay="0"/>
                                  </p:stCondLst>
                                  <p:childTnLst>
                                    <p:set>
                                      <p:cBhvr rctx="PPT">
                                        <p:cTn id="18" dur="indefinite"/>
                                        <p:tgtEl>
                                          <p:spTgt spid="508941"/>
                                        </p:tgtEl>
                                        <p:attrNameLst>
                                          <p:attrName>style.opacity</p:attrName>
                                        </p:attrNameLst>
                                      </p:cBhvr>
                                      <p:to>
                                        <p:strVal val="0.25"/>
                                      </p:to>
                                    </p:set>
                                    <p:animEffect filter="image" prLst="opacity: 0.25">
                                      <p:cBhvr rctx="IE">
                                        <p:cTn id="19" dur="indefinite"/>
                                        <p:tgtEl>
                                          <p:spTgt spid="508941"/>
                                        </p:tgtEl>
                                      </p:cBhvr>
                                    </p:animEffect>
                                  </p:childTnLst>
                                </p:cTn>
                              </p:par>
                              <p:par>
                                <p:cTn id="20" presetID="9" presetClass="emph" presetSubtype="0" grpId="0" nodeType="withEffect">
                                  <p:stCondLst>
                                    <p:cond delay="0"/>
                                  </p:stCondLst>
                                  <p:childTnLst>
                                    <p:set>
                                      <p:cBhvr rctx="PPT">
                                        <p:cTn id="21" dur="indefinite"/>
                                        <p:tgtEl>
                                          <p:spTgt spid="508938"/>
                                        </p:tgtEl>
                                        <p:attrNameLst>
                                          <p:attrName>style.opacity</p:attrName>
                                        </p:attrNameLst>
                                      </p:cBhvr>
                                      <p:to>
                                        <p:strVal val="0.25"/>
                                      </p:to>
                                    </p:set>
                                    <p:animEffect filter="image" prLst="opacity: 0.25">
                                      <p:cBhvr rctx="IE">
                                        <p:cTn id="22" dur="indefinite"/>
                                        <p:tgtEl>
                                          <p:spTgt spid="508938"/>
                                        </p:tgtEl>
                                      </p:cBhvr>
                                    </p:animEffect>
                                  </p:childTnLst>
                                </p:cTn>
                              </p:par>
                              <p:par>
                                <p:cTn id="23" presetID="9" presetClass="emph" presetSubtype="0" grpId="0" nodeType="withEffect">
                                  <p:stCondLst>
                                    <p:cond delay="0"/>
                                  </p:stCondLst>
                                  <p:childTnLst>
                                    <p:set>
                                      <p:cBhvr rctx="PPT">
                                        <p:cTn id="24" dur="indefinite"/>
                                        <p:tgtEl>
                                          <p:spTgt spid="508943"/>
                                        </p:tgtEl>
                                        <p:attrNameLst>
                                          <p:attrName>style.opacity</p:attrName>
                                        </p:attrNameLst>
                                      </p:cBhvr>
                                      <p:to>
                                        <p:strVal val="0.25"/>
                                      </p:to>
                                    </p:set>
                                    <p:animEffect filter="image" prLst="opacity: 0.25">
                                      <p:cBhvr rctx="IE">
                                        <p:cTn id="25" dur="indefinite"/>
                                        <p:tgtEl>
                                          <p:spTgt spid="508943"/>
                                        </p:tgtEl>
                                      </p:cBhvr>
                                    </p:animEffect>
                                  </p:childTnLst>
                                </p:cTn>
                              </p:par>
                              <p:par>
                                <p:cTn id="26" presetID="9" presetClass="emph" presetSubtype="0" grpId="0" nodeType="withEffect">
                                  <p:stCondLst>
                                    <p:cond delay="0"/>
                                  </p:stCondLst>
                                  <p:childTnLst>
                                    <p:set>
                                      <p:cBhvr rctx="PPT">
                                        <p:cTn id="27" dur="indefinite"/>
                                        <p:tgtEl>
                                          <p:spTgt spid="15"/>
                                        </p:tgtEl>
                                        <p:attrNameLst>
                                          <p:attrName>style.opacity</p:attrName>
                                        </p:attrNameLst>
                                      </p:cBhvr>
                                      <p:to>
                                        <p:strVal val="0.25"/>
                                      </p:to>
                                    </p:set>
                                    <p:animEffect filter="image" prLst="opacity: 0.25">
                                      <p:cBhvr rctx="IE">
                                        <p:cTn id="28" dur="indefinite"/>
                                        <p:tgtEl>
                                          <p:spTgt spid="15"/>
                                        </p:tgtEl>
                                      </p:cBhvr>
                                    </p:animEffect>
                                  </p:childTnLst>
                                </p:cTn>
                              </p:par>
                              <p:par>
                                <p:cTn id="29" presetID="9" presetClass="emph" presetSubtype="0" grpId="0" nodeType="withEffect">
                                  <p:stCondLst>
                                    <p:cond delay="0"/>
                                  </p:stCondLst>
                                  <p:childTnLst>
                                    <p:set>
                                      <p:cBhvr rctx="PPT">
                                        <p:cTn id="30" dur="indefinite"/>
                                        <p:tgtEl>
                                          <p:spTgt spid="16"/>
                                        </p:tgtEl>
                                        <p:attrNameLst>
                                          <p:attrName>style.opacity</p:attrName>
                                        </p:attrNameLst>
                                      </p:cBhvr>
                                      <p:to>
                                        <p:strVal val="0.25"/>
                                      </p:to>
                                    </p:set>
                                    <p:animEffect filter="image" prLst="opacity: 0.25">
                                      <p:cBhvr rctx="IE">
                                        <p:cTn id="31" dur="indefinite"/>
                                        <p:tgtEl>
                                          <p:spTgt spid="16"/>
                                        </p:tgtEl>
                                      </p:cBhvr>
                                    </p:animEffect>
                                  </p:childTnLst>
                                </p:cTn>
                              </p:par>
                              <p:par>
                                <p:cTn id="32" presetID="9" presetClass="emph" presetSubtype="0" nodeType="withEffect">
                                  <p:stCondLst>
                                    <p:cond delay="0"/>
                                  </p:stCondLst>
                                  <p:childTnLst>
                                    <p:set>
                                      <p:cBhvr rctx="PPT">
                                        <p:cTn id="33" dur="indefinite"/>
                                        <p:tgtEl>
                                          <p:spTgt spid="19"/>
                                        </p:tgtEl>
                                        <p:attrNameLst>
                                          <p:attrName>style.opacity</p:attrName>
                                        </p:attrNameLst>
                                      </p:cBhvr>
                                      <p:to>
                                        <p:strVal val="0.25"/>
                                      </p:to>
                                    </p:set>
                                    <p:animEffect filter="image" prLst="opacity: 0.25">
                                      <p:cBhvr rctx="IE">
                                        <p:cTn id="34"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4" grpId="0" animBg="1"/>
      <p:bldP spid="508936" grpId="0" animBg="1"/>
      <p:bldP spid="508940" grpId="0" animBg="1"/>
      <p:bldP spid="508941" grpId="0" animBg="1"/>
      <p:bldP spid="508938" grpId="0" animBg="1"/>
      <p:bldP spid="508943"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333375" y="76200"/>
            <a:ext cx="8486775" cy="914400"/>
          </a:xfrm>
        </p:spPr>
        <p:txBody>
          <a:bodyPr/>
          <a:lstStyle/>
          <a:p>
            <a:r>
              <a:rPr lang="en-US" sz="3200" dirty="0" smtClean="0"/>
              <a:t>Summarize</a:t>
            </a:r>
            <a:br>
              <a:rPr lang="en-US" sz="3200" dirty="0" smtClean="0"/>
            </a:br>
            <a:r>
              <a:rPr lang="en-US" sz="3200" dirty="0" smtClean="0"/>
              <a:t>by folding into inductive predicates</a:t>
            </a:r>
            <a:endParaRPr lang="en-US" sz="3200" dirty="0"/>
          </a:p>
        </p:txBody>
      </p:sp>
      <p:sp>
        <p:nvSpPr>
          <p:cNvPr id="427011" name="Text Box 3"/>
          <p:cNvSpPr txBox="1">
            <a:spLocks noChangeArrowheads="1"/>
          </p:cNvSpPr>
          <p:nvPr/>
        </p:nvSpPr>
        <p:spPr bwMode="auto">
          <a:xfrm>
            <a:off x="323850" y="1233488"/>
            <a:ext cx="2952750" cy="2677656"/>
          </a:xfrm>
          <a:prstGeom prst="rect">
            <a:avLst/>
          </a:prstGeom>
          <a:noFill/>
          <a:ln w="9525">
            <a:solidFill>
              <a:schemeClr val="tx1"/>
            </a:solidFill>
            <a:prstDash val="dash"/>
            <a:miter lim="800000"/>
            <a:headEnd/>
            <a:tailEnd/>
          </a:ln>
          <a:effectLst/>
        </p:spPr>
        <p:txBody>
          <a:bodyPr wrap="square">
            <a:spAutoFit/>
          </a:bodyPr>
          <a:lstStyle/>
          <a:p>
            <a:pPr>
              <a:tabLst>
                <a:tab pos="342900" algn="l"/>
              </a:tabLst>
            </a:pPr>
            <a:r>
              <a:rPr lang="en-US" sz="2400" dirty="0"/>
              <a:t>last = l;</a:t>
            </a:r>
          </a:p>
          <a:p>
            <a:pPr>
              <a:tabLst>
                <a:tab pos="342900" algn="l"/>
              </a:tabLst>
            </a:pPr>
            <a:r>
              <a:rPr lang="en-US" sz="2400" dirty="0"/>
              <a:t>cur = </a:t>
            </a:r>
            <a:r>
              <a:rPr lang="en-US" sz="2400" dirty="0" err="1"/>
              <a:t>l</a:t>
            </a:r>
            <a:r>
              <a:rPr lang="en-US" sz="2400" dirty="0" err="1">
                <a:latin typeface="cmsy10" pitchFamily="-32" charset="0"/>
              </a:rPr>
              <a:t>!</a:t>
            </a:r>
            <a:r>
              <a:rPr lang="en-US" sz="2400" dirty="0" err="1"/>
              <a:t>next</a:t>
            </a:r>
            <a:r>
              <a:rPr lang="en-US" sz="2400" dirty="0"/>
              <a:t>;</a:t>
            </a:r>
          </a:p>
          <a:p>
            <a:pPr>
              <a:tabLst>
                <a:tab pos="342900" algn="l"/>
              </a:tabLst>
            </a:pPr>
            <a:r>
              <a:rPr lang="en-US" sz="2400" b="1" dirty="0"/>
              <a:t>while</a:t>
            </a:r>
            <a:r>
              <a:rPr lang="en-US" sz="2400" dirty="0"/>
              <a:t> (cur != </a:t>
            </a:r>
            <a:r>
              <a:rPr lang="en-US" sz="2400" b="1" dirty="0"/>
              <a:t>null</a:t>
            </a:r>
            <a:r>
              <a:rPr lang="en-US" sz="2400" dirty="0"/>
              <a:t>) {</a:t>
            </a:r>
          </a:p>
          <a:p>
            <a:pPr>
              <a:tabLst>
                <a:tab pos="342900" algn="l"/>
              </a:tabLst>
            </a:pPr>
            <a:r>
              <a:rPr lang="en-US" sz="2400" dirty="0"/>
              <a:t>	</a:t>
            </a:r>
            <a:r>
              <a:rPr lang="en-US" sz="2200" i="1" dirty="0"/>
              <a:t>//</a:t>
            </a:r>
            <a:r>
              <a:rPr lang="en-US" sz="2400" dirty="0"/>
              <a:t> … cur, last …</a:t>
            </a:r>
          </a:p>
          <a:p>
            <a:pPr>
              <a:tabLst>
                <a:tab pos="342900" algn="l"/>
              </a:tabLst>
            </a:pPr>
            <a:r>
              <a:rPr lang="en-US" sz="2400" dirty="0"/>
              <a:t>	if (…) last = cur;</a:t>
            </a:r>
          </a:p>
          <a:p>
            <a:pPr>
              <a:tabLst>
                <a:tab pos="342900" algn="l"/>
              </a:tabLst>
            </a:pPr>
            <a:r>
              <a:rPr lang="en-US" sz="2400" dirty="0"/>
              <a:t>	cur = cur</a:t>
            </a:r>
            <a:r>
              <a:rPr lang="en-US" sz="2400" dirty="0">
                <a:latin typeface="cmsy10" pitchFamily="-32" charset="0"/>
              </a:rPr>
              <a:t>!</a:t>
            </a:r>
            <a:r>
              <a:rPr lang="en-US" sz="2400" dirty="0"/>
              <a:t> next;</a:t>
            </a:r>
          </a:p>
          <a:p>
            <a:pPr>
              <a:tabLst>
                <a:tab pos="342900" algn="l"/>
              </a:tabLst>
            </a:pPr>
            <a:r>
              <a:rPr lang="en-US" sz="2400" dirty="0" smtClean="0"/>
              <a:t>}</a:t>
            </a:r>
            <a:endParaRPr lang="en-US" sz="2400" dirty="0"/>
          </a:p>
        </p:txBody>
      </p:sp>
      <p:sp>
        <p:nvSpPr>
          <p:cNvPr id="427012" name="AutoShape 4"/>
          <p:cNvSpPr>
            <a:spLocks noChangeArrowheads="1"/>
          </p:cNvSpPr>
          <p:nvPr/>
        </p:nvSpPr>
        <p:spPr bwMode="auto">
          <a:xfrm rot="5400000">
            <a:off x="274638" y="2298700"/>
            <a:ext cx="323850" cy="279400"/>
          </a:xfrm>
          <a:prstGeom prst="triangle">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pSp>
        <p:nvGrpSpPr>
          <p:cNvPr id="2" name="Group 5"/>
          <p:cNvGrpSpPr>
            <a:grpSpLocks/>
          </p:cNvGrpSpPr>
          <p:nvPr/>
        </p:nvGrpSpPr>
        <p:grpSpPr bwMode="auto">
          <a:xfrm>
            <a:off x="3384550" y="1341438"/>
            <a:ext cx="5508625" cy="690562"/>
            <a:chOff x="2132" y="845"/>
            <a:chExt cx="3470" cy="435"/>
          </a:xfrm>
        </p:grpSpPr>
        <p:sp>
          <p:nvSpPr>
            <p:cNvPr id="427014" name="Oval 6"/>
            <p:cNvSpPr>
              <a:spLocks noChangeArrowheads="1"/>
            </p:cNvSpPr>
            <p:nvPr/>
          </p:nvSpPr>
          <p:spPr bwMode="auto">
            <a:xfrm>
              <a:off x="2268" y="845"/>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15" name="AutoShape 7"/>
            <p:cNvCxnSpPr>
              <a:cxnSpLocks noChangeShapeType="1"/>
              <a:stCxn id="427019" idx="6"/>
              <a:endCxn id="427016" idx="2"/>
            </p:cNvCxnSpPr>
            <p:nvPr/>
          </p:nvCxnSpPr>
          <p:spPr bwMode="auto">
            <a:xfrm>
              <a:off x="3226" y="960"/>
              <a:ext cx="2318" cy="0"/>
            </a:xfrm>
            <a:prstGeom prst="straightConnector1">
              <a:avLst/>
            </a:prstGeom>
            <a:noFill/>
            <a:ln w="88900">
              <a:solidFill>
                <a:schemeClr val="tx1"/>
              </a:solidFill>
              <a:round/>
              <a:headEnd/>
              <a:tailEnd type="triangle" w="med" len="sm"/>
            </a:ln>
            <a:effectLst/>
          </p:spPr>
        </p:cxnSp>
        <p:sp>
          <p:nvSpPr>
            <p:cNvPr id="427016" name="Oval 8"/>
            <p:cNvSpPr>
              <a:spLocks noChangeArrowheads="1"/>
            </p:cNvSpPr>
            <p:nvPr/>
          </p:nvSpPr>
          <p:spPr bwMode="auto">
            <a:xfrm>
              <a:off x="5544" y="931"/>
              <a:ext cx="58" cy="58"/>
            </a:xfrm>
            <a:prstGeom prst="ellipse">
              <a:avLst/>
            </a:prstGeom>
            <a:noFill/>
            <a:ln w="9525">
              <a:noFill/>
              <a:round/>
              <a:headEnd/>
              <a:tailEnd/>
            </a:ln>
            <a:effectLst/>
          </p:spPr>
          <p:txBody>
            <a:bodyPr wrap="none" anchor="ctr"/>
            <a:lstStyle/>
            <a:p>
              <a:endParaRPr lang="en-US"/>
            </a:p>
          </p:txBody>
        </p:sp>
        <p:sp>
          <p:nvSpPr>
            <p:cNvPr id="427017" name="Text Box 9"/>
            <p:cNvSpPr txBox="1">
              <a:spLocks noChangeArrowheads="1"/>
            </p:cNvSpPr>
            <p:nvPr/>
          </p:nvSpPr>
          <p:spPr bwMode="auto">
            <a:xfrm>
              <a:off x="3224" y="959"/>
              <a:ext cx="316" cy="233"/>
            </a:xfrm>
            <a:prstGeom prst="rect">
              <a:avLst/>
            </a:prstGeom>
            <a:noFill/>
            <a:ln w="9525">
              <a:noFill/>
              <a:miter lim="800000"/>
              <a:headEnd/>
              <a:tailEnd/>
            </a:ln>
            <a:effectLst/>
          </p:spPr>
          <p:txBody>
            <a:bodyPr wrap="none">
              <a:spAutoFit/>
            </a:bodyPr>
            <a:lstStyle/>
            <a:p>
              <a:r>
                <a:rPr lang="en-US" dirty="0"/>
                <a:t>list</a:t>
              </a:r>
            </a:p>
          </p:txBody>
        </p:sp>
        <p:sp>
          <p:nvSpPr>
            <p:cNvPr id="427018" name="Text Box 10"/>
            <p:cNvSpPr txBox="1">
              <a:spLocks noChangeArrowheads="1"/>
            </p:cNvSpPr>
            <p:nvPr/>
          </p:nvSpPr>
          <p:spPr bwMode="auto">
            <a:xfrm>
              <a:off x="2132" y="1049"/>
              <a:ext cx="487" cy="231"/>
            </a:xfrm>
            <a:prstGeom prst="rect">
              <a:avLst/>
            </a:prstGeom>
            <a:noFill/>
            <a:ln w="9525">
              <a:noFill/>
              <a:miter lim="800000"/>
              <a:headEnd/>
              <a:tailEnd/>
            </a:ln>
            <a:effectLst/>
          </p:spPr>
          <p:txBody>
            <a:bodyPr wrap="none">
              <a:spAutoFit/>
            </a:bodyPr>
            <a:lstStyle/>
            <a:p>
              <a:r>
                <a:rPr lang="en-US"/>
                <a:t>l, last</a:t>
              </a:r>
            </a:p>
          </p:txBody>
        </p:sp>
        <p:sp>
          <p:nvSpPr>
            <p:cNvPr id="427019" name="Oval 11"/>
            <p:cNvSpPr>
              <a:spLocks noChangeArrowheads="1"/>
            </p:cNvSpPr>
            <p:nvPr/>
          </p:nvSpPr>
          <p:spPr bwMode="auto">
            <a:xfrm>
              <a:off x="2988" y="845"/>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20" name="AutoShape 12"/>
            <p:cNvCxnSpPr>
              <a:cxnSpLocks noChangeShapeType="1"/>
              <a:stCxn id="427014" idx="6"/>
              <a:endCxn id="427019" idx="2"/>
            </p:cNvCxnSpPr>
            <p:nvPr/>
          </p:nvCxnSpPr>
          <p:spPr bwMode="auto">
            <a:xfrm>
              <a:off x="2506" y="960"/>
              <a:ext cx="474" cy="0"/>
            </a:xfrm>
            <a:prstGeom prst="straightConnector1">
              <a:avLst/>
            </a:prstGeom>
            <a:noFill/>
            <a:ln w="25400">
              <a:solidFill>
                <a:schemeClr val="tx1"/>
              </a:solidFill>
              <a:round/>
              <a:headEnd/>
              <a:tailEnd type="stealth" w="lg" len="lg"/>
            </a:ln>
            <a:effectLst/>
          </p:spPr>
        </p:cxnSp>
        <p:sp>
          <p:nvSpPr>
            <p:cNvPr id="427021" name="Text Box 13"/>
            <p:cNvSpPr txBox="1">
              <a:spLocks noChangeArrowheads="1"/>
            </p:cNvSpPr>
            <p:nvPr/>
          </p:nvSpPr>
          <p:spPr bwMode="auto">
            <a:xfrm>
              <a:off x="2455" y="959"/>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22" name="Text Box 14"/>
            <p:cNvSpPr txBox="1">
              <a:spLocks noChangeArrowheads="1"/>
            </p:cNvSpPr>
            <p:nvPr/>
          </p:nvSpPr>
          <p:spPr bwMode="auto">
            <a:xfrm>
              <a:off x="2940" y="1049"/>
              <a:ext cx="322" cy="231"/>
            </a:xfrm>
            <a:prstGeom prst="rect">
              <a:avLst/>
            </a:prstGeom>
            <a:noFill/>
            <a:ln w="9525">
              <a:noFill/>
              <a:miter lim="800000"/>
              <a:headEnd/>
              <a:tailEnd/>
            </a:ln>
            <a:effectLst/>
          </p:spPr>
          <p:txBody>
            <a:bodyPr wrap="none">
              <a:spAutoFit/>
            </a:bodyPr>
            <a:lstStyle/>
            <a:p>
              <a:r>
                <a:rPr lang="en-US"/>
                <a:t>cur</a:t>
              </a:r>
            </a:p>
          </p:txBody>
        </p:sp>
      </p:grpSp>
      <p:sp>
        <p:nvSpPr>
          <p:cNvPr id="427023" name="AutoShape 15"/>
          <p:cNvSpPr>
            <a:spLocks noChangeArrowheads="1"/>
          </p:cNvSpPr>
          <p:nvPr/>
        </p:nvSpPr>
        <p:spPr bwMode="auto">
          <a:xfrm rot="5400000">
            <a:off x="274638" y="2298700"/>
            <a:ext cx="323850" cy="279400"/>
          </a:xfrm>
          <a:prstGeom prst="triangle">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pSp>
        <p:nvGrpSpPr>
          <p:cNvPr id="3" name="Group 16"/>
          <p:cNvGrpSpPr>
            <a:grpSpLocks/>
          </p:cNvGrpSpPr>
          <p:nvPr/>
        </p:nvGrpSpPr>
        <p:grpSpPr bwMode="auto">
          <a:xfrm>
            <a:off x="3600450" y="2616200"/>
            <a:ext cx="5292725" cy="690563"/>
            <a:chOff x="2268" y="1648"/>
            <a:chExt cx="3334" cy="435"/>
          </a:xfrm>
        </p:grpSpPr>
        <p:sp>
          <p:nvSpPr>
            <p:cNvPr id="427025" name="Oval 17"/>
            <p:cNvSpPr>
              <a:spLocks noChangeArrowheads="1"/>
            </p:cNvSpPr>
            <p:nvPr/>
          </p:nvSpPr>
          <p:spPr bwMode="auto">
            <a:xfrm>
              <a:off x="2268" y="1648"/>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26" name="AutoShape 18"/>
            <p:cNvCxnSpPr>
              <a:cxnSpLocks noChangeShapeType="1"/>
              <a:stCxn id="427033" idx="6"/>
              <a:endCxn id="427027" idx="2"/>
            </p:cNvCxnSpPr>
            <p:nvPr/>
          </p:nvCxnSpPr>
          <p:spPr bwMode="auto">
            <a:xfrm>
              <a:off x="3946" y="1763"/>
              <a:ext cx="1598" cy="0"/>
            </a:xfrm>
            <a:prstGeom prst="straightConnector1">
              <a:avLst/>
            </a:prstGeom>
            <a:noFill/>
            <a:ln w="88900">
              <a:solidFill>
                <a:schemeClr val="tx1"/>
              </a:solidFill>
              <a:round/>
              <a:headEnd/>
              <a:tailEnd type="triangle" w="med" len="sm"/>
            </a:ln>
            <a:effectLst/>
          </p:spPr>
        </p:cxnSp>
        <p:sp>
          <p:nvSpPr>
            <p:cNvPr id="427027" name="Oval 19"/>
            <p:cNvSpPr>
              <a:spLocks noChangeArrowheads="1"/>
            </p:cNvSpPr>
            <p:nvPr/>
          </p:nvSpPr>
          <p:spPr bwMode="auto">
            <a:xfrm>
              <a:off x="5544" y="1734"/>
              <a:ext cx="58" cy="58"/>
            </a:xfrm>
            <a:prstGeom prst="ellipse">
              <a:avLst/>
            </a:prstGeom>
            <a:noFill/>
            <a:ln w="9525">
              <a:noFill/>
              <a:round/>
              <a:headEnd/>
              <a:tailEnd/>
            </a:ln>
            <a:effectLst/>
          </p:spPr>
          <p:txBody>
            <a:bodyPr wrap="none" anchor="ctr"/>
            <a:lstStyle/>
            <a:p>
              <a:endParaRPr lang="en-US"/>
            </a:p>
          </p:txBody>
        </p:sp>
        <p:sp>
          <p:nvSpPr>
            <p:cNvPr id="427028" name="Text Box 20"/>
            <p:cNvSpPr txBox="1">
              <a:spLocks noChangeArrowheads="1"/>
            </p:cNvSpPr>
            <p:nvPr/>
          </p:nvSpPr>
          <p:spPr bwMode="auto">
            <a:xfrm>
              <a:off x="3950" y="1762"/>
              <a:ext cx="316" cy="233"/>
            </a:xfrm>
            <a:prstGeom prst="rect">
              <a:avLst/>
            </a:prstGeom>
            <a:noFill/>
            <a:ln w="9525">
              <a:noFill/>
              <a:miter lim="800000"/>
              <a:headEnd/>
              <a:tailEnd/>
            </a:ln>
            <a:effectLst/>
          </p:spPr>
          <p:txBody>
            <a:bodyPr wrap="none">
              <a:spAutoFit/>
            </a:bodyPr>
            <a:lstStyle/>
            <a:p>
              <a:r>
                <a:rPr lang="en-US" dirty="0"/>
                <a:t>list</a:t>
              </a:r>
            </a:p>
          </p:txBody>
        </p:sp>
        <p:sp>
          <p:nvSpPr>
            <p:cNvPr id="427029" name="Text Box 21"/>
            <p:cNvSpPr txBox="1">
              <a:spLocks noChangeArrowheads="1"/>
            </p:cNvSpPr>
            <p:nvPr/>
          </p:nvSpPr>
          <p:spPr bwMode="auto">
            <a:xfrm>
              <a:off x="2304" y="1852"/>
              <a:ext cx="158" cy="231"/>
            </a:xfrm>
            <a:prstGeom prst="rect">
              <a:avLst/>
            </a:prstGeom>
            <a:noFill/>
            <a:ln w="9525">
              <a:noFill/>
              <a:miter lim="800000"/>
              <a:headEnd/>
              <a:tailEnd/>
            </a:ln>
            <a:effectLst/>
          </p:spPr>
          <p:txBody>
            <a:bodyPr wrap="none">
              <a:spAutoFit/>
            </a:bodyPr>
            <a:lstStyle/>
            <a:p>
              <a:r>
                <a:rPr lang="en-US"/>
                <a:t>l</a:t>
              </a:r>
            </a:p>
          </p:txBody>
        </p:sp>
        <p:sp>
          <p:nvSpPr>
            <p:cNvPr id="427030" name="Oval 22"/>
            <p:cNvSpPr>
              <a:spLocks noChangeArrowheads="1"/>
            </p:cNvSpPr>
            <p:nvPr/>
          </p:nvSpPr>
          <p:spPr bwMode="auto">
            <a:xfrm>
              <a:off x="2988" y="1648"/>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31" name="AutoShape 23"/>
            <p:cNvCxnSpPr>
              <a:cxnSpLocks noChangeShapeType="1"/>
              <a:stCxn id="427025" idx="6"/>
              <a:endCxn id="427030" idx="2"/>
            </p:cNvCxnSpPr>
            <p:nvPr/>
          </p:nvCxnSpPr>
          <p:spPr bwMode="auto">
            <a:xfrm>
              <a:off x="2506" y="1763"/>
              <a:ext cx="474" cy="0"/>
            </a:xfrm>
            <a:prstGeom prst="straightConnector1">
              <a:avLst/>
            </a:prstGeom>
            <a:noFill/>
            <a:ln w="25400">
              <a:solidFill>
                <a:schemeClr val="tx1"/>
              </a:solidFill>
              <a:round/>
              <a:headEnd/>
              <a:tailEnd type="stealth" w="lg" len="lg"/>
            </a:ln>
            <a:effectLst/>
          </p:spPr>
        </p:cxnSp>
        <p:sp>
          <p:nvSpPr>
            <p:cNvPr id="427032" name="Text Box 24"/>
            <p:cNvSpPr txBox="1">
              <a:spLocks noChangeArrowheads="1"/>
            </p:cNvSpPr>
            <p:nvPr/>
          </p:nvSpPr>
          <p:spPr bwMode="auto">
            <a:xfrm>
              <a:off x="2455" y="1762"/>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33" name="Oval 25"/>
            <p:cNvSpPr>
              <a:spLocks noChangeArrowheads="1"/>
            </p:cNvSpPr>
            <p:nvPr/>
          </p:nvSpPr>
          <p:spPr bwMode="auto">
            <a:xfrm>
              <a:off x="3708" y="1648"/>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34" name="AutoShape 26"/>
            <p:cNvCxnSpPr>
              <a:cxnSpLocks noChangeShapeType="1"/>
              <a:stCxn id="427030" idx="6"/>
              <a:endCxn id="427033" idx="2"/>
            </p:cNvCxnSpPr>
            <p:nvPr/>
          </p:nvCxnSpPr>
          <p:spPr bwMode="auto">
            <a:xfrm>
              <a:off x="3226" y="1763"/>
              <a:ext cx="474" cy="0"/>
            </a:xfrm>
            <a:prstGeom prst="straightConnector1">
              <a:avLst/>
            </a:prstGeom>
            <a:noFill/>
            <a:ln w="25400">
              <a:solidFill>
                <a:schemeClr val="tx1"/>
              </a:solidFill>
              <a:round/>
              <a:headEnd/>
              <a:tailEnd type="stealth" w="lg" len="lg"/>
            </a:ln>
            <a:effectLst/>
          </p:spPr>
        </p:cxnSp>
        <p:sp>
          <p:nvSpPr>
            <p:cNvPr id="427035" name="Text Box 27"/>
            <p:cNvSpPr txBox="1">
              <a:spLocks noChangeArrowheads="1"/>
            </p:cNvSpPr>
            <p:nvPr/>
          </p:nvSpPr>
          <p:spPr bwMode="auto">
            <a:xfrm>
              <a:off x="3175" y="1762"/>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36" name="Text Box 28"/>
            <p:cNvSpPr txBox="1">
              <a:spLocks noChangeArrowheads="1"/>
            </p:cNvSpPr>
            <p:nvPr/>
          </p:nvSpPr>
          <p:spPr bwMode="auto">
            <a:xfrm>
              <a:off x="3659" y="1852"/>
              <a:ext cx="322" cy="231"/>
            </a:xfrm>
            <a:prstGeom prst="rect">
              <a:avLst/>
            </a:prstGeom>
            <a:noFill/>
            <a:ln w="9525">
              <a:noFill/>
              <a:miter lim="800000"/>
              <a:headEnd/>
              <a:tailEnd/>
            </a:ln>
            <a:effectLst/>
          </p:spPr>
          <p:txBody>
            <a:bodyPr wrap="none">
              <a:spAutoFit/>
            </a:bodyPr>
            <a:lstStyle/>
            <a:p>
              <a:r>
                <a:rPr lang="en-US"/>
                <a:t>cur</a:t>
              </a:r>
            </a:p>
          </p:txBody>
        </p:sp>
        <p:sp>
          <p:nvSpPr>
            <p:cNvPr id="427037" name="Text Box 29"/>
            <p:cNvSpPr txBox="1">
              <a:spLocks noChangeArrowheads="1"/>
            </p:cNvSpPr>
            <p:nvPr/>
          </p:nvSpPr>
          <p:spPr bwMode="auto">
            <a:xfrm>
              <a:off x="2903" y="1852"/>
              <a:ext cx="349" cy="231"/>
            </a:xfrm>
            <a:prstGeom prst="rect">
              <a:avLst/>
            </a:prstGeom>
            <a:noFill/>
            <a:ln w="9525">
              <a:noFill/>
              <a:miter lim="800000"/>
              <a:headEnd/>
              <a:tailEnd/>
            </a:ln>
            <a:effectLst/>
          </p:spPr>
          <p:txBody>
            <a:bodyPr wrap="none">
              <a:spAutoFit/>
            </a:bodyPr>
            <a:lstStyle/>
            <a:p>
              <a:r>
                <a:rPr lang="en-US"/>
                <a:t>last</a:t>
              </a:r>
            </a:p>
          </p:txBody>
        </p:sp>
      </p:grpSp>
      <p:grpSp>
        <p:nvGrpSpPr>
          <p:cNvPr id="4" name="Group 30"/>
          <p:cNvGrpSpPr>
            <a:grpSpLocks/>
          </p:cNvGrpSpPr>
          <p:nvPr/>
        </p:nvGrpSpPr>
        <p:grpSpPr bwMode="auto">
          <a:xfrm>
            <a:off x="3600450" y="3890963"/>
            <a:ext cx="5292725" cy="690562"/>
            <a:chOff x="2268" y="2451"/>
            <a:chExt cx="3334" cy="435"/>
          </a:xfrm>
        </p:grpSpPr>
        <p:sp>
          <p:nvSpPr>
            <p:cNvPr id="427039" name="Oval 31"/>
            <p:cNvSpPr>
              <a:spLocks noChangeArrowheads="1"/>
            </p:cNvSpPr>
            <p:nvPr/>
          </p:nvSpPr>
          <p:spPr bwMode="auto">
            <a:xfrm>
              <a:off x="2268" y="2451"/>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40" name="AutoShape 32"/>
            <p:cNvCxnSpPr>
              <a:cxnSpLocks noChangeShapeType="1"/>
              <a:stCxn id="427050" idx="6"/>
              <a:endCxn id="427041" idx="2"/>
            </p:cNvCxnSpPr>
            <p:nvPr/>
          </p:nvCxnSpPr>
          <p:spPr bwMode="auto">
            <a:xfrm>
              <a:off x="4667" y="2566"/>
              <a:ext cx="877" cy="0"/>
            </a:xfrm>
            <a:prstGeom prst="straightConnector1">
              <a:avLst/>
            </a:prstGeom>
            <a:noFill/>
            <a:ln w="88900">
              <a:solidFill>
                <a:schemeClr val="tx1"/>
              </a:solidFill>
              <a:round/>
              <a:headEnd/>
              <a:tailEnd type="triangle" w="med" len="sm"/>
            </a:ln>
            <a:effectLst/>
          </p:spPr>
        </p:cxnSp>
        <p:sp>
          <p:nvSpPr>
            <p:cNvPr id="427041" name="Oval 33"/>
            <p:cNvSpPr>
              <a:spLocks noChangeArrowheads="1"/>
            </p:cNvSpPr>
            <p:nvPr/>
          </p:nvSpPr>
          <p:spPr bwMode="auto">
            <a:xfrm>
              <a:off x="5544" y="2537"/>
              <a:ext cx="58" cy="58"/>
            </a:xfrm>
            <a:prstGeom prst="ellipse">
              <a:avLst/>
            </a:prstGeom>
            <a:noFill/>
            <a:ln w="9525">
              <a:noFill/>
              <a:round/>
              <a:headEnd/>
              <a:tailEnd/>
            </a:ln>
            <a:effectLst/>
          </p:spPr>
          <p:txBody>
            <a:bodyPr wrap="none" anchor="ctr"/>
            <a:lstStyle/>
            <a:p>
              <a:endParaRPr lang="en-US"/>
            </a:p>
          </p:txBody>
        </p:sp>
        <p:sp>
          <p:nvSpPr>
            <p:cNvPr id="427042" name="Text Box 34"/>
            <p:cNvSpPr txBox="1">
              <a:spLocks noChangeArrowheads="1"/>
            </p:cNvSpPr>
            <p:nvPr/>
          </p:nvSpPr>
          <p:spPr bwMode="auto">
            <a:xfrm>
              <a:off x="4672" y="2565"/>
              <a:ext cx="316" cy="233"/>
            </a:xfrm>
            <a:prstGeom prst="rect">
              <a:avLst/>
            </a:prstGeom>
            <a:noFill/>
            <a:ln w="9525">
              <a:noFill/>
              <a:miter lim="800000"/>
              <a:headEnd/>
              <a:tailEnd/>
            </a:ln>
            <a:effectLst/>
          </p:spPr>
          <p:txBody>
            <a:bodyPr wrap="none">
              <a:spAutoFit/>
            </a:bodyPr>
            <a:lstStyle/>
            <a:p>
              <a:r>
                <a:rPr lang="en-US" dirty="0"/>
                <a:t>list</a:t>
              </a:r>
            </a:p>
          </p:txBody>
        </p:sp>
        <p:sp>
          <p:nvSpPr>
            <p:cNvPr id="427043" name="Text Box 35"/>
            <p:cNvSpPr txBox="1">
              <a:spLocks noChangeArrowheads="1"/>
            </p:cNvSpPr>
            <p:nvPr/>
          </p:nvSpPr>
          <p:spPr bwMode="auto">
            <a:xfrm>
              <a:off x="2304" y="2655"/>
              <a:ext cx="158" cy="231"/>
            </a:xfrm>
            <a:prstGeom prst="rect">
              <a:avLst/>
            </a:prstGeom>
            <a:noFill/>
            <a:ln w="9525">
              <a:noFill/>
              <a:miter lim="800000"/>
              <a:headEnd/>
              <a:tailEnd/>
            </a:ln>
            <a:effectLst/>
          </p:spPr>
          <p:txBody>
            <a:bodyPr wrap="none">
              <a:spAutoFit/>
            </a:bodyPr>
            <a:lstStyle/>
            <a:p>
              <a:r>
                <a:rPr lang="en-US"/>
                <a:t>l</a:t>
              </a:r>
            </a:p>
          </p:txBody>
        </p:sp>
        <p:sp>
          <p:nvSpPr>
            <p:cNvPr id="427044" name="Oval 36"/>
            <p:cNvSpPr>
              <a:spLocks noChangeArrowheads="1"/>
            </p:cNvSpPr>
            <p:nvPr/>
          </p:nvSpPr>
          <p:spPr bwMode="auto">
            <a:xfrm>
              <a:off x="2988" y="2451"/>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45" name="AutoShape 37"/>
            <p:cNvCxnSpPr>
              <a:cxnSpLocks noChangeShapeType="1"/>
              <a:stCxn id="427039" idx="6"/>
              <a:endCxn id="427044" idx="2"/>
            </p:cNvCxnSpPr>
            <p:nvPr/>
          </p:nvCxnSpPr>
          <p:spPr bwMode="auto">
            <a:xfrm>
              <a:off x="2506" y="2566"/>
              <a:ext cx="474" cy="0"/>
            </a:xfrm>
            <a:prstGeom prst="straightConnector1">
              <a:avLst/>
            </a:prstGeom>
            <a:noFill/>
            <a:ln w="25400">
              <a:solidFill>
                <a:schemeClr val="tx1"/>
              </a:solidFill>
              <a:round/>
              <a:headEnd/>
              <a:tailEnd type="stealth" w="lg" len="lg"/>
            </a:ln>
            <a:effectLst/>
          </p:spPr>
        </p:cxnSp>
        <p:sp>
          <p:nvSpPr>
            <p:cNvPr id="427046" name="Text Box 38"/>
            <p:cNvSpPr txBox="1">
              <a:spLocks noChangeArrowheads="1"/>
            </p:cNvSpPr>
            <p:nvPr/>
          </p:nvSpPr>
          <p:spPr bwMode="auto">
            <a:xfrm>
              <a:off x="2455" y="2565"/>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47" name="Oval 39"/>
            <p:cNvSpPr>
              <a:spLocks noChangeArrowheads="1"/>
            </p:cNvSpPr>
            <p:nvPr/>
          </p:nvSpPr>
          <p:spPr bwMode="auto">
            <a:xfrm>
              <a:off x="3708" y="2451"/>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48" name="AutoShape 40"/>
            <p:cNvCxnSpPr>
              <a:cxnSpLocks noChangeShapeType="1"/>
              <a:stCxn id="427044" idx="6"/>
              <a:endCxn id="427047" idx="2"/>
            </p:cNvCxnSpPr>
            <p:nvPr/>
          </p:nvCxnSpPr>
          <p:spPr bwMode="auto">
            <a:xfrm>
              <a:off x="3226" y="2566"/>
              <a:ext cx="474" cy="0"/>
            </a:xfrm>
            <a:prstGeom prst="straightConnector1">
              <a:avLst/>
            </a:prstGeom>
            <a:noFill/>
            <a:ln w="25400">
              <a:solidFill>
                <a:schemeClr val="tx1"/>
              </a:solidFill>
              <a:round/>
              <a:headEnd/>
              <a:tailEnd type="stealth" w="lg" len="lg"/>
            </a:ln>
            <a:effectLst/>
          </p:spPr>
        </p:cxnSp>
        <p:sp>
          <p:nvSpPr>
            <p:cNvPr id="427049" name="Text Box 41"/>
            <p:cNvSpPr txBox="1">
              <a:spLocks noChangeArrowheads="1"/>
            </p:cNvSpPr>
            <p:nvPr/>
          </p:nvSpPr>
          <p:spPr bwMode="auto">
            <a:xfrm>
              <a:off x="3175" y="2565"/>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50" name="Oval 42"/>
            <p:cNvSpPr>
              <a:spLocks noChangeArrowheads="1"/>
            </p:cNvSpPr>
            <p:nvPr/>
          </p:nvSpPr>
          <p:spPr bwMode="auto">
            <a:xfrm>
              <a:off x="4429" y="2451"/>
              <a:ext cx="230" cy="230"/>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51" name="AutoShape 43"/>
            <p:cNvCxnSpPr>
              <a:cxnSpLocks noChangeShapeType="1"/>
              <a:stCxn id="427047" idx="6"/>
              <a:endCxn id="427050" idx="2"/>
            </p:cNvCxnSpPr>
            <p:nvPr/>
          </p:nvCxnSpPr>
          <p:spPr bwMode="auto">
            <a:xfrm>
              <a:off x="3946" y="2566"/>
              <a:ext cx="475" cy="0"/>
            </a:xfrm>
            <a:prstGeom prst="straightConnector1">
              <a:avLst/>
            </a:prstGeom>
            <a:noFill/>
            <a:ln w="25400">
              <a:solidFill>
                <a:schemeClr val="tx1"/>
              </a:solidFill>
              <a:round/>
              <a:headEnd/>
              <a:tailEnd type="stealth" w="lg" len="lg"/>
            </a:ln>
            <a:effectLst/>
          </p:spPr>
        </p:cxnSp>
        <p:sp>
          <p:nvSpPr>
            <p:cNvPr id="427052" name="Text Box 44"/>
            <p:cNvSpPr txBox="1">
              <a:spLocks noChangeArrowheads="1"/>
            </p:cNvSpPr>
            <p:nvPr/>
          </p:nvSpPr>
          <p:spPr bwMode="auto">
            <a:xfrm>
              <a:off x="3901" y="2565"/>
              <a:ext cx="371" cy="212"/>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53" name="Text Box 45"/>
            <p:cNvSpPr txBox="1">
              <a:spLocks noChangeArrowheads="1"/>
            </p:cNvSpPr>
            <p:nvPr/>
          </p:nvSpPr>
          <p:spPr bwMode="auto">
            <a:xfrm>
              <a:off x="4378" y="2655"/>
              <a:ext cx="322" cy="231"/>
            </a:xfrm>
            <a:prstGeom prst="rect">
              <a:avLst/>
            </a:prstGeom>
            <a:noFill/>
            <a:ln w="9525">
              <a:noFill/>
              <a:miter lim="800000"/>
              <a:headEnd/>
              <a:tailEnd/>
            </a:ln>
            <a:effectLst/>
          </p:spPr>
          <p:txBody>
            <a:bodyPr wrap="none">
              <a:spAutoFit/>
            </a:bodyPr>
            <a:lstStyle/>
            <a:p>
              <a:r>
                <a:rPr lang="en-US"/>
                <a:t>cur</a:t>
              </a:r>
            </a:p>
          </p:txBody>
        </p:sp>
        <p:sp>
          <p:nvSpPr>
            <p:cNvPr id="427054" name="Text Box 46"/>
            <p:cNvSpPr txBox="1">
              <a:spLocks noChangeArrowheads="1"/>
            </p:cNvSpPr>
            <p:nvPr/>
          </p:nvSpPr>
          <p:spPr bwMode="auto">
            <a:xfrm>
              <a:off x="2903" y="2655"/>
              <a:ext cx="349" cy="231"/>
            </a:xfrm>
            <a:prstGeom prst="rect">
              <a:avLst/>
            </a:prstGeom>
            <a:noFill/>
            <a:ln w="9525">
              <a:noFill/>
              <a:miter lim="800000"/>
              <a:headEnd/>
              <a:tailEnd/>
            </a:ln>
            <a:effectLst/>
          </p:spPr>
          <p:txBody>
            <a:bodyPr wrap="none">
              <a:spAutoFit/>
            </a:bodyPr>
            <a:lstStyle/>
            <a:p>
              <a:r>
                <a:rPr lang="en-US"/>
                <a:t>last</a:t>
              </a:r>
            </a:p>
          </p:txBody>
        </p:sp>
      </p:grpSp>
      <p:sp>
        <p:nvSpPr>
          <p:cNvPr id="427055" name="Oval 47"/>
          <p:cNvSpPr>
            <a:spLocks noChangeArrowheads="1"/>
          </p:cNvSpPr>
          <p:nvPr/>
        </p:nvSpPr>
        <p:spPr bwMode="auto">
          <a:xfrm>
            <a:off x="5811838" y="6675438"/>
            <a:ext cx="92075" cy="92075"/>
          </a:xfrm>
          <a:prstGeom prst="ellipse">
            <a:avLst/>
          </a:prstGeom>
          <a:noFill/>
          <a:ln w="9525">
            <a:noFill/>
            <a:round/>
            <a:headEnd/>
            <a:tailEnd/>
          </a:ln>
          <a:effectLst/>
        </p:spPr>
        <p:txBody>
          <a:bodyPr wrap="none" anchor="ctr"/>
          <a:lstStyle/>
          <a:p>
            <a:endParaRPr lang="en-US"/>
          </a:p>
        </p:txBody>
      </p:sp>
      <p:grpSp>
        <p:nvGrpSpPr>
          <p:cNvPr id="71" name="Group 70"/>
          <p:cNvGrpSpPr/>
          <p:nvPr/>
        </p:nvGrpSpPr>
        <p:grpSpPr>
          <a:xfrm>
            <a:off x="4184568" y="4576763"/>
            <a:ext cx="1438215" cy="976313"/>
            <a:chOff x="5170419" y="4576763"/>
            <a:chExt cx="1438215" cy="976313"/>
          </a:xfrm>
        </p:grpSpPr>
        <p:sp>
          <p:nvSpPr>
            <p:cNvPr id="427058" name="AutoShape 50"/>
            <p:cNvSpPr>
              <a:spLocks noChangeArrowheads="1"/>
            </p:cNvSpPr>
            <p:nvPr/>
          </p:nvSpPr>
          <p:spPr bwMode="auto">
            <a:xfrm rot="5400000">
              <a:off x="5395928" y="4884738"/>
              <a:ext cx="976313" cy="360363"/>
            </a:xfrm>
            <a:prstGeom prst="rightArrow">
              <a:avLst>
                <a:gd name="adj1" fmla="val 50000"/>
                <a:gd name="adj2" fmla="val 6773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27059" name="Text Box 51"/>
            <p:cNvSpPr txBox="1">
              <a:spLocks noChangeArrowheads="1"/>
            </p:cNvSpPr>
            <p:nvPr/>
          </p:nvSpPr>
          <p:spPr bwMode="auto">
            <a:xfrm>
              <a:off x="5170419" y="4699001"/>
              <a:ext cx="1438215" cy="400110"/>
            </a:xfrm>
            <a:prstGeom prst="rect">
              <a:avLst/>
            </a:prstGeom>
            <a:solidFill>
              <a:schemeClr val="bg1"/>
            </a:solidFill>
            <a:ln w="9525">
              <a:solidFill>
                <a:schemeClr val="tx1"/>
              </a:solidFill>
              <a:miter lim="800000"/>
              <a:headEnd/>
              <a:tailEnd/>
            </a:ln>
            <a:effectLst/>
          </p:spPr>
          <p:txBody>
            <a:bodyPr wrap="none">
              <a:spAutoFit/>
            </a:bodyPr>
            <a:lstStyle/>
            <a:p>
              <a:pPr algn="ctr"/>
              <a:r>
                <a:rPr lang="en-US" sz="2000" i="1" dirty="0" smtClean="0"/>
                <a:t>summarize</a:t>
              </a:r>
              <a:endParaRPr lang="en-US" sz="2000" dirty="0"/>
            </a:p>
          </p:txBody>
        </p:sp>
      </p:grpSp>
      <p:grpSp>
        <p:nvGrpSpPr>
          <p:cNvPr id="82" name="Group 81"/>
          <p:cNvGrpSpPr/>
          <p:nvPr/>
        </p:nvGrpSpPr>
        <p:grpSpPr>
          <a:xfrm>
            <a:off x="7431088" y="5791201"/>
            <a:ext cx="1497012" cy="414338"/>
            <a:chOff x="7431088" y="5791201"/>
            <a:chExt cx="1497012" cy="414338"/>
          </a:xfrm>
        </p:grpSpPr>
        <p:cxnSp>
          <p:nvCxnSpPr>
            <p:cNvPr id="427064" name="AutoShape 56"/>
            <p:cNvCxnSpPr>
              <a:cxnSpLocks noChangeShapeType="1"/>
              <a:stCxn id="427072" idx="6"/>
              <a:endCxn id="427065" idx="2"/>
            </p:cNvCxnSpPr>
            <p:nvPr/>
          </p:nvCxnSpPr>
          <p:spPr bwMode="auto">
            <a:xfrm>
              <a:off x="7431088" y="5837239"/>
              <a:ext cx="1404937" cy="1588"/>
            </a:xfrm>
            <a:prstGeom prst="straightConnector1">
              <a:avLst/>
            </a:prstGeom>
            <a:noFill/>
            <a:ln w="88900">
              <a:solidFill>
                <a:schemeClr val="tx1"/>
              </a:solidFill>
              <a:round/>
              <a:headEnd/>
              <a:tailEnd type="triangle" w="med" len="sm"/>
            </a:ln>
            <a:effectLst/>
          </p:spPr>
        </p:cxnSp>
        <p:sp>
          <p:nvSpPr>
            <p:cNvPr id="427065" name="Oval 57"/>
            <p:cNvSpPr>
              <a:spLocks noChangeArrowheads="1"/>
            </p:cNvSpPr>
            <p:nvPr/>
          </p:nvSpPr>
          <p:spPr bwMode="auto">
            <a:xfrm>
              <a:off x="8836025" y="5791201"/>
              <a:ext cx="92075" cy="92075"/>
            </a:xfrm>
            <a:prstGeom prst="ellipse">
              <a:avLst/>
            </a:prstGeom>
            <a:noFill/>
            <a:ln w="9525">
              <a:noFill/>
              <a:round/>
              <a:headEnd/>
              <a:tailEnd/>
            </a:ln>
            <a:effectLst/>
          </p:spPr>
          <p:txBody>
            <a:bodyPr wrap="none" anchor="ctr"/>
            <a:lstStyle/>
            <a:p>
              <a:endParaRPr lang="en-US"/>
            </a:p>
          </p:txBody>
        </p:sp>
        <p:sp>
          <p:nvSpPr>
            <p:cNvPr id="427066" name="Text Box 58"/>
            <p:cNvSpPr txBox="1">
              <a:spLocks noChangeArrowheads="1"/>
            </p:cNvSpPr>
            <p:nvPr/>
          </p:nvSpPr>
          <p:spPr bwMode="auto">
            <a:xfrm>
              <a:off x="7451725" y="5835651"/>
              <a:ext cx="501650" cy="369888"/>
            </a:xfrm>
            <a:prstGeom prst="rect">
              <a:avLst/>
            </a:prstGeom>
            <a:noFill/>
            <a:ln w="9525">
              <a:noFill/>
              <a:miter lim="800000"/>
              <a:headEnd/>
              <a:tailEnd/>
            </a:ln>
            <a:effectLst/>
          </p:spPr>
          <p:txBody>
            <a:bodyPr wrap="none">
              <a:spAutoFit/>
            </a:bodyPr>
            <a:lstStyle/>
            <a:p>
              <a:r>
                <a:rPr lang="en-US" dirty="0"/>
                <a:t>list</a:t>
              </a:r>
            </a:p>
          </p:txBody>
        </p:sp>
      </p:grpSp>
      <p:grpSp>
        <p:nvGrpSpPr>
          <p:cNvPr id="90" name="Group 89"/>
          <p:cNvGrpSpPr/>
          <p:nvPr/>
        </p:nvGrpSpPr>
        <p:grpSpPr>
          <a:xfrm>
            <a:off x="4643438" y="5654676"/>
            <a:ext cx="2852737" cy="690563"/>
            <a:chOff x="4643438" y="5654676"/>
            <a:chExt cx="2852737" cy="690563"/>
          </a:xfrm>
        </p:grpSpPr>
        <p:sp>
          <p:nvSpPr>
            <p:cNvPr id="427074" name="Text Box 66"/>
            <p:cNvSpPr txBox="1">
              <a:spLocks noChangeArrowheads="1"/>
            </p:cNvSpPr>
            <p:nvPr/>
          </p:nvSpPr>
          <p:spPr bwMode="auto">
            <a:xfrm>
              <a:off x="4643438" y="5978526"/>
              <a:ext cx="554038" cy="366713"/>
            </a:xfrm>
            <a:prstGeom prst="rect">
              <a:avLst/>
            </a:prstGeom>
            <a:noFill/>
            <a:ln w="9525">
              <a:noFill/>
              <a:miter lim="800000"/>
              <a:headEnd/>
              <a:tailEnd/>
            </a:ln>
            <a:effectLst/>
          </p:spPr>
          <p:txBody>
            <a:bodyPr wrap="none">
              <a:spAutoFit/>
            </a:bodyPr>
            <a:lstStyle/>
            <a:p>
              <a:r>
                <a:rPr lang="en-US"/>
                <a:t>last</a:t>
              </a:r>
            </a:p>
          </p:txBody>
        </p:sp>
        <p:sp>
          <p:nvSpPr>
            <p:cNvPr id="427062" name="Text Box 54"/>
            <p:cNvSpPr txBox="1">
              <a:spLocks noChangeArrowheads="1"/>
            </p:cNvSpPr>
            <p:nvPr/>
          </p:nvSpPr>
          <p:spPr bwMode="auto">
            <a:xfrm>
              <a:off x="6300788" y="5835651"/>
              <a:ext cx="501650" cy="369888"/>
            </a:xfrm>
            <a:prstGeom prst="rect">
              <a:avLst/>
            </a:prstGeom>
            <a:noFill/>
            <a:ln w="9525">
              <a:noFill/>
              <a:miter lim="800000"/>
              <a:headEnd/>
              <a:tailEnd/>
            </a:ln>
            <a:effectLst/>
          </p:spPr>
          <p:txBody>
            <a:bodyPr wrap="none">
              <a:spAutoFit/>
            </a:bodyPr>
            <a:lstStyle/>
            <a:p>
              <a:r>
                <a:rPr lang="en-US" dirty="0"/>
                <a:t>list</a:t>
              </a:r>
            </a:p>
          </p:txBody>
        </p:sp>
        <p:sp>
          <p:nvSpPr>
            <p:cNvPr id="427068" name="Oval 60"/>
            <p:cNvSpPr>
              <a:spLocks noChangeArrowheads="1"/>
            </p:cNvSpPr>
            <p:nvPr/>
          </p:nvSpPr>
          <p:spPr bwMode="auto">
            <a:xfrm>
              <a:off x="4778375"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sp>
          <p:nvSpPr>
            <p:cNvPr id="427069" name="Oval 61"/>
            <p:cNvSpPr>
              <a:spLocks noChangeArrowheads="1"/>
            </p:cNvSpPr>
            <p:nvPr/>
          </p:nvSpPr>
          <p:spPr bwMode="auto">
            <a:xfrm>
              <a:off x="5921375"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427070" name="AutoShape 62"/>
            <p:cNvCxnSpPr>
              <a:cxnSpLocks noChangeShapeType="1"/>
              <a:stCxn id="427068" idx="6"/>
              <a:endCxn id="427069" idx="2"/>
            </p:cNvCxnSpPr>
            <p:nvPr/>
          </p:nvCxnSpPr>
          <p:spPr bwMode="auto">
            <a:xfrm>
              <a:off x="5156200" y="5837239"/>
              <a:ext cx="752475" cy="0"/>
            </a:xfrm>
            <a:prstGeom prst="straightConnector1">
              <a:avLst/>
            </a:prstGeom>
            <a:noFill/>
            <a:ln w="25400">
              <a:solidFill>
                <a:schemeClr val="tx1"/>
              </a:solidFill>
              <a:round/>
              <a:headEnd/>
              <a:tailEnd type="stealth" w="lg" len="lg"/>
            </a:ln>
            <a:effectLst/>
          </p:spPr>
        </p:cxnSp>
        <p:sp>
          <p:nvSpPr>
            <p:cNvPr id="427071" name="Text Box 63"/>
            <p:cNvSpPr txBox="1">
              <a:spLocks noChangeArrowheads="1"/>
            </p:cNvSpPr>
            <p:nvPr/>
          </p:nvSpPr>
          <p:spPr bwMode="auto">
            <a:xfrm>
              <a:off x="5075238" y="5835651"/>
              <a:ext cx="588963" cy="336550"/>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427072" name="Oval 64"/>
            <p:cNvSpPr>
              <a:spLocks noChangeArrowheads="1"/>
            </p:cNvSpPr>
            <p:nvPr/>
          </p:nvSpPr>
          <p:spPr bwMode="auto">
            <a:xfrm>
              <a:off x="7065963"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sp>
          <p:nvSpPr>
            <p:cNvPr id="427073" name="Text Box 65"/>
            <p:cNvSpPr txBox="1">
              <a:spLocks noChangeArrowheads="1"/>
            </p:cNvSpPr>
            <p:nvPr/>
          </p:nvSpPr>
          <p:spPr bwMode="auto">
            <a:xfrm>
              <a:off x="6985000" y="5978526"/>
              <a:ext cx="511175" cy="366713"/>
            </a:xfrm>
            <a:prstGeom prst="rect">
              <a:avLst/>
            </a:prstGeom>
            <a:noFill/>
            <a:ln w="9525">
              <a:noFill/>
              <a:miter lim="800000"/>
              <a:headEnd/>
              <a:tailEnd/>
            </a:ln>
            <a:effectLst/>
          </p:spPr>
          <p:txBody>
            <a:bodyPr wrap="none">
              <a:spAutoFit/>
            </a:bodyPr>
            <a:lstStyle/>
            <a:p>
              <a:r>
                <a:rPr lang="en-US" dirty="0"/>
                <a:t>cur</a:t>
              </a:r>
            </a:p>
          </p:txBody>
        </p:sp>
        <p:cxnSp>
          <p:nvCxnSpPr>
            <p:cNvPr id="427075" name="AutoShape 67"/>
            <p:cNvCxnSpPr>
              <a:cxnSpLocks noChangeShapeType="1"/>
              <a:stCxn id="427069" idx="6"/>
              <a:endCxn id="427072" idx="2"/>
            </p:cNvCxnSpPr>
            <p:nvPr/>
          </p:nvCxnSpPr>
          <p:spPr bwMode="auto">
            <a:xfrm>
              <a:off x="6299200" y="5837239"/>
              <a:ext cx="754063" cy="0"/>
            </a:xfrm>
            <a:prstGeom prst="straightConnector1">
              <a:avLst/>
            </a:prstGeom>
            <a:noFill/>
            <a:ln w="88900">
              <a:solidFill>
                <a:schemeClr val="tx1"/>
              </a:solidFill>
              <a:round/>
              <a:headEnd/>
              <a:tailEnd type="triangle" w="med" len="med"/>
            </a:ln>
            <a:effectLst/>
          </p:spPr>
        </p:cxnSp>
      </p:grpSp>
      <p:grpSp>
        <p:nvGrpSpPr>
          <p:cNvPr id="87" name="Group 86"/>
          <p:cNvGrpSpPr/>
          <p:nvPr/>
        </p:nvGrpSpPr>
        <p:grpSpPr>
          <a:xfrm>
            <a:off x="3635375" y="5654676"/>
            <a:ext cx="1143000" cy="690563"/>
            <a:chOff x="3635375" y="5654676"/>
            <a:chExt cx="1143000" cy="690563"/>
          </a:xfrm>
        </p:grpSpPr>
        <p:sp>
          <p:nvSpPr>
            <p:cNvPr id="427061" name="Text Box 53"/>
            <p:cNvSpPr txBox="1">
              <a:spLocks noChangeArrowheads="1"/>
            </p:cNvSpPr>
            <p:nvPr/>
          </p:nvSpPr>
          <p:spPr bwMode="auto">
            <a:xfrm>
              <a:off x="4005263" y="5835651"/>
              <a:ext cx="501650" cy="369888"/>
            </a:xfrm>
            <a:prstGeom prst="rect">
              <a:avLst/>
            </a:prstGeom>
            <a:noFill/>
            <a:ln w="9525">
              <a:noFill/>
              <a:miter lim="800000"/>
              <a:headEnd/>
              <a:tailEnd/>
            </a:ln>
            <a:effectLst/>
          </p:spPr>
          <p:txBody>
            <a:bodyPr wrap="none">
              <a:spAutoFit/>
            </a:bodyPr>
            <a:lstStyle/>
            <a:p>
              <a:r>
                <a:rPr lang="en-US" dirty="0"/>
                <a:t>list</a:t>
              </a:r>
            </a:p>
          </p:txBody>
        </p:sp>
        <p:sp>
          <p:nvSpPr>
            <p:cNvPr id="427063" name="Oval 55"/>
            <p:cNvSpPr>
              <a:spLocks noChangeArrowheads="1"/>
            </p:cNvSpPr>
            <p:nvPr/>
          </p:nvSpPr>
          <p:spPr bwMode="auto">
            <a:xfrm>
              <a:off x="3635375"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sp>
          <p:nvSpPr>
            <p:cNvPr id="427067" name="Text Box 59"/>
            <p:cNvSpPr txBox="1">
              <a:spLocks noChangeArrowheads="1"/>
            </p:cNvSpPr>
            <p:nvPr/>
          </p:nvSpPr>
          <p:spPr bwMode="auto">
            <a:xfrm>
              <a:off x="3692525" y="5978526"/>
              <a:ext cx="250825" cy="366713"/>
            </a:xfrm>
            <a:prstGeom prst="rect">
              <a:avLst/>
            </a:prstGeom>
            <a:noFill/>
            <a:ln w="9525">
              <a:noFill/>
              <a:miter lim="800000"/>
              <a:headEnd/>
              <a:tailEnd/>
            </a:ln>
            <a:effectLst/>
          </p:spPr>
          <p:txBody>
            <a:bodyPr wrap="none">
              <a:spAutoFit/>
            </a:bodyPr>
            <a:lstStyle/>
            <a:p>
              <a:r>
                <a:rPr lang="en-US"/>
                <a:t>l</a:t>
              </a:r>
            </a:p>
          </p:txBody>
        </p:sp>
        <p:cxnSp>
          <p:nvCxnSpPr>
            <p:cNvPr id="427076" name="AutoShape 68"/>
            <p:cNvCxnSpPr>
              <a:cxnSpLocks noChangeShapeType="1"/>
              <a:stCxn id="427063" idx="6"/>
              <a:endCxn id="427068" idx="2"/>
            </p:cNvCxnSpPr>
            <p:nvPr/>
          </p:nvCxnSpPr>
          <p:spPr bwMode="auto">
            <a:xfrm>
              <a:off x="4000500" y="5837239"/>
              <a:ext cx="777875" cy="1588"/>
            </a:xfrm>
            <a:prstGeom prst="straightConnector1">
              <a:avLst/>
            </a:prstGeom>
            <a:noFill/>
            <a:ln w="88900">
              <a:solidFill>
                <a:schemeClr val="tx1"/>
              </a:solidFill>
              <a:round/>
              <a:headEnd/>
              <a:tailEnd type="triangle" w="med" len="med"/>
            </a:ln>
            <a:effectLst/>
          </p:spPr>
        </p:cxnSp>
      </p:grpSp>
      <p:sp>
        <p:nvSpPr>
          <p:cNvPr id="72" name="AutoShape 101"/>
          <p:cNvSpPr>
            <a:spLocks noChangeArrowheads="1"/>
          </p:cNvSpPr>
          <p:nvPr/>
        </p:nvSpPr>
        <p:spPr bwMode="auto">
          <a:xfrm>
            <a:off x="5740417" y="4524390"/>
            <a:ext cx="3079733" cy="1022364"/>
          </a:xfrm>
          <a:prstGeom prst="wedgeRectCallout">
            <a:avLst>
              <a:gd name="adj1" fmla="val -34427"/>
              <a:gd name="adj2" fmla="val 59643"/>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i="1" u="sng" dirty="0" smtClean="0">
                <a:solidFill>
                  <a:srgbClr val="7030A0"/>
                </a:solidFill>
              </a:rPr>
              <a:t>Challenge</a:t>
            </a:r>
            <a:r>
              <a:rPr lang="en-US" sz="2400" dirty="0" smtClean="0">
                <a:solidFill>
                  <a:srgbClr val="7030A0"/>
                </a:solidFill>
              </a:rPr>
              <a:t>:</a:t>
            </a:r>
            <a:r>
              <a:rPr lang="en-US" sz="2400" dirty="0" smtClean="0"/>
              <a:t>  Precision </a:t>
            </a:r>
            <a:r>
              <a:rPr lang="en-US" dirty="0" smtClean="0"/>
              <a:t>(e.g., last, cur separated by at least one step)</a:t>
            </a:r>
            <a:endParaRPr lang="en-US" sz="2000" dirty="0"/>
          </a:p>
        </p:txBody>
      </p:sp>
      <p:sp>
        <p:nvSpPr>
          <p:cNvPr id="74" name="Content Placeholder 2"/>
          <p:cNvSpPr txBox="1">
            <a:spLocks/>
          </p:cNvSpPr>
          <p:nvPr/>
        </p:nvSpPr>
        <p:spPr bwMode="auto">
          <a:xfrm>
            <a:off x="304020" y="3575052"/>
            <a:ext cx="2953512" cy="124144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45720" tIns="45720" rIns="45720" bIns="45720" numCol="1" anchor="ctr" anchorCtr="1" compatLnSpc="1">
            <a:prstTxWarp prst="textNoShape">
              <a:avLst/>
            </a:prstTxWarp>
            <a:spAutoFit/>
          </a:bodyPr>
          <a:lstStyle/>
          <a:p>
            <a:r>
              <a:rPr lang="en-US" sz="2400" dirty="0" smtClean="0">
                <a:solidFill>
                  <a:schemeClr val="tx1"/>
                </a:solidFill>
              </a:rPr>
              <a:t>Previous approaches guess where to fold for each graph.</a:t>
            </a:r>
          </a:p>
        </p:txBody>
      </p:sp>
      <p:sp>
        <p:nvSpPr>
          <p:cNvPr id="76" name="Footer Placeholder 75"/>
          <p:cNvSpPr>
            <a:spLocks noGrp="1"/>
          </p:cNvSpPr>
          <p:nvPr>
            <p:ph type="ftr" sz="quarter" idx="11"/>
          </p:nvPr>
        </p:nvSpPr>
        <p:spPr/>
        <p:txBody>
          <a:bodyPr/>
          <a:lstStyle/>
          <a:p>
            <a:r>
              <a:rPr lang="en-US" smtClean="0"/>
              <a:t>Bor-Yuh Evan Chang - End-User Program Analysis for Data Structures</a:t>
            </a:r>
            <a:endParaRPr lang="en-US"/>
          </a:p>
        </p:txBody>
      </p:sp>
      <p:grpSp>
        <p:nvGrpSpPr>
          <p:cNvPr id="85" name="Group 84"/>
          <p:cNvGrpSpPr/>
          <p:nvPr/>
        </p:nvGrpSpPr>
        <p:grpSpPr>
          <a:xfrm>
            <a:off x="3779838" y="2030363"/>
            <a:ext cx="3441685" cy="1751061"/>
            <a:chOff x="3779838" y="2030363"/>
            <a:chExt cx="3441685" cy="1751061"/>
          </a:xfrm>
        </p:grpSpPr>
        <p:sp>
          <p:nvSpPr>
            <p:cNvPr id="73" name="Line 117"/>
            <p:cNvSpPr>
              <a:spLocks noChangeShapeType="1"/>
            </p:cNvSpPr>
            <p:nvPr/>
          </p:nvSpPr>
          <p:spPr bwMode="auto">
            <a:xfrm>
              <a:off x="5015161" y="2032000"/>
              <a:ext cx="1100120" cy="474661"/>
            </a:xfrm>
            <a:prstGeom prst="line">
              <a:avLst/>
            </a:prstGeom>
            <a:noFill/>
            <a:ln w="63500" cap="rnd">
              <a:solidFill>
                <a:srgbClr val="666699"/>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77" name="Line 118"/>
            <p:cNvSpPr>
              <a:spLocks noChangeShapeType="1"/>
            </p:cNvSpPr>
            <p:nvPr/>
          </p:nvSpPr>
          <p:spPr bwMode="auto">
            <a:xfrm>
              <a:off x="4067175" y="2049463"/>
              <a:ext cx="855744" cy="457199"/>
            </a:xfrm>
            <a:prstGeom prst="line">
              <a:avLst/>
            </a:prstGeom>
            <a:noFill/>
            <a:ln w="63500" cap="rnd">
              <a:solidFill>
                <a:srgbClr val="FFCC00"/>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78" name="Line 119"/>
            <p:cNvSpPr>
              <a:spLocks noChangeShapeType="1"/>
            </p:cNvSpPr>
            <p:nvPr/>
          </p:nvSpPr>
          <p:spPr bwMode="auto">
            <a:xfrm>
              <a:off x="3779838" y="2049462"/>
              <a:ext cx="0" cy="457200"/>
            </a:xfrm>
            <a:prstGeom prst="line">
              <a:avLst/>
            </a:prstGeom>
            <a:noFill/>
            <a:ln w="63500" cap="rnd">
              <a:solidFill>
                <a:srgbClr val="339966"/>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79" name="Line 122"/>
            <p:cNvSpPr>
              <a:spLocks noChangeShapeType="1"/>
            </p:cNvSpPr>
            <p:nvPr/>
          </p:nvSpPr>
          <p:spPr bwMode="auto">
            <a:xfrm>
              <a:off x="3779838" y="3306763"/>
              <a:ext cx="0" cy="457200"/>
            </a:xfrm>
            <a:prstGeom prst="line">
              <a:avLst/>
            </a:prstGeom>
            <a:noFill/>
            <a:ln w="63500" cap="rnd">
              <a:solidFill>
                <a:srgbClr val="339966"/>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80" name="Line 123"/>
            <p:cNvSpPr>
              <a:spLocks noChangeShapeType="1"/>
            </p:cNvSpPr>
            <p:nvPr/>
          </p:nvSpPr>
          <p:spPr bwMode="auto">
            <a:xfrm>
              <a:off x="4922919" y="3306763"/>
              <a:ext cx="0" cy="457200"/>
            </a:xfrm>
            <a:prstGeom prst="line">
              <a:avLst/>
            </a:prstGeom>
            <a:noFill/>
            <a:ln w="63500" cap="rnd">
              <a:solidFill>
                <a:srgbClr val="FFCC00"/>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81" name="Line 124"/>
            <p:cNvSpPr>
              <a:spLocks noChangeShapeType="1"/>
            </p:cNvSpPr>
            <p:nvPr/>
          </p:nvSpPr>
          <p:spPr bwMode="auto">
            <a:xfrm>
              <a:off x="6084889" y="3306763"/>
              <a:ext cx="0" cy="457200"/>
            </a:xfrm>
            <a:prstGeom prst="line">
              <a:avLst/>
            </a:prstGeom>
            <a:noFill/>
            <a:ln w="63500" cap="rnd">
              <a:solidFill>
                <a:srgbClr val="666699"/>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83" name="Line 117"/>
            <p:cNvSpPr>
              <a:spLocks noChangeShapeType="1"/>
            </p:cNvSpPr>
            <p:nvPr/>
          </p:nvSpPr>
          <p:spPr bwMode="auto">
            <a:xfrm>
              <a:off x="6251575" y="3306763"/>
              <a:ext cx="969948" cy="474661"/>
            </a:xfrm>
            <a:prstGeom prst="line">
              <a:avLst/>
            </a:prstGeom>
            <a:noFill/>
            <a:ln w="63500" cap="rnd">
              <a:solidFill>
                <a:srgbClr val="C00000"/>
              </a:solidFill>
              <a:prstDash val="sysDot"/>
              <a:round/>
              <a:headEnd/>
              <a:tailEnd/>
            </a:ln>
            <a:effectLst>
              <a:outerShdw blurRad="40005" dist="20320" dir="5400000" algn="tl" rotWithShape="0">
                <a:prstClr val="black">
                  <a:alpha val="38000"/>
                </a:prstClr>
              </a:outerShdw>
            </a:effectLst>
          </p:spPr>
          <p:txBody>
            <a:bodyPr/>
            <a:lstStyle/>
            <a:p>
              <a:endParaRPr lang="en-US"/>
            </a:p>
          </p:txBody>
        </p:sp>
        <p:sp>
          <p:nvSpPr>
            <p:cNvPr id="84" name="Line 117"/>
            <p:cNvSpPr>
              <a:spLocks noChangeShapeType="1"/>
            </p:cNvSpPr>
            <p:nvPr/>
          </p:nvSpPr>
          <p:spPr bwMode="auto">
            <a:xfrm>
              <a:off x="5100754" y="2030363"/>
              <a:ext cx="1100120" cy="474661"/>
            </a:xfrm>
            <a:prstGeom prst="line">
              <a:avLst/>
            </a:prstGeom>
            <a:noFill/>
            <a:ln w="63500" cap="rnd">
              <a:solidFill>
                <a:srgbClr val="C00000"/>
              </a:solidFill>
              <a:prstDash val="sysDot"/>
              <a:round/>
              <a:headEnd/>
              <a:tailEnd/>
            </a:ln>
            <a:effectLst>
              <a:outerShdw blurRad="40005" dist="20320" dir="5400000" algn="tl" rotWithShape="0">
                <a:prstClr val="black">
                  <a:alpha val="38000"/>
                </a:prstClr>
              </a:outerShdw>
            </a:effectLst>
          </p:spPr>
          <p:txBody>
            <a:bodyPr/>
            <a:lstStyle/>
            <a:p>
              <a:endParaRPr lang="en-US"/>
            </a:p>
          </p:txBody>
        </p:sp>
      </p:grpSp>
      <p:sp>
        <p:nvSpPr>
          <p:cNvPr id="88" name="Content Placeholder 2"/>
          <p:cNvSpPr txBox="1">
            <a:spLocks/>
          </p:cNvSpPr>
          <p:nvPr/>
        </p:nvSpPr>
        <p:spPr bwMode="auto">
          <a:xfrm>
            <a:off x="304020" y="4864158"/>
            <a:ext cx="2953512"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45720" tIns="45720" rIns="45720" bIns="45720" numCol="1" anchor="ctr" anchorCtr="1" compatLnSpc="1">
            <a:prstTxWarp prst="textNoShape">
              <a:avLst/>
            </a:prstTxWarp>
            <a:spAutoFit/>
          </a:bodyPr>
          <a:lstStyle/>
          <a:p>
            <a:pPr>
              <a:spcBef>
                <a:spcPts val="0"/>
              </a:spcBef>
            </a:pPr>
            <a:r>
              <a:rPr lang="en-US" sz="2400" i="1" u="sng" dirty="0" smtClean="0">
                <a:solidFill>
                  <a:srgbClr val="7030A0"/>
                </a:solidFill>
              </a:rPr>
              <a:t>Contribution</a:t>
            </a:r>
            <a:r>
              <a:rPr lang="en-US" sz="2400" dirty="0" smtClean="0">
                <a:solidFill>
                  <a:srgbClr val="7030A0"/>
                </a:solidFill>
              </a:rPr>
              <a:t>:</a:t>
            </a:r>
            <a:r>
              <a:rPr lang="en-US" sz="2400" dirty="0" smtClean="0"/>
              <a:t> Determine where by comparing graphs across history</a:t>
            </a:r>
            <a:endParaRPr lang="en-US" sz="2000" dirty="0"/>
          </a:p>
        </p:txBody>
      </p:sp>
      <p:grpSp>
        <p:nvGrpSpPr>
          <p:cNvPr id="91" name="Group 90"/>
          <p:cNvGrpSpPr/>
          <p:nvPr/>
        </p:nvGrpSpPr>
        <p:grpSpPr>
          <a:xfrm>
            <a:off x="4643438" y="5654676"/>
            <a:ext cx="2852737" cy="690563"/>
            <a:chOff x="4643438" y="5654676"/>
            <a:chExt cx="2852737" cy="690563"/>
          </a:xfrm>
          <a:effectLst>
            <a:glow rad="139700">
              <a:schemeClr val="accent6">
                <a:satMod val="175000"/>
                <a:alpha val="40000"/>
              </a:schemeClr>
            </a:glow>
          </a:effectLst>
        </p:grpSpPr>
        <p:sp>
          <p:nvSpPr>
            <p:cNvPr id="92" name="Text Box 66"/>
            <p:cNvSpPr txBox="1">
              <a:spLocks noChangeArrowheads="1"/>
            </p:cNvSpPr>
            <p:nvPr/>
          </p:nvSpPr>
          <p:spPr bwMode="auto">
            <a:xfrm>
              <a:off x="4643438" y="5978526"/>
              <a:ext cx="554038" cy="366713"/>
            </a:xfrm>
            <a:prstGeom prst="rect">
              <a:avLst/>
            </a:prstGeom>
            <a:noFill/>
            <a:ln w="9525">
              <a:noFill/>
              <a:miter lim="800000"/>
              <a:headEnd/>
              <a:tailEnd/>
            </a:ln>
            <a:effectLst/>
          </p:spPr>
          <p:txBody>
            <a:bodyPr wrap="none">
              <a:spAutoFit/>
            </a:bodyPr>
            <a:lstStyle/>
            <a:p>
              <a:r>
                <a:rPr lang="en-US"/>
                <a:t>last</a:t>
              </a:r>
            </a:p>
          </p:txBody>
        </p:sp>
        <p:sp>
          <p:nvSpPr>
            <p:cNvPr id="93" name="Text Box 54"/>
            <p:cNvSpPr txBox="1">
              <a:spLocks noChangeArrowheads="1"/>
            </p:cNvSpPr>
            <p:nvPr/>
          </p:nvSpPr>
          <p:spPr bwMode="auto">
            <a:xfrm>
              <a:off x="6300788" y="5835651"/>
              <a:ext cx="501650" cy="369888"/>
            </a:xfrm>
            <a:prstGeom prst="rect">
              <a:avLst/>
            </a:prstGeom>
            <a:noFill/>
            <a:ln w="9525">
              <a:noFill/>
              <a:miter lim="800000"/>
              <a:headEnd/>
              <a:tailEnd/>
            </a:ln>
            <a:effectLst/>
          </p:spPr>
          <p:txBody>
            <a:bodyPr wrap="none">
              <a:spAutoFit/>
            </a:bodyPr>
            <a:lstStyle/>
            <a:p>
              <a:r>
                <a:rPr lang="en-US" dirty="0"/>
                <a:t>list</a:t>
              </a:r>
            </a:p>
          </p:txBody>
        </p:sp>
        <p:sp>
          <p:nvSpPr>
            <p:cNvPr id="94" name="Oval 60"/>
            <p:cNvSpPr>
              <a:spLocks noChangeArrowheads="1"/>
            </p:cNvSpPr>
            <p:nvPr/>
          </p:nvSpPr>
          <p:spPr bwMode="auto">
            <a:xfrm>
              <a:off x="4778375"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sp>
          <p:nvSpPr>
            <p:cNvPr id="95" name="Oval 61"/>
            <p:cNvSpPr>
              <a:spLocks noChangeArrowheads="1"/>
            </p:cNvSpPr>
            <p:nvPr/>
          </p:nvSpPr>
          <p:spPr bwMode="auto">
            <a:xfrm>
              <a:off x="5921375"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cxnSp>
          <p:nvCxnSpPr>
            <p:cNvPr id="96" name="AutoShape 62"/>
            <p:cNvCxnSpPr>
              <a:cxnSpLocks noChangeShapeType="1"/>
              <a:stCxn id="94" idx="6"/>
              <a:endCxn id="95" idx="2"/>
            </p:cNvCxnSpPr>
            <p:nvPr/>
          </p:nvCxnSpPr>
          <p:spPr bwMode="auto">
            <a:xfrm>
              <a:off x="5156200" y="5837239"/>
              <a:ext cx="752475" cy="0"/>
            </a:xfrm>
            <a:prstGeom prst="straightConnector1">
              <a:avLst/>
            </a:prstGeom>
            <a:noFill/>
            <a:ln w="25400">
              <a:solidFill>
                <a:schemeClr val="tx1"/>
              </a:solidFill>
              <a:round/>
              <a:headEnd/>
              <a:tailEnd type="stealth" w="lg" len="lg"/>
            </a:ln>
            <a:effectLst/>
          </p:spPr>
        </p:cxnSp>
        <p:sp>
          <p:nvSpPr>
            <p:cNvPr id="97" name="Text Box 63"/>
            <p:cNvSpPr txBox="1">
              <a:spLocks noChangeArrowheads="1"/>
            </p:cNvSpPr>
            <p:nvPr/>
          </p:nvSpPr>
          <p:spPr bwMode="auto">
            <a:xfrm>
              <a:off x="5075238" y="5835651"/>
              <a:ext cx="588963" cy="336550"/>
            </a:xfrm>
            <a:prstGeom prst="rect">
              <a:avLst/>
            </a:prstGeom>
            <a:noFill/>
            <a:ln w="9525">
              <a:noFill/>
              <a:miter lim="800000"/>
              <a:headEnd/>
              <a:tailEnd/>
            </a:ln>
            <a:effectLst/>
          </p:spPr>
          <p:txBody>
            <a:bodyPr wrap="none">
              <a:spAutoFit/>
            </a:bodyPr>
            <a:lstStyle/>
            <a:p>
              <a:r>
                <a:rPr lang="en-US" sz="1600" dirty="0">
                  <a:solidFill>
                    <a:schemeClr val="accent5">
                      <a:lumMod val="25000"/>
                    </a:schemeClr>
                  </a:solidFill>
                </a:rPr>
                <a:t>next</a:t>
              </a:r>
            </a:p>
          </p:txBody>
        </p:sp>
        <p:sp>
          <p:nvSpPr>
            <p:cNvPr id="98" name="Oval 64"/>
            <p:cNvSpPr>
              <a:spLocks noChangeArrowheads="1"/>
            </p:cNvSpPr>
            <p:nvPr/>
          </p:nvSpPr>
          <p:spPr bwMode="auto">
            <a:xfrm>
              <a:off x="7065963" y="5654676"/>
              <a:ext cx="365125" cy="365125"/>
            </a:xfrm>
            <a:prstGeom prst="ellipse">
              <a:avLst/>
            </a:prstGeom>
            <a:noFill/>
            <a:ln w="25400">
              <a:solidFill>
                <a:schemeClr val="tx1"/>
              </a:solidFill>
              <a:round/>
              <a:headEnd/>
              <a:tailEnd/>
            </a:ln>
            <a:effectLst/>
          </p:spPr>
          <p:txBody>
            <a:bodyPr wrap="none" anchor="ctr"/>
            <a:lstStyle/>
            <a:p>
              <a:pPr algn="ctr"/>
              <a:endParaRPr lang="en-US">
                <a:latin typeface="Symbol" pitchFamily="-32" charset="2"/>
                <a:sym typeface="Symbol" pitchFamily="-32" charset="2"/>
              </a:endParaRPr>
            </a:p>
          </p:txBody>
        </p:sp>
        <p:sp>
          <p:nvSpPr>
            <p:cNvPr id="99" name="Text Box 65"/>
            <p:cNvSpPr txBox="1">
              <a:spLocks noChangeArrowheads="1"/>
            </p:cNvSpPr>
            <p:nvPr/>
          </p:nvSpPr>
          <p:spPr bwMode="auto">
            <a:xfrm>
              <a:off x="6985000" y="5978526"/>
              <a:ext cx="511175" cy="366713"/>
            </a:xfrm>
            <a:prstGeom prst="rect">
              <a:avLst/>
            </a:prstGeom>
            <a:noFill/>
            <a:ln w="9525">
              <a:noFill/>
              <a:miter lim="800000"/>
              <a:headEnd/>
              <a:tailEnd/>
            </a:ln>
            <a:effectLst/>
          </p:spPr>
          <p:txBody>
            <a:bodyPr wrap="none">
              <a:spAutoFit/>
            </a:bodyPr>
            <a:lstStyle/>
            <a:p>
              <a:r>
                <a:rPr lang="en-US" dirty="0"/>
                <a:t>cur</a:t>
              </a:r>
            </a:p>
          </p:txBody>
        </p:sp>
        <p:cxnSp>
          <p:nvCxnSpPr>
            <p:cNvPr id="100" name="AutoShape 67"/>
            <p:cNvCxnSpPr>
              <a:cxnSpLocks noChangeShapeType="1"/>
              <a:stCxn id="95" idx="6"/>
              <a:endCxn id="98" idx="2"/>
            </p:cNvCxnSpPr>
            <p:nvPr/>
          </p:nvCxnSpPr>
          <p:spPr bwMode="auto">
            <a:xfrm>
              <a:off x="6299200" y="5837239"/>
              <a:ext cx="754063" cy="0"/>
            </a:xfrm>
            <a:prstGeom prst="straightConnector1">
              <a:avLst/>
            </a:prstGeom>
            <a:noFill/>
            <a:ln w="88900">
              <a:solidFill>
                <a:schemeClr val="tx1"/>
              </a:solidFill>
              <a:round/>
              <a:headEnd/>
              <a:tailEnd type="triangle" w="med" len="me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3.05556E-6 4.44444E-6 L -0.00156 0.15277 C -0.00677 0.16666 -0.02031 0.14606 -0.02031 0.07268 C -0.02031 -0.00232 -0.00677 0.01481 -3.05556E-6 4.44444E-6 Z " pathEditMode="relative" rAng="0" ptsTypes="AtfA">
                                      <p:cBhvr>
                                        <p:cTn id="6" dur="500" fill="hold"/>
                                        <p:tgtEl>
                                          <p:spTgt spid="427012"/>
                                        </p:tgtEl>
                                        <p:attrNameLst>
                                          <p:attrName>ppt_x</p:attrName>
                                          <p:attrName>ppt_y</p:attrName>
                                        </p:attrNameLst>
                                      </p:cBhvr>
                                      <p:rCtr x="-10" y="82"/>
                                    </p:animMotion>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270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7023"/>
                                        </p:tgtEl>
                                        <p:attrNameLst>
                                          <p:attrName>style.visibility</p:attrName>
                                        </p:attrNameLst>
                                      </p:cBhvr>
                                      <p:to>
                                        <p:strVal val="visible"/>
                                      </p:to>
                                    </p:set>
                                  </p:childTnLst>
                                </p:cTn>
                              </p:par>
                              <p:par>
                                <p:cTn id="19" presetID="12" presetClass="path" presetSubtype="0" accel="50000" decel="50000" fill="hold" grpId="1" nodeType="withEffect">
                                  <p:stCondLst>
                                    <p:cond delay="0"/>
                                  </p:stCondLst>
                                  <p:childTnLst>
                                    <p:animMotion origin="layout" path="M -3.05556E-6 4.44444E-6 L -0.00156 0.15277 C -0.00677 0.16666 -0.02031 0.14606 -0.02031 0.07268 C -0.02031 -0.00232 -0.00677 0.01481 -3.05556E-6 4.44444E-6 Z " pathEditMode="relative" rAng="0" ptsTypes="AtfA">
                                      <p:cBhvr>
                                        <p:cTn id="20" dur="500" fill="hold"/>
                                        <p:tgtEl>
                                          <p:spTgt spid="427023"/>
                                        </p:tgtEl>
                                        <p:attrNameLst>
                                          <p:attrName>ppt_x</p:attrName>
                                          <p:attrName>ppt_y</p:attrName>
                                        </p:attrNameLst>
                                      </p:cBhvr>
                                      <p:rCtr x="-10" y="82"/>
                                    </p:animMotion>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9" presetClass="emph" presetSubtype="0" nodeType="withEffect">
                                  <p:stCondLst>
                                    <p:cond delay="0"/>
                                  </p:stCondLst>
                                  <p:childTnLst>
                                    <p:set>
                                      <p:cBhvr rctx="PPT">
                                        <p:cTn id="25" dur="indefinite"/>
                                        <p:tgtEl>
                                          <p:spTgt spid="3"/>
                                        </p:tgtEl>
                                        <p:attrNameLst>
                                          <p:attrName>style.opacity</p:attrName>
                                        </p:attrNameLst>
                                      </p:cBhvr>
                                      <p:to>
                                        <p:strVal val="0.5"/>
                                      </p:to>
                                    </p:set>
                                    <p:animEffect filter="image" prLst="opacity: 0.5">
                                      <p:cBhvr rctx="IE">
                                        <p:cTn id="26" dur="indefinite"/>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rctx="PPT">
                                        <p:cTn id="30" dur="indefinite"/>
                                        <p:tgtEl>
                                          <p:spTgt spid="427011"/>
                                        </p:tgtEl>
                                        <p:attrNameLst>
                                          <p:attrName>style.opacity</p:attrName>
                                        </p:attrNameLst>
                                      </p:cBhvr>
                                      <p:to>
                                        <p:strVal val="0.25"/>
                                      </p:to>
                                    </p:set>
                                    <p:animEffect filter="image" prLst="opacity: 0.25">
                                      <p:cBhvr rctx="IE">
                                        <p:cTn id="31" dur="indefinite"/>
                                        <p:tgtEl>
                                          <p:spTgt spid="427011"/>
                                        </p:tgtEl>
                                      </p:cBhvr>
                                    </p:animEffect>
                                  </p:childTnLst>
                                </p:cTn>
                              </p:par>
                              <p:par>
                                <p:cTn id="32" presetID="9" presetClass="emph" presetSubtype="0" grpId="2" nodeType="withEffect">
                                  <p:stCondLst>
                                    <p:cond delay="0"/>
                                  </p:stCondLst>
                                  <p:childTnLst>
                                    <p:set>
                                      <p:cBhvr rctx="PPT">
                                        <p:cTn id="33" dur="indefinite"/>
                                        <p:tgtEl>
                                          <p:spTgt spid="427023"/>
                                        </p:tgtEl>
                                        <p:attrNameLst>
                                          <p:attrName>style.opacity</p:attrName>
                                        </p:attrNameLst>
                                      </p:cBhvr>
                                      <p:to>
                                        <p:strVal val="0.25"/>
                                      </p:to>
                                    </p:set>
                                    <p:animEffect filter="image" prLst="opacity: 0.25">
                                      <p:cBhvr rctx="IE">
                                        <p:cTn id="34" dur="indefinite"/>
                                        <p:tgtEl>
                                          <p:spTgt spid="427023"/>
                                        </p:tgtEl>
                                      </p:cBhvr>
                                    </p:animEffect>
                                  </p:childTnLst>
                                </p:cTn>
                              </p:par>
                              <p:par>
                                <p:cTn id="35" presetID="10"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par>
                                <p:cTn id="52" presetID="1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par>
                                <p:cTn id="60" presetID="1" presetClass="exit" presetSubtype="0" fill="hold" nodeType="withEffect">
                                  <p:stCondLst>
                                    <p:cond delay="0"/>
                                  </p:stCondLst>
                                  <p:childTnLst>
                                    <p:set>
                                      <p:cBhvr>
                                        <p:cTn id="61" dur="1" fill="hold">
                                          <p:stCondLst>
                                            <p:cond delay="0"/>
                                          </p:stCondLst>
                                        </p:cTn>
                                        <p:tgtEl>
                                          <p:spTgt spid="9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ntr" presetSubtype="0" fill="hold"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par>
                                <p:cTn id="70" presetID="9" presetClass="emph" presetSubtype="0" nodeType="withEffect">
                                  <p:stCondLst>
                                    <p:cond delay="0"/>
                                  </p:stCondLst>
                                  <p:childTnLst>
                                    <p:set>
                                      <p:cBhvr rctx="PPT">
                                        <p:cTn id="71" dur="indefinite"/>
                                        <p:tgtEl>
                                          <p:spTgt spid="4"/>
                                        </p:tgtEl>
                                        <p:attrNameLst>
                                          <p:attrName>style.opacity</p:attrName>
                                        </p:attrNameLst>
                                      </p:cBhvr>
                                      <p:to>
                                        <p:strVal val="1"/>
                                      </p:to>
                                    </p:set>
                                    <p:animEffect filter="image" prLst="opacity: 1">
                                      <p:cBhvr rctx="IE">
                                        <p:cTn id="72" dur="indefinite"/>
                                        <p:tgtEl>
                                          <p:spTgt spid="4"/>
                                        </p:tgtEl>
                                      </p:cBhvr>
                                    </p:animEffect>
                                  </p:childTnLst>
                                </p:cTn>
                              </p:par>
                              <p:par>
                                <p:cTn id="73" presetID="9" presetClass="emph" presetSubtype="0" nodeType="withEffect">
                                  <p:stCondLst>
                                    <p:cond delay="0"/>
                                  </p:stCondLst>
                                  <p:childTnLst>
                                    <p:set>
                                      <p:cBhvr rctx="PPT">
                                        <p:cTn id="74" dur="indefinite"/>
                                        <p:tgtEl>
                                          <p:spTgt spid="3"/>
                                        </p:tgtEl>
                                        <p:attrNameLst>
                                          <p:attrName>style.opacity</p:attrName>
                                        </p:attrNameLst>
                                      </p:cBhvr>
                                      <p:to>
                                        <p:strVal val="1"/>
                                      </p:to>
                                    </p:set>
                                    <p:animEffect filter="image" prLst="opacity: 1">
                                      <p:cBhvr rctx="IE">
                                        <p:cTn id="75" dur="indefinite"/>
                                        <p:tgtEl>
                                          <p:spTgt spid="3"/>
                                        </p:tgtEl>
                                      </p:cBhvr>
                                    </p:animEffect>
                                  </p:childTnLst>
                                </p:cTn>
                              </p:par>
                              <p:par>
                                <p:cTn id="76" presetID="9" presetClass="emph" presetSubtype="0" nodeType="withEffect">
                                  <p:stCondLst>
                                    <p:cond delay="0"/>
                                  </p:stCondLst>
                                  <p:childTnLst>
                                    <p:set>
                                      <p:cBhvr rctx="PPT">
                                        <p:cTn id="77" dur="indefinite"/>
                                        <p:tgtEl>
                                          <p:spTgt spid="2"/>
                                        </p:tgtEl>
                                        <p:attrNameLst>
                                          <p:attrName>style.opacity</p:attrName>
                                        </p:attrNameLst>
                                      </p:cBhvr>
                                      <p:to>
                                        <p:strVal val="1"/>
                                      </p:to>
                                    </p:set>
                                    <p:animEffect filter="image" prLst="opacity: 1">
                                      <p:cBhvr rctx="IE">
                                        <p:cTn id="7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p:bldP spid="427012" grpId="0" animBg="1"/>
      <p:bldP spid="427012" grpId="1" animBg="1"/>
      <p:bldP spid="427023" grpId="0" animBg="1"/>
      <p:bldP spid="427023" grpId="1" animBg="1"/>
      <p:bldP spid="427023" grpId="2" animBg="1"/>
      <p:bldP spid="72" grpId="0" animBg="1"/>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there’s hope in program analysis</a:t>
            </a:r>
            <a:endParaRPr lang="en-US" dirty="0"/>
          </a:p>
        </p:txBody>
      </p:sp>
      <p:sp>
        <p:nvSpPr>
          <p:cNvPr id="4" name="TextBox 3"/>
          <p:cNvSpPr txBox="1"/>
          <p:nvPr/>
        </p:nvSpPr>
        <p:spPr>
          <a:xfrm>
            <a:off x="323850" y="1493811"/>
            <a:ext cx="5739072" cy="1077218"/>
          </a:xfrm>
          <a:prstGeom prst="rect">
            <a:avLst/>
          </a:prstGeom>
          <a:noFill/>
        </p:spPr>
        <p:txBody>
          <a:bodyPr wrap="none" rtlCol="0">
            <a:spAutoFit/>
          </a:bodyPr>
          <a:lstStyle/>
          <a:p>
            <a:pPr>
              <a:spcAft>
                <a:spcPts val="0"/>
              </a:spcAft>
            </a:pPr>
            <a:r>
              <a:rPr lang="en-US" sz="3200" dirty="0" smtClean="0">
                <a:solidFill>
                  <a:srgbClr val="3333CC"/>
                </a:solidFill>
                <a:effectLst>
                  <a:outerShdw blurRad="38100" dist="38100" dir="2700000" algn="tl">
                    <a:srgbClr val="000000">
                      <a:alpha val="43137"/>
                    </a:srgbClr>
                  </a:outerShdw>
                </a:effectLst>
              </a:rPr>
              <a:t>Microsoft</a:t>
            </a:r>
            <a:r>
              <a:rPr lang="en-US" sz="3200" dirty="0" smtClean="0"/>
              <a:t> uses and distributes</a:t>
            </a:r>
          </a:p>
          <a:p>
            <a:pPr>
              <a:spcAft>
                <a:spcPts val="0"/>
              </a:spcAft>
            </a:pPr>
            <a:r>
              <a:rPr lang="en-US" sz="3200" dirty="0" smtClean="0"/>
              <a:t>	the </a:t>
            </a:r>
            <a:r>
              <a:rPr lang="en-US" sz="3200" dirty="0" smtClean="0">
                <a:solidFill>
                  <a:srgbClr val="3333CC"/>
                </a:solidFill>
                <a:effectLst>
                  <a:outerShdw blurRad="38100" dist="38100" dir="2700000" algn="tl">
                    <a:srgbClr val="000000">
                      <a:alpha val="43137"/>
                    </a:srgbClr>
                  </a:outerShdw>
                </a:effectLst>
              </a:rPr>
              <a:t>Static Driver Verifier</a:t>
            </a:r>
          </a:p>
        </p:txBody>
      </p:sp>
      <p:sp>
        <p:nvSpPr>
          <p:cNvPr id="7" name="TextBox 6"/>
          <p:cNvSpPr txBox="1"/>
          <p:nvPr/>
        </p:nvSpPr>
        <p:spPr>
          <a:xfrm>
            <a:off x="323850" y="3365060"/>
            <a:ext cx="5874942" cy="1077218"/>
          </a:xfrm>
          <a:prstGeom prst="rect">
            <a:avLst/>
          </a:prstGeom>
          <a:noFill/>
        </p:spPr>
        <p:txBody>
          <a:bodyPr wrap="none" rtlCol="0">
            <a:spAutoFit/>
          </a:bodyPr>
          <a:lstStyle/>
          <a:p>
            <a:r>
              <a:rPr lang="en-US" sz="3200" dirty="0" smtClean="0">
                <a:solidFill>
                  <a:srgbClr val="3333CC"/>
                </a:solidFill>
                <a:effectLst>
                  <a:outerShdw blurRad="38100" dist="38100" dir="2700000" algn="tl">
                    <a:srgbClr val="000000">
                      <a:alpha val="43137"/>
                    </a:srgbClr>
                  </a:outerShdw>
                </a:effectLst>
              </a:rPr>
              <a:t>Airbus</a:t>
            </a:r>
            <a:r>
              <a:rPr lang="en-US" sz="3200" dirty="0" smtClean="0"/>
              <a:t> applies</a:t>
            </a:r>
          </a:p>
          <a:p>
            <a:r>
              <a:rPr lang="en-US" sz="3200" dirty="0" smtClean="0"/>
              <a:t>	the </a:t>
            </a:r>
            <a:r>
              <a:rPr lang="en-US" sz="3200" dirty="0" err="1" smtClean="0">
                <a:solidFill>
                  <a:srgbClr val="3333CC"/>
                </a:solidFill>
                <a:effectLst>
                  <a:outerShdw blurRad="38100" dist="38100" dir="2700000" algn="tl">
                    <a:srgbClr val="000000">
                      <a:alpha val="43137"/>
                    </a:srgbClr>
                  </a:outerShdw>
                </a:effectLst>
              </a:rPr>
              <a:t>Astrée</a:t>
            </a:r>
            <a:r>
              <a:rPr lang="en-US" sz="3200" dirty="0" smtClean="0">
                <a:solidFill>
                  <a:srgbClr val="3333CC"/>
                </a:solidFill>
                <a:effectLst>
                  <a:outerShdw blurRad="38100" dist="38100" dir="2700000" algn="tl">
                    <a:srgbClr val="000000">
                      <a:alpha val="43137"/>
                    </a:srgbClr>
                  </a:outerShdw>
                </a:effectLst>
              </a:rPr>
              <a:t> Static Analyzer</a:t>
            </a:r>
          </a:p>
        </p:txBody>
      </p:sp>
      <p:sp>
        <p:nvSpPr>
          <p:cNvPr id="8" name="TextBox 7"/>
          <p:cNvSpPr txBox="1"/>
          <p:nvPr/>
        </p:nvSpPr>
        <p:spPr>
          <a:xfrm>
            <a:off x="323850" y="5236309"/>
            <a:ext cx="8496299" cy="1077218"/>
          </a:xfrm>
          <a:prstGeom prst="rect">
            <a:avLst/>
          </a:prstGeom>
          <a:noFill/>
        </p:spPr>
        <p:txBody>
          <a:bodyPr wrap="square" rtlCol="0">
            <a:spAutoFit/>
          </a:bodyPr>
          <a:lstStyle/>
          <a:p>
            <a:r>
              <a:rPr lang="en-US" sz="3200" dirty="0" smtClean="0"/>
              <a:t>Companies, such as </a:t>
            </a:r>
            <a:r>
              <a:rPr lang="en-US" sz="3200" dirty="0" err="1" smtClean="0"/>
              <a:t>Coverity</a:t>
            </a:r>
            <a:r>
              <a:rPr lang="en-US" sz="3200" dirty="0" smtClean="0"/>
              <a:t> and Fortify, 	market static source code analysis tools</a:t>
            </a:r>
          </a:p>
        </p:txBody>
      </p:sp>
      <p:pic>
        <p:nvPicPr>
          <p:cNvPr id="13" name="Picture 12" descr="Airbus_A380_blue_sky.jpg"/>
          <p:cNvPicPr>
            <a:picLocks noChangeAspect="1"/>
          </p:cNvPicPr>
          <p:nvPr/>
        </p:nvPicPr>
        <p:blipFill>
          <a:blip r:embed="rId3" cstate="print"/>
          <a:stretch>
            <a:fillRect/>
          </a:stretch>
        </p:blipFill>
        <p:spPr>
          <a:xfrm>
            <a:off x="6275570" y="3209922"/>
            <a:ext cx="2531938" cy="1424007"/>
          </a:xfrm>
          <a:prstGeom prst="rect">
            <a:avLst/>
          </a:prstGeom>
        </p:spPr>
      </p:pic>
      <p:pic>
        <p:nvPicPr>
          <p:cNvPr id="14" name="Picture 13" descr="windows.tif"/>
          <p:cNvPicPr>
            <a:picLocks noChangeAspect="1"/>
          </p:cNvPicPr>
          <p:nvPr/>
        </p:nvPicPr>
        <p:blipFill>
          <a:blip r:embed="rId4"/>
          <a:stretch>
            <a:fillRect/>
          </a:stretch>
        </p:blipFill>
        <p:spPr>
          <a:xfrm>
            <a:off x="6275570" y="1480448"/>
            <a:ext cx="1563294" cy="1094577"/>
          </a:xfrm>
          <a:prstGeom prst="rect">
            <a:avLst/>
          </a:prstGeom>
        </p:spPr>
      </p:pic>
      <p:sp>
        <p:nvSpPr>
          <p:cNvPr id="9" name="Footer Placeholder 8"/>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sz="3200" dirty="0" smtClean="0"/>
              <a:t>Summary:</a:t>
            </a:r>
            <a:br>
              <a:rPr lang="en-US" sz="3200" dirty="0" smtClean="0"/>
            </a:br>
            <a:r>
              <a:rPr lang="en-US" sz="3200" dirty="0" smtClean="0"/>
              <a:t>Given checkers, everything is automatic</a:t>
            </a:r>
            <a:endParaRPr lang="en-US" sz="3200" dirty="0"/>
          </a:p>
        </p:txBody>
      </p:sp>
      <p:sp>
        <p:nvSpPr>
          <p:cNvPr id="508934" name="AutoShape 6"/>
          <p:cNvSpPr>
            <a:spLocks noChangeArrowheads="1"/>
          </p:cNvSpPr>
          <p:nvPr/>
        </p:nvSpPr>
        <p:spPr bwMode="auto">
          <a:xfrm>
            <a:off x="2331137" y="3375025"/>
            <a:ext cx="649288" cy="360363"/>
          </a:xfrm>
          <a:prstGeom prst="rightArrow">
            <a:avLst>
              <a:gd name="adj1" fmla="val 56824"/>
              <a:gd name="adj2" fmla="val 77534"/>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508936" name="AutoShape 8"/>
          <p:cNvSpPr>
            <a:spLocks noChangeArrowheads="1"/>
          </p:cNvSpPr>
          <p:nvPr/>
        </p:nvSpPr>
        <p:spPr bwMode="auto">
          <a:xfrm>
            <a:off x="3038454" y="1449388"/>
            <a:ext cx="5781696" cy="4211637"/>
          </a:xfrm>
          <a:prstGeom prst="roundRect">
            <a:avLst>
              <a:gd name="adj" fmla="val 16667"/>
            </a:avLst>
          </a:prstGeom>
          <a:noFill/>
          <a:ln w="25400">
            <a:solidFill>
              <a:schemeClr val="tx1"/>
            </a:solidFill>
            <a:round/>
            <a:headEnd/>
            <a:tailEnd/>
          </a:ln>
          <a:effectLst/>
        </p:spPr>
        <p:txBody>
          <a:bodyPr wrap="none" anchor="b" anchorCtr="1"/>
          <a:lstStyle/>
          <a:p>
            <a:pPr algn="ctr"/>
            <a:r>
              <a:rPr lang="en-US" sz="2000" dirty="0"/>
              <a:t>shape analyzer</a:t>
            </a:r>
          </a:p>
        </p:txBody>
      </p:sp>
      <p:pic>
        <p:nvPicPr>
          <p:cNvPr id="508937" name="Picture 9" descr="MCj03398960000[1]"/>
          <p:cNvPicPr>
            <a:picLocks noChangeAspect="1" noChangeArrowheads="1"/>
          </p:cNvPicPr>
          <p:nvPr/>
        </p:nvPicPr>
        <p:blipFill>
          <a:blip r:embed="rId3"/>
          <a:srcRect/>
          <a:stretch>
            <a:fillRect/>
          </a:stretch>
        </p:blipFill>
        <p:spPr bwMode="auto">
          <a:xfrm>
            <a:off x="3348038" y="4437063"/>
            <a:ext cx="914400" cy="874712"/>
          </a:xfrm>
          <a:prstGeom prst="rect">
            <a:avLst/>
          </a:prstGeom>
          <a:noFill/>
          <a:ln w="9525">
            <a:noFill/>
            <a:miter lim="800000"/>
            <a:headEnd/>
            <a:tailEnd/>
          </a:ln>
        </p:spPr>
      </p:pic>
      <p:sp>
        <p:nvSpPr>
          <p:cNvPr id="508940" name="AutoShape 12"/>
          <p:cNvSpPr>
            <a:spLocks noChangeArrowheads="1"/>
          </p:cNvSpPr>
          <p:nvPr/>
        </p:nvSpPr>
        <p:spPr bwMode="auto">
          <a:xfrm>
            <a:off x="5421369" y="1665288"/>
            <a:ext cx="3276600" cy="3271837"/>
          </a:xfrm>
          <a:prstGeom prst="roundRect">
            <a:avLst>
              <a:gd name="adj" fmla="val 16667"/>
            </a:avLst>
          </a:prstGeom>
          <a:solidFill>
            <a:srgbClr val="CCECFF"/>
          </a:solidFill>
          <a:ln w="25400">
            <a:solidFill>
              <a:schemeClr val="tx1"/>
            </a:solidFill>
            <a:round/>
            <a:headEnd/>
            <a:tailEnd/>
          </a:ln>
          <a:effectLst/>
        </p:spPr>
        <p:txBody>
          <a:bodyPr wrap="none" anchor="b" anchorCtr="1"/>
          <a:lstStyle/>
          <a:p>
            <a:pPr algn="ctr"/>
            <a:r>
              <a:rPr lang="en-US" sz="2000"/>
              <a:t>abstract interpretation</a:t>
            </a:r>
          </a:p>
        </p:txBody>
      </p:sp>
      <p:sp>
        <p:nvSpPr>
          <p:cNvPr id="508941" name="AutoShape 13"/>
          <p:cNvSpPr>
            <a:spLocks noChangeArrowheads="1"/>
          </p:cNvSpPr>
          <p:nvPr/>
        </p:nvSpPr>
        <p:spPr bwMode="auto">
          <a:xfrm>
            <a:off x="5573769" y="2012310"/>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splitting and</a:t>
            </a:r>
          </a:p>
          <a:p>
            <a:pPr algn="ctr"/>
            <a:r>
              <a:rPr lang="en-US" sz="2000" dirty="0" smtClean="0"/>
              <a:t>interpreting update</a:t>
            </a:r>
            <a:endParaRPr lang="en-US" sz="2000" dirty="0"/>
          </a:p>
        </p:txBody>
      </p:sp>
      <p:sp>
        <p:nvSpPr>
          <p:cNvPr id="508942" name="AutoShape 14"/>
          <p:cNvSpPr>
            <a:spLocks noChangeArrowheads="1"/>
          </p:cNvSpPr>
          <p:nvPr/>
        </p:nvSpPr>
        <p:spPr bwMode="auto">
          <a:xfrm>
            <a:off x="5573769" y="3209922"/>
            <a:ext cx="2971800" cy="1051560"/>
          </a:xfrm>
          <a:prstGeom prst="roundRect">
            <a:avLst>
              <a:gd name="adj" fmla="val 16667"/>
            </a:avLst>
          </a:prstGeom>
          <a:solidFill>
            <a:schemeClr val="accent1"/>
          </a:solidFill>
          <a:ln w="25400">
            <a:solidFill>
              <a:schemeClr val="tx1"/>
            </a:solidFill>
            <a:round/>
            <a:headEnd/>
            <a:tailEnd/>
          </a:ln>
          <a:effectLst/>
        </p:spPr>
        <p:txBody>
          <a:bodyPr wrap="none" anchor="ctr"/>
          <a:lstStyle/>
          <a:p>
            <a:pPr algn="ctr"/>
            <a:r>
              <a:rPr lang="en-US" sz="2000" dirty="0" smtClean="0"/>
              <a:t>summarizing</a:t>
            </a:r>
            <a:endParaRPr lang="en-US" sz="2000" dirty="0"/>
          </a:p>
        </p:txBody>
      </p:sp>
      <p:sp>
        <p:nvSpPr>
          <p:cNvPr id="508938" name="AutoShape 10"/>
          <p:cNvSpPr>
            <a:spLocks noChangeArrowheads="1"/>
          </p:cNvSpPr>
          <p:nvPr/>
        </p:nvSpPr>
        <p:spPr bwMode="auto">
          <a:xfrm>
            <a:off x="3170241" y="2268538"/>
            <a:ext cx="1730376" cy="1617662"/>
          </a:xfrm>
          <a:prstGeom prst="roundRect">
            <a:avLst>
              <a:gd name="adj" fmla="val 16667"/>
            </a:avLst>
          </a:prstGeom>
          <a:solidFill>
            <a:srgbClr val="CCECFF"/>
          </a:solidFill>
          <a:ln w="25400">
            <a:solidFill>
              <a:schemeClr val="tx1"/>
            </a:solidFill>
            <a:round/>
            <a:headEnd/>
            <a:tailEnd/>
          </a:ln>
          <a:effectLst/>
        </p:spPr>
        <p:txBody>
          <a:bodyPr wrap="none" anchor="ctr"/>
          <a:lstStyle/>
          <a:p>
            <a:pPr algn="ctr"/>
            <a:r>
              <a:rPr lang="en-US" sz="2000" dirty="0"/>
              <a:t>type</a:t>
            </a:r>
          </a:p>
          <a:p>
            <a:pPr algn="ctr"/>
            <a:r>
              <a:rPr lang="en-US" sz="2000" dirty="0" smtClean="0"/>
              <a:t>inference</a:t>
            </a:r>
          </a:p>
          <a:p>
            <a:pPr algn="ctr"/>
            <a:r>
              <a:rPr lang="en-US" sz="2000" dirty="0" smtClean="0"/>
              <a:t>on checker</a:t>
            </a:r>
          </a:p>
          <a:p>
            <a:pPr algn="ctr"/>
            <a:r>
              <a:rPr lang="en-US" sz="2000" dirty="0" smtClean="0"/>
              <a:t>definitions</a:t>
            </a:r>
            <a:endParaRPr lang="en-US" sz="2000" dirty="0"/>
          </a:p>
        </p:txBody>
      </p:sp>
      <p:sp>
        <p:nvSpPr>
          <p:cNvPr id="508943" name="AutoShape 15"/>
          <p:cNvSpPr>
            <a:spLocks noChangeArrowheads="1"/>
          </p:cNvSpPr>
          <p:nvPr/>
        </p:nvSpPr>
        <p:spPr bwMode="auto">
          <a:xfrm>
            <a:off x="4968848" y="2897188"/>
            <a:ext cx="395287" cy="360362"/>
          </a:xfrm>
          <a:prstGeom prst="rightArrow">
            <a:avLst>
              <a:gd name="adj1" fmla="val 56824"/>
              <a:gd name="adj2" fmla="val 4720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sp>
        <p:nvSpPr>
          <p:cNvPr id="14" name="Footer Placeholder 13"/>
          <p:cNvSpPr>
            <a:spLocks noGrp="1"/>
          </p:cNvSpPr>
          <p:nvPr>
            <p:ph type="ftr" sz="quarter" idx="11"/>
          </p:nvPr>
        </p:nvSpPr>
        <p:spPr/>
        <p:txBody>
          <a:bodyPr/>
          <a:lstStyle/>
          <a:p>
            <a:r>
              <a:rPr lang="en-US" smtClean="0"/>
              <a:t>Bor-Yuh Evan Chang - End-User Program Analysis for Data Structures</a:t>
            </a:r>
            <a:endParaRPr lang="en-US"/>
          </a:p>
        </p:txBody>
      </p:sp>
      <p:grpSp>
        <p:nvGrpSpPr>
          <p:cNvPr id="15" name="Group 14"/>
          <p:cNvGrpSpPr/>
          <p:nvPr/>
        </p:nvGrpSpPr>
        <p:grpSpPr>
          <a:xfrm>
            <a:off x="323850" y="2808279"/>
            <a:ext cx="1930394" cy="1518320"/>
            <a:chOff x="323850" y="2728177"/>
            <a:chExt cx="1930394" cy="1518320"/>
          </a:xfrm>
        </p:grpSpPr>
        <p:sp>
          <p:nvSpPr>
            <p:cNvPr id="16" name="Rectangle 17"/>
            <p:cNvSpPr>
              <a:spLocks noChangeArrowheads="1"/>
            </p:cNvSpPr>
            <p:nvPr/>
          </p:nvSpPr>
          <p:spPr bwMode="auto">
            <a:xfrm>
              <a:off x="323850" y="2728177"/>
              <a:ext cx="1930394" cy="1138773"/>
            </a:xfrm>
            <a:prstGeom prst="rect">
              <a:avLst/>
            </a:prstGeom>
            <a:solidFill>
              <a:srgbClr val="FFFFEB"/>
            </a:solidFill>
            <a:ln w="9525">
              <a:solidFill>
                <a:schemeClr val="tx1"/>
              </a:solidFill>
              <a:prstDash val="dash"/>
              <a:miter lim="800000"/>
              <a:headEnd/>
              <a:tailEnd/>
            </a:ln>
            <a:effectLst/>
          </p:spPr>
          <p:txBody>
            <a:bodyPr wrap="square">
              <a:spAutoFit/>
            </a:bodyPr>
            <a:lstStyle/>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err="1" smtClean="0">
                  <a:solidFill>
                    <a:srgbClr val="7030A0"/>
                  </a:solidFill>
                </a:rPr>
                <a:t>dll</a:t>
              </a:r>
              <a:r>
                <a:rPr lang="en-US" sz="1000" kern="0" dirty="0" smtClean="0"/>
                <a:t>(h, p) =</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if</a:t>
              </a:r>
              <a:r>
                <a:rPr lang="en-US" sz="1000" kern="0" dirty="0" smtClean="0"/>
                <a:t> (h </a:t>
              </a:r>
              <a:r>
                <a:rPr lang="en-US" sz="1000" kern="0" dirty="0" smtClean="0">
                  <a:latin typeface="cmr10"/>
                </a:rPr>
                <a:t>=</a:t>
              </a:r>
              <a:r>
                <a:rPr lang="en-US" sz="1000" kern="0" dirty="0" smtClean="0"/>
                <a:t> </a:t>
              </a:r>
              <a:r>
                <a:rPr lang="en-US" sz="1000" b="1" kern="0" dirty="0" smtClean="0"/>
                <a:t>null</a:t>
              </a:r>
              <a:r>
                <a:rPr lang="en-US" sz="1000" kern="0" dirty="0" smtClean="0"/>
                <a:t>) </a:t>
              </a:r>
              <a:r>
                <a:rPr lang="en-US" sz="1000" b="1" kern="0" dirty="0" smtClean="0"/>
                <a:t>then</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true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b="1" kern="0" dirty="0" smtClean="0"/>
                <a:t>else</a:t>
              </a:r>
            </a:p>
            <a:p>
              <a:pPr lvl="0">
                <a:spcBef>
                  <a:spcPct val="2000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b="1" kern="0" dirty="0" smtClean="0"/>
                <a:t>		</a:t>
              </a:r>
              <a:r>
                <a:rPr lang="en-US" sz="1000" kern="0" dirty="0" err="1" smtClean="0"/>
                <a:t>h</a:t>
              </a:r>
              <a:r>
                <a:rPr lang="en-US" sz="1000" kern="0" dirty="0" err="1" smtClean="0">
                  <a:latin typeface="cmsy10"/>
                </a:rPr>
                <a:t>!</a:t>
              </a:r>
              <a:r>
                <a:rPr lang="en-US" sz="1000" kern="0" dirty="0" err="1" smtClean="0"/>
                <a:t>prev</a:t>
              </a:r>
              <a:r>
                <a:rPr lang="en-US" sz="1000" kern="0" dirty="0" smtClean="0"/>
                <a:t> </a:t>
              </a:r>
              <a:r>
                <a:rPr lang="en-US" sz="1000" kern="0" dirty="0" smtClean="0">
                  <a:latin typeface="cmr10"/>
                </a:rPr>
                <a:t>=</a:t>
              </a:r>
              <a:r>
                <a:rPr lang="en-US" sz="1000" kern="0" dirty="0" smtClean="0"/>
                <a:t> </a:t>
              </a:r>
              <a:r>
                <a:rPr lang="en-US" sz="1000" kern="0" dirty="0" err="1" smtClean="0"/>
                <a:t>prev</a:t>
              </a:r>
              <a:r>
                <a:rPr lang="en-US" sz="1000" kern="0" dirty="0" smtClean="0"/>
                <a:t>  </a:t>
              </a:r>
              <a:r>
                <a:rPr lang="en-US" sz="1000" b="1" kern="0" dirty="0" smtClean="0"/>
                <a:t>and</a:t>
              </a:r>
              <a:r>
                <a:rPr lang="en-US" sz="1000" kern="0" dirty="0" smtClean="0"/>
                <a:t> </a:t>
              </a:r>
            </a:p>
            <a:p>
              <a:pPr lvl="0">
                <a:spcBef>
                  <a:spcPts val="0"/>
                </a:spcBef>
                <a:tabLst>
                  <a:tab pos="115888" algn="l"/>
                  <a:tab pos="231775" algn="l"/>
                  <a:tab pos="1376363" algn="l"/>
                  <a:tab pos="1598613" algn="l"/>
                  <a:tab pos="1820863" algn="l"/>
                  <a:tab pos="2289175" algn="l"/>
                  <a:tab pos="2740025" algn="l"/>
                  <a:tab pos="3208338" algn="l"/>
                  <a:tab pos="3709988" algn="l"/>
                  <a:tab pos="4110038" algn="l"/>
                  <a:tab pos="4578350" algn="l"/>
                </a:tabLst>
                <a:defRPr/>
              </a:pPr>
              <a:r>
                <a:rPr lang="en-US" sz="1000" kern="0" dirty="0" smtClean="0"/>
                <a:t>		</a:t>
              </a:r>
              <a:r>
                <a:rPr lang="en-US" sz="1000" kern="0" dirty="0" err="1" smtClean="0">
                  <a:solidFill>
                    <a:srgbClr val="7030A0"/>
                  </a:solidFill>
                </a:rPr>
                <a:t>dll</a:t>
              </a:r>
              <a:r>
                <a:rPr lang="en-US" sz="1000" kern="0" dirty="0" smtClean="0"/>
                <a:t>(</a:t>
              </a:r>
              <a:r>
                <a:rPr lang="en-US" sz="1000" kern="0" dirty="0" err="1" smtClean="0"/>
                <a:t>h</a:t>
              </a:r>
              <a:r>
                <a:rPr lang="en-US" sz="1000" kern="0" dirty="0" err="1" smtClean="0">
                  <a:latin typeface="cmsy10"/>
                </a:rPr>
                <a:t>!</a:t>
              </a:r>
              <a:r>
                <a:rPr lang="en-US" sz="1000" kern="0" dirty="0" err="1" smtClean="0"/>
                <a:t>next</a:t>
              </a:r>
              <a:r>
                <a:rPr lang="en-US" sz="1000" kern="0" dirty="0" smtClean="0"/>
                <a:t>, h)</a:t>
              </a:r>
            </a:p>
          </p:txBody>
        </p:sp>
        <p:sp>
          <p:nvSpPr>
            <p:cNvPr id="17" name="Text Box 18"/>
            <p:cNvSpPr txBox="1">
              <a:spLocks noChangeArrowheads="1"/>
            </p:cNvSpPr>
            <p:nvPr/>
          </p:nvSpPr>
          <p:spPr bwMode="auto">
            <a:xfrm>
              <a:off x="743064" y="3877165"/>
              <a:ext cx="1091966" cy="369332"/>
            </a:xfrm>
            <a:prstGeom prst="rect">
              <a:avLst/>
            </a:prstGeom>
            <a:noFill/>
            <a:ln w="9525">
              <a:noFill/>
              <a:miter lim="800000"/>
              <a:headEnd/>
              <a:tailEnd/>
            </a:ln>
            <a:effectLst/>
          </p:spPr>
          <p:txBody>
            <a:bodyPr wrap="none">
              <a:spAutoFit/>
            </a:bodyPr>
            <a:lstStyle/>
            <a:p>
              <a:pPr algn="ctr"/>
              <a:r>
                <a:rPr lang="en-US" sz="1800" dirty="0"/>
                <a:t>checkers</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Performance</a:t>
            </a:r>
            <a:endParaRPr lang="en-US" dirty="0"/>
          </a:p>
        </p:txBody>
      </p:sp>
      <p:graphicFrame>
        <p:nvGraphicFramePr>
          <p:cNvPr id="5" name="Content Placeholder 4"/>
          <p:cNvGraphicFramePr>
            <a:graphicFrameLocks noGrp="1"/>
          </p:cNvGraphicFramePr>
          <p:nvPr>
            <p:ph sz="half" idx="1"/>
          </p:nvPr>
        </p:nvGraphicFramePr>
        <p:xfrm>
          <a:off x="333375" y="1238922"/>
          <a:ext cx="8458200" cy="4521200"/>
        </p:xfrm>
        <a:graphic>
          <a:graphicData uri="http://schemas.openxmlformats.org/drawingml/2006/table">
            <a:tbl>
              <a:tblPr firstRow="1">
                <a:tableStyleId>{6E25E649-3F16-4E02-A733-19D2CDBF48F0}</a:tableStyleId>
              </a:tblPr>
              <a:tblGrid>
                <a:gridCol w="4494216"/>
                <a:gridCol w="1460520"/>
                <a:gridCol w="1460520"/>
                <a:gridCol w="1042944"/>
              </a:tblGrid>
              <a:tr h="803286">
                <a:tc>
                  <a:txBody>
                    <a:bodyPr/>
                    <a:lstStyle/>
                    <a:p>
                      <a:endParaRPr lang="en-US" sz="1800" dirty="0" smtClean="0"/>
                    </a:p>
                    <a:p>
                      <a:endParaRPr lang="en-US" sz="1800" dirty="0" smtClean="0"/>
                    </a:p>
                    <a:p>
                      <a:r>
                        <a:rPr lang="en-US" sz="1800" dirty="0" smtClean="0"/>
                        <a:t>Benchmark</a:t>
                      </a:r>
                      <a:endParaRPr lang="en-US" sz="1800" b="1" dirty="0">
                        <a:solidFill>
                          <a:schemeClr val="bg1"/>
                        </a:solidFill>
                      </a:endParaRPr>
                    </a:p>
                  </a:txBody>
                  <a:tcPr marL="91132" marR="91132">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kumimoji="0" lang="en-US" sz="1800" u="none" strike="noStrike" cap="none" normalizeH="0" baseline="0" dirty="0" smtClean="0">
                          <a:ln>
                            <a:noFill/>
                          </a:ln>
                          <a:effectLst/>
                        </a:rPr>
                        <a:t>Max. Num. Graphs at a Program Pt</a:t>
                      </a:r>
                      <a:endParaRPr kumimoji="0" lang="en-US" sz="1800" b="1" i="0" u="none" strike="noStrike" cap="none" normalizeH="0" baseline="0" dirty="0" smtClean="0">
                        <a:ln>
                          <a:noFill/>
                        </a:ln>
                        <a:solidFill>
                          <a:schemeClr val="bg1"/>
                        </a:solidFill>
                        <a:effectLst/>
                        <a:latin typeface="Trebuchet MS" pitchFamily="34" charset="0"/>
                      </a:endParaRPr>
                    </a:p>
                  </a:txBody>
                  <a:tcPr marL="91132" marR="91132"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endParaRPr kumimoji="0" lang="en-US" sz="1800" b="1" i="0" u="none" strike="noStrike" cap="none" normalizeH="0" baseline="0" dirty="0" smtClean="0">
                        <a:ln>
                          <a:noFill/>
                        </a:ln>
                        <a:solidFill>
                          <a:schemeClr val="bg1"/>
                        </a:solidFill>
                        <a:effectLst/>
                        <a:latin typeface="Trebuchet MS" pitchFamily="34" charset="0"/>
                      </a:endParaRPr>
                    </a:p>
                  </a:txBody>
                  <a:tcPr marL="91132" marR="91132"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kumimoji="0" lang="en-US" sz="1800" u="none" strike="noStrike" cap="none" normalizeH="0" baseline="0" dirty="0" smtClean="0">
                          <a:ln>
                            <a:noFill/>
                          </a:ln>
                          <a:effectLst/>
                        </a:rPr>
                        <a:t>Analysis Time (</a:t>
                      </a:r>
                      <a:r>
                        <a:rPr kumimoji="0" lang="en-US" sz="1800" u="none" strike="noStrike" cap="none" normalizeH="0" baseline="0" dirty="0" smtClean="0">
                          <a:ln>
                            <a:noFill/>
                          </a:ln>
                          <a:solidFill>
                            <a:schemeClr val="bg1"/>
                          </a:solidFill>
                          <a:effectLst>
                            <a:outerShdw blurRad="38100" dist="38100" dir="2700000" algn="tl">
                              <a:srgbClr val="000000">
                                <a:alpha val="43137"/>
                              </a:srgbClr>
                            </a:outerShdw>
                          </a:effectLst>
                        </a:rPr>
                        <a:t>ms</a:t>
                      </a:r>
                      <a:r>
                        <a:rPr kumimoji="0" lang="en-US" sz="1800" u="none" strike="noStrike" cap="none" normalizeH="0" baseline="0" dirty="0" smtClean="0">
                          <a:ln>
                            <a:noFill/>
                          </a:ln>
                          <a:effectLst/>
                        </a:rPr>
                        <a:t>)</a:t>
                      </a:r>
                      <a:endParaRPr kumimoji="0" lang="en-US" sz="1800" b="1" i="0" u="none" strike="noStrike" cap="none" normalizeH="0" baseline="0" dirty="0" smtClean="0">
                        <a:ln>
                          <a:noFill/>
                        </a:ln>
                        <a:solidFill>
                          <a:schemeClr val="bg1"/>
                        </a:solidFill>
                        <a:effectLst/>
                        <a:latin typeface="Trebuchet MS" pitchFamily="34" charset="0"/>
                      </a:endParaRPr>
                    </a:p>
                  </a:txBody>
                  <a:tcPr marL="91132" marR="91132" horzOverflow="overflow">
                    <a:solidFill>
                      <a:schemeClr val="accent5">
                        <a:lumMod val="75000"/>
                      </a:schemeClr>
                    </a:solidFill>
                  </a:tcPr>
                </a:tc>
              </a:tr>
              <a:tr h="370840">
                <a:tc>
                  <a:txBody>
                    <a:bodyPr/>
                    <a:lstStyle/>
                    <a:p>
                      <a:r>
                        <a:rPr lang="en-US" sz="1800" dirty="0" smtClean="0"/>
                        <a:t>singly-linked list reverse</a:t>
                      </a:r>
                      <a:endParaRPr lang="en-US" sz="1800" dirty="0"/>
                    </a:p>
                  </a:txBody>
                  <a:tcPr marL="91132" marR="91132"/>
                </a:tc>
                <a:tc>
                  <a:txBody>
                    <a:bodyPr/>
                    <a:lstStyle/>
                    <a:p>
                      <a:pPr algn="ctr"/>
                      <a:r>
                        <a:rPr lang="en-US" sz="1800" dirty="0" smtClean="0"/>
                        <a:t>1</a:t>
                      </a:r>
                      <a:endParaRPr lang="en-US" sz="1800" dirty="0"/>
                    </a:p>
                  </a:txBody>
                  <a:tcPr marL="91132" marR="91132"/>
                </a:tc>
                <a:tc>
                  <a:txBody>
                    <a:bodyPr/>
                    <a:lstStyle/>
                    <a:p>
                      <a:pPr algn="ctr"/>
                      <a:endParaRPr lang="en-US" sz="1800" dirty="0"/>
                    </a:p>
                  </a:txBody>
                  <a:tcPr marL="91132" marR="91132"/>
                </a:tc>
                <a:tc>
                  <a:txBody>
                    <a:bodyPr/>
                    <a:lstStyle/>
                    <a:p>
                      <a:pPr algn="r"/>
                      <a:r>
                        <a:rPr lang="en-US" sz="1800" dirty="0" smtClean="0"/>
                        <a:t>1.0</a:t>
                      </a:r>
                      <a:endParaRPr lang="en-US" sz="1800" dirty="0"/>
                    </a:p>
                  </a:txBody>
                  <a:tcPr marL="91132" marR="137160">
                    <a:solidFill>
                      <a:schemeClr val="accent2"/>
                    </a:solidFill>
                  </a:tcPr>
                </a:tc>
              </a:tr>
              <a:tr h="370840">
                <a:tc>
                  <a:txBody>
                    <a:bodyPr/>
                    <a:lstStyle/>
                    <a:p>
                      <a:r>
                        <a:rPr lang="en-US" sz="1800" dirty="0" smtClean="0"/>
                        <a:t>doubly-linked list reverse</a:t>
                      </a:r>
                      <a:endParaRPr lang="en-US" sz="1800" dirty="0"/>
                    </a:p>
                  </a:txBody>
                  <a:tcPr marL="91132" marR="91132"/>
                </a:tc>
                <a:tc>
                  <a:txBody>
                    <a:bodyPr/>
                    <a:lstStyle/>
                    <a:p>
                      <a:pPr algn="ctr"/>
                      <a:r>
                        <a:rPr lang="en-US" sz="1800" dirty="0" smtClean="0"/>
                        <a:t>1</a:t>
                      </a:r>
                      <a:endParaRPr lang="en-US" sz="1800" dirty="0"/>
                    </a:p>
                  </a:txBody>
                  <a:tcPr marL="91132" marR="91132"/>
                </a:tc>
                <a:tc>
                  <a:txBody>
                    <a:bodyPr/>
                    <a:lstStyle/>
                    <a:p>
                      <a:pPr algn="ctr"/>
                      <a:endParaRPr lang="en-US" sz="1800" dirty="0"/>
                    </a:p>
                  </a:txBody>
                  <a:tcPr marL="91132" marR="91132"/>
                </a:tc>
                <a:tc>
                  <a:txBody>
                    <a:bodyPr/>
                    <a:lstStyle/>
                    <a:p>
                      <a:pPr algn="r"/>
                      <a:r>
                        <a:rPr lang="en-US" sz="1800" dirty="0" smtClean="0"/>
                        <a:t>1.5</a:t>
                      </a:r>
                      <a:endParaRPr lang="en-US" sz="1800" dirty="0"/>
                    </a:p>
                  </a:txBody>
                  <a:tcPr marL="91132" marR="137160">
                    <a:solidFill>
                      <a:schemeClr val="accent2"/>
                    </a:solidFill>
                  </a:tcPr>
                </a:tc>
              </a:tr>
              <a:tr h="370840">
                <a:tc>
                  <a:txBody>
                    <a:bodyPr/>
                    <a:lstStyle/>
                    <a:p>
                      <a:r>
                        <a:rPr lang="en-US" sz="1800" dirty="0" smtClean="0"/>
                        <a:t>doubly-linked list copy</a:t>
                      </a:r>
                      <a:endParaRPr lang="en-US" sz="1800" dirty="0"/>
                    </a:p>
                  </a:txBody>
                  <a:tcPr marL="91132" marR="91132"/>
                </a:tc>
                <a:tc>
                  <a:txBody>
                    <a:bodyPr/>
                    <a:lstStyle/>
                    <a:p>
                      <a:pPr algn="ctr"/>
                      <a:r>
                        <a:rPr lang="en-US" sz="1800" dirty="0" smtClean="0"/>
                        <a:t>2</a:t>
                      </a:r>
                      <a:endParaRPr lang="en-US" sz="1800" dirty="0"/>
                    </a:p>
                  </a:txBody>
                  <a:tcPr marL="91132" marR="91132"/>
                </a:tc>
                <a:tc>
                  <a:txBody>
                    <a:bodyPr/>
                    <a:lstStyle/>
                    <a:p>
                      <a:pPr algn="ctr"/>
                      <a:endParaRPr lang="en-US" sz="1800" dirty="0"/>
                    </a:p>
                  </a:txBody>
                  <a:tcPr marL="91132" marR="91132"/>
                </a:tc>
                <a:tc>
                  <a:txBody>
                    <a:bodyPr/>
                    <a:lstStyle/>
                    <a:p>
                      <a:pPr algn="r"/>
                      <a:r>
                        <a:rPr lang="en-US" sz="1800" dirty="0" smtClean="0"/>
                        <a:t>5.4</a:t>
                      </a:r>
                      <a:endParaRPr lang="en-US" sz="1800" dirty="0"/>
                    </a:p>
                  </a:txBody>
                  <a:tcPr marL="91132" marR="137160">
                    <a:solidFill>
                      <a:schemeClr val="accent2"/>
                    </a:solidFill>
                  </a:tcPr>
                </a:tc>
              </a:tr>
              <a:tr h="370840">
                <a:tc>
                  <a:txBody>
                    <a:bodyPr/>
                    <a:lstStyle/>
                    <a:p>
                      <a:r>
                        <a:rPr lang="en-US" sz="1800" dirty="0" smtClean="0"/>
                        <a:t>doubly-linked list remove</a:t>
                      </a:r>
                      <a:endParaRPr lang="en-US" sz="1800" b="0" dirty="0">
                        <a:solidFill>
                          <a:srgbClr val="3333CC"/>
                        </a:solidFill>
                      </a:endParaRPr>
                    </a:p>
                  </a:txBody>
                  <a:tcPr marL="91132" marR="91132"/>
                </a:tc>
                <a:tc>
                  <a:txBody>
                    <a:bodyPr/>
                    <a:lstStyle/>
                    <a:p>
                      <a:pPr algn="ctr"/>
                      <a:r>
                        <a:rPr lang="en-US" sz="1800" dirty="0" smtClean="0"/>
                        <a:t>5</a:t>
                      </a:r>
                      <a:endParaRPr lang="en-US" sz="1800" b="0" dirty="0">
                        <a:solidFill>
                          <a:srgbClr val="3333CC"/>
                        </a:solidFill>
                      </a:endParaRPr>
                    </a:p>
                  </a:txBody>
                  <a:tcPr marL="91132" marR="91132"/>
                </a:tc>
                <a:tc>
                  <a:txBody>
                    <a:bodyPr/>
                    <a:lstStyle/>
                    <a:p>
                      <a:pPr algn="ctr"/>
                      <a:endParaRPr lang="en-US" sz="1800" b="0" dirty="0">
                        <a:solidFill>
                          <a:srgbClr val="3333CC"/>
                        </a:solidFill>
                      </a:endParaRPr>
                    </a:p>
                  </a:txBody>
                  <a:tcPr marL="91132" marR="91132"/>
                </a:tc>
                <a:tc>
                  <a:txBody>
                    <a:bodyPr/>
                    <a:lstStyle/>
                    <a:p>
                      <a:pPr algn="r"/>
                      <a:r>
                        <a:rPr lang="en-US" sz="1800" dirty="0" smtClean="0"/>
                        <a:t>17.9</a:t>
                      </a:r>
                      <a:endParaRPr lang="en-US" sz="1800" b="0" dirty="0">
                        <a:solidFill>
                          <a:srgbClr val="3333CC"/>
                        </a:solidFill>
                      </a:endParaRPr>
                    </a:p>
                  </a:txBody>
                  <a:tcPr marL="91132" marR="137160">
                    <a:solidFill>
                      <a:schemeClr val="accent2"/>
                    </a:solidFill>
                  </a:tcPr>
                </a:tc>
              </a:tr>
              <a:tr h="370840">
                <a:tc>
                  <a:txBody>
                    <a:bodyPr/>
                    <a:lstStyle/>
                    <a:p>
                      <a:r>
                        <a:rPr lang="en-US" sz="1800" dirty="0" smtClean="0"/>
                        <a:t>doubly-linked list remove and back</a:t>
                      </a:r>
                      <a:endParaRPr lang="en-US" sz="1800" b="0" dirty="0">
                        <a:solidFill>
                          <a:srgbClr val="3333CC"/>
                        </a:solidFill>
                      </a:endParaRPr>
                    </a:p>
                  </a:txBody>
                  <a:tcPr marL="91132" marR="91132"/>
                </a:tc>
                <a:tc>
                  <a:txBody>
                    <a:bodyPr/>
                    <a:lstStyle/>
                    <a:p>
                      <a:pPr algn="ctr"/>
                      <a:r>
                        <a:rPr lang="en-US" sz="1800" dirty="0" smtClean="0"/>
                        <a:t>5</a:t>
                      </a:r>
                      <a:endParaRPr lang="en-US" sz="1800" b="0" dirty="0">
                        <a:solidFill>
                          <a:srgbClr val="3333CC"/>
                        </a:solidFill>
                      </a:endParaRPr>
                    </a:p>
                  </a:txBody>
                  <a:tcPr marL="91132" marR="91132"/>
                </a:tc>
                <a:tc>
                  <a:txBody>
                    <a:bodyPr/>
                    <a:lstStyle/>
                    <a:p>
                      <a:pPr algn="ctr"/>
                      <a:endParaRPr lang="en-US" sz="1800" b="0" dirty="0">
                        <a:solidFill>
                          <a:srgbClr val="3333CC"/>
                        </a:solidFill>
                      </a:endParaRPr>
                    </a:p>
                  </a:txBody>
                  <a:tcPr marL="91132" marR="91132"/>
                </a:tc>
                <a:tc>
                  <a:txBody>
                    <a:bodyPr/>
                    <a:lstStyle/>
                    <a:p>
                      <a:pPr algn="r"/>
                      <a:r>
                        <a:rPr lang="en-US" sz="1800" dirty="0" smtClean="0"/>
                        <a:t>18.1</a:t>
                      </a:r>
                      <a:endParaRPr lang="en-US" sz="1800" b="0" dirty="0">
                        <a:solidFill>
                          <a:srgbClr val="3333CC"/>
                        </a:solidFill>
                      </a:endParaRPr>
                    </a:p>
                  </a:txBody>
                  <a:tcPr marL="91132" marR="137160">
                    <a:solidFill>
                      <a:schemeClr val="accent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search tree with</a:t>
                      </a:r>
                      <a:r>
                        <a:rPr lang="en-US" sz="1800" baseline="0" dirty="0" smtClean="0"/>
                        <a:t> parent </a:t>
                      </a:r>
                      <a:r>
                        <a:rPr lang="en-US" sz="1800" dirty="0" smtClean="0"/>
                        <a:t>insert</a:t>
                      </a:r>
                    </a:p>
                  </a:txBody>
                  <a:tcPr marL="91132" marR="91132"/>
                </a:tc>
                <a:tc>
                  <a:txBody>
                    <a:bodyPr/>
                    <a:lstStyle/>
                    <a:p>
                      <a:pPr algn="ctr"/>
                      <a:r>
                        <a:rPr lang="en-US" sz="1800" dirty="0" smtClean="0"/>
                        <a:t>3</a:t>
                      </a:r>
                      <a:endParaRPr lang="en-US" sz="1800" dirty="0"/>
                    </a:p>
                  </a:txBody>
                  <a:tcPr marL="91132" marR="91132"/>
                </a:tc>
                <a:tc>
                  <a:txBody>
                    <a:bodyPr/>
                    <a:lstStyle/>
                    <a:p>
                      <a:pPr algn="ctr"/>
                      <a:endParaRPr lang="en-US" sz="1800" dirty="0"/>
                    </a:p>
                  </a:txBody>
                  <a:tcPr marL="91132" marR="91132"/>
                </a:tc>
                <a:tc>
                  <a:txBody>
                    <a:bodyPr/>
                    <a:lstStyle/>
                    <a:p>
                      <a:pPr algn="r"/>
                      <a:r>
                        <a:rPr lang="en-US" sz="1800" dirty="0" smtClean="0"/>
                        <a:t>16.6</a:t>
                      </a:r>
                      <a:endParaRPr lang="en-US" sz="1800" dirty="0"/>
                    </a:p>
                  </a:txBody>
                  <a:tcPr marL="91132" marR="137160">
                    <a:solidFill>
                      <a:schemeClr val="accent2"/>
                    </a:solidFill>
                  </a:tcPr>
                </a:tc>
              </a:tr>
              <a:tr h="370840">
                <a:tc>
                  <a:txBody>
                    <a:bodyPr/>
                    <a:lstStyle/>
                    <a:p>
                      <a:pPr marL="234950" indent="-234950"/>
                      <a:r>
                        <a:rPr lang="en-US" sz="1800" dirty="0" smtClean="0"/>
                        <a:t>search tree with parent insert</a:t>
                      </a:r>
                      <a:r>
                        <a:rPr lang="en-US" sz="1800" baseline="0" dirty="0" smtClean="0"/>
                        <a:t> </a:t>
                      </a:r>
                      <a:r>
                        <a:rPr lang="en-US" sz="1800" dirty="0" smtClean="0"/>
                        <a:t>and back</a:t>
                      </a:r>
                      <a:endParaRPr lang="en-US" sz="1800" b="0" dirty="0">
                        <a:solidFill>
                          <a:srgbClr val="3333CC"/>
                        </a:solidFill>
                      </a:endParaRPr>
                    </a:p>
                  </a:txBody>
                  <a:tcPr marL="91132" marR="91132">
                    <a:lnB w="9525" cap="flat" cmpd="sng" algn="ctr">
                      <a:noFill/>
                      <a:prstDash val="solid"/>
                      <a:round/>
                      <a:headEnd type="none" w="med" len="med"/>
                      <a:tailEnd type="none" w="med" len="med"/>
                    </a:lnB>
                  </a:tcPr>
                </a:tc>
                <a:tc>
                  <a:txBody>
                    <a:bodyPr/>
                    <a:lstStyle/>
                    <a:p>
                      <a:pPr algn="ctr"/>
                      <a:r>
                        <a:rPr lang="en-US" sz="1800" b="0" dirty="0" smtClean="0">
                          <a:solidFill>
                            <a:schemeClr val="tx1"/>
                          </a:solidFill>
                        </a:rPr>
                        <a:t>5</a:t>
                      </a:r>
                      <a:endParaRPr lang="en-US" sz="1800" b="0" dirty="0">
                        <a:solidFill>
                          <a:schemeClr val="tx1"/>
                        </a:solidFill>
                      </a:endParaRPr>
                    </a:p>
                  </a:txBody>
                  <a:tcPr marL="91132" marR="91132">
                    <a:lnB w="9525" cap="flat" cmpd="sng" algn="ctr">
                      <a:noFill/>
                      <a:prstDash val="solid"/>
                      <a:round/>
                      <a:headEnd type="none" w="med" len="med"/>
                      <a:tailEnd type="none" w="med" len="med"/>
                    </a:lnB>
                  </a:tcPr>
                </a:tc>
                <a:tc>
                  <a:txBody>
                    <a:bodyPr/>
                    <a:lstStyle/>
                    <a:p>
                      <a:pPr algn="ctr"/>
                      <a:endParaRPr lang="en-US" sz="1800" b="0" dirty="0">
                        <a:solidFill>
                          <a:srgbClr val="3333CC"/>
                        </a:solidFill>
                      </a:endParaRPr>
                    </a:p>
                  </a:txBody>
                  <a:tcPr marL="91132" marR="91132">
                    <a:lnB w="9525" cap="flat" cmpd="sng" algn="ctr">
                      <a:noFill/>
                      <a:prstDash val="solid"/>
                      <a:round/>
                      <a:headEnd type="none" w="med" len="med"/>
                      <a:tailEnd type="none" w="med" len="med"/>
                    </a:lnB>
                  </a:tcPr>
                </a:tc>
                <a:tc>
                  <a:txBody>
                    <a:bodyPr/>
                    <a:lstStyle/>
                    <a:p>
                      <a:pPr algn="r"/>
                      <a:r>
                        <a:rPr lang="en-US" sz="1800" dirty="0" smtClean="0"/>
                        <a:t>64.7</a:t>
                      </a:r>
                      <a:endParaRPr lang="en-US" sz="1800" b="0" dirty="0">
                        <a:solidFill>
                          <a:srgbClr val="3333CC"/>
                        </a:solidFill>
                      </a:endParaRPr>
                    </a:p>
                  </a:txBody>
                  <a:tcPr marL="91132" marR="137160">
                    <a:lnB w="9525" cap="flat" cmpd="sng" algn="ctr">
                      <a:noFill/>
                      <a:prstDash val="solid"/>
                      <a:round/>
                      <a:headEnd type="none" w="med" len="med"/>
                      <a:tailEnd type="none" w="med" len="med"/>
                    </a:lnB>
                    <a:solidFill>
                      <a:schemeClr val="accent2"/>
                    </a:solidFill>
                  </a:tcPr>
                </a:tc>
              </a:tr>
              <a:tr h="370840">
                <a:tc>
                  <a:txBody>
                    <a:bodyPr/>
                    <a:lstStyle/>
                    <a:p>
                      <a:pPr marL="234950" indent="-234950"/>
                      <a:r>
                        <a:rPr lang="en-US" sz="1800" b="0" dirty="0" smtClean="0">
                          <a:solidFill>
                            <a:schemeClr val="tx1"/>
                          </a:solidFill>
                        </a:rPr>
                        <a:t>two-level skip list rebalance</a:t>
                      </a:r>
                      <a:endParaRPr lang="en-US" sz="1800" b="0" dirty="0">
                        <a:solidFill>
                          <a:schemeClr val="tx1"/>
                        </a:solidFill>
                      </a:endParaRPr>
                    </a:p>
                  </a:txBody>
                  <a:tcPr marL="91132" marR="91132">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b="0" dirty="0" smtClean="0">
                          <a:solidFill>
                            <a:schemeClr val="tx1"/>
                          </a:solidFill>
                        </a:rPr>
                        <a:t>1</a:t>
                      </a:r>
                      <a:endParaRPr lang="en-US" sz="1800" b="0" dirty="0">
                        <a:solidFill>
                          <a:schemeClr val="tx1"/>
                        </a:solidFill>
                      </a:endParaRPr>
                    </a:p>
                  </a:txBody>
                  <a:tcPr marL="91132" marR="91132">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US" sz="1800" b="0" dirty="0">
                        <a:solidFill>
                          <a:schemeClr val="tx1"/>
                        </a:solidFill>
                      </a:endParaRPr>
                    </a:p>
                  </a:txBody>
                  <a:tcPr marL="91132" marR="91132">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800" b="0" dirty="0" smtClean="0">
                          <a:solidFill>
                            <a:schemeClr val="tx1"/>
                          </a:solidFill>
                        </a:rPr>
                        <a:t>11.7</a:t>
                      </a:r>
                      <a:endParaRPr lang="en-US" sz="1800" b="0" dirty="0">
                        <a:solidFill>
                          <a:schemeClr val="tx1"/>
                        </a:solidFill>
                      </a:endParaRPr>
                    </a:p>
                  </a:txBody>
                  <a:tcPr marL="91132" marR="137160">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r>
              <a:tr h="370840">
                <a:tc>
                  <a:txBody>
                    <a:bodyPr/>
                    <a:lstStyle/>
                    <a:p>
                      <a:pPr marL="234950" marR="0" lvl="0" indent="-23495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Linux </a:t>
                      </a:r>
                      <a:r>
                        <a:rPr kumimoji="0" lang="en-US" sz="1800" b="0" i="0" u="none" strike="noStrike" cap="none" normalizeH="0" baseline="0" dirty="0" smtClean="0">
                          <a:ln>
                            <a:noFill/>
                          </a:ln>
                          <a:solidFill>
                            <a:schemeClr val="tx1"/>
                          </a:solidFill>
                          <a:effectLst/>
                          <a:latin typeface="Courier New" pitchFamily="-32" charset="0"/>
                        </a:rPr>
                        <a:t>scull</a:t>
                      </a:r>
                      <a:r>
                        <a:rPr kumimoji="0" lang="en-US" sz="1800" b="0" i="0" u="none" strike="noStrike" cap="none" normalizeH="0" baseline="0" dirty="0" smtClean="0">
                          <a:ln>
                            <a:noFill/>
                          </a:ln>
                          <a:solidFill>
                            <a:schemeClr val="tx1"/>
                          </a:solidFill>
                          <a:effectLst/>
                          <a:latin typeface="Trebuchet MS" pitchFamily="34" charset="0"/>
                        </a:rPr>
                        <a:t> driver  (894 loc)            (char arrays ignored, functions </a:t>
                      </a:r>
                      <a:r>
                        <a:rPr kumimoji="0" lang="en-US" sz="1800" b="0" i="0" u="none" strike="noStrike" cap="none" normalizeH="0" baseline="0" dirty="0" err="1" smtClean="0">
                          <a:ln>
                            <a:noFill/>
                          </a:ln>
                          <a:solidFill>
                            <a:schemeClr val="tx1"/>
                          </a:solidFill>
                          <a:effectLst/>
                          <a:latin typeface="Trebuchet MS" pitchFamily="34" charset="0"/>
                        </a:rPr>
                        <a:t>inlined</a:t>
                      </a:r>
                      <a:r>
                        <a:rPr kumimoji="0" lang="en-US" sz="1800" b="0" i="0" u="none" strike="noStrike" cap="none" normalizeH="0" baseline="0" dirty="0" smtClean="0">
                          <a:ln>
                            <a:noFill/>
                          </a:ln>
                          <a:solidFill>
                            <a:schemeClr val="tx1"/>
                          </a:solidFill>
                          <a:effectLst/>
                          <a:latin typeface="Trebuchet MS" pitchFamily="34" charset="0"/>
                        </a:rPr>
                        <a:t>)</a:t>
                      </a:r>
                    </a:p>
                  </a:txBody>
                  <a:tcPr marL="91132" marR="91132">
                    <a:lnT w="9525" cap="flat" cmpd="sng" algn="ctr">
                      <a:solidFill>
                        <a:schemeClr val="tx1"/>
                      </a:solidFill>
                      <a:prstDash val="solid"/>
                      <a:round/>
                      <a:headEnd type="none" w="med" len="med"/>
                      <a:tailEnd type="none" w="med" len="med"/>
                    </a:lnT>
                  </a:tcPr>
                </a:tc>
                <a:tc>
                  <a:txBody>
                    <a:bodyPr/>
                    <a:lstStyle/>
                    <a:p>
                      <a:pPr algn="ctr"/>
                      <a:r>
                        <a:rPr lang="en-US" sz="1800" b="0" dirty="0" smtClean="0">
                          <a:solidFill>
                            <a:schemeClr val="tx1"/>
                          </a:solidFill>
                        </a:rPr>
                        <a:t>4</a:t>
                      </a:r>
                      <a:endParaRPr lang="en-US" sz="1800" b="0" dirty="0">
                        <a:solidFill>
                          <a:schemeClr val="tx1"/>
                        </a:solidFill>
                      </a:endParaRPr>
                    </a:p>
                  </a:txBody>
                  <a:tcPr marL="91132" marR="91132">
                    <a:lnT w="9525" cap="flat" cmpd="sng" algn="ctr">
                      <a:solidFill>
                        <a:schemeClr val="tx1"/>
                      </a:solidFill>
                      <a:prstDash val="solid"/>
                      <a:round/>
                      <a:headEnd type="none" w="med" len="med"/>
                      <a:tailEnd type="none" w="med" len="med"/>
                    </a:lnT>
                  </a:tcPr>
                </a:tc>
                <a:tc>
                  <a:txBody>
                    <a:bodyPr/>
                    <a:lstStyle/>
                    <a:p>
                      <a:pPr algn="ctr"/>
                      <a:endParaRPr lang="en-US" sz="1800" b="0" dirty="0">
                        <a:solidFill>
                          <a:schemeClr val="tx1"/>
                        </a:solidFill>
                      </a:endParaRPr>
                    </a:p>
                  </a:txBody>
                  <a:tcPr marL="91132" marR="91132">
                    <a:lnT w="9525" cap="flat" cmpd="sng" algn="ctr">
                      <a:solidFill>
                        <a:schemeClr val="tx1"/>
                      </a:solidFill>
                      <a:prstDash val="solid"/>
                      <a:round/>
                      <a:headEnd type="none" w="med" len="med"/>
                      <a:tailEnd type="none" w="med" len="med"/>
                    </a:lnT>
                  </a:tcPr>
                </a:tc>
                <a:tc>
                  <a:txBody>
                    <a:bodyPr/>
                    <a:lstStyle/>
                    <a:p>
                      <a:pPr algn="r"/>
                      <a:r>
                        <a:rPr lang="en-US" sz="1800" b="0" dirty="0" smtClean="0">
                          <a:solidFill>
                            <a:schemeClr val="tx1"/>
                          </a:solidFill>
                        </a:rPr>
                        <a:t>3969.6</a:t>
                      </a:r>
                      <a:endParaRPr lang="en-US" sz="1800" b="0" dirty="0">
                        <a:solidFill>
                          <a:schemeClr val="tx1"/>
                        </a:solidFill>
                      </a:endParaRPr>
                    </a:p>
                  </a:txBody>
                  <a:tcPr marL="91132" marR="137160">
                    <a:lnT w="9525" cap="flat" cmpd="sng" algn="ctr">
                      <a:solidFill>
                        <a:schemeClr val="tx1"/>
                      </a:solidFill>
                      <a:prstDash val="solid"/>
                      <a:round/>
                      <a:headEnd type="none" w="med" len="med"/>
                      <a:tailEnd type="none" w="med" len="med"/>
                    </a:lnT>
                    <a:solidFill>
                      <a:schemeClr val="accent2"/>
                    </a:solidFill>
                  </a:tcPr>
                </a:tc>
              </a:tr>
            </a:tbl>
          </a:graphicData>
        </a:graphic>
      </p:graphicFrame>
      <p:sp>
        <p:nvSpPr>
          <p:cNvPr id="8" name="Rectangle 174"/>
          <p:cNvSpPr>
            <a:spLocks noChangeArrowheads="1"/>
          </p:cNvSpPr>
          <p:nvPr/>
        </p:nvSpPr>
        <p:spPr bwMode="auto">
          <a:xfrm>
            <a:off x="4860927" y="1233488"/>
            <a:ext cx="1390671" cy="4532344"/>
          </a:xfrm>
          <a:prstGeom prst="rect">
            <a:avLst/>
          </a:prstGeom>
          <a:noFill/>
          <a:ln w="88900">
            <a:solidFill>
              <a:schemeClr val="folHlink"/>
            </a:solidFill>
            <a:miter lim="800000"/>
            <a:headEnd/>
            <a:tailEnd/>
          </a:ln>
          <a:effectLst/>
        </p:spPr>
        <p:txBody>
          <a:bodyPr wrap="none" anchor="ctr"/>
          <a:lstStyle/>
          <a:p>
            <a:endParaRPr lang="en-US"/>
          </a:p>
        </p:txBody>
      </p:sp>
      <p:sp>
        <p:nvSpPr>
          <p:cNvPr id="11" name="AutoShape 101"/>
          <p:cNvSpPr>
            <a:spLocks noChangeArrowheads="1"/>
          </p:cNvSpPr>
          <p:nvPr/>
        </p:nvSpPr>
        <p:spPr bwMode="auto">
          <a:xfrm>
            <a:off x="5703903" y="111751"/>
            <a:ext cx="3116248" cy="1022364"/>
          </a:xfrm>
          <a:prstGeom prst="wedgeRectCallout">
            <a:avLst>
              <a:gd name="adj1" fmla="val 24230"/>
              <a:gd name="adj2" fmla="val 64229"/>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000" dirty="0" smtClean="0"/>
              <a:t>Times negligible for data structure operations (often in sec or </a:t>
            </a:r>
            <a:r>
              <a:rPr lang="en-US" sz="2000" spc="-300" baseline="30000" dirty="0" smtClean="0"/>
              <a:t>1</a:t>
            </a:r>
            <a:r>
              <a:rPr lang="en-US" sz="2000" spc="-300" dirty="0" smtClean="0"/>
              <a:t>/</a:t>
            </a:r>
            <a:r>
              <a:rPr lang="en-US" sz="2000" spc="-300" baseline="-25000" dirty="0" smtClean="0"/>
              <a:t>1</a:t>
            </a:r>
            <a:r>
              <a:rPr lang="en-US" sz="2000" baseline="-25000" dirty="0" smtClean="0"/>
              <a:t>0</a:t>
            </a:r>
            <a:r>
              <a:rPr lang="en-US" sz="2000" dirty="0" smtClean="0"/>
              <a:t> sec)</a:t>
            </a:r>
            <a:endParaRPr lang="en-US" sz="2000" baseline="-25000" dirty="0">
              <a:latin typeface="Trebuchet MS"/>
            </a:endParaRPr>
          </a:p>
        </p:txBody>
      </p:sp>
      <p:sp>
        <p:nvSpPr>
          <p:cNvPr id="13" name="AutoShape 101"/>
          <p:cNvSpPr>
            <a:spLocks noChangeArrowheads="1"/>
          </p:cNvSpPr>
          <p:nvPr/>
        </p:nvSpPr>
        <p:spPr bwMode="auto">
          <a:xfrm>
            <a:off x="323849" y="915039"/>
            <a:ext cx="3017520" cy="724824"/>
          </a:xfrm>
          <a:prstGeom prst="wedgeRectCallout">
            <a:avLst>
              <a:gd name="adj1" fmla="val -20180"/>
              <a:gd name="adj2" fmla="val 79430"/>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000" u="sng" dirty="0" smtClean="0">
                <a:effectLst>
                  <a:outerShdw blurRad="38100" dist="38100" dir="2700000" algn="tl">
                    <a:srgbClr val="000000">
                      <a:alpha val="43137"/>
                    </a:srgbClr>
                  </a:outerShdw>
                </a:effectLst>
              </a:rPr>
              <a:t>Expressiveness</a:t>
            </a:r>
            <a:r>
              <a:rPr lang="en-US" sz="2000" dirty="0" smtClean="0"/>
              <a:t>:  Different data structures</a:t>
            </a:r>
            <a:endParaRPr lang="en-US" sz="2000" baseline="-25000" dirty="0">
              <a:latin typeface="Trebuchet MS"/>
            </a:endParaRPr>
          </a:p>
        </p:txBody>
      </p:sp>
      <p:sp>
        <p:nvSpPr>
          <p:cNvPr id="14" name="TextBox 13"/>
          <p:cNvSpPr txBox="1"/>
          <p:nvPr/>
        </p:nvSpPr>
        <p:spPr>
          <a:xfrm>
            <a:off x="2009770" y="5802345"/>
            <a:ext cx="512446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nchorCtr="1">
            <a:spAutoFit/>
          </a:bodyPr>
          <a:lstStyle/>
          <a:p>
            <a:r>
              <a:rPr lang="en-US" sz="2000" dirty="0" smtClean="0"/>
              <a:t>Verified shape invariant as given by the checker is preserved across the operation.</a:t>
            </a:r>
          </a:p>
        </p:txBody>
      </p:sp>
      <p:sp>
        <p:nvSpPr>
          <p:cNvPr id="15" name="Footer Placeholder 14"/>
          <p:cNvSpPr>
            <a:spLocks noGrp="1"/>
          </p:cNvSpPr>
          <p:nvPr>
            <p:ph type="ftr" sz="quarter" idx="11"/>
          </p:nvPr>
        </p:nvSpPr>
        <p:spPr/>
        <p:txBody>
          <a:bodyPr/>
          <a:lstStyle/>
          <a:p>
            <a:r>
              <a:rPr lang="en-US" smtClean="0"/>
              <a:t>Bor-Yuh Evan Chang - End-User Program Analysis for Data Structures</a:t>
            </a:r>
            <a:endParaRPr lang="en-US"/>
          </a:p>
        </p:txBody>
      </p:sp>
      <p:sp>
        <p:nvSpPr>
          <p:cNvPr id="9" name="AutoShape 101"/>
          <p:cNvSpPr>
            <a:spLocks noChangeArrowheads="1"/>
          </p:cNvSpPr>
          <p:nvPr/>
        </p:nvSpPr>
        <p:spPr bwMode="auto">
          <a:xfrm>
            <a:off x="6507189" y="4021785"/>
            <a:ext cx="1606572" cy="320040"/>
          </a:xfrm>
          <a:prstGeom prst="wedgeRectCallout">
            <a:avLst>
              <a:gd name="adj1" fmla="val 59133"/>
              <a:gd name="adj2" fmla="val 19593"/>
            </a:avLst>
          </a:prstGeom>
          <a:ln>
            <a:headEnd/>
            <a:tailEnd/>
          </a:ln>
        </p:spPr>
        <p:style>
          <a:lnRef idx="1">
            <a:schemeClr val="dk1"/>
          </a:lnRef>
          <a:fillRef idx="2">
            <a:schemeClr val="dk1"/>
          </a:fillRef>
          <a:effectRef idx="1">
            <a:schemeClr val="dk1"/>
          </a:effectRef>
          <a:fontRef idx="minor">
            <a:schemeClr val="dk1"/>
          </a:fontRef>
        </p:style>
        <p:txBody>
          <a:bodyPr anchor="ctr" anchorCtr="1"/>
          <a:lstStyle/>
          <a:p>
            <a:r>
              <a:rPr lang="en-US" i="1" dirty="0" smtClean="0"/>
              <a:t>TVLA</a:t>
            </a:r>
            <a:r>
              <a:rPr lang="en-US" dirty="0" smtClean="0"/>
              <a:t>: 850 ms</a:t>
            </a:r>
            <a:endParaRPr lang="en-US" baseline="-25000" dirty="0">
              <a:latin typeface="Trebuchet MS"/>
            </a:endParaRPr>
          </a:p>
        </p:txBody>
      </p:sp>
      <p:sp>
        <p:nvSpPr>
          <p:cNvPr id="12" name="AutoShape 101"/>
          <p:cNvSpPr>
            <a:spLocks noChangeArrowheads="1"/>
          </p:cNvSpPr>
          <p:nvPr/>
        </p:nvSpPr>
        <p:spPr bwMode="auto">
          <a:xfrm>
            <a:off x="6507189" y="2173347"/>
            <a:ext cx="1606572" cy="320040"/>
          </a:xfrm>
          <a:prstGeom prst="wedgeRectCallout">
            <a:avLst>
              <a:gd name="adj1" fmla="val 59133"/>
              <a:gd name="adj2" fmla="val 19593"/>
            </a:avLst>
          </a:prstGeom>
          <a:ln>
            <a:headEnd/>
            <a:tailEnd/>
          </a:ln>
        </p:spPr>
        <p:style>
          <a:lnRef idx="1">
            <a:schemeClr val="dk1"/>
          </a:lnRef>
          <a:fillRef idx="2">
            <a:schemeClr val="dk1"/>
          </a:fillRef>
          <a:effectRef idx="1">
            <a:schemeClr val="dk1"/>
          </a:effectRef>
          <a:fontRef idx="minor">
            <a:schemeClr val="dk1"/>
          </a:fontRef>
        </p:style>
        <p:txBody>
          <a:bodyPr anchor="ctr" anchorCtr="1"/>
          <a:lstStyle/>
          <a:p>
            <a:r>
              <a:rPr lang="en-US" i="1" dirty="0" smtClean="0"/>
              <a:t>TVLA</a:t>
            </a:r>
            <a:r>
              <a:rPr lang="en-US" dirty="0" smtClean="0"/>
              <a:t>: 290 ms</a:t>
            </a:r>
            <a:endParaRPr lang="en-US" baseline="-25000" dirty="0">
              <a:latin typeface="Trebuchet MS"/>
            </a:endParaRPr>
          </a:p>
        </p:txBody>
      </p:sp>
      <p:grpSp>
        <p:nvGrpSpPr>
          <p:cNvPr id="19" name="Group 18"/>
          <p:cNvGrpSpPr/>
          <p:nvPr/>
        </p:nvGrpSpPr>
        <p:grpSpPr>
          <a:xfrm>
            <a:off x="4024305" y="2173347"/>
            <a:ext cx="2349504" cy="1784848"/>
            <a:chOff x="4024305" y="2173347"/>
            <a:chExt cx="2349504" cy="1784848"/>
          </a:xfrm>
        </p:grpSpPr>
        <p:sp>
          <p:nvSpPr>
            <p:cNvPr id="16" name="Right Brace 15"/>
            <p:cNvSpPr/>
            <p:nvPr/>
          </p:nvSpPr>
          <p:spPr bwMode="auto">
            <a:xfrm>
              <a:off x="4024305" y="2173347"/>
              <a:ext cx="288927" cy="1784848"/>
            </a:xfrm>
            <a:prstGeom prst="rightBrace">
              <a:avLst/>
            </a:prstGeom>
            <a:noFill/>
            <a:ln w="9525">
              <a:solidFill>
                <a:schemeClr val="tx1"/>
              </a:solidFill>
              <a:round/>
              <a:headEnd/>
              <a:tailEnd type="none" w="lg" len="lg"/>
            </a:ln>
            <a:effectLst/>
          </p:spPr>
          <p:txBody>
            <a:bodyPr rtlCol="0" anchor="ctr"/>
            <a:lstStyle/>
            <a:p>
              <a:pPr algn="ctr"/>
              <a:endParaRPr lang="en-US"/>
            </a:p>
          </p:txBody>
        </p:sp>
        <p:sp>
          <p:nvSpPr>
            <p:cNvPr id="18" name="Rectangle 17"/>
            <p:cNvSpPr/>
            <p:nvPr/>
          </p:nvSpPr>
          <p:spPr>
            <a:xfrm>
              <a:off x="4316409" y="2562767"/>
              <a:ext cx="2057400" cy="100600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dirty="0" smtClean="0"/>
                <a:t>Space Invader</a:t>
              </a:r>
            </a:p>
            <a:p>
              <a:pPr algn="ctr"/>
              <a:r>
                <a:rPr lang="en-US" dirty="0" smtClean="0"/>
                <a:t>only analyzes lists (built-in)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Doubly-linked list reversal</a:t>
            </a:r>
            <a:endParaRPr lang="en-US" dirty="0"/>
          </a:p>
        </p:txBody>
      </p:sp>
      <p:sp>
        <p:nvSpPr>
          <p:cNvPr id="7" name="Content Placeholder 6"/>
          <p:cNvSpPr>
            <a:spLocks noGrp="1"/>
          </p:cNvSpPr>
          <p:nvPr>
            <p:ph sz="half" idx="1"/>
          </p:nvPr>
        </p:nvSpPr>
        <p:spPr/>
        <p:txBody>
          <a:bodyPr/>
          <a:lstStyle/>
          <a:p>
            <a:endParaRPr lang="en-US"/>
          </a:p>
        </p:txBody>
      </p:sp>
      <p:pic>
        <p:nvPicPr>
          <p:cNvPr id="4" name="Picture 3" descr="xisa-screenshot-body-graph.png"/>
          <p:cNvPicPr>
            <a:picLocks noChangeAspect="1"/>
          </p:cNvPicPr>
          <p:nvPr/>
        </p:nvPicPr>
        <p:blipFill>
          <a:blip r:embed="rId3"/>
          <a:stretch>
            <a:fillRect/>
          </a:stretch>
        </p:blipFill>
        <p:spPr>
          <a:xfrm>
            <a:off x="323850" y="973318"/>
            <a:ext cx="5964261" cy="5371920"/>
          </a:xfrm>
          <a:prstGeom prst="rect">
            <a:avLst/>
          </a:prstGeom>
        </p:spPr>
      </p:pic>
      <p:sp>
        <p:nvSpPr>
          <p:cNvPr id="6" name="TextBox 5"/>
          <p:cNvSpPr txBox="1"/>
          <p:nvPr/>
        </p:nvSpPr>
        <p:spPr>
          <a:xfrm>
            <a:off x="5749555" y="5948397"/>
            <a:ext cx="3057953" cy="3693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http://xisa.cs.berkeley.edu</a:t>
            </a:r>
            <a:endParaRPr lang="en-US" dirty="0"/>
          </a:p>
        </p:txBody>
      </p:sp>
      <p:sp>
        <p:nvSpPr>
          <p:cNvPr id="9" name="AutoShape 89"/>
          <p:cNvSpPr>
            <a:spLocks noChangeArrowheads="1"/>
          </p:cNvSpPr>
          <p:nvPr/>
        </p:nvSpPr>
        <p:spPr bwMode="auto">
          <a:xfrm>
            <a:off x="3841740" y="1556654"/>
            <a:ext cx="4673665" cy="1251625"/>
          </a:xfrm>
          <a:prstGeom prst="wedgeRectCallout">
            <a:avLst>
              <a:gd name="adj1" fmla="val -55326"/>
              <a:gd name="adj2" fmla="val 11484"/>
            </a:avLst>
          </a:prstGeom>
          <a:ln>
            <a:headEnd/>
            <a:tailEnd/>
          </a:ln>
        </p:spPr>
        <p:style>
          <a:lnRef idx="1">
            <a:schemeClr val="accent1"/>
          </a:lnRef>
          <a:fillRef idx="2">
            <a:schemeClr val="accent1"/>
          </a:fillRef>
          <a:effectRef idx="1">
            <a:schemeClr val="accent1"/>
          </a:effectRef>
          <a:fontRef idx="minor">
            <a:schemeClr val="dk1"/>
          </a:fontRef>
        </p:style>
        <p:txBody>
          <a:bodyPr wrap="square" anchor="t" anchorCtr="1">
            <a:spAutoFit/>
          </a:bodyPr>
          <a:lstStyle/>
          <a:p>
            <a:r>
              <a:rPr lang="en-US" sz="2400" u="sng" dirty="0" smtClean="0">
                <a:effectLst>
                  <a:outerShdw blurRad="38100" dist="38100" dir="2700000" algn="tl">
                    <a:srgbClr val="000000">
                      <a:alpha val="43137"/>
                    </a:srgbClr>
                  </a:outerShdw>
                </a:effectLst>
                <a:latin typeface="+mj-lt"/>
              </a:rPr>
              <a:t>Body of loop over the elements</a:t>
            </a:r>
            <a:r>
              <a:rPr lang="en-US" sz="2400" dirty="0" smtClean="0">
                <a:latin typeface="+mj-lt"/>
              </a:rPr>
              <a:t>:</a:t>
            </a:r>
          </a:p>
          <a:p>
            <a:pPr>
              <a:spcBef>
                <a:spcPts val="400"/>
              </a:spcBef>
            </a:pPr>
            <a:r>
              <a:rPr lang="en-US" sz="2400" dirty="0" smtClean="0">
                <a:latin typeface="+mj-lt"/>
              </a:rPr>
              <a:t>Swaps the </a:t>
            </a:r>
            <a:r>
              <a:rPr lang="en-US" sz="2400" dirty="0" smtClean="0">
                <a:latin typeface="Courier New" pitchFamily="49" charset="0"/>
                <a:cs typeface="Courier New" pitchFamily="49" charset="0"/>
              </a:rPr>
              <a:t>next</a:t>
            </a:r>
            <a:r>
              <a:rPr lang="en-US" sz="2400" dirty="0" smtClean="0">
                <a:latin typeface="+mj-lt"/>
              </a:rPr>
              <a:t> and </a:t>
            </a:r>
            <a:r>
              <a:rPr lang="en-US" sz="2400" dirty="0" err="1" smtClean="0">
                <a:latin typeface="Courier New" pitchFamily="49" charset="0"/>
                <a:cs typeface="Courier New" pitchFamily="49" charset="0"/>
              </a:rPr>
              <a:t>prev</a:t>
            </a:r>
            <a:r>
              <a:rPr lang="en-US" sz="2400" dirty="0" smtClean="0">
                <a:latin typeface="+mj-lt"/>
              </a:rPr>
              <a:t> fields of </a:t>
            </a:r>
            <a:r>
              <a:rPr lang="en-US" sz="2400" dirty="0" err="1" smtClean="0">
                <a:latin typeface="Courier New" pitchFamily="49" charset="0"/>
                <a:cs typeface="Courier New" pitchFamily="49" charset="0"/>
              </a:rPr>
              <a:t>curr</a:t>
            </a:r>
            <a:r>
              <a:rPr lang="en-US" sz="2400" dirty="0" smtClean="0">
                <a:latin typeface="+mj-lt"/>
                <a:cs typeface="Courier New" pitchFamily="49" charset="0"/>
              </a:rPr>
              <a:t>.</a:t>
            </a:r>
            <a:endParaRPr lang="en-US" sz="2400" dirty="0">
              <a:latin typeface="Courier New" pitchFamily="49" charset="0"/>
              <a:cs typeface="Courier New" pitchFamily="49" charset="0"/>
            </a:endParaRPr>
          </a:p>
        </p:txBody>
      </p:sp>
      <p:sp>
        <p:nvSpPr>
          <p:cNvPr id="10" name="AutoShape 89"/>
          <p:cNvSpPr>
            <a:spLocks noChangeArrowheads="1"/>
          </p:cNvSpPr>
          <p:nvPr/>
        </p:nvSpPr>
        <p:spPr bwMode="auto">
          <a:xfrm>
            <a:off x="4973643" y="3295952"/>
            <a:ext cx="3831336" cy="461665"/>
          </a:xfrm>
          <a:prstGeom prst="wedgeRectCallout">
            <a:avLst>
              <a:gd name="adj1" fmla="val -69567"/>
              <a:gd name="adj2" fmla="val 65456"/>
            </a:avLst>
          </a:prstGeom>
          <a:ln>
            <a:headEnd/>
            <a:tailEnd/>
          </a:ln>
        </p:spPr>
        <p:style>
          <a:lnRef idx="1">
            <a:schemeClr val="accent2"/>
          </a:lnRef>
          <a:fillRef idx="2">
            <a:schemeClr val="accent2"/>
          </a:fillRef>
          <a:effectRef idx="1">
            <a:schemeClr val="accent2"/>
          </a:effectRef>
          <a:fontRef idx="minor">
            <a:schemeClr val="dk1"/>
          </a:fontRef>
        </p:style>
        <p:txBody>
          <a:bodyPr wrap="square" anchor="t" anchorCtr="0">
            <a:spAutoFit/>
          </a:bodyPr>
          <a:lstStyle/>
          <a:p>
            <a:r>
              <a:rPr lang="en-US" sz="2400" dirty="0" smtClean="0">
                <a:latin typeface="+mj-lt"/>
                <a:cs typeface="Courier New" pitchFamily="49" charset="0"/>
              </a:rPr>
              <a:t>Already reversed segment</a:t>
            </a:r>
            <a:endParaRPr lang="en-US" sz="2400" dirty="0">
              <a:latin typeface="+mj-lt"/>
              <a:cs typeface="Courier New" pitchFamily="49" charset="0"/>
            </a:endParaRPr>
          </a:p>
        </p:txBody>
      </p:sp>
      <p:sp>
        <p:nvSpPr>
          <p:cNvPr id="11" name="AutoShape 89"/>
          <p:cNvSpPr>
            <a:spLocks noChangeArrowheads="1"/>
          </p:cNvSpPr>
          <p:nvPr/>
        </p:nvSpPr>
        <p:spPr bwMode="auto">
          <a:xfrm>
            <a:off x="4973643" y="4024111"/>
            <a:ext cx="3833865" cy="830997"/>
          </a:xfrm>
          <a:prstGeom prst="wedgeRectCallout">
            <a:avLst>
              <a:gd name="adj1" fmla="val -68090"/>
              <a:gd name="adj2" fmla="val 20518"/>
            </a:avLst>
          </a:prstGeom>
          <a:ln>
            <a:headEnd/>
            <a:tailEnd/>
          </a:ln>
        </p:spPr>
        <p:style>
          <a:lnRef idx="1">
            <a:schemeClr val="accent2"/>
          </a:lnRef>
          <a:fillRef idx="2">
            <a:schemeClr val="accent2"/>
          </a:fillRef>
          <a:effectRef idx="1">
            <a:schemeClr val="accent2"/>
          </a:effectRef>
          <a:fontRef idx="minor">
            <a:schemeClr val="dk1"/>
          </a:fontRef>
        </p:style>
        <p:txBody>
          <a:bodyPr wrap="square" anchor="t" anchorCtr="0">
            <a:spAutoFit/>
          </a:bodyPr>
          <a:lstStyle/>
          <a:p>
            <a:r>
              <a:rPr lang="en-US" sz="2400" dirty="0" smtClean="0">
                <a:latin typeface="+mj-lt"/>
                <a:cs typeface="Courier New" pitchFamily="49" charset="0"/>
              </a:rPr>
              <a:t>Node whose</a:t>
            </a:r>
            <a:r>
              <a:rPr lang="en-US" sz="2400" dirty="0" smtClean="0">
                <a:latin typeface="Courier New" pitchFamily="49" charset="0"/>
                <a:cs typeface="Courier New" pitchFamily="49" charset="0"/>
              </a:rPr>
              <a:t> next</a:t>
            </a:r>
            <a:r>
              <a:rPr lang="en-US" sz="2400" dirty="0" smtClean="0"/>
              <a:t> and </a:t>
            </a:r>
            <a:r>
              <a:rPr lang="en-US" sz="2400" dirty="0" err="1" smtClean="0">
                <a:latin typeface="Courier New" pitchFamily="49" charset="0"/>
                <a:cs typeface="Courier New" pitchFamily="49" charset="0"/>
              </a:rPr>
              <a:t>prev</a:t>
            </a:r>
            <a:r>
              <a:rPr lang="en-US" sz="2400" dirty="0" smtClean="0"/>
              <a:t> fields were swapped</a:t>
            </a:r>
            <a:r>
              <a:rPr lang="en-US" sz="2400" dirty="0" smtClean="0">
                <a:latin typeface="+mj-lt"/>
                <a:cs typeface="Courier New" pitchFamily="49" charset="0"/>
              </a:rPr>
              <a:t> </a:t>
            </a:r>
            <a:endParaRPr lang="en-US" sz="2400" dirty="0">
              <a:latin typeface="+mj-lt"/>
              <a:cs typeface="Courier New" pitchFamily="49" charset="0"/>
            </a:endParaRPr>
          </a:p>
        </p:txBody>
      </p:sp>
      <p:sp>
        <p:nvSpPr>
          <p:cNvPr id="12" name="AutoShape 89"/>
          <p:cNvSpPr>
            <a:spLocks noChangeArrowheads="1"/>
          </p:cNvSpPr>
          <p:nvPr/>
        </p:nvSpPr>
        <p:spPr bwMode="auto">
          <a:xfrm>
            <a:off x="4973643" y="5121602"/>
            <a:ext cx="3067092" cy="461665"/>
          </a:xfrm>
          <a:prstGeom prst="wedgeRectCallout">
            <a:avLst>
              <a:gd name="adj1" fmla="val -59958"/>
              <a:gd name="adj2" fmla="val 21053"/>
            </a:avLst>
          </a:prstGeom>
          <a:ln>
            <a:headEnd/>
            <a:tailEnd/>
          </a:ln>
        </p:spPr>
        <p:style>
          <a:lnRef idx="1">
            <a:schemeClr val="accent2"/>
          </a:lnRef>
          <a:fillRef idx="2">
            <a:schemeClr val="accent2"/>
          </a:fillRef>
          <a:effectRef idx="1">
            <a:schemeClr val="accent2"/>
          </a:effectRef>
          <a:fontRef idx="minor">
            <a:schemeClr val="dk1"/>
          </a:fontRef>
        </p:style>
        <p:txBody>
          <a:bodyPr wrap="square" anchor="t" anchorCtr="0">
            <a:spAutoFit/>
          </a:bodyPr>
          <a:lstStyle/>
          <a:p>
            <a:r>
              <a:rPr lang="en-US" sz="2400" dirty="0" smtClean="0">
                <a:latin typeface="+mj-lt"/>
                <a:cs typeface="Courier New" pitchFamily="49" charset="0"/>
              </a:rPr>
              <a:t>Not yet reversed list</a:t>
            </a:r>
            <a:endParaRPr lang="en-US" sz="2400" dirty="0">
              <a:latin typeface="+mj-lt"/>
              <a:cs typeface="Courier New" pitchFamily="49" charset="0"/>
            </a:endParaRPr>
          </a:p>
        </p:txBody>
      </p:sp>
      <p:sp>
        <p:nvSpPr>
          <p:cNvPr id="13" name="Footer Placeholder 12"/>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the tool</a:t>
            </a:r>
            <a:endParaRPr lang="en-US" dirty="0"/>
          </a:p>
        </p:txBody>
      </p:sp>
      <p:sp>
        <p:nvSpPr>
          <p:cNvPr id="3" name="Content Placeholder 2"/>
          <p:cNvSpPr>
            <a:spLocks noGrp="1"/>
          </p:cNvSpPr>
          <p:nvPr>
            <p:ph idx="1"/>
          </p:nvPr>
        </p:nvSpPr>
        <p:spPr/>
        <p:txBody>
          <a:bodyPr/>
          <a:lstStyle/>
          <a:p>
            <a:pPr>
              <a:buNone/>
            </a:pPr>
            <a:r>
              <a:rPr lang="en-US" sz="2800" dirty="0" smtClean="0">
                <a:solidFill>
                  <a:srgbClr val="3333CC"/>
                </a:solidFill>
                <a:effectLst>
                  <a:outerShdw blurRad="38100" dist="38100" dir="2700000" algn="tl">
                    <a:srgbClr val="000000">
                      <a:alpha val="43137"/>
                    </a:srgbClr>
                  </a:outerShdw>
                </a:effectLst>
              </a:rPr>
              <a:t>Checkers are easy to write</a:t>
            </a:r>
            <a:r>
              <a:rPr lang="en-US" sz="2800" dirty="0" smtClean="0"/>
              <a:t> and try out</a:t>
            </a:r>
          </a:p>
          <a:p>
            <a:pPr lvl="1"/>
            <a:r>
              <a:rPr lang="en-US" sz="2400" dirty="0" smtClean="0"/>
              <a:t> Enlightening (e.g., red-black tree checker in 6 lines)</a:t>
            </a:r>
          </a:p>
          <a:p>
            <a:pPr lvl="1"/>
            <a:r>
              <a:rPr lang="en-US" sz="2400" dirty="0" smtClean="0"/>
              <a:t> Harder to “reverse engineer” for someone else’s code</a:t>
            </a:r>
          </a:p>
          <a:p>
            <a:pPr lvl="1"/>
            <a:r>
              <a:rPr lang="en-US" sz="2400" dirty="0" smtClean="0"/>
              <a:t> Default checkers based on types useful</a:t>
            </a:r>
          </a:p>
          <a:p>
            <a:pPr lvl="1"/>
            <a:endParaRPr lang="en-US" sz="1200" dirty="0" smtClean="0"/>
          </a:p>
          <a:p>
            <a:pPr>
              <a:buNone/>
            </a:pPr>
            <a:r>
              <a:rPr lang="en-US" sz="2800" dirty="0" smtClean="0"/>
              <a:t>Future expressiveness and usability improvements</a:t>
            </a:r>
          </a:p>
          <a:p>
            <a:pPr lvl="1"/>
            <a:r>
              <a:rPr lang="en-US" sz="2400" dirty="0" smtClean="0">
                <a:effectLst>
                  <a:outerShdw blurRad="38100" dist="38100" dir="2700000" algn="tl">
                    <a:srgbClr val="000000">
                      <a:alpha val="43137"/>
                    </a:srgbClr>
                  </a:outerShdw>
                </a:effectLst>
              </a:rPr>
              <a:t> </a:t>
            </a:r>
            <a:r>
              <a:rPr lang="en-US" sz="2400" dirty="0" smtClean="0">
                <a:solidFill>
                  <a:srgbClr val="3333CC"/>
                </a:solidFill>
                <a:effectLst>
                  <a:outerShdw blurRad="38100" dist="38100" dir="2700000" algn="tl">
                    <a:srgbClr val="000000">
                      <a:alpha val="43137"/>
                    </a:srgbClr>
                  </a:outerShdw>
                </a:effectLst>
              </a:rPr>
              <a:t>Pointer arithmetic and arrays</a:t>
            </a:r>
            <a:endParaRPr lang="en-US" sz="2400" dirty="0" smtClean="0">
              <a:effectLst>
                <a:outerShdw blurRad="38100" dist="38100" dir="2700000" algn="tl">
                  <a:srgbClr val="000000">
                    <a:alpha val="43137"/>
                  </a:srgbClr>
                </a:outerShdw>
              </a:effectLst>
            </a:endParaRPr>
          </a:p>
          <a:p>
            <a:pPr lvl="1"/>
            <a:r>
              <a:rPr lang="en-US" sz="2400" dirty="0" smtClean="0"/>
              <a:t> More generic checkers:</a:t>
            </a:r>
          </a:p>
          <a:p>
            <a:pPr lvl="2">
              <a:buNone/>
            </a:pPr>
            <a:r>
              <a:rPr lang="en-US" sz="2000" dirty="0" smtClean="0"/>
              <a:t>				polymorphic		“element kind unspecified”</a:t>
            </a:r>
          </a:p>
          <a:p>
            <a:pPr lvl="2">
              <a:buNone/>
            </a:pPr>
            <a:r>
              <a:rPr lang="en-US" sz="2000" dirty="0" smtClean="0"/>
              <a:t>				higher-order		parameterized by other predicates</a:t>
            </a:r>
          </a:p>
          <a:p>
            <a:pPr lvl="1"/>
            <a:endParaRPr lang="en-US" sz="1200" dirty="0" smtClean="0"/>
          </a:p>
          <a:p>
            <a:pPr>
              <a:buNone/>
            </a:pPr>
            <a:r>
              <a:rPr lang="en-US" sz="2800" dirty="0" smtClean="0"/>
              <a:t>Future evaluation: user study</a:t>
            </a:r>
          </a:p>
        </p:txBody>
      </p:sp>
      <p:sp>
        <p:nvSpPr>
          <p:cNvPr id="4" name="Footer Placeholder 3"/>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of</a:t>
            </a:r>
            <a:br>
              <a:rPr lang="en-US" sz="3200" dirty="0" smtClean="0"/>
            </a:br>
            <a:r>
              <a:rPr lang="en-US" sz="3200" dirty="0" smtClean="0"/>
              <a:t>Extensible Inductive Shape Analysis</a:t>
            </a:r>
            <a:endParaRPr lang="en-US" sz="3200" dirty="0"/>
          </a:p>
        </p:txBody>
      </p:sp>
      <p:sp>
        <p:nvSpPr>
          <p:cNvPr id="3" name="Content Placeholder 2"/>
          <p:cNvSpPr>
            <a:spLocks noGrp="1"/>
          </p:cNvSpPr>
          <p:nvPr>
            <p:ph idx="1"/>
          </p:nvPr>
        </p:nvSpPr>
        <p:spPr/>
        <p:txBody>
          <a:bodyPr/>
          <a:lstStyle/>
          <a:p>
            <a:pPr>
              <a:buNone/>
            </a:pPr>
            <a:r>
              <a:rPr lang="en-US" sz="2400" i="1" u="sng" dirty="0" smtClean="0">
                <a:solidFill>
                  <a:srgbClr val="7030A0"/>
                </a:solidFill>
              </a:rPr>
              <a:t>Key Insight</a:t>
            </a:r>
            <a:r>
              <a:rPr lang="en-US" sz="2400" u="sng" dirty="0" smtClean="0">
                <a:solidFill>
                  <a:srgbClr val="7030A0"/>
                </a:solidFill>
              </a:rPr>
              <a:t>:</a:t>
            </a:r>
            <a:r>
              <a:rPr lang="en-US" sz="2400" u="sng" dirty="0" smtClean="0"/>
              <a:t> Checkers as specifications</a:t>
            </a:r>
          </a:p>
          <a:p>
            <a:pPr lvl="1">
              <a:buNone/>
              <a:tabLst>
                <a:tab pos="339725" algn="l"/>
                <a:tab pos="682625" algn="l"/>
                <a:tab pos="917575" algn="l"/>
                <a:tab pos="1141413" algn="l"/>
                <a:tab pos="1376363" algn="l"/>
                <a:tab pos="1598613" algn="l"/>
                <a:tab pos="1820863" algn="l"/>
                <a:tab pos="2289175" algn="l"/>
                <a:tab pos="2859088" algn="l"/>
                <a:tab pos="3090863" algn="l"/>
                <a:tab pos="3208338" algn="l"/>
                <a:tab pos="3709988" algn="l"/>
                <a:tab pos="4110038" algn="l"/>
                <a:tab pos="4578350" algn="l"/>
              </a:tabLst>
            </a:pPr>
            <a:r>
              <a:rPr lang="en-US" sz="2200" dirty="0" smtClean="0">
                <a:solidFill>
                  <a:schemeClr val="accent6">
                    <a:lumMod val="75000"/>
                  </a:schemeClr>
                </a:solidFill>
              </a:rPr>
              <a:t>Developer View:</a:t>
            </a:r>
            <a:r>
              <a:rPr lang="en-US" sz="2200" dirty="0" smtClean="0"/>
              <a:t>	Global, Expressed in a familiar style</a:t>
            </a:r>
          </a:p>
          <a:p>
            <a:pPr marL="2859088" lvl="1" indent="-2401888">
              <a:buNone/>
              <a:tabLst>
                <a:tab pos="339725" algn="l"/>
                <a:tab pos="682625" algn="l"/>
                <a:tab pos="917575" algn="l"/>
                <a:tab pos="1141413" algn="l"/>
                <a:tab pos="1376363" algn="l"/>
                <a:tab pos="1598613" algn="l"/>
                <a:tab pos="1820863" algn="l"/>
                <a:tab pos="2289175" algn="l"/>
                <a:tab pos="2859088" algn="l"/>
                <a:tab pos="3090863" algn="l"/>
                <a:tab pos="3208338" algn="l"/>
                <a:tab pos="3709988" algn="l"/>
                <a:tab pos="4110038" algn="l"/>
                <a:tab pos="4578350" algn="l"/>
              </a:tabLst>
            </a:pPr>
            <a:r>
              <a:rPr lang="en-US" sz="2200" dirty="0" smtClean="0">
                <a:solidFill>
                  <a:schemeClr val="accent6">
                    <a:lumMod val="75000"/>
                  </a:schemeClr>
                </a:solidFill>
              </a:rPr>
              <a:t>Analysis View:</a:t>
            </a:r>
            <a:r>
              <a:rPr lang="en-US" sz="2200" dirty="0" smtClean="0"/>
              <a:t>		Capture developer intent,                     Not arbitrary inductive definitions</a:t>
            </a:r>
          </a:p>
          <a:p>
            <a:pPr>
              <a:buNone/>
            </a:pPr>
            <a:endParaRPr lang="en-US" sz="100" dirty="0" smtClean="0"/>
          </a:p>
          <a:p>
            <a:pPr>
              <a:buNone/>
            </a:pPr>
            <a:r>
              <a:rPr lang="en-US" sz="2400" u="sng" dirty="0" smtClean="0"/>
              <a:t>Constructing the program analysis</a:t>
            </a:r>
          </a:p>
          <a:p>
            <a:pPr lvl="1">
              <a:buNone/>
            </a:pPr>
            <a:r>
              <a:rPr lang="en-US" sz="2200" dirty="0" smtClean="0"/>
              <a:t>Intermediate states: </a:t>
            </a:r>
            <a:r>
              <a:rPr lang="en-US" sz="2200" dirty="0" smtClean="0">
                <a:solidFill>
                  <a:srgbClr val="3333CC"/>
                </a:solidFill>
                <a:effectLst>
                  <a:outerShdw blurRad="38100" dist="38100" dir="2700000" algn="tl">
                    <a:srgbClr val="000000">
                      <a:alpha val="43137"/>
                    </a:srgbClr>
                  </a:outerShdw>
                </a:effectLst>
              </a:rPr>
              <a:t>Generalized segment </a:t>
            </a:r>
            <a:r>
              <a:rPr lang="en-US" sz="2200" dirty="0" smtClean="0"/>
              <a:t>predicates</a:t>
            </a:r>
          </a:p>
          <a:p>
            <a:pPr lvl="1">
              <a:buNone/>
            </a:pPr>
            <a:endParaRPr lang="en-US" sz="3400" dirty="0" smtClean="0"/>
          </a:p>
          <a:p>
            <a:pPr lvl="1">
              <a:buNone/>
            </a:pPr>
            <a:r>
              <a:rPr lang="en-US" sz="2200" dirty="0" smtClean="0"/>
              <a:t>Splitting: Checker parameter </a:t>
            </a:r>
            <a:r>
              <a:rPr lang="en-US" sz="2200" dirty="0" smtClean="0">
                <a:solidFill>
                  <a:srgbClr val="3333CC"/>
                </a:solidFill>
                <a:effectLst>
                  <a:outerShdw blurRad="38100" dist="38100" dir="2700000" algn="tl">
                    <a:srgbClr val="000000">
                      <a:alpha val="43137"/>
                    </a:srgbClr>
                  </a:outerShdw>
                </a:effectLst>
              </a:rPr>
              <a:t>types with levels</a:t>
            </a:r>
          </a:p>
          <a:p>
            <a:pPr lvl="1">
              <a:buNone/>
            </a:pPr>
            <a:endParaRPr lang="en-US" sz="3400" dirty="0" smtClean="0"/>
          </a:p>
          <a:p>
            <a:pPr lvl="1">
              <a:buNone/>
            </a:pPr>
            <a:r>
              <a:rPr lang="en-US" sz="2200" dirty="0" smtClean="0"/>
              <a:t>Summarizing: </a:t>
            </a:r>
            <a:r>
              <a:rPr lang="en-US" sz="2200" dirty="0" smtClean="0">
                <a:solidFill>
                  <a:srgbClr val="3333CC"/>
                </a:solidFill>
                <a:effectLst>
                  <a:outerShdw blurRad="38100" dist="38100" dir="2700000" algn="tl">
                    <a:srgbClr val="000000">
                      <a:alpha val="43137"/>
                    </a:srgbClr>
                  </a:outerShdw>
                </a:effectLst>
              </a:rPr>
              <a:t>History-guided</a:t>
            </a:r>
            <a:r>
              <a:rPr lang="en-US" sz="2200" dirty="0" smtClean="0"/>
              <a:t> approach</a:t>
            </a:r>
          </a:p>
          <a:p>
            <a:pPr lvl="1">
              <a:buNone/>
            </a:pPr>
            <a:endParaRPr lang="en-US" sz="2400" dirty="0" smtClean="0"/>
          </a:p>
          <a:p>
            <a:pPr lvl="1">
              <a:buNone/>
            </a:pPr>
            <a:endParaRPr lang="en-US" dirty="0" smtClean="0"/>
          </a:p>
        </p:txBody>
      </p:sp>
      <p:grpSp>
        <p:nvGrpSpPr>
          <p:cNvPr id="109" name="Group 108"/>
          <p:cNvGrpSpPr/>
          <p:nvPr/>
        </p:nvGrpSpPr>
        <p:grpSpPr>
          <a:xfrm>
            <a:off x="1449993" y="5838858"/>
            <a:ext cx="7101924" cy="494030"/>
            <a:chOff x="1449993" y="5838858"/>
            <a:chExt cx="7101924" cy="494030"/>
          </a:xfrm>
        </p:grpSpPr>
        <p:sp>
          <p:nvSpPr>
            <p:cNvPr id="47" name="AutoShape 10"/>
            <p:cNvSpPr>
              <a:spLocks noChangeArrowheads="1"/>
            </p:cNvSpPr>
            <p:nvPr/>
          </p:nvSpPr>
          <p:spPr bwMode="auto">
            <a:xfrm>
              <a:off x="5302260" y="5893468"/>
              <a:ext cx="402590" cy="288290"/>
            </a:xfrm>
            <a:prstGeom prst="rightArrow">
              <a:avLst>
                <a:gd name="adj1" fmla="val 36565"/>
                <a:gd name="adj2" fmla="val 67839"/>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600"/>
            </a:p>
          </p:txBody>
        </p:sp>
        <p:grpSp>
          <p:nvGrpSpPr>
            <p:cNvPr id="107" name="Group 106"/>
            <p:cNvGrpSpPr/>
            <p:nvPr/>
          </p:nvGrpSpPr>
          <p:grpSpPr>
            <a:xfrm>
              <a:off x="3111480" y="5890928"/>
              <a:ext cx="1918970" cy="441960"/>
              <a:chOff x="3111480" y="5890928"/>
              <a:chExt cx="1918970" cy="441960"/>
            </a:xfrm>
          </p:grpSpPr>
          <p:sp>
            <p:nvSpPr>
              <p:cNvPr id="64" name="Oval 20"/>
              <p:cNvSpPr>
                <a:spLocks noChangeArrowheads="1"/>
              </p:cNvSpPr>
              <p:nvPr/>
            </p:nvSpPr>
            <p:spPr bwMode="auto">
              <a:xfrm>
                <a:off x="3111480" y="5890928"/>
                <a:ext cx="292100" cy="292100"/>
              </a:xfrm>
              <a:prstGeom prst="ellipse">
                <a:avLst/>
              </a:prstGeom>
              <a:noFill/>
              <a:ln w="25400">
                <a:solidFill>
                  <a:schemeClr val="tx1"/>
                </a:solidFill>
                <a:round/>
                <a:headEnd/>
                <a:tailEnd/>
              </a:ln>
              <a:effectLst/>
            </p:spPr>
            <p:txBody>
              <a:bodyPr wrap="none" anchor="ctr"/>
              <a:lstStyle/>
              <a:p>
                <a:pPr algn="ctr"/>
                <a:endParaRPr lang="en-US" sz="1600">
                  <a:latin typeface="Symbol" pitchFamily="-32" charset="2"/>
                  <a:sym typeface="Symbol" pitchFamily="-32" charset="2"/>
                </a:endParaRPr>
              </a:p>
            </p:txBody>
          </p:sp>
          <p:sp>
            <p:nvSpPr>
              <p:cNvPr id="65" name="Oval 21"/>
              <p:cNvSpPr>
                <a:spLocks noChangeArrowheads="1"/>
              </p:cNvSpPr>
              <p:nvPr/>
            </p:nvSpPr>
            <p:spPr bwMode="auto">
              <a:xfrm>
                <a:off x="3914120" y="5890928"/>
                <a:ext cx="292100" cy="292100"/>
              </a:xfrm>
              <a:prstGeom prst="ellipse">
                <a:avLst/>
              </a:prstGeom>
              <a:noFill/>
              <a:ln w="25400">
                <a:solidFill>
                  <a:schemeClr val="tx1"/>
                </a:solidFill>
                <a:round/>
                <a:headEnd/>
                <a:tailEnd/>
              </a:ln>
              <a:effectLst/>
            </p:spPr>
            <p:txBody>
              <a:bodyPr wrap="none" anchor="ctr"/>
              <a:lstStyle/>
              <a:p>
                <a:pPr algn="ctr"/>
                <a:endParaRPr lang="en-US" sz="1600">
                  <a:latin typeface="cmmi10" pitchFamily="34" charset="0"/>
                  <a:sym typeface="Symbol" pitchFamily="-32" charset="2"/>
                </a:endParaRPr>
              </a:p>
            </p:txBody>
          </p:sp>
          <p:cxnSp>
            <p:nvCxnSpPr>
              <p:cNvPr id="66" name="AutoShape 22"/>
              <p:cNvCxnSpPr>
                <a:cxnSpLocks noChangeShapeType="1"/>
                <a:stCxn id="64" idx="6"/>
                <a:endCxn id="65" idx="2"/>
              </p:cNvCxnSpPr>
              <p:nvPr/>
            </p:nvCxnSpPr>
            <p:spPr bwMode="auto">
              <a:xfrm>
                <a:off x="3413740" y="6036978"/>
                <a:ext cx="490220" cy="0"/>
              </a:xfrm>
              <a:prstGeom prst="straightConnector1">
                <a:avLst/>
              </a:prstGeom>
              <a:noFill/>
              <a:ln w="25400">
                <a:solidFill>
                  <a:schemeClr val="tx1"/>
                </a:solidFill>
                <a:round/>
                <a:headEnd/>
                <a:tailEnd type="stealth" w="lg" len="lg"/>
              </a:ln>
              <a:effectLst/>
            </p:spPr>
          </p:cxnSp>
          <p:sp>
            <p:nvSpPr>
              <p:cNvPr id="67" name="Text Box 23"/>
              <p:cNvSpPr txBox="1">
                <a:spLocks noChangeArrowheads="1"/>
              </p:cNvSpPr>
              <p:nvPr/>
            </p:nvSpPr>
            <p:spPr bwMode="auto">
              <a:xfrm>
                <a:off x="3387070" y="6025548"/>
                <a:ext cx="541020" cy="307340"/>
              </a:xfrm>
              <a:prstGeom prst="rect">
                <a:avLst/>
              </a:prstGeom>
              <a:noFill/>
              <a:ln w="9525">
                <a:noFill/>
                <a:miter lim="800000"/>
                <a:headEnd/>
                <a:tailEnd/>
              </a:ln>
              <a:effectLst/>
            </p:spPr>
            <p:txBody>
              <a:bodyPr wrap="none">
                <a:spAutoFit/>
              </a:bodyPr>
              <a:lstStyle/>
              <a:p>
                <a:r>
                  <a:rPr lang="en-US" sz="1400" dirty="0">
                    <a:solidFill>
                      <a:schemeClr val="accent5">
                        <a:lumMod val="25000"/>
                      </a:schemeClr>
                    </a:solidFill>
                  </a:rPr>
                  <a:t>next</a:t>
                </a:r>
              </a:p>
            </p:txBody>
          </p:sp>
          <p:cxnSp>
            <p:nvCxnSpPr>
              <p:cNvPr id="68" name="AutoShape 24"/>
              <p:cNvCxnSpPr>
                <a:cxnSpLocks noChangeShapeType="1"/>
                <a:stCxn id="65" idx="6"/>
                <a:endCxn id="69" idx="2"/>
              </p:cNvCxnSpPr>
              <p:nvPr/>
            </p:nvCxnSpPr>
            <p:spPr bwMode="auto">
              <a:xfrm>
                <a:off x="4216380" y="6036978"/>
                <a:ext cx="740410" cy="0"/>
              </a:xfrm>
              <a:prstGeom prst="straightConnector1">
                <a:avLst/>
              </a:prstGeom>
              <a:noFill/>
              <a:ln w="88900">
                <a:solidFill>
                  <a:schemeClr val="tx1"/>
                </a:solidFill>
                <a:round/>
                <a:headEnd/>
                <a:tailEnd type="triangle" w="med" len="sm"/>
              </a:ln>
              <a:effectLst/>
            </p:spPr>
          </p:cxnSp>
          <p:sp>
            <p:nvSpPr>
              <p:cNvPr id="69" name="Oval 25"/>
              <p:cNvSpPr>
                <a:spLocks noChangeArrowheads="1"/>
              </p:cNvSpPr>
              <p:nvPr/>
            </p:nvSpPr>
            <p:spPr bwMode="auto">
              <a:xfrm>
                <a:off x="4956790" y="6000148"/>
                <a:ext cx="73660" cy="73660"/>
              </a:xfrm>
              <a:prstGeom prst="ellipse">
                <a:avLst/>
              </a:prstGeom>
              <a:noFill/>
              <a:ln w="9525">
                <a:noFill/>
                <a:round/>
                <a:headEnd/>
                <a:tailEnd/>
              </a:ln>
              <a:effectLst/>
            </p:spPr>
            <p:txBody>
              <a:bodyPr wrap="none" anchor="ctr"/>
              <a:lstStyle/>
              <a:p>
                <a:pPr algn="ctr"/>
                <a:endParaRPr lang="en-US" sz="1600"/>
              </a:p>
            </p:txBody>
          </p:sp>
          <p:sp>
            <p:nvSpPr>
              <p:cNvPr id="70" name="Text Box 26"/>
              <p:cNvSpPr txBox="1">
                <a:spLocks noChangeArrowheads="1"/>
              </p:cNvSpPr>
              <p:nvPr/>
            </p:nvSpPr>
            <p:spPr bwMode="auto">
              <a:xfrm>
                <a:off x="4194790" y="6025548"/>
                <a:ext cx="375920" cy="270510"/>
              </a:xfrm>
              <a:prstGeom prst="rect">
                <a:avLst/>
              </a:prstGeom>
              <a:noFill/>
              <a:ln w="9525">
                <a:noFill/>
                <a:miter lim="800000"/>
                <a:headEnd/>
                <a:tailEnd/>
              </a:ln>
              <a:effectLst/>
            </p:spPr>
            <p:txBody>
              <a:bodyPr wrap="none">
                <a:spAutoFit/>
              </a:bodyPr>
              <a:lstStyle/>
              <a:p>
                <a:r>
                  <a:rPr lang="en-US" sz="1600" dirty="0"/>
                  <a:t>list</a:t>
                </a:r>
              </a:p>
            </p:txBody>
          </p:sp>
        </p:grpSp>
        <p:grpSp>
          <p:nvGrpSpPr>
            <p:cNvPr id="108" name="Group 107"/>
            <p:cNvGrpSpPr/>
            <p:nvPr/>
          </p:nvGrpSpPr>
          <p:grpSpPr>
            <a:xfrm>
              <a:off x="1449993" y="5890928"/>
              <a:ext cx="1116330" cy="405130"/>
              <a:chOff x="1449993" y="5890928"/>
              <a:chExt cx="1116330" cy="405130"/>
            </a:xfrm>
          </p:grpSpPr>
          <p:sp>
            <p:nvSpPr>
              <p:cNvPr id="60" name="Oval 36"/>
              <p:cNvSpPr>
                <a:spLocks noChangeArrowheads="1"/>
              </p:cNvSpPr>
              <p:nvPr/>
            </p:nvSpPr>
            <p:spPr bwMode="auto">
              <a:xfrm>
                <a:off x="1449993" y="5890928"/>
                <a:ext cx="292100" cy="292100"/>
              </a:xfrm>
              <a:prstGeom prst="ellipse">
                <a:avLst/>
              </a:prstGeom>
              <a:noFill/>
              <a:ln w="25400">
                <a:solidFill>
                  <a:schemeClr val="tx1"/>
                </a:solidFill>
                <a:round/>
                <a:headEnd/>
                <a:tailEnd/>
              </a:ln>
              <a:effectLst/>
            </p:spPr>
            <p:txBody>
              <a:bodyPr wrap="none" anchor="ctr"/>
              <a:lstStyle/>
              <a:p>
                <a:pPr algn="ctr"/>
                <a:endParaRPr lang="en-US" sz="1600">
                  <a:latin typeface="cmmi10" pitchFamily="34" charset="0"/>
                  <a:sym typeface="Symbol" pitchFamily="-32" charset="2"/>
                </a:endParaRPr>
              </a:p>
            </p:txBody>
          </p:sp>
          <p:cxnSp>
            <p:nvCxnSpPr>
              <p:cNvPr id="61" name="AutoShape 39"/>
              <p:cNvCxnSpPr>
                <a:cxnSpLocks noChangeShapeType="1"/>
                <a:stCxn id="60" idx="6"/>
                <a:endCxn id="62" idx="2"/>
              </p:cNvCxnSpPr>
              <p:nvPr/>
            </p:nvCxnSpPr>
            <p:spPr bwMode="auto">
              <a:xfrm>
                <a:off x="1752253" y="6036978"/>
                <a:ext cx="740410" cy="0"/>
              </a:xfrm>
              <a:prstGeom prst="straightConnector1">
                <a:avLst/>
              </a:prstGeom>
              <a:noFill/>
              <a:ln w="88900">
                <a:solidFill>
                  <a:schemeClr val="tx1"/>
                </a:solidFill>
                <a:round/>
                <a:headEnd/>
                <a:tailEnd type="triangle" w="med" len="sm"/>
              </a:ln>
              <a:effectLst/>
            </p:spPr>
          </p:cxnSp>
          <p:sp>
            <p:nvSpPr>
              <p:cNvPr id="62" name="Oval 40"/>
              <p:cNvSpPr>
                <a:spLocks noChangeArrowheads="1"/>
              </p:cNvSpPr>
              <p:nvPr/>
            </p:nvSpPr>
            <p:spPr bwMode="auto">
              <a:xfrm>
                <a:off x="2492663" y="6000148"/>
                <a:ext cx="73660" cy="73660"/>
              </a:xfrm>
              <a:prstGeom prst="ellipse">
                <a:avLst/>
              </a:prstGeom>
              <a:noFill/>
              <a:ln w="9525">
                <a:noFill/>
                <a:round/>
                <a:headEnd/>
                <a:tailEnd/>
              </a:ln>
              <a:effectLst/>
            </p:spPr>
            <p:txBody>
              <a:bodyPr wrap="none" anchor="ctr"/>
              <a:lstStyle/>
              <a:p>
                <a:pPr algn="ctr"/>
                <a:endParaRPr lang="en-US" sz="1600"/>
              </a:p>
            </p:txBody>
          </p:sp>
          <p:sp>
            <p:nvSpPr>
              <p:cNvPr id="63" name="Text Box 41"/>
              <p:cNvSpPr txBox="1">
                <a:spLocks noChangeArrowheads="1"/>
              </p:cNvSpPr>
              <p:nvPr/>
            </p:nvSpPr>
            <p:spPr bwMode="auto">
              <a:xfrm>
                <a:off x="1729393" y="6025548"/>
                <a:ext cx="375920" cy="270510"/>
              </a:xfrm>
              <a:prstGeom prst="rect">
                <a:avLst/>
              </a:prstGeom>
              <a:noFill/>
              <a:ln w="9525">
                <a:noFill/>
                <a:miter lim="800000"/>
                <a:headEnd/>
                <a:tailEnd/>
              </a:ln>
              <a:effectLst/>
            </p:spPr>
            <p:txBody>
              <a:bodyPr wrap="none">
                <a:spAutoFit/>
              </a:bodyPr>
              <a:lstStyle/>
              <a:p>
                <a:r>
                  <a:rPr lang="en-US" sz="1600" dirty="0"/>
                  <a:t>list</a:t>
                </a:r>
              </a:p>
            </p:txBody>
          </p:sp>
        </p:grpSp>
        <p:sp>
          <p:nvSpPr>
            <p:cNvPr id="50" name="WordArt 45"/>
            <p:cNvSpPr>
              <a:spLocks noChangeArrowheads="1" noChangeShapeType="1" noTextEdit="1"/>
            </p:cNvSpPr>
            <p:nvPr/>
          </p:nvSpPr>
          <p:spPr bwMode="auto">
            <a:xfrm>
              <a:off x="2709837" y="5838858"/>
              <a:ext cx="236220" cy="396240"/>
            </a:xfrm>
            <a:prstGeom prst="rect">
              <a:avLst/>
            </a:prstGeom>
          </p:spPr>
          <p:txBody>
            <a:bodyPr wrap="none" fromWordArt="1">
              <a:prstTxWarp prst="textPlain">
                <a:avLst>
                  <a:gd name="adj" fmla="val 50000"/>
                </a:avLst>
              </a:prstTxWarp>
            </a:bodyPr>
            <a:lstStyle/>
            <a:p>
              <a:pPr algn="ctr"/>
              <a:r>
                <a:rPr lang="en-US" sz="3200" kern="10" dirty="0">
                  <a:ln w="9525">
                    <a:solidFill>
                      <a:srgbClr val="93C7FC"/>
                    </a:solidFill>
                    <a:round/>
                    <a:headEnd/>
                    <a:tailEnd/>
                  </a:ln>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outerShdw blurRad="40005" dist="20320" dir="5400000" algn="tl" rotWithShape="0">
                      <a:prstClr val="black">
                        <a:alpha val="38000"/>
                      </a:prstClr>
                    </a:outerShdw>
                  </a:effectLst>
                  <a:latin typeface="cmsy10"/>
                </a:rPr>
                <a:t>r</a:t>
              </a:r>
            </a:p>
          </p:txBody>
        </p:sp>
        <p:grpSp>
          <p:nvGrpSpPr>
            <p:cNvPr id="106" name="Group 105"/>
            <p:cNvGrpSpPr/>
            <p:nvPr/>
          </p:nvGrpSpPr>
          <p:grpSpPr>
            <a:xfrm>
              <a:off x="5996280" y="5890928"/>
              <a:ext cx="2555637" cy="405130"/>
              <a:chOff x="5996280" y="5890928"/>
              <a:chExt cx="2555637" cy="405130"/>
            </a:xfrm>
          </p:grpSpPr>
          <p:sp>
            <p:nvSpPr>
              <p:cNvPr id="52" name="Text Box 51"/>
              <p:cNvSpPr txBox="1">
                <a:spLocks noChangeArrowheads="1"/>
              </p:cNvSpPr>
              <p:nvPr/>
            </p:nvSpPr>
            <p:spPr bwMode="auto">
              <a:xfrm>
                <a:off x="6271870" y="6025548"/>
                <a:ext cx="375920" cy="270510"/>
              </a:xfrm>
              <a:prstGeom prst="rect">
                <a:avLst/>
              </a:prstGeom>
              <a:noFill/>
              <a:ln w="9525">
                <a:noFill/>
                <a:miter lim="800000"/>
                <a:headEnd/>
                <a:tailEnd/>
              </a:ln>
              <a:effectLst/>
            </p:spPr>
            <p:txBody>
              <a:bodyPr wrap="none">
                <a:spAutoFit/>
              </a:bodyPr>
              <a:lstStyle/>
              <a:p>
                <a:r>
                  <a:rPr lang="en-US" sz="1600" dirty="0"/>
                  <a:t>list</a:t>
                </a:r>
              </a:p>
            </p:txBody>
          </p:sp>
          <p:sp>
            <p:nvSpPr>
              <p:cNvPr id="53" name="Oval 48"/>
              <p:cNvSpPr>
                <a:spLocks noChangeArrowheads="1"/>
              </p:cNvSpPr>
              <p:nvPr/>
            </p:nvSpPr>
            <p:spPr bwMode="auto">
              <a:xfrm>
                <a:off x="5996280" y="5890928"/>
                <a:ext cx="292100" cy="292100"/>
              </a:xfrm>
              <a:prstGeom prst="ellipse">
                <a:avLst/>
              </a:prstGeom>
              <a:noFill/>
              <a:ln w="25400">
                <a:solidFill>
                  <a:schemeClr val="tx1"/>
                </a:solidFill>
                <a:round/>
                <a:headEnd/>
                <a:tailEnd/>
              </a:ln>
              <a:effectLst/>
            </p:spPr>
            <p:txBody>
              <a:bodyPr wrap="none" anchor="ctr"/>
              <a:lstStyle/>
              <a:p>
                <a:pPr algn="ctr"/>
                <a:endParaRPr lang="en-US" sz="1600">
                  <a:latin typeface="Symbol" pitchFamily="-32" charset="2"/>
                  <a:sym typeface="Symbol" pitchFamily="-32" charset="2"/>
                </a:endParaRPr>
              </a:p>
            </p:txBody>
          </p:sp>
          <p:sp>
            <p:nvSpPr>
              <p:cNvPr id="54" name="Oval 49"/>
              <p:cNvSpPr>
                <a:spLocks noChangeArrowheads="1"/>
              </p:cNvSpPr>
              <p:nvPr/>
            </p:nvSpPr>
            <p:spPr bwMode="auto">
              <a:xfrm>
                <a:off x="7435587" y="5890928"/>
                <a:ext cx="292100" cy="292100"/>
              </a:xfrm>
              <a:prstGeom prst="ellipse">
                <a:avLst/>
              </a:prstGeom>
              <a:noFill/>
              <a:ln w="25400">
                <a:solidFill>
                  <a:schemeClr val="tx1"/>
                </a:solidFill>
                <a:round/>
                <a:headEnd/>
                <a:tailEnd/>
              </a:ln>
              <a:effectLst/>
            </p:spPr>
            <p:txBody>
              <a:bodyPr wrap="none" anchor="ctr"/>
              <a:lstStyle/>
              <a:p>
                <a:pPr algn="ctr"/>
                <a:endParaRPr lang="en-US" sz="1600">
                  <a:latin typeface="cmmi10" pitchFamily="34" charset="0"/>
                  <a:sym typeface="Symbol" pitchFamily="-32" charset="2"/>
                </a:endParaRPr>
              </a:p>
            </p:txBody>
          </p:sp>
          <p:cxnSp>
            <p:nvCxnSpPr>
              <p:cNvPr id="55" name="AutoShape 52"/>
              <p:cNvCxnSpPr>
                <a:cxnSpLocks noChangeShapeType="1"/>
                <a:stCxn id="54" idx="6"/>
                <a:endCxn id="56" idx="2"/>
              </p:cNvCxnSpPr>
              <p:nvPr/>
            </p:nvCxnSpPr>
            <p:spPr bwMode="auto">
              <a:xfrm>
                <a:off x="7737847" y="6036978"/>
                <a:ext cx="740410" cy="0"/>
              </a:xfrm>
              <a:prstGeom prst="straightConnector1">
                <a:avLst/>
              </a:prstGeom>
              <a:noFill/>
              <a:ln w="88900">
                <a:solidFill>
                  <a:schemeClr val="tx1"/>
                </a:solidFill>
                <a:round/>
                <a:headEnd/>
                <a:tailEnd type="triangle" w="med" len="sm"/>
              </a:ln>
              <a:effectLst/>
            </p:spPr>
          </p:cxnSp>
          <p:sp>
            <p:nvSpPr>
              <p:cNvPr id="56" name="Oval 53"/>
              <p:cNvSpPr>
                <a:spLocks noChangeArrowheads="1"/>
              </p:cNvSpPr>
              <p:nvPr/>
            </p:nvSpPr>
            <p:spPr bwMode="auto">
              <a:xfrm>
                <a:off x="8478257" y="6000148"/>
                <a:ext cx="73660" cy="73660"/>
              </a:xfrm>
              <a:prstGeom prst="ellipse">
                <a:avLst/>
              </a:prstGeom>
              <a:noFill/>
              <a:ln w="9525">
                <a:noFill/>
                <a:round/>
                <a:headEnd/>
                <a:tailEnd/>
              </a:ln>
              <a:effectLst/>
            </p:spPr>
            <p:txBody>
              <a:bodyPr wrap="none" anchor="ctr"/>
              <a:lstStyle/>
              <a:p>
                <a:pPr algn="ctr"/>
                <a:endParaRPr lang="en-US" sz="1600"/>
              </a:p>
            </p:txBody>
          </p:sp>
          <p:sp>
            <p:nvSpPr>
              <p:cNvPr id="57" name="Text Box 54"/>
              <p:cNvSpPr txBox="1">
                <a:spLocks noChangeArrowheads="1"/>
              </p:cNvSpPr>
              <p:nvPr/>
            </p:nvSpPr>
            <p:spPr bwMode="auto">
              <a:xfrm>
                <a:off x="7716257" y="6025548"/>
                <a:ext cx="375920" cy="270510"/>
              </a:xfrm>
              <a:prstGeom prst="rect">
                <a:avLst/>
              </a:prstGeom>
              <a:noFill/>
              <a:ln w="9525">
                <a:noFill/>
                <a:miter lim="800000"/>
                <a:headEnd/>
                <a:tailEnd/>
              </a:ln>
              <a:effectLst/>
            </p:spPr>
            <p:txBody>
              <a:bodyPr wrap="none">
                <a:spAutoFit/>
              </a:bodyPr>
              <a:lstStyle/>
              <a:p>
                <a:r>
                  <a:rPr lang="en-US" sz="1600" dirty="0"/>
                  <a:t>list</a:t>
                </a:r>
              </a:p>
            </p:txBody>
          </p:sp>
          <p:cxnSp>
            <p:nvCxnSpPr>
              <p:cNvPr id="58" name="AutoShape 60"/>
              <p:cNvCxnSpPr>
                <a:cxnSpLocks noChangeShapeType="1"/>
                <a:stCxn id="53" idx="6"/>
                <a:endCxn id="54" idx="2"/>
              </p:cNvCxnSpPr>
              <p:nvPr/>
            </p:nvCxnSpPr>
            <p:spPr bwMode="auto">
              <a:xfrm>
                <a:off x="6288380" y="6036978"/>
                <a:ext cx="1147207" cy="1588"/>
              </a:xfrm>
              <a:prstGeom prst="straightConnector1">
                <a:avLst/>
              </a:prstGeom>
              <a:noFill/>
              <a:ln w="88900">
                <a:solidFill>
                  <a:schemeClr val="tx1"/>
                </a:solidFill>
                <a:round/>
                <a:headEnd/>
                <a:tailEnd type="triangle" w="med" len="med"/>
              </a:ln>
              <a:effectLst/>
            </p:spPr>
          </p:cxnSp>
          <p:sp>
            <p:nvSpPr>
              <p:cNvPr id="59" name="Text Box 54"/>
              <p:cNvSpPr txBox="1">
                <a:spLocks noChangeArrowheads="1"/>
              </p:cNvSpPr>
              <p:nvPr/>
            </p:nvSpPr>
            <p:spPr bwMode="auto">
              <a:xfrm>
                <a:off x="6767563" y="6025548"/>
                <a:ext cx="375920" cy="270510"/>
              </a:xfrm>
              <a:prstGeom prst="rect">
                <a:avLst/>
              </a:prstGeom>
              <a:noFill/>
              <a:ln w="9525">
                <a:noFill/>
                <a:miter lim="800000"/>
                <a:headEnd/>
                <a:tailEnd/>
              </a:ln>
              <a:effectLst/>
            </p:spPr>
            <p:txBody>
              <a:bodyPr wrap="none">
                <a:spAutoFit/>
              </a:bodyPr>
              <a:lstStyle/>
              <a:p>
                <a:r>
                  <a:rPr lang="en-US" sz="1600" dirty="0"/>
                  <a:t>list</a:t>
                </a:r>
              </a:p>
            </p:txBody>
          </p:sp>
        </p:grpSp>
      </p:grpSp>
      <p:grpSp>
        <p:nvGrpSpPr>
          <p:cNvPr id="98" name="Group 334"/>
          <p:cNvGrpSpPr>
            <a:grpSpLocks noChangeAspect="1"/>
          </p:cNvGrpSpPr>
          <p:nvPr/>
        </p:nvGrpSpPr>
        <p:grpSpPr>
          <a:xfrm>
            <a:off x="1449992" y="3757617"/>
            <a:ext cx="2217416" cy="437214"/>
            <a:chOff x="6030931" y="1539734"/>
            <a:chExt cx="2771775" cy="546517"/>
          </a:xfrm>
        </p:grpSpPr>
        <p:sp>
          <p:nvSpPr>
            <p:cNvPr id="99" name="Oval 26"/>
            <p:cNvSpPr>
              <a:spLocks noChangeArrowheads="1"/>
            </p:cNvSpPr>
            <p:nvPr/>
          </p:nvSpPr>
          <p:spPr bwMode="auto">
            <a:xfrm>
              <a:off x="6030931" y="1539734"/>
              <a:ext cx="365125" cy="365125"/>
            </a:xfrm>
            <a:prstGeom prst="ellipse">
              <a:avLst/>
            </a:prstGeom>
            <a:noFill/>
            <a:ln w="25400">
              <a:solidFill>
                <a:schemeClr val="tx1"/>
              </a:solidFill>
              <a:round/>
              <a:headEnd/>
              <a:tailEnd/>
            </a:ln>
            <a:effectLst/>
          </p:spPr>
          <p:txBody>
            <a:bodyPr wrap="none" anchor="ctr"/>
            <a:lstStyle/>
            <a:p>
              <a:pPr algn="ctr"/>
              <a:r>
                <a:rPr lang="en-US" sz="1600" dirty="0" smtClean="0">
                  <a:latin typeface="cmmi10"/>
                  <a:sym typeface="Symbol" pitchFamily="18" charset="2"/>
                </a:rPr>
                <a:t>®</a:t>
              </a:r>
              <a:endParaRPr lang="en-US" sz="1600" dirty="0">
                <a:latin typeface="cmmi10"/>
                <a:sym typeface="Symbol" pitchFamily="18" charset="2"/>
              </a:endParaRPr>
            </a:p>
          </p:txBody>
        </p:sp>
        <p:sp>
          <p:nvSpPr>
            <p:cNvPr id="100" name="Oval 27"/>
            <p:cNvSpPr>
              <a:spLocks noChangeArrowheads="1"/>
            </p:cNvSpPr>
            <p:nvPr/>
          </p:nvSpPr>
          <p:spPr bwMode="auto">
            <a:xfrm>
              <a:off x="8437581" y="1539734"/>
              <a:ext cx="365125" cy="365125"/>
            </a:xfrm>
            <a:prstGeom prst="ellipse">
              <a:avLst/>
            </a:prstGeom>
            <a:noFill/>
            <a:ln w="25400">
              <a:solidFill>
                <a:schemeClr val="tx1"/>
              </a:solidFill>
              <a:round/>
              <a:headEnd/>
              <a:tailEnd/>
            </a:ln>
            <a:effectLst/>
          </p:spPr>
          <p:txBody>
            <a:bodyPr wrap="none" anchor="ctr"/>
            <a:lstStyle/>
            <a:p>
              <a:pPr algn="ctr"/>
              <a:r>
                <a:rPr lang="en-US" sz="1600" dirty="0" smtClean="0">
                  <a:latin typeface="cmmi10"/>
                  <a:sym typeface="Symbol" pitchFamily="18" charset="2"/>
                </a:rPr>
                <a:t>¯</a:t>
              </a:r>
              <a:endParaRPr lang="en-US" sz="1600" dirty="0">
                <a:latin typeface="cmmi10"/>
                <a:sym typeface="Symbol" pitchFamily="18" charset="2"/>
              </a:endParaRPr>
            </a:p>
          </p:txBody>
        </p:sp>
        <p:cxnSp>
          <p:nvCxnSpPr>
            <p:cNvPr id="101" name="AutoShape 28"/>
            <p:cNvCxnSpPr>
              <a:cxnSpLocks noChangeShapeType="1"/>
              <a:stCxn id="99" idx="6"/>
              <a:endCxn id="100" idx="2"/>
            </p:cNvCxnSpPr>
            <p:nvPr/>
          </p:nvCxnSpPr>
          <p:spPr bwMode="auto">
            <a:xfrm>
              <a:off x="6408756" y="1722297"/>
              <a:ext cx="2016125" cy="0"/>
            </a:xfrm>
            <a:prstGeom prst="straightConnector1">
              <a:avLst/>
            </a:prstGeom>
            <a:noFill/>
            <a:ln w="88900">
              <a:solidFill>
                <a:schemeClr val="tx1"/>
              </a:solidFill>
              <a:round/>
              <a:headEnd/>
              <a:tailEnd type="triangle" w="med" len="med"/>
            </a:ln>
            <a:effectLst/>
          </p:spPr>
        </p:cxnSp>
        <p:sp>
          <p:nvSpPr>
            <p:cNvPr id="102" name="Text Box 29"/>
            <p:cNvSpPr txBox="1">
              <a:spLocks noChangeArrowheads="1"/>
            </p:cNvSpPr>
            <p:nvPr/>
          </p:nvSpPr>
          <p:spPr bwMode="auto">
            <a:xfrm>
              <a:off x="6391294" y="1747697"/>
              <a:ext cx="542136" cy="338554"/>
            </a:xfrm>
            <a:prstGeom prst="rect">
              <a:avLst/>
            </a:prstGeom>
            <a:noFill/>
            <a:ln w="9525">
              <a:noFill/>
              <a:miter lim="800000"/>
              <a:headEnd/>
              <a:tailEnd/>
            </a:ln>
            <a:effectLst/>
          </p:spPr>
          <p:txBody>
            <a:bodyPr wrap="none">
              <a:spAutoFit/>
            </a:bodyPr>
            <a:lstStyle/>
            <a:p>
              <a:r>
                <a:rPr lang="en-US" sz="1600" dirty="0" smtClean="0"/>
                <a:t>c(</a:t>
              </a:r>
              <a:r>
                <a:rPr lang="en-US" sz="1600" dirty="0" smtClean="0">
                  <a:latin typeface="cmmi10"/>
                </a:rPr>
                <a:t>°</a:t>
              </a:r>
              <a:r>
                <a:rPr lang="en-US" sz="1600" dirty="0" smtClean="0"/>
                <a:t>)</a:t>
              </a:r>
              <a:endParaRPr lang="en-US" sz="1600" dirty="0"/>
            </a:p>
          </p:txBody>
        </p:sp>
        <p:sp>
          <p:nvSpPr>
            <p:cNvPr id="103" name="Text Box 29"/>
            <p:cNvSpPr txBox="1">
              <a:spLocks noChangeArrowheads="1"/>
            </p:cNvSpPr>
            <p:nvPr/>
          </p:nvSpPr>
          <p:spPr bwMode="auto">
            <a:xfrm>
              <a:off x="7603508" y="1747697"/>
              <a:ext cx="615874" cy="338554"/>
            </a:xfrm>
            <a:prstGeom prst="rect">
              <a:avLst/>
            </a:prstGeom>
            <a:noFill/>
            <a:ln w="9525">
              <a:noFill/>
              <a:miter lim="800000"/>
              <a:headEnd/>
              <a:tailEnd/>
            </a:ln>
            <a:effectLst/>
          </p:spPr>
          <p:txBody>
            <a:bodyPr wrap="none">
              <a:spAutoFit/>
            </a:bodyPr>
            <a:lstStyle/>
            <a:p>
              <a:r>
                <a:rPr lang="en-US" sz="1600" dirty="0" smtClean="0"/>
                <a:t>c</a:t>
              </a:r>
              <a:r>
                <a:rPr lang="en-US" sz="1600" baseline="30000" dirty="0" smtClean="0">
                  <a:latin typeface="cmsy10"/>
                </a:rPr>
                <a:t>0</a:t>
              </a:r>
              <a:r>
                <a:rPr lang="en-US" sz="1600" dirty="0" smtClean="0"/>
                <a:t>(</a:t>
              </a:r>
              <a:r>
                <a:rPr lang="en-US" sz="1600" dirty="0" smtClean="0">
                  <a:latin typeface="cmmi10"/>
                </a:rPr>
                <a:t>°</a:t>
              </a:r>
              <a:r>
                <a:rPr lang="en-US" sz="1600" baseline="30000" dirty="0" smtClean="0">
                  <a:latin typeface="cmsy10"/>
                </a:rPr>
                <a:t>0</a:t>
              </a:r>
              <a:r>
                <a:rPr lang="en-US" sz="1600" dirty="0" smtClean="0"/>
                <a:t>)</a:t>
              </a:r>
              <a:endParaRPr lang="en-US" sz="1600" baseline="30000" dirty="0">
                <a:latin typeface="cmsy10"/>
              </a:endParaRPr>
            </a:p>
          </p:txBody>
        </p:sp>
      </p:grpSp>
      <p:sp>
        <p:nvSpPr>
          <p:cNvPr id="104" name="TextBox 103"/>
          <p:cNvSpPr txBox="1"/>
          <p:nvPr/>
        </p:nvSpPr>
        <p:spPr>
          <a:xfrm>
            <a:off x="1449993" y="4816494"/>
            <a:ext cx="569349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rIns="0" rtlCol="0" anchor="ctr" anchorCtr="1">
            <a:spAutoFit/>
          </a:bodyPr>
          <a:lstStyle/>
          <a:p>
            <a:pPr>
              <a:tabLst>
                <a:tab pos="166688" algn="l"/>
                <a:tab pos="290513" algn="l"/>
                <a:tab pos="1427163" algn="l"/>
                <a:tab pos="2397125" algn="l"/>
                <a:tab pos="2854325" algn="l"/>
              </a:tabLst>
            </a:pPr>
            <a:r>
              <a:rPr lang="en-US" sz="2000" dirty="0" smtClean="0">
                <a:latin typeface="+mj-lt"/>
              </a:rPr>
              <a:t>h </a:t>
            </a:r>
            <a:r>
              <a:rPr lang="en-US" sz="2000" dirty="0" smtClean="0"/>
              <a:t>: {next</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FFF91"/>
                </a:solidFill>
              </a:rPr>
              <a:t>0</a:t>
            </a:r>
            <a:r>
              <a:rPr lang="en-US" sz="2000" dirty="0" smtClean="0">
                <a:latin typeface="cmsy10" pitchFamily="34" charset="0"/>
              </a:rPr>
              <a:t>i</a:t>
            </a:r>
            <a:r>
              <a:rPr lang="en-US" sz="2000" dirty="0" smtClean="0"/>
              <a:t>}	p : {next</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a:t>
            </a:r>
            <a:r>
              <a:rPr lang="en-US" sz="2000" dirty="0" smtClean="0"/>
              <a:t>, prev</a:t>
            </a:r>
            <a:r>
              <a:rPr lang="en-US" sz="2000" dirty="0" smtClean="0">
                <a:latin typeface="cmsy10" pitchFamily="34" charset="0"/>
              </a:rPr>
              <a:t>h</a:t>
            </a:r>
            <a:r>
              <a:rPr lang="en-US" sz="2000" b="1" dirty="0" smtClean="0">
                <a:ln>
                  <a:solidFill>
                    <a:schemeClr val="tx1"/>
                  </a:solidFill>
                </a:ln>
                <a:solidFill>
                  <a:srgbClr val="FDAE61"/>
                </a:solidFill>
              </a:rPr>
              <a:t>-1</a:t>
            </a:r>
            <a:r>
              <a:rPr lang="en-US" sz="2000" dirty="0" smtClean="0">
                <a:latin typeface="cmsy10" pitchFamily="34" charset="0"/>
              </a:rPr>
              <a:t>i</a:t>
            </a:r>
            <a:r>
              <a:rPr lang="en-US" sz="2000" dirty="0" smtClean="0"/>
              <a:t>}</a:t>
            </a:r>
            <a:endParaRPr lang="en-US" sz="2000" dirty="0" smtClean="0">
              <a:latin typeface="cmmi10"/>
            </a:endParaRPr>
          </a:p>
        </p:txBody>
      </p:sp>
      <p:sp>
        <p:nvSpPr>
          <p:cNvPr id="112" name="Footer Placeholder 111"/>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48640" y="1233488"/>
            <a:ext cx="8046720" cy="5091112"/>
          </a:xfrm>
        </p:spPr>
        <p:txBody>
          <a:bodyPr/>
          <a:lstStyle/>
          <a:p>
            <a:pPr>
              <a:buNone/>
            </a:pPr>
            <a:r>
              <a:rPr lang="en-US" dirty="0" smtClean="0"/>
              <a:t>Extensible Inductive Shape Analysis</a:t>
            </a:r>
          </a:p>
          <a:p>
            <a:pPr marL="463550" lvl="1" indent="-6350">
              <a:spcBef>
                <a:spcPts val="0"/>
              </a:spcBef>
              <a:buNone/>
            </a:pPr>
            <a:r>
              <a:rPr lang="en-US" dirty="0" smtClean="0">
                <a:solidFill>
                  <a:srgbClr val="7030A0"/>
                </a:solidFill>
              </a:rPr>
              <a:t>precision demanding program analysis improved by novel user interaction</a:t>
            </a:r>
            <a:endParaRPr lang="en-US" sz="1200" dirty="0" smtClean="0"/>
          </a:p>
          <a:p>
            <a:pPr marL="2454275" lvl="1" indent="-1997075">
              <a:spcBef>
                <a:spcPts val="800"/>
              </a:spcBef>
              <a:buNone/>
              <a:tabLst>
                <a:tab pos="339725" algn="l"/>
                <a:tab pos="917575" algn="l"/>
                <a:tab pos="1141413" algn="l"/>
                <a:tab pos="1376363" algn="l"/>
                <a:tab pos="1598613" algn="l"/>
                <a:tab pos="1820863" algn="l"/>
                <a:tab pos="2454275" algn="l"/>
                <a:tab pos="2740025" algn="l"/>
                <a:tab pos="3208338" algn="l"/>
                <a:tab pos="3709988" algn="l"/>
                <a:tab pos="4110038" algn="l"/>
                <a:tab pos="4578350" algn="l"/>
              </a:tabLst>
            </a:pPr>
            <a:r>
              <a:rPr lang="en-US" dirty="0" smtClean="0">
                <a:solidFill>
                  <a:schemeClr val="accent6">
                    <a:lumMod val="75000"/>
                  </a:schemeClr>
                </a:solidFill>
              </a:rPr>
              <a:t>Developer:</a:t>
            </a:r>
            <a:r>
              <a:rPr lang="en-US" dirty="0" smtClean="0"/>
              <a:t> 	Gets results corresponding to intuition</a:t>
            </a:r>
          </a:p>
          <a:p>
            <a:pPr marL="2454275" lvl="1" indent="-1997075">
              <a:spcBef>
                <a:spcPts val="0"/>
              </a:spcBef>
              <a:buNone/>
              <a:tabLst>
                <a:tab pos="339725" algn="l"/>
                <a:tab pos="917575" algn="l"/>
                <a:tab pos="1141413" algn="l"/>
                <a:tab pos="1376363" algn="l"/>
                <a:tab pos="1598613" algn="l"/>
                <a:tab pos="1820863" algn="l"/>
                <a:tab pos="2454275" algn="l"/>
                <a:tab pos="2740025" algn="l"/>
                <a:tab pos="3208338" algn="l"/>
                <a:tab pos="3709988" algn="l"/>
                <a:tab pos="4110038" algn="l"/>
                <a:tab pos="4578350" algn="l"/>
              </a:tabLst>
            </a:pPr>
            <a:r>
              <a:rPr lang="en-US" dirty="0" smtClean="0">
                <a:solidFill>
                  <a:schemeClr val="accent6">
                    <a:lumMod val="75000"/>
                  </a:schemeClr>
                </a:solidFill>
              </a:rPr>
              <a:t>Analysis:	</a:t>
            </a:r>
            <a:r>
              <a:rPr lang="en-US" dirty="0" smtClean="0"/>
              <a:t>Focused on what’s important to the developer</a:t>
            </a:r>
          </a:p>
          <a:p>
            <a:pPr>
              <a:buNone/>
            </a:pPr>
            <a:endParaRPr lang="en-US" dirty="0" smtClean="0"/>
          </a:p>
          <a:p>
            <a:pPr lvl="1">
              <a:spcBef>
                <a:spcPts val="0"/>
              </a:spcBef>
              <a:buNone/>
            </a:pPr>
            <a:endParaRPr lang="en-US" sz="800" dirty="0" smtClean="0">
              <a:solidFill>
                <a:srgbClr val="7030A0"/>
              </a:solidFill>
            </a:endParaRPr>
          </a:p>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dirty="0" smtClean="0"/>
              <a:t>Practical precise tools for better software with an end-user approach!</a:t>
            </a:r>
          </a:p>
          <a:p>
            <a:endParaRPr lang="en-US" dirty="0"/>
          </a:p>
        </p:txBody>
      </p:sp>
      <p:sp>
        <p:nvSpPr>
          <p:cNvPr id="4" name="Footer Placeholder 3"/>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882650" y="2057400"/>
            <a:ext cx="7378700" cy="3086100"/>
            <a:chOff x="556" y="1296"/>
            <a:chExt cx="4648" cy="1944"/>
          </a:xfrm>
        </p:grpSpPr>
        <p:pic>
          <p:nvPicPr>
            <p:cNvPr id="373771" name="Picture 11" descr="MCj03398960000[1]"/>
            <p:cNvPicPr>
              <a:picLocks noChangeAspect="1" noChangeArrowheads="1"/>
            </p:cNvPicPr>
            <p:nvPr/>
          </p:nvPicPr>
          <p:blipFill>
            <a:blip r:embed="rId3"/>
            <a:srcRect/>
            <a:stretch>
              <a:fillRect/>
            </a:stretch>
          </p:blipFill>
          <p:spPr bwMode="auto">
            <a:xfrm>
              <a:off x="2255" y="1296"/>
              <a:ext cx="1250" cy="1195"/>
            </a:xfrm>
            <a:prstGeom prst="rect">
              <a:avLst/>
            </a:prstGeom>
            <a:noFill/>
          </p:spPr>
        </p:pic>
        <p:sp>
          <p:nvSpPr>
            <p:cNvPr id="373775" name="Text Box 15"/>
            <p:cNvSpPr txBox="1">
              <a:spLocks noChangeArrowheads="1"/>
            </p:cNvSpPr>
            <p:nvPr/>
          </p:nvSpPr>
          <p:spPr bwMode="auto">
            <a:xfrm>
              <a:off x="556" y="2568"/>
              <a:ext cx="4648" cy="672"/>
            </a:xfrm>
            <a:prstGeom prst="rect">
              <a:avLst/>
            </a:prstGeom>
            <a:noFill/>
            <a:ln w="9525">
              <a:noFill/>
              <a:miter lim="800000"/>
              <a:headEnd/>
              <a:tailEnd/>
            </a:ln>
            <a:effectLst/>
          </p:spPr>
          <p:txBody>
            <a:bodyPr>
              <a:spAutoFit/>
            </a:bodyPr>
            <a:lstStyle/>
            <a:p>
              <a:pPr algn="ctr"/>
              <a:r>
                <a:rPr lang="en-US" sz="3200" i="1" dirty="0"/>
                <a:t>What can </a:t>
              </a:r>
              <a:r>
                <a:rPr lang="en-US" sz="3200" i="1" dirty="0" smtClean="0"/>
                <a:t>inductive</a:t>
              </a:r>
              <a:endParaRPr lang="en-US" sz="3200" i="1" dirty="0"/>
            </a:p>
            <a:p>
              <a:pPr algn="ctr"/>
              <a:r>
                <a:rPr lang="en-US" sz="3200" i="1" dirty="0"/>
                <a:t>shape analysis do for you?</a:t>
              </a:r>
            </a:p>
          </p:txBody>
        </p:sp>
      </p:grpSp>
      <p:sp>
        <p:nvSpPr>
          <p:cNvPr id="5" name="TextBox 4"/>
          <p:cNvSpPr txBox="1"/>
          <p:nvPr/>
        </p:nvSpPr>
        <p:spPr>
          <a:xfrm>
            <a:off x="1924673" y="5729319"/>
            <a:ext cx="5294655" cy="584775"/>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smtClean="0"/>
              <a:t>http://xisa.cs.berkeley.edu</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Because program analysis can</a:t>
            </a:r>
            <a:br>
              <a:rPr lang="en-US" sz="3200" dirty="0" smtClean="0"/>
            </a:br>
            <a:r>
              <a:rPr lang="en-US" sz="3200" dirty="0" smtClean="0"/>
              <a:t>eliminate entire classes of bugs</a:t>
            </a:r>
            <a:endParaRPr lang="en-US" sz="3200" dirty="0"/>
          </a:p>
        </p:txBody>
      </p:sp>
      <p:sp>
        <p:nvSpPr>
          <p:cNvPr id="3" name="Content Placeholder 2"/>
          <p:cNvSpPr>
            <a:spLocks noGrp="1"/>
          </p:cNvSpPr>
          <p:nvPr>
            <p:ph idx="1"/>
          </p:nvPr>
        </p:nvSpPr>
        <p:spPr/>
        <p:txBody>
          <a:bodyPr/>
          <a:lstStyle/>
          <a:p>
            <a:pPr>
              <a:buNone/>
            </a:pPr>
            <a:r>
              <a:rPr lang="en-US" dirty="0" smtClean="0"/>
              <a:t>For example,</a:t>
            </a:r>
          </a:p>
          <a:p>
            <a:pPr lvl="1">
              <a:spcBef>
                <a:spcPts val="1400"/>
              </a:spcBef>
            </a:pPr>
            <a:r>
              <a:rPr lang="en-US" dirty="0" smtClean="0"/>
              <a:t>Reading from a closed file:</a:t>
            </a:r>
          </a:p>
          <a:p>
            <a:pPr lvl="1">
              <a:spcBef>
                <a:spcPts val="1400"/>
              </a:spcBef>
            </a:pPr>
            <a:r>
              <a:rPr lang="en-US" dirty="0" smtClean="0"/>
              <a:t>Reacquiring a locked lock:</a:t>
            </a:r>
          </a:p>
          <a:p>
            <a:pPr>
              <a:buNone/>
            </a:pPr>
            <a:endParaRPr lang="en-US" dirty="0" smtClean="0"/>
          </a:p>
          <a:p>
            <a:pPr>
              <a:buNone/>
            </a:pPr>
            <a:endParaRPr lang="en-US" sz="1200" dirty="0" smtClean="0"/>
          </a:p>
          <a:p>
            <a:pPr>
              <a:buNone/>
            </a:pPr>
            <a:r>
              <a:rPr lang="en-US" dirty="0" smtClean="0"/>
              <a:t>How?</a:t>
            </a:r>
          </a:p>
          <a:p>
            <a:pPr lvl="1">
              <a:spcBef>
                <a:spcPts val="1400"/>
              </a:spcBef>
            </a:pPr>
            <a:r>
              <a:rPr lang="en-US" dirty="0" smtClean="0"/>
              <a:t>Systematically examine the program</a:t>
            </a:r>
          </a:p>
          <a:p>
            <a:pPr lvl="1">
              <a:spcBef>
                <a:spcPts val="1400"/>
              </a:spcBef>
            </a:pPr>
            <a:r>
              <a:rPr lang="en-US" dirty="0" smtClean="0"/>
              <a:t>Simulate running program on “all inputs”</a:t>
            </a:r>
          </a:p>
          <a:p>
            <a:pPr lvl="1">
              <a:spcBef>
                <a:spcPts val="1400"/>
              </a:spcBef>
            </a:pPr>
            <a:r>
              <a:rPr lang="en-US" dirty="0" smtClean="0"/>
              <a:t>“Automated code review”</a:t>
            </a:r>
          </a:p>
        </p:txBody>
      </p:sp>
      <p:grpSp>
        <p:nvGrpSpPr>
          <p:cNvPr id="4" name="Group 3"/>
          <p:cNvGrpSpPr/>
          <p:nvPr/>
        </p:nvGrpSpPr>
        <p:grpSpPr>
          <a:xfrm>
            <a:off x="5667390" y="1784655"/>
            <a:ext cx="2162772" cy="731520"/>
            <a:chOff x="555570" y="2697480"/>
            <a:chExt cx="2162772" cy="731520"/>
          </a:xfrm>
        </p:grpSpPr>
        <p:pic>
          <p:nvPicPr>
            <p:cNvPr id="5" name="Picture 10" descr="C:\Users\bec\AppData\Local\Microsoft\Windows\Temporary Internet Files\Content.IE5\4HKKKPN5\MCj04338660000[1].png"/>
            <p:cNvPicPr>
              <a:picLocks noChangeAspect="1" noChangeArrowheads="1"/>
            </p:cNvPicPr>
            <p:nvPr/>
          </p:nvPicPr>
          <p:blipFill>
            <a:blip r:embed="rId3"/>
            <a:srcRect/>
            <a:stretch>
              <a:fillRect/>
            </a:stretch>
          </p:blipFill>
          <p:spPr bwMode="auto">
            <a:xfrm>
              <a:off x="1526497" y="2697480"/>
              <a:ext cx="731520" cy="731520"/>
            </a:xfrm>
            <a:prstGeom prst="rect">
              <a:avLst/>
            </a:prstGeom>
            <a:noFill/>
            <a:ln w="9525">
              <a:noFill/>
              <a:miter lim="800000"/>
              <a:headEnd/>
              <a:tailEnd/>
            </a:ln>
          </p:spPr>
        </p:pic>
        <p:sp>
          <p:nvSpPr>
            <p:cNvPr id="6" name="TextBox 5"/>
            <p:cNvSpPr txBox="1"/>
            <p:nvPr/>
          </p:nvSpPr>
          <p:spPr>
            <a:xfrm>
              <a:off x="555570" y="2801630"/>
              <a:ext cx="2162772" cy="523220"/>
            </a:xfrm>
            <a:prstGeom prst="rect">
              <a:avLst/>
            </a:prstGeom>
            <a:noFill/>
          </p:spPr>
          <p:txBody>
            <a:bodyPr wrap="none" rtlCol="0">
              <a:spAutoFit/>
            </a:bodyPr>
            <a:lstStyle/>
            <a:p>
              <a:r>
                <a:rPr lang="en-US" sz="2800" dirty="0" smtClean="0">
                  <a:solidFill>
                    <a:srgbClr val="3333CC"/>
                  </a:solidFill>
                  <a:effectLst>
                    <a:outerShdw blurRad="38100" dist="38100" dir="2700000" algn="tl">
                      <a:srgbClr val="000000">
                        <a:alpha val="43137"/>
                      </a:srgbClr>
                    </a:outerShdw>
                  </a:effectLst>
                </a:rPr>
                <a:t>read(        );</a:t>
              </a:r>
              <a:endParaRPr lang="en-US" sz="2800" dirty="0">
                <a:solidFill>
                  <a:srgbClr val="3333CC"/>
                </a:solidFill>
                <a:effectLst>
                  <a:outerShdw blurRad="38100" dist="38100" dir="2700000" algn="tl">
                    <a:srgbClr val="000000">
                      <a:alpha val="43137"/>
                    </a:srgbClr>
                  </a:outerShdw>
                </a:effectLst>
              </a:endParaRPr>
            </a:p>
          </p:txBody>
        </p:sp>
      </p:grpSp>
      <p:grpSp>
        <p:nvGrpSpPr>
          <p:cNvPr id="40" name="Group 39"/>
          <p:cNvGrpSpPr/>
          <p:nvPr/>
        </p:nvGrpSpPr>
        <p:grpSpPr>
          <a:xfrm>
            <a:off x="5667390" y="2319998"/>
            <a:ext cx="2707793" cy="903287"/>
            <a:chOff x="5667390" y="2319998"/>
            <a:chExt cx="2707793" cy="903287"/>
          </a:xfrm>
        </p:grpSpPr>
        <p:sp>
          <p:nvSpPr>
            <p:cNvPr id="8" name="TextBox 7"/>
            <p:cNvSpPr txBox="1"/>
            <p:nvPr/>
          </p:nvSpPr>
          <p:spPr>
            <a:xfrm>
              <a:off x="5667390" y="2510031"/>
              <a:ext cx="2707793" cy="523220"/>
            </a:xfrm>
            <a:prstGeom prst="rect">
              <a:avLst/>
            </a:prstGeom>
            <a:noFill/>
          </p:spPr>
          <p:txBody>
            <a:bodyPr wrap="none" rtlCol="0">
              <a:spAutoFit/>
            </a:bodyPr>
            <a:lstStyle/>
            <a:p>
              <a:r>
                <a:rPr lang="en-US" sz="2800" dirty="0" smtClean="0">
                  <a:solidFill>
                    <a:srgbClr val="3333CC"/>
                  </a:solidFill>
                  <a:effectLst>
                    <a:outerShdw blurRad="38100" dist="38100" dir="2700000" algn="tl">
                      <a:srgbClr val="000000">
                        <a:alpha val="43137"/>
                      </a:srgbClr>
                    </a:outerShdw>
                  </a:effectLst>
                </a:rPr>
                <a:t>acquire(        </a:t>
              </a:r>
              <a:r>
                <a:rPr lang="en-US" sz="2800" spc="-300" dirty="0" smtClean="0">
                  <a:solidFill>
                    <a:srgbClr val="3333CC"/>
                  </a:solidFill>
                  <a:effectLst>
                    <a:outerShdw blurRad="38100" dist="38100" dir="2700000" algn="tl">
                      <a:srgbClr val="000000">
                        <a:alpha val="43137"/>
                      </a:srgbClr>
                    </a:outerShdw>
                  </a:effectLst>
                </a:rPr>
                <a:t> </a:t>
              </a:r>
              <a:r>
                <a:rPr lang="en-US" sz="2800" dirty="0" smtClean="0">
                  <a:solidFill>
                    <a:srgbClr val="3333CC"/>
                  </a:solidFill>
                  <a:effectLst>
                    <a:outerShdw blurRad="38100" dist="38100" dir="2700000" algn="tl">
                      <a:srgbClr val="000000">
                        <a:alpha val="43137"/>
                      </a:srgbClr>
                    </a:outerShdw>
                  </a:effectLst>
                </a:rPr>
                <a:t>);</a:t>
              </a:r>
              <a:endParaRPr lang="en-US" sz="2800" dirty="0">
                <a:solidFill>
                  <a:srgbClr val="3333CC"/>
                </a:solidFill>
                <a:effectLst>
                  <a:outerShdw blurRad="38100" dist="38100" dir="2700000" algn="tl">
                    <a:srgbClr val="000000">
                      <a:alpha val="43137"/>
                    </a:srgbClr>
                  </a:outerShdw>
                </a:effectLst>
              </a:endParaRPr>
            </a:p>
          </p:txBody>
        </p:sp>
        <p:grpSp>
          <p:nvGrpSpPr>
            <p:cNvPr id="9" name="Group 123"/>
            <p:cNvGrpSpPr/>
            <p:nvPr/>
          </p:nvGrpSpPr>
          <p:grpSpPr>
            <a:xfrm>
              <a:off x="7156497" y="2319998"/>
              <a:ext cx="847725" cy="903287"/>
              <a:chOff x="4572000" y="4926013"/>
              <a:chExt cx="847725" cy="903287"/>
            </a:xfrm>
          </p:grpSpPr>
          <p:sp>
            <p:nvSpPr>
              <p:cNvPr id="10" name="AutoShape 95"/>
              <p:cNvSpPr>
                <a:spLocks noChangeAspect="1" noChangeArrowheads="1" noTextEdit="1"/>
              </p:cNvSpPr>
              <p:nvPr/>
            </p:nvSpPr>
            <p:spPr bwMode="auto">
              <a:xfrm>
                <a:off x="4572000" y="4926013"/>
                <a:ext cx="847725" cy="903287"/>
              </a:xfrm>
              <a:prstGeom prst="rect">
                <a:avLst/>
              </a:prstGeom>
              <a:noFill/>
              <a:ln w="9525">
                <a:noFill/>
                <a:miter lim="800000"/>
                <a:headEnd/>
                <a:tailEnd/>
              </a:ln>
            </p:spPr>
            <p:txBody>
              <a:bodyPr/>
              <a:lstStyle/>
              <a:p>
                <a:endParaRPr lang="en-US"/>
              </a:p>
            </p:txBody>
          </p:sp>
          <p:grpSp>
            <p:nvGrpSpPr>
              <p:cNvPr id="11" name="Group 119"/>
              <p:cNvGrpSpPr/>
              <p:nvPr/>
            </p:nvGrpSpPr>
            <p:grpSpPr>
              <a:xfrm>
                <a:off x="4719638" y="5048250"/>
                <a:ext cx="481013" cy="654050"/>
                <a:chOff x="4719638" y="5048250"/>
                <a:chExt cx="481013" cy="654050"/>
              </a:xfrm>
            </p:grpSpPr>
            <p:sp>
              <p:nvSpPr>
                <p:cNvPr id="12" name="Freeform 100"/>
                <p:cNvSpPr>
                  <a:spLocks/>
                </p:cNvSpPr>
                <p:nvPr/>
              </p:nvSpPr>
              <p:spPr bwMode="auto">
                <a:xfrm>
                  <a:off x="4772025" y="5048250"/>
                  <a:ext cx="376238" cy="344487"/>
                </a:xfrm>
                <a:custGeom>
                  <a:avLst/>
                  <a:gdLst>
                    <a:gd name="T0" fmla="*/ 0 w 474"/>
                    <a:gd name="T1" fmla="*/ 435 h 435"/>
                    <a:gd name="T2" fmla="*/ 173 w 474"/>
                    <a:gd name="T3" fmla="*/ 403 h 435"/>
                    <a:gd name="T4" fmla="*/ 173 w 474"/>
                    <a:gd name="T5" fmla="*/ 269 h 435"/>
                    <a:gd name="T6" fmla="*/ 173 w 474"/>
                    <a:gd name="T7" fmla="*/ 234 h 435"/>
                    <a:gd name="T8" fmla="*/ 178 w 474"/>
                    <a:gd name="T9" fmla="*/ 212 h 435"/>
                    <a:gd name="T10" fmla="*/ 186 w 474"/>
                    <a:gd name="T11" fmla="*/ 194 h 435"/>
                    <a:gd name="T12" fmla="*/ 194 w 474"/>
                    <a:gd name="T13" fmla="*/ 183 h 435"/>
                    <a:gd name="T14" fmla="*/ 207 w 474"/>
                    <a:gd name="T15" fmla="*/ 177 h 435"/>
                    <a:gd name="T16" fmla="*/ 225 w 474"/>
                    <a:gd name="T17" fmla="*/ 172 h 435"/>
                    <a:gd name="T18" fmla="*/ 249 w 474"/>
                    <a:gd name="T19" fmla="*/ 172 h 435"/>
                    <a:gd name="T20" fmla="*/ 268 w 474"/>
                    <a:gd name="T21" fmla="*/ 177 h 435"/>
                    <a:gd name="T22" fmla="*/ 280 w 474"/>
                    <a:gd name="T23" fmla="*/ 183 h 435"/>
                    <a:gd name="T24" fmla="*/ 288 w 474"/>
                    <a:gd name="T25" fmla="*/ 194 h 435"/>
                    <a:gd name="T26" fmla="*/ 296 w 474"/>
                    <a:gd name="T27" fmla="*/ 212 h 435"/>
                    <a:gd name="T28" fmla="*/ 301 w 474"/>
                    <a:gd name="T29" fmla="*/ 234 h 435"/>
                    <a:gd name="T30" fmla="*/ 301 w 474"/>
                    <a:gd name="T31" fmla="*/ 269 h 435"/>
                    <a:gd name="T32" fmla="*/ 301 w 474"/>
                    <a:gd name="T33" fmla="*/ 403 h 435"/>
                    <a:gd name="T34" fmla="*/ 474 w 474"/>
                    <a:gd name="T35" fmla="*/ 435 h 435"/>
                    <a:gd name="T36" fmla="*/ 473 w 474"/>
                    <a:gd name="T37" fmla="*/ 218 h 435"/>
                    <a:gd name="T38" fmla="*/ 467 w 474"/>
                    <a:gd name="T39" fmla="*/ 179 h 435"/>
                    <a:gd name="T40" fmla="*/ 454 w 474"/>
                    <a:gd name="T41" fmla="*/ 140 h 435"/>
                    <a:gd name="T42" fmla="*/ 434 w 474"/>
                    <a:gd name="T43" fmla="*/ 101 h 435"/>
                    <a:gd name="T44" fmla="*/ 406 w 474"/>
                    <a:gd name="T45" fmla="*/ 66 h 435"/>
                    <a:gd name="T46" fmla="*/ 369 w 474"/>
                    <a:gd name="T47" fmla="*/ 36 h 435"/>
                    <a:gd name="T48" fmla="*/ 324 w 474"/>
                    <a:gd name="T49" fmla="*/ 14 h 435"/>
                    <a:gd name="T50" fmla="*/ 269 w 474"/>
                    <a:gd name="T51" fmla="*/ 1 h 435"/>
                    <a:gd name="T52" fmla="*/ 207 w 474"/>
                    <a:gd name="T53" fmla="*/ 1 h 435"/>
                    <a:gd name="T54" fmla="*/ 151 w 474"/>
                    <a:gd name="T55" fmla="*/ 14 h 435"/>
                    <a:gd name="T56" fmla="*/ 105 w 474"/>
                    <a:gd name="T57" fmla="*/ 36 h 435"/>
                    <a:gd name="T58" fmla="*/ 69 w 474"/>
                    <a:gd name="T59" fmla="*/ 66 h 435"/>
                    <a:gd name="T60" fmla="*/ 41 w 474"/>
                    <a:gd name="T61" fmla="*/ 101 h 435"/>
                    <a:gd name="T62" fmla="*/ 20 w 474"/>
                    <a:gd name="T63" fmla="*/ 140 h 435"/>
                    <a:gd name="T64" fmla="*/ 7 w 474"/>
                    <a:gd name="T65" fmla="*/ 179 h 435"/>
                    <a:gd name="T66" fmla="*/ 1 w 474"/>
                    <a:gd name="T67" fmla="*/ 218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435"/>
                    <a:gd name="T104" fmla="*/ 474 w 474"/>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a:lstStyle/>
                <a:p>
                  <a:endParaRPr lang="en-US"/>
                </a:p>
              </p:txBody>
            </p:sp>
            <p:sp>
              <p:nvSpPr>
                <p:cNvPr id="13" name="Freeform 101"/>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14" name="Freeform 102"/>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15" name="Freeform 103"/>
                <p:cNvSpPr>
                  <a:spLocks/>
                </p:cNvSpPr>
                <p:nvPr/>
              </p:nvSpPr>
              <p:spPr bwMode="auto">
                <a:xfrm>
                  <a:off x="4719638" y="5253038"/>
                  <a:ext cx="481013" cy="449262"/>
                </a:xfrm>
                <a:custGeom>
                  <a:avLst/>
                  <a:gdLst>
                    <a:gd name="T0" fmla="*/ 606 w 606"/>
                    <a:gd name="T1" fmla="*/ 69 h 566"/>
                    <a:gd name="T2" fmla="*/ 600 w 606"/>
                    <a:gd name="T3" fmla="*/ 41 h 566"/>
                    <a:gd name="T4" fmla="*/ 584 w 606"/>
                    <a:gd name="T5" fmla="*/ 19 h 566"/>
                    <a:gd name="T6" fmla="*/ 562 w 606"/>
                    <a:gd name="T7" fmla="*/ 5 h 566"/>
                    <a:gd name="T8" fmla="*/ 537 w 606"/>
                    <a:gd name="T9" fmla="*/ 0 h 566"/>
                    <a:gd name="T10" fmla="*/ 61 w 606"/>
                    <a:gd name="T11" fmla="*/ 0 h 566"/>
                    <a:gd name="T12" fmla="*/ 48 w 606"/>
                    <a:gd name="T13" fmla="*/ 3 h 566"/>
                    <a:gd name="T14" fmla="*/ 35 w 606"/>
                    <a:gd name="T15" fmla="*/ 8 h 566"/>
                    <a:gd name="T16" fmla="*/ 24 w 606"/>
                    <a:gd name="T17" fmla="*/ 15 h 566"/>
                    <a:gd name="T18" fmla="*/ 9 w 606"/>
                    <a:gd name="T19" fmla="*/ 35 h 566"/>
                    <a:gd name="T20" fmla="*/ 0 w 606"/>
                    <a:gd name="T21" fmla="*/ 61 h 566"/>
                    <a:gd name="T22" fmla="*/ 0 w 606"/>
                    <a:gd name="T23" fmla="*/ 171 h 566"/>
                    <a:gd name="T24" fmla="*/ 3 w 606"/>
                    <a:gd name="T25" fmla="*/ 190 h 566"/>
                    <a:gd name="T26" fmla="*/ 19 w 606"/>
                    <a:gd name="T27" fmla="*/ 220 h 566"/>
                    <a:gd name="T28" fmla="*/ 25 w 606"/>
                    <a:gd name="T29" fmla="*/ 225 h 566"/>
                    <a:gd name="T30" fmla="*/ 31 w 606"/>
                    <a:gd name="T31" fmla="*/ 228 h 566"/>
                    <a:gd name="T32" fmla="*/ 28 w 606"/>
                    <a:gd name="T33" fmla="*/ 339 h 566"/>
                    <a:gd name="T34" fmla="*/ 22 w 606"/>
                    <a:gd name="T35" fmla="*/ 344 h 566"/>
                    <a:gd name="T36" fmla="*/ 9 w 606"/>
                    <a:gd name="T37" fmla="*/ 361 h 566"/>
                    <a:gd name="T38" fmla="*/ 0 w 606"/>
                    <a:gd name="T39" fmla="*/ 387 h 566"/>
                    <a:gd name="T40" fmla="*/ 0 w 606"/>
                    <a:gd name="T41" fmla="*/ 497 h 566"/>
                    <a:gd name="T42" fmla="*/ 3 w 606"/>
                    <a:gd name="T43" fmla="*/ 518 h 566"/>
                    <a:gd name="T44" fmla="*/ 19 w 606"/>
                    <a:gd name="T45" fmla="*/ 546 h 566"/>
                    <a:gd name="T46" fmla="*/ 30 w 606"/>
                    <a:gd name="T47" fmla="*/ 554 h 566"/>
                    <a:gd name="T48" fmla="*/ 41 w 606"/>
                    <a:gd name="T49" fmla="*/ 561 h 566"/>
                    <a:gd name="T50" fmla="*/ 54 w 606"/>
                    <a:gd name="T51" fmla="*/ 565 h 566"/>
                    <a:gd name="T52" fmla="*/ 68 w 606"/>
                    <a:gd name="T53" fmla="*/ 566 h 566"/>
                    <a:gd name="T54" fmla="*/ 549 w 606"/>
                    <a:gd name="T55" fmla="*/ 565 h 566"/>
                    <a:gd name="T56" fmla="*/ 573 w 606"/>
                    <a:gd name="T57" fmla="*/ 556 h 566"/>
                    <a:gd name="T58" fmla="*/ 593 w 606"/>
                    <a:gd name="T59" fmla="*/ 537 h 566"/>
                    <a:gd name="T60" fmla="*/ 604 w 606"/>
                    <a:gd name="T61" fmla="*/ 512 h 566"/>
                    <a:gd name="T62" fmla="*/ 606 w 606"/>
                    <a:gd name="T63" fmla="*/ 395 h 566"/>
                    <a:gd name="T64" fmla="*/ 596 w 606"/>
                    <a:gd name="T65" fmla="*/ 361 h 566"/>
                    <a:gd name="T66" fmla="*/ 573 w 606"/>
                    <a:gd name="T67" fmla="*/ 338 h 566"/>
                    <a:gd name="T68" fmla="*/ 586 w 606"/>
                    <a:gd name="T69" fmla="*/ 218 h 566"/>
                    <a:gd name="T70" fmla="*/ 603 w 606"/>
                    <a:gd name="T71" fmla="*/ 189 h 5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6"/>
                    <a:gd name="T109" fmla="*/ 0 h 566"/>
                    <a:gd name="T110" fmla="*/ 606 w 606"/>
                    <a:gd name="T111" fmla="*/ 566 h 5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a:lstStyle/>
                <a:p>
                  <a:endParaRPr lang="en-US"/>
                </a:p>
              </p:txBody>
            </p:sp>
            <p:sp>
              <p:nvSpPr>
                <p:cNvPr id="16" name="Freeform 105"/>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a:lstStyle/>
                <a:p>
                  <a:endParaRPr lang="en-US"/>
                </a:p>
              </p:txBody>
            </p:sp>
            <p:sp>
              <p:nvSpPr>
                <p:cNvPr id="17" name="Freeform 106"/>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FFCDCD"/>
                </a:solidFill>
                <a:ln w="9525">
                  <a:noFill/>
                  <a:round/>
                  <a:headEnd/>
                  <a:tailEnd/>
                </a:ln>
              </p:spPr>
              <p:txBody>
                <a:bodyPr/>
                <a:lstStyle/>
                <a:p>
                  <a:endParaRPr lang="en-US"/>
                </a:p>
              </p:txBody>
            </p:sp>
            <p:sp>
              <p:nvSpPr>
                <p:cNvPr id="18" name="Freeform 107"/>
                <p:cNvSpPr>
                  <a:spLocks noEditPoints="1"/>
                </p:cNvSpPr>
                <p:nvPr/>
              </p:nvSpPr>
              <p:spPr bwMode="auto">
                <a:xfrm>
                  <a:off x="4797425" y="5073650"/>
                  <a:ext cx="325438" cy="293687"/>
                </a:xfrm>
                <a:custGeom>
                  <a:avLst/>
                  <a:gdLst>
                    <a:gd name="T0" fmla="*/ 108 w 409"/>
                    <a:gd name="T1" fmla="*/ 371 h 371"/>
                    <a:gd name="T2" fmla="*/ 110 w 409"/>
                    <a:gd name="T3" fmla="*/ 188 h 371"/>
                    <a:gd name="T4" fmla="*/ 129 w 409"/>
                    <a:gd name="T5" fmla="*/ 142 h 371"/>
                    <a:gd name="T6" fmla="*/ 154 w 409"/>
                    <a:gd name="T7" fmla="*/ 120 h 371"/>
                    <a:gd name="T8" fmla="*/ 190 w 409"/>
                    <a:gd name="T9" fmla="*/ 111 h 371"/>
                    <a:gd name="T10" fmla="*/ 232 w 409"/>
                    <a:gd name="T11" fmla="*/ 112 h 371"/>
                    <a:gd name="T12" fmla="*/ 265 w 409"/>
                    <a:gd name="T13" fmla="*/ 126 h 371"/>
                    <a:gd name="T14" fmla="*/ 286 w 409"/>
                    <a:gd name="T15" fmla="*/ 152 h 371"/>
                    <a:gd name="T16" fmla="*/ 300 w 409"/>
                    <a:gd name="T17" fmla="*/ 201 h 371"/>
                    <a:gd name="T18" fmla="*/ 409 w 409"/>
                    <a:gd name="T19" fmla="*/ 371 h 371"/>
                    <a:gd name="T20" fmla="*/ 406 w 409"/>
                    <a:gd name="T21" fmla="*/ 177 h 371"/>
                    <a:gd name="T22" fmla="*/ 394 w 409"/>
                    <a:gd name="T23" fmla="*/ 127 h 371"/>
                    <a:gd name="T24" fmla="*/ 367 w 409"/>
                    <a:gd name="T25" fmla="*/ 76 h 371"/>
                    <a:gd name="T26" fmla="*/ 323 w 409"/>
                    <a:gd name="T27" fmla="*/ 34 h 371"/>
                    <a:gd name="T28" fmla="*/ 260 w 409"/>
                    <a:gd name="T29" fmla="*/ 6 h 371"/>
                    <a:gd name="T30" fmla="*/ 176 w 409"/>
                    <a:gd name="T31" fmla="*/ 2 h 371"/>
                    <a:gd name="T32" fmla="*/ 104 w 409"/>
                    <a:gd name="T33" fmla="*/ 22 h 371"/>
                    <a:gd name="T34" fmla="*/ 54 w 409"/>
                    <a:gd name="T35" fmla="*/ 61 h 371"/>
                    <a:gd name="T36" fmla="*/ 21 w 409"/>
                    <a:gd name="T37" fmla="*/ 110 h 371"/>
                    <a:gd name="T38" fmla="*/ 4 w 409"/>
                    <a:gd name="T39" fmla="*/ 161 h 371"/>
                    <a:gd name="T40" fmla="*/ 0 w 409"/>
                    <a:gd name="T41" fmla="*/ 205 h 371"/>
                    <a:gd name="T42" fmla="*/ 40 w 409"/>
                    <a:gd name="T43" fmla="*/ 154 h 371"/>
                    <a:gd name="T44" fmla="*/ 89 w 409"/>
                    <a:gd name="T45" fmla="*/ 72 h 371"/>
                    <a:gd name="T46" fmla="*/ 205 w 409"/>
                    <a:gd name="T47" fmla="*/ 33 h 371"/>
                    <a:gd name="T48" fmla="*/ 319 w 409"/>
                    <a:gd name="T49" fmla="*/ 72 h 371"/>
                    <a:gd name="T50" fmla="*/ 368 w 409"/>
                    <a:gd name="T51" fmla="*/ 154 h 371"/>
                    <a:gd name="T52" fmla="*/ 376 w 409"/>
                    <a:gd name="T53" fmla="*/ 223 h 371"/>
                    <a:gd name="T54" fmla="*/ 376 w 409"/>
                    <a:gd name="T55" fmla="*/ 340 h 371"/>
                    <a:gd name="T56" fmla="*/ 360 w 409"/>
                    <a:gd name="T57" fmla="*/ 340 h 371"/>
                    <a:gd name="T58" fmla="*/ 344 w 409"/>
                    <a:gd name="T59" fmla="*/ 340 h 371"/>
                    <a:gd name="T60" fmla="*/ 333 w 409"/>
                    <a:gd name="T61" fmla="*/ 308 h 371"/>
                    <a:gd name="T62" fmla="*/ 333 w 409"/>
                    <a:gd name="T63" fmla="*/ 205 h 371"/>
                    <a:gd name="T64" fmla="*/ 326 w 409"/>
                    <a:gd name="T65" fmla="*/ 162 h 371"/>
                    <a:gd name="T66" fmla="*/ 296 w 409"/>
                    <a:gd name="T67" fmla="*/ 112 h 371"/>
                    <a:gd name="T68" fmla="*/ 256 w 409"/>
                    <a:gd name="T69" fmla="*/ 86 h 371"/>
                    <a:gd name="T70" fmla="*/ 205 w 409"/>
                    <a:gd name="T71" fmla="*/ 78 h 371"/>
                    <a:gd name="T72" fmla="*/ 152 w 409"/>
                    <a:gd name="T73" fmla="*/ 86 h 371"/>
                    <a:gd name="T74" fmla="*/ 112 w 409"/>
                    <a:gd name="T75" fmla="*/ 112 h 371"/>
                    <a:gd name="T76" fmla="*/ 84 w 409"/>
                    <a:gd name="T77" fmla="*/ 162 h 371"/>
                    <a:gd name="T78" fmla="*/ 76 w 409"/>
                    <a:gd name="T79" fmla="*/ 205 h 371"/>
                    <a:gd name="T80" fmla="*/ 76 w 409"/>
                    <a:gd name="T81" fmla="*/ 308 h 371"/>
                    <a:gd name="T82" fmla="*/ 65 w 409"/>
                    <a:gd name="T83" fmla="*/ 340 h 371"/>
                    <a:gd name="T84" fmla="*/ 49 w 409"/>
                    <a:gd name="T85" fmla="*/ 340 h 371"/>
                    <a:gd name="T86" fmla="*/ 32 w 409"/>
                    <a:gd name="T87" fmla="*/ 340 h 371"/>
                    <a:gd name="T88" fmla="*/ 32 w 409"/>
                    <a:gd name="T89" fmla="*/ 223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371"/>
                    <a:gd name="T137" fmla="*/ 409 w 409"/>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a:lstStyle/>
                <a:p>
                  <a:endParaRPr lang="en-US"/>
                </a:p>
              </p:txBody>
            </p:sp>
            <p:sp>
              <p:nvSpPr>
                <p:cNvPr id="19" name="Rectangle 108"/>
                <p:cNvSpPr>
                  <a:spLocks noChangeArrowheads="1"/>
                </p:cNvSpPr>
                <p:nvPr/>
              </p:nvSpPr>
              <p:spPr bwMode="auto">
                <a:xfrm>
                  <a:off x="4779963" y="5405438"/>
                  <a:ext cx="355600" cy="144462"/>
                </a:xfrm>
                <a:prstGeom prst="rect">
                  <a:avLst/>
                </a:prstGeom>
                <a:solidFill>
                  <a:srgbClr val="FFCDCD"/>
                </a:solidFill>
                <a:ln w="9525">
                  <a:noFill/>
                  <a:miter lim="800000"/>
                  <a:headEnd/>
                  <a:tailEnd/>
                </a:ln>
              </p:spPr>
              <p:txBody>
                <a:bodyPr/>
                <a:lstStyle/>
                <a:p>
                  <a:endParaRPr lang="en-US"/>
                </a:p>
              </p:txBody>
            </p:sp>
            <p:sp>
              <p:nvSpPr>
                <p:cNvPr id="20" name="Rectangle 109"/>
                <p:cNvSpPr>
                  <a:spLocks noChangeArrowheads="1"/>
                </p:cNvSpPr>
                <p:nvPr/>
              </p:nvSpPr>
              <p:spPr bwMode="auto">
                <a:xfrm>
                  <a:off x="4781550" y="5407025"/>
                  <a:ext cx="31750" cy="141287"/>
                </a:xfrm>
                <a:prstGeom prst="rect">
                  <a:avLst/>
                </a:prstGeom>
                <a:solidFill>
                  <a:srgbClr val="FFFFFF"/>
                </a:solidFill>
                <a:ln w="9525">
                  <a:noFill/>
                  <a:miter lim="800000"/>
                  <a:headEnd/>
                  <a:tailEnd/>
                </a:ln>
              </p:spPr>
              <p:txBody>
                <a:bodyPr/>
                <a:lstStyle/>
                <a:p>
                  <a:endParaRPr lang="en-US"/>
                </a:p>
              </p:txBody>
            </p:sp>
            <p:sp>
              <p:nvSpPr>
                <p:cNvPr id="21" name="Rectangle 110"/>
                <p:cNvSpPr>
                  <a:spLocks noChangeArrowheads="1"/>
                </p:cNvSpPr>
                <p:nvPr/>
              </p:nvSpPr>
              <p:spPr bwMode="auto">
                <a:xfrm>
                  <a:off x="4779963" y="5446713"/>
                  <a:ext cx="355600" cy="12700"/>
                </a:xfrm>
                <a:prstGeom prst="rect">
                  <a:avLst/>
                </a:prstGeom>
                <a:solidFill>
                  <a:srgbClr val="000000"/>
                </a:solidFill>
                <a:ln w="9525">
                  <a:noFill/>
                  <a:miter lim="800000"/>
                  <a:headEnd/>
                  <a:tailEnd/>
                </a:ln>
              </p:spPr>
              <p:txBody>
                <a:bodyPr/>
                <a:lstStyle/>
                <a:p>
                  <a:endParaRPr lang="en-US"/>
                </a:p>
              </p:txBody>
            </p:sp>
            <p:sp>
              <p:nvSpPr>
                <p:cNvPr id="22" name="Rectangle 111"/>
                <p:cNvSpPr>
                  <a:spLocks noChangeArrowheads="1"/>
                </p:cNvSpPr>
                <p:nvPr/>
              </p:nvSpPr>
              <p:spPr bwMode="auto">
                <a:xfrm>
                  <a:off x="4779963" y="5495925"/>
                  <a:ext cx="355600" cy="12700"/>
                </a:xfrm>
                <a:prstGeom prst="rect">
                  <a:avLst/>
                </a:prstGeom>
                <a:solidFill>
                  <a:srgbClr val="000000"/>
                </a:solidFill>
                <a:ln w="9525">
                  <a:noFill/>
                  <a:miter lim="800000"/>
                  <a:headEnd/>
                  <a:tailEnd/>
                </a:ln>
              </p:spPr>
              <p:txBody>
                <a:bodyPr/>
                <a:lstStyle/>
                <a:p>
                  <a:endParaRPr lang="en-US"/>
                </a:p>
              </p:txBody>
            </p:sp>
            <p:sp>
              <p:nvSpPr>
                <p:cNvPr id="23" name="Freeform 112"/>
                <p:cNvSpPr>
                  <a:spLocks/>
                </p:cNvSpPr>
                <p:nvPr/>
              </p:nvSpPr>
              <p:spPr bwMode="auto">
                <a:xfrm>
                  <a:off x="4757738" y="5291138"/>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4" name="Freeform 113"/>
                <p:cNvSpPr>
                  <a:spLocks/>
                </p:cNvSpPr>
                <p:nvPr/>
              </p:nvSpPr>
              <p:spPr bwMode="auto">
                <a:xfrm>
                  <a:off x="4757738" y="5549900"/>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5" name="Freeform 114"/>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6" name="Rectangle 115"/>
                <p:cNvSpPr>
                  <a:spLocks noChangeArrowheads="1"/>
                </p:cNvSpPr>
                <p:nvPr/>
              </p:nvSpPr>
              <p:spPr bwMode="auto">
                <a:xfrm>
                  <a:off x="4770438" y="5405438"/>
                  <a:ext cx="25400" cy="144462"/>
                </a:xfrm>
                <a:prstGeom prst="rect">
                  <a:avLst/>
                </a:prstGeom>
                <a:solidFill>
                  <a:srgbClr val="000000"/>
                </a:solidFill>
                <a:ln w="9525">
                  <a:noFill/>
                  <a:miter lim="800000"/>
                  <a:headEnd/>
                  <a:tailEnd/>
                </a:ln>
              </p:spPr>
              <p:txBody>
                <a:bodyPr/>
                <a:lstStyle/>
                <a:p>
                  <a:endParaRPr lang="en-US"/>
                </a:p>
              </p:txBody>
            </p:sp>
            <p:sp>
              <p:nvSpPr>
                <p:cNvPr id="27" name="Freeform 116"/>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8" name="Rectangle 117"/>
                <p:cNvSpPr>
                  <a:spLocks noChangeArrowheads="1"/>
                </p:cNvSpPr>
                <p:nvPr/>
              </p:nvSpPr>
              <p:spPr bwMode="auto">
                <a:xfrm>
                  <a:off x="5126038" y="5405438"/>
                  <a:ext cx="23813" cy="144462"/>
                </a:xfrm>
                <a:prstGeom prst="rect">
                  <a:avLst/>
                </a:prstGeom>
                <a:solidFill>
                  <a:srgbClr val="000000"/>
                </a:solidFill>
                <a:ln w="9525">
                  <a:noFill/>
                  <a:miter lim="800000"/>
                  <a:headEnd/>
                  <a:tailEnd/>
                </a:ln>
              </p:spPr>
              <p:txBody>
                <a:bodyPr/>
                <a:lstStyle/>
                <a:p>
                  <a:endParaRPr lang="en-US"/>
                </a:p>
              </p:txBody>
            </p:sp>
            <p:sp>
              <p:nvSpPr>
                <p:cNvPr id="29" name="Freeform 118"/>
                <p:cNvSpPr>
                  <a:spLocks/>
                </p:cNvSpPr>
                <p:nvPr/>
              </p:nvSpPr>
              <p:spPr bwMode="auto">
                <a:xfrm>
                  <a:off x="4783138" y="5549900"/>
                  <a:ext cx="382588" cy="88900"/>
                </a:xfrm>
                <a:custGeom>
                  <a:avLst/>
                  <a:gdLst>
                    <a:gd name="T0" fmla="*/ 482 w 482"/>
                    <a:gd name="T1" fmla="*/ 96 h 112"/>
                    <a:gd name="T2" fmla="*/ 482 w 482"/>
                    <a:gd name="T3" fmla="*/ 16 h 112"/>
                    <a:gd name="T4" fmla="*/ 478 w 482"/>
                    <a:gd name="T5" fmla="*/ 6 h 112"/>
                    <a:gd name="T6" fmla="*/ 471 w 482"/>
                    <a:gd name="T7" fmla="*/ 2 h 112"/>
                    <a:gd name="T8" fmla="*/ 463 w 482"/>
                    <a:gd name="T9" fmla="*/ 0 h 112"/>
                    <a:gd name="T10" fmla="*/ 460 w 482"/>
                    <a:gd name="T11" fmla="*/ 0 h 112"/>
                    <a:gd name="T12" fmla="*/ 21 w 482"/>
                    <a:gd name="T13" fmla="*/ 0 h 112"/>
                    <a:gd name="T14" fmla="*/ 9 w 482"/>
                    <a:gd name="T15" fmla="*/ 2 h 112"/>
                    <a:gd name="T16" fmla="*/ 2 w 482"/>
                    <a:gd name="T17" fmla="*/ 8 h 112"/>
                    <a:gd name="T18" fmla="*/ 0 w 482"/>
                    <a:gd name="T19" fmla="*/ 13 h 112"/>
                    <a:gd name="T20" fmla="*/ 0 w 482"/>
                    <a:gd name="T21" fmla="*/ 16 h 112"/>
                    <a:gd name="T22" fmla="*/ 0 w 482"/>
                    <a:gd name="T23" fmla="*/ 96 h 112"/>
                    <a:gd name="T24" fmla="*/ 0 w 482"/>
                    <a:gd name="T25" fmla="*/ 99 h 112"/>
                    <a:gd name="T26" fmla="*/ 2 w 482"/>
                    <a:gd name="T27" fmla="*/ 104 h 112"/>
                    <a:gd name="T28" fmla="*/ 9 w 482"/>
                    <a:gd name="T29" fmla="*/ 110 h 112"/>
                    <a:gd name="T30" fmla="*/ 21 w 482"/>
                    <a:gd name="T31" fmla="*/ 112 h 112"/>
                    <a:gd name="T32" fmla="*/ 460 w 482"/>
                    <a:gd name="T33" fmla="*/ 112 h 112"/>
                    <a:gd name="T34" fmla="*/ 463 w 482"/>
                    <a:gd name="T35" fmla="*/ 112 h 112"/>
                    <a:gd name="T36" fmla="*/ 471 w 482"/>
                    <a:gd name="T37" fmla="*/ 110 h 112"/>
                    <a:gd name="T38" fmla="*/ 478 w 482"/>
                    <a:gd name="T39" fmla="*/ 106 h 112"/>
                    <a:gd name="T40" fmla="*/ 482 w 482"/>
                    <a:gd name="T41" fmla="*/ 9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112"/>
                    <a:gd name="T65" fmla="*/ 482 w 48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C00000"/>
                </a:solidFill>
                <a:ln w="9525">
                  <a:noFill/>
                  <a:round/>
                  <a:headEnd/>
                  <a:tailEnd/>
                </a:ln>
              </p:spPr>
              <p:txBody>
                <a:bodyPr/>
                <a:lstStyle/>
                <a:p>
                  <a:endParaRPr lang="en-US"/>
                </a:p>
              </p:txBody>
            </p:sp>
            <p:sp>
              <p:nvSpPr>
                <p:cNvPr id="30" name="Freeform 119"/>
                <p:cNvSpPr>
                  <a:spLocks noEditPoints="1"/>
                </p:cNvSpPr>
                <p:nvPr/>
              </p:nvSpPr>
              <p:spPr bwMode="auto">
                <a:xfrm>
                  <a:off x="4745038" y="5537200"/>
                  <a:ext cx="430213" cy="139700"/>
                </a:xfrm>
                <a:custGeom>
                  <a:avLst/>
                  <a:gdLst>
                    <a:gd name="T0" fmla="*/ 37 w 542"/>
                    <a:gd name="T1" fmla="*/ 0 h 175"/>
                    <a:gd name="T2" fmla="*/ 27 w 542"/>
                    <a:gd name="T3" fmla="*/ 1 h 175"/>
                    <a:gd name="T4" fmla="*/ 20 w 542"/>
                    <a:gd name="T5" fmla="*/ 3 h 175"/>
                    <a:gd name="T6" fmla="*/ 16 w 542"/>
                    <a:gd name="T7" fmla="*/ 6 h 175"/>
                    <a:gd name="T8" fmla="*/ 11 w 542"/>
                    <a:gd name="T9" fmla="*/ 10 h 175"/>
                    <a:gd name="T10" fmla="*/ 6 w 542"/>
                    <a:gd name="T11" fmla="*/ 18 h 175"/>
                    <a:gd name="T12" fmla="*/ 2 w 542"/>
                    <a:gd name="T13" fmla="*/ 26 h 175"/>
                    <a:gd name="T14" fmla="*/ 0 w 542"/>
                    <a:gd name="T15" fmla="*/ 32 h 175"/>
                    <a:gd name="T16" fmla="*/ 0 w 542"/>
                    <a:gd name="T17" fmla="*/ 36 h 175"/>
                    <a:gd name="T18" fmla="*/ 0 w 542"/>
                    <a:gd name="T19" fmla="*/ 138 h 175"/>
                    <a:gd name="T20" fmla="*/ 0 w 542"/>
                    <a:gd name="T21" fmla="*/ 142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3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3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sp>
              <p:nvSpPr>
                <p:cNvPr id="31" name="Freeform 120"/>
                <p:cNvSpPr>
                  <a:spLocks/>
                </p:cNvSpPr>
                <p:nvPr/>
              </p:nvSpPr>
              <p:spPr bwMode="auto">
                <a:xfrm>
                  <a:off x="4783138" y="5314950"/>
                  <a:ext cx="385763" cy="92075"/>
                </a:xfrm>
                <a:custGeom>
                  <a:avLst/>
                  <a:gdLst>
                    <a:gd name="T0" fmla="*/ 486 w 486"/>
                    <a:gd name="T1" fmla="*/ 100 h 116"/>
                    <a:gd name="T2" fmla="*/ 486 w 486"/>
                    <a:gd name="T3" fmla="*/ 17 h 116"/>
                    <a:gd name="T4" fmla="*/ 483 w 486"/>
                    <a:gd name="T5" fmla="*/ 6 h 116"/>
                    <a:gd name="T6" fmla="*/ 476 w 486"/>
                    <a:gd name="T7" fmla="*/ 2 h 116"/>
                    <a:gd name="T8" fmla="*/ 468 w 486"/>
                    <a:gd name="T9" fmla="*/ 0 h 116"/>
                    <a:gd name="T10" fmla="*/ 464 w 486"/>
                    <a:gd name="T11" fmla="*/ 0 h 116"/>
                    <a:gd name="T12" fmla="*/ 21 w 486"/>
                    <a:gd name="T13" fmla="*/ 0 h 116"/>
                    <a:gd name="T14" fmla="*/ 9 w 486"/>
                    <a:gd name="T15" fmla="*/ 2 h 116"/>
                    <a:gd name="T16" fmla="*/ 2 w 486"/>
                    <a:gd name="T17" fmla="*/ 8 h 116"/>
                    <a:gd name="T18" fmla="*/ 0 w 486"/>
                    <a:gd name="T19" fmla="*/ 14 h 116"/>
                    <a:gd name="T20" fmla="*/ 0 w 486"/>
                    <a:gd name="T21" fmla="*/ 17 h 116"/>
                    <a:gd name="T22" fmla="*/ 0 w 486"/>
                    <a:gd name="T23" fmla="*/ 100 h 116"/>
                    <a:gd name="T24" fmla="*/ 0 w 486"/>
                    <a:gd name="T25" fmla="*/ 102 h 116"/>
                    <a:gd name="T26" fmla="*/ 2 w 486"/>
                    <a:gd name="T27" fmla="*/ 108 h 116"/>
                    <a:gd name="T28" fmla="*/ 9 w 486"/>
                    <a:gd name="T29" fmla="*/ 114 h 116"/>
                    <a:gd name="T30" fmla="*/ 21 w 486"/>
                    <a:gd name="T31" fmla="*/ 116 h 116"/>
                    <a:gd name="T32" fmla="*/ 464 w 486"/>
                    <a:gd name="T33" fmla="*/ 116 h 116"/>
                    <a:gd name="T34" fmla="*/ 468 w 486"/>
                    <a:gd name="T35" fmla="*/ 116 h 116"/>
                    <a:gd name="T36" fmla="*/ 476 w 486"/>
                    <a:gd name="T37" fmla="*/ 114 h 116"/>
                    <a:gd name="T38" fmla="*/ 483 w 486"/>
                    <a:gd name="T39" fmla="*/ 109 h 116"/>
                    <a:gd name="T40" fmla="*/ 486 w 486"/>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
                    <a:gd name="T64" fmla="*/ 0 h 116"/>
                    <a:gd name="T65" fmla="*/ 486 w 486"/>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C00000"/>
                </a:solidFill>
                <a:ln w="9525">
                  <a:noFill/>
                  <a:round/>
                  <a:headEnd/>
                  <a:tailEnd/>
                </a:ln>
              </p:spPr>
              <p:txBody>
                <a:bodyPr/>
                <a:lstStyle/>
                <a:p>
                  <a:endParaRPr lang="en-US"/>
                </a:p>
              </p:txBody>
            </p:sp>
            <p:sp>
              <p:nvSpPr>
                <p:cNvPr id="32" name="Freeform 121"/>
                <p:cNvSpPr>
                  <a:spLocks noEditPoints="1"/>
                </p:cNvSpPr>
                <p:nvPr/>
              </p:nvSpPr>
              <p:spPr bwMode="auto">
                <a:xfrm>
                  <a:off x="4745038" y="5278438"/>
                  <a:ext cx="430213" cy="139700"/>
                </a:xfrm>
                <a:custGeom>
                  <a:avLst/>
                  <a:gdLst>
                    <a:gd name="T0" fmla="*/ 37 w 542"/>
                    <a:gd name="T1" fmla="*/ 0 h 175"/>
                    <a:gd name="T2" fmla="*/ 27 w 542"/>
                    <a:gd name="T3" fmla="*/ 1 h 175"/>
                    <a:gd name="T4" fmla="*/ 20 w 542"/>
                    <a:gd name="T5" fmla="*/ 3 h 175"/>
                    <a:gd name="T6" fmla="*/ 16 w 542"/>
                    <a:gd name="T7" fmla="*/ 7 h 175"/>
                    <a:gd name="T8" fmla="*/ 11 w 542"/>
                    <a:gd name="T9" fmla="*/ 10 h 175"/>
                    <a:gd name="T10" fmla="*/ 6 w 542"/>
                    <a:gd name="T11" fmla="*/ 18 h 175"/>
                    <a:gd name="T12" fmla="*/ 2 w 542"/>
                    <a:gd name="T13" fmla="*/ 25 h 175"/>
                    <a:gd name="T14" fmla="*/ 0 w 542"/>
                    <a:gd name="T15" fmla="*/ 32 h 175"/>
                    <a:gd name="T16" fmla="*/ 0 w 542"/>
                    <a:gd name="T17" fmla="*/ 36 h 175"/>
                    <a:gd name="T18" fmla="*/ 0 w 542"/>
                    <a:gd name="T19" fmla="*/ 138 h 175"/>
                    <a:gd name="T20" fmla="*/ 0 w 542"/>
                    <a:gd name="T21" fmla="*/ 141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4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2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grpSp>
        </p:grpSp>
      </p:grpSp>
      <p:sp>
        <p:nvSpPr>
          <p:cNvPr id="33" name="Text Box 195"/>
          <p:cNvSpPr txBox="1">
            <a:spLocks noChangeArrowheads="1"/>
          </p:cNvSpPr>
          <p:nvPr/>
        </p:nvSpPr>
        <p:spPr bwMode="auto">
          <a:xfrm>
            <a:off x="8236008" y="1749402"/>
            <a:ext cx="571500" cy="823913"/>
          </a:xfrm>
          <a:prstGeom prst="rect">
            <a:avLst/>
          </a:prstGeom>
          <a:noFill/>
          <a:ln w="9525">
            <a:noFill/>
            <a:miter lim="800000"/>
            <a:headEnd/>
            <a:tailEnd/>
          </a:ln>
          <a:effectLst/>
        </p:spPr>
        <p:txBody>
          <a:bodyPr wrap="none">
            <a:spAutoFit/>
          </a:bodyPr>
          <a:lstStyle/>
          <a:p>
            <a:r>
              <a:rPr lang="en-US" sz="4800" b="1" dirty="0">
                <a:solidFill>
                  <a:srgbClr val="FF0000"/>
                </a:solidFill>
                <a:effectLst>
                  <a:innerShdw blurRad="63500" dist="50800" dir="13500000">
                    <a:prstClr val="black">
                      <a:alpha val="50000"/>
                    </a:prstClr>
                  </a:innerShdw>
                </a:effectLst>
                <a:sym typeface="Wingdings" pitchFamily="-32" charset="2"/>
              </a:rPr>
              <a:t></a:t>
            </a:r>
          </a:p>
        </p:txBody>
      </p:sp>
      <p:sp>
        <p:nvSpPr>
          <p:cNvPr id="35" name="Text Box 195"/>
          <p:cNvSpPr txBox="1">
            <a:spLocks noChangeArrowheads="1"/>
          </p:cNvSpPr>
          <p:nvPr/>
        </p:nvSpPr>
        <p:spPr bwMode="auto">
          <a:xfrm>
            <a:off x="8236008" y="2422522"/>
            <a:ext cx="571500" cy="823913"/>
          </a:xfrm>
          <a:prstGeom prst="rect">
            <a:avLst/>
          </a:prstGeom>
          <a:noFill/>
          <a:ln w="9525">
            <a:noFill/>
            <a:miter lim="800000"/>
            <a:headEnd/>
            <a:tailEnd/>
          </a:ln>
          <a:effectLst/>
        </p:spPr>
        <p:txBody>
          <a:bodyPr wrap="none">
            <a:spAutoFit/>
          </a:bodyPr>
          <a:lstStyle/>
          <a:p>
            <a:r>
              <a:rPr lang="en-US" sz="4800" b="1" dirty="0">
                <a:solidFill>
                  <a:srgbClr val="FF0000"/>
                </a:solidFill>
                <a:effectLst>
                  <a:innerShdw blurRad="63500" dist="50800" dir="13500000">
                    <a:prstClr val="black">
                      <a:alpha val="50000"/>
                    </a:prstClr>
                  </a:innerShdw>
                </a:effectLst>
                <a:sym typeface="Wingdings" pitchFamily="-32" charset="2"/>
              </a:rPr>
              <a:t></a:t>
            </a:r>
          </a:p>
        </p:txBody>
      </p:sp>
      <p:sp>
        <p:nvSpPr>
          <p:cNvPr id="36" name="Footer Placeholder 35"/>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3">
                                            <p:txEl>
                                              <p:pRg st="0" end="0"/>
                                            </p:txEl>
                                          </p:spTgt>
                                        </p:tgtEl>
                                        <p:attrNameLst>
                                          <p:attrName>style.opacity</p:attrName>
                                        </p:attrNameLst>
                                      </p:cBhvr>
                                      <p:to>
                                        <p:strVal val="0.25"/>
                                      </p:to>
                                    </p:set>
                                    <p:animEffect filter="image" prLst="opacity: 0.2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25"/>
                                      </p:to>
                                    </p:set>
                                    <p:animEffect filter="image" prLst="opacity: 0.2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4"/>
                                        </p:tgtEl>
                                        <p:attrNameLst>
                                          <p:attrName>style.opacity</p:attrName>
                                        </p:attrNameLst>
                                      </p:cBhvr>
                                      <p:to>
                                        <p:strVal val="0.25"/>
                                      </p:to>
                                    </p:set>
                                    <p:animEffect filter="image" prLst="opacity: 0.25">
                                      <p:cBhvr rctx="IE">
                                        <p:cTn id="27" dur="indefinite"/>
                                        <p:tgtEl>
                                          <p:spTgt spid="4"/>
                                        </p:tgtEl>
                                      </p:cBhvr>
                                    </p:animEffect>
                                  </p:childTnLst>
                                </p:cTn>
                              </p:par>
                              <p:par>
                                <p:cTn id="28" presetID="9" presetClass="emph" presetSubtype="0" grpId="0" nodeType="withEffect">
                                  <p:stCondLst>
                                    <p:cond delay="0"/>
                                  </p:stCondLst>
                                  <p:childTnLst>
                                    <p:set>
                                      <p:cBhvr rctx="PPT">
                                        <p:cTn id="29" dur="indefinite"/>
                                        <p:tgtEl>
                                          <p:spTgt spid="33"/>
                                        </p:tgtEl>
                                        <p:attrNameLst>
                                          <p:attrName>style.opacity</p:attrName>
                                        </p:attrNameLst>
                                      </p:cBhvr>
                                      <p:to>
                                        <p:strVal val="0.25"/>
                                      </p:to>
                                    </p:set>
                                    <p:animEffect filter="image" prLst="opacity: 0.25">
                                      <p:cBhvr rctx="IE">
                                        <p:cTn id="30" dur="indefinite"/>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Rectangle 3"/>
          <p:cNvSpPr txBox="1">
            <a:spLocks noChangeArrowheads="1"/>
          </p:cNvSpPr>
          <p:nvPr/>
        </p:nvSpPr>
        <p:spPr bwMode="auto">
          <a:xfrm>
            <a:off x="323851" y="1827997"/>
            <a:ext cx="8496299" cy="4270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a:t>
            </a:r>
            <a:r>
              <a:rPr kumimoji="0" lang="en-US" sz="2600" b="0" i="1" u="none" strike="noStrike" kern="0" cap="none" spc="0" normalizeH="0" noProof="0" dirty="0" smtClean="0">
                <a:ln>
                  <a:noFill/>
                </a:ln>
                <a:solidFill>
                  <a:schemeClr val="bg2"/>
                </a:solidFill>
                <a:uLnTx/>
                <a:uFillTx/>
                <a:latin typeface="+mn-lt"/>
                <a:ea typeface="+mn-ea"/>
                <a:cs typeface="+mn-cs"/>
              </a:rPr>
              <a:t>code …</a:t>
            </a:r>
            <a:endParaRPr lang="en-US" sz="2600" kern="0" dirty="0" smtClean="0">
              <a:solidFill>
                <a:schemeClr val="bg2"/>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30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x </a:t>
            </a:r>
            <a:r>
              <a:rPr kumimoji="0" lang="en-US" sz="2600" b="0" i="1" u="none" strike="noStrike" kern="0" cap="none" spc="0" normalizeH="0" noProof="0" dirty="0" smtClean="0">
                <a:ln>
                  <a:noFill/>
                </a:ln>
                <a:solidFill>
                  <a:schemeClr val="bg2"/>
                </a:solidFill>
                <a:uLnTx/>
                <a:uFillTx/>
                <a:latin typeface="+mn-lt"/>
                <a:ea typeface="+mn-ea"/>
                <a:cs typeface="+mn-cs"/>
              </a:rPr>
              <a:t>now points to an unlocked lock</a:t>
            </a:r>
            <a:endParaRPr kumimoji="0" lang="en-US" sz="2600" b="0" i="1" u="none" strike="noStrike" kern="0" cap="none" spc="0" normalizeH="0" baseline="0" noProof="0" dirty="0" smtClean="0">
              <a:ln>
                <a:noFill/>
              </a:ln>
              <a:solidFill>
                <a:srgbClr val="3333CC"/>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lang="en-US" sz="1400" kern="0" noProof="0" dirty="0" smtClean="0">
              <a:effectLst>
                <a:outerShdw blurRad="38100" dist="38100" dir="2700000" algn="tl">
                  <a:srgbClr val="000000">
                    <a:alpha val="43137"/>
                  </a:srgbClr>
                </a:outerShdw>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noProof="0" dirty="0" smtClean="0">
                <a:solidFill>
                  <a:schemeClr val="bg1"/>
                </a:solidFill>
                <a:latin typeface="+mn-lt"/>
              </a:rPr>
              <a:t>acquire</a:t>
            </a:r>
            <a:r>
              <a:rPr kumimoji="0" lang="en-US" sz="2600" b="0" i="0" u="none" strike="noStrike" kern="0" cap="none" spc="0" normalizeH="0" baseline="0" noProof="0" dirty="0" smtClean="0">
                <a:ln>
                  <a:noFill/>
                </a:ln>
                <a:solidFill>
                  <a:schemeClr val="bg1"/>
                </a:solidFill>
                <a:uLnTx/>
                <a:uFillTx/>
                <a:latin typeface="+mn-lt"/>
                <a:ea typeface="+mn-ea"/>
                <a:cs typeface="+mn-cs"/>
              </a:rPr>
              <a:t>(x);</a:t>
            </a:r>
          </a:p>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dirty="0" smtClean="0">
                <a:solidFill>
                  <a:schemeClr val="bg1"/>
                </a:solidFill>
              </a:rPr>
              <a:t>… </a:t>
            </a:r>
            <a:r>
              <a:rPr lang="en-US" sz="2600" i="1" kern="0" dirty="0" smtClean="0">
                <a:solidFill>
                  <a:schemeClr val="bg1"/>
                </a:solidFill>
              </a:rPr>
              <a:t>code …</a:t>
            </a:r>
            <a:endParaRPr lang="en-US" sz="2600" kern="0" dirty="0" smtClean="0">
              <a:solidFill>
                <a:schemeClr val="bg1"/>
              </a:solidFill>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a:ln>
                <a:noFill/>
              </a:ln>
              <a:solidFill>
                <a:schemeClr val="tx1"/>
              </a:solidFill>
              <a:uLnTx/>
              <a:uFillTx/>
              <a:latin typeface="+mn-lt"/>
              <a:ea typeface="+mn-ea"/>
              <a:cs typeface="+mn-cs"/>
            </a:endParaRPr>
          </a:p>
        </p:txBody>
      </p:sp>
      <p:sp>
        <p:nvSpPr>
          <p:cNvPr id="1332" name="Rectangle 1331"/>
          <p:cNvSpPr/>
          <p:nvPr/>
        </p:nvSpPr>
        <p:spPr>
          <a:xfrm>
            <a:off x="642933" y="2841642"/>
            <a:ext cx="1446183" cy="2084832"/>
          </a:xfrm>
          <a:prstGeom prst="rect">
            <a:avLst/>
          </a:prstGeom>
          <a:solidFill>
            <a:srgbClr val="F5EBE1"/>
          </a:solidFill>
          <a:ln>
            <a:solidFill>
              <a:srgbClr val="BC967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dirty="0" smtClean="0">
                <a:solidFill>
                  <a:srgbClr val="BC9670"/>
                </a:solidFill>
              </a:rPr>
              <a:t>analysis state</a:t>
            </a:r>
            <a:endParaRPr lang="en-US" dirty="0">
              <a:solidFill>
                <a:srgbClr val="BC9670"/>
              </a:solidFill>
            </a:endParaRPr>
          </a:p>
        </p:txBody>
      </p:sp>
      <p:sp>
        <p:nvSpPr>
          <p:cNvPr id="2" name="Title 1"/>
          <p:cNvSpPr>
            <a:spLocks noGrp="1"/>
          </p:cNvSpPr>
          <p:nvPr>
            <p:ph type="title"/>
          </p:nvPr>
        </p:nvSpPr>
        <p:spPr/>
        <p:txBody>
          <a:bodyPr/>
          <a:lstStyle/>
          <a:p>
            <a:r>
              <a:rPr lang="en-US" sz="3200" dirty="0" smtClean="0"/>
              <a:t>Program analysis by example:</a:t>
            </a:r>
            <a:br>
              <a:rPr lang="en-US" sz="3200" dirty="0" smtClean="0"/>
            </a:br>
            <a:r>
              <a:rPr lang="en-US" sz="3200" dirty="0" smtClean="0"/>
              <a:t>Checking for double acquires</a:t>
            </a:r>
            <a:endParaRPr lang="en-US" sz="3200" dirty="0"/>
          </a:p>
        </p:txBody>
      </p:sp>
      <p:sp>
        <p:nvSpPr>
          <p:cNvPr id="237" name="Footer Placeholder 236"/>
          <p:cNvSpPr>
            <a:spLocks noGrp="1"/>
          </p:cNvSpPr>
          <p:nvPr>
            <p:ph type="ftr" sz="quarter" idx="11"/>
          </p:nvPr>
        </p:nvSpPr>
        <p:spPr/>
        <p:txBody>
          <a:bodyPr/>
          <a:lstStyle/>
          <a:p>
            <a:r>
              <a:rPr lang="en-US" smtClean="0"/>
              <a:t>Bor-Yuh Evan Chang - End-User Program Analysis for Data Structures</a:t>
            </a:r>
            <a:endParaRPr lang="en-US"/>
          </a:p>
        </p:txBody>
      </p:sp>
      <p:sp>
        <p:nvSpPr>
          <p:cNvPr id="377" name="Text Box 56"/>
          <p:cNvSpPr txBox="1">
            <a:spLocks noChangeArrowheads="1"/>
          </p:cNvSpPr>
          <p:nvPr/>
        </p:nvSpPr>
        <p:spPr bwMode="auto">
          <a:xfrm>
            <a:off x="323850" y="1233488"/>
            <a:ext cx="8496300" cy="523220"/>
          </a:xfrm>
          <a:prstGeom prst="rect">
            <a:avLst/>
          </a:prstGeom>
          <a:noFill/>
          <a:ln w="9525">
            <a:noFill/>
            <a:miter lim="800000"/>
            <a:headEnd/>
            <a:tailEnd/>
          </a:ln>
          <a:effectLst/>
        </p:spPr>
        <p:txBody>
          <a:bodyPr>
            <a:spAutoFit/>
          </a:bodyPr>
          <a:lstStyle/>
          <a:p>
            <a:r>
              <a:rPr lang="en-US" sz="2800" dirty="0" smtClean="0"/>
              <a:t>Simulate running program on “all inputs”</a:t>
            </a:r>
          </a:p>
        </p:txBody>
      </p:sp>
      <p:sp>
        <p:nvSpPr>
          <p:cNvPr id="236" name="Text Box 198"/>
          <p:cNvSpPr txBox="1">
            <a:spLocks noChangeArrowheads="1"/>
          </p:cNvSpPr>
          <p:nvPr/>
        </p:nvSpPr>
        <p:spPr bwMode="auto">
          <a:xfrm>
            <a:off x="2046262" y="4816494"/>
            <a:ext cx="663575" cy="823913"/>
          </a:xfrm>
          <a:prstGeom prst="rect">
            <a:avLst/>
          </a:prstGeom>
          <a:noFill/>
          <a:ln w="9525">
            <a:noFill/>
            <a:miter lim="800000"/>
            <a:headEnd/>
            <a:tailEnd/>
          </a:ln>
          <a:effectLst/>
        </p:spPr>
        <p:txBody>
          <a:bodyPr wrap="none">
            <a:spAutoFit/>
          </a:bodyPr>
          <a:lstStyle/>
          <a:p>
            <a:r>
              <a:rPr lang="en-US" sz="4800" b="1" dirty="0">
                <a:solidFill>
                  <a:srgbClr val="008000"/>
                </a:solidFill>
                <a:effectLst>
                  <a:innerShdw blurRad="63500" dist="50800" dir="13500000">
                    <a:prstClr val="black">
                      <a:alpha val="50000"/>
                    </a:prstClr>
                  </a:innerShdw>
                </a:effectLst>
                <a:sym typeface="Wingdings" pitchFamily="-32" charset="2"/>
              </a:rPr>
              <a:t></a:t>
            </a:r>
          </a:p>
        </p:txBody>
      </p:sp>
      <p:grpSp>
        <p:nvGrpSpPr>
          <p:cNvPr id="119" name="Group 1124"/>
          <p:cNvGrpSpPr/>
          <p:nvPr/>
        </p:nvGrpSpPr>
        <p:grpSpPr>
          <a:xfrm>
            <a:off x="662118" y="3798607"/>
            <a:ext cx="664368" cy="1163939"/>
            <a:chOff x="571816" y="2947187"/>
            <a:chExt cx="664368" cy="1163939"/>
          </a:xfrm>
        </p:grpSpPr>
        <p:grpSp>
          <p:nvGrpSpPr>
            <p:cNvPr id="137" name="Group 69"/>
            <p:cNvGrpSpPr>
              <a:grpSpLocks noChangeAspect="1"/>
            </p:cNvGrpSpPr>
            <p:nvPr/>
          </p:nvGrpSpPr>
          <p:grpSpPr bwMode="auto">
            <a:xfrm>
              <a:off x="571816" y="2947187"/>
              <a:ext cx="664368" cy="684609"/>
              <a:chOff x="3634" y="3155"/>
              <a:chExt cx="558" cy="575"/>
            </a:xfrm>
          </p:grpSpPr>
          <p:sp>
            <p:nvSpPr>
              <p:cNvPr id="141"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42"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43"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44"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45"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46" name="Freeform 145"/>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47" name="Freeform 146"/>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48" name="Rectangle 147"/>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49" name="Rectangle 148"/>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50" name="Rectangle 149"/>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51" name="Rectangle 150"/>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52" name="Freeform 151"/>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53" name="Freeform 152"/>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54" name="Freeform 153"/>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55" name="Rectangle 154"/>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56" name="Freeform 15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57" name="Rectangle 156"/>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58" name="Freeform 157"/>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59" name="Freeform 158"/>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60" name="Freeform 159"/>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61" name="Freeform 160"/>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138" name="Group 212"/>
            <p:cNvGrpSpPr/>
            <p:nvPr/>
          </p:nvGrpSpPr>
          <p:grpSpPr>
            <a:xfrm>
              <a:off x="723710" y="3591081"/>
              <a:ext cx="300082" cy="520045"/>
              <a:chOff x="2361667" y="3237572"/>
              <a:chExt cx="300082" cy="520045"/>
            </a:xfrm>
          </p:grpSpPr>
          <p:sp>
            <p:nvSpPr>
              <p:cNvPr id="139"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140" name="AutoShape 25"/>
              <p:cNvCxnSpPr>
                <a:cxnSpLocks noChangeAspect="1" noChangeShapeType="1"/>
                <a:stCxn id="139"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sp>
        <p:nvSpPr>
          <p:cNvPr id="34" name="TextBox 33"/>
          <p:cNvSpPr txBox="1"/>
          <p:nvPr/>
        </p:nvSpPr>
        <p:spPr>
          <a:xfrm>
            <a:off x="323850" y="2771766"/>
            <a:ext cx="1830950" cy="972574"/>
          </a:xfrm>
          <a:prstGeom prst="rect">
            <a:avLst/>
          </a:prstGeom>
          <a:noFill/>
        </p:spPr>
        <p:txBody>
          <a:bodyPr wrap="none" rtlCol="0">
            <a:spAutoFit/>
          </a:bodyPr>
          <a:lstStyle/>
          <a:p>
            <a:pPr marL="342900" lvl="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dirty="0" smtClean="0">
                <a:effectLst>
                  <a:outerShdw blurRad="38100" dist="38100" dir="2700000" algn="tl">
                    <a:srgbClr val="000000">
                      <a:alpha val="43137"/>
                    </a:srgbClr>
                  </a:outerShdw>
                </a:effectLst>
                <a:latin typeface="Trebuchet MS"/>
              </a:rPr>
              <a:t>acquire(</a:t>
            </a:r>
            <a:r>
              <a:rPr lang="en-US" sz="2600" kern="0" dirty="0" smtClean="0">
                <a:latin typeface="Trebuchet MS"/>
              </a:rPr>
              <a:t>x</a:t>
            </a:r>
            <a:r>
              <a:rPr lang="en-US" sz="2600" kern="0" dirty="0" smtClean="0">
                <a:effectLst>
                  <a:outerShdw blurRad="38100" dist="38100" dir="2700000" algn="tl">
                    <a:srgbClr val="000000">
                      <a:alpha val="43137"/>
                    </a:srgbClr>
                  </a:outerShdw>
                </a:effectLst>
                <a:latin typeface="Trebuchet MS"/>
              </a:rPr>
              <a:t>);</a:t>
            </a:r>
          </a:p>
          <a:p>
            <a:pPr marL="342900" lvl="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dirty="0" smtClean="0">
                <a:solidFill>
                  <a:srgbClr val="808080"/>
                </a:solidFill>
              </a:rPr>
              <a:t>… </a:t>
            </a:r>
            <a:r>
              <a:rPr lang="en-US" sz="2600" i="1" kern="0" dirty="0" smtClean="0">
                <a:solidFill>
                  <a:srgbClr val="808080"/>
                </a:solidFill>
              </a:rPr>
              <a:t>code …</a:t>
            </a:r>
            <a:endParaRPr lang="en-US" sz="2600" kern="0" dirty="0" smtClean="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0 L 3.33333E-6 0.31736 " pathEditMode="relative" rAng="0" ptsTypes="AA">
                                      <p:cBhvr>
                                        <p:cTn id="6" dur="500" fill="hold"/>
                                        <p:tgtEl>
                                          <p:spTgt spid="34"/>
                                        </p:tgtEl>
                                        <p:attrNameLst>
                                          <p:attrName>ppt_x</p:attrName>
                                          <p:attrName>ppt_y</p:attrName>
                                        </p:attrNameLst>
                                      </p:cBhvr>
                                      <p:rCtr x="0" y="159"/>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2"/>
                                        </p:tgtEl>
                                        <p:attrNameLst>
                                          <p:attrName>style.visibility</p:attrName>
                                        </p:attrNameLst>
                                      </p:cBhvr>
                                      <p:to>
                                        <p:strVal val="visible"/>
                                      </p:to>
                                    </p:set>
                                    <p:animEffect transition="in" filter="fade">
                                      <p:cBhvr>
                                        <p:cTn id="13" dur="500"/>
                                        <p:tgtEl>
                                          <p:spTgt spid="13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6"/>
                                        </p:tgtEl>
                                        <p:attrNameLst>
                                          <p:attrName>style.visibility</p:attrName>
                                        </p:attrNameLst>
                                      </p:cBhvr>
                                      <p:to>
                                        <p:strVal val="visible"/>
                                      </p:to>
                                    </p:set>
                                    <p:animEffect transition="in" filter="fade">
                                      <p:cBhvr>
                                        <p:cTn id="18"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 grpId="0" animBg="1"/>
      <p:bldP spid="23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Rectangle 3"/>
          <p:cNvSpPr txBox="1">
            <a:spLocks noChangeArrowheads="1"/>
          </p:cNvSpPr>
          <p:nvPr/>
        </p:nvSpPr>
        <p:spPr bwMode="auto">
          <a:xfrm>
            <a:off x="323852" y="1827996"/>
            <a:ext cx="8496298" cy="4266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a:t>
            </a:r>
            <a:r>
              <a:rPr kumimoji="0" lang="en-US" sz="2600" b="0" i="1" u="none" strike="noStrike" kern="0" cap="none" spc="0" normalizeH="0" noProof="0" dirty="0" smtClean="0">
                <a:ln>
                  <a:noFill/>
                </a:ln>
                <a:solidFill>
                  <a:schemeClr val="bg2"/>
                </a:solidFill>
                <a:uLnTx/>
                <a:uFillTx/>
                <a:latin typeface="+mn-lt"/>
                <a:ea typeface="+mn-ea"/>
                <a:cs typeface="+mn-cs"/>
              </a:rPr>
              <a:t>code …</a:t>
            </a:r>
            <a:endParaRPr lang="en-US" sz="2600" kern="0" dirty="0" smtClean="0">
              <a:solidFill>
                <a:schemeClr val="bg2"/>
              </a:solidFill>
              <a:latin typeface="+mn-lt"/>
            </a:endParaRPr>
          </a:p>
          <a:p>
            <a:pPr marL="342900" lvl="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30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x </a:t>
            </a:r>
            <a:r>
              <a:rPr kumimoji="0" lang="en-US" sz="2600" b="0" i="1" u="none" strike="noStrike" kern="0" cap="none" spc="0" normalizeH="0" noProof="0" dirty="0" smtClean="0">
                <a:ln>
                  <a:noFill/>
                </a:ln>
                <a:solidFill>
                  <a:schemeClr val="bg2"/>
                </a:solidFill>
                <a:uLnTx/>
                <a:uFillTx/>
                <a:latin typeface="+mn-lt"/>
                <a:ea typeface="+mn-ea"/>
                <a:cs typeface="+mn-cs"/>
              </a:rPr>
              <a:t>now points to an unlocked lock</a:t>
            </a:r>
            <a:r>
              <a:rPr lang="en-US" sz="2600" i="1" kern="0" dirty="0" smtClean="0">
                <a:solidFill>
                  <a:schemeClr val="bg2"/>
                </a:solidFill>
              </a:rPr>
              <a:t> </a:t>
            </a:r>
            <a:r>
              <a:rPr lang="en-US" sz="2600" i="1" kern="0" dirty="0" smtClean="0">
                <a:solidFill>
                  <a:srgbClr val="3333CC"/>
                </a:solidFill>
                <a:effectLst>
                  <a:outerShdw blurRad="38100" dist="38100" dir="2700000" algn="tl">
                    <a:srgbClr val="000000">
                      <a:alpha val="43137"/>
                    </a:srgbClr>
                  </a:outerShdw>
                </a:effectLst>
              </a:rPr>
              <a:t>in a linked list</a:t>
            </a:r>
            <a:endParaRPr kumimoji="0" lang="en-US" sz="2600" b="0" i="1"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lang="en-US" sz="1400" kern="0" noProof="0" dirty="0" smtClean="0">
              <a:effectLst>
                <a:outerShdw blurRad="38100" dist="38100" dir="2700000" algn="tl">
                  <a:srgbClr val="000000">
                    <a:alpha val="43137"/>
                  </a:srgbClr>
                </a:outerShdw>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noProof="0" dirty="0" smtClean="0">
                <a:effectLst>
                  <a:outerShdw blurRad="38100" dist="38100" dir="2700000" algn="tl">
                    <a:srgbClr val="000000">
                      <a:alpha val="43137"/>
                    </a:srgbClr>
                  </a:outerShdw>
                </a:effectLst>
                <a:latin typeface="+mn-lt"/>
              </a:rPr>
              <a:t>acquire</a:t>
            </a:r>
            <a:r>
              <a:rPr kumimoji="0" lang="en-US" sz="2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sz="2600" b="0" i="0" u="none" strike="noStrike" kern="0" cap="none" spc="0" normalizeH="0" baseline="0" noProof="0" dirty="0" smtClean="0">
                <a:ln>
                  <a:noFill/>
                </a:ln>
                <a:solidFill>
                  <a:schemeClr val="tx1"/>
                </a:solidFill>
                <a:uLnTx/>
                <a:uFillTx/>
                <a:latin typeface="+mn-lt"/>
                <a:ea typeface="+mn-ea"/>
                <a:cs typeface="+mn-cs"/>
              </a:rPr>
              <a:t>x</a:t>
            </a:r>
            <a:r>
              <a:rPr kumimoji="0" lang="en-US" sz="2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sz="2600" b="0" i="0" u="none" strike="noStrike" kern="0" cap="none" spc="0" normalizeH="0" baseline="0" noProof="0" dirty="0" smtClean="0">
                <a:ln>
                  <a:noFill/>
                </a:ln>
                <a:solidFill>
                  <a:schemeClr val="tx1"/>
                </a:solidFill>
                <a:uLnTx/>
                <a:uFillTx/>
                <a:latin typeface="+mn-lt"/>
                <a:ea typeface="+mn-ea"/>
                <a:cs typeface="+mn-cs"/>
              </a:rPr>
              <a:t>;</a:t>
            </a:r>
          </a:p>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dirty="0" smtClean="0">
                <a:solidFill>
                  <a:schemeClr val="bg2"/>
                </a:solidFill>
              </a:rPr>
              <a:t>… </a:t>
            </a:r>
            <a:r>
              <a:rPr lang="en-US" sz="2600" i="1" kern="0" dirty="0" smtClean="0">
                <a:solidFill>
                  <a:schemeClr val="bg2"/>
                </a:solidFill>
              </a:rPr>
              <a:t>code …</a:t>
            </a:r>
            <a:endParaRPr lang="en-US" sz="2600" kern="0" dirty="0" smtClean="0">
              <a:solidFill>
                <a:schemeClr val="bg2"/>
              </a:solidFill>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a:ln>
                <a:noFill/>
              </a:ln>
              <a:solidFill>
                <a:schemeClr val="tx1"/>
              </a:solidFill>
              <a:uLnTx/>
              <a:uFillTx/>
              <a:latin typeface="+mn-lt"/>
              <a:ea typeface="+mn-ea"/>
              <a:cs typeface="+mn-cs"/>
            </a:endParaRPr>
          </a:p>
        </p:txBody>
      </p:sp>
      <p:sp>
        <p:nvSpPr>
          <p:cNvPr id="1335" name="Rectangle 1334"/>
          <p:cNvSpPr/>
          <p:nvPr/>
        </p:nvSpPr>
        <p:spPr>
          <a:xfrm>
            <a:off x="642932" y="2841642"/>
            <a:ext cx="6338925" cy="2084832"/>
          </a:xfrm>
          <a:prstGeom prst="rect">
            <a:avLst/>
          </a:prstGeom>
          <a:solidFill>
            <a:srgbClr val="F5EBE1"/>
          </a:solidFill>
          <a:ln>
            <a:solidFill>
              <a:srgbClr val="FF96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dirty="0" smtClean="0">
                <a:solidFill>
                  <a:srgbClr val="F1963B"/>
                </a:solidFill>
              </a:rPr>
              <a:t>ideal analysis state</a:t>
            </a:r>
            <a:endParaRPr lang="en-US" dirty="0">
              <a:solidFill>
                <a:srgbClr val="F1963B"/>
              </a:solidFill>
            </a:endParaRPr>
          </a:p>
        </p:txBody>
      </p:sp>
      <p:sp>
        <p:nvSpPr>
          <p:cNvPr id="2" name="Title 1"/>
          <p:cNvSpPr>
            <a:spLocks noGrp="1"/>
          </p:cNvSpPr>
          <p:nvPr>
            <p:ph type="title"/>
          </p:nvPr>
        </p:nvSpPr>
        <p:spPr/>
        <p:txBody>
          <a:bodyPr/>
          <a:lstStyle/>
          <a:p>
            <a:r>
              <a:rPr lang="en-US" sz="3200" dirty="0" smtClean="0"/>
              <a:t>Program analysis by example:</a:t>
            </a:r>
            <a:br>
              <a:rPr lang="en-US" sz="3200" dirty="0" smtClean="0"/>
            </a:br>
            <a:r>
              <a:rPr lang="en-US" sz="3200" dirty="0" smtClean="0"/>
              <a:t>Checking for double acquires</a:t>
            </a:r>
            <a:endParaRPr lang="en-US" sz="3200" dirty="0"/>
          </a:p>
        </p:txBody>
      </p:sp>
      <p:sp>
        <p:nvSpPr>
          <p:cNvPr id="237" name="Footer Placeholder 236"/>
          <p:cNvSpPr>
            <a:spLocks noGrp="1"/>
          </p:cNvSpPr>
          <p:nvPr>
            <p:ph type="ftr" sz="quarter" idx="11"/>
          </p:nvPr>
        </p:nvSpPr>
        <p:spPr/>
        <p:txBody>
          <a:bodyPr/>
          <a:lstStyle/>
          <a:p>
            <a:r>
              <a:rPr lang="en-US" smtClean="0"/>
              <a:t>Bor-Yuh Evan Chang - End-User Program Analysis for Data Structures</a:t>
            </a:r>
            <a:endParaRPr lang="en-US"/>
          </a:p>
        </p:txBody>
      </p:sp>
      <p:sp>
        <p:nvSpPr>
          <p:cNvPr id="377" name="Text Box 56"/>
          <p:cNvSpPr txBox="1">
            <a:spLocks noChangeArrowheads="1"/>
          </p:cNvSpPr>
          <p:nvPr/>
        </p:nvSpPr>
        <p:spPr bwMode="auto">
          <a:xfrm>
            <a:off x="323850" y="1233488"/>
            <a:ext cx="8496300" cy="523220"/>
          </a:xfrm>
          <a:prstGeom prst="rect">
            <a:avLst/>
          </a:prstGeom>
          <a:noFill/>
          <a:ln w="9525">
            <a:noFill/>
            <a:miter lim="800000"/>
            <a:headEnd/>
            <a:tailEnd/>
          </a:ln>
          <a:effectLst/>
        </p:spPr>
        <p:txBody>
          <a:bodyPr>
            <a:spAutoFit/>
          </a:bodyPr>
          <a:lstStyle/>
          <a:p>
            <a:r>
              <a:rPr lang="en-US" sz="2800" dirty="0" smtClean="0"/>
              <a:t>Simulate running program on “all inputs”</a:t>
            </a:r>
          </a:p>
        </p:txBody>
      </p:sp>
      <p:grpSp>
        <p:nvGrpSpPr>
          <p:cNvPr id="61" name="Group 1080"/>
          <p:cNvGrpSpPr/>
          <p:nvPr/>
        </p:nvGrpSpPr>
        <p:grpSpPr>
          <a:xfrm>
            <a:off x="733479" y="3513647"/>
            <a:ext cx="676101" cy="914400"/>
            <a:chOff x="809496" y="2662227"/>
            <a:chExt cx="676101" cy="914400"/>
          </a:xfrm>
        </p:grpSpPr>
        <p:grpSp>
          <p:nvGrpSpPr>
            <p:cNvPr id="63" name="Group 226"/>
            <p:cNvGrpSpPr/>
            <p:nvPr/>
          </p:nvGrpSpPr>
          <p:grpSpPr>
            <a:xfrm>
              <a:off x="809496" y="2662227"/>
              <a:ext cx="420624" cy="914400"/>
              <a:chOff x="2324457" y="5437215"/>
              <a:chExt cx="605108" cy="658368"/>
            </a:xfrm>
          </p:grpSpPr>
          <p:sp>
            <p:nvSpPr>
              <p:cNvPr id="71"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72" name="Rectangle 7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73" name="Rectangle 7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74" name="Rectangle 7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75" name="Rectangle 7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76" name="Rectangle 7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77" name="Rectangle 7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62" name="Oval 29"/>
            <p:cNvSpPr>
              <a:spLocks noChangeAspect="1" noChangeArrowheads="1"/>
            </p:cNvSpPr>
            <p:nvPr/>
          </p:nvSpPr>
          <p:spPr bwMode="auto">
            <a:xfrm>
              <a:off x="992716" y="284479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64" name="Group 351"/>
            <p:cNvGrpSpPr/>
            <p:nvPr/>
          </p:nvGrpSpPr>
          <p:grpSpPr>
            <a:xfrm>
              <a:off x="1035936" y="2876581"/>
              <a:ext cx="449661" cy="231896"/>
              <a:chOff x="7620778" y="3015290"/>
              <a:chExt cx="449661" cy="231896"/>
            </a:xfrm>
          </p:grpSpPr>
          <p:grpSp>
            <p:nvGrpSpPr>
              <p:cNvPr id="65" name="Group 250"/>
              <p:cNvGrpSpPr/>
              <p:nvPr/>
            </p:nvGrpSpPr>
            <p:grpSpPr>
              <a:xfrm>
                <a:off x="7931196" y="3083872"/>
                <a:ext cx="139243" cy="163314"/>
                <a:chOff x="3784756" y="3079912"/>
                <a:chExt cx="139243" cy="163314"/>
              </a:xfrm>
            </p:grpSpPr>
            <p:sp>
              <p:nvSpPr>
                <p:cNvPr id="6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6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6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7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66" name="AutoShape 43"/>
              <p:cNvCxnSpPr>
                <a:cxnSpLocks noChangeAspect="1" noChangeShapeType="1"/>
                <a:endCxn id="7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35" name="Group 1124"/>
          <p:cNvGrpSpPr/>
          <p:nvPr/>
        </p:nvGrpSpPr>
        <p:grpSpPr>
          <a:xfrm>
            <a:off x="662118" y="3798607"/>
            <a:ext cx="664368" cy="1163939"/>
            <a:chOff x="571816" y="2947187"/>
            <a:chExt cx="664368" cy="1163939"/>
          </a:xfrm>
        </p:grpSpPr>
        <p:grpSp>
          <p:nvGrpSpPr>
            <p:cNvPr id="36" name="Group 69"/>
            <p:cNvGrpSpPr>
              <a:grpSpLocks noChangeAspect="1"/>
            </p:cNvGrpSpPr>
            <p:nvPr/>
          </p:nvGrpSpPr>
          <p:grpSpPr bwMode="auto">
            <a:xfrm>
              <a:off x="571816" y="2947187"/>
              <a:ext cx="664368" cy="684609"/>
              <a:chOff x="3634" y="3155"/>
              <a:chExt cx="558" cy="575"/>
            </a:xfrm>
          </p:grpSpPr>
          <p:sp>
            <p:nvSpPr>
              <p:cNvPr id="40"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41"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42"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43"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44"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45" name="Freeform 44"/>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46" name="Freeform 45"/>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47" name="Rectangle 46"/>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48" name="Rectangle 47"/>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49" name="Rectangle 48"/>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50" name="Rectangle 49"/>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51" name="Freeform 50"/>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52" name="Freeform 51"/>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53" name="Freeform 52"/>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54" name="Rectangle 53"/>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55" name="Freeform 54"/>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56" name="Rectangle 55"/>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57" name="Freeform 56"/>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58" name="Freeform 57"/>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59" name="Freeform 58"/>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60" name="Freeform 59"/>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37" name="Group 212"/>
            <p:cNvGrpSpPr/>
            <p:nvPr/>
          </p:nvGrpSpPr>
          <p:grpSpPr>
            <a:xfrm>
              <a:off x="723710" y="3591081"/>
              <a:ext cx="300082" cy="520045"/>
              <a:chOff x="2361667" y="3237572"/>
              <a:chExt cx="300082" cy="520045"/>
            </a:xfrm>
          </p:grpSpPr>
          <p:sp>
            <p:nvSpPr>
              <p:cNvPr id="38"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39" name="AutoShape 25"/>
              <p:cNvCxnSpPr>
                <a:cxnSpLocks noChangeAspect="1" noChangeShapeType="1"/>
                <a:stCxn id="38"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grpSp>
        <p:nvGrpSpPr>
          <p:cNvPr id="80" name="Group 874"/>
          <p:cNvGrpSpPr/>
          <p:nvPr/>
        </p:nvGrpSpPr>
        <p:grpSpPr>
          <a:xfrm>
            <a:off x="3945381" y="3513645"/>
            <a:ext cx="2044089" cy="1448901"/>
            <a:chOff x="4010942" y="2516175"/>
            <a:chExt cx="2044089" cy="1448901"/>
          </a:xfrm>
        </p:grpSpPr>
        <p:grpSp>
          <p:nvGrpSpPr>
            <p:cNvPr id="160" name="Group 226"/>
            <p:cNvGrpSpPr/>
            <p:nvPr/>
          </p:nvGrpSpPr>
          <p:grpSpPr>
            <a:xfrm>
              <a:off x="4081324" y="2516177"/>
              <a:ext cx="420624" cy="914400"/>
              <a:chOff x="2324457" y="5437215"/>
              <a:chExt cx="605108" cy="658368"/>
            </a:xfrm>
          </p:grpSpPr>
          <p:sp>
            <p:nvSpPr>
              <p:cNvPr id="261"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62" name="Rectangle 26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63" name="Rectangle 26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64" name="Rectangle 26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65" name="Rectangle 26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66" name="Rectangle 26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67" name="Rectangle 26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59" name="Oval 29"/>
            <p:cNvSpPr>
              <a:spLocks noChangeAspect="1" noChangeArrowheads="1"/>
            </p:cNvSpPr>
            <p:nvPr/>
          </p:nvSpPr>
          <p:spPr bwMode="auto">
            <a:xfrm>
              <a:off x="4264544"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161" name="AutoShape 33"/>
            <p:cNvCxnSpPr>
              <a:cxnSpLocks noChangeAspect="1" noChangeShapeType="1"/>
              <a:stCxn id="159" idx="6"/>
            </p:cNvCxnSpPr>
            <p:nvPr/>
          </p:nvCxnSpPr>
          <p:spPr bwMode="auto">
            <a:xfrm flipV="1">
              <a:off x="4318728" y="2723186"/>
              <a:ext cx="408777" cy="1"/>
            </a:xfrm>
            <a:prstGeom prst="straightConnector1">
              <a:avLst/>
            </a:prstGeom>
            <a:noFill/>
            <a:ln w="25400">
              <a:solidFill>
                <a:schemeClr val="tx1"/>
              </a:solidFill>
              <a:round/>
              <a:headEnd/>
              <a:tailEnd type="stealth" w="lg" len="lg"/>
            </a:ln>
            <a:effectLst/>
          </p:spPr>
        </p:cxnSp>
        <p:grpSp>
          <p:nvGrpSpPr>
            <p:cNvPr id="162" name="Group 227"/>
            <p:cNvGrpSpPr/>
            <p:nvPr/>
          </p:nvGrpSpPr>
          <p:grpSpPr>
            <a:xfrm>
              <a:off x="5373685" y="2516175"/>
              <a:ext cx="420624" cy="914400"/>
              <a:chOff x="3188332" y="5437215"/>
              <a:chExt cx="605108" cy="658368"/>
            </a:xfrm>
          </p:grpSpPr>
          <p:sp>
            <p:nvSpPr>
              <p:cNvPr id="254" name="Rectangle 28"/>
              <p:cNvSpPr>
                <a:spLocks noChangeArrowheads="1"/>
              </p:cNvSpPr>
              <p:nvPr/>
            </p:nvSpPr>
            <p:spPr bwMode="auto">
              <a:xfrm>
                <a:off x="3198453"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55" name="Rectangle 254"/>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256" name="Rectangle 255"/>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257" name="Rectangle 256"/>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258" name="Rectangle 257"/>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259" name="Rectangle 258"/>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260" name="Rectangle 259"/>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165" name="Group 226"/>
            <p:cNvGrpSpPr/>
            <p:nvPr/>
          </p:nvGrpSpPr>
          <p:grpSpPr>
            <a:xfrm>
              <a:off x="4727505" y="2516177"/>
              <a:ext cx="420624" cy="914400"/>
              <a:chOff x="2324457" y="5437215"/>
              <a:chExt cx="605108" cy="658368"/>
            </a:xfrm>
          </p:grpSpPr>
          <p:sp>
            <p:nvSpPr>
              <p:cNvPr id="247"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48" name="Rectangle 24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49" name="Rectangle 24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50" name="Rectangle 24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51" name="Rectangle 25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52" name="Rectangle 25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53" name="Rectangle 25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63" name="Oval 29"/>
            <p:cNvSpPr>
              <a:spLocks noChangeAspect="1" noChangeArrowheads="1"/>
            </p:cNvSpPr>
            <p:nvPr/>
          </p:nvSpPr>
          <p:spPr bwMode="auto">
            <a:xfrm>
              <a:off x="5556905"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64" name="Oval 29"/>
            <p:cNvSpPr>
              <a:spLocks noChangeAspect="1" noChangeArrowheads="1"/>
            </p:cNvSpPr>
            <p:nvPr/>
          </p:nvSpPr>
          <p:spPr bwMode="auto">
            <a:xfrm>
              <a:off x="4910725"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166" name="AutoShape 33"/>
            <p:cNvCxnSpPr>
              <a:cxnSpLocks noChangeAspect="1" noChangeShapeType="1"/>
              <a:stCxn id="164" idx="6"/>
            </p:cNvCxnSpPr>
            <p:nvPr/>
          </p:nvCxnSpPr>
          <p:spPr bwMode="auto">
            <a:xfrm flipV="1">
              <a:off x="4964909" y="2723186"/>
              <a:ext cx="408776" cy="1"/>
            </a:xfrm>
            <a:prstGeom prst="straightConnector1">
              <a:avLst/>
            </a:prstGeom>
            <a:noFill/>
            <a:ln w="25400">
              <a:solidFill>
                <a:schemeClr val="tx1"/>
              </a:solidFill>
              <a:round/>
              <a:headEnd/>
              <a:tailEnd type="stealth" w="lg" len="lg"/>
            </a:ln>
            <a:effectLst/>
          </p:spPr>
        </p:cxnSp>
        <p:grpSp>
          <p:nvGrpSpPr>
            <p:cNvPr id="167" name="Group 69"/>
            <p:cNvGrpSpPr>
              <a:grpSpLocks noChangeAspect="1"/>
            </p:cNvGrpSpPr>
            <p:nvPr/>
          </p:nvGrpSpPr>
          <p:grpSpPr bwMode="auto">
            <a:xfrm>
              <a:off x="4656144" y="2801137"/>
              <a:ext cx="664368" cy="684609"/>
              <a:chOff x="3634" y="3155"/>
              <a:chExt cx="558" cy="575"/>
            </a:xfrm>
          </p:grpSpPr>
          <p:sp>
            <p:nvSpPr>
              <p:cNvPr id="224"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225"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226"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27"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28"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229" name="Freeform 228"/>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230" name="Freeform 229"/>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231" name="Rectangle 230"/>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232" name="Rectangle 231"/>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233" name="Rectangle 232"/>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234" name="Rectangle 233"/>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235" name="Freeform 234"/>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238" name="Freeform 237"/>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239" name="Freeform 238"/>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40" name="Rectangle 239"/>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241" name="Freeform 240"/>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42" name="Rectangle 241"/>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243" name="Freeform 242"/>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244" name="Freeform 243"/>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245" name="Freeform 244"/>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246" name="Freeform 245"/>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168" name="Group 122"/>
            <p:cNvGrpSpPr/>
            <p:nvPr/>
          </p:nvGrpSpPr>
          <p:grpSpPr>
            <a:xfrm>
              <a:off x="4010942" y="2808281"/>
              <a:ext cx="635794" cy="677465"/>
              <a:chOff x="4572000" y="4926013"/>
              <a:chExt cx="847725" cy="903287"/>
            </a:xfrm>
          </p:grpSpPr>
          <p:sp>
            <p:nvSpPr>
              <p:cNvPr id="201" name="AutoShape 95"/>
              <p:cNvSpPr>
                <a:spLocks noChangeAspect="1" noChangeArrowheads="1" noTextEdit="1"/>
              </p:cNvSpPr>
              <p:nvPr/>
            </p:nvSpPr>
            <p:spPr bwMode="auto">
              <a:xfrm>
                <a:off x="4572000" y="4926013"/>
                <a:ext cx="847725" cy="903287"/>
              </a:xfrm>
              <a:prstGeom prst="rect">
                <a:avLst/>
              </a:prstGeom>
              <a:noFill/>
              <a:ln w="9525">
                <a:noFill/>
                <a:miter lim="800000"/>
                <a:headEnd/>
                <a:tailEnd/>
              </a:ln>
            </p:spPr>
            <p:txBody>
              <a:bodyPr/>
              <a:lstStyle/>
              <a:p>
                <a:endParaRPr lang="en-US"/>
              </a:p>
            </p:txBody>
          </p:sp>
          <p:grpSp>
            <p:nvGrpSpPr>
              <p:cNvPr id="202" name="Group 119"/>
              <p:cNvGrpSpPr/>
              <p:nvPr/>
            </p:nvGrpSpPr>
            <p:grpSpPr>
              <a:xfrm>
                <a:off x="4719638" y="5048250"/>
                <a:ext cx="481013" cy="654050"/>
                <a:chOff x="4719638" y="5048250"/>
                <a:chExt cx="481013" cy="654050"/>
              </a:xfrm>
            </p:grpSpPr>
            <p:sp>
              <p:nvSpPr>
                <p:cNvPr id="203" name="Freeform 100"/>
                <p:cNvSpPr>
                  <a:spLocks/>
                </p:cNvSpPr>
                <p:nvPr/>
              </p:nvSpPr>
              <p:spPr bwMode="auto">
                <a:xfrm>
                  <a:off x="4772025" y="5048250"/>
                  <a:ext cx="376238" cy="344487"/>
                </a:xfrm>
                <a:custGeom>
                  <a:avLst/>
                  <a:gdLst>
                    <a:gd name="T0" fmla="*/ 0 w 474"/>
                    <a:gd name="T1" fmla="*/ 435 h 435"/>
                    <a:gd name="T2" fmla="*/ 173 w 474"/>
                    <a:gd name="T3" fmla="*/ 403 h 435"/>
                    <a:gd name="T4" fmla="*/ 173 w 474"/>
                    <a:gd name="T5" fmla="*/ 269 h 435"/>
                    <a:gd name="T6" fmla="*/ 173 w 474"/>
                    <a:gd name="T7" fmla="*/ 234 h 435"/>
                    <a:gd name="T8" fmla="*/ 178 w 474"/>
                    <a:gd name="T9" fmla="*/ 212 h 435"/>
                    <a:gd name="T10" fmla="*/ 186 w 474"/>
                    <a:gd name="T11" fmla="*/ 194 h 435"/>
                    <a:gd name="T12" fmla="*/ 194 w 474"/>
                    <a:gd name="T13" fmla="*/ 183 h 435"/>
                    <a:gd name="T14" fmla="*/ 207 w 474"/>
                    <a:gd name="T15" fmla="*/ 177 h 435"/>
                    <a:gd name="T16" fmla="*/ 225 w 474"/>
                    <a:gd name="T17" fmla="*/ 172 h 435"/>
                    <a:gd name="T18" fmla="*/ 249 w 474"/>
                    <a:gd name="T19" fmla="*/ 172 h 435"/>
                    <a:gd name="T20" fmla="*/ 268 w 474"/>
                    <a:gd name="T21" fmla="*/ 177 h 435"/>
                    <a:gd name="T22" fmla="*/ 280 w 474"/>
                    <a:gd name="T23" fmla="*/ 183 h 435"/>
                    <a:gd name="T24" fmla="*/ 288 w 474"/>
                    <a:gd name="T25" fmla="*/ 194 h 435"/>
                    <a:gd name="T26" fmla="*/ 296 w 474"/>
                    <a:gd name="T27" fmla="*/ 212 h 435"/>
                    <a:gd name="T28" fmla="*/ 301 w 474"/>
                    <a:gd name="T29" fmla="*/ 234 h 435"/>
                    <a:gd name="T30" fmla="*/ 301 w 474"/>
                    <a:gd name="T31" fmla="*/ 269 h 435"/>
                    <a:gd name="T32" fmla="*/ 301 w 474"/>
                    <a:gd name="T33" fmla="*/ 403 h 435"/>
                    <a:gd name="T34" fmla="*/ 474 w 474"/>
                    <a:gd name="T35" fmla="*/ 435 h 435"/>
                    <a:gd name="T36" fmla="*/ 473 w 474"/>
                    <a:gd name="T37" fmla="*/ 218 h 435"/>
                    <a:gd name="T38" fmla="*/ 467 w 474"/>
                    <a:gd name="T39" fmla="*/ 179 h 435"/>
                    <a:gd name="T40" fmla="*/ 454 w 474"/>
                    <a:gd name="T41" fmla="*/ 140 h 435"/>
                    <a:gd name="T42" fmla="*/ 434 w 474"/>
                    <a:gd name="T43" fmla="*/ 101 h 435"/>
                    <a:gd name="T44" fmla="*/ 406 w 474"/>
                    <a:gd name="T45" fmla="*/ 66 h 435"/>
                    <a:gd name="T46" fmla="*/ 369 w 474"/>
                    <a:gd name="T47" fmla="*/ 36 h 435"/>
                    <a:gd name="T48" fmla="*/ 324 w 474"/>
                    <a:gd name="T49" fmla="*/ 14 h 435"/>
                    <a:gd name="T50" fmla="*/ 269 w 474"/>
                    <a:gd name="T51" fmla="*/ 1 h 435"/>
                    <a:gd name="T52" fmla="*/ 207 w 474"/>
                    <a:gd name="T53" fmla="*/ 1 h 435"/>
                    <a:gd name="T54" fmla="*/ 151 w 474"/>
                    <a:gd name="T55" fmla="*/ 14 h 435"/>
                    <a:gd name="T56" fmla="*/ 105 w 474"/>
                    <a:gd name="T57" fmla="*/ 36 h 435"/>
                    <a:gd name="T58" fmla="*/ 69 w 474"/>
                    <a:gd name="T59" fmla="*/ 66 h 435"/>
                    <a:gd name="T60" fmla="*/ 41 w 474"/>
                    <a:gd name="T61" fmla="*/ 101 h 435"/>
                    <a:gd name="T62" fmla="*/ 20 w 474"/>
                    <a:gd name="T63" fmla="*/ 140 h 435"/>
                    <a:gd name="T64" fmla="*/ 7 w 474"/>
                    <a:gd name="T65" fmla="*/ 179 h 435"/>
                    <a:gd name="T66" fmla="*/ 1 w 474"/>
                    <a:gd name="T67" fmla="*/ 218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435"/>
                    <a:gd name="T104" fmla="*/ 474 w 474"/>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a:lstStyle/>
                <a:p>
                  <a:endParaRPr lang="en-US"/>
                </a:p>
              </p:txBody>
            </p:sp>
            <p:sp>
              <p:nvSpPr>
                <p:cNvPr id="204" name="Freeform 101"/>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05" name="Freeform 102"/>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06" name="Freeform 103"/>
                <p:cNvSpPr>
                  <a:spLocks/>
                </p:cNvSpPr>
                <p:nvPr/>
              </p:nvSpPr>
              <p:spPr bwMode="auto">
                <a:xfrm>
                  <a:off x="4719638" y="5253038"/>
                  <a:ext cx="481013" cy="449262"/>
                </a:xfrm>
                <a:custGeom>
                  <a:avLst/>
                  <a:gdLst>
                    <a:gd name="T0" fmla="*/ 606 w 606"/>
                    <a:gd name="T1" fmla="*/ 69 h 566"/>
                    <a:gd name="T2" fmla="*/ 600 w 606"/>
                    <a:gd name="T3" fmla="*/ 41 h 566"/>
                    <a:gd name="T4" fmla="*/ 584 w 606"/>
                    <a:gd name="T5" fmla="*/ 19 h 566"/>
                    <a:gd name="T6" fmla="*/ 562 w 606"/>
                    <a:gd name="T7" fmla="*/ 5 h 566"/>
                    <a:gd name="T8" fmla="*/ 537 w 606"/>
                    <a:gd name="T9" fmla="*/ 0 h 566"/>
                    <a:gd name="T10" fmla="*/ 61 w 606"/>
                    <a:gd name="T11" fmla="*/ 0 h 566"/>
                    <a:gd name="T12" fmla="*/ 48 w 606"/>
                    <a:gd name="T13" fmla="*/ 3 h 566"/>
                    <a:gd name="T14" fmla="*/ 35 w 606"/>
                    <a:gd name="T15" fmla="*/ 8 h 566"/>
                    <a:gd name="T16" fmla="*/ 24 w 606"/>
                    <a:gd name="T17" fmla="*/ 15 h 566"/>
                    <a:gd name="T18" fmla="*/ 9 w 606"/>
                    <a:gd name="T19" fmla="*/ 35 h 566"/>
                    <a:gd name="T20" fmla="*/ 0 w 606"/>
                    <a:gd name="T21" fmla="*/ 61 h 566"/>
                    <a:gd name="T22" fmla="*/ 0 w 606"/>
                    <a:gd name="T23" fmla="*/ 171 h 566"/>
                    <a:gd name="T24" fmla="*/ 3 w 606"/>
                    <a:gd name="T25" fmla="*/ 190 h 566"/>
                    <a:gd name="T26" fmla="*/ 19 w 606"/>
                    <a:gd name="T27" fmla="*/ 220 h 566"/>
                    <a:gd name="T28" fmla="*/ 25 w 606"/>
                    <a:gd name="T29" fmla="*/ 225 h 566"/>
                    <a:gd name="T30" fmla="*/ 31 w 606"/>
                    <a:gd name="T31" fmla="*/ 228 h 566"/>
                    <a:gd name="T32" fmla="*/ 28 w 606"/>
                    <a:gd name="T33" fmla="*/ 339 h 566"/>
                    <a:gd name="T34" fmla="*/ 22 w 606"/>
                    <a:gd name="T35" fmla="*/ 344 h 566"/>
                    <a:gd name="T36" fmla="*/ 9 w 606"/>
                    <a:gd name="T37" fmla="*/ 361 h 566"/>
                    <a:gd name="T38" fmla="*/ 0 w 606"/>
                    <a:gd name="T39" fmla="*/ 387 h 566"/>
                    <a:gd name="T40" fmla="*/ 0 w 606"/>
                    <a:gd name="T41" fmla="*/ 497 h 566"/>
                    <a:gd name="T42" fmla="*/ 3 w 606"/>
                    <a:gd name="T43" fmla="*/ 518 h 566"/>
                    <a:gd name="T44" fmla="*/ 19 w 606"/>
                    <a:gd name="T45" fmla="*/ 546 h 566"/>
                    <a:gd name="T46" fmla="*/ 30 w 606"/>
                    <a:gd name="T47" fmla="*/ 554 h 566"/>
                    <a:gd name="T48" fmla="*/ 41 w 606"/>
                    <a:gd name="T49" fmla="*/ 561 h 566"/>
                    <a:gd name="T50" fmla="*/ 54 w 606"/>
                    <a:gd name="T51" fmla="*/ 565 h 566"/>
                    <a:gd name="T52" fmla="*/ 68 w 606"/>
                    <a:gd name="T53" fmla="*/ 566 h 566"/>
                    <a:gd name="T54" fmla="*/ 549 w 606"/>
                    <a:gd name="T55" fmla="*/ 565 h 566"/>
                    <a:gd name="T56" fmla="*/ 573 w 606"/>
                    <a:gd name="T57" fmla="*/ 556 h 566"/>
                    <a:gd name="T58" fmla="*/ 593 w 606"/>
                    <a:gd name="T59" fmla="*/ 537 h 566"/>
                    <a:gd name="T60" fmla="*/ 604 w 606"/>
                    <a:gd name="T61" fmla="*/ 512 h 566"/>
                    <a:gd name="T62" fmla="*/ 606 w 606"/>
                    <a:gd name="T63" fmla="*/ 395 h 566"/>
                    <a:gd name="T64" fmla="*/ 596 w 606"/>
                    <a:gd name="T65" fmla="*/ 361 h 566"/>
                    <a:gd name="T66" fmla="*/ 573 w 606"/>
                    <a:gd name="T67" fmla="*/ 338 h 566"/>
                    <a:gd name="T68" fmla="*/ 586 w 606"/>
                    <a:gd name="T69" fmla="*/ 218 h 566"/>
                    <a:gd name="T70" fmla="*/ 603 w 606"/>
                    <a:gd name="T71" fmla="*/ 189 h 5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6"/>
                    <a:gd name="T109" fmla="*/ 0 h 566"/>
                    <a:gd name="T110" fmla="*/ 606 w 606"/>
                    <a:gd name="T111" fmla="*/ 566 h 5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a:lstStyle/>
                <a:p>
                  <a:endParaRPr lang="en-US"/>
                </a:p>
              </p:txBody>
            </p:sp>
            <p:sp>
              <p:nvSpPr>
                <p:cNvPr id="207" name="Freeform 206"/>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a:lstStyle/>
                <a:p>
                  <a:endParaRPr lang="en-US"/>
                </a:p>
              </p:txBody>
            </p:sp>
            <p:sp>
              <p:nvSpPr>
                <p:cNvPr id="208" name="Freeform 207"/>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FFCDCD"/>
                </a:solidFill>
                <a:ln w="9525">
                  <a:noFill/>
                  <a:round/>
                  <a:headEnd/>
                  <a:tailEnd/>
                </a:ln>
              </p:spPr>
              <p:txBody>
                <a:bodyPr/>
                <a:lstStyle/>
                <a:p>
                  <a:endParaRPr lang="en-US"/>
                </a:p>
              </p:txBody>
            </p:sp>
            <p:sp>
              <p:nvSpPr>
                <p:cNvPr id="209" name="Freeform 208"/>
                <p:cNvSpPr>
                  <a:spLocks noEditPoints="1"/>
                </p:cNvSpPr>
                <p:nvPr/>
              </p:nvSpPr>
              <p:spPr bwMode="auto">
                <a:xfrm>
                  <a:off x="4797425" y="5073650"/>
                  <a:ext cx="325438" cy="293687"/>
                </a:xfrm>
                <a:custGeom>
                  <a:avLst/>
                  <a:gdLst>
                    <a:gd name="T0" fmla="*/ 108 w 409"/>
                    <a:gd name="T1" fmla="*/ 371 h 371"/>
                    <a:gd name="T2" fmla="*/ 110 w 409"/>
                    <a:gd name="T3" fmla="*/ 188 h 371"/>
                    <a:gd name="T4" fmla="*/ 129 w 409"/>
                    <a:gd name="T5" fmla="*/ 142 h 371"/>
                    <a:gd name="T6" fmla="*/ 154 w 409"/>
                    <a:gd name="T7" fmla="*/ 120 h 371"/>
                    <a:gd name="T8" fmla="*/ 190 w 409"/>
                    <a:gd name="T9" fmla="*/ 111 h 371"/>
                    <a:gd name="T10" fmla="*/ 232 w 409"/>
                    <a:gd name="T11" fmla="*/ 112 h 371"/>
                    <a:gd name="T12" fmla="*/ 265 w 409"/>
                    <a:gd name="T13" fmla="*/ 126 h 371"/>
                    <a:gd name="T14" fmla="*/ 286 w 409"/>
                    <a:gd name="T15" fmla="*/ 152 h 371"/>
                    <a:gd name="T16" fmla="*/ 300 w 409"/>
                    <a:gd name="T17" fmla="*/ 201 h 371"/>
                    <a:gd name="T18" fmla="*/ 409 w 409"/>
                    <a:gd name="T19" fmla="*/ 371 h 371"/>
                    <a:gd name="T20" fmla="*/ 406 w 409"/>
                    <a:gd name="T21" fmla="*/ 177 h 371"/>
                    <a:gd name="T22" fmla="*/ 394 w 409"/>
                    <a:gd name="T23" fmla="*/ 127 h 371"/>
                    <a:gd name="T24" fmla="*/ 367 w 409"/>
                    <a:gd name="T25" fmla="*/ 76 h 371"/>
                    <a:gd name="T26" fmla="*/ 323 w 409"/>
                    <a:gd name="T27" fmla="*/ 34 h 371"/>
                    <a:gd name="T28" fmla="*/ 260 w 409"/>
                    <a:gd name="T29" fmla="*/ 6 h 371"/>
                    <a:gd name="T30" fmla="*/ 176 w 409"/>
                    <a:gd name="T31" fmla="*/ 2 h 371"/>
                    <a:gd name="T32" fmla="*/ 104 w 409"/>
                    <a:gd name="T33" fmla="*/ 22 h 371"/>
                    <a:gd name="T34" fmla="*/ 54 w 409"/>
                    <a:gd name="T35" fmla="*/ 61 h 371"/>
                    <a:gd name="T36" fmla="*/ 21 w 409"/>
                    <a:gd name="T37" fmla="*/ 110 h 371"/>
                    <a:gd name="T38" fmla="*/ 4 w 409"/>
                    <a:gd name="T39" fmla="*/ 161 h 371"/>
                    <a:gd name="T40" fmla="*/ 0 w 409"/>
                    <a:gd name="T41" fmla="*/ 205 h 371"/>
                    <a:gd name="T42" fmla="*/ 40 w 409"/>
                    <a:gd name="T43" fmla="*/ 154 h 371"/>
                    <a:gd name="T44" fmla="*/ 89 w 409"/>
                    <a:gd name="T45" fmla="*/ 72 h 371"/>
                    <a:gd name="T46" fmla="*/ 205 w 409"/>
                    <a:gd name="T47" fmla="*/ 33 h 371"/>
                    <a:gd name="T48" fmla="*/ 319 w 409"/>
                    <a:gd name="T49" fmla="*/ 72 h 371"/>
                    <a:gd name="T50" fmla="*/ 368 w 409"/>
                    <a:gd name="T51" fmla="*/ 154 h 371"/>
                    <a:gd name="T52" fmla="*/ 376 w 409"/>
                    <a:gd name="T53" fmla="*/ 223 h 371"/>
                    <a:gd name="T54" fmla="*/ 376 w 409"/>
                    <a:gd name="T55" fmla="*/ 340 h 371"/>
                    <a:gd name="T56" fmla="*/ 360 w 409"/>
                    <a:gd name="T57" fmla="*/ 340 h 371"/>
                    <a:gd name="T58" fmla="*/ 344 w 409"/>
                    <a:gd name="T59" fmla="*/ 340 h 371"/>
                    <a:gd name="T60" fmla="*/ 333 w 409"/>
                    <a:gd name="T61" fmla="*/ 308 h 371"/>
                    <a:gd name="T62" fmla="*/ 333 w 409"/>
                    <a:gd name="T63" fmla="*/ 205 h 371"/>
                    <a:gd name="T64" fmla="*/ 326 w 409"/>
                    <a:gd name="T65" fmla="*/ 162 h 371"/>
                    <a:gd name="T66" fmla="*/ 296 w 409"/>
                    <a:gd name="T67" fmla="*/ 112 h 371"/>
                    <a:gd name="T68" fmla="*/ 256 w 409"/>
                    <a:gd name="T69" fmla="*/ 86 h 371"/>
                    <a:gd name="T70" fmla="*/ 205 w 409"/>
                    <a:gd name="T71" fmla="*/ 78 h 371"/>
                    <a:gd name="T72" fmla="*/ 152 w 409"/>
                    <a:gd name="T73" fmla="*/ 86 h 371"/>
                    <a:gd name="T74" fmla="*/ 112 w 409"/>
                    <a:gd name="T75" fmla="*/ 112 h 371"/>
                    <a:gd name="T76" fmla="*/ 84 w 409"/>
                    <a:gd name="T77" fmla="*/ 162 h 371"/>
                    <a:gd name="T78" fmla="*/ 76 w 409"/>
                    <a:gd name="T79" fmla="*/ 205 h 371"/>
                    <a:gd name="T80" fmla="*/ 76 w 409"/>
                    <a:gd name="T81" fmla="*/ 308 h 371"/>
                    <a:gd name="T82" fmla="*/ 65 w 409"/>
                    <a:gd name="T83" fmla="*/ 340 h 371"/>
                    <a:gd name="T84" fmla="*/ 49 w 409"/>
                    <a:gd name="T85" fmla="*/ 340 h 371"/>
                    <a:gd name="T86" fmla="*/ 32 w 409"/>
                    <a:gd name="T87" fmla="*/ 340 h 371"/>
                    <a:gd name="T88" fmla="*/ 32 w 409"/>
                    <a:gd name="T89" fmla="*/ 223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371"/>
                    <a:gd name="T137" fmla="*/ 409 w 409"/>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a:lstStyle/>
                <a:p>
                  <a:endParaRPr lang="en-US"/>
                </a:p>
              </p:txBody>
            </p:sp>
            <p:sp>
              <p:nvSpPr>
                <p:cNvPr id="210" name="Rectangle 209"/>
                <p:cNvSpPr>
                  <a:spLocks noChangeArrowheads="1"/>
                </p:cNvSpPr>
                <p:nvPr/>
              </p:nvSpPr>
              <p:spPr bwMode="auto">
                <a:xfrm>
                  <a:off x="4779963" y="5405438"/>
                  <a:ext cx="355600" cy="144462"/>
                </a:xfrm>
                <a:prstGeom prst="rect">
                  <a:avLst/>
                </a:prstGeom>
                <a:solidFill>
                  <a:srgbClr val="FFCDCD"/>
                </a:solidFill>
                <a:ln w="9525">
                  <a:noFill/>
                  <a:miter lim="800000"/>
                  <a:headEnd/>
                  <a:tailEnd/>
                </a:ln>
              </p:spPr>
              <p:txBody>
                <a:bodyPr/>
                <a:lstStyle/>
                <a:p>
                  <a:endParaRPr lang="en-US"/>
                </a:p>
              </p:txBody>
            </p:sp>
            <p:sp>
              <p:nvSpPr>
                <p:cNvPr id="211" name="Rectangle 210"/>
                <p:cNvSpPr>
                  <a:spLocks noChangeArrowheads="1"/>
                </p:cNvSpPr>
                <p:nvPr/>
              </p:nvSpPr>
              <p:spPr bwMode="auto">
                <a:xfrm>
                  <a:off x="4781550" y="5407025"/>
                  <a:ext cx="31750" cy="141287"/>
                </a:xfrm>
                <a:prstGeom prst="rect">
                  <a:avLst/>
                </a:prstGeom>
                <a:solidFill>
                  <a:srgbClr val="FFFFFF"/>
                </a:solidFill>
                <a:ln w="9525">
                  <a:noFill/>
                  <a:miter lim="800000"/>
                  <a:headEnd/>
                  <a:tailEnd/>
                </a:ln>
              </p:spPr>
              <p:txBody>
                <a:bodyPr/>
                <a:lstStyle/>
                <a:p>
                  <a:endParaRPr lang="en-US"/>
                </a:p>
              </p:txBody>
            </p:sp>
            <p:sp>
              <p:nvSpPr>
                <p:cNvPr id="212" name="Rectangle 211"/>
                <p:cNvSpPr>
                  <a:spLocks noChangeArrowheads="1"/>
                </p:cNvSpPr>
                <p:nvPr/>
              </p:nvSpPr>
              <p:spPr bwMode="auto">
                <a:xfrm>
                  <a:off x="4779963" y="5446713"/>
                  <a:ext cx="355600" cy="12700"/>
                </a:xfrm>
                <a:prstGeom prst="rect">
                  <a:avLst/>
                </a:prstGeom>
                <a:solidFill>
                  <a:srgbClr val="000000"/>
                </a:solidFill>
                <a:ln w="9525">
                  <a:noFill/>
                  <a:miter lim="800000"/>
                  <a:headEnd/>
                  <a:tailEnd/>
                </a:ln>
              </p:spPr>
              <p:txBody>
                <a:bodyPr/>
                <a:lstStyle/>
                <a:p>
                  <a:endParaRPr lang="en-US"/>
                </a:p>
              </p:txBody>
            </p:sp>
            <p:sp>
              <p:nvSpPr>
                <p:cNvPr id="213" name="Rectangle 212"/>
                <p:cNvSpPr>
                  <a:spLocks noChangeArrowheads="1"/>
                </p:cNvSpPr>
                <p:nvPr/>
              </p:nvSpPr>
              <p:spPr bwMode="auto">
                <a:xfrm>
                  <a:off x="4779963" y="5495925"/>
                  <a:ext cx="355600" cy="12700"/>
                </a:xfrm>
                <a:prstGeom prst="rect">
                  <a:avLst/>
                </a:prstGeom>
                <a:solidFill>
                  <a:srgbClr val="000000"/>
                </a:solidFill>
                <a:ln w="9525">
                  <a:noFill/>
                  <a:miter lim="800000"/>
                  <a:headEnd/>
                  <a:tailEnd/>
                </a:ln>
              </p:spPr>
              <p:txBody>
                <a:bodyPr/>
                <a:lstStyle/>
                <a:p>
                  <a:endParaRPr lang="en-US"/>
                </a:p>
              </p:txBody>
            </p:sp>
            <p:sp>
              <p:nvSpPr>
                <p:cNvPr id="214" name="Freeform 213"/>
                <p:cNvSpPr>
                  <a:spLocks/>
                </p:cNvSpPr>
                <p:nvPr/>
              </p:nvSpPr>
              <p:spPr bwMode="auto">
                <a:xfrm>
                  <a:off x="4757738" y="5291138"/>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15" name="Freeform 214"/>
                <p:cNvSpPr>
                  <a:spLocks/>
                </p:cNvSpPr>
                <p:nvPr/>
              </p:nvSpPr>
              <p:spPr bwMode="auto">
                <a:xfrm>
                  <a:off x="4757738" y="5549900"/>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16" name="Freeform 215"/>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17" name="Rectangle 216"/>
                <p:cNvSpPr>
                  <a:spLocks noChangeArrowheads="1"/>
                </p:cNvSpPr>
                <p:nvPr/>
              </p:nvSpPr>
              <p:spPr bwMode="auto">
                <a:xfrm>
                  <a:off x="4770438" y="5405438"/>
                  <a:ext cx="25400" cy="144462"/>
                </a:xfrm>
                <a:prstGeom prst="rect">
                  <a:avLst/>
                </a:prstGeom>
                <a:solidFill>
                  <a:srgbClr val="000000"/>
                </a:solidFill>
                <a:ln w="9525">
                  <a:noFill/>
                  <a:miter lim="800000"/>
                  <a:headEnd/>
                  <a:tailEnd/>
                </a:ln>
              </p:spPr>
              <p:txBody>
                <a:bodyPr/>
                <a:lstStyle/>
                <a:p>
                  <a:endParaRPr lang="en-US"/>
                </a:p>
              </p:txBody>
            </p:sp>
            <p:sp>
              <p:nvSpPr>
                <p:cNvPr id="218" name="Freeform 217"/>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19" name="Rectangle 218"/>
                <p:cNvSpPr>
                  <a:spLocks noChangeArrowheads="1"/>
                </p:cNvSpPr>
                <p:nvPr/>
              </p:nvSpPr>
              <p:spPr bwMode="auto">
                <a:xfrm>
                  <a:off x="5126038" y="5405438"/>
                  <a:ext cx="23813" cy="144462"/>
                </a:xfrm>
                <a:prstGeom prst="rect">
                  <a:avLst/>
                </a:prstGeom>
                <a:solidFill>
                  <a:srgbClr val="000000"/>
                </a:solidFill>
                <a:ln w="9525">
                  <a:noFill/>
                  <a:miter lim="800000"/>
                  <a:headEnd/>
                  <a:tailEnd/>
                </a:ln>
              </p:spPr>
              <p:txBody>
                <a:bodyPr/>
                <a:lstStyle/>
                <a:p>
                  <a:endParaRPr lang="en-US"/>
                </a:p>
              </p:txBody>
            </p:sp>
            <p:sp>
              <p:nvSpPr>
                <p:cNvPr id="220" name="Freeform 219"/>
                <p:cNvSpPr>
                  <a:spLocks/>
                </p:cNvSpPr>
                <p:nvPr/>
              </p:nvSpPr>
              <p:spPr bwMode="auto">
                <a:xfrm>
                  <a:off x="4783138" y="5549900"/>
                  <a:ext cx="382588" cy="88900"/>
                </a:xfrm>
                <a:custGeom>
                  <a:avLst/>
                  <a:gdLst>
                    <a:gd name="T0" fmla="*/ 482 w 482"/>
                    <a:gd name="T1" fmla="*/ 96 h 112"/>
                    <a:gd name="T2" fmla="*/ 482 w 482"/>
                    <a:gd name="T3" fmla="*/ 16 h 112"/>
                    <a:gd name="T4" fmla="*/ 478 w 482"/>
                    <a:gd name="T5" fmla="*/ 6 h 112"/>
                    <a:gd name="T6" fmla="*/ 471 w 482"/>
                    <a:gd name="T7" fmla="*/ 2 h 112"/>
                    <a:gd name="T8" fmla="*/ 463 w 482"/>
                    <a:gd name="T9" fmla="*/ 0 h 112"/>
                    <a:gd name="T10" fmla="*/ 460 w 482"/>
                    <a:gd name="T11" fmla="*/ 0 h 112"/>
                    <a:gd name="T12" fmla="*/ 21 w 482"/>
                    <a:gd name="T13" fmla="*/ 0 h 112"/>
                    <a:gd name="T14" fmla="*/ 9 w 482"/>
                    <a:gd name="T15" fmla="*/ 2 h 112"/>
                    <a:gd name="T16" fmla="*/ 2 w 482"/>
                    <a:gd name="T17" fmla="*/ 8 h 112"/>
                    <a:gd name="T18" fmla="*/ 0 w 482"/>
                    <a:gd name="T19" fmla="*/ 13 h 112"/>
                    <a:gd name="T20" fmla="*/ 0 w 482"/>
                    <a:gd name="T21" fmla="*/ 16 h 112"/>
                    <a:gd name="T22" fmla="*/ 0 w 482"/>
                    <a:gd name="T23" fmla="*/ 96 h 112"/>
                    <a:gd name="T24" fmla="*/ 0 w 482"/>
                    <a:gd name="T25" fmla="*/ 99 h 112"/>
                    <a:gd name="T26" fmla="*/ 2 w 482"/>
                    <a:gd name="T27" fmla="*/ 104 h 112"/>
                    <a:gd name="T28" fmla="*/ 9 w 482"/>
                    <a:gd name="T29" fmla="*/ 110 h 112"/>
                    <a:gd name="T30" fmla="*/ 21 w 482"/>
                    <a:gd name="T31" fmla="*/ 112 h 112"/>
                    <a:gd name="T32" fmla="*/ 460 w 482"/>
                    <a:gd name="T33" fmla="*/ 112 h 112"/>
                    <a:gd name="T34" fmla="*/ 463 w 482"/>
                    <a:gd name="T35" fmla="*/ 112 h 112"/>
                    <a:gd name="T36" fmla="*/ 471 w 482"/>
                    <a:gd name="T37" fmla="*/ 110 h 112"/>
                    <a:gd name="T38" fmla="*/ 478 w 482"/>
                    <a:gd name="T39" fmla="*/ 106 h 112"/>
                    <a:gd name="T40" fmla="*/ 482 w 482"/>
                    <a:gd name="T41" fmla="*/ 9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112"/>
                    <a:gd name="T65" fmla="*/ 482 w 48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C00000"/>
                </a:solidFill>
                <a:ln w="9525">
                  <a:noFill/>
                  <a:round/>
                  <a:headEnd/>
                  <a:tailEnd/>
                </a:ln>
              </p:spPr>
              <p:txBody>
                <a:bodyPr/>
                <a:lstStyle/>
                <a:p>
                  <a:endParaRPr lang="en-US"/>
                </a:p>
              </p:txBody>
            </p:sp>
            <p:sp>
              <p:nvSpPr>
                <p:cNvPr id="221" name="Freeform 220"/>
                <p:cNvSpPr>
                  <a:spLocks noEditPoints="1"/>
                </p:cNvSpPr>
                <p:nvPr/>
              </p:nvSpPr>
              <p:spPr bwMode="auto">
                <a:xfrm>
                  <a:off x="4745038" y="5537200"/>
                  <a:ext cx="430213" cy="139700"/>
                </a:xfrm>
                <a:custGeom>
                  <a:avLst/>
                  <a:gdLst>
                    <a:gd name="T0" fmla="*/ 37 w 542"/>
                    <a:gd name="T1" fmla="*/ 0 h 175"/>
                    <a:gd name="T2" fmla="*/ 27 w 542"/>
                    <a:gd name="T3" fmla="*/ 1 h 175"/>
                    <a:gd name="T4" fmla="*/ 20 w 542"/>
                    <a:gd name="T5" fmla="*/ 3 h 175"/>
                    <a:gd name="T6" fmla="*/ 16 w 542"/>
                    <a:gd name="T7" fmla="*/ 6 h 175"/>
                    <a:gd name="T8" fmla="*/ 11 w 542"/>
                    <a:gd name="T9" fmla="*/ 10 h 175"/>
                    <a:gd name="T10" fmla="*/ 6 w 542"/>
                    <a:gd name="T11" fmla="*/ 18 h 175"/>
                    <a:gd name="T12" fmla="*/ 2 w 542"/>
                    <a:gd name="T13" fmla="*/ 26 h 175"/>
                    <a:gd name="T14" fmla="*/ 0 w 542"/>
                    <a:gd name="T15" fmla="*/ 32 h 175"/>
                    <a:gd name="T16" fmla="*/ 0 w 542"/>
                    <a:gd name="T17" fmla="*/ 36 h 175"/>
                    <a:gd name="T18" fmla="*/ 0 w 542"/>
                    <a:gd name="T19" fmla="*/ 138 h 175"/>
                    <a:gd name="T20" fmla="*/ 0 w 542"/>
                    <a:gd name="T21" fmla="*/ 142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3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3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sp>
              <p:nvSpPr>
                <p:cNvPr id="222" name="Freeform 221"/>
                <p:cNvSpPr>
                  <a:spLocks/>
                </p:cNvSpPr>
                <p:nvPr/>
              </p:nvSpPr>
              <p:spPr bwMode="auto">
                <a:xfrm>
                  <a:off x="4783138" y="5314950"/>
                  <a:ext cx="385763" cy="92075"/>
                </a:xfrm>
                <a:custGeom>
                  <a:avLst/>
                  <a:gdLst>
                    <a:gd name="T0" fmla="*/ 486 w 486"/>
                    <a:gd name="T1" fmla="*/ 100 h 116"/>
                    <a:gd name="T2" fmla="*/ 486 w 486"/>
                    <a:gd name="T3" fmla="*/ 17 h 116"/>
                    <a:gd name="T4" fmla="*/ 483 w 486"/>
                    <a:gd name="T5" fmla="*/ 6 h 116"/>
                    <a:gd name="T6" fmla="*/ 476 w 486"/>
                    <a:gd name="T7" fmla="*/ 2 h 116"/>
                    <a:gd name="T8" fmla="*/ 468 w 486"/>
                    <a:gd name="T9" fmla="*/ 0 h 116"/>
                    <a:gd name="T10" fmla="*/ 464 w 486"/>
                    <a:gd name="T11" fmla="*/ 0 h 116"/>
                    <a:gd name="T12" fmla="*/ 21 w 486"/>
                    <a:gd name="T13" fmla="*/ 0 h 116"/>
                    <a:gd name="T14" fmla="*/ 9 w 486"/>
                    <a:gd name="T15" fmla="*/ 2 h 116"/>
                    <a:gd name="T16" fmla="*/ 2 w 486"/>
                    <a:gd name="T17" fmla="*/ 8 h 116"/>
                    <a:gd name="T18" fmla="*/ 0 w 486"/>
                    <a:gd name="T19" fmla="*/ 14 h 116"/>
                    <a:gd name="T20" fmla="*/ 0 w 486"/>
                    <a:gd name="T21" fmla="*/ 17 h 116"/>
                    <a:gd name="T22" fmla="*/ 0 w 486"/>
                    <a:gd name="T23" fmla="*/ 100 h 116"/>
                    <a:gd name="T24" fmla="*/ 0 w 486"/>
                    <a:gd name="T25" fmla="*/ 102 h 116"/>
                    <a:gd name="T26" fmla="*/ 2 w 486"/>
                    <a:gd name="T27" fmla="*/ 108 h 116"/>
                    <a:gd name="T28" fmla="*/ 9 w 486"/>
                    <a:gd name="T29" fmla="*/ 114 h 116"/>
                    <a:gd name="T30" fmla="*/ 21 w 486"/>
                    <a:gd name="T31" fmla="*/ 116 h 116"/>
                    <a:gd name="T32" fmla="*/ 464 w 486"/>
                    <a:gd name="T33" fmla="*/ 116 h 116"/>
                    <a:gd name="T34" fmla="*/ 468 w 486"/>
                    <a:gd name="T35" fmla="*/ 116 h 116"/>
                    <a:gd name="T36" fmla="*/ 476 w 486"/>
                    <a:gd name="T37" fmla="*/ 114 h 116"/>
                    <a:gd name="T38" fmla="*/ 483 w 486"/>
                    <a:gd name="T39" fmla="*/ 109 h 116"/>
                    <a:gd name="T40" fmla="*/ 486 w 486"/>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
                    <a:gd name="T64" fmla="*/ 0 h 116"/>
                    <a:gd name="T65" fmla="*/ 486 w 486"/>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C00000"/>
                </a:solidFill>
                <a:ln w="9525">
                  <a:noFill/>
                  <a:round/>
                  <a:headEnd/>
                  <a:tailEnd/>
                </a:ln>
              </p:spPr>
              <p:txBody>
                <a:bodyPr/>
                <a:lstStyle/>
                <a:p>
                  <a:endParaRPr lang="en-US"/>
                </a:p>
              </p:txBody>
            </p:sp>
            <p:sp>
              <p:nvSpPr>
                <p:cNvPr id="223" name="Freeform 222"/>
                <p:cNvSpPr>
                  <a:spLocks noEditPoints="1"/>
                </p:cNvSpPr>
                <p:nvPr/>
              </p:nvSpPr>
              <p:spPr bwMode="auto">
                <a:xfrm>
                  <a:off x="4745038" y="5278438"/>
                  <a:ext cx="430213" cy="139700"/>
                </a:xfrm>
                <a:custGeom>
                  <a:avLst/>
                  <a:gdLst>
                    <a:gd name="T0" fmla="*/ 37 w 542"/>
                    <a:gd name="T1" fmla="*/ 0 h 175"/>
                    <a:gd name="T2" fmla="*/ 27 w 542"/>
                    <a:gd name="T3" fmla="*/ 1 h 175"/>
                    <a:gd name="T4" fmla="*/ 20 w 542"/>
                    <a:gd name="T5" fmla="*/ 3 h 175"/>
                    <a:gd name="T6" fmla="*/ 16 w 542"/>
                    <a:gd name="T7" fmla="*/ 7 h 175"/>
                    <a:gd name="T8" fmla="*/ 11 w 542"/>
                    <a:gd name="T9" fmla="*/ 10 h 175"/>
                    <a:gd name="T10" fmla="*/ 6 w 542"/>
                    <a:gd name="T11" fmla="*/ 18 h 175"/>
                    <a:gd name="T12" fmla="*/ 2 w 542"/>
                    <a:gd name="T13" fmla="*/ 25 h 175"/>
                    <a:gd name="T14" fmla="*/ 0 w 542"/>
                    <a:gd name="T15" fmla="*/ 32 h 175"/>
                    <a:gd name="T16" fmla="*/ 0 w 542"/>
                    <a:gd name="T17" fmla="*/ 36 h 175"/>
                    <a:gd name="T18" fmla="*/ 0 w 542"/>
                    <a:gd name="T19" fmla="*/ 138 h 175"/>
                    <a:gd name="T20" fmla="*/ 0 w 542"/>
                    <a:gd name="T21" fmla="*/ 141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4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2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grpSp>
        </p:grpSp>
        <p:grpSp>
          <p:nvGrpSpPr>
            <p:cNvPr id="169" name="Group 69"/>
            <p:cNvGrpSpPr>
              <a:grpSpLocks noChangeAspect="1"/>
            </p:cNvGrpSpPr>
            <p:nvPr/>
          </p:nvGrpSpPr>
          <p:grpSpPr bwMode="auto">
            <a:xfrm>
              <a:off x="5302260" y="2801137"/>
              <a:ext cx="664368" cy="684609"/>
              <a:chOff x="3634" y="3155"/>
              <a:chExt cx="558" cy="575"/>
            </a:xfrm>
          </p:grpSpPr>
          <p:sp>
            <p:nvSpPr>
              <p:cNvPr id="180"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81"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82"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83"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84"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85" name="Freeform 184"/>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86" name="Freeform 185"/>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87" name="Rectangle 186"/>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88" name="Rectangle 187"/>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89" name="Rectangle 188"/>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90" name="Rectangle 189"/>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91" name="Freeform 190"/>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92" name="Freeform 191"/>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93" name="Freeform 192"/>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94" name="Rectangle 193"/>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95" name="Freeform 194"/>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96" name="Rectangle 195"/>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97" name="Freeform 196"/>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98" name="Freeform 197"/>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99" name="Freeform 198"/>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200" name="Freeform 199"/>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170" name="Group 212"/>
            <p:cNvGrpSpPr/>
            <p:nvPr/>
          </p:nvGrpSpPr>
          <p:grpSpPr>
            <a:xfrm>
              <a:off x="4808038" y="3445031"/>
              <a:ext cx="300082" cy="520045"/>
              <a:chOff x="2361667" y="3237572"/>
              <a:chExt cx="300082" cy="520045"/>
            </a:xfrm>
          </p:grpSpPr>
          <p:sp>
            <p:nvSpPr>
              <p:cNvPr id="178"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179" name="AutoShape 25"/>
              <p:cNvCxnSpPr>
                <a:cxnSpLocks noChangeAspect="1" noChangeShapeType="1"/>
                <a:stCxn id="178"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nvGrpSpPr>
            <p:cNvPr id="171" name="Group 351"/>
            <p:cNvGrpSpPr/>
            <p:nvPr/>
          </p:nvGrpSpPr>
          <p:grpSpPr>
            <a:xfrm>
              <a:off x="5605370" y="2730531"/>
              <a:ext cx="449661" cy="231896"/>
              <a:chOff x="7620778" y="3015290"/>
              <a:chExt cx="449661" cy="231896"/>
            </a:xfrm>
          </p:grpSpPr>
          <p:grpSp>
            <p:nvGrpSpPr>
              <p:cNvPr id="172" name="Group 250"/>
              <p:cNvGrpSpPr/>
              <p:nvPr/>
            </p:nvGrpSpPr>
            <p:grpSpPr>
              <a:xfrm>
                <a:off x="7931196" y="3083872"/>
                <a:ext cx="139243" cy="163314"/>
                <a:chOff x="3784756" y="3079912"/>
                <a:chExt cx="139243" cy="163314"/>
              </a:xfrm>
            </p:grpSpPr>
            <p:sp>
              <p:nvSpPr>
                <p:cNvPr id="174"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175"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176"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177"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73" name="AutoShape 43"/>
              <p:cNvCxnSpPr>
                <a:cxnSpLocks noChangeAspect="1" noChangeShapeType="1"/>
                <a:endCxn id="177"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81" name="Group 875"/>
          <p:cNvGrpSpPr/>
          <p:nvPr/>
        </p:nvGrpSpPr>
        <p:grpSpPr>
          <a:xfrm>
            <a:off x="1977020" y="3513645"/>
            <a:ext cx="1398887" cy="1448901"/>
            <a:chOff x="6226203" y="4487877"/>
            <a:chExt cx="1398887" cy="1448901"/>
          </a:xfrm>
        </p:grpSpPr>
        <p:grpSp>
          <p:nvGrpSpPr>
            <p:cNvPr id="86" name="Group 227"/>
            <p:cNvGrpSpPr/>
            <p:nvPr/>
          </p:nvGrpSpPr>
          <p:grpSpPr>
            <a:xfrm>
              <a:off x="6943744" y="4487877"/>
              <a:ext cx="420624" cy="914400"/>
              <a:chOff x="3188332" y="5437215"/>
              <a:chExt cx="605108" cy="658368"/>
            </a:xfrm>
          </p:grpSpPr>
          <p:sp>
            <p:nvSpPr>
              <p:cNvPr id="152" name="Rectangle 28"/>
              <p:cNvSpPr>
                <a:spLocks noChangeArrowheads="1"/>
              </p:cNvSpPr>
              <p:nvPr/>
            </p:nvSpPr>
            <p:spPr bwMode="auto">
              <a:xfrm>
                <a:off x="3198453"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53" name="Rectangle 152"/>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154" name="Rectangle 153"/>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155" name="Rectangle 154"/>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156" name="Rectangle 155"/>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157" name="Rectangle 156"/>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158" name="Rectangle 157"/>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89" name="Group 226"/>
            <p:cNvGrpSpPr/>
            <p:nvPr/>
          </p:nvGrpSpPr>
          <p:grpSpPr>
            <a:xfrm>
              <a:off x="6297564" y="4487879"/>
              <a:ext cx="420624" cy="914400"/>
              <a:chOff x="2324457" y="5437215"/>
              <a:chExt cx="605108" cy="658368"/>
            </a:xfrm>
          </p:grpSpPr>
          <p:sp>
            <p:nvSpPr>
              <p:cNvPr id="145"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46" name="Rectangle 145"/>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47" name="Rectangle 146"/>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48" name="Rectangle 147"/>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49" name="Rectangle 148"/>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50" name="Rectangle 149"/>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51" name="Rectangle 150"/>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88" name="Oval 29"/>
            <p:cNvSpPr>
              <a:spLocks noChangeAspect="1" noChangeArrowheads="1"/>
            </p:cNvSpPr>
            <p:nvPr/>
          </p:nvSpPr>
          <p:spPr bwMode="auto">
            <a:xfrm>
              <a:off x="6480784" y="4670444"/>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90" name="AutoShape 33"/>
            <p:cNvCxnSpPr>
              <a:cxnSpLocks noChangeAspect="1" noChangeShapeType="1"/>
              <a:stCxn id="88" idx="6"/>
            </p:cNvCxnSpPr>
            <p:nvPr/>
          </p:nvCxnSpPr>
          <p:spPr bwMode="auto">
            <a:xfrm flipV="1">
              <a:off x="6534968" y="4694888"/>
              <a:ext cx="408776" cy="1"/>
            </a:xfrm>
            <a:prstGeom prst="straightConnector1">
              <a:avLst/>
            </a:prstGeom>
            <a:noFill/>
            <a:ln w="25400">
              <a:solidFill>
                <a:schemeClr val="tx1"/>
              </a:solidFill>
              <a:round/>
              <a:headEnd/>
              <a:tailEnd type="stealth" w="lg" len="lg"/>
            </a:ln>
            <a:effectLst/>
          </p:spPr>
        </p:cxnSp>
        <p:grpSp>
          <p:nvGrpSpPr>
            <p:cNvPr id="91" name="Group 69"/>
            <p:cNvGrpSpPr>
              <a:grpSpLocks noChangeAspect="1"/>
            </p:cNvGrpSpPr>
            <p:nvPr/>
          </p:nvGrpSpPr>
          <p:grpSpPr bwMode="auto">
            <a:xfrm>
              <a:off x="6226203" y="4772839"/>
              <a:ext cx="664368" cy="684609"/>
              <a:chOff x="3634" y="3155"/>
              <a:chExt cx="558" cy="575"/>
            </a:xfrm>
          </p:grpSpPr>
          <p:sp>
            <p:nvSpPr>
              <p:cNvPr id="124"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25"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26"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27"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28"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29" name="Freeform 128"/>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30" name="Freeform 129"/>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31" name="Rectangle 130"/>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32" name="Rectangle 131"/>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33" name="Rectangle 132"/>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34" name="Rectangle 133"/>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35" name="Freeform 134"/>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36" name="Freeform 135"/>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37" name="Freeform 136"/>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38" name="Rectangle 137"/>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39" name="Freeform 138"/>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40" name="Rectangle 139"/>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41" name="Freeform 140"/>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42" name="Freeform 141"/>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43" name="Freeform 142"/>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44" name="Freeform 143"/>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sp>
          <p:nvSpPr>
            <p:cNvPr id="87" name="Oval 29"/>
            <p:cNvSpPr>
              <a:spLocks noChangeAspect="1" noChangeArrowheads="1"/>
            </p:cNvSpPr>
            <p:nvPr/>
          </p:nvSpPr>
          <p:spPr bwMode="auto">
            <a:xfrm>
              <a:off x="7126964" y="4670444"/>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92" name="Group 69"/>
            <p:cNvGrpSpPr>
              <a:grpSpLocks noChangeAspect="1"/>
            </p:cNvGrpSpPr>
            <p:nvPr/>
          </p:nvGrpSpPr>
          <p:grpSpPr bwMode="auto">
            <a:xfrm>
              <a:off x="6872319" y="4772839"/>
              <a:ext cx="664368" cy="684609"/>
              <a:chOff x="3634" y="3155"/>
              <a:chExt cx="558" cy="575"/>
            </a:xfrm>
          </p:grpSpPr>
          <p:sp>
            <p:nvSpPr>
              <p:cNvPr id="103"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04"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05"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6"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7"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08" name="Freeform 107"/>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09" name="Freeform 108"/>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10" name="Rectangle 109"/>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11" name="Rectangle 110"/>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12" name="Rectangle 111"/>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13" name="Rectangle 112"/>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14" name="Freeform 113"/>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15" name="Freeform 114"/>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16" name="Freeform 115"/>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17" name="Rectangle 116"/>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18" name="Freeform 117"/>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19" name="Rectangle 118"/>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20" name="Freeform 119"/>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21" name="Freeform 120"/>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22" name="Freeform 121"/>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23" name="Freeform 122"/>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93" name="Group 212"/>
            <p:cNvGrpSpPr/>
            <p:nvPr/>
          </p:nvGrpSpPr>
          <p:grpSpPr>
            <a:xfrm>
              <a:off x="6378097" y="5416733"/>
              <a:ext cx="300082" cy="520045"/>
              <a:chOff x="2361667" y="3237572"/>
              <a:chExt cx="300082" cy="520045"/>
            </a:xfrm>
          </p:grpSpPr>
          <p:sp>
            <p:nvSpPr>
              <p:cNvPr id="101"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102" name="AutoShape 25"/>
              <p:cNvCxnSpPr>
                <a:cxnSpLocks noChangeAspect="1" noChangeShapeType="1"/>
                <a:stCxn id="101"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nvGrpSpPr>
            <p:cNvPr id="94" name="Group 351"/>
            <p:cNvGrpSpPr/>
            <p:nvPr/>
          </p:nvGrpSpPr>
          <p:grpSpPr>
            <a:xfrm>
              <a:off x="7175429" y="4702233"/>
              <a:ext cx="449661" cy="231896"/>
              <a:chOff x="7620778" y="3015290"/>
              <a:chExt cx="449661" cy="231896"/>
            </a:xfrm>
          </p:grpSpPr>
          <p:grpSp>
            <p:nvGrpSpPr>
              <p:cNvPr id="95" name="Group 250"/>
              <p:cNvGrpSpPr/>
              <p:nvPr/>
            </p:nvGrpSpPr>
            <p:grpSpPr>
              <a:xfrm>
                <a:off x="7931196" y="3083872"/>
                <a:ext cx="139243" cy="163314"/>
                <a:chOff x="3784756" y="3079912"/>
                <a:chExt cx="139243" cy="163314"/>
              </a:xfrm>
            </p:grpSpPr>
            <p:sp>
              <p:nvSpPr>
                <p:cNvPr id="9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9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9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10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96" name="AutoShape 43"/>
              <p:cNvCxnSpPr>
                <a:cxnSpLocks noChangeAspect="1" noChangeShapeType="1"/>
                <a:endCxn id="10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sp>
        <p:nvSpPr>
          <p:cNvPr id="82" name="TextBox 81"/>
          <p:cNvSpPr txBox="1"/>
          <p:nvPr/>
        </p:nvSpPr>
        <p:spPr>
          <a:xfrm>
            <a:off x="1481328" y="3732723"/>
            <a:ext cx="421910" cy="400110"/>
          </a:xfrm>
          <a:prstGeom prst="rect">
            <a:avLst/>
          </a:prstGeom>
          <a:noFill/>
        </p:spPr>
        <p:txBody>
          <a:bodyPr wrap="none" rtlCol="0">
            <a:spAutoFit/>
          </a:bodyPr>
          <a:lstStyle/>
          <a:p>
            <a:r>
              <a:rPr lang="en-US" sz="2000" dirty="0" smtClean="0"/>
              <a:t>or</a:t>
            </a:r>
            <a:endParaRPr lang="en-US" dirty="0"/>
          </a:p>
        </p:txBody>
      </p:sp>
      <p:sp>
        <p:nvSpPr>
          <p:cNvPr id="83" name="TextBox 82"/>
          <p:cNvSpPr txBox="1"/>
          <p:nvPr/>
        </p:nvSpPr>
        <p:spPr>
          <a:xfrm>
            <a:off x="3449689" y="3732723"/>
            <a:ext cx="421910" cy="400110"/>
          </a:xfrm>
          <a:prstGeom prst="rect">
            <a:avLst/>
          </a:prstGeom>
          <a:noFill/>
        </p:spPr>
        <p:txBody>
          <a:bodyPr wrap="none" rtlCol="0">
            <a:spAutoFit/>
          </a:bodyPr>
          <a:lstStyle/>
          <a:p>
            <a:r>
              <a:rPr lang="en-US" sz="2000" dirty="0" smtClean="0"/>
              <a:t>or</a:t>
            </a:r>
            <a:endParaRPr lang="en-US" dirty="0"/>
          </a:p>
        </p:txBody>
      </p:sp>
      <p:sp>
        <p:nvSpPr>
          <p:cNvPr id="84" name="TextBox 83"/>
          <p:cNvSpPr txBox="1"/>
          <p:nvPr/>
        </p:nvSpPr>
        <p:spPr>
          <a:xfrm>
            <a:off x="6063252" y="3732723"/>
            <a:ext cx="421910" cy="400110"/>
          </a:xfrm>
          <a:prstGeom prst="rect">
            <a:avLst/>
          </a:prstGeom>
          <a:noFill/>
        </p:spPr>
        <p:txBody>
          <a:bodyPr wrap="none" rtlCol="0">
            <a:spAutoFit/>
          </a:bodyPr>
          <a:lstStyle/>
          <a:p>
            <a:r>
              <a:rPr lang="en-US" sz="2000" dirty="0" smtClean="0"/>
              <a:t>or</a:t>
            </a:r>
            <a:endParaRPr lang="en-US" dirty="0"/>
          </a:p>
        </p:txBody>
      </p:sp>
      <p:sp>
        <p:nvSpPr>
          <p:cNvPr id="85" name="TextBox 84"/>
          <p:cNvSpPr txBox="1"/>
          <p:nvPr/>
        </p:nvSpPr>
        <p:spPr>
          <a:xfrm>
            <a:off x="6558944" y="3724624"/>
            <a:ext cx="429926" cy="492443"/>
          </a:xfrm>
          <a:prstGeom prst="rect">
            <a:avLst/>
          </a:prstGeom>
          <a:noFill/>
        </p:spPr>
        <p:txBody>
          <a:bodyPr wrap="none" rtlCol="0">
            <a:spAutoFit/>
          </a:bodyPr>
          <a:lstStyle/>
          <a:p>
            <a:r>
              <a:rPr lang="en-US" sz="2600" dirty="0" smtClean="0"/>
              <a:t>…</a:t>
            </a:r>
            <a:endParaRPr lang="en-US" sz="2600" dirty="0"/>
          </a:p>
        </p:txBody>
      </p:sp>
      <p:grpSp>
        <p:nvGrpSpPr>
          <p:cNvPr id="304" name="Group 1121"/>
          <p:cNvGrpSpPr/>
          <p:nvPr/>
        </p:nvGrpSpPr>
        <p:grpSpPr>
          <a:xfrm>
            <a:off x="6622650" y="1055655"/>
            <a:ext cx="2148345" cy="1277955"/>
            <a:chOff x="6768702" y="4853007"/>
            <a:chExt cx="2148345" cy="1277955"/>
          </a:xfrm>
        </p:grpSpPr>
        <p:pic>
          <p:nvPicPr>
            <p:cNvPr id="305" name="Picture 6" descr="C:\Users\bec\AppData\Local\Microsoft\Windows\Temporary Internet Files\Content.IE5\S6F06TVT\MCj04338830000[1].png"/>
            <p:cNvPicPr>
              <a:picLocks noChangeAspect="1" noChangeArrowheads="1"/>
            </p:cNvPicPr>
            <p:nvPr/>
          </p:nvPicPr>
          <p:blipFill>
            <a:blip r:embed="rId3"/>
            <a:srcRect/>
            <a:stretch>
              <a:fillRect/>
            </a:stretch>
          </p:blipFill>
          <p:spPr bwMode="auto">
            <a:xfrm>
              <a:off x="7368205" y="4853007"/>
              <a:ext cx="949338" cy="949338"/>
            </a:xfrm>
            <a:prstGeom prst="rect">
              <a:avLst/>
            </a:prstGeom>
            <a:noFill/>
          </p:spPr>
        </p:pic>
        <p:sp>
          <p:nvSpPr>
            <p:cNvPr id="306" name="TextBox 305"/>
            <p:cNvSpPr txBox="1"/>
            <p:nvPr/>
          </p:nvSpPr>
          <p:spPr>
            <a:xfrm>
              <a:off x="6768702" y="5669297"/>
              <a:ext cx="2148345" cy="461665"/>
            </a:xfrm>
            <a:prstGeom prst="rect">
              <a:avLst/>
            </a:prstGeom>
            <a:noFill/>
          </p:spPr>
          <p:txBody>
            <a:bodyPr wrap="none" rtlCol="0">
              <a:spAutoFit/>
            </a:bodyPr>
            <a:lstStyle/>
            <a:p>
              <a:r>
                <a:rPr lang="en-US" sz="2400" dirty="0" err="1" smtClean="0">
                  <a:ln w="12700">
                    <a:solidFill>
                      <a:srgbClr val="F6D92F"/>
                    </a:solidFill>
                  </a:ln>
                  <a:solidFill>
                    <a:schemeClr val="bg2"/>
                  </a:solidFill>
                  <a:effectLst>
                    <a:outerShdw blurRad="40005" dist="20320" dir="5400000" algn="tl" rotWithShape="0">
                      <a:prstClr val="black">
                        <a:alpha val="38000"/>
                      </a:prstClr>
                    </a:outerShdw>
                  </a:effectLst>
                </a:rPr>
                <a:t>undecidability</a:t>
              </a:r>
              <a:endParaRPr lang="en-US" sz="2400" dirty="0">
                <a:ln w="12700">
                  <a:solidFill>
                    <a:srgbClr val="F6D92F"/>
                  </a:solidFill>
                </a:ln>
                <a:solidFill>
                  <a:schemeClr val="bg2"/>
                </a:solidFill>
                <a:effectLst>
                  <a:outerShdw blurRad="40005" dist="20320" dir="5400000" algn="tl" rotWithShape="0">
                    <a:prstClr val="black">
                      <a:alpha val="38000"/>
                    </a:prst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Rectangle 3"/>
          <p:cNvSpPr txBox="1">
            <a:spLocks noChangeArrowheads="1"/>
          </p:cNvSpPr>
          <p:nvPr/>
        </p:nvSpPr>
        <p:spPr bwMode="auto">
          <a:xfrm>
            <a:off x="323852" y="1827996"/>
            <a:ext cx="8496298" cy="4266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a:t>
            </a:r>
            <a:r>
              <a:rPr kumimoji="0" lang="en-US" sz="2600" b="0" i="1" u="none" strike="noStrike" kern="0" cap="none" spc="0" normalizeH="0" noProof="0" dirty="0" smtClean="0">
                <a:ln>
                  <a:noFill/>
                </a:ln>
                <a:solidFill>
                  <a:schemeClr val="bg2"/>
                </a:solidFill>
                <a:uLnTx/>
                <a:uFillTx/>
                <a:latin typeface="+mn-lt"/>
                <a:ea typeface="+mn-ea"/>
                <a:cs typeface="+mn-cs"/>
              </a:rPr>
              <a:t>code …</a:t>
            </a:r>
            <a:endParaRPr lang="en-US" sz="2600" kern="0" dirty="0" smtClean="0">
              <a:solidFill>
                <a:schemeClr val="bg2"/>
              </a:solidFill>
              <a:latin typeface="+mn-lt"/>
            </a:endParaRPr>
          </a:p>
          <a:p>
            <a:pPr marL="342900" lvl="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600" b="0" i="0" u="none" strike="noStrike" kern="0" cap="none" spc="-300" normalizeH="0" baseline="0" noProof="0" dirty="0" smtClean="0">
                <a:ln>
                  <a:noFill/>
                </a:ln>
                <a:solidFill>
                  <a:schemeClr val="bg2"/>
                </a:solidFill>
                <a:uLnTx/>
                <a:uFillTx/>
                <a:latin typeface="+mn-lt"/>
                <a:ea typeface="+mn-ea"/>
                <a:cs typeface="+mn-cs"/>
              </a:rPr>
              <a:t>//</a:t>
            </a:r>
            <a:r>
              <a:rPr kumimoji="0" lang="en-US" sz="2600" b="0" i="0" u="none" strike="noStrike" kern="0" cap="none" spc="0" normalizeH="0" noProof="0" dirty="0" smtClean="0">
                <a:ln>
                  <a:noFill/>
                </a:ln>
                <a:solidFill>
                  <a:schemeClr val="bg2"/>
                </a:solidFill>
                <a:uLnTx/>
                <a:uFillTx/>
                <a:latin typeface="+mn-lt"/>
                <a:ea typeface="+mn-ea"/>
                <a:cs typeface="+mn-cs"/>
              </a:rPr>
              <a:t>  x </a:t>
            </a:r>
            <a:r>
              <a:rPr kumimoji="0" lang="en-US" sz="2600" b="0" i="1" u="none" strike="noStrike" kern="0" cap="none" spc="0" normalizeH="0" noProof="0" dirty="0" smtClean="0">
                <a:ln>
                  <a:noFill/>
                </a:ln>
                <a:solidFill>
                  <a:schemeClr val="bg2"/>
                </a:solidFill>
                <a:uLnTx/>
                <a:uFillTx/>
                <a:latin typeface="+mn-lt"/>
                <a:ea typeface="+mn-ea"/>
                <a:cs typeface="+mn-cs"/>
              </a:rPr>
              <a:t>now points to an unlocked lock</a:t>
            </a:r>
            <a:r>
              <a:rPr lang="en-US" sz="2600" i="1" kern="0" dirty="0" smtClean="0">
                <a:solidFill>
                  <a:schemeClr val="bg2"/>
                </a:solidFill>
              </a:rPr>
              <a:t> </a:t>
            </a:r>
            <a:r>
              <a:rPr lang="en-US" sz="2600" i="1" kern="0" dirty="0" smtClean="0">
                <a:solidFill>
                  <a:srgbClr val="3333CC"/>
                </a:solidFill>
                <a:effectLst>
                  <a:outerShdw blurRad="38100" dist="38100" dir="2700000" algn="tl">
                    <a:srgbClr val="000000">
                      <a:alpha val="43137"/>
                    </a:srgbClr>
                  </a:outerShdw>
                </a:effectLst>
              </a:rPr>
              <a:t>in a linked list</a:t>
            </a:r>
            <a:endParaRPr kumimoji="0" lang="en-US" sz="2600" b="0" i="1"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smtClean="0">
              <a:ln>
                <a:noFill/>
              </a:ln>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lang="en-US" sz="1400" kern="0" noProof="0" dirty="0" smtClean="0">
              <a:effectLst>
                <a:outerShdw blurRad="38100" dist="38100" dir="2700000" algn="tl">
                  <a:srgbClr val="000000">
                    <a:alpha val="43137"/>
                  </a:srgbClr>
                </a:outerShdw>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noProof="0" dirty="0" smtClean="0">
                <a:effectLst>
                  <a:outerShdw blurRad="38100" dist="38100" dir="2700000" algn="tl">
                    <a:srgbClr val="000000">
                      <a:alpha val="43137"/>
                    </a:srgbClr>
                  </a:outerShdw>
                </a:effectLst>
                <a:latin typeface="+mn-lt"/>
              </a:rPr>
              <a:t>acquire</a:t>
            </a:r>
            <a:r>
              <a:rPr kumimoji="0" lang="en-US" sz="2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sz="2600" b="0" i="0" u="none" strike="noStrike" kern="0" cap="none" spc="0" normalizeH="0" baseline="0" noProof="0" dirty="0" smtClean="0">
                <a:ln>
                  <a:noFill/>
                </a:ln>
                <a:solidFill>
                  <a:schemeClr val="tx1"/>
                </a:solidFill>
                <a:uLnTx/>
                <a:uFillTx/>
                <a:latin typeface="+mn-lt"/>
                <a:ea typeface="+mn-ea"/>
                <a:cs typeface="+mn-cs"/>
              </a:rPr>
              <a:t>x</a:t>
            </a:r>
            <a:r>
              <a:rPr kumimoji="0" lang="en-US" sz="2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sz="2600" b="0" i="0" u="none" strike="noStrike" kern="0" cap="none" spc="0" normalizeH="0" baseline="0" noProof="0" dirty="0" smtClean="0">
                <a:ln>
                  <a:noFill/>
                </a:ln>
                <a:solidFill>
                  <a:schemeClr val="tx1"/>
                </a:solidFill>
                <a:uLnTx/>
                <a:uFillTx/>
                <a:latin typeface="+mn-lt"/>
                <a:ea typeface="+mn-ea"/>
                <a:cs typeface="+mn-cs"/>
              </a:rPr>
              <a:t>;</a:t>
            </a:r>
          </a:p>
          <a:p>
            <a:pPr marL="342900" indent="-342900">
              <a:spcBef>
                <a:spcPct val="20000"/>
              </a:spcBef>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600" kern="0" dirty="0" smtClean="0">
                <a:solidFill>
                  <a:schemeClr val="bg2"/>
                </a:solidFill>
              </a:rPr>
              <a:t>… </a:t>
            </a:r>
            <a:r>
              <a:rPr lang="en-US" sz="2600" i="1" kern="0" dirty="0" smtClean="0">
                <a:solidFill>
                  <a:schemeClr val="bg2"/>
                </a:solidFill>
              </a:rPr>
              <a:t>code …</a:t>
            </a:r>
            <a:endParaRPr lang="en-US" sz="2600" kern="0" dirty="0" smtClean="0">
              <a:solidFill>
                <a:schemeClr val="bg2"/>
              </a:solidFill>
            </a:endParaRPr>
          </a:p>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600" b="0" i="0" u="none" strike="noStrike" kern="0" cap="none" spc="0" normalizeH="0" baseline="0" noProof="0" dirty="0">
              <a:ln>
                <a:noFill/>
              </a:ln>
              <a:solidFill>
                <a:schemeClr val="tx1"/>
              </a:solidFill>
              <a:uLnTx/>
              <a:uFillTx/>
              <a:latin typeface="+mn-lt"/>
              <a:ea typeface="+mn-ea"/>
              <a:cs typeface="+mn-cs"/>
            </a:endParaRPr>
          </a:p>
        </p:txBody>
      </p:sp>
      <p:sp>
        <p:nvSpPr>
          <p:cNvPr id="1335" name="Rectangle 1334"/>
          <p:cNvSpPr/>
          <p:nvPr/>
        </p:nvSpPr>
        <p:spPr>
          <a:xfrm>
            <a:off x="642932" y="2841642"/>
            <a:ext cx="6338925" cy="2084832"/>
          </a:xfrm>
          <a:prstGeom prst="rect">
            <a:avLst/>
          </a:prstGeom>
          <a:solidFill>
            <a:srgbClr val="F5EBE1"/>
          </a:solidFill>
          <a:ln>
            <a:solidFill>
              <a:srgbClr val="FF96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dirty="0" smtClean="0">
                <a:solidFill>
                  <a:srgbClr val="F1963B"/>
                </a:solidFill>
              </a:rPr>
              <a:t>ideal analysis state</a:t>
            </a:r>
            <a:endParaRPr lang="en-US" dirty="0">
              <a:solidFill>
                <a:srgbClr val="F1963B"/>
              </a:solidFill>
            </a:endParaRPr>
          </a:p>
        </p:txBody>
      </p:sp>
      <p:sp>
        <p:nvSpPr>
          <p:cNvPr id="303" name="Rectangle 302"/>
          <p:cNvSpPr/>
          <p:nvPr/>
        </p:nvSpPr>
        <p:spPr>
          <a:xfrm>
            <a:off x="7712118" y="2843438"/>
            <a:ext cx="1108032" cy="2081241"/>
          </a:xfrm>
          <a:prstGeom prst="rect">
            <a:avLst/>
          </a:prstGeom>
          <a:solidFill>
            <a:srgbClr val="F5EBE1"/>
          </a:solidFill>
          <a:ln>
            <a:solidFill>
              <a:srgbClr val="BC967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dirty="0" smtClean="0">
                <a:solidFill>
                  <a:srgbClr val="BC9670"/>
                </a:solidFill>
              </a:rPr>
              <a:t>analysis state</a:t>
            </a:r>
            <a:endParaRPr lang="en-US" dirty="0">
              <a:solidFill>
                <a:srgbClr val="BC9670"/>
              </a:solidFill>
            </a:endParaRPr>
          </a:p>
        </p:txBody>
      </p:sp>
      <p:sp>
        <p:nvSpPr>
          <p:cNvPr id="2" name="Title 1"/>
          <p:cNvSpPr>
            <a:spLocks noGrp="1"/>
          </p:cNvSpPr>
          <p:nvPr>
            <p:ph type="title"/>
          </p:nvPr>
        </p:nvSpPr>
        <p:spPr/>
        <p:txBody>
          <a:bodyPr/>
          <a:lstStyle/>
          <a:p>
            <a:r>
              <a:rPr lang="en-US" dirty="0" smtClean="0"/>
              <a:t>Must abstract</a:t>
            </a:r>
            <a:endParaRPr lang="en-US" dirty="0"/>
          </a:p>
        </p:txBody>
      </p:sp>
      <p:sp>
        <p:nvSpPr>
          <p:cNvPr id="237" name="Footer Placeholder 236"/>
          <p:cNvSpPr>
            <a:spLocks noGrp="1"/>
          </p:cNvSpPr>
          <p:nvPr>
            <p:ph type="ftr" sz="quarter" idx="11"/>
          </p:nvPr>
        </p:nvSpPr>
        <p:spPr/>
        <p:txBody>
          <a:bodyPr/>
          <a:lstStyle/>
          <a:p>
            <a:r>
              <a:rPr lang="en-US" smtClean="0"/>
              <a:t>Bor-Yuh Evan Chang - End-User Program Analysis for Data Structures</a:t>
            </a:r>
            <a:endParaRPr lang="en-US"/>
          </a:p>
        </p:txBody>
      </p:sp>
      <p:grpSp>
        <p:nvGrpSpPr>
          <p:cNvPr id="3" name="Group 1080"/>
          <p:cNvGrpSpPr/>
          <p:nvPr/>
        </p:nvGrpSpPr>
        <p:grpSpPr>
          <a:xfrm>
            <a:off x="733479" y="3513647"/>
            <a:ext cx="676101" cy="914400"/>
            <a:chOff x="809496" y="2662227"/>
            <a:chExt cx="676101" cy="914400"/>
          </a:xfrm>
        </p:grpSpPr>
        <p:grpSp>
          <p:nvGrpSpPr>
            <p:cNvPr id="4" name="Group 226"/>
            <p:cNvGrpSpPr/>
            <p:nvPr/>
          </p:nvGrpSpPr>
          <p:grpSpPr>
            <a:xfrm>
              <a:off x="809496" y="2662227"/>
              <a:ext cx="420624" cy="914400"/>
              <a:chOff x="2324457" y="5437215"/>
              <a:chExt cx="605108" cy="658368"/>
            </a:xfrm>
          </p:grpSpPr>
          <p:sp>
            <p:nvSpPr>
              <p:cNvPr id="71"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72" name="Rectangle 7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73" name="Rectangle 7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74" name="Rectangle 7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75" name="Rectangle 7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76" name="Rectangle 7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77" name="Rectangle 7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62" name="Oval 29"/>
            <p:cNvSpPr>
              <a:spLocks noChangeAspect="1" noChangeArrowheads="1"/>
            </p:cNvSpPr>
            <p:nvPr/>
          </p:nvSpPr>
          <p:spPr bwMode="auto">
            <a:xfrm>
              <a:off x="992716" y="284479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5" name="Group 351"/>
            <p:cNvGrpSpPr/>
            <p:nvPr/>
          </p:nvGrpSpPr>
          <p:grpSpPr>
            <a:xfrm>
              <a:off x="1035936" y="2876581"/>
              <a:ext cx="449661" cy="231896"/>
              <a:chOff x="7620778" y="3015290"/>
              <a:chExt cx="449661" cy="231896"/>
            </a:xfrm>
          </p:grpSpPr>
          <p:grpSp>
            <p:nvGrpSpPr>
              <p:cNvPr id="6" name="Group 250"/>
              <p:cNvGrpSpPr/>
              <p:nvPr/>
            </p:nvGrpSpPr>
            <p:grpSpPr>
              <a:xfrm>
                <a:off x="7931196" y="3083872"/>
                <a:ext cx="139243" cy="163314"/>
                <a:chOff x="3784756" y="3079912"/>
                <a:chExt cx="139243" cy="163314"/>
              </a:xfrm>
            </p:grpSpPr>
            <p:sp>
              <p:nvSpPr>
                <p:cNvPr id="6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6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6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7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66" name="AutoShape 43"/>
              <p:cNvCxnSpPr>
                <a:cxnSpLocks noChangeAspect="1" noChangeShapeType="1"/>
                <a:endCxn id="7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7" name="Group 1124"/>
          <p:cNvGrpSpPr/>
          <p:nvPr/>
        </p:nvGrpSpPr>
        <p:grpSpPr>
          <a:xfrm>
            <a:off x="662118" y="3798607"/>
            <a:ext cx="664368" cy="1163939"/>
            <a:chOff x="571816" y="2947187"/>
            <a:chExt cx="664368" cy="1163939"/>
          </a:xfrm>
        </p:grpSpPr>
        <p:grpSp>
          <p:nvGrpSpPr>
            <p:cNvPr id="8" name="Group 69"/>
            <p:cNvGrpSpPr>
              <a:grpSpLocks noChangeAspect="1"/>
            </p:cNvGrpSpPr>
            <p:nvPr/>
          </p:nvGrpSpPr>
          <p:grpSpPr bwMode="auto">
            <a:xfrm>
              <a:off x="571816" y="2947187"/>
              <a:ext cx="664368" cy="684609"/>
              <a:chOff x="3634" y="3155"/>
              <a:chExt cx="558" cy="575"/>
            </a:xfrm>
          </p:grpSpPr>
          <p:sp>
            <p:nvSpPr>
              <p:cNvPr id="40"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41"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42"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43"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44"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45" name="Freeform 44"/>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46" name="Freeform 45"/>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47" name="Rectangle 46"/>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48" name="Rectangle 47"/>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49" name="Rectangle 48"/>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50" name="Rectangle 49"/>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51" name="Freeform 50"/>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52" name="Freeform 51"/>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53" name="Freeform 52"/>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54" name="Rectangle 53"/>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55" name="Freeform 54"/>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56" name="Rectangle 55"/>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57" name="Freeform 56"/>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58" name="Freeform 57"/>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59" name="Freeform 58"/>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60" name="Freeform 59"/>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9" name="Group 212"/>
            <p:cNvGrpSpPr/>
            <p:nvPr/>
          </p:nvGrpSpPr>
          <p:grpSpPr>
            <a:xfrm>
              <a:off x="723710" y="3591081"/>
              <a:ext cx="300082" cy="520045"/>
              <a:chOff x="2361667" y="3237572"/>
              <a:chExt cx="300082" cy="520045"/>
            </a:xfrm>
          </p:grpSpPr>
          <p:sp>
            <p:nvSpPr>
              <p:cNvPr id="38"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39" name="AutoShape 25"/>
              <p:cNvCxnSpPr>
                <a:cxnSpLocks noChangeAspect="1" noChangeShapeType="1"/>
                <a:stCxn id="38"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grpSp>
        <p:nvGrpSpPr>
          <p:cNvPr id="10" name="Group 874"/>
          <p:cNvGrpSpPr/>
          <p:nvPr/>
        </p:nvGrpSpPr>
        <p:grpSpPr>
          <a:xfrm>
            <a:off x="3945381" y="3513645"/>
            <a:ext cx="2044089" cy="1448901"/>
            <a:chOff x="4010942" y="2516175"/>
            <a:chExt cx="2044089" cy="1448901"/>
          </a:xfrm>
        </p:grpSpPr>
        <p:grpSp>
          <p:nvGrpSpPr>
            <p:cNvPr id="11" name="Group 226"/>
            <p:cNvGrpSpPr/>
            <p:nvPr/>
          </p:nvGrpSpPr>
          <p:grpSpPr>
            <a:xfrm>
              <a:off x="4081324" y="2516177"/>
              <a:ext cx="420624" cy="914400"/>
              <a:chOff x="2324457" y="5437215"/>
              <a:chExt cx="605108" cy="658368"/>
            </a:xfrm>
          </p:grpSpPr>
          <p:sp>
            <p:nvSpPr>
              <p:cNvPr id="261"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62" name="Rectangle 261"/>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63" name="Rectangle 262"/>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64" name="Rectangle 263"/>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65" name="Rectangle 264"/>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66" name="Rectangle 265"/>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67" name="Rectangle 266"/>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59" name="Oval 29"/>
            <p:cNvSpPr>
              <a:spLocks noChangeAspect="1" noChangeArrowheads="1"/>
            </p:cNvSpPr>
            <p:nvPr/>
          </p:nvSpPr>
          <p:spPr bwMode="auto">
            <a:xfrm>
              <a:off x="4264544"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161" name="AutoShape 33"/>
            <p:cNvCxnSpPr>
              <a:cxnSpLocks noChangeAspect="1" noChangeShapeType="1"/>
              <a:stCxn id="159" idx="6"/>
            </p:cNvCxnSpPr>
            <p:nvPr/>
          </p:nvCxnSpPr>
          <p:spPr bwMode="auto">
            <a:xfrm flipV="1">
              <a:off x="4318728" y="2723186"/>
              <a:ext cx="408777" cy="1"/>
            </a:xfrm>
            <a:prstGeom prst="straightConnector1">
              <a:avLst/>
            </a:prstGeom>
            <a:noFill/>
            <a:ln w="25400">
              <a:solidFill>
                <a:schemeClr val="tx1"/>
              </a:solidFill>
              <a:round/>
              <a:headEnd/>
              <a:tailEnd type="stealth" w="lg" len="lg"/>
            </a:ln>
            <a:effectLst/>
          </p:spPr>
        </p:cxnSp>
        <p:grpSp>
          <p:nvGrpSpPr>
            <p:cNvPr id="12" name="Group 227"/>
            <p:cNvGrpSpPr/>
            <p:nvPr/>
          </p:nvGrpSpPr>
          <p:grpSpPr>
            <a:xfrm>
              <a:off x="5373685" y="2516175"/>
              <a:ext cx="420624" cy="914400"/>
              <a:chOff x="3188332" y="5437215"/>
              <a:chExt cx="605108" cy="658368"/>
            </a:xfrm>
          </p:grpSpPr>
          <p:sp>
            <p:nvSpPr>
              <p:cNvPr id="254" name="Rectangle 28"/>
              <p:cNvSpPr>
                <a:spLocks noChangeArrowheads="1"/>
              </p:cNvSpPr>
              <p:nvPr/>
            </p:nvSpPr>
            <p:spPr bwMode="auto">
              <a:xfrm>
                <a:off x="3198453"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55" name="Rectangle 254"/>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256" name="Rectangle 255"/>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257" name="Rectangle 256"/>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258" name="Rectangle 257"/>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259" name="Rectangle 258"/>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260" name="Rectangle 259"/>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13" name="Group 226"/>
            <p:cNvGrpSpPr/>
            <p:nvPr/>
          </p:nvGrpSpPr>
          <p:grpSpPr>
            <a:xfrm>
              <a:off x="4727505" y="2516177"/>
              <a:ext cx="420624" cy="914400"/>
              <a:chOff x="2324457" y="5437215"/>
              <a:chExt cx="605108" cy="658368"/>
            </a:xfrm>
          </p:grpSpPr>
          <p:sp>
            <p:nvSpPr>
              <p:cNvPr id="247"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248" name="Rectangle 247"/>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249" name="Rectangle 248"/>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250" name="Rectangle 249"/>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251" name="Rectangle 250"/>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252" name="Rectangle 251"/>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253" name="Rectangle 252"/>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163" name="Oval 29"/>
            <p:cNvSpPr>
              <a:spLocks noChangeAspect="1" noChangeArrowheads="1"/>
            </p:cNvSpPr>
            <p:nvPr/>
          </p:nvSpPr>
          <p:spPr bwMode="auto">
            <a:xfrm>
              <a:off x="5556905"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sp>
          <p:nvSpPr>
            <p:cNvPr id="164" name="Oval 29"/>
            <p:cNvSpPr>
              <a:spLocks noChangeAspect="1" noChangeArrowheads="1"/>
            </p:cNvSpPr>
            <p:nvPr/>
          </p:nvSpPr>
          <p:spPr bwMode="auto">
            <a:xfrm>
              <a:off x="4910725" y="2698742"/>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166" name="AutoShape 33"/>
            <p:cNvCxnSpPr>
              <a:cxnSpLocks noChangeAspect="1" noChangeShapeType="1"/>
              <a:stCxn id="164" idx="6"/>
            </p:cNvCxnSpPr>
            <p:nvPr/>
          </p:nvCxnSpPr>
          <p:spPr bwMode="auto">
            <a:xfrm flipV="1">
              <a:off x="4964909" y="2723186"/>
              <a:ext cx="408776" cy="1"/>
            </a:xfrm>
            <a:prstGeom prst="straightConnector1">
              <a:avLst/>
            </a:prstGeom>
            <a:noFill/>
            <a:ln w="25400">
              <a:solidFill>
                <a:schemeClr val="tx1"/>
              </a:solidFill>
              <a:round/>
              <a:headEnd/>
              <a:tailEnd type="stealth" w="lg" len="lg"/>
            </a:ln>
            <a:effectLst/>
          </p:spPr>
        </p:cxnSp>
        <p:grpSp>
          <p:nvGrpSpPr>
            <p:cNvPr id="14" name="Group 69"/>
            <p:cNvGrpSpPr>
              <a:grpSpLocks noChangeAspect="1"/>
            </p:cNvGrpSpPr>
            <p:nvPr/>
          </p:nvGrpSpPr>
          <p:grpSpPr bwMode="auto">
            <a:xfrm>
              <a:off x="4656144" y="2801137"/>
              <a:ext cx="664368" cy="684609"/>
              <a:chOff x="3634" y="3155"/>
              <a:chExt cx="558" cy="575"/>
            </a:xfrm>
          </p:grpSpPr>
          <p:sp>
            <p:nvSpPr>
              <p:cNvPr id="224"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225"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226"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27"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28"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229" name="Freeform 228"/>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230" name="Freeform 229"/>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231" name="Rectangle 230"/>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232" name="Rectangle 231"/>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233" name="Rectangle 232"/>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234" name="Rectangle 233"/>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235" name="Freeform 234"/>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238" name="Freeform 237"/>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239" name="Freeform 238"/>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40" name="Rectangle 239"/>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241" name="Freeform 240"/>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242" name="Rectangle 241"/>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243" name="Freeform 242"/>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244" name="Freeform 243"/>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245" name="Freeform 244"/>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246" name="Freeform 245"/>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15" name="Group 122"/>
            <p:cNvGrpSpPr/>
            <p:nvPr/>
          </p:nvGrpSpPr>
          <p:grpSpPr>
            <a:xfrm>
              <a:off x="4010942" y="2808281"/>
              <a:ext cx="635794" cy="677465"/>
              <a:chOff x="4572000" y="4926013"/>
              <a:chExt cx="847725" cy="903287"/>
            </a:xfrm>
          </p:grpSpPr>
          <p:sp>
            <p:nvSpPr>
              <p:cNvPr id="201" name="AutoShape 95"/>
              <p:cNvSpPr>
                <a:spLocks noChangeAspect="1" noChangeArrowheads="1" noTextEdit="1"/>
              </p:cNvSpPr>
              <p:nvPr/>
            </p:nvSpPr>
            <p:spPr bwMode="auto">
              <a:xfrm>
                <a:off x="4572000" y="4926013"/>
                <a:ext cx="847725" cy="903287"/>
              </a:xfrm>
              <a:prstGeom prst="rect">
                <a:avLst/>
              </a:prstGeom>
              <a:noFill/>
              <a:ln w="9525">
                <a:noFill/>
                <a:miter lim="800000"/>
                <a:headEnd/>
                <a:tailEnd/>
              </a:ln>
            </p:spPr>
            <p:txBody>
              <a:bodyPr/>
              <a:lstStyle/>
              <a:p>
                <a:endParaRPr lang="en-US"/>
              </a:p>
            </p:txBody>
          </p:sp>
          <p:grpSp>
            <p:nvGrpSpPr>
              <p:cNvPr id="16" name="Group 119"/>
              <p:cNvGrpSpPr/>
              <p:nvPr/>
            </p:nvGrpSpPr>
            <p:grpSpPr>
              <a:xfrm>
                <a:off x="4719638" y="5048250"/>
                <a:ext cx="481013" cy="654050"/>
                <a:chOff x="4719638" y="5048250"/>
                <a:chExt cx="481013" cy="654050"/>
              </a:xfrm>
            </p:grpSpPr>
            <p:sp>
              <p:nvSpPr>
                <p:cNvPr id="203" name="Freeform 100"/>
                <p:cNvSpPr>
                  <a:spLocks/>
                </p:cNvSpPr>
                <p:nvPr/>
              </p:nvSpPr>
              <p:spPr bwMode="auto">
                <a:xfrm>
                  <a:off x="4772025" y="5048250"/>
                  <a:ext cx="376238" cy="344487"/>
                </a:xfrm>
                <a:custGeom>
                  <a:avLst/>
                  <a:gdLst>
                    <a:gd name="T0" fmla="*/ 0 w 474"/>
                    <a:gd name="T1" fmla="*/ 435 h 435"/>
                    <a:gd name="T2" fmla="*/ 173 w 474"/>
                    <a:gd name="T3" fmla="*/ 403 h 435"/>
                    <a:gd name="T4" fmla="*/ 173 w 474"/>
                    <a:gd name="T5" fmla="*/ 269 h 435"/>
                    <a:gd name="T6" fmla="*/ 173 w 474"/>
                    <a:gd name="T7" fmla="*/ 234 h 435"/>
                    <a:gd name="T8" fmla="*/ 178 w 474"/>
                    <a:gd name="T9" fmla="*/ 212 h 435"/>
                    <a:gd name="T10" fmla="*/ 186 w 474"/>
                    <a:gd name="T11" fmla="*/ 194 h 435"/>
                    <a:gd name="T12" fmla="*/ 194 w 474"/>
                    <a:gd name="T13" fmla="*/ 183 h 435"/>
                    <a:gd name="T14" fmla="*/ 207 w 474"/>
                    <a:gd name="T15" fmla="*/ 177 h 435"/>
                    <a:gd name="T16" fmla="*/ 225 w 474"/>
                    <a:gd name="T17" fmla="*/ 172 h 435"/>
                    <a:gd name="T18" fmla="*/ 249 w 474"/>
                    <a:gd name="T19" fmla="*/ 172 h 435"/>
                    <a:gd name="T20" fmla="*/ 268 w 474"/>
                    <a:gd name="T21" fmla="*/ 177 h 435"/>
                    <a:gd name="T22" fmla="*/ 280 w 474"/>
                    <a:gd name="T23" fmla="*/ 183 h 435"/>
                    <a:gd name="T24" fmla="*/ 288 w 474"/>
                    <a:gd name="T25" fmla="*/ 194 h 435"/>
                    <a:gd name="T26" fmla="*/ 296 w 474"/>
                    <a:gd name="T27" fmla="*/ 212 h 435"/>
                    <a:gd name="T28" fmla="*/ 301 w 474"/>
                    <a:gd name="T29" fmla="*/ 234 h 435"/>
                    <a:gd name="T30" fmla="*/ 301 w 474"/>
                    <a:gd name="T31" fmla="*/ 269 h 435"/>
                    <a:gd name="T32" fmla="*/ 301 w 474"/>
                    <a:gd name="T33" fmla="*/ 403 h 435"/>
                    <a:gd name="T34" fmla="*/ 474 w 474"/>
                    <a:gd name="T35" fmla="*/ 435 h 435"/>
                    <a:gd name="T36" fmla="*/ 473 w 474"/>
                    <a:gd name="T37" fmla="*/ 218 h 435"/>
                    <a:gd name="T38" fmla="*/ 467 w 474"/>
                    <a:gd name="T39" fmla="*/ 179 h 435"/>
                    <a:gd name="T40" fmla="*/ 454 w 474"/>
                    <a:gd name="T41" fmla="*/ 140 h 435"/>
                    <a:gd name="T42" fmla="*/ 434 w 474"/>
                    <a:gd name="T43" fmla="*/ 101 h 435"/>
                    <a:gd name="T44" fmla="*/ 406 w 474"/>
                    <a:gd name="T45" fmla="*/ 66 h 435"/>
                    <a:gd name="T46" fmla="*/ 369 w 474"/>
                    <a:gd name="T47" fmla="*/ 36 h 435"/>
                    <a:gd name="T48" fmla="*/ 324 w 474"/>
                    <a:gd name="T49" fmla="*/ 14 h 435"/>
                    <a:gd name="T50" fmla="*/ 269 w 474"/>
                    <a:gd name="T51" fmla="*/ 1 h 435"/>
                    <a:gd name="T52" fmla="*/ 207 w 474"/>
                    <a:gd name="T53" fmla="*/ 1 h 435"/>
                    <a:gd name="T54" fmla="*/ 151 w 474"/>
                    <a:gd name="T55" fmla="*/ 14 h 435"/>
                    <a:gd name="T56" fmla="*/ 105 w 474"/>
                    <a:gd name="T57" fmla="*/ 36 h 435"/>
                    <a:gd name="T58" fmla="*/ 69 w 474"/>
                    <a:gd name="T59" fmla="*/ 66 h 435"/>
                    <a:gd name="T60" fmla="*/ 41 w 474"/>
                    <a:gd name="T61" fmla="*/ 101 h 435"/>
                    <a:gd name="T62" fmla="*/ 20 w 474"/>
                    <a:gd name="T63" fmla="*/ 140 h 435"/>
                    <a:gd name="T64" fmla="*/ 7 w 474"/>
                    <a:gd name="T65" fmla="*/ 179 h 435"/>
                    <a:gd name="T66" fmla="*/ 1 w 474"/>
                    <a:gd name="T67" fmla="*/ 218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435"/>
                    <a:gd name="T104" fmla="*/ 474 w 474"/>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a:lstStyle/>
                <a:p>
                  <a:endParaRPr lang="en-US"/>
                </a:p>
              </p:txBody>
            </p:sp>
            <p:sp>
              <p:nvSpPr>
                <p:cNvPr id="204" name="Freeform 101"/>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05" name="Freeform 102"/>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06" name="Freeform 103"/>
                <p:cNvSpPr>
                  <a:spLocks/>
                </p:cNvSpPr>
                <p:nvPr/>
              </p:nvSpPr>
              <p:spPr bwMode="auto">
                <a:xfrm>
                  <a:off x="4719638" y="5253038"/>
                  <a:ext cx="481013" cy="449262"/>
                </a:xfrm>
                <a:custGeom>
                  <a:avLst/>
                  <a:gdLst>
                    <a:gd name="T0" fmla="*/ 606 w 606"/>
                    <a:gd name="T1" fmla="*/ 69 h 566"/>
                    <a:gd name="T2" fmla="*/ 600 w 606"/>
                    <a:gd name="T3" fmla="*/ 41 h 566"/>
                    <a:gd name="T4" fmla="*/ 584 w 606"/>
                    <a:gd name="T5" fmla="*/ 19 h 566"/>
                    <a:gd name="T6" fmla="*/ 562 w 606"/>
                    <a:gd name="T7" fmla="*/ 5 h 566"/>
                    <a:gd name="T8" fmla="*/ 537 w 606"/>
                    <a:gd name="T9" fmla="*/ 0 h 566"/>
                    <a:gd name="T10" fmla="*/ 61 w 606"/>
                    <a:gd name="T11" fmla="*/ 0 h 566"/>
                    <a:gd name="T12" fmla="*/ 48 w 606"/>
                    <a:gd name="T13" fmla="*/ 3 h 566"/>
                    <a:gd name="T14" fmla="*/ 35 w 606"/>
                    <a:gd name="T15" fmla="*/ 8 h 566"/>
                    <a:gd name="T16" fmla="*/ 24 w 606"/>
                    <a:gd name="T17" fmla="*/ 15 h 566"/>
                    <a:gd name="T18" fmla="*/ 9 w 606"/>
                    <a:gd name="T19" fmla="*/ 35 h 566"/>
                    <a:gd name="T20" fmla="*/ 0 w 606"/>
                    <a:gd name="T21" fmla="*/ 61 h 566"/>
                    <a:gd name="T22" fmla="*/ 0 w 606"/>
                    <a:gd name="T23" fmla="*/ 171 h 566"/>
                    <a:gd name="T24" fmla="*/ 3 w 606"/>
                    <a:gd name="T25" fmla="*/ 190 h 566"/>
                    <a:gd name="T26" fmla="*/ 19 w 606"/>
                    <a:gd name="T27" fmla="*/ 220 h 566"/>
                    <a:gd name="T28" fmla="*/ 25 w 606"/>
                    <a:gd name="T29" fmla="*/ 225 h 566"/>
                    <a:gd name="T30" fmla="*/ 31 w 606"/>
                    <a:gd name="T31" fmla="*/ 228 h 566"/>
                    <a:gd name="T32" fmla="*/ 28 w 606"/>
                    <a:gd name="T33" fmla="*/ 339 h 566"/>
                    <a:gd name="T34" fmla="*/ 22 w 606"/>
                    <a:gd name="T35" fmla="*/ 344 h 566"/>
                    <a:gd name="T36" fmla="*/ 9 w 606"/>
                    <a:gd name="T37" fmla="*/ 361 h 566"/>
                    <a:gd name="T38" fmla="*/ 0 w 606"/>
                    <a:gd name="T39" fmla="*/ 387 h 566"/>
                    <a:gd name="T40" fmla="*/ 0 w 606"/>
                    <a:gd name="T41" fmla="*/ 497 h 566"/>
                    <a:gd name="T42" fmla="*/ 3 w 606"/>
                    <a:gd name="T43" fmla="*/ 518 h 566"/>
                    <a:gd name="T44" fmla="*/ 19 w 606"/>
                    <a:gd name="T45" fmla="*/ 546 h 566"/>
                    <a:gd name="T46" fmla="*/ 30 w 606"/>
                    <a:gd name="T47" fmla="*/ 554 h 566"/>
                    <a:gd name="T48" fmla="*/ 41 w 606"/>
                    <a:gd name="T49" fmla="*/ 561 h 566"/>
                    <a:gd name="T50" fmla="*/ 54 w 606"/>
                    <a:gd name="T51" fmla="*/ 565 h 566"/>
                    <a:gd name="T52" fmla="*/ 68 w 606"/>
                    <a:gd name="T53" fmla="*/ 566 h 566"/>
                    <a:gd name="T54" fmla="*/ 549 w 606"/>
                    <a:gd name="T55" fmla="*/ 565 h 566"/>
                    <a:gd name="T56" fmla="*/ 573 w 606"/>
                    <a:gd name="T57" fmla="*/ 556 h 566"/>
                    <a:gd name="T58" fmla="*/ 593 w 606"/>
                    <a:gd name="T59" fmla="*/ 537 h 566"/>
                    <a:gd name="T60" fmla="*/ 604 w 606"/>
                    <a:gd name="T61" fmla="*/ 512 h 566"/>
                    <a:gd name="T62" fmla="*/ 606 w 606"/>
                    <a:gd name="T63" fmla="*/ 395 h 566"/>
                    <a:gd name="T64" fmla="*/ 596 w 606"/>
                    <a:gd name="T65" fmla="*/ 361 h 566"/>
                    <a:gd name="T66" fmla="*/ 573 w 606"/>
                    <a:gd name="T67" fmla="*/ 338 h 566"/>
                    <a:gd name="T68" fmla="*/ 586 w 606"/>
                    <a:gd name="T69" fmla="*/ 218 h 566"/>
                    <a:gd name="T70" fmla="*/ 603 w 606"/>
                    <a:gd name="T71" fmla="*/ 189 h 5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6"/>
                    <a:gd name="T109" fmla="*/ 0 h 566"/>
                    <a:gd name="T110" fmla="*/ 606 w 606"/>
                    <a:gd name="T111" fmla="*/ 566 h 5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a:lstStyle/>
                <a:p>
                  <a:endParaRPr lang="en-US"/>
                </a:p>
              </p:txBody>
            </p:sp>
            <p:sp>
              <p:nvSpPr>
                <p:cNvPr id="207" name="Freeform 206"/>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a:lstStyle/>
                <a:p>
                  <a:endParaRPr lang="en-US"/>
                </a:p>
              </p:txBody>
            </p:sp>
            <p:sp>
              <p:nvSpPr>
                <p:cNvPr id="208" name="Freeform 207"/>
                <p:cNvSpPr>
                  <a:spLocks/>
                </p:cNvSpPr>
                <p:nvPr/>
              </p:nvSpPr>
              <p:spPr bwMode="auto">
                <a:xfrm>
                  <a:off x="4810125" y="5086350"/>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FFCDCD"/>
                </a:solidFill>
                <a:ln w="9525">
                  <a:noFill/>
                  <a:round/>
                  <a:headEnd/>
                  <a:tailEnd/>
                </a:ln>
              </p:spPr>
              <p:txBody>
                <a:bodyPr/>
                <a:lstStyle/>
                <a:p>
                  <a:endParaRPr lang="en-US"/>
                </a:p>
              </p:txBody>
            </p:sp>
            <p:sp>
              <p:nvSpPr>
                <p:cNvPr id="209" name="Freeform 208"/>
                <p:cNvSpPr>
                  <a:spLocks noEditPoints="1"/>
                </p:cNvSpPr>
                <p:nvPr/>
              </p:nvSpPr>
              <p:spPr bwMode="auto">
                <a:xfrm>
                  <a:off x="4797425" y="5073650"/>
                  <a:ext cx="325438" cy="293687"/>
                </a:xfrm>
                <a:custGeom>
                  <a:avLst/>
                  <a:gdLst>
                    <a:gd name="T0" fmla="*/ 108 w 409"/>
                    <a:gd name="T1" fmla="*/ 371 h 371"/>
                    <a:gd name="T2" fmla="*/ 110 w 409"/>
                    <a:gd name="T3" fmla="*/ 188 h 371"/>
                    <a:gd name="T4" fmla="*/ 129 w 409"/>
                    <a:gd name="T5" fmla="*/ 142 h 371"/>
                    <a:gd name="T6" fmla="*/ 154 w 409"/>
                    <a:gd name="T7" fmla="*/ 120 h 371"/>
                    <a:gd name="T8" fmla="*/ 190 w 409"/>
                    <a:gd name="T9" fmla="*/ 111 h 371"/>
                    <a:gd name="T10" fmla="*/ 232 w 409"/>
                    <a:gd name="T11" fmla="*/ 112 h 371"/>
                    <a:gd name="T12" fmla="*/ 265 w 409"/>
                    <a:gd name="T13" fmla="*/ 126 h 371"/>
                    <a:gd name="T14" fmla="*/ 286 w 409"/>
                    <a:gd name="T15" fmla="*/ 152 h 371"/>
                    <a:gd name="T16" fmla="*/ 300 w 409"/>
                    <a:gd name="T17" fmla="*/ 201 h 371"/>
                    <a:gd name="T18" fmla="*/ 409 w 409"/>
                    <a:gd name="T19" fmla="*/ 371 h 371"/>
                    <a:gd name="T20" fmla="*/ 406 w 409"/>
                    <a:gd name="T21" fmla="*/ 177 h 371"/>
                    <a:gd name="T22" fmla="*/ 394 w 409"/>
                    <a:gd name="T23" fmla="*/ 127 h 371"/>
                    <a:gd name="T24" fmla="*/ 367 w 409"/>
                    <a:gd name="T25" fmla="*/ 76 h 371"/>
                    <a:gd name="T26" fmla="*/ 323 w 409"/>
                    <a:gd name="T27" fmla="*/ 34 h 371"/>
                    <a:gd name="T28" fmla="*/ 260 w 409"/>
                    <a:gd name="T29" fmla="*/ 6 h 371"/>
                    <a:gd name="T30" fmla="*/ 176 w 409"/>
                    <a:gd name="T31" fmla="*/ 2 h 371"/>
                    <a:gd name="T32" fmla="*/ 104 w 409"/>
                    <a:gd name="T33" fmla="*/ 22 h 371"/>
                    <a:gd name="T34" fmla="*/ 54 w 409"/>
                    <a:gd name="T35" fmla="*/ 61 h 371"/>
                    <a:gd name="T36" fmla="*/ 21 w 409"/>
                    <a:gd name="T37" fmla="*/ 110 h 371"/>
                    <a:gd name="T38" fmla="*/ 4 w 409"/>
                    <a:gd name="T39" fmla="*/ 161 h 371"/>
                    <a:gd name="T40" fmla="*/ 0 w 409"/>
                    <a:gd name="T41" fmla="*/ 205 h 371"/>
                    <a:gd name="T42" fmla="*/ 40 w 409"/>
                    <a:gd name="T43" fmla="*/ 154 h 371"/>
                    <a:gd name="T44" fmla="*/ 89 w 409"/>
                    <a:gd name="T45" fmla="*/ 72 h 371"/>
                    <a:gd name="T46" fmla="*/ 205 w 409"/>
                    <a:gd name="T47" fmla="*/ 33 h 371"/>
                    <a:gd name="T48" fmla="*/ 319 w 409"/>
                    <a:gd name="T49" fmla="*/ 72 h 371"/>
                    <a:gd name="T50" fmla="*/ 368 w 409"/>
                    <a:gd name="T51" fmla="*/ 154 h 371"/>
                    <a:gd name="T52" fmla="*/ 376 w 409"/>
                    <a:gd name="T53" fmla="*/ 223 h 371"/>
                    <a:gd name="T54" fmla="*/ 376 w 409"/>
                    <a:gd name="T55" fmla="*/ 340 h 371"/>
                    <a:gd name="T56" fmla="*/ 360 w 409"/>
                    <a:gd name="T57" fmla="*/ 340 h 371"/>
                    <a:gd name="T58" fmla="*/ 344 w 409"/>
                    <a:gd name="T59" fmla="*/ 340 h 371"/>
                    <a:gd name="T60" fmla="*/ 333 w 409"/>
                    <a:gd name="T61" fmla="*/ 308 h 371"/>
                    <a:gd name="T62" fmla="*/ 333 w 409"/>
                    <a:gd name="T63" fmla="*/ 205 h 371"/>
                    <a:gd name="T64" fmla="*/ 326 w 409"/>
                    <a:gd name="T65" fmla="*/ 162 h 371"/>
                    <a:gd name="T66" fmla="*/ 296 w 409"/>
                    <a:gd name="T67" fmla="*/ 112 h 371"/>
                    <a:gd name="T68" fmla="*/ 256 w 409"/>
                    <a:gd name="T69" fmla="*/ 86 h 371"/>
                    <a:gd name="T70" fmla="*/ 205 w 409"/>
                    <a:gd name="T71" fmla="*/ 78 h 371"/>
                    <a:gd name="T72" fmla="*/ 152 w 409"/>
                    <a:gd name="T73" fmla="*/ 86 h 371"/>
                    <a:gd name="T74" fmla="*/ 112 w 409"/>
                    <a:gd name="T75" fmla="*/ 112 h 371"/>
                    <a:gd name="T76" fmla="*/ 84 w 409"/>
                    <a:gd name="T77" fmla="*/ 162 h 371"/>
                    <a:gd name="T78" fmla="*/ 76 w 409"/>
                    <a:gd name="T79" fmla="*/ 205 h 371"/>
                    <a:gd name="T80" fmla="*/ 76 w 409"/>
                    <a:gd name="T81" fmla="*/ 308 h 371"/>
                    <a:gd name="T82" fmla="*/ 65 w 409"/>
                    <a:gd name="T83" fmla="*/ 340 h 371"/>
                    <a:gd name="T84" fmla="*/ 49 w 409"/>
                    <a:gd name="T85" fmla="*/ 340 h 371"/>
                    <a:gd name="T86" fmla="*/ 32 w 409"/>
                    <a:gd name="T87" fmla="*/ 340 h 371"/>
                    <a:gd name="T88" fmla="*/ 32 w 409"/>
                    <a:gd name="T89" fmla="*/ 223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371"/>
                    <a:gd name="T137" fmla="*/ 409 w 409"/>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a:lstStyle/>
                <a:p>
                  <a:endParaRPr lang="en-US"/>
                </a:p>
              </p:txBody>
            </p:sp>
            <p:sp>
              <p:nvSpPr>
                <p:cNvPr id="210" name="Rectangle 209"/>
                <p:cNvSpPr>
                  <a:spLocks noChangeArrowheads="1"/>
                </p:cNvSpPr>
                <p:nvPr/>
              </p:nvSpPr>
              <p:spPr bwMode="auto">
                <a:xfrm>
                  <a:off x="4779963" y="5405438"/>
                  <a:ext cx="355600" cy="144462"/>
                </a:xfrm>
                <a:prstGeom prst="rect">
                  <a:avLst/>
                </a:prstGeom>
                <a:solidFill>
                  <a:srgbClr val="FFCDCD"/>
                </a:solidFill>
                <a:ln w="9525">
                  <a:noFill/>
                  <a:miter lim="800000"/>
                  <a:headEnd/>
                  <a:tailEnd/>
                </a:ln>
              </p:spPr>
              <p:txBody>
                <a:bodyPr/>
                <a:lstStyle/>
                <a:p>
                  <a:endParaRPr lang="en-US"/>
                </a:p>
              </p:txBody>
            </p:sp>
            <p:sp>
              <p:nvSpPr>
                <p:cNvPr id="211" name="Rectangle 210"/>
                <p:cNvSpPr>
                  <a:spLocks noChangeArrowheads="1"/>
                </p:cNvSpPr>
                <p:nvPr/>
              </p:nvSpPr>
              <p:spPr bwMode="auto">
                <a:xfrm>
                  <a:off x="4781550" y="5407025"/>
                  <a:ext cx="31750" cy="141287"/>
                </a:xfrm>
                <a:prstGeom prst="rect">
                  <a:avLst/>
                </a:prstGeom>
                <a:solidFill>
                  <a:srgbClr val="FFFFFF"/>
                </a:solidFill>
                <a:ln w="9525">
                  <a:noFill/>
                  <a:miter lim="800000"/>
                  <a:headEnd/>
                  <a:tailEnd/>
                </a:ln>
              </p:spPr>
              <p:txBody>
                <a:bodyPr/>
                <a:lstStyle/>
                <a:p>
                  <a:endParaRPr lang="en-US"/>
                </a:p>
              </p:txBody>
            </p:sp>
            <p:sp>
              <p:nvSpPr>
                <p:cNvPr id="212" name="Rectangle 211"/>
                <p:cNvSpPr>
                  <a:spLocks noChangeArrowheads="1"/>
                </p:cNvSpPr>
                <p:nvPr/>
              </p:nvSpPr>
              <p:spPr bwMode="auto">
                <a:xfrm>
                  <a:off x="4779963" y="5446713"/>
                  <a:ext cx="355600" cy="12700"/>
                </a:xfrm>
                <a:prstGeom prst="rect">
                  <a:avLst/>
                </a:prstGeom>
                <a:solidFill>
                  <a:srgbClr val="000000"/>
                </a:solidFill>
                <a:ln w="9525">
                  <a:noFill/>
                  <a:miter lim="800000"/>
                  <a:headEnd/>
                  <a:tailEnd/>
                </a:ln>
              </p:spPr>
              <p:txBody>
                <a:bodyPr/>
                <a:lstStyle/>
                <a:p>
                  <a:endParaRPr lang="en-US"/>
                </a:p>
              </p:txBody>
            </p:sp>
            <p:sp>
              <p:nvSpPr>
                <p:cNvPr id="213" name="Rectangle 212"/>
                <p:cNvSpPr>
                  <a:spLocks noChangeArrowheads="1"/>
                </p:cNvSpPr>
                <p:nvPr/>
              </p:nvSpPr>
              <p:spPr bwMode="auto">
                <a:xfrm>
                  <a:off x="4779963" y="5495925"/>
                  <a:ext cx="355600" cy="12700"/>
                </a:xfrm>
                <a:prstGeom prst="rect">
                  <a:avLst/>
                </a:prstGeom>
                <a:solidFill>
                  <a:srgbClr val="000000"/>
                </a:solidFill>
                <a:ln w="9525">
                  <a:noFill/>
                  <a:miter lim="800000"/>
                  <a:headEnd/>
                  <a:tailEnd/>
                </a:ln>
              </p:spPr>
              <p:txBody>
                <a:bodyPr/>
                <a:lstStyle/>
                <a:p>
                  <a:endParaRPr lang="en-US"/>
                </a:p>
              </p:txBody>
            </p:sp>
            <p:sp>
              <p:nvSpPr>
                <p:cNvPr id="214" name="Freeform 213"/>
                <p:cNvSpPr>
                  <a:spLocks/>
                </p:cNvSpPr>
                <p:nvPr/>
              </p:nvSpPr>
              <p:spPr bwMode="auto">
                <a:xfrm>
                  <a:off x="4757738" y="5291138"/>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15" name="Freeform 214"/>
                <p:cNvSpPr>
                  <a:spLocks/>
                </p:cNvSpPr>
                <p:nvPr/>
              </p:nvSpPr>
              <p:spPr bwMode="auto">
                <a:xfrm>
                  <a:off x="4757738" y="5549900"/>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16" name="Freeform 215"/>
                <p:cNvSpPr>
                  <a:spLocks/>
                </p:cNvSpPr>
                <p:nvPr/>
              </p:nvSpPr>
              <p:spPr bwMode="auto">
                <a:xfrm>
                  <a:off x="4783138"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17" name="Rectangle 216"/>
                <p:cNvSpPr>
                  <a:spLocks noChangeArrowheads="1"/>
                </p:cNvSpPr>
                <p:nvPr/>
              </p:nvSpPr>
              <p:spPr bwMode="auto">
                <a:xfrm>
                  <a:off x="4770438" y="5405438"/>
                  <a:ext cx="25400" cy="144462"/>
                </a:xfrm>
                <a:prstGeom prst="rect">
                  <a:avLst/>
                </a:prstGeom>
                <a:solidFill>
                  <a:srgbClr val="000000"/>
                </a:solidFill>
                <a:ln w="9525">
                  <a:noFill/>
                  <a:miter lim="800000"/>
                  <a:headEnd/>
                  <a:tailEnd/>
                </a:ln>
              </p:spPr>
              <p:txBody>
                <a:bodyPr/>
                <a:lstStyle/>
                <a:p>
                  <a:endParaRPr lang="en-US"/>
                </a:p>
              </p:txBody>
            </p:sp>
            <p:sp>
              <p:nvSpPr>
                <p:cNvPr id="218" name="Freeform 217"/>
                <p:cNvSpPr>
                  <a:spLocks/>
                </p:cNvSpPr>
                <p:nvPr/>
              </p:nvSpPr>
              <p:spPr bwMode="auto">
                <a:xfrm>
                  <a:off x="5137150" y="5405438"/>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19" name="Rectangle 218"/>
                <p:cNvSpPr>
                  <a:spLocks noChangeArrowheads="1"/>
                </p:cNvSpPr>
                <p:nvPr/>
              </p:nvSpPr>
              <p:spPr bwMode="auto">
                <a:xfrm>
                  <a:off x="5126038" y="5405438"/>
                  <a:ext cx="23813" cy="144462"/>
                </a:xfrm>
                <a:prstGeom prst="rect">
                  <a:avLst/>
                </a:prstGeom>
                <a:solidFill>
                  <a:srgbClr val="000000"/>
                </a:solidFill>
                <a:ln w="9525">
                  <a:noFill/>
                  <a:miter lim="800000"/>
                  <a:headEnd/>
                  <a:tailEnd/>
                </a:ln>
              </p:spPr>
              <p:txBody>
                <a:bodyPr/>
                <a:lstStyle/>
                <a:p>
                  <a:endParaRPr lang="en-US"/>
                </a:p>
              </p:txBody>
            </p:sp>
            <p:sp>
              <p:nvSpPr>
                <p:cNvPr id="220" name="Freeform 219"/>
                <p:cNvSpPr>
                  <a:spLocks/>
                </p:cNvSpPr>
                <p:nvPr/>
              </p:nvSpPr>
              <p:spPr bwMode="auto">
                <a:xfrm>
                  <a:off x="4783138" y="5549900"/>
                  <a:ext cx="382588" cy="88900"/>
                </a:xfrm>
                <a:custGeom>
                  <a:avLst/>
                  <a:gdLst>
                    <a:gd name="T0" fmla="*/ 482 w 482"/>
                    <a:gd name="T1" fmla="*/ 96 h 112"/>
                    <a:gd name="T2" fmla="*/ 482 w 482"/>
                    <a:gd name="T3" fmla="*/ 16 h 112"/>
                    <a:gd name="T4" fmla="*/ 478 w 482"/>
                    <a:gd name="T5" fmla="*/ 6 h 112"/>
                    <a:gd name="T6" fmla="*/ 471 w 482"/>
                    <a:gd name="T7" fmla="*/ 2 h 112"/>
                    <a:gd name="T8" fmla="*/ 463 w 482"/>
                    <a:gd name="T9" fmla="*/ 0 h 112"/>
                    <a:gd name="T10" fmla="*/ 460 w 482"/>
                    <a:gd name="T11" fmla="*/ 0 h 112"/>
                    <a:gd name="T12" fmla="*/ 21 w 482"/>
                    <a:gd name="T13" fmla="*/ 0 h 112"/>
                    <a:gd name="T14" fmla="*/ 9 w 482"/>
                    <a:gd name="T15" fmla="*/ 2 h 112"/>
                    <a:gd name="T16" fmla="*/ 2 w 482"/>
                    <a:gd name="T17" fmla="*/ 8 h 112"/>
                    <a:gd name="T18" fmla="*/ 0 w 482"/>
                    <a:gd name="T19" fmla="*/ 13 h 112"/>
                    <a:gd name="T20" fmla="*/ 0 w 482"/>
                    <a:gd name="T21" fmla="*/ 16 h 112"/>
                    <a:gd name="T22" fmla="*/ 0 w 482"/>
                    <a:gd name="T23" fmla="*/ 96 h 112"/>
                    <a:gd name="T24" fmla="*/ 0 w 482"/>
                    <a:gd name="T25" fmla="*/ 99 h 112"/>
                    <a:gd name="T26" fmla="*/ 2 w 482"/>
                    <a:gd name="T27" fmla="*/ 104 h 112"/>
                    <a:gd name="T28" fmla="*/ 9 w 482"/>
                    <a:gd name="T29" fmla="*/ 110 h 112"/>
                    <a:gd name="T30" fmla="*/ 21 w 482"/>
                    <a:gd name="T31" fmla="*/ 112 h 112"/>
                    <a:gd name="T32" fmla="*/ 460 w 482"/>
                    <a:gd name="T33" fmla="*/ 112 h 112"/>
                    <a:gd name="T34" fmla="*/ 463 w 482"/>
                    <a:gd name="T35" fmla="*/ 112 h 112"/>
                    <a:gd name="T36" fmla="*/ 471 w 482"/>
                    <a:gd name="T37" fmla="*/ 110 h 112"/>
                    <a:gd name="T38" fmla="*/ 478 w 482"/>
                    <a:gd name="T39" fmla="*/ 106 h 112"/>
                    <a:gd name="T40" fmla="*/ 482 w 482"/>
                    <a:gd name="T41" fmla="*/ 9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112"/>
                    <a:gd name="T65" fmla="*/ 482 w 48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C00000"/>
                </a:solidFill>
                <a:ln w="9525">
                  <a:noFill/>
                  <a:round/>
                  <a:headEnd/>
                  <a:tailEnd/>
                </a:ln>
              </p:spPr>
              <p:txBody>
                <a:bodyPr/>
                <a:lstStyle/>
                <a:p>
                  <a:endParaRPr lang="en-US"/>
                </a:p>
              </p:txBody>
            </p:sp>
            <p:sp>
              <p:nvSpPr>
                <p:cNvPr id="221" name="Freeform 220"/>
                <p:cNvSpPr>
                  <a:spLocks noEditPoints="1"/>
                </p:cNvSpPr>
                <p:nvPr/>
              </p:nvSpPr>
              <p:spPr bwMode="auto">
                <a:xfrm>
                  <a:off x="4745038" y="5537200"/>
                  <a:ext cx="430213" cy="139700"/>
                </a:xfrm>
                <a:custGeom>
                  <a:avLst/>
                  <a:gdLst>
                    <a:gd name="T0" fmla="*/ 37 w 542"/>
                    <a:gd name="T1" fmla="*/ 0 h 175"/>
                    <a:gd name="T2" fmla="*/ 27 w 542"/>
                    <a:gd name="T3" fmla="*/ 1 h 175"/>
                    <a:gd name="T4" fmla="*/ 20 w 542"/>
                    <a:gd name="T5" fmla="*/ 3 h 175"/>
                    <a:gd name="T6" fmla="*/ 16 w 542"/>
                    <a:gd name="T7" fmla="*/ 6 h 175"/>
                    <a:gd name="T8" fmla="*/ 11 w 542"/>
                    <a:gd name="T9" fmla="*/ 10 h 175"/>
                    <a:gd name="T10" fmla="*/ 6 w 542"/>
                    <a:gd name="T11" fmla="*/ 18 h 175"/>
                    <a:gd name="T12" fmla="*/ 2 w 542"/>
                    <a:gd name="T13" fmla="*/ 26 h 175"/>
                    <a:gd name="T14" fmla="*/ 0 w 542"/>
                    <a:gd name="T15" fmla="*/ 32 h 175"/>
                    <a:gd name="T16" fmla="*/ 0 w 542"/>
                    <a:gd name="T17" fmla="*/ 36 h 175"/>
                    <a:gd name="T18" fmla="*/ 0 w 542"/>
                    <a:gd name="T19" fmla="*/ 138 h 175"/>
                    <a:gd name="T20" fmla="*/ 0 w 542"/>
                    <a:gd name="T21" fmla="*/ 142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3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3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sp>
              <p:nvSpPr>
                <p:cNvPr id="222" name="Freeform 221"/>
                <p:cNvSpPr>
                  <a:spLocks/>
                </p:cNvSpPr>
                <p:nvPr/>
              </p:nvSpPr>
              <p:spPr bwMode="auto">
                <a:xfrm>
                  <a:off x="4783138" y="5314950"/>
                  <a:ext cx="385763" cy="92075"/>
                </a:xfrm>
                <a:custGeom>
                  <a:avLst/>
                  <a:gdLst>
                    <a:gd name="T0" fmla="*/ 486 w 486"/>
                    <a:gd name="T1" fmla="*/ 100 h 116"/>
                    <a:gd name="T2" fmla="*/ 486 w 486"/>
                    <a:gd name="T3" fmla="*/ 17 h 116"/>
                    <a:gd name="T4" fmla="*/ 483 w 486"/>
                    <a:gd name="T5" fmla="*/ 6 h 116"/>
                    <a:gd name="T6" fmla="*/ 476 w 486"/>
                    <a:gd name="T7" fmla="*/ 2 h 116"/>
                    <a:gd name="T8" fmla="*/ 468 w 486"/>
                    <a:gd name="T9" fmla="*/ 0 h 116"/>
                    <a:gd name="T10" fmla="*/ 464 w 486"/>
                    <a:gd name="T11" fmla="*/ 0 h 116"/>
                    <a:gd name="T12" fmla="*/ 21 w 486"/>
                    <a:gd name="T13" fmla="*/ 0 h 116"/>
                    <a:gd name="T14" fmla="*/ 9 w 486"/>
                    <a:gd name="T15" fmla="*/ 2 h 116"/>
                    <a:gd name="T16" fmla="*/ 2 w 486"/>
                    <a:gd name="T17" fmla="*/ 8 h 116"/>
                    <a:gd name="T18" fmla="*/ 0 w 486"/>
                    <a:gd name="T19" fmla="*/ 14 h 116"/>
                    <a:gd name="T20" fmla="*/ 0 w 486"/>
                    <a:gd name="T21" fmla="*/ 17 h 116"/>
                    <a:gd name="T22" fmla="*/ 0 w 486"/>
                    <a:gd name="T23" fmla="*/ 100 h 116"/>
                    <a:gd name="T24" fmla="*/ 0 w 486"/>
                    <a:gd name="T25" fmla="*/ 102 h 116"/>
                    <a:gd name="T26" fmla="*/ 2 w 486"/>
                    <a:gd name="T27" fmla="*/ 108 h 116"/>
                    <a:gd name="T28" fmla="*/ 9 w 486"/>
                    <a:gd name="T29" fmla="*/ 114 h 116"/>
                    <a:gd name="T30" fmla="*/ 21 w 486"/>
                    <a:gd name="T31" fmla="*/ 116 h 116"/>
                    <a:gd name="T32" fmla="*/ 464 w 486"/>
                    <a:gd name="T33" fmla="*/ 116 h 116"/>
                    <a:gd name="T34" fmla="*/ 468 w 486"/>
                    <a:gd name="T35" fmla="*/ 116 h 116"/>
                    <a:gd name="T36" fmla="*/ 476 w 486"/>
                    <a:gd name="T37" fmla="*/ 114 h 116"/>
                    <a:gd name="T38" fmla="*/ 483 w 486"/>
                    <a:gd name="T39" fmla="*/ 109 h 116"/>
                    <a:gd name="T40" fmla="*/ 486 w 486"/>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
                    <a:gd name="T64" fmla="*/ 0 h 116"/>
                    <a:gd name="T65" fmla="*/ 486 w 486"/>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C00000"/>
                </a:solidFill>
                <a:ln w="9525">
                  <a:noFill/>
                  <a:round/>
                  <a:headEnd/>
                  <a:tailEnd/>
                </a:ln>
              </p:spPr>
              <p:txBody>
                <a:bodyPr/>
                <a:lstStyle/>
                <a:p>
                  <a:endParaRPr lang="en-US"/>
                </a:p>
              </p:txBody>
            </p:sp>
            <p:sp>
              <p:nvSpPr>
                <p:cNvPr id="223" name="Freeform 222"/>
                <p:cNvSpPr>
                  <a:spLocks noEditPoints="1"/>
                </p:cNvSpPr>
                <p:nvPr/>
              </p:nvSpPr>
              <p:spPr bwMode="auto">
                <a:xfrm>
                  <a:off x="4745038" y="5278438"/>
                  <a:ext cx="430213" cy="139700"/>
                </a:xfrm>
                <a:custGeom>
                  <a:avLst/>
                  <a:gdLst>
                    <a:gd name="T0" fmla="*/ 37 w 542"/>
                    <a:gd name="T1" fmla="*/ 0 h 175"/>
                    <a:gd name="T2" fmla="*/ 27 w 542"/>
                    <a:gd name="T3" fmla="*/ 1 h 175"/>
                    <a:gd name="T4" fmla="*/ 20 w 542"/>
                    <a:gd name="T5" fmla="*/ 3 h 175"/>
                    <a:gd name="T6" fmla="*/ 16 w 542"/>
                    <a:gd name="T7" fmla="*/ 7 h 175"/>
                    <a:gd name="T8" fmla="*/ 11 w 542"/>
                    <a:gd name="T9" fmla="*/ 10 h 175"/>
                    <a:gd name="T10" fmla="*/ 6 w 542"/>
                    <a:gd name="T11" fmla="*/ 18 h 175"/>
                    <a:gd name="T12" fmla="*/ 2 w 542"/>
                    <a:gd name="T13" fmla="*/ 25 h 175"/>
                    <a:gd name="T14" fmla="*/ 0 w 542"/>
                    <a:gd name="T15" fmla="*/ 32 h 175"/>
                    <a:gd name="T16" fmla="*/ 0 w 542"/>
                    <a:gd name="T17" fmla="*/ 36 h 175"/>
                    <a:gd name="T18" fmla="*/ 0 w 542"/>
                    <a:gd name="T19" fmla="*/ 138 h 175"/>
                    <a:gd name="T20" fmla="*/ 0 w 542"/>
                    <a:gd name="T21" fmla="*/ 141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4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2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grpSp>
        </p:grpSp>
        <p:grpSp>
          <p:nvGrpSpPr>
            <p:cNvPr id="17" name="Group 69"/>
            <p:cNvGrpSpPr>
              <a:grpSpLocks noChangeAspect="1"/>
            </p:cNvGrpSpPr>
            <p:nvPr/>
          </p:nvGrpSpPr>
          <p:grpSpPr bwMode="auto">
            <a:xfrm>
              <a:off x="5302260" y="2801137"/>
              <a:ext cx="664368" cy="684609"/>
              <a:chOff x="3634" y="3155"/>
              <a:chExt cx="558" cy="575"/>
            </a:xfrm>
          </p:grpSpPr>
          <p:sp>
            <p:nvSpPr>
              <p:cNvPr id="180"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81"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82"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83"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84"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85" name="Freeform 184"/>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86" name="Freeform 185"/>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87" name="Rectangle 186"/>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88" name="Rectangle 187"/>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89" name="Rectangle 188"/>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90" name="Rectangle 189"/>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91" name="Freeform 190"/>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92" name="Freeform 191"/>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93" name="Freeform 192"/>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94" name="Rectangle 193"/>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95" name="Freeform 194"/>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96" name="Rectangle 195"/>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97" name="Freeform 196"/>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98" name="Freeform 197"/>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99" name="Freeform 198"/>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200" name="Freeform 199"/>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18" name="Group 212"/>
            <p:cNvGrpSpPr/>
            <p:nvPr/>
          </p:nvGrpSpPr>
          <p:grpSpPr>
            <a:xfrm>
              <a:off x="4808038" y="3445031"/>
              <a:ext cx="300082" cy="520045"/>
              <a:chOff x="2361667" y="3237572"/>
              <a:chExt cx="300082" cy="520045"/>
            </a:xfrm>
          </p:grpSpPr>
          <p:sp>
            <p:nvSpPr>
              <p:cNvPr id="178"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179" name="AutoShape 25"/>
              <p:cNvCxnSpPr>
                <a:cxnSpLocks noChangeAspect="1" noChangeShapeType="1"/>
                <a:stCxn id="178"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nvGrpSpPr>
            <p:cNvPr id="19" name="Group 351"/>
            <p:cNvGrpSpPr/>
            <p:nvPr/>
          </p:nvGrpSpPr>
          <p:grpSpPr>
            <a:xfrm>
              <a:off x="5605370" y="2730531"/>
              <a:ext cx="449661" cy="231896"/>
              <a:chOff x="7620778" y="3015290"/>
              <a:chExt cx="449661" cy="231896"/>
            </a:xfrm>
          </p:grpSpPr>
          <p:grpSp>
            <p:nvGrpSpPr>
              <p:cNvPr id="20" name="Group 250"/>
              <p:cNvGrpSpPr/>
              <p:nvPr/>
            </p:nvGrpSpPr>
            <p:grpSpPr>
              <a:xfrm>
                <a:off x="7931196" y="3083872"/>
                <a:ext cx="139243" cy="163314"/>
                <a:chOff x="3784756" y="3079912"/>
                <a:chExt cx="139243" cy="163314"/>
              </a:xfrm>
            </p:grpSpPr>
            <p:sp>
              <p:nvSpPr>
                <p:cNvPr id="174"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175"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176"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177"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173" name="AutoShape 43"/>
              <p:cNvCxnSpPr>
                <a:cxnSpLocks noChangeAspect="1" noChangeShapeType="1"/>
                <a:endCxn id="177"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grpSp>
        <p:nvGrpSpPr>
          <p:cNvPr id="21" name="Group 875"/>
          <p:cNvGrpSpPr/>
          <p:nvPr/>
        </p:nvGrpSpPr>
        <p:grpSpPr>
          <a:xfrm>
            <a:off x="1977020" y="3513645"/>
            <a:ext cx="1398887" cy="1448901"/>
            <a:chOff x="6226203" y="4487877"/>
            <a:chExt cx="1398887" cy="1448901"/>
          </a:xfrm>
        </p:grpSpPr>
        <p:grpSp>
          <p:nvGrpSpPr>
            <p:cNvPr id="22" name="Group 227"/>
            <p:cNvGrpSpPr/>
            <p:nvPr/>
          </p:nvGrpSpPr>
          <p:grpSpPr>
            <a:xfrm>
              <a:off x="6943744" y="4487877"/>
              <a:ext cx="420624" cy="914400"/>
              <a:chOff x="3188332" y="5437215"/>
              <a:chExt cx="605108" cy="658368"/>
            </a:xfrm>
          </p:grpSpPr>
          <p:sp>
            <p:nvSpPr>
              <p:cNvPr id="152" name="Rectangle 28"/>
              <p:cNvSpPr>
                <a:spLocks noChangeArrowheads="1"/>
              </p:cNvSpPr>
              <p:nvPr/>
            </p:nvSpPr>
            <p:spPr bwMode="auto">
              <a:xfrm>
                <a:off x="3198453"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53" name="Rectangle 152"/>
              <p:cNvSpPr/>
              <p:nvPr/>
            </p:nvSpPr>
            <p:spPr bwMode="auto">
              <a:xfrm>
                <a:off x="3654143" y="5626914"/>
                <a:ext cx="137160" cy="45720"/>
              </a:xfrm>
              <a:prstGeom prst="rect">
                <a:avLst/>
              </a:prstGeom>
              <a:noFill/>
              <a:ln w="0">
                <a:noFill/>
                <a:round/>
                <a:headEnd/>
                <a:tailEnd/>
              </a:ln>
              <a:effectLst/>
            </p:spPr>
            <p:txBody>
              <a:bodyPr wrap="none" rtlCol="0" anchor="ctr"/>
              <a:lstStyle/>
              <a:p>
                <a:pPr algn="ctr"/>
                <a:endParaRPr lang="en-US"/>
              </a:p>
            </p:txBody>
          </p:sp>
          <p:sp>
            <p:nvSpPr>
              <p:cNvPr id="154" name="Rectangle 153"/>
              <p:cNvSpPr/>
              <p:nvPr/>
            </p:nvSpPr>
            <p:spPr bwMode="auto">
              <a:xfrm>
                <a:off x="3188332" y="5626914"/>
                <a:ext cx="137160" cy="45720"/>
              </a:xfrm>
              <a:prstGeom prst="rect">
                <a:avLst/>
              </a:prstGeom>
              <a:noFill/>
              <a:ln w="0">
                <a:noFill/>
                <a:round/>
                <a:headEnd/>
                <a:tailEnd/>
              </a:ln>
              <a:effectLst/>
            </p:spPr>
            <p:txBody>
              <a:bodyPr wrap="none" rtlCol="0" anchor="ctr"/>
              <a:lstStyle/>
              <a:p>
                <a:pPr algn="ctr"/>
                <a:endParaRPr lang="en-US"/>
              </a:p>
            </p:txBody>
          </p:sp>
          <p:sp>
            <p:nvSpPr>
              <p:cNvPr id="155" name="Rectangle 154"/>
              <p:cNvSpPr/>
              <p:nvPr/>
            </p:nvSpPr>
            <p:spPr bwMode="auto">
              <a:xfrm>
                <a:off x="3654144" y="5947653"/>
                <a:ext cx="137160" cy="45720"/>
              </a:xfrm>
              <a:prstGeom prst="rect">
                <a:avLst/>
              </a:prstGeom>
              <a:noFill/>
              <a:ln w="0">
                <a:noFill/>
                <a:round/>
                <a:headEnd/>
                <a:tailEnd/>
              </a:ln>
              <a:effectLst/>
            </p:spPr>
            <p:txBody>
              <a:bodyPr wrap="none" rtlCol="0" anchor="ctr"/>
              <a:lstStyle/>
              <a:p>
                <a:pPr algn="ctr"/>
                <a:endParaRPr lang="en-US"/>
              </a:p>
            </p:txBody>
          </p:sp>
          <p:sp>
            <p:nvSpPr>
              <p:cNvPr id="156" name="Rectangle 155"/>
              <p:cNvSpPr/>
              <p:nvPr/>
            </p:nvSpPr>
            <p:spPr bwMode="auto">
              <a:xfrm>
                <a:off x="3188332" y="5947653"/>
                <a:ext cx="137160" cy="45720"/>
              </a:xfrm>
              <a:prstGeom prst="rect">
                <a:avLst/>
              </a:prstGeom>
              <a:noFill/>
              <a:ln w="0">
                <a:noFill/>
                <a:round/>
                <a:headEnd/>
                <a:tailEnd/>
              </a:ln>
              <a:effectLst/>
            </p:spPr>
            <p:txBody>
              <a:bodyPr wrap="none" rtlCol="0" anchor="ctr"/>
              <a:lstStyle/>
              <a:p>
                <a:pPr algn="ctr"/>
                <a:endParaRPr lang="en-US"/>
              </a:p>
            </p:txBody>
          </p:sp>
          <p:sp>
            <p:nvSpPr>
              <p:cNvPr id="157" name="Rectangle 156"/>
              <p:cNvSpPr/>
              <p:nvPr/>
            </p:nvSpPr>
            <p:spPr bwMode="auto">
              <a:xfrm>
                <a:off x="3654143" y="5803930"/>
                <a:ext cx="137160" cy="45720"/>
              </a:xfrm>
              <a:prstGeom prst="rect">
                <a:avLst/>
              </a:prstGeom>
              <a:noFill/>
              <a:ln w="0">
                <a:noFill/>
                <a:round/>
                <a:headEnd/>
                <a:tailEnd/>
              </a:ln>
              <a:effectLst/>
            </p:spPr>
            <p:txBody>
              <a:bodyPr wrap="none" rtlCol="0" anchor="ctr"/>
              <a:lstStyle/>
              <a:p>
                <a:pPr algn="ctr"/>
                <a:endParaRPr lang="en-US"/>
              </a:p>
            </p:txBody>
          </p:sp>
          <p:sp>
            <p:nvSpPr>
              <p:cNvPr id="158" name="Rectangle 157"/>
              <p:cNvSpPr/>
              <p:nvPr/>
            </p:nvSpPr>
            <p:spPr bwMode="auto">
              <a:xfrm>
                <a:off x="3188332" y="5803930"/>
                <a:ext cx="137160" cy="45720"/>
              </a:xfrm>
              <a:prstGeom prst="rect">
                <a:avLst/>
              </a:prstGeom>
              <a:noFill/>
              <a:ln w="0">
                <a:noFill/>
                <a:round/>
                <a:headEnd/>
                <a:tailEnd/>
              </a:ln>
              <a:effectLst/>
            </p:spPr>
            <p:txBody>
              <a:bodyPr wrap="none" rtlCol="0" anchor="ctr"/>
              <a:lstStyle/>
              <a:p>
                <a:pPr algn="ctr"/>
                <a:endParaRPr lang="en-US"/>
              </a:p>
            </p:txBody>
          </p:sp>
        </p:grpSp>
        <p:grpSp>
          <p:nvGrpSpPr>
            <p:cNvPr id="23" name="Group 226"/>
            <p:cNvGrpSpPr/>
            <p:nvPr/>
          </p:nvGrpSpPr>
          <p:grpSpPr>
            <a:xfrm>
              <a:off x="6297564" y="4487879"/>
              <a:ext cx="420624" cy="914400"/>
              <a:chOff x="2324457" y="5437215"/>
              <a:chExt cx="605108" cy="658368"/>
            </a:xfrm>
          </p:grpSpPr>
          <p:sp>
            <p:nvSpPr>
              <p:cNvPr id="145" name="Rectangle 28"/>
              <p:cNvSpPr>
                <a:spLocks noChangeArrowheads="1"/>
              </p:cNvSpPr>
              <p:nvPr/>
            </p:nvSpPr>
            <p:spPr bwMode="auto">
              <a:xfrm>
                <a:off x="2334578" y="5437215"/>
                <a:ext cx="594987" cy="658368"/>
              </a:xfrm>
              <a:prstGeom prst="rect">
                <a:avLst/>
              </a:prstGeom>
              <a:solidFill>
                <a:schemeClr val="bg1"/>
              </a:solidFill>
              <a:ln w="3810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146" name="Rectangle 145"/>
              <p:cNvSpPr/>
              <p:nvPr/>
            </p:nvSpPr>
            <p:spPr bwMode="auto">
              <a:xfrm>
                <a:off x="2790268" y="5626914"/>
                <a:ext cx="137160" cy="45720"/>
              </a:xfrm>
              <a:prstGeom prst="rect">
                <a:avLst/>
              </a:prstGeom>
              <a:noFill/>
              <a:ln w="0">
                <a:noFill/>
                <a:round/>
                <a:headEnd/>
                <a:tailEnd/>
              </a:ln>
              <a:effectLst/>
            </p:spPr>
            <p:txBody>
              <a:bodyPr wrap="none" rtlCol="0" anchor="ctr"/>
              <a:lstStyle/>
              <a:p>
                <a:pPr algn="ctr"/>
                <a:endParaRPr lang="en-US"/>
              </a:p>
            </p:txBody>
          </p:sp>
          <p:sp>
            <p:nvSpPr>
              <p:cNvPr id="147" name="Rectangle 146"/>
              <p:cNvSpPr/>
              <p:nvPr/>
            </p:nvSpPr>
            <p:spPr bwMode="auto">
              <a:xfrm>
                <a:off x="2324457" y="5626914"/>
                <a:ext cx="137160" cy="45720"/>
              </a:xfrm>
              <a:prstGeom prst="rect">
                <a:avLst/>
              </a:prstGeom>
              <a:noFill/>
              <a:ln w="0">
                <a:noFill/>
                <a:round/>
                <a:headEnd/>
                <a:tailEnd/>
              </a:ln>
              <a:effectLst/>
            </p:spPr>
            <p:txBody>
              <a:bodyPr wrap="none" rtlCol="0" anchor="ctr"/>
              <a:lstStyle/>
              <a:p>
                <a:pPr algn="ctr"/>
                <a:endParaRPr lang="en-US"/>
              </a:p>
            </p:txBody>
          </p:sp>
          <p:sp>
            <p:nvSpPr>
              <p:cNvPr id="148" name="Rectangle 147"/>
              <p:cNvSpPr/>
              <p:nvPr/>
            </p:nvSpPr>
            <p:spPr bwMode="auto">
              <a:xfrm>
                <a:off x="2790268" y="5947653"/>
                <a:ext cx="137160" cy="45720"/>
              </a:xfrm>
              <a:prstGeom prst="rect">
                <a:avLst/>
              </a:prstGeom>
              <a:noFill/>
              <a:ln w="0">
                <a:noFill/>
                <a:round/>
                <a:headEnd/>
                <a:tailEnd/>
              </a:ln>
              <a:effectLst/>
            </p:spPr>
            <p:txBody>
              <a:bodyPr wrap="none" rtlCol="0" anchor="ctr"/>
              <a:lstStyle/>
              <a:p>
                <a:pPr algn="ctr"/>
                <a:endParaRPr lang="en-US"/>
              </a:p>
            </p:txBody>
          </p:sp>
          <p:sp>
            <p:nvSpPr>
              <p:cNvPr id="149" name="Rectangle 148"/>
              <p:cNvSpPr/>
              <p:nvPr/>
            </p:nvSpPr>
            <p:spPr bwMode="auto">
              <a:xfrm>
                <a:off x="2324457" y="5947653"/>
                <a:ext cx="137160" cy="45720"/>
              </a:xfrm>
              <a:prstGeom prst="rect">
                <a:avLst/>
              </a:prstGeom>
              <a:noFill/>
              <a:ln w="0">
                <a:noFill/>
                <a:round/>
                <a:headEnd/>
                <a:tailEnd/>
              </a:ln>
              <a:effectLst/>
            </p:spPr>
            <p:txBody>
              <a:bodyPr wrap="none" rtlCol="0" anchor="ctr"/>
              <a:lstStyle/>
              <a:p>
                <a:pPr algn="ctr"/>
                <a:endParaRPr lang="en-US"/>
              </a:p>
            </p:txBody>
          </p:sp>
          <p:sp>
            <p:nvSpPr>
              <p:cNvPr id="150" name="Rectangle 149"/>
              <p:cNvSpPr/>
              <p:nvPr/>
            </p:nvSpPr>
            <p:spPr bwMode="auto">
              <a:xfrm>
                <a:off x="2790268" y="5803930"/>
                <a:ext cx="137160" cy="45720"/>
              </a:xfrm>
              <a:prstGeom prst="rect">
                <a:avLst/>
              </a:prstGeom>
              <a:noFill/>
              <a:ln w="0">
                <a:noFill/>
                <a:round/>
                <a:headEnd/>
                <a:tailEnd/>
              </a:ln>
              <a:effectLst/>
            </p:spPr>
            <p:txBody>
              <a:bodyPr wrap="none" rtlCol="0" anchor="ctr"/>
              <a:lstStyle/>
              <a:p>
                <a:pPr algn="ctr"/>
                <a:endParaRPr lang="en-US"/>
              </a:p>
            </p:txBody>
          </p:sp>
          <p:sp>
            <p:nvSpPr>
              <p:cNvPr id="151" name="Rectangle 150"/>
              <p:cNvSpPr/>
              <p:nvPr/>
            </p:nvSpPr>
            <p:spPr bwMode="auto">
              <a:xfrm>
                <a:off x="2324457" y="5803930"/>
                <a:ext cx="137160" cy="45720"/>
              </a:xfrm>
              <a:prstGeom prst="rect">
                <a:avLst/>
              </a:prstGeom>
              <a:noFill/>
              <a:ln w="0">
                <a:noFill/>
                <a:round/>
                <a:headEnd/>
                <a:tailEnd/>
              </a:ln>
              <a:effectLst/>
            </p:spPr>
            <p:txBody>
              <a:bodyPr wrap="none" rtlCol="0" anchor="ctr"/>
              <a:lstStyle/>
              <a:p>
                <a:pPr algn="ctr"/>
                <a:endParaRPr lang="en-US"/>
              </a:p>
            </p:txBody>
          </p:sp>
        </p:grpSp>
        <p:sp>
          <p:nvSpPr>
            <p:cNvPr id="88" name="Oval 29"/>
            <p:cNvSpPr>
              <a:spLocks noChangeAspect="1" noChangeArrowheads="1"/>
            </p:cNvSpPr>
            <p:nvPr/>
          </p:nvSpPr>
          <p:spPr bwMode="auto">
            <a:xfrm>
              <a:off x="6480784" y="4670444"/>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cxnSp>
          <p:nvCxnSpPr>
            <p:cNvPr id="90" name="AutoShape 33"/>
            <p:cNvCxnSpPr>
              <a:cxnSpLocks noChangeAspect="1" noChangeShapeType="1"/>
              <a:stCxn id="88" idx="6"/>
            </p:cNvCxnSpPr>
            <p:nvPr/>
          </p:nvCxnSpPr>
          <p:spPr bwMode="auto">
            <a:xfrm flipV="1">
              <a:off x="6534968" y="4694888"/>
              <a:ext cx="408776" cy="1"/>
            </a:xfrm>
            <a:prstGeom prst="straightConnector1">
              <a:avLst/>
            </a:prstGeom>
            <a:noFill/>
            <a:ln w="25400">
              <a:solidFill>
                <a:schemeClr val="tx1"/>
              </a:solidFill>
              <a:round/>
              <a:headEnd/>
              <a:tailEnd type="stealth" w="lg" len="lg"/>
            </a:ln>
            <a:effectLst/>
          </p:spPr>
        </p:cxnSp>
        <p:grpSp>
          <p:nvGrpSpPr>
            <p:cNvPr id="24" name="Group 69"/>
            <p:cNvGrpSpPr>
              <a:grpSpLocks noChangeAspect="1"/>
            </p:cNvGrpSpPr>
            <p:nvPr/>
          </p:nvGrpSpPr>
          <p:grpSpPr bwMode="auto">
            <a:xfrm>
              <a:off x="6226203" y="4772839"/>
              <a:ext cx="664368" cy="684609"/>
              <a:chOff x="3634" y="3155"/>
              <a:chExt cx="558" cy="575"/>
            </a:xfrm>
          </p:grpSpPr>
          <p:sp>
            <p:nvSpPr>
              <p:cNvPr id="124"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25"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26"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27"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28"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29" name="Freeform 128"/>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30" name="Freeform 129"/>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31" name="Rectangle 130"/>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32" name="Rectangle 131"/>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33" name="Rectangle 132"/>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34" name="Rectangle 133"/>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35" name="Freeform 134"/>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36" name="Freeform 135"/>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37" name="Freeform 136"/>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38" name="Rectangle 137"/>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39" name="Freeform 138"/>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40" name="Rectangle 139"/>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41" name="Freeform 140"/>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42" name="Freeform 141"/>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43" name="Freeform 142"/>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44" name="Freeform 143"/>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sp>
          <p:nvSpPr>
            <p:cNvPr id="87" name="Oval 29"/>
            <p:cNvSpPr>
              <a:spLocks noChangeAspect="1" noChangeArrowheads="1"/>
            </p:cNvSpPr>
            <p:nvPr/>
          </p:nvSpPr>
          <p:spPr bwMode="auto">
            <a:xfrm>
              <a:off x="7126964" y="4670444"/>
              <a:ext cx="54184" cy="48889"/>
            </a:xfrm>
            <a:prstGeom prst="ellipse">
              <a:avLst/>
            </a:prstGeom>
            <a:solidFill>
              <a:srgbClr val="000000"/>
            </a:solidFill>
            <a:ln w="0">
              <a:solidFill>
                <a:schemeClr val="tx1"/>
              </a:solidFill>
              <a:round/>
              <a:headEnd/>
              <a:tailEnd/>
            </a:ln>
            <a:effectLst/>
          </p:spPr>
          <p:txBody>
            <a:bodyPr wrap="none" anchor="ctr"/>
            <a:lstStyle/>
            <a:p>
              <a:endParaRPr lang="en-US"/>
            </a:p>
          </p:txBody>
        </p:sp>
        <p:grpSp>
          <p:nvGrpSpPr>
            <p:cNvPr id="25" name="Group 69"/>
            <p:cNvGrpSpPr>
              <a:grpSpLocks noChangeAspect="1"/>
            </p:cNvGrpSpPr>
            <p:nvPr/>
          </p:nvGrpSpPr>
          <p:grpSpPr bwMode="auto">
            <a:xfrm>
              <a:off x="6872319" y="4772839"/>
              <a:ext cx="664368" cy="684609"/>
              <a:chOff x="3634" y="3155"/>
              <a:chExt cx="558" cy="575"/>
            </a:xfrm>
          </p:grpSpPr>
          <p:sp>
            <p:nvSpPr>
              <p:cNvPr id="103" name="AutoShape 68"/>
              <p:cNvSpPr>
                <a:spLocks noChangeAspect="1" noChangeArrowheads="1" noTextEdit="1"/>
              </p:cNvSpPr>
              <p:nvPr/>
            </p:nvSpPr>
            <p:spPr bwMode="auto">
              <a:xfrm>
                <a:off x="3634" y="3155"/>
                <a:ext cx="558" cy="575"/>
              </a:xfrm>
              <a:prstGeom prst="rect">
                <a:avLst/>
              </a:prstGeom>
              <a:noFill/>
              <a:ln w="9525">
                <a:noFill/>
                <a:miter lim="800000"/>
                <a:headEnd/>
                <a:tailEnd/>
              </a:ln>
            </p:spPr>
            <p:txBody>
              <a:bodyPr/>
              <a:lstStyle/>
              <a:p>
                <a:endParaRPr lang="en-US"/>
              </a:p>
            </p:txBody>
          </p:sp>
          <p:sp>
            <p:nvSpPr>
              <p:cNvPr id="104" name="Freeform 73"/>
              <p:cNvSpPr>
                <a:spLocks/>
              </p:cNvSpPr>
              <p:nvPr/>
            </p:nvSpPr>
            <p:spPr bwMode="auto">
              <a:xfrm>
                <a:off x="3758" y="3155"/>
                <a:ext cx="241" cy="262"/>
              </a:xfrm>
              <a:custGeom>
                <a:avLst/>
                <a:gdLst>
                  <a:gd name="T0" fmla="*/ 0 w 480"/>
                  <a:gd name="T1" fmla="*/ 524 h 524"/>
                  <a:gd name="T2" fmla="*/ 174 w 480"/>
                  <a:gd name="T3" fmla="*/ 478 h 524"/>
                  <a:gd name="T4" fmla="*/ 174 w 480"/>
                  <a:gd name="T5" fmla="*/ 287 h 524"/>
                  <a:gd name="T6" fmla="*/ 174 w 480"/>
                  <a:gd name="T7" fmla="*/ 238 h 524"/>
                  <a:gd name="T8" fmla="*/ 178 w 480"/>
                  <a:gd name="T9" fmla="*/ 215 h 524"/>
                  <a:gd name="T10" fmla="*/ 187 w 480"/>
                  <a:gd name="T11" fmla="*/ 197 h 524"/>
                  <a:gd name="T12" fmla="*/ 196 w 480"/>
                  <a:gd name="T13" fmla="*/ 186 h 524"/>
                  <a:gd name="T14" fmla="*/ 208 w 480"/>
                  <a:gd name="T15" fmla="*/ 178 h 524"/>
                  <a:gd name="T16" fmla="*/ 227 w 480"/>
                  <a:gd name="T17" fmla="*/ 175 h 524"/>
                  <a:gd name="T18" fmla="*/ 252 w 480"/>
                  <a:gd name="T19" fmla="*/ 175 h 524"/>
                  <a:gd name="T20" fmla="*/ 272 w 480"/>
                  <a:gd name="T21" fmla="*/ 178 h 524"/>
                  <a:gd name="T22" fmla="*/ 284 w 480"/>
                  <a:gd name="T23" fmla="*/ 186 h 524"/>
                  <a:gd name="T24" fmla="*/ 292 w 480"/>
                  <a:gd name="T25" fmla="*/ 197 h 524"/>
                  <a:gd name="T26" fmla="*/ 302 w 480"/>
                  <a:gd name="T27" fmla="*/ 215 h 524"/>
                  <a:gd name="T28" fmla="*/ 306 w 480"/>
                  <a:gd name="T29" fmla="*/ 237 h 524"/>
                  <a:gd name="T30" fmla="*/ 306 w 480"/>
                  <a:gd name="T31" fmla="*/ 260 h 524"/>
                  <a:gd name="T32" fmla="*/ 306 w 480"/>
                  <a:gd name="T33" fmla="*/ 337 h 524"/>
                  <a:gd name="T34" fmla="*/ 306 w 480"/>
                  <a:gd name="T35" fmla="*/ 356 h 524"/>
                  <a:gd name="T36" fmla="*/ 313 w 480"/>
                  <a:gd name="T37" fmla="*/ 389 h 524"/>
                  <a:gd name="T38" fmla="*/ 331 w 480"/>
                  <a:gd name="T39" fmla="*/ 416 h 524"/>
                  <a:gd name="T40" fmla="*/ 359 w 480"/>
                  <a:gd name="T41" fmla="*/ 433 h 524"/>
                  <a:gd name="T42" fmla="*/ 392 w 480"/>
                  <a:gd name="T43" fmla="*/ 440 h 524"/>
                  <a:gd name="T44" fmla="*/ 426 w 480"/>
                  <a:gd name="T45" fmla="*/ 434 h 524"/>
                  <a:gd name="T46" fmla="*/ 454 w 480"/>
                  <a:gd name="T47" fmla="*/ 417 h 524"/>
                  <a:gd name="T48" fmla="*/ 473 w 480"/>
                  <a:gd name="T49" fmla="*/ 389 h 524"/>
                  <a:gd name="T50" fmla="*/ 480 w 480"/>
                  <a:gd name="T51" fmla="*/ 356 h 524"/>
                  <a:gd name="T52" fmla="*/ 480 w 480"/>
                  <a:gd name="T53" fmla="*/ 241 h 524"/>
                  <a:gd name="T54" fmla="*/ 477 w 480"/>
                  <a:gd name="T55" fmla="*/ 203 h 524"/>
                  <a:gd name="T56" fmla="*/ 467 w 480"/>
                  <a:gd name="T57" fmla="*/ 162 h 524"/>
                  <a:gd name="T58" fmla="*/ 450 w 480"/>
                  <a:gd name="T59" fmla="*/ 122 h 524"/>
                  <a:gd name="T60" fmla="*/ 426 w 480"/>
                  <a:gd name="T61" fmla="*/ 84 h 524"/>
                  <a:gd name="T62" fmla="*/ 394 w 480"/>
                  <a:gd name="T63" fmla="*/ 51 h 524"/>
                  <a:gd name="T64" fmla="*/ 352 w 480"/>
                  <a:gd name="T65" fmla="*/ 24 h 524"/>
                  <a:gd name="T66" fmla="*/ 300 w 480"/>
                  <a:gd name="T67" fmla="*/ 7 h 524"/>
                  <a:gd name="T68" fmla="*/ 239 w 480"/>
                  <a:gd name="T69" fmla="*/ 0 h 524"/>
                  <a:gd name="T70" fmla="*/ 178 w 480"/>
                  <a:gd name="T71" fmla="*/ 7 h 524"/>
                  <a:gd name="T72" fmla="*/ 128 w 480"/>
                  <a:gd name="T73" fmla="*/ 24 h 524"/>
                  <a:gd name="T74" fmla="*/ 86 w 480"/>
                  <a:gd name="T75" fmla="*/ 51 h 524"/>
                  <a:gd name="T76" fmla="*/ 54 w 480"/>
                  <a:gd name="T77" fmla="*/ 84 h 524"/>
                  <a:gd name="T78" fmla="*/ 29 w 480"/>
                  <a:gd name="T79" fmla="*/ 122 h 524"/>
                  <a:gd name="T80" fmla="*/ 12 w 480"/>
                  <a:gd name="T81" fmla="*/ 162 h 524"/>
                  <a:gd name="T82" fmla="*/ 3 w 480"/>
                  <a:gd name="T83" fmla="*/ 203 h 524"/>
                  <a:gd name="T84" fmla="*/ 0 w 480"/>
                  <a:gd name="T85" fmla="*/ 241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524"/>
                  <a:gd name="T131" fmla="*/ 480 w 480"/>
                  <a:gd name="T132" fmla="*/ 524 h 5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a:lstStyle/>
              <a:p>
                <a:endParaRPr lang="en-US"/>
              </a:p>
            </p:txBody>
          </p:sp>
          <p:sp>
            <p:nvSpPr>
              <p:cNvPr id="105" name="Freeform 74"/>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6" name="Freeform 75"/>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07" name="Freeform 76"/>
              <p:cNvSpPr>
                <a:spLocks/>
              </p:cNvSpPr>
              <p:nvPr/>
            </p:nvSpPr>
            <p:spPr bwMode="auto">
              <a:xfrm>
                <a:off x="3724" y="3360"/>
                <a:ext cx="308" cy="288"/>
              </a:xfrm>
              <a:custGeom>
                <a:avLst/>
                <a:gdLst>
                  <a:gd name="T0" fmla="*/ 616 w 616"/>
                  <a:gd name="T1" fmla="*/ 68 h 574"/>
                  <a:gd name="T2" fmla="*/ 610 w 616"/>
                  <a:gd name="T3" fmla="*/ 39 h 574"/>
                  <a:gd name="T4" fmla="*/ 594 w 616"/>
                  <a:gd name="T5" fmla="*/ 18 h 574"/>
                  <a:gd name="T6" fmla="*/ 572 w 616"/>
                  <a:gd name="T7" fmla="*/ 5 h 574"/>
                  <a:gd name="T8" fmla="*/ 548 w 616"/>
                  <a:gd name="T9" fmla="*/ 0 h 574"/>
                  <a:gd name="T10" fmla="*/ 62 w 616"/>
                  <a:gd name="T11" fmla="*/ 0 h 574"/>
                  <a:gd name="T12" fmla="*/ 48 w 616"/>
                  <a:gd name="T13" fmla="*/ 2 h 574"/>
                  <a:gd name="T14" fmla="*/ 35 w 616"/>
                  <a:gd name="T15" fmla="*/ 8 h 574"/>
                  <a:gd name="T16" fmla="*/ 24 w 616"/>
                  <a:gd name="T17" fmla="*/ 14 h 574"/>
                  <a:gd name="T18" fmla="*/ 9 w 616"/>
                  <a:gd name="T19" fmla="*/ 33 h 574"/>
                  <a:gd name="T20" fmla="*/ 0 w 616"/>
                  <a:gd name="T21" fmla="*/ 60 h 574"/>
                  <a:gd name="T22" fmla="*/ 0 w 616"/>
                  <a:gd name="T23" fmla="*/ 173 h 574"/>
                  <a:gd name="T24" fmla="*/ 3 w 616"/>
                  <a:gd name="T25" fmla="*/ 192 h 574"/>
                  <a:gd name="T26" fmla="*/ 19 w 616"/>
                  <a:gd name="T27" fmla="*/ 222 h 574"/>
                  <a:gd name="T28" fmla="*/ 26 w 616"/>
                  <a:gd name="T29" fmla="*/ 227 h 574"/>
                  <a:gd name="T30" fmla="*/ 32 w 616"/>
                  <a:gd name="T31" fmla="*/ 231 h 574"/>
                  <a:gd name="T32" fmla="*/ 28 w 616"/>
                  <a:gd name="T33" fmla="*/ 345 h 574"/>
                  <a:gd name="T34" fmla="*/ 23 w 616"/>
                  <a:gd name="T35" fmla="*/ 350 h 574"/>
                  <a:gd name="T36" fmla="*/ 9 w 616"/>
                  <a:gd name="T37" fmla="*/ 367 h 574"/>
                  <a:gd name="T38" fmla="*/ 0 w 616"/>
                  <a:gd name="T39" fmla="*/ 394 h 574"/>
                  <a:gd name="T40" fmla="*/ 0 w 616"/>
                  <a:gd name="T41" fmla="*/ 505 h 574"/>
                  <a:gd name="T42" fmla="*/ 3 w 616"/>
                  <a:gd name="T43" fmla="*/ 526 h 574"/>
                  <a:gd name="T44" fmla="*/ 19 w 616"/>
                  <a:gd name="T45" fmla="*/ 555 h 574"/>
                  <a:gd name="T46" fmla="*/ 30 w 616"/>
                  <a:gd name="T47" fmla="*/ 563 h 574"/>
                  <a:gd name="T48" fmla="*/ 41 w 616"/>
                  <a:gd name="T49" fmla="*/ 570 h 574"/>
                  <a:gd name="T50" fmla="*/ 55 w 616"/>
                  <a:gd name="T51" fmla="*/ 573 h 574"/>
                  <a:gd name="T52" fmla="*/ 69 w 616"/>
                  <a:gd name="T53" fmla="*/ 574 h 574"/>
                  <a:gd name="T54" fmla="*/ 561 w 616"/>
                  <a:gd name="T55" fmla="*/ 573 h 574"/>
                  <a:gd name="T56" fmla="*/ 584 w 616"/>
                  <a:gd name="T57" fmla="*/ 564 h 574"/>
                  <a:gd name="T58" fmla="*/ 603 w 616"/>
                  <a:gd name="T59" fmla="*/ 546 h 574"/>
                  <a:gd name="T60" fmla="*/ 615 w 616"/>
                  <a:gd name="T61" fmla="*/ 520 h 574"/>
                  <a:gd name="T62" fmla="*/ 616 w 616"/>
                  <a:gd name="T63" fmla="*/ 402 h 574"/>
                  <a:gd name="T64" fmla="*/ 607 w 616"/>
                  <a:gd name="T65" fmla="*/ 366 h 574"/>
                  <a:gd name="T66" fmla="*/ 584 w 616"/>
                  <a:gd name="T67" fmla="*/ 343 h 574"/>
                  <a:gd name="T68" fmla="*/ 596 w 616"/>
                  <a:gd name="T69" fmla="*/ 221 h 574"/>
                  <a:gd name="T70" fmla="*/ 614 w 616"/>
                  <a:gd name="T71" fmla="*/ 191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574"/>
                  <a:gd name="T110" fmla="*/ 616 w 616"/>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a:lstStyle/>
              <a:p>
                <a:endParaRPr lang="en-US"/>
              </a:p>
            </p:txBody>
          </p:sp>
          <p:sp>
            <p:nvSpPr>
              <p:cNvPr id="108" name="Freeform 107"/>
              <p:cNvSpPr>
                <a:spLocks/>
              </p:cNvSpPr>
              <p:nvPr/>
            </p:nvSpPr>
            <p:spPr bwMode="auto">
              <a:xfrm>
                <a:off x="3782" y="3179"/>
                <a:ext cx="193" cy="208"/>
              </a:xfrm>
              <a:custGeom>
                <a:avLst/>
                <a:gdLst>
                  <a:gd name="T0" fmla="*/ 386 w 386"/>
                  <a:gd name="T1" fmla="*/ 327 h 416"/>
                  <a:gd name="T2" fmla="*/ 307 w 386"/>
                  <a:gd name="T3" fmla="*/ 327 h 416"/>
                  <a:gd name="T4" fmla="*/ 307 w 386"/>
                  <a:gd name="T5" fmla="*/ 187 h 416"/>
                  <a:gd name="T6" fmla="*/ 301 w 386"/>
                  <a:gd name="T7" fmla="*/ 153 h 416"/>
                  <a:gd name="T8" fmla="*/ 283 w 386"/>
                  <a:gd name="T9" fmla="*/ 119 h 416"/>
                  <a:gd name="T10" fmla="*/ 265 w 386"/>
                  <a:gd name="T11" fmla="*/ 99 h 416"/>
                  <a:gd name="T12" fmla="*/ 240 w 386"/>
                  <a:gd name="T13" fmla="*/ 86 h 416"/>
                  <a:gd name="T14" fmla="*/ 210 w 386"/>
                  <a:gd name="T15" fmla="*/ 80 h 416"/>
                  <a:gd name="T16" fmla="*/ 175 w 386"/>
                  <a:gd name="T17" fmla="*/ 80 h 416"/>
                  <a:gd name="T18" fmla="*/ 145 w 386"/>
                  <a:gd name="T19" fmla="*/ 86 h 416"/>
                  <a:gd name="T20" fmla="*/ 121 w 386"/>
                  <a:gd name="T21" fmla="*/ 99 h 416"/>
                  <a:gd name="T22" fmla="*/ 102 w 386"/>
                  <a:gd name="T23" fmla="*/ 119 h 416"/>
                  <a:gd name="T24" fmla="*/ 85 w 386"/>
                  <a:gd name="T25" fmla="*/ 153 h 416"/>
                  <a:gd name="T26" fmla="*/ 78 w 386"/>
                  <a:gd name="T27" fmla="*/ 187 h 416"/>
                  <a:gd name="T28" fmla="*/ 78 w 386"/>
                  <a:gd name="T29" fmla="*/ 416 h 416"/>
                  <a:gd name="T30" fmla="*/ 0 w 386"/>
                  <a:gd name="T31" fmla="*/ 193 h 416"/>
                  <a:gd name="T32" fmla="*/ 2 w 386"/>
                  <a:gd name="T33" fmla="*/ 165 h 416"/>
                  <a:gd name="T34" fmla="*/ 9 w 386"/>
                  <a:gd name="T35" fmla="*/ 134 h 416"/>
                  <a:gd name="T36" fmla="*/ 21 w 386"/>
                  <a:gd name="T37" fmla="*/ 103 h 416"/>
                  <a:gd name="T38" fmla="*/ 39 w 386"/>
                  <a:gd name="T39" fmla="*/ 72 h 416"/>
                  <a:gd name="T40" fmla="*/ 64 w 386"/>
                  <a:gd name="T41" fmla="*/ 44 h 416"/>
                  <a:gd name="T42" fmla="*/ 98 w 386"/>
                  <a:gd name="T43" fmla="*/ 21 h 416"/>
                  <a:gd name="T44" fmla="*/ 140 w 386"/>
                  <a:gd name="T45" fmla="*/ 6 h 416"/>
                  <a:gd name="T46" fmla="*/ 192 w 386"/>
                  <a:gd name="T47" fmla="*/ 0 h 416"/>
                  <a:gd name="T48" fmla="*/ 244 w 386"/>
                  <a:gd name="T49" fmla="*/ 6 h 416"/>
                  <a:gd name="T50" fmla="*/ 287 w 386"/>
                  <a:gd name="T51" fmla="*/ 21 h 416"/>
                  <a:gd name="T52" fmla="*/ 321 w 386"/>
                  <a:gd name="T53" fmla="*/ 44 h 416"/>
                  <a:gd name="T54" fmla="*/ 347 w 386"/>
                  <a:gd name="T55" fmla="*/ 72 h 416"/>
                  <a:gd name="T56" fmla="*/ 365 w 386"/>
                  <a:gd name="T57" fmla="*/ 103 h 416"/>
                  <a:gd name="T58" fmla="*/ 377 w 386"/>
                  <a:gd name="T59" fmla="*/ 134 h 416"/>
                  <a:gd name="T60" fmla="*/ 384 w 386"/>
                  <a:gd name="T61" fmla="*/ 165 h 416"/>
                  <a:gd name="T62" fmla="*/ 386 w 386"/>
                  <a:gd name="T63" fmla="*/ 193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416"/>
                  <a:gd name="T98" fmla="*/ 386 w 386"/>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a:lstStyle/>
              <a:p>
                <a:endParaRPr lang="en-US"/>
              </a:p>
            </p:txBody>
          </p:sp>
          <p:sp>
            <p:nvSpPr>
              <p:cNvPr id="109" name="Freeform 108"/>
              <p:cNvSpPr>
                <a:spLocks noEditPoints="1"/>
              </p:cNvSpPr>
              <p:nvPr/>
            </p:nvSpPr>
            <p:spPr bwMode="auto">
              <a:xfrm>
                <a:off x="3774" y="3171"/>
                <a:ext cx="208" cy="230"/>
              </a:xfrm>
              <a:custGeom>
                <a:avLst/>
                <a:gdLst>
                  <a:gd name="T0" fmla="*/ 110 w 417"/>
                  <a:gd name="T1" fmla="*/ 457 h 460"/>
                  <a:gd name="T2" fmla="*/ 113 w 417"/>
                  <a:gd name="T3" fmla="*/ 191 h 460"/>
                  <a:gd name="T4" fmla="*/ 131 w 417"/>
                  <a:gd name="T5" fmla="*/ 144 h 460"/>
                  <a:gd name="T6" fmla="*/ 156 w 417"/>
                  <a:gd name="T7" fmla="*/ 121 h 460"/>
                  <a:gd name="T8" fmla="*/ 193 w 417"/>
                  <a:gd name="T9" fmla="*/ 112 h 460"/>
                  <a:gd name="T10" fmla="*/ 237 w 417"/>
                  <a:gd name="T11" fmla="*/ 113 h 460"/>
                  <a:gd name="T12" fmla="*/ 271 w 417"/>
                  <a:gd name="T13" fmla="*/ 128 h 460"/>
                  <a:gd name="T14" fmla="*/ 294 w 417"/>
                  <a:gd name="T15" fmla="*/ 154 h 460"/>
                  <a:gd name="T16" fmla="*/ 307 w 417"/>
                  <a:gd name="T17" fmla="*/ 204 h 460"/>
                  <a:gd name="T18" fmla="*/ 309 w 417"/>
                  <a:gd name="T19" fmla="*/ 335 h 460"/>
                  <a:gd name="T20" fmla="*/ 325 w 417"/>
                  <a:gd name="T21" fmla="*/ 363 h 460"/>
                  <a:gd name="T22" fmla="*/ 351 w 417"/>
                  <a:gd name="T23" fmla="*/ 376 h 460"/>
                  <a:gd name="T24" fmla="*/ 382 w 417"/>
                  <a:gd name="T25" fmla="*/ 373 h 460"/>
                  <a:gd name="T26" fmla="*/ 406 w 417"/>
                  <a:gd name="T27" fmla="*/ 355 h 460"/>
                  <a:gd name="T28" fmla="*/ 417 w 417"/>
                  <a:gd name="T29" fmla="*/ 323 h 460"/>
                  <a:gd name="T30" fmla="*/ 414 w 417"/>
                  <a:gd name="T31" fmla="*/ 179 h 460"/>
                  <a:gd name="T32" fmla="*/ 402 w 417"/>
                  <a:gd name="T33" fmla="*/ 129 h 460"/>
                  <a:gd name="T34" fmla="*/ 375 w 417"/>
                  <a:gd name="T35" fmla="*/ 77 h 460"/>
                  <a:gd name="T36" fmla="*/ 330 w 417"/>
                  <a:gd name="T37" fmla="*/ 34 h 460"/>
                  <a:gd name="T38" fmla="*/ 265 w 417"/>
                  <a:gd name="T39" fmla="*/ 6 h 460"/>
                  <a:gd name="T40" fmla="*/ 178 w 417"/>
                  <a:gd name="T41" fmla="*/ 1 h 460"/>
                  <a:gd name="T42" fmla="*/ 106 w 417"/>
                  <a:gd name="T43" fmla="*/ 23 h 460"/>
                  <a:gd name="T44" fmla="*/ 55 w 417"/>
                  <a:gd name="T45" fmla="*/ 62 h 460"/>
                  <a:gd name="T46" fmla="*/ 23 w 417"/>
                  <a:gd name="T47" fmla="*/ 111 h 460"/>
                  <a:gd name="T48" fmla="*/ 4 w 417"/>
                  <a:gd name="T49" fmla="*/ 163 h 460"/>
                  <a:gd name="T50" fmla="*/ 0 w 417"/>
                  <a:gd name="T51" fmla="*/ 209 h 460"/>
                  <a:gd name="T52" fmla="*/ 40 w 417"/>
                  <a:gd name="T53" fmla="*/ 156 h 460"/>
                  <a:gd name="T54" fmla="*/ 91 w 417"/>
                  <a:gd name="T55" fmla="*/ 72 h 460"/>
                  <a:gd name="T56" fmla="*/ 208 w 417"/>
                  <a:gd name="T57" fmla="*/ 32 h 460"/>
                  <a:gd name="T58" fmla="*/ 326 w 417"/>
                  <a:gd name="T59" fmla="*/ 72 h 460"/>
                  <a:gd name="T60" fmla="*/ 378 w 417"/>
                  <a:gd name="T61" fmla="*/ 156 h 460"/>
                  <a:gd name="T62" fmla="*/ 386 w 417"/>
                  <a:gd name="T63" fmla="*/ 323 h 460"/>
                  <a:gd name="T64" fmla="*/ 370 w 417"/>
                  <a:gd name="T65" fmla="*/ 343 h 460"/>
                  <a:gd name="T66" fmla="*/ 348 w 417"/>
                  <a:gd name="T67" fmla="*/ 340 h 460"/>
                  <a:gd name="T68" fmla="*/ 340 w 417"/>
                  <a:gd name="T69" fmla="*/ 304 h 460"/>
                  <a:gd name="T70" fmla="*/ 340 w 417"/>
                  <a:gd name="T71" fmla="*/ 209 h 460"/>
                  <a:gd name="T72" fmla="*/ 332 w 417"/>
                  <a:gd name="T73" fmla="*/ 165 h 460"/>
                  <a:gd name="T74" fmla="*/ 303 w 417"/>
                  <a:gd name="T75" fmla="*/ 113 h 460"/>
                  <a:gd name="T76" fmla="*/ 262 w 417"/>
                  <a:gd name="T77" fmla="*/ 88 h 460"/>
                  <a:gd name="T78" fmla="*/ 208 w 417"/>
                  <a:gd name="T79" fmla="*/ 79 h 460"/>
                  <a:gd name="T80" fmla="*/ 155 w 417"/>
                  <a:gd name="T81" fmla="*/ 88 h 460"/>
                  <a:gd name="T82" fmla="*/ 115 w 417"/>
                  <a:gd name="T83" fmla="*/ 113 h 460"/>
                  <a:gd name="T84" fmla="*/ 86 w 417"/>
                  <a:gd name="T85" fmla="*/ 165 h 460"/>
                  <a:gd name="T86" fmla="*/ 78 w 417"/>
                  <a:gd name="T87" fmla="*/ 209 h 460"/>
                  <a:gd name="T88" fmla="*/ 78 w 417"/>
                  <a:gd name="T89" fmla="*/ 380 h 460"/>
                  <a:gd name="T90" fmla="*/ 67 w 417"/>
                  <a:gd name="T91" fmla="*/ 426 h 460"/>
                  <a:gd name="T92" fmla="*/ 49 w 417"/>
                  <a:gd name="T93" fmla="*/ 427 h 460"/>
                  <a:gd name="T94" fmla="*/ 32 w 417"/>
                  <a:gd name="T95" fmla="*/ 427 h 460"/>
                  <a:gd name="T96" fmla="*/ 32 w 417"/>
                  <a:gd name="T97" fmla="*/ 239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460"/>
                  <a:gd name="T149" fmla="*/ 417 w 417"/>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a:lstStyle/>
              <a:p>
                <a:endParaRPr lang="en-US"/>
              </a:p>
            </p:txBody>
          </p:sp>
          <p:sp>
            <p:nvSpPr>
              <p:cNvPr id="110" name="Rectangle 109"/>
              <p:cNvSpPr>
                <a:spLocks noChangeArrowheads="1"/>
              </p:cNvSpPr>
              <p:nvPr/>
            </p:nvSpPr>
            <p:spPr bwMode="auto">
              <a:xfrm>
                <a:off x="3762" y="3457"/>
                <a:ext cx="229" cy="94"/>
              </a:xfrm>
              <a:prstGeom prst="rect">
                <a:avLst/>
              </a:prstGeom>
              <a:solidFill>
                <a:srgbClr val="BFDDFF"/>
              </a:solidFill>
              <a:ln w="9525">
                <a:noFill/>
                <a:miter lim="800000"/>
                <a:headEnd/>
                <a:tailEnd/>
              </a:ln>
            </p:spPr>
            <p:txBody>
              <a:bodyPr/>
              <a:lstStyle/>
              <a:p>
                <a:endParaRPr lang="en-US"/>
              </a:p>
            </p:txBody>
          </p:sp>
          <p:sp>
            <p:nvSpPr>
              <p:cNvPr id="111" name="Rectangle 110"/>
              <p:cNvSpPr>
                <a:spLocks noChangeArrowheads="1"/>
              </p:cNvSpPr>
              <p:nvPr/>
            </p:nvSpPr>
            <p:spPr bwMode="auto">
              <a:xfrm>
                <a:off x="3763" y="3458"/>
                <a:ext cx="21" cy="92"/>
              </a:xfrm>
              <a:prstGeom prst="rect">
                <a:avLst/>
              </a:prstGeom>
              <a:solidFill>
                <a:srgbClr val="FFFFFF"/>
              </a:solidFill>
              <a:ln w="9525">
                <a:noFill/>
                <a:miter lim="800000"/>
                <a:headEnd/>
                <a:tailEnd/>
              </a:ln>
            </p:spPr>
            <p:txBody>
              <a:bodyPr/>
              <a:lstStyle/>
              <a:p>
                <a:endParaRPr lang="en-US"/>
              </a:p>
            </p:txBody>
          </p:sp>
          <p:sp>
            <p:nvSpPr>
              <p:cNvPr id="112" name="Rectangle 111"/>
              <p:cNvSpPr>
                <a:spLocks noChangeArrowheads="1"/>
              </p:cNvSpPr>
              <p:nvPr/>
            </p:nvSpPr>
            <p:spPr bwMode="auto">
              <a:xfrm>
                <a:off x="3762" y="3484"/>
                <a:ext cx="229" cy="8"/>
              </a:xfrm>
              <a:prstGeom prst="rect">
                <a:avLst/>
              </a:prstGeom>
              <a:solidFill>
                <a:srgbClr val="000000"/>
              </a:solidFill>
              <a:ln w="9525">
                <a:noFill/>
                <a:miter lim="800000"/>
                <a:headEnd/>
                <a:tailEnd/>
              </a:ln>
            </p:spPr>
            <p:txBody>
              <a:bodyPr/>
              <a:lstStyle/>
              <a:p>
                <a:endParaRPr lang="en-US"/>
              </a:p>
            </p:txBody>
          </p:sp>
          <p:sp>
            <p:nvSpPr>
              <p:cNvPr id="113" name="Rectangle 112"/>
              <p:cNvSpPr>
                <a:spLocks noChangeArrowheads="1"/>
              </p:cNvSpPr>
              <p:nvPr/>
            </p:nvSpPr>
            <p:spPr bwMode="auto">
              <a:xfrm>
                <a:off x="3762" y="3515"/>
                <a:ext cx="229" cy="8"/>
              </a:xfrm>
              <a:prstGeom prst="rect">
                <a:avLst/>
              </a:prstGeom>
              <a:solidFill>
                <a:srgbClr val="000000"/>
              </a:solidFill>
              <a:ln w="9525">
                <a:noFill/>
                <a:miter lim="800000"/>
                <a:headEnd/>
                <a:tailEnd/>
              </a:ln>
            </p:spPr>
            <p:txBody>
              <a:bodyPr/>
              <a:lstStyle/>
              <a:p>
                <a:endParaRPr lang="en-US"/>
              </a:p>
            </p:txBody>
          </p:sp>
          <p:sp>
            <p:nvSpPr>
              <p:cNvPr id="114" name="Freeform 113"/>
              <p:cNvSpPr>
                <a:spLocks/>
              </p:cNvSpPr>
              <p:nvPr/>
            </p:nvSpPr>
            <p:spPr bwMode="auto">
              <a:xfrm>
                <a:off x="3748" y="3384"/>
                <a:ext cx="260" cy="73"/>
              </a:xfrm>
              <a:custGeom>
                <a:avLst/>
                <a:gdLst>
                  <a:gd name="T0" fmla="*/ 521 w 521"/>
                  <a:gd name="T1" fmla="*/ 126 h 146"/>
                  <a:gd name="T2" fmla="*/ 521 w 521"/>
                  <a:gd name="T3" fmla="*/ 21 h 146"/>
                  <a:gd name="T4" fmla="*/ 517 w 521"/>
                  <a:gd name="T5" fmla="*/ 9 h 146"/>
                  <a:gd name="T6" fmla="*/ 510 w 521"/>
                  <a:gd name="T7" fmla="*/ 2 h 146"/>
                  <a:gd name="T8" fmla="*/ 503 w 521"/>
                  <a:gd name="T9" fmla="*/ 0 h 146"/>
                  <a:gd name="T10" fmla="*/ 500 w 521"/>
                  <a:gd name="T11" fmla="*/ 0 h 146"/>
                  <a:gd name="T12" fmla="*/ 21 w 521"/>
                  <a:gd name="T13" fmla="*/ 0 h 146"/>
                  <a:gd name="T14" fmla="*/ 9 w 521"/>
                  <a:gd name="T15" fmla="*/ 4 h 146"/>
                  <a:gd name="T16" fmla="*/ 2 w 521"/>
                  <a:gd name="T17" fmla="*/ 11 h 146"/>
                  <a:gd name="T18" fmla="*/ 0 w 521"/>
                  <a:gd name="T19" fmla="*/ 17 h 146"/>
                  <a:gd name="T20" fmla="*/ 0 w 521"/>
                  <a:gd name="T21" fmla="*/ 21 h 146"/>
                  <a:gd name="T22" fmla="*/ 0 w 521"/>
                  <a:gd name="T23" fmla="*/ 126 h 146"/>
                  <a:gd name="T24" fmla="*/ 0 w 521"/>
                  <a:gd name="T25" fmla="*/ 129 h 146"/>
                  <a:gd name="T26" fmla="*/ 2 w 521"/>
                  <a:gd name="T27" fmla="*/ 136 h 146"/>
                  <a:gd name="T28" fmla="*/ 9 w 521"/>
                  <a:gd name="T29" fmla="*/ 143 h 146"/>
                  <a:gd name="T30" fmla="*/ 21 w 521"/>
                  <a:gd name="T31" fmla="*/ 146 h 146"/>
                  <a:gd name="T32" fmla="*/ 500 w 521"/>
                  <a:gd name="T33" fmla="*/ 146 h 146"/>
                  <a:gd name="T34" fmla="*/ 503 w 521"/>
                  <a:gd name="T35" fmla="*/ 146 h 146"/>
                  <a:gd name="T36" fmla="*/ 510 w 521"/>
                  <a:gd name="T37" fmla="*/ 144 h 146"/>
                  <a:gd name="T38" fmla="*/ 517 w 521"/>
                  <a:gd name="T39" fmla="*/ 137 h 146"/>
                  <a:gd name="T40" fmla="*/ 521 w 521"/>
                  <a:gd name="T41" fmla="*/ 12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6"/>
                  <a:gd name="T65" fmla="*/ 521 w 52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a:lstStyle/>
              <a:p>
                <a:endParaRPr lang="en-US"/>
              </a:p>
            </p:txBody>
          </p:sp>
          <p:sp>
            <p:nvSpPr>
              <p:cNvPr id="115" name="Freeform 114"/>
              <p:cNvSpPr>
                <a:spLocks/>
              </p:cNvSpPr>
              <p:nvPr/>
            </p:nvSpPr>
            <p:spPr bwMode="auto">
              <a:xfrm>
                <a:off x="3748" y="3551"/>
                <a:ext cx="260" cy="73"/>
              </a:xfrm>
              <a:custGeom>
                <a:avLst/>
                <a:gdLst>
                  <a:gd name="T0" fmla="*/ 521 w 521"/>
                  <a:gd name="T1" fmla="*/ 124 h 145"/>
                  <a:gd name="T2" fmla="*/ 521 w 521"/>
                  <a:gd name="T3" fmla="*/ 21 h 145"/>
                  <a:gd name="T4" fmla="*/ 517 w 521"/>
                  <a:gd name="T5" fmla="*/ 9 h 145"/>
                  <a:gd name="T6" fmla="*/ 510 w 521"/>
                  <a:gd name="T7" fmla="*/ 2 h 145"/>
                  <a:gd name="T8" fmla="*/ 503 w 521"/>
                  <a:gd name="T9" fmla="*/ 0 h 145"/>
                  <a:gd name="T10" fmla="*/ 500 w 521"/>
                  <a:gd name="T11" fmla="*/ 0 h 145"/>
                  <a:gd name="T12" fmla="*/ 21 w 521"/>
                  <a:gd name="T13" fmla="*/ 0 h 145"/>
                  <a:gd name="T14" fmla="*/ 9 w 521"/>
                  <a:gd name="T15" fmla="*/ 3 h 145"/>
                  <a:gd name="T16" fmla="*/ 2 w 521"/>
                  <a:gd name="T17" fmla="*/ 10 h 145"/>
                  <a:gd name="T18" fmla="*/ 0 w 521"/>
                  <a:gd name="T19" fmla="*/ 17 h 145"/>
                  <a:gd name="T20" fmla="*/ 0 w 521"/>
                  <a:gd name="T21" fmla="*/ 21 h 145"/>
                  <a:gd name="T22" fmla="*/ 0 w 521"/>
                  <a:gd name="T23" fmla="*/ 124 h 145"/>
                  <a:gd name="T24" fmla="*/ 0 w 521"/>
                  <a:gd name="T25" fmla="*/ 128 h 145"/>
                  <a:gd name="T26" fmla="*/ 2 w 521"/>
                  <a:gd name="T27" fmla="*/ 135 h 145"/>
                  <a:gd name="T28" fmla="*/ 9 w 521"/>
                  <a:gd name="T29" fmla="*/ 142 h 145"/>
                  <a:gd name="T30" fmla="*/ 21 w 521"/>
                  <a:gd name="T31" fmla="*/ 145 h 145"/>
                  <a:gd name="T32" fmla="*/ 500 w 521"/>
                  <a:gd name="T33" fmla="*/ 145 h 145"/>
                  <a:gd name="T34" fmla="*/ 503 w 521"/>
                  <a:gd name="T35" fmla="*/ 145 h 145"/>
                  <a:gd name="T36" fmla="*/ 510 w 521"/>
                  <a:gd name="T37" fmla="*/ 143 h 145"/>
                  <a:gd name="T38" fmla="*/ 517 w 521"/>
                  <a:gd name="T39" fmla="*/ 136 h 145"/>
                  <a:gd name="T40" fmla="*/ 521 w 521"/>
                  <a:gd name="T41" fmla="*/ 124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1"/>
                  <a:gd name="T64" fmla="*/ 0 h 145"/>
                  <a:gd name="T65" fmla="*/ 521 w 52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a:lstStyle/>
              <a:p>
                <a:endParaRPr lang="en-US"/>
              </a:p>
            </p:txBody>
          </p:sp>
          <p:sp>
            <p:nvSpPr>
              <p:cNvPr id="116" name="Freeform 115"/>
              <p:cNvSpPr>
                <a:spLocks/>
              </p:cNvSpPr>
              <p:nvPr/>
            </p:nvSpPr>
            <p:spPr bwMode="auto">
              <a:xfrm>
                <a:off x="3764"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17" name="Rectangle 116"/>
              <p:cNvSpPr>
                <a:spLocks noChangeArrowheads="1"/>
              </p:cNvSpPr>
              <p:nvPr/>
            </p:nvSpPr>
            <p:spPr bwMode="auto">
              <a:xfrm>
                <a:off x="3756" y="3457"/>
                <a:ext cx="16" cy="94"/>
              </a:xfrm>
              <a:prstGeom prst="rect">
                <a:avLst/>
              </a:prstGeom>
              <a:solidFill>
                <a:srgbClr val="000000"/>
              </a:solidFill>
              <a:ln w="9525">
                <a:noFill/>
                <a:miter lim="800000"/>
                <a:headEnd/>
                <a:tailEnd/>
              </a:ln>
            </p:spPr>
            <p:txBody>
              <a:bodyPr/>
              <a:lstStyle/>
              <a:p>
                <a:endParaRPr lang="en-US"/>
              </a:p>
            </p:txBody>
          </p:sp>
          <p:sp>
            <p:nvSpPr>
              <p:cNvPr id="118" name="Freeform 117"/>
              <p:cNvSpPr>
                <a:spLocks/>
              </p:cNvSpPr>
              <p:nvPr/>
            </p:nvSpPr>
            <p:spPr bwMode="auto">
              <a:xfrm>
                <a:off x="3992" y="3457"/>
                <a:ext cx="1" cy="94"/>
              </a:xfrm>
              <a:custGeom>
                <a:avLst/>
                <a:gdLst>
                  <a:gd name="T0" fmla="*/ 0 w 1"/>
                  <a:gd name="T1" fmla="*/ 0 h 188"/>
                  <a:gd name="T2" fmla="*/ 0 w 1"/>
                  <a:gd name="T3" fmla="*/ 188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0" y="0"/>
                    </a:moveTo>
                    <a:lnTo>
                      <a:pt x="0" y="188"/>
                    </a:lnTo>
                    <a:lnTo>
                      <a:pt x="0" y="0"/>
                    </a:lnTo>
                    <a:close/>
                  </a:path>
                </a:pathLst>
              </a:custGeom>
              <a:solidFill>
                <a:srgbClr val="BFDDFF"/>
              </a:solidFill>
              <a:ln w="9525">
                <a:noFill/>
                <a:round/>
                <a:headEnd/>
                <a:tailEnd/>
              </a:ln>
            </p:spPr>
            <p:txBody>
              <a:bodyPr/>
              <a:lstStyle/>
              <a:p>
                <a:endParaRPr lang="en-US"/>
              </a:p>
            </p:txBody>
          </p:sp>
          <p:sp>
            <p:nvSpPr>
              <p:cNvPr id="119" name="Rectangle 118"/>
              <p:cNvSpPr>
                <a:spLocks noChangeArrowheads="1"/>
              </p:cNvSpPr>
              <p:nvPr/>
            </p:nvSpPr>
            <p:spPr bwMode="auto">
              <a:xfrm>
                <a:off x="3984" y="3457"/>
                <a:ext cx="16" cy="94"/>
              </a:xfrm>
              <a:prstGeom prst="rect">
                <a:avLst/>
              </a:prstGeom>
              <a:solidFill>
                <a:srgbClr val="000000"/>
              </a:solidFill>
              <a:ln w="9525">
                <a:noFill/>
                <a:miter lim="800000"/>
                <a:headEnd/>
                <a:tailEnd/>
              </a:ln>
            </p:spPr>
            <p:txBody>
              <a:bodyPr/>
              <a:lstStyle/>
              <a:p>
                <a:endParaRPr lang="en-US"/>
              </a:p>
            </p:txBody>
          </p:sp>
          <p:sp>
            <p:nvSpPr>
              <p:cNvPr id="120" name="Freeform 119"/>
              <p:cNvSpPr>
                <a:spLocks/>
              </p:cNvSpPr>
              <p:nvPr/>
            </p:nvSpPr>
            <p:spPr bwMode="auto">
              <a:xfrm>
                <a:off x="3764" y="3550"/>
                <a:ext cx="245" cy="58"/>
              </a:xfrm>
              <a:custGeom>
                <a:avLst/>
                <a:gdLst>
                  <a:gd name="T0" fmla="*/ 491 w 491"/>
                  <a:gd name="T1" fmla="*/ 100 h 116"/>
                  <a:gd name="T2" fmla="*/ 491 w 491"/>
                  <a:gd name="T3" fmla="*/ 17 h 116"/>
                  <a:gd name="T4" fmla="*/ 487 w 491"/>
                  <a:gd name="T5" fmla="*/ 7 h 116"/>
                  <a:gd name="T6" fmla="*/ 481 w 491"/>
                  <a:gd name="T7" fmla="*/ 2 h 116"/>
                  <a:gd name="T8" fmla="*/ 474 w 491"/>
                  <a:gd name="T9" fmla="*/ 0 h 116"/>
                  <a:gd name="T10" fmla="*/ 470 w 491"/>
                  <a:gd name="T11" fmla="*/ 0 h 116"/>
                  <a:gd name="T12" fmla="*/ 21 w 491"/>
                  <a:gd name="T13" fmla="*/ 0 h 116"/>
                  <a:gd name="T14" fmla="*/ 9 w 491"/>
                  <a:gd name="T15" fmla="*/ 2 h 116"/>
                  <a:gd name="T16" fmla="*/ 3 w 491"/>
                  <a:gd name="T17" fmla="*/ 8 h 116"/>
                  <a:gd name="T18" fmla="*/ 0 w 491"/>
                  <a:gd name="T19" fmla="*/ 15 h 116"/>
                  <a:gd name="T20" fmla="*/ 0 w 491"/>
                  <a:gd name="T21" fmla="*/ 17 h 116"/>
                  <a:gd name="T22" fmla="*/ 0 w 491"/>
                  <a:gd name="T23" fmla="*/ 100 h 116"/>
                  <a:gd name="T24" fmla="*/ 0 w 491"/>
                  <a:gd name="T25" fmla="*/ 102 h 116"/>
                  <a:gd name="T26" fmla="*/ 3 w 491"/>
                  <a:gd name="T27" fmla="*/ 108 h 116"/>
                  <a:gd name="T28" fmla="*/ 9 w 491"/>
                  <a:gd name="T29" fmla="*/ 114 h 116"/>
                  <a:gd name="T30" fmla="*/ 21 w 491"/>
                  <a:gd name="T31" fmla="*/ 116 h 116"/>
                  <a:gd name="T32" fmla="*/ 470 w 491"/>
                  <a:gd name="T33" fmla="*/ 116 h 116"/>
                  <a:gd name="T34" fmla="*/ 474 w 491"/>
                  <a:gd name="T35" fmla="*/ 116 h 116"/>
                  <a:gd name="T36" fmla="*/ 481 w 491"/>
                  <a:gd name="T37" fmla="*/ 114 h 116"/>
                  <a:gd name="T38" fmla="*/ 487 w 491"/>
                  <a:gd name="T39" fmla="*/ 109 h 116"/>
                  <a:gd name="T40" fmla="*/ 491 w 491"/>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1"/>
                  <a:gd name="T64" fmla="*/ 0 h 116"/>
                  <a:gd name="T65" fmla="*/ 491 w 49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a:lstStyle/>
              <a:p>
                <a:endParaRPr lang="en-US"/>
              </a:p>
            </p:txBody>
          </p:sp>
          <p:sp>
            <p:nvSpPr>
              <p:cNvPr id="121" name="Freeform 120"/>
              <p:cNvSpPr>
                <a:spLocks noEditPoints="1"/>
              </p:cNvSpPr>
              <p:nvPr/>
            </p:nvSpPr>
            <p:spPr bwMode="auto">
              <a:xfrm>
                <a:off x="3740" y="3543"/>
                <a:ext cx="276" cy="89"/>
              </a:xfrm>
              <a:custGeom>
                <a:avLst/>
                <a:gdLst>
                  <a:gd name="T0" fmla="*/ 37 w 553"/>
                  <a:gd name="T1" fmla="*/ 0 h 177"/>
                  <a:gd name="T2" fmla="*/ 28 w 553"/>
                  <a:gd name="T3" fmla="*/ 1 h 177"/>
                  <a:gd name="T4" fmla="*/ 21 w 553"/>
                  <a:gd name="T5" fmla="*/ 2 h 177"/>
                  <a:gd name="T6" fmla="*/ 15 w 553"/>
                  <a:gd name="T7" fmla="*/ 6 h 177"/>
                  <a:gd name="T8" fmla="*/ 10 w 553"/>
                  <a:gd name="T9" fmla="*/ 9 h 177"/>
                  <a:gd name="T10" fmla="*/ 5 w 553"/>
                  <a:gd name="T11" fmla="*/ 17 h 177"/>
                  <a:gd name="T12" fmla="*/ 1 w 553"/>
                  <a:gd name="T13" fmla="*/ 25 h 177"/>
                  <a:gd name="T14" fmla="*/ 0 w 553"/>
                  <a:gd name="T15" fmla="*/ 32 h 177"/>
                  <a:gd name="T16" fmla="*/ 0 w 553"/>
                  <a:gd name="T17" fmla="*/ 37 h 177"/>
                  <a:gd name="T18" fmla="*/ 0 w 553"/>
                  <a:gd name="T19" fmla="*/ 140 h 177"/>
                  <a:gd name="T20" fmla="*/ 0 w 553"/>
                  <a:gd name="T21" fmla="*/ 144 h 177"/>
                  <a:gd name="T22" fmla="*/ 1 w 553"/>
                  <a:gd name="T23" fmla="*/ 151 h 177"/>
                  <a:gd name="T24" fmla="*/ 5 w 553"/>
                  <a:gd name="T25" fmla="*/ 159 h 177"/>
                  <a:gd name="T26" fmla="*/ 10 w 553"/>
                  <a:gd name="T27" fmla="*/ 167 h 177"/>
                  <a:gd name="T28" fmla="*/ 15 w 553"/>
                  <a:gd name="T29" fmla="*/ 170 h 177"/>
                  <a:gd name="T30" fmla="*/ 21 w 553"/>
                  <a:gd name="T31" fmla="*/ 174 h 177"/>
                  <a:gd name="T32" fmla="*/ 28 w 553"/>
                  <a:gd name="T33" fmla="*/ 176 h 177"/>
                  <a:gd name="T34" fmla="*/ 37 w 553"/>
                  <a:gd name="T35" fmla="*/ 177 h 177"/>
                  <a:gd name="T36" fmla="*/ 516 w 553"/>
                  <a:gd name="T37" fmla="*/ 177 h 177"/>
                  <a:gd name="T38" fmla="*/ 522 w 553"/>
                  <a:gd name="T39" fmla="*/ 177 h 177"/>
                  <a:gd name="T40" fmla="*/ 527 w 553"/>
                  <a:gd name="T41" fmla="*/ 175 h 177"/>
                  <a:gd name="T42" fmla="*/ 533 w 553"/>
                  <a:gd name="T43" fmla="*/ 173 h 177"/>
                  <a:gd name="T44" fmla="*/ 540 w 553"/>
                  <a:gd name="T45" fmla="*/ 169 h 177"/>
                  <a:gd name="T46" fmla="*/ 545 w 553"/>
                  <a:gd name="T47" fmla="*/ 164 h 177"/>
                  <a:gd name="T48" fmla="*/ 549 w 553"/>
                  <a:gd name="T49" fmla="*/ 158 h 177"/>
                  <a:gd name="T50" fmla="*/ 552 w 553"/>
                  <a:gd name="T51" fmla="*/ 150 h 177"/>
                  <a:gd name="T52" fmla="*/ 553 w 553"/>
                  <a:gd name="T53" fmla="*/ 140 h 177"/>
                  <a:gd name="T54" fmla="*/ 553 w 553"/>
                  <a:gd name="T55" fmla="*/ 37 h 177"/>
                  <a:gd name="T56" fmla="*/ 552 w 553"/>
                  <a:gd name="T57" fmla="*/ 28 h 177"/>
                  <a:gd name="T58" fmla="*/ 549 w 553"/>
                  <a:gd name="T59" fmla="*/ 19 h 177"/>
                  <a:gd name="T60" fmla="*/ 545 w 553"/>
                  <a:gd name="T61" fmla="*/ 13 h 177"/>
                  <a:gd name="T62" fmla="*/ 540 w 553"/>
                  <a:gd name="T63" fmla="*/ 8 h 177"/>
                  <a:gd name="T64" fmla="*/ 533 w 553"/>
                  <a:gd name="T65" fmla="*/ 4 h 177"/>
                  <a:gd name="T66" fmla="*/ 527 w 553"/>
                  <a:gd name="T67" fmla="*/ 2 h 177"/>
                  <a:gd name="T68" fmla="*/ 522 w 553"/>
                  <a:gd name="T69" fmla="*/ 0 h 177"/>
                  <a:gd name="T70" fmla="*/ 516 w 553"/>
                  <a:gd name="T71" fmla="*/ 0 h 177"/>
                  <a:gd name="T72" fmla="*/ 37 w 553"/>
                  <a:gd name="T73" fmla="*/ 0 h 177"/>
                  <a:gd name="T74" fmla="*/ 37 w 553"/>
                  <a:gd name="T75" fmla="*/ 145 h 177"/>
                  <a:gd name="T76" fmla="*/ 36 w 553"/>
                  <a:gd name="T77" fmla="*/ 145 h 177"/>
                  <a:gd name="T78" fmla="*/ 33 w 553"/>
                  <a:gd name="T79" fmla="*/ 144 h 177"/>
                  <a:gd name="T80" fmla="*/ 32 w 553"/>
                  <a:gd name="T81" fmla="*/ 143 h 177"/>
                  <a:gd name="T82" fmla="*/ 31 w 553"/>
                  <a:gd name="T83" fmla="*/ 140 h 177"/>
                  <a:gd name="T84" fmla="*/ 31 w 553"/>
                  <a:gd name="T85" fmla="*/ 37 h 177"/>
                  <a:gd name="T86" fmla="*/ 32 w 553"/>
                  <a:gd name="T87" fmla="*/ 33 h 177"/>
                  <a:gd name="T88" fmla="*/ 33 w 553"/>
                  <a:gd name="T89" fmla="*/ 32 h 177"/>
                  <a:gd name="T90" fmla="*/ 36 w 553"/>
                  <a:gd name="T91" fmla="*/ 31 h 177"/>
                  <a:gd name="T92" fmla="*/ 37 w 553"/>
                  <a:gd name="T93" fmla="*/ 31 h 177"/>
                  <a:gd name="T94" fmla="*/ 516 w 553"/>
                  <a:gd name="T95" fmla="*/ 31 h 177"/>
                  <a:gd name="T96" fmla="*/ 518 w 553"/>
                  <a:gd name="T97" fmla="*/ 32 h 177"/>
                  <a:gd name="T98" fmla="*/ 520 w 553"/>
                  <a:gd name="T99" fmla="*/ 33 h 177"/>
                  <a:gd name="T100" fmla="*/ 520 w 553"/>
                  <a:gd name="T101" fmla="*/ 36 h 177"/>
                  <a:gd name="T102" fmla="*/ 520 w 553"/>
                  <a:gd name="T103" fmla="*/ 37 h 177"/>
                  <a:gd name="T104" fmla="*/ 520 w 553"/>
                  <a:gd name="T105" fmla="*/ 140 h 177"/>
                  <a:gd name="T106" fmla="*/ 520 w 553"/>
                  <a:gd name="T107" fmla="*/ 141 h 177"/>
                  <a:gd name="T108" fmla="*/ 519 w 553"/>
                  <a:gd name="T109" fmla="*/ 144 h 177"/>
                  <a:gd name="T110" fmla="*/ 518 w 553"/>
                  <a:gd name="T111" fmla="*/ 145 h 177"/>
                  <a:gd name="T112" fmla="*/ 515 w 553"/>
                  <a:gd name="T113" fmla="*/ 145 h 177"/>
                  <a:gd name="T114" fmla="*/ 37 w 553"/>
                  <a:gd name="T115" fmla="*/ 145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7"/>
                  <a:gd name="T176" fmla="*/ 553 w 553"/>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a:lstStyle/>
              <a:p>
                <a:endParaRPr lang="en-US"/>
              </a:p>
            </p:txBody>
          </p:sp>
          <p:sp>
            <p:nvSpPr>
              <p:cNvPr id="122" name="Freeform 121"/>
              <p:cNvSpPr>
                <a:spLocks/>
              </p:cNvSpPr>
              <p:nvPr/>
            </p:nvSpPr>
            <p:spPr bwMode="auto">
              <a:xfrm>
                <a:off x="3764" y="3399"/>
                <a:ext cx="248" cy="60"/>
              </a:xfrm>
              <a:custGeom>
                <a:avLst/>
                <a:gdLst>
                  <a:gd name="T0" fmla="*/ 496 w 496"/>
                  <a:gd name="T1" fmla="*/ 103 h 120"/>
                  <a:gd name="T2" fmla="*/ 496 w 496"/>
                  <a:gd name="T3" fmla="*/ 17 h 120"/>
                  <a:gd name="T4" fmla="*/ 492 w 496"/>
                  <a:gd name="T5" fmla="*/ 7 h 120"/>
                  <a:gd name="T6" fmla="*/ 485 w 496"/>
                  <a:gd name="T7" fmla="*/ 2 h 120"/>
                  <a:gd name="T8" fmla="*/ 478 w 496"/>
                  <a:gd name="T9" fmla="*/ 0 h 120"/>
                  <a:gd name="T10" fmla="*/ 475 w 496"/>
                  <a:gd name="T11" fmla="*/ 0 h 120"/>
                  <a:gd name="T12" fmla="*/ 22 w 496"/>
                  <a:gd name="T13" fmla="*/ 0 h 120"/>
                  <a:gd name="T14" fmla="*/ 9 w 496"/>
                  <a:gd name="T15" fmla="*/ 2 h 120"/>
                  <a:gd name="T16" fmla="*/ 3 w 496"/>
                  <a:gd name="T17" fmla="*/ 8 h 120"/>
                  <a:gd name="T18" fmla="*/ 0 w 496"/>
                  <a:gd name="T19" fmla="*/ 15 h 120"/>
                  <a:gd name="T20" fmla="*/ 0 w 496"/>
                  <a:gd name="T21" fmla="*/ 17 h 120"/>
                  <a:gd name="T22" fmla="*/ 0 w 496"/>
                  <a:gd name="T23" fmla="*/ 103 h 120"/>
                  <a:gd name="T24" fmla="*/ 0 w 496"/>
                  <a:gd name="T25" fmla="*/ 105 h 120"/>
                  <a:gd name="T26" fmla="*/ 3 w 496"/>
                  <a:gd name="T27" fmla="*/ 111 h 120"/>
                  <a:gd name="T28" fmla="*/ 9 w 496"/>
                  <a:gd name="T29" fmla="*/ 118 h 120"/>
                  <a:gd name="T30" fmla="*/ 22 w 496"/>
                  <a:gd name="T31" fmla="*/ 120 h 120"/>
                  <a:gd name="T32" fmla="*/ 475 w 496"/>
                  <a:gd name="T33" fmla="*/ 120 h 120"/>
                  <a:gd name="T34" fmla="*/ 478 w 496"/>
                  <a:gd name="T35" fmla="*/ 120 h 120"/>
                  <a:gd name="T36" fmla="*/ 485 w 496"/>
                  <a:gd name="T37" fmla="*/ 118 h 120"/>
                  <a:gd name="T38" fmla="*/ 492 w 496"/>
                  <a:gd name="T39" fmla="*/ 113 h 120"/>
                  <a:gd name="T40" fmla="*/ 496 w 496"/>
                  <a:gd name="T41" fmla="*/ 10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120"/>
                  <a:gd name="T65" fmla="*/ 496 w 496"/>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a:lstStyle/>
              <a:p>
                <a:endParaRPr lang="en-US"/>
              </a:p>
            </p:txBody>
          </p:sp>
          <p:sp>
            <p:nvSpPr>
              <p:cNvPr id="123" name="Freeform 122"/>
              <p:cNvSpPr>
                <a:spLocks noEditPoints="1"/>
              </p:cNvSpPr>
              <p:nvPr/>
            </p:nvSpPr>
            <p:spPr bwMode="auto">
              <a:xfrm>
                <a:off x="3740" y="3376"/>
                <a:ext cx="276" cy="89"/>
              </a:xfrm>
              <a:custGeom>
                <a:avLst/>
                <a:gdLst>
                  <a:gd name="T0" fmla="*/ 37 w 553"/>
                  <a:gd name="T1" fmla="*/ 0 h 178"/>
                  <a:gd name="T2" fmla="*/ 28 w 553"/>
                  <a:gd name="T3" fmla="*/ 1 h 178"/>
                  <a:gd name="T4" fmla="*/ 21 w 553"/>
                  <a:gd name="T5" fmla="*/ 3 h 178"/>
                  <a:gd name="T6" fmla="*/ 15 w 553"/>
                  <a:gd name="T7" fmla="*/ 7 h 178"/>
                  <a:gd name="T8" fmla="*/ 10 w 553"/>
                  <a:gd name="T9" fmla="*/ 10 h 178"/>
                  <a:gd name="T10" fmla="*/ 5 w 553"/>
                  <a:gd name="T11" fmla="*/ 18 h 178"/>
                  <a:gd name="T12" fmla="*/ 1 w 553"/>
                  <a:gd name="T13" fmla="*/ 27 h 178"/>
                  <a:gd name="T14" fmla="*/ 0 w 553"/>
                  <a:gd name="T15" fmla="*/ 33 h 178"/>
                  <a:gd name="T16" fmla="*/ 0 w 553"/>
                  <a:gd name="T17" fmla="*/ 37 h 178"/>
                  <a:gd name="T18" fmla="*/ 0 w 553"/>
                  <a:gd name="T19" fmla="*/ 142 h 178"/>
                  <a:gd name="T20" fmla="*/ 0 w 553"/>
                  <a:gd name="T21" fmla="*/ 145 h 178"/>
                  <a:gd name="T22" fmla="*/ 1 w 553"/>
                  <a:gd name="T23" fmla="*/ 152 h 178"/>
                  <a:gd name="T24" fmla="*/ 5 w 553"/>
                  <a:gd name="T25" fmla="*/ 160 h 178"/>
                  <a:gd name="T26" fmla="*/ 10 w 553"/>
                  <a:gd name="T27" fmla="*/ 168 h 178"/>
                  <a:gd name="T28" fmla="*/ 15 w 553"/>
                  <a:gd name="T29" fmla="*/ 172 h 178"/>
                  <a:gd name="T30" fmla="*/ 21 w 553"/>
                  <a:gd name="T31" fmla="*/ 175 h 178"/>
                  <a:gd name="T32" fmla="*/ 28 w 553"/>
                  <a:gd name="T33" fmla="*/ 177 h 178"/>
                  <a:gd name="T34" fmla="*/ 37 w 553"/>
                  <a:gd name="T35" fmla="*/ 178 h 178"/>
                  <a:gd name="T36" fmla="*/ 516 w 553"/>
                  <a:gd name="T37" fmla="*/ 178 h 178"/>
                  <a:gd name="T38" fmla="*/ 522 w 553"/>
                  <a:gd name="T39" fmla="*/ 178 h 178"/>
                  <a:gd name="T40" fmla="*/ 527 w 553"/>
                  <a:gd name="T41" fmla="*/ 176 h 178"/>
                  <a:gd name="T42" fmla="*/ 533 w 553"/>
                  <a:gd name="T43" fmla="*/ 174 h 178"/>
                  <a:gd name="T44" fmla="*/ 540 w 553"/>
                  <a:gd name="T45" fmla="*/ 170 h 178"/>
                  <a:gd name="T46" fmla="*/ 545 w 553"/>
                  <a:gd name="T47" fmla="*/ 165 h 178"/>
                  <a:gd name="T48" fmla="*/ 549 w 553"/>
                  <a:gd name="T49" fmla="*/ 159 h 178"/>
                  <a:gd name="T50" fmla="*/ 552 w 553"/>
                  <a:gd name="T51" fmla="*/ 151 h 178"/>
                  <a:gd name="T52" fmla="*/ 553 w 553"/>
                  <a:gd name="T53" fmla="*/ 142 h 178"/>
                  <a:gd name="T54" fmla="*/ 553 w 553"/>
                  <a:gd name="T55" fmla="*/ 37 h 178"/>
                  <a:gd name="T56" fmla="*/ 552 w 553"/>
                  <a:gd name="T57" fmla="*/ 28 h 178"/>
                  <a:gd name="T58" fmla="*/ 549 w 553"/>
                  <a:gd name="T59" fmla="*/ 20 h 178"/>
                  <a:gd name="T60" fmla="*/ 545 w 553"/>
                  <a:gd name="T61" fmla="*/ 14 h 178"/>
                  <a:gd name="T62" fmla="*/ 540 w 553"/>
                  <a:gd name="T63" fmla="*/ 8 h 178"/>
                  <a:gd name="T64" fmla="*/ 533 w 553"/>
                  <a:gd name="T65" fmla="*/ 5 h 178"/>
                  <a:gd name="T66" fmla="*/ 527 w 553"/>
                  <a:gd name="T67" fmla="*/ 2 h 178"/>
                  <a:gd name="T68" fmla="*/ 522 w 553"/>
                  <a:gd name="T69" fmla="*/ 0 h 178"/>
                  <a:gd name="T70" fmla="*/ 516 w 553"/>
                  <a:gd name="T71" fmla="*/ 0 h 178"/>
                  <a:gd name="T72" fmla="*/ 37 w 553"/>
                  <a:gd name="T73" fmla="*/ 0 h 178"/>
                  <a:gd name="T74" fmla="*/ 37 w 553"/>
                  <a:gd name="T75" fmla="*/ 146 h 178"/>
                  <a:gd name="T76" fmla="*/ 36 w 553"/>
                  <a:gd name="T77" fmla="*/ 146 h 178"/>
                  <a:gd name="T78" fmla="*/ 33 w 553"/>
                  <a:gd name="T79" fmla="*/ 145 h 178"/>
                  <a:gd name="T80" fmla="*/ 32 w 553"/>
                  <a:gd name="T81" fmla="*/ 144 h 178"/>
                  <a:gd name="T82" fmla="*/ 31 w 553"/>
                  <a:gd name="T83" fmla="*/ 140 h 178"/>
                  <a:gd name="T84" fmla="*/ 31 w 553"/>
                  <a:gd name="T85" fmla="*/ 37 h 178"/>
                  <a:gd name="T86" fmla="*/ 32 w 553"/>
                  <a:gd name="T87" fmla="*/ 35 h 178"/>
                  <a:gd name="T88" fmla="*/ 33 w 553"/>
                  <a:gd name="T89" fmla="*/ 32 h 178"/>
                  <a:gd name="T90" fmla="*/ 36 w 553"/>
                  <a:gd name="T91" fmla="*/ 32 h 178"/>
                  <a:gd name="T92" fmla="*/ 37 w 553"/>
                  <a:gd name="T93" fmla="*/ 32 h 178"/>
                  <a:gd name="T94" fmla="*/ 516 w 553"/>
                  <a:gd name="T95" fmla="*/ 32 h 178"/>
                  <a:gd name="T96" fmla="*/ 518 w 553"/>
                  <a:gd name="T97" fmla="*/ 32 h 178"/>
                  <a:gd name="T98" fmla="*/ 520 w 553"/>
                  <a:gd name="T99" fmla="*/ 33 h 178"/>
                  <a:gd name="T100" fmla="*/ 520 w 553"/>
                  <a:gd name="T101" fmla="*/ 36 h 178"/>
                  <a:gd name="T102" fmla="*/ 520 w 553"/>
                  <a:gd name="T103" fmla="*/ 37 h 178"/>
                  <a:gd name="T104" fmla="*/ 520 w 553"/>
                  <a:gd name="T105" fmla="*/ 142 h 178"/>
                  <a:gd name="T106" fmla="*/ 520 w 553"/>
                  <a:gd name="T107" fmla="*/ 143 h 178"/>
                  <a:gd name="T108" fmla="*/ 519 w 553"/>
                  <a:gd name="T109" fmla="*/ 145 h 178"/>
                  <a:gd name="T110" fmla="*/ 518 w 553"/>
                  <a:gd name="T111" fmla="*/ 146 h 178"/>
                  <a:gd name="T112" fmla="*/ 515 w 553"/>
                  <a:gd name="T113" fmla="*/ 146 h 178"/>
                  <a:gd name="T114" fmla="*/ 37 w 553"/>
                  <a:gd name="T115" fmla="*/ 146 h 1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3"/>
                  <a:gd name="T175" fmla="*/ 0 h 178"/>
                  <a:gd name="T176" fmla="*/ 553 w 553"/>
                  <a:gd name="T177" fmla="*/ 178 h 1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a:lstStyle/>
              <a:p>
                <a:endParaRPr lang="en-US"/>
              </a:p>
            </p:txBody>
          </p:sp>
        </p:grpSp>
        <p:grpSp>
          <p:nvGrpSpPr>
            <p:cNvPr id="26" name="Group 212"/>
            <p:cNvGrpSpPr/>
            <p:nvPr/>
          </p:nvGrpSpPr>
          <p:grpSpPr>
            <a:xfrm>
              <a:off x="6378097" y="5416733"/>
              <a:ext cx="300082" cy="520045"/>
              <a:chOff x="2361667" y="3237572"/>
              <a:chExt cx="300082" cy="520045"/>
            </a:xfrm>
          </p:grpSpPr>
          <p:sp>
            <p:nvSpPr>
              <p:cNvPr id="101" name="Text Box 24"/>
              <p:cNvSpPr txBox="1">
                <a:spLocks noChangeAspect="1" noChangeArrowheads="1"/>
              </p:cNvSpPr>
              <p:nvPr/>
            </p:nvSpPr>
            <p:spPr bwMode="auto">
              <a:xfrm>
                <a:off x="2361667" y="3434452"/>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102" name="AutoShape 25"/>
              <p:cNvCxnSpPr>
                <a:cxnSpLocks noChangeAspect="1" noChangeShapeType="1"/>
                <a:stCxn id="101" idx="0"/>
              </p:cNvCxnSpPr>
              <p:nvPr/>
            </p:nvCxnSpPr>
            <p:spPr bwMode="auto">
              <a:xfrm rot="5400000" flipH="1" flipV="1">
                <a:off x="2413268" y="3336012"/>
                <a:ext cx="196881" cy="1"/>
              </a:xfrm>
              <a:prstGeom prst="straightConnector1">
                <a:avLst/>
              </a:prstGeom>
              <a:noFill/>
              <a:ln w="25400">
                <a:solidFill>
                  <a:schemeClr val="tx1"/>
                </a:solidFill>
                <a:round/>
                <a:headEnd/>
                <a:tailEnd type="stealth" w="lg" len="lg"/>
              </a:ln>
              <a:effectLst/>
            </p:spPr>
          </p:cxnSp>
        </p:grpSp>
        <p:grpSp>
          <p:nvGrpSpPr>
            <p:cNvPr id="27" name="Group 351"/>
            <p:cNvGrpSpPr/>
            <p:nvPr/>
          </p:nvGrpSpPr>
          <p:grpSpPr>
            <a:xfrm>
              <a:off x="7175429" y="4702233"/>
              <a:ext cx="449661" cy="231896"/>
              <a:chOff x="7620778" y="3015290"/>
              <a:chExt cx="449661" cy="231896"/>
            </a:xfrm>
          </p:grpSpPr>
          <p:grpSp>
            <p:nvGrpSpPr>
              <p:cNvPr id="28" name="Group 250"/>
              <p:cNvGrpSpPr/>
              <p:nvPr/>
            </p:nvGrpSpPr>
            <p:grpSpPr>
              <a:xfrm>
                <a:off x="7931196" y="3083872"/>
                <a:ext cx="139243" cy="163314"/>
                <a:chOff x="3784756" y="3079912"/>
                <a:chExt cx="139243" cy="163314"/>
              </a:xfrm>
            </p:grpSpPr>
            <p:sp>
              <p:nvSpPr>
                <p:cNvPr id="97" name="Line 39"/>
                <p:cNvSpPr>
                  <a:spLocks noChangeAspect="1" noChangeShapeType="1"/>
                </p:cNvSpPr>
                <p:nvPr/>
              </p:nvSpPr>
              <p:spPr bwMode="auto">
                <a:xfrm>
                  <a:off x="3784756" y="3130948"/>
                  <a:ext cx="139243" cy="0"/>
                </a:xfrm>
                <a:prstGeom prst="line">
                  <a:avLst/>
                </a:prstGeom>
                <a:noFill/>
                <a:ln w="38100">
                  <a:solidFill>
                    <a:schemeClr val="tx1"/>
                  </a:solidFill>
                  <a:round/>
                  <a:headEnd/>
                  <a:tailEnd/>
                </a:ln>
                <a:effectLst/>
              </p:spPr>
              <p:txBody>
                <a:bodyPr/>
                <a:lstStyle/>
                <a:p>
                  <a:endParaRPr lang="en-US"/>
                </a:p>
              </p:txBody>
            </p:sp>
            <p:sp>
              <p:nvSpPr>
                <p:cNvPr id="98" name="Line 40"/>
                <p:cNvSpPr>
                  <a:spLocks noChangeAspect="1" noChangeShapeType="1"/>
                </p:cNvSpPr>
                <p:nvPr/>
              </p:nvSpPr>
              <p:spPr bwMode="auto">
                <a:xfrm>
                  <a:off x="3808097" y="3187087"/>
                  <a:ext cx="92560" cy="0"/>
                </a:xfrm>
                <a:prstGeom prst="line">
                  <a:avLst/>
                </a:prstGeom>
                <a:noFill/>
                <a:ln w="25400">
                  <a:solidFill>
                    <a:schemeClr val="tx1"/>
                  </a:solidFill>
                  <a:round/>
                  <a:headEnd/>
                  <a:tailEnd/>
                </a:ln>
                <a:effectLst/>
              </p:spPr>
              <p:txBody>
                <a:bodyPr/>
                <a:lstStyle/>
                <a:p>
                  <a:endParaRPr lang="en-US"/>
                </a:p>
              </p:txBody>
            </p:sp>
            <p:sp>
              <p:nvSpPr>
                <p:cNvPr id="99" name="Line 41"/>
                <p:cNvSpPr>
                  <a:spLocks noChangeAspect="1" noChangeShapeType="1"/>
                </p:cNvSpPr>
                <p:nvPr/>
              </p:nvSpPr>
              <p:spPr bwMode="auto">
                <a:xfrm>
                  <a:off x="3831036" y="3243226"/>
                  <a:ext cx="46683" cy="0"/>
                </a:xfrm>
                <a:prstGeom prst="line">
                  <a:avLst/>
                </a:prstGeom>
                <a:noFill/>
                <a:ln w="12700">
                  <a:solidFill>
                    <a:schemeClr val="tx1"/>
                  </a:solidFill>
                  <a:round/>
                  <a:headEnd/>
                  <a:tailEnd/>
                </a:ln>
                <a:effectLst/>
              </p:spPr>
              <p:txBody>
                <a:bodyPr/>
                <a:lstStyle/>
                <a:p>
                  <a:endParaRPr lang="en-US"/>
                </a:p>
              </p:txBody>
            </p:sp>
            <p:sp>
              <p:nvSpPr>
                <p:cNvPr id="100" name="Oval 42"/>
                <p:cNvSpPr>
                  <a:spLocks noChangeAspect="1" noChangeArrowheads="1"/>
                </p:cNvSpPr>
                <p:nvPr/>
              </p:nvSpPr>
              <p:spPr bwMode="auto">
                <a:xfrm>
                  <a:off x="3837878" y="3079912"/>
                  <a:ext cx="32195" cy="51036"/>
                </a:xfrm>
                <a:prstGeom prst="ellipse">
                  <a:avLst/>
                </a:prstGeom>
                <a:solidFill>
                  <a:srgbClr val="000000"/>
                </a:solidFill>
                <a:ln w="0">
                  <a:solidFill>
                    <a:schemeClr val="tx1"/>
                  </a:solidFill>
                  <a:round/>
                  <a:headEnd/>
                  <a:tailEnd/>
                </a:ln>
                <a:effectLst/>
              </p:spPr>
              <p:txBody>
                <a:bodyPr wrap="none" anchor="ctr"/>
                <a:lstStyle/>
                <a:p>
                  <a:endParaRPr lang="en-US"/>
                </a:p>
              </p:txBody>
            </p:sp>
          </p:grpSp>
          <p:cxnSp>
            <p:nvCxnSpPr>
              <p:cNvPr id="96" name="AutoShape 43"/>
              <p:cNvCxnSpPr>
                <a:cxnSpLocks noChangeAspect="1" noChangeShapeType="1"/>
                <a:endCxn id="100" idx="0"/>
              </p:cNvCxnSpPr>
              <p:nvPr/>
            </p:nvCxnSpPr>
            <p:spPr bwMode="auto">
              <a:xfrm>
                <a:off x="7620778" y="3015290"/>
                <a:ext cx="379638" cy="68582"/>
              </a:xfrm>
              <a:prstGeom prst="bentConnector2">
                <a:avLst/>
              </a:prstGeom>
              <a:noFill/>
              <a:ln w="25400">
                <a:solidFill>
                  <a:schemeClr val="tx1"/>
                </a:solidFill>
                <a:miter lim="800000"/>
                <a:headEnd/>
                <a:tailEnd/>
              </a:ln>
              <a:effectLst/>
            </p:spPr>
          </p:cxnSp>
        </p:grpSp>
      </p:grpSp>
      <p:sp>
        <p:nvSpPr>
          <p:cNvPr id="82" name="TextBox 81"/>
          <p:cNvSpPr txBox="1"/>
          <p:nvPr/>
        </p:nvSpPr>
        <p:spPr>
          <a:xfrm>
            <a:off x="1481328" y="3732723"/>
            <a:ext cx="421910" cy="400110"/>
          </a:xfrm>
          <a:prstGeom prst="rect">
            <a:avLst/>
          </a:prstGeom>
          <a:noFill/>
        </p:spPr>
        <p:txBody>
          <a:bodyPr wrap="none" rtlCol="0">
            <a:spAutoFit/>
          </a:bodyPr>
          <a:lstStyle/>
          <a:p>
            <a:r>
              <a:rPr lang="en-US" sz="2000" dirty="0" smtClean="0"/>
              <a:t>or</a:t>
            </a:r>
            <a:endParaRPr lang="en-US" dirty="0"/>
          </a:p>
        </p:txBody>
      </p:sp>
      <p:sp>
        <p:nvSpPr>
          <p:cNvPr id="83" name="TextBox 82"/>
          <p:cNvSpPr txBox="1"/>
          <p:nvPr/>
        </p:nvSpPr>
        <p:spPr>
          <a:xfrm>
            <a:off x="3449689" y="3732723"/>
            <a:ext cx="421910" cy="400110"/>
          </a:xfrm>
          <a:prstGeom prst="rect">
            <a:avLst/>
          </a:prstGeom>
          <a:noFill/>
        </p:spPr>
        <p:txBody>
          <a:bodyPr wrap="none" rtlCol="0">
            <a:spAutoFit/>
          </a:bodyPr>
          <a:lstStyle/>
          <a:p>
            <a:r>
              <a:rPr lang="en-US" sz="2000" dirty="0" smtClean="0"/>
              <a:t>or</a:t>
            </a:r>
            <a:endParaRPr lang="en-US" dirty="0"/>
          </a:p>
        </p:txBody>
      </p:sp>
      <p:sp>
        <p:nvSpPr>
          <p:cNvPr id="84" name="TextBox 83"/>
          <p:cNvSpPr txBox="1"/>
          <p:nvPr/>
        </p:nvSpPr>
        <p:spPr>
          <a:xfrm>
            <a:off x="6063252" y="3732723"/>
            <a:ext cx="421910" cy="400110"/>
          </a:xfrm>
          <a:prstGeom prst="rect">
            <a:avLst/>
          </a:prstGeom>
          <a:noFill/>
        </p:spPr>
        <p:txBody>
          <a:bodyPr wrap="none" rtlCol="0">
            <a:spAutoFit/>
          </a:bodyPr>
          <a:lstStyle/>
          <a:p>
            <a:r>
              <a:rPr lang="en-US" sz="2000" dirty="0" smtClean="0"/>
              <a:t>or</a:t>
            </a:r>
            <a:endParaRPr lang="en-US" dirty="0"/>
          </a:p>
        </p:txBody>
      </p:sp>
      <p:sp>
        <p:nvSpPr>
          <p:cNvPr id="85" name="TextBox 84"/>
          <p:cNvSpPr txBox="1"/>
          <p:nvPr/>
        </p:nvSpPr>
        <p:spPr>
          <a:xfrm>
            <a:off x="6558944" y="3724624"/>
            <a:ext cx="429926" cy="492443"/>
          </a:xfrm>
          <a:prstGeom prst="rect">
            <a:avLst/>
          </a:prstGeom>
          <a:noFill/>
        </p:spPr>
        <p:txBody>
          <a:bodyPr wrap="none" rtlCol="0">
            <a:spAutoFit/>
          </a:bodyPr>
          <a:lstStyle/>
          <a:p>
            <a:r>
              <a:rPr lang="en-US" sz="2600" dirty="0" smtClean="0"/>
              <a:t>…</a:t>
            </a:r>
            <a:endParaRPr lang="en-US" sz="2600" dirty="0"/>
          </a:p>
        </p:txBody>
      </p:sp>
      <p:sp>
        <p:nvSpPr>
          <p:cNvPr id="268" name="AutoShape 53"/>
          <p:cNvSpPr>
            <a:spLocks noChangeArrowheads="1"/>
          </p:cNvSpPr>
          <p:nvPr/>
        </p:nvSpPr>
        <p:spPr bwMode="auto">
          <a:xfrm>
            <a:off x="7054883" y="3703877"/>
            <a:ext cx="584208" cy="360362"/>
          </a:xfrm>
          <a:prstGeom prst="rightArrow">
            <a:avLst>
              <a:gd name="adj1" fmla="val 44500"/>
              <a:gd name="adj2" fmla="val 7225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p>
        </p:txBody>
      </p:sp>
      <p:grpSp>
        <p:nvGrpSpPr>
          <p:cNvPr id="29" name="Group 964"/>
          <p:cNvGrpSpPr/>
          <p:nvPr/>
        </p:nvGrpSpPr>
        <p:grpSpPr>
          <a:xfrm>
            <a:off x="8005157" y="3452068"/>
            <a:ext cx="635794" cy="1510478"/>
            <a:chOff x="6419090" y="3221415"/>
            <a:chExt cx="635794" cy="1510478"/>
          </a:xfrm>
        </p:grpSpPr>
        <p:grpSp>
          <p:nvGrpSpPr>
            <p:cNvPr id="30" name="Group 618"/>
            <p:cNvGrpSpPr/>
            <p:nvPr/>
          </p:nvGrpSpPr>
          <p:grpSpPr>
            <a:xfrm>
              <a:off x="6419090" y="3221415"/>
              <a:ext cx="635794" cy="1042723"/>
              <a:chOff x="6419090" y="1469208"/>
              <a:chExt cx="635794" cy="1042723"/>
            </a:xfrm>
          </p:grpSpPr>
          <p:grpSp>
            <p:nvGrpSpPr>
              <p:cNvPr id="31" name="Group 612"/>
              <p:cNvGrpSpPr/>
              <p:nvPr/>
            </p:nvGrpSpPr>
            <p:grpSpPr>
              <a:xfrm>
                <a:off x="6507189" y="1469208"/>
                <a:ext cx="486741" cy="987552"/>
                <a:chOff x="4572000" y="2441448"/>
                <a:chExt cx="486741" cy="987552"/>
              </a:xfrm>
            </p:grpSpPr>
            <p:sp>
              <p:nvSpPr>
                <p:cNvPr id="300" name="Rectangle 28"/>
                <p:cNvSpPr>
                  <a:spLocks noChangeArrowheads="1"/>
                </p:cNvSpPr>
                <p:nvPr/>
              </p:nvSpPr>
              <p:spPr bwMode="auto">
                <a:xfrm>
                  <a:off x="4645152" y="2441448"/>
                  <a:ext cx="413589" cy="914400"/>
                </a:xfrm>
                <a:prstGeom prst="rect">
                  <a:avLst/>
                </a:prstGeom>
                <a:solidFill>
                  <a:schemeClr val="bg1"/>
                </a:solidFill>
                <a:ln w="1905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301" name="Rectangle 28"/>
                <p:cNvSpPr>
                  <a:spLocks noChangeArrowheads="1"/>
                </p:cNvSpPr>
                <p:nvPr/>
              </p:nvSpPr>
              <p:spPr bwMode="auto">
                <a:xfrm>
                  <a:off x="4605688" y="2480912"/>
                  <a:ext cx="413589" cy="914400"/>
                </a:xfrm>
                <a:prstGeom prst="rect">
                  <a:avLst/>
                </a:prstGeom>
                <a:solidFill>
                  <a:schemeClr val="bg1"/>
                </a:solidFill>
                <a:ln w="1905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sp>
              <p:nvSpPr>
                <p:cNvPr id="302" name="Rectangle 28"/>
                <p:cNvSpPr>
                  <a:spLocks noChangeArrowheads="1"/>
                </p:cNvSpPr>
                <p:nvPr/>
              </p:nvSpPr>
              <p:spPr bwMode="auto">
                <a:xfrm>
                  <a:off x="4572000" y="2514600"/>
                  <a:ext cx="413589" cy="914400"/>
                </a:xfrm>
                <a:prstGeom prst="rect">
                  <a:avLst/>
                </a:prstGeom>
                <a:solidFill>
                  <a:schemeClr val="bg1"/>
                </a:solidFill>
                <a:ln w="19050">
                  <a:solidFill>
                    <a:schemeClr val="tx1"/>
                  </a:solidFill>
                  <a:miter lim="800000"/>
                  <a:headEnd/>
                  <a:tailEnd/>
                </a:ln>
                <a:effectLst/>
              </p:spPr>
              <p:txBody>
                <a:bodyPr wrap="none" anchor="t" anchorCtr="0"/>
                <a:lstStyle/>
                <a:p>
                  <a:pPr algn="ctr"/>
                  <a:endParaRPr lang="en-US" sz="2000" b="1" dirty="0" smtClean="0">
                    <a:solidFill>
                      <a:schemeClr val="accent1">
                        <a:lumMod val="25000"/>
                      </a:schemeClr>
                    </a:solidFill>
                  </a:endParaRPr>
                </a:p>
              </p:txBody>
            </p:sp>
          </p:grpSp>
          <p:grpSp>
            <p:nvGrpSpPr>
              <p:cNvPr id="32" name="Group 614"/>
              <p:cNvGrpSpPr/>
              <p:nvPr/>
            </p:nvGrpSpPr>
            <p:grpSpPr>
              <a:xfrm>
                <a:off x="6419090" y="1502850"/>
                <a:ext cx="635794" cy="1009081"/>
                <a:chOff x="7039811" y="2492945"/>
                <a:chExt cx="635794" cy="1009081"/>
              </a:xfrm>
            </p:grpSpPr>
            <p:grpSp>
              <p:nvGrpSpPr>
                <p:cNvPr id="33" name="Group 177"/>
                <p:cNvGrpSpPr/>
                <p:nvPr/>
              </p:nvGrpSpPr>
              <p:grpSpPr>
                <a:xfrm>
                  <a:off x="7039811" y="2824561"/>
                  <a:ext cx="635794" cy="677465"/>
                  <a:chOff x="5010156" y="3757617"/>
                  <a:chExt cx="847725" cy="903287"/>
                </a:xfrm>
              </p:grpSpPr>
              <p:sp>
                <p:nvSpPr>
                  <p:cNvPr id="278" name="AutoShape 95"/>
                  <p:cNvSpPr>
                    <a:spLocks noChangeAspect="1" noChangeArrowheads="1" noTextEdit="1"/>
                  </p:cNvSpPr>
                  <p:nvPr/>
                </p:nvSpPr>
                <p:spPr bwMode="auto">
                  <a:xfrm>
                    <a:off x="5010156" y="3757617"/>
                    <a:ext cx="847725" cy="903287"/>
                  </a:xfrm>
                  <a:prstGeom prst="rect">
                    <a:avLst/>
                  </a:prstGeom>
                  <a:noFill/>
                  <a:ln w="9525">
                    <a:noFill/>
                    <a:miter lim="800000"/>
                    <a:headEnd/>
                    <a:tailEnd/>
                  </a:ln>
                </p:spPr>
                <p:txBody>
                  <a:bodyPr/>
                  <a:lstStyle/>
                  <a:p>
                    <a:endParaRPr lang="en-US" dirty="0"/>
                  </a:p>
                </p:txBody>
              </p:sp>
              <p:sp>
                <p:nvSpPr>
                  <p:cNvPr id="279" name="Freeform 100"/>
                  <p:cNvSpPr>
                    <a:spLocks/>
                  </p:cNvSpPr>
                  <p:nvPr/>
                </p:nvSpPr>
                <p:spPr bwMode="auto">
                  <a:xfrm>
                    <a:off x="5210181" y="3879854"/>
                    <a:ext cx="376238" cy="344487"/>
                  </a:xfrm>
                  <a:custGeom>
                    <a:avLst/>
                    <a:gdLst>
                      <a:gd name="T0" fmla="*/ 0 w 474"/>
                      <a:gd name="T1" fmla="*/ 435 h 435"/>
                      <a:gd name="T2" fmla="*/ 173 w 474"/>
                      <a:gd name="T3" fmla="*/ 403 h 435"/>
                      <a:gd name="T4" fmla="*/ 173 w 474"/>
                      <a:gd name="T5" fmla="*/ 269 h 435"/>
                      <a:gd name="T6" fmla="*/ 173 w 474"/>
                      <a:gd name="T7" fmla="*/ 234 h 435"/>
                      <a:gd name="T8" fmla="*/ 178 w 474"/>
                      <a:gd name="T9" fmla="*/ 212 h 435"/>
                      <a:gd name="T10" fmla="*/ 186 w 474"/>
                      <a:gd name="T11" fmla="*/ 194 h 435"/>
                      <a:gd name="T12" fmla="*/ 194 w 474"/>
                      <a:gd name="T13" fmla="*/ 183 h 435"/>
                      <a:gd name="T14" fmla="*/ 207 w 474"/>
                      <a:gd name="T15" fmla="*/ 177 h 435"/>
                      <a:gd name="T16" fmla="*/ 225 w 474"/>
                      <a:gd name="T17" fmla="*/ 172 h 435"/>
                      <a:gd name="T18" fmla="*/ 249 w 474"/>
                      <a:gd name="T19" fmla="*/ 172 h 435"/>
                      <a:gd name="T20" fmla="*/ 268 w 474"/>
                      <a:gd name="T21" fmla="*/ 177 h 435"/>
                      <a:gd name="T22" fmla="*/ 280 w 474"/>
                      <a:gd name="T23" fmla="*/ 183 h 435"/>
                      <a:gd name="T24" fmla="*/ 288 w 474"/>
                      <a:gd name="T25" fmla="*/ 194 h 435"/>
                      <a:gd name="T26" fmla="*/ 296 w 474"/>
                      <a:gd name="T27" fmla="*/ 212 h 435"/>
                      <a:gd name="T28" fmla="*/ 301 w 474"/>
                      <a:gd name="T29" fmla="*/ 234 h 435"/>
                      <a:gd name="T30" fmla="*/ 301 w 474"/>
                      <a:gd name="T31" fmla="*/ 269 h 435"/>
                      <a:gd name="T32" fmla="*/ 301 w 474"/>
                      <a:gd name="T33" fmla="*/ 403 h 435"/>
                      <a:gd name="T34" fmla="*/ 474 w 474"/>
                      <a:gd name="T35" fmla="*/ 435 h 435"/>
                      <a:gd name="T36" fmla="*/ 473 w 474"/>
                      <a:gd name="T37" fmla="*/ 218 h 435"/>
                      <a:gd name="T38" fmla="*/ 467 w 474"/>
                      <a:gd name="T39" fmla="*/ 179 h 435"/>
                      <a:gd name="T40" fmla="*/ 454 w 474"/>
                      <a:gd name="T41" fmla="*/ 140 h 435"/>
                      <a:gd name="T42" fmla="*/ 434 w 474"/>
                      <a:gd name="T43" fmla="*/ 101 h 435"/>
                      <a:gd name="T44" fmla="*/ 406 w 474"/>
                      <a:gd name="T45" fmla="*/ 66 h 435"/>
                      <a:gd name="T46" fmla="*/ 369 w 474"/>
                      <a:gd name="T47" fmla="*/ 36 h 435"/>
                      <a:gd name="T48" fmla="*/ 324 w 474"/>
                      <a:gd name="T49" fmla="*/ 14 h 435"/>
                      <a:gd name="T50" fmla="*/ 269 w 474"/>
                      <a:gd name="T51" fmla="*/ 1 h 435"/>
                      <a:gd name="T52" fmla="*/ 207 w 474"/>
                      <a:gd name="T53" fmla="*/ 1 h 435"/>
                      <a:gd name="T54" fmla="*/ 151 w 474"/>
                      <a:gd name="T55" fmla="*/ 14 h 435"/>
                      <a:gd name="T56" fmla="*/ 105 w 474"/>
                      <a:gd name="T57" fmla="*/ 36 h 435"/>
                      <a:gd name="T58" fmla="*/ 69 w 474"/>
                      <a:gd name="T59" fmla="*/ 66 h 435"/>
                      <a:gd name="T60" fmla="*/ 41 w 474"/>
                      <a:gd name="T61" fmla="*/ 101 h 435"/>
                      <a:gd name="T62" fmla="*/ 20 w 474"/>
                      <a:gd name="T63" fmla="*/ 140 h 435"/>
                      <a:gd name="T64" fmla="*/ 7 w 474"/>
                      <a:gd name="T65" fmla="*/ 179 h 435"/>
                      <a:gd name="T66" fmla="*/ 1 w 474"/>
                      <a:gd name="T67" fmla="*/ 218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435"/>
                      <a:gd name="T104" fmla="*/ 474 w 474"/>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a:lstStyle/>
                  <a:p>
                    <a:endParaRPr lang="en-US"/>
                  </a:p>
                </p:txBody>
              </p:sp>
              <p:sp>
                <p:nvSpPr>
                  <p:cNvPr id="280" name="Freeform 101"/>
                  <p:cNvSpPr>
                    <a:spLocks/>
                  </p:cNvSpPr>
                  <p:nvPr/>
                </p:nvSpPr>
                <p:spPr bwMode="auto">
                  <a:xfrm>
                    <a:off x="5221294" y="4237042"/>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81" name="Freeform 102"/>
                  <p:cNvSpPr>
                    <a:spLocks/>
                  </p:cNvSpPr>
                  <p:nvPr/>
                </p:nvSpPr>
                <p:spPr bwMode="auto">
                  <a:xfrm>
                    <a:off x="5575306" y="4237042"/>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82" name="Freeform 103"/>
                  <p:cNvSpPr>
                    <a:spLocks/>
                  </p:cNvSpPr>
                  <p:nvPr/>
                </p:nvSpPr>
                <p:spPr bwMode="auto">
                  <a:xfrm>
                    <a:off x="5157794" y="4084642"/>
                    <a:ext cx="481013" cy="449262"/>
                  </a:xfrm>
                  <a:custGeom>
                    <a:avLst/>
                    <a:gdLst>
                      <a:gd name="T0" fmla="*/ 606 w 606"/>
                      <a:gd name="T1" fmla="*/ 69 h 566"/>
                      <a:gd name="T2" fmla="*/ 600 w 606"/>
                      <a:gd name="T3" fmla="*/ 41 h 566"/>
                      <a:gd name="T4" fmla="*/ 584 w 606"/>
                      <a:gd name="T5" fmla="*/ 19 h 566"/>
                      <a:gd name="T6" fmla="*/ 562 w 606"/>
                      <a:gd name="T7" fmla="*/ 5 h 566"/>
                      <a:gd name="T8" fmla="*/ 537 w 606"/>
                      <a:gd name="T9" fmla="*/ 0 h 566"/>
                      <a:gd name="T10" fmla="*/ 61 w 606"/>
                      <a:gd name="T11" fmla="*/ 0 h 566"/>
                      <a:gd name="T12" fmla="*/ 48 w 606"/>
                      <a:gd name="T13" fmla="*/ 3 h 566"/>
                      <a:gd name="T14" fmla="*/ 35 w 606"/>
                      <a:gd name="T15" fmla="*/ 8 h 566"/>
                      <a:gd name="T16" fmla="*/ 24 w 606"/>
                      <a:gd name="T17" fmla="*/ 15 h 566"/>
                      <a:gd name="T18" fmla="*/ 9 w 606"/>
                      <a:gd name="T19" fmla="*/ 35 h 566"/>
                      <a:gd name="T20" fmla="*/ 0 w 606"/>
                      <a:gd name="T21" fmla="*/ 61 h 566"/>
                      <a:gd name="T22" fmla="*/ 0 w 606"/>
                      <a:gd name="T23" fmla="*/ 171 h 566"/>
                      <a:gd name="T24" fmla="*/ 3 w 606"/>
                      <a:gd name="T25" fmla="*/ 190 h 566"/>
                      <a:gd name="T26" fmla="*/ 19 w 606"/>
                      <a:gd name="T27" fmla="*/ 220 h 566"/>
                      <a:gd name="T28" fmla="*/ 25 w 606"/>
                      <a:gd name="T29" fmla="*/ 225 h 566"/>
                      <a:gd name="T30" fmla="*/ 31 w 606"/>
                      <a:gd name="T31" fmla="*/ 228 h 566"/>
                      <a:gd name="T32" fmla="*/ 28 w 606"/>
                      <a:gd name="T33" fmla="*/ 339 h 566"/>
                      <a:gd name="T34" fmla="*/ 22 w 606"/>
                      <a:gd name="T35" fmla="*/ 344 h 566"/>
                      <a:gd name="T36" fmla="*/ 9 w 606"/>
                      <a:gd name="T37" fmla="*/ 361 h 566"/>
                      <a:gd name="T38" fmla="*/ 0 w 606"/>
                      <a:gd name="T39" fmla="*/ 387 h 566"/>
                      <a:gd name="T40" fmla="*/ 0 w 606"/>
                      <a:gd name="T41" fmla="*/ 497 h 566"/>
                      <a:gd name="T42" fmla="*/ 3 w 606"/>
                      <a:gd name="T43" fmla="*/ 518 h 566"/>
                      <a:gd name="T44" fmla="*/ 19 w 606"/>
                      <a:gd name="T45" fmla="*/ 546 h 566"/>
                      <a:gd name="T46" fmla="*/ 30 w 606"/>
                      <a:gd name="T47" fmla="*/ 554 h 566"/>
                      <a:gd name="T48" fmla="*/ 41 w 606"/>
                      <a:gd name="T49" fmla="*/ 561 h 566"/>
                      <a:gd name="T50" fmla="*/ 54 w 606"/>
                      <a:gd name="T51" fmla="*/ 565 h 566"/>
                      <a:gd name="T52" fmla="*/ 68 w 606"/>
                      <a:gd name="T53" fmla="*/ 566 h 566"/>
                      <a:gd name="T54" fmla="*/ 549 w 606"/>
                      <a:gd name="T55" fmla="*/ 565 h 566"/>
                      <a:gd name="T56" fmla="*/ 573 w 606"/>
                      <a:gd name="T57" fmla="*/ 556 h 566"/>
                      <a:gd name="T58" fmla="*/ 593 w 606"/>
                      <a:gd name="T59" fmla="*/ 537 h 566"/>
                      <a:gd name="T60" fmla="*/ 604 w 606"/>
                      <a:gd name="T61" fmla="*/ 512 h 566"/>
                      <a:gd name="T62" fmla="*/ 606 w 606"/>
                      <a:gd name="T63" fmla="*/ 395 h 566"/>
                      <a:gd name="T64" fmla="*/ 596 w 606"/>
                      <a:gd name="T65" fmla="*/ 361 h 566"/>
                      <a:gd name="T66" fmla="*/ 573 w 606"/>
                      <a:gd name="T67" fmla="*/ 338 h 566"/>
                      <a:gd name="T68" fmla="*/ 586 w 606"/>
                      <a:gd name="T69" fmla="*/ 218 h 566"/>
                      <a:gd name="T70" fmla="*/ 603 w 606"/>
                      <a:gd name="T71" fmla="*/ 189 h 5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6"/>
                      <a:gd name="T109" fmla="*/ 0 h 566"/>
                      <a:gd name="T110" fmla="*/ 606 w 606"/>
                      <a:gd name="T111" fmla="*/ 566 h 5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a:lstStyle/>
                  <a:p>
                    <a:endParaRPr lang="en-US"/>
                  </a:p>
                </p:txBody>
              </p:sp>
              <p:sp>
                <p:nvSpPr>
                  <p:cNvPr id="283" name="Freeform 105"/>
                  <p:cNvSpPr>
                    <a:spLocks/>
                  </p:cNvSpPr>
                  <p:nvPr/>
                </p:nvSpPr>
                <p:spPr bwMode="auto">
                  <a:xfrm>
                    <a:off x="5248281" y="3917954"/>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a:lstStyle/>
                  <a:p>
                    <a:endParaRPr lang="en-US"/>
                  </a:p>
                </p:txBody>
              </p:sp>
              <p:sp>
                <p:nvSpPr>
                  <p:cNvPr id="284" name="Freeform 106"/>
                  <p:cNvSpPr>
                    <a:spLocks/>
                  </p:cNvSpPr>
                  <p:nvPr/>
                </p:nvSpPr>
                <p:spPr bwMode="auto">
                  <a:xfrm>
                    <a:off x="5248281" y="3917954"/>
                    <a:ext cx="300038" cy="268287"/>
                  </a:xfrm>
                  <a:custGeom>
                    <a:avLst/>
                    <a:gdLst>
                      <a:gd name="T0" fmla="*/ 0 w 376"/>
                      <a:gd name="T1" fmla="*/ 188 h 338"/>
                      <a:gd name="T2" fmla="*/ 0 w 376"/>
                      <a:gd name="T3" fmla="*/ 338 h 338"/>
                      <a:gd name="T4" fmla="*/ 76 w 376"/>
                      <a:gd name="T5" fmla="*/ 338 h 338"/>
                      <a:gd name="T6" fmla="*/ 76 w 376"/>
                      <a:gd name="T7" fmla="*/ 188 h 338"/>
                      <a:gd name="T8" fmla="*/ 76 w 376"/>
                      <a:gd name="T9" fmla="*/ 183 h 338"/>
                      <a:gd name="T10" fmla="*/ 78 w 376"/>
                      <a:gd name="T11" fmla="*/ 169 h 338"/>
                      <a:gd name="T12" fmla="*/ 83 w 376"/>
                      <a:gd name="T13" fmla="*/ 150 h 338"/>
                      <a:gd name="T14" fmla="*/ 92 w 376"/>
                      <a:gd name="T15" fmla="*/ 129 h 338"/>
                      <a:gd name="T16" fmla="*/ 100 w 376"/>
                      <a:gd name="T17" fmla="*/ 116 h 338"/>
                      <a:gd name="T18" fmla="*/ 108 w 376"/>
                      <a:gd name="T19" fmla="*/ 106 h 338"/>
                      <a:gd name="T20" fmla="*/ 118 w 376"/>
                      <a:gd name="T21" fmla="*/ 96 h 338"/>
                      <a:gd name="T22" fmla="*/ 130 w 376"/>
                      <a:gd name="T23" fmla="*/ 89 h 338"/>
                      <a:gd name="T24" fmla="*/ 143 w 376"/>
                      <a:gd name="T25" fmla="*/ 84 h 338"/>
                      <a:gd name="T26" fmla="*/ 156 w 376"/>
                      <a:gd name="T27" fmla="*/ 80 h 338"/>
                      <a:gd name="T28" fmla="*/ 171 w 376"/>
                      <a:gd name="T29" fmla="*/ 78 h 338"/>
                      <a:gd name="T30" fmla="*/ 189 w 376"/>
                      <a:gd name="T31" fmla="*/ 77 h 338"/>
                      <a:gd name="T32" fmla="*/ 205 w 376"/>
                      <a:gd name="T33" fmla="*/ 78 h 338"/>
                      <a:gd name="T34" fmla="*/ 221 w 376"/>
                      <a:gd name="T35" fmla="*/ 80 h 338"/>
                      <a:gd name="T36" fmla="*/ 235 w 376"/>
                      <a:gd name="T37" fmla="*/ 84 h 338"/>
                      <a:gd name="T38" fmla="*/ 247 w 376"/>
                      <a:gd name="T39" fmla="*/ 89 h 338"/>
                      <a:gd name="T40" fmla="*/ 258 w 376"/>
                      <a:gd name="T41" fmla="*/ 96 h 338"/>
                      <a:gd name="T42" fmla="*/ 268 w 376"/>
                      <a:gd name="T43" fmla="*/ 106 h 338"/>
                      <a:gd name="T44" fmla="*/ 276 w 376"/>
                      <a:gd name="T45" fmla="*/ 116 h 338"/>
                      <a:gd name="T46" fmla="*/ 284 w 376"/>
                      <a:gd name="T47" fmla="*/ 129 h 338"/>
                      <a:gd name="T48" fmla="*/ 293 w 376"/>
                      <a:gd name="T49" fmla="*/ 150 h 338"/>
                      <a:gd name="T50" fmla="*/ 298 w 376"/>
                      <a:gd name="T51" fmla="*/ 169 h 338"/>
                      <a:gd name="T52" fmla="*/ 300 w 376"/>
                      <a:gd name="T53" fmla="*/ 183 h 338"/>
                      <a:gd name="T54" fmla="*/ 300 w 376"/>
                      <a:gd name="T55" fmla="*/ 188 h 338"/>
                      <a:gd name="T56" fmla="*/ 300 w 376"/>
                      <a:gd name="T57" fmla="*/ 338 h 338"/>
                      <a:gd name="T58" fmla="*/ 376 w 376"/>
                      <a:gd name="T59" fmla="*/ 338 h 338"/>
                      <a:gd name="T60" fmla="*/ 376 w 376"/>
                      <a:gd name="T61" fmla="*/ 188 h 338"/>
                      <a:gd name="T62" fmla="*/ 376 w 376"/>
                      <a:gd name="T63" fmla="*/ 176 h 338"/>
                      <a:gd name="T64" fmla="*/ 374 w 376"/>
                      <a:gd name="T65" fmla="*/ 162 h 338"/>
                      <a:gd name="T66" fmla="*/ 372 w 376"/>
                      <a:gd name="T67" fmla="*/ 147 h 338"/>
                      <a:gd name="T68" fmla="*/ 368 w 376"/>
                      <a:gd name="T69" fmla="*/ 131 h 338"/>
                      <a:gd name="T70" fmla="*/ 363 w 376"/>
                      <a:gd name="T71" fmla="*/ 116 h 338"/>
                      <a:gd name="T72" fmla="*/ 356 w 376"/>
                      <a:gd name="T73" fmla="*/ 100 h 338"/>
                      <a:gd name="T74" fmla="*/ 348 w 376"/>
                      <a:gd name="T75" fmla="*/ 85 h 338"/>
                      <a:gd name="T76" fmla="*/ 338 w 376"/>
                      <a:gd name="T77" fmla="*/ 70 h 338"/>
                      <a:gd name="T78" fmla="*/ 327 w 376"/>
                      <a:gd name="T79" fmla="*/ 55 h 338"/>
                      <a:gd name="T80" fmla="*/ 313 w 376"/>
                      <a:gd name="T81" fmla="*/ 42 h 338"/>
                      <a:gd name="T82" fmla="*/ 298 w 376"/>
                      <a:gd name="T83" fmla="*/ 31 h 338"/>
                      <a:gd name="T84" fmla="*/ 281 w 376"/>
                      <a:gd name="T85" fmla="*/ 20 h 338"/>
                      <a:gd name="T86" fmla="*/ 261 w 376"/>
                      <a:gd name="T87" fmla="*/ 11 h 338"/>
                      <a:gd name="T88" fmla="*/ 239 w 376"/>
                      <a:gd name="T89" fmla="*/ 5 h 338"/>
                      <a:gd name="T90" fmla="*/ 215 w 376"/>
                      <a:gd name="T91" fmla="*/ 1 h 338"/>
                      <a:gd name="T92" fmla="*/ 189 w 376"/>
                      <a:gd name="T93" fmla="*/ 0 h 338"/>
                      <a:gd name="T94" fmla="*/ 162 w 376"/>
                      <a:gd name="T95" fmla="*/ 1 h 338"/>
                      <a:gd name="T96" fmla="*/ 138 w 376"/>
                      <a:gd name="T97" fmla="*/ 5 h 338"/>
                      <a:gd name="T98" fmla="*/ 116 w 376"/>
                      <a:gd name="T99" fmla="*/ 11 h 338"/>
                      <a:gd name="T100" fmla="*/ 96 w 376"/>
                      <a:gd name="T101" fmla="*/ 20 h 338"/>
                      <a:gd name="T102" fmla="*/ 78 w 376"/>
                      <a:gd name="T103" fmla="*/ 31 h 338"/>
                      <a:gd name="T104" fmla="*/ 63 w 376"/>
                      <a:gd name="T105" fmla="*/ 42 h 338"/>
                      <a:gd name="T106" fmla="*/ 49 w 376"/>
                      <a:gd name="T107" fmla="*/ 55 h 338"/>
                      <a:gd name="T108" fmla="*/ 38 w 376"/>
                      <a:gd name="T109" fmla="*/ 70 h 338"/>
                      <a:gd name="T110" fmla="*/ 29 w 376"/>
                      <a:gd name="T111" fmla="*/ 85 h 338"/>
                      <a:gd name="T112" fmla="*/ 20 w 376"/>
                      <a:gd name="T113" fmla="*/ 100 h 338"/>
                      <a:gd name="T114" fmla="*/ 14 w 376"/>
                      <a:gd name="T115" fmla="*/ 116 h 338"/>
                      <a:gd name="T116" fmla="*/ 8 w 376"/>
                      <a:gd name="T117" fmla="*/ 131 h 338"/>
                      <a:gd name="T118" fmla="*/ 4 w 376"/>
                      <a:gd name="T119" fmla="*/ 147 h 338"/>
                      <a:gd name="T120" fmla="*/ 2 w 376"/>
                      <a:gd name="T121" fmla="*/ 162 h 338"/>
                      <a:gd name="T122" fmla="*/ 0 w 376"/>
                      <a:gd name="T123" fmla="*/ 176 h 338"/>
                      <a:gd name="T124" fmla="*/ 0 w 376"/>
                      <a:gd name="T125" fmla="*/ 188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38"/>
                      <a:gd name="T191" fmla="*/ 376 w 376"/>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FFF3CD"/>
                  </a:solidFill>
                  <a:ln w="9525">
                    <a:noFill/>
                    <a:round/>
                    <a:headEnd/>
                    <a:tailEnd/>
                  </a:ln>
                </p:spPr>
                <p:txBody>
                  <a:bodyPr/>
                  <a:lstStyle/>
                  <a:p>
                    <a:endParaRPr lang="en-US"/>
                  </a:p>
                </p:txBody>
              </p:sp>
              <p:sp>
                <p:nvSpPr>
                  <p:cNvPr id="285" name="Freeform 107"/>
                  <p:cNvSpPr>
                    <a:spLocks noEditPoints="1"/>
                  </p:cNvSpPr>
                  <p:nvPr/>
                </p:nvSpPr>
                <p:spPr bwMode="auto">
                  <a:xfrm>
                    <a:off x="5235581" y="3905254"/>
                    <a:ext cx="325438" cy="293687"/>
                  </a:xfrm>
                  <a:custGeom>
                    <a:avLst/>
                    <a:gdLst>
                      <a:gd name="T0" fmla="*/ 108 w 409"/>
                      <a:gd name="T1" fmla="*/ 371 h 371"/>
                      <a:gd name="T2" fmla="*/ 110 w 409"/>
                      <a:gd name="T3" fmla="*/ 188 h 371"/>
                      <a:gd name="T4" fmla="*/ 129 w 409"/>
                      <a:gd name="T5" fmla="*/ 142 h 371"/>
                      <a:gd name="T6" fmla="*/ 154 w 409"/>
                      <a:gd name="T7" fmla="*/ 120 h 371"/>
                      <a:gd name="T8" fmla="*/ 190 w 409"/>
                      <a:gd name="T9" fmla="*/ 111 h 371"/>
                      <a:gd name="T10" fmla="*/ 232 w 409"/>
                      <a:gd name="T11" fmla="*/ 112 h 371"/>
                      <a:gd name="T12" fmla="*/ 265 w 409"/>
                      <a:gd name="T13" fmla="*/ 126 h 371"/>
                      <a:gd name="T14" fmla="*/ 286 w 409"/>
                      <a:gd name="T15" fmla="*/ 152 h 371"/>
                      <a:gd name="T16" fmla="*/ 300 w 409"/>
                      <a:gd name="T17" fmla="*/ 201 h 371"/>
                      <a:gd name="T18" fmla="*/ 409 w 409"/>
                      <a:gd name="T19" fmla="*/ 371 h 371"/>
                      <a:gd name="T20" fmla="*/ 406 w 409"/>
                      <a:gd name="T21" fmla="*/ 177 h 371"/>
                      <a:gd name="T22" fmla="*/ 394 w 409"/>
                      <a:gd name="T23" fmla="*/ 127 h 371"/>
                      <a:gd name="T24" fmla="*/ 367 w 409"/>
                      <a:gd name="T25" fmla="*/ 76 h 371"/>
                      <a:gd name="T26" fmla="*/ 323 w 409"/>
                      <a:gd name="T27" fmla="*/ 34 h 371"/>
                      <a:gd name="T28" fmla="*/ 260 w 409"/>
                      <a:gd name="T29" fmla="*/ 6 h 371"/>
                      <a:gd name="T30" fmla="*/ 176 w 409"/>
                      <a:gd name="T31" fmla="*/ 2 h 371"/>
                      <a:gd name="T32" fmla="*/ 104 w 409"/>
                      <a:gd name="T33" fmla="*/ 22 h 371"/>
                      <a:gd name="T34" fmla="*/ 54 w 409"/>
                      <a:gd name="T35" fmla="*/ 61 h 371"/>
                      <a:gd name="T36" fmla="*/ 21 w 409"/>
                      <a:gd name="T37" fmla="*/ 110 h 371"/>
                      <a:gd name="T38" fmla="*/ 4 w 409"/>
                      <a:gd name="T39" fmla="*/ 161 h 371"/>
                      <a:gd name="T40" fmla="*/ 0 w 409"/>
                      <a:gd name="T41" fmla="*/ 205 h 371"/>
                      <a:gd name="T42" fmla="*/ 40 w 409"/>
                      <a:gd name="T43" fmla="*/ 154 h 371"/>
                      <a:gd name="T44" fmla="*/ 89 w 409"/>
                      <a:gd name="T45" fmla="*/ 72 h 371"/>
                      <a:gd name="T46" fmla="*/ 205 w 409"/>
                      <a:gd name="T47" fmla="*/ 33 h 371"/>
                      <a:gd name="T48" fmla="*/ 319 w 409"/>
                      <a:gd name="T49" fmla="*/ 72 h 371"/>
                      <a:gd name="T50" fmla="*/ 368 w 409"/>
                      <a:gd name="T51" fmla="*/ 154 h 371"/>
                      <a:gd name="T52" fmla="*/ 376 w 409"/>
                      <a:gd name="T53" fmla="*/ 223 h 371"/>
                      <a:gd name="T54" fmla="*/ 376 w 409"/>
                      <a:gd name="T55" fmla="*/ 340 h 371"/>
                      <a:gd name="T56" fmla="*/ 360 w 409"/>
                      <a:gd name="T57" fmla="*/ 340 h 371"/>
                      <a:gd name="T58" fmla="*/ 344 w 409"/>
                      <a:gd name="T59" fmla="*/ 340 h 371"/>
                      <a:gd name="T60" fmla="*/ 333 w 409"/>
                      <a:gd name="T61" fmla="*/ 308 h 371"/>
                      <a:gd name="T62" fmla="*/ 333 w 409"/>
                      <a:gd name="T63" fmla="*/ 205 h 371"/>
                      <a:gd name="T64" fmla="*/ 326 w 409"/>
                      <a:gd name="T65" fmla="*/ 162 h 371"/>
                      <a:gd name="T66" fmla="*/ 296 w 409"/>
                      <a:gd name="T67" fmla="*/ 112 h 371"/>
                      <a:gd name="T68" fmla="*/ 256 w 409"/>
                      <a:gd name="T69" fmla="*/ 86 h 371"/>
                      <a:gd name="T70" fmla="*/ 205 w 409"/>
                      <a:gd name="T71" fmla="*/ 78 h 371"/>
                      <a:gd name="T72" fmla="*/ 152 w 409"/>
                      <a:gd name="T73" fmla="*/ 86 h 371"/>
                      <a:gd name="T74" fmla="*/ 112 w 409"/>
                      <a:gd name="T75" fmla="*/ 112 h 371"/>
                      <a:gd name="T76" fmla="*/ 84 w 409"/>
                      <a:gd name="T77" fmla="*/ 162 h 371"/>
                      <a:gd name="T78" fmla="*/ 76 w 409"/>
                      <a:gd name="T79" fmla="*/ 205 h 371"/>
                      <a:gd name="T80" fmla="*/ 76 w 409"/>
                      <a:gd name="T81" fmla="*/ 308 h 371"/>
                      <a:gd name="T82" fmla="*/ 65 w 409"/>
                      <a:gd name="T83" fmla="*/ 340 h 371"/>
                      <a:gd name="T84" fmla="*/ 49 w 409"/>
                      <a:gd name="T85" fmla="*/ 340 h 371"/>
                      <a:gd name="T86" fmla="*/ 32 w 409"/>
                      <a:gd name="T87" fmla="*/ 340 h 371"/>
                      <a:gd name="T88" fmla="*/ 32 w 409"/>
                      <a:gd name="T89" fmla="*/ 223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371"/>
                      <a:gd name="T137" fmla="*/ 409 w 409"/>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a:lstStyle/>
                  <a:p>
                    <a:endParaRPr lang="en-US"/>
                  </a:p>
                </p:txBody>
              </p:sp>
              <p:sp>
                <p:nvSpPr>
                  <p:cNvPr id="286" name="Rectangle 108"/>
                  <p:cNvSpPr>
                    <a:spLocks noChangeArrowheads="1"/>
                  </p:cNvSpPr>
                  <p:nvPr/>
                </p:nvSpPr>
                <p:spPr bwMode="auto">
                  <a:xfrm>
                    <a:off x="5218119" y="4237042"/>
                    <a:ext cx="355600" cy="144462"/>
                  </a:xfrm>
                  <a:prstGeom prst="rect">
                    <a:avLst/>
                  </a:prstGeom>
                  <a:solidFill>
                    <a:srgbClr val="FFF3CD"/>
                  </a:solidFill>
                  <a:ln w="9525">
                    <a:noFill/>
                    <a:miter lim="800000"/>
                    <a:headEnd/>
                    <a:tailEnd/>
                  </a:ln>
                </p:spPr>
                <p:txBody>
                  <a:bodyPr/>
                  <a:lstStyle/>
                  <a:p>
                    <a:endParaRPr lang="en-US"/>
                  </a:p>
                </p:txBody>
              </p:sp>
              <p:sp>
                <p:nvSpPr>
                  <p:cNvPr id="287" name="Rectangle 109"/>
                  <p:cNvSpPr>
                    <a:spLocks noChangeArrowheads="1"/>
                  </p:cNvSpPr>
                  <p:nvPr/>
                </p:nvSpPr>
                <p:spPr bwMode="auto">
                  <a:xfrm>
                    <a:off x="5219706" y="4238629"/>
                    <a:ext cx="31750" cy="141287"/>
                  </a:xfrm>
                  <a:prstGeom prst="rect">
                    <a:avLst/>
                  </a:prstGeom>
                  <a:solidFill>
                    <a:srgbClr val="FFFFFF"/>
                  </a:solidFill>
                  <a:ln w="9525">
                    <a:noFill/>
                    <a:miter lim="800000"/>
                    <a:headEnd/>
                    <a:tailEnd/>
                  </a:ln>
                </p:spPr>
                <p:txBody>
                  <a:bodyPr/>
                  <a:lstStyle/>
                  <a:p>
                    <a:endParaRPr lang="en-US"/>
                  </a:p>
                </p:txBody>
              </p:sp>
              <p:sp>
                <p:nvSpPr>
                  <p:cNvPr id="288" name="Rectangle 110"/>
                  <p:cNvSpPr>
                    <a:spLocks noChangeArrowheads="1"/>
                  </p:cNvSpPr>
                  <p:nvPr/>
                </p:nvSpPr>
                <p:spPr bwMode="auto">
                  <a:xfrm>
                    <a:off x="5218119" y="4278317"/>
                    <a:ext cx="355600" cy="12700"/>
                  </a:xfrm>
                  <a:prstGeom prst="rect">
                    <a:avLst/>
                  </a:prstGeom>
                  <a:solidFill>
                    <a:srgbClr val="000000"/>
                  </a:solidFill>
                  <a:ln w="9525">
                    <a:noFill/>
                    <a:miter lim="800000"/>
                    <a:headEnd/>
                    <a:tailEnd/>
                  </a:ln>
                </p:spPr>
                <p:txBody>
                  <a:bodyPr/>
                  <a:lstStyle/>
                  <a:p>
                    <a:endParaRPr lang="en-US"/>
                  </a:p>
                </p:txBody>
              </p:sp>
              <p:sp>
                <p:nvSpPr>
                  <p:cNvPr id="289" name="Rectangle 111"/>
                  <p:cNvSpPr>
                    <a:spLocks noChangeArrowheads="1"/>
                  </p:cNvSpPr>
                  <p:nvPr/>
                </p:nvSpPr>
                <p:spPr bwMode="auto">
                  <a:xfrm>
                    <a:off x="5218119" y="4327529"/>
                    <a:ext cx="355600" cy="12700"/>
                  </a:xfrm>
                  <a:prstGeom prst="rect">
                    <a:avLst/>
                  </a:prstGeom>
                  <a:solidFill>
                    <a:srgbClr val="000000"/>
                  </a:solidFill>
                  <a:ln w="9525">
                    <a:noFill/>
                    <a:miter lim="800000"/>
                    <a:headEnd/>
                    <a:tailEnd/>
                  </a:ln>
                </p:spPr>
                <p:txBody>
                  <a:bodyPr/>
                  <a:lstStyle/>
                  <a:p>
                    <a:endParaRPr lang="en-US"/>
                  </a:p>
                </p:txBody>
              </p:sp>
              <p:sp>
                <p:nvSpPr>
                  <p:cNvPr id="290" name="Freeform 112"/>
                  <p:cNvSpPr>
                    <a:spLocks/>
                  </p:cNvSpPr>
                  <p:nvPr/>
                </p:nvSpPr>
                <p:spPr bwMode="auto">
                  <a:xfrm>
                    <a:off x="5195894" y="4122742"/>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91" name="Freeform 113"/>
                  <p:cNvSpPr>
                    <a:spLocks/>
                  </p:cNvSpPr>
                  <p:nvPr/>
                </p:nvSpPr>
                <p:spPr bwMode="auto">
                  <a:xfrm>
                    <a:off x="5195894" y="4381504"/>
                    <a:ext cx="404813" cy="114300"/>
                  </a:xfrm>
                  <a:custGeom>
                    <a:avLst/>
                    <a:gdLst>
                      <a:gd name="T0" fmla="*/ 510 w 510"/>
                      <a:gd name="T1" fmla="*/ 122 h 143"/>
                      <a:gd name="T2" fmla="*/ 510 w 510"/>
                      <a:gd name="T3" fmla="*/ 20 h 143"/>
                      <a:gd name="T4" fmla="*/ 507 w 510"/>
                      <a:gd name="T5" fmla="*/ 9 h 143"/>
                      <a:gd name="T6" fmla="*/ 500 w 510"/>
                      <a:gd name="T7" fmla="*/ 2 h 143"/>
                      <a:gd name="T8" fmla="*/ 493 w 510"/>
                      <a:gd name="T9" fmla="*/ 0 h 143"/>
                      <a:gd name="T10" fmla="*/ 490 w 510"/>
                      <a:gd name="T11" fmla="*/ 0 h 143"/>
                      <a:gd name="T12" fmla="*/ 21 w 510"/>
                      <a:gd name="T13" fmla="*/ 0 h 143"/>
                      <a:gd name="T14" fmla="*/ 9 w 510"/>
                      <a:gd name="T15" fmla="*/ 3 h 143"/>
                      <a:gd name="T16" fmla="*/ 2 w 510"/>
                      <a:gd name="T17" fmla="*/ 10 h 143"/>
                      <a:gd name="T18" fmla="*/ 0 w 510"/>
                      <a:gd name="T19" fmla="*/ 17 h 143"/>
                      <a:gd name="T20" fmla="*/ 0 w 510"/>
                      <a:gd name="T21" fmla="*/ 20 h 143"/>
                      <a:gd name="T22" fmla="*/ 0 w 510"/>
                      <a:gd name="T23" fmla="*/ 122 h 143"/>
                      <a:gd name="T24" fmla="*/ 0 w 510"/>
                      <a:gd name="T25" fmla="*/ 125 h 143"/>
                      <a:gd name="T26" fmla="*/ 2 w 510"/>
                      <a:gd name="T27" fmla="*/ 132 h 143"/>
                      <a:gd name="T28" fmla="*/ 9 w 510"/>
                      <a:gd name="T29" fmla="*/ 139 h 143"/>
                      <a:gd name="T30" fmla="*/ 21 w 510"/>
                      <a:gd name="T31" fmla="*/ 143 h 143"/>
                      <a:gd name="T32" fmla="*/ 490 w 510"/>
                      <a:gd name="T33" fmla="*/ 143 h 143"/>
                      <a:gd name="T34" fmla="*/ 493 w 510"/>
                      <a:gd name="T35" fmla="*/ 143 h 143"/>
                      <a:gd name="T36" fmla="*/ 500 w 510"/>
                      <a:gd name="T37" fmla="*/ 140 h 143"/>
                      <a:gd name="T38" fmla="*/ 507 w 510"/>
                      <a:gd name="T39" fmla="*/ 133 h 143"/>
                      <a:gd name="T40" fmla="*/ 510 w 510"/>
                      <a:gd name="T41" fmla="*/ 12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143"/>
                      <a:gd name="T65" fmla="*/ 510 w 51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a:lstStyle/>
                  <a:p>
                    <a:endParaRPr lang="en-US"/>
                  </a:p>
                </p:txBody>
              </p:sp>
              <p:sp>
                <p:nvSpPr>
                  <p:cNvPr id="292" name="Freeform 114"/>
                  <p:cNvSpPr>
                    <a:spLocks/>
                  </p:cNvSpPr>
                  <p:nvPr/>
                </p:nvSpPr>
                <p:spPr bwMode="auto">
                  <a:xfrm>
                    <a:off x="5221294" y="4237042"/>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93" name="Rectangle 115"/>
                  <p:cNvSpPr>
                    <a:spLocks noChangeArrowheads="1"/>
                  </p:cNvSpPr>
                  <p:nvPr/>
                </p:nvSpPr>
                <p:spPr bwMode="auto">
                  <a:xfrm>
                    <a:off x="5208594" y="4237042"/>
                    <a:ext cx="25400" cy="144462"/>
                  </a:xfrm>
                  <a:prstGeom prst="rect">
                    <a:avLst/>
                  </a:prstGeom>
                  <a:solidFill>
                    <a:srgbClr val="000000"/>
                  </a:solidFill>
                  <a:ln w="9525">
                    <a:noFill/>
                    <a:miter lim="800000"/>
                    <a:headEnd/>
                    <a:tailEnd/>
                  </a:ln>
                </p:spPr>
                <p:txBody>
                  <a:bodyPr/>
                  <a:lstStyle/>
                  <a:p>
                    <a:endParaRPr lang="en-US"/>
                  </a:p>
                </p:txBody>
              </p:sp>
              <p:sp>
                <p:nvSpPr>
                  <p:cNvPr id="294" name="Freeform 116"/>
                  <p:cNvSpPr>
                    <a:spLocks/>
                  </p:cNvSpPr>
                  <p:nvPr/>
                </p:nvSpPr>
                <p:spPr bwMode="auto">
                  <a:xfrm>
                    <a:off x="5575306" y="4237042"/>
                    <a:ext cx="1588" cy="144462"/>
                  </a:xfrm>
                  <a:custGeom>
                    <a:avLst/>
                    <a:gdLst>
                      <a:gd name="T0" fmla="*/ 0 w 1"/>
                      <a:gd name="T1" fmla="*/ 0 h 183"/>
                      <a:gd name="T2" fmla="*/ 0 w 1"/>
                      <a:gd name="T3" fmla="*/ 183 h 183"/>
                      <a:gd name="T4" fmla="*/ 0 w 1"/>
                      <a:gd name="T5" fmla="*/ 0 h 183"/>
                      <a:gd name="T6" fmla="*/ 0 60000 65536"/>
                      <a:gd name="T7" fmla="*/ 0 60000 65536"/>
                      <a:gd name="T8" fmla="*/ 0 60000 65536"/>
                      <a:gd name="T9" fmla="*/ 0 w 1"/>
                      <a:gd name="T10" fmla="*/ 0 h 183"/>
                      <a:gd name="T11" fmla="*/ 1 w 1"/>
                      <a:gd name="T12" fmla="*/ 183 h 183"/>
                    </a:gdLst>
                    <a:ahLst/>
                    <a:cxnLst>
                      <a:cxn ang="T6">
                        <a:pos x="T0" y="T1"/>
                      </a:cxn>
                      <a:cxn ang="T7">
                        <a:pos x="T2" y="T3"/>
                      </a:cxn>
                      <a:cxn ang="T8">
                        <a:pos x="T4" y="T5"/>
                      </a:cxn>
                    </a:cxnLst>
                    <a:rect l="T9" t="T10" r="T11" b="T12"/>
                    <a:pathLst>
                      <a:path w="1" h="183">
                        <a:moveTo>
                          <a:pt x="0" y="0"/>
                        </a:moveTo>
                        <a:lnTo>
                          <a:pt x="0" y="183"/>
                        </a:lnTo>
                        <a:lnTo>
                          <a:pt x="0" y="0"/>
                        </a:lnTo>
                        <a:close/>
                      </a:path>
                    </a:pathLst>
                  </a:custGeom>
                  <a:solidFill>
                    <a:srgbClr val="BFDDFF"/>
                  </a:solidFill>
                  <a:ln w="9525">
                    <a:noFill/>
                    <a:round/>
                    <a:headEnd/>
                    <a:tailEnd/>
                  </a:ln>
                </p:spPr>
                <p:txBody>
                  <a:bodyPr/>
                  <a:lstStyle/>
                  <a:p>
                    <a:endParaRPr lang="en-US"/>
                  </a:p>
                </p:txBody>
              </p:sp>
              <p:sp>
                <p:nvSpPr>
                  <p:cNvPr id="295" name="Rectangle 117"/>
                  <p:cNvSpPr>
                    <a:spLocks noChangeArrowheads="1"/>
                  </p:cNvSpPr>
                  <p:nvPr/>
                </p:nvSpPr>
                <p:spPr bwMode="auto">
                  <a:xfrm>
                    <a:off x="5564194" y="4237042"/>
                    <a:ext cx="23813" cy="144462"/>
                  </a:xfrm>
                  <a:prstGeom prst="rect">
                    <a:avLst/>
                  </a:prstGeom>
                  <a:solidFill>
                    <a:srgbClr val="000000"/>
                  </a:solidFill>
                  <a:ln w="9525">
                    <a:noFill/>
                    <a:miter lim="800000"/>
                    <a:headEnd/>
                    <a:tailEnd/>
                  </a:ln>
                </p:spPr>
                <p:txBody>
                  <a:bodyPr/>
                  <a:lstStyle/>
                  <a:p>
                    <a:endParaRPr lang="en-US"/>
                  </a:p>
                </p:txBody>
              </p:sp>
              <p:sp>
                <p:nvSpPr>
                  <p:cNvPr id="296" name="Freeform 118"/>
                  <p:cNvSpPr>
                    <a:spLocks/>
                  </p:cNvSpPr>
                  <p:nvPr/>
                </p:nvSpPr>
                <p:spPr bwMode="auto">
                  <a:xfrm>
                    <a:off x="5221294" y="4381504"/>
                    <a:ext cx="382588" cy="88900"/>
                  </a:xfrm>
                  <a:custGeom>
                    <a:avLst/>
                    <a:gdLst>
                      <a:gd name="T0" fmla="*/ 482 w 482"/>
                      <a:gd name="T1" fmla="*/ 96 h 112"/>
                      <a:gd name="T2" fmla="*/ 482 w 482"/>
                      <a:gd name="T3" fmla="*/ 16 h 112"/>
                      <a:gd name="T4" fmla="*/ 478 w 482"/>
                      <a:gd name="T5" fmla="*/ 6 h 112"/>
                      <a:gd name="T6" fmla="*/ 471 w 482"/>
                      <a:gd name="T7" fmla="*/ 2 h 112"/>
                      <a:gd name="T8" fmla="*/ 463 w 482"/>
                      <a:gd name="T9" fmla="*/ 0 h 112"/>
                      <a:gd name="T10" fmla="*/ 460 w 482"/>
                      <a:gd name="T11" fmla="*/ 0 h 112"/>
                      <a:gd name="T12" fmla="*/ 21 w 482"/>
                      <a:gd name="T13" fmla="*/ 0 h 112"/>
                      <a:gd name="T14" fmla="*/ 9 w 482"/>
                      <a:gd name="T15" fmla="*/ 2 h 112"/>
                      <a:gd name="T16" fmla="*/ 2 w 482"/>
                      <a:gd name="T17" fmla="*/ 8 h 112"/>
                      <a:gd name="T18" fmla="*/ 0 w 482"/>
                      <a:gd name="T19" fmla="*/ 13 h 112"/>
                      <a:gd name="T20" fmla="*/ 0 w 482"/>
                      <a:gd name="T21" fmla="*/ 16 h 112"/>
                      <a:gd name="T22" fmla="*/ 0 w 482"/>
                      <a:gd name="T23" fmla="*/ 96 h 112"/>
                      <a:gd name="T24" fmla="*/ 0 w 482"/>
                      <a:gd name="T25" fmla="*/ 99 h 112"/>
                      <a:gd name="T26" fmla="*/ 2 w 482"/>
                      <a:gd name="T27" fmla="*/ 104 h 112"/>
                      <a:gd name="T28" fmla="*/ 9 w 482"/>
                      <a:gd name="T29" fmla="*/ 110 h 112"/>
                      <a:gd name="T30" fmla="*/ 21 w 482"/>
                      <a:gd name="T31" fmla="*/ 112 h 112"/>
                      <a:gd name="T32" fmla="*/ 460 w 482"/>
                      <a:gd name="T33" fmla="*/ 112 h 112"/>
                      <a:gd name="T34" fmla="*/ 463 w 482"/>
                      <a:gd name="T35" fmla="*/ 112 h 112"/>
                      <a:gd name="T36" fmla="*/ 471 w 482"/>
                      <a:gd name="T37" fmla="*/ 110 h 112"/>
                      <a:gd name="T38" fmla="*/ 478 w 482"/>
                      <a:gd name="T39" fmla="*/ 106 h 112"/>
                      <a:gd name="T40" fmla="*/ 482 w 482"/>
                      <a:gd name="T41" fmla="*/ 9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112"/>
                      <a:gd name="T65" fmla="*/ 482 w 48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FFC000"/>
                  </a:solidFill>
                  <a:ln w="9525">
                    <a:noFill/>
                    <a:round/>
                    <a:headEnd/>
                    <a:tailEnd/>
                  </a:ln>
                </p:spPr>
                <p:txBody>
                  <a:bodyPr/>
                  <a:lstStyle/>
                  <a:p>
                    <a:endParaRPr lang="en-US"/>
                  </a:p>
                </p:txBody>
              </p:sp>
              <p:sp>
                <p:nvSpPr>
                  <p:cNvPr id="297" name="Freeform 119"/>
                  <p:cNvSpPr>
                    <a:spLocks noEditPoints="1"/>
                  </p:cNvSpPr>
                  <p:nvPr/>
                </p:nvSpPr>
                <p:spPr bwMode="auto">
                  <a:xfrm>
                    <a:off x="5183194" y="4368804"/>
                    <a:ext cx="430213" cy="139700"/>
                  </a:xfrm>
                  <a:custGeom>
                    <a:avLst/>
                    <a:gdLst>
                      <a:gd name="T0" fmla="*/ 37 w 542"/>
                      <a:gd name="T1" fmla="*/ 0 h 175"/>
                      <a:gd name="T2" fmla="*/ 27 w 542"/>
                      <a:gd name="T3" fmla="*/ 1 h 175"/>
                      <a:gd name="T4" fmla="*/ 20 w 542"/>
                      <a:gd name="T5" fmla="*/ 3 h 175"/>
                      <a:gd name="T6" fmla="*/ 16 w 542"/>
                      <a:gd name="T7" fmla="*/ 6 h 175"/>
                      <a:gd name="T8" fmla="*/ 11 w 542"/>
                      <a:gd name="T9" fmla="*/ 10 h 175"/>
                      <a:gd name="T10" fmla="*/ 6 w 542"/>
                      <a:gd name="T11" fmla="*/ 18 h 175"/>
                      <a:gd name="T12" fmla="*/ 2 w 542"/>
                      <a:gd name="T13" fmla="*/ 26 h 175"/>
                      <a:gd name="T14" fmla="*/ 0 w 542"/>
                      <a:gd name="T15" fmla="*/ 32 h 175"/>
                      <a:gd name="T16" fmla="*/ 0 w 542"/>
                      <a:gd name="T17" fmla="*/ 36 h 175"/>
                      <a:gd name="T18" fmla="*/ 0 w 542"/>
                      <a:gd name="T19" fmla="*/ 138 h 175"/>
                      <a:gd name="T20" fmla="*/ 0 w 542"/>
                      <a:gd name="T21" fmla="*/ 142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3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3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sp>
                <p:nvSpPr>
                  <p:cNvPr id="298" name="Freeform 120"/>
                  <p:cNvSpPr>
                    <a:spLocks/>
                  </p:cNvSpPr>
                  <p:nvPr/>
                </p:nvSpPr>
                <p:spPr bwMode="auto">
                  <a:xfrm>
                    <a:off x="5221294" y="4146554"/>
                    <a:ext cx="385763" cy="92075"/>
                  </a:xfrm>
                  <a:custGeom>
                    <a:avLst/>
                    <a:gdLst>
                      <a:gd name="T0" fmla="*/ 486 w 486"/>
                      <a:gd name="T1" fmla="*/ 100 h 116"/>
                      <a:gd name="T2" fmla="*/ 486 w 486"/>
                      <a:gd name="T3" fmla="*/ 17 h 116"/>
                      <a:gd name="T4" fmla="*/ 483 w 486"/>
                      <a:gd name="T5" fmla="*/ 6 h 116"/>
                      <a:gd name="T6" fmla="*/ 476 w 486"/>
                      <a:gd name="T7" fmla="*/ 2 h 116"/>
                      <a:gd name="T8" fmla="*/ 468 w 486"/>
                      <a:gd name="T9" fmla="*/ 0 h 116"/>
                      <a:gd name="T10" fmla="*/ 464 w 486"/>
                      <a:gd name="T11" fmla="*/ 0 h 116"/>
                      <a:gd name="T12" fmla="*/ 21 w 486"/>
                      <a:gd name="T13" fmla="*/ 0 h 116"/>
                      <a:gd name="T14" fmla="*/ 9 w 486"/>
                      <a:gd name="T15" fmla="*/ 2 h 116"/>
                      <a:gd name="T16" fmla="*/ 2 w 486"/>
                      <a:gd name="T17" fmla="*/ 8 h 116"/>
                      <a:gd name="T18" fmla="*/ 0 w 486"/>
                      <a:gd name="T19" fmla="*/ 14 h 116"/>
                      <a:gd name="T20" fmla="*/ 0 w 486"/>
                      <a:gd name="T21" fmla="*/ 17 h 116"/>
                      <a:gd name="T22" fmla="*/ 0 w 486"/>
                      <a:gd name="T23" fmla="*/ 100 h 116"/>
                      <a:gd name="T24" fmla="*/ 0 w 486"/>
                      <a:gd name="T25" fmla="*/ 102 h 116"/>
                      <a:gd name="T26" fmla="*/ 2 w 486"/>
                      <a:gd name="T27" fmla="*/ 108 h 116"/>
                      <a:gd name="T28" fmla="*/ 9 w 486"/>
                      <a:gd name="T29" fmla="*/ 114 h 116"/>
                      <a:gd name="T30" fmla="*/ 21 w 486"/>
                      <a:gd name="T31" fmla="*/ 116 h 116"/>
                      <a:gd name="T32" fmla="*/ 464 w 486"/>
                      <a:gd name="T33" fmla="*/ 116 h 116"/>
                      <a:gd name="T34" fmla="*/ 468 w 486"/>
                      <a:gd name="T35" fmla="*/ 116 h 116"/>
                      <a:gd name="T36" fmla="*/ 476 w 486"/>
                      <a:gd name="T37" fmla="*/ 114 h 116"/>
                      <a:gd name="T38" fmla="*/ 483 w 486"/>
                      <a:gd name="T39" fmla="*/ 109 h 116"/>
                      <a:gd name="T40" fmla="*/ 486 w 486"/>
                      <a:gd name="T41" fmla="*/ 10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6"/>
                      <a:gd name="T64" fmla="*/ 0 h 116"/>
                      <a:gd name="T65" fmla="*/ 486 w 486"/>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FFC000"/>
                  </a:solidFill>
                  <a:ln w="9525">
                    <a:noFill/>
                    <a:round/>
                    <a:headEnd/>
                    <a:tailEnd/>
                  </a:ln>
                </p:spPr>
                <p:txBody>
                  <a:bodyPr/>
                  <a:lstStyle/>
                  <a:p>
                    <a:endParaRPr lang="en-US"/>
                  </a:p>
                </p:txBody>
              </p:sp>
              <p:sp>
                <p:nvSpPr>
                  <p:cNvPr id="299" name="Freeform 121"/>
                  <p:cNvSpPr>
                    <a:spLocks noEditPoints="1"/>
                  </p:cNvSpPr>
                  <p:nvPr/>
                </p:nvSpPr>
                <p:spPr bwMode="auto">
                  <a:xfrm>
                    <a:off x="5183194" y="4110042"/>
                    <a:ext cx="430213" cy="139700"/>
                  </a:xfrm>
                  <a:custGeom>
                    <a:avLst/>
                    <a:gdLst>
                      <a:gd name="T0" fmla="*/ 37 w 542"/>
                      <a:gd name="T1" fmla="*/ 0 h 175"/>
                      <a:gd name="T2" fmla="*/ 27 w 542"/>
                      <a:gd name="T3" fmla="*/ 1 h 175"/>
                      <a:gd name="T4" fmla="*/ 20 w 542"/>
                      <a:gd name="T5" fmla="*/ 3 h 175"/>
                      <a:gd name="T6" fmla="*/ 16 w 542"/>
                      <a:gd name="T7" fmla="*/ 7 h 175"/>
                      <a:gd name="T8" fmla="*/ 11 w 542"/>
                      <a:gd name="T9" fmla="*/ 10 h 175"/>
                      <a:gd name="T10" fmla="*/ 6 w 542"/>
                      <a:gd name="T11" fmla="*/ 18 h 175"/>
                      <a:gd name="T12" fmla="*/ 2 w 542"/>
                      <a:gd name="T13" fmla="*/ 25 h 175"/>
                      <a:gd name="T14" fmla="*/ 0 w 542"/>
                      <a:gd name="T15" fmla="*/ 32 h 175"/>
                      <a:gd name="T16" fmla="*/ 0 w 542"/>
                      <a:gd name="T17" fmla="*/ 36 h 175"/>
                      <a:gd name="T18" fmla="*/ 0 w 542"/>
                      <a:gd name="T19" fmla="*/ 138 h 175"/>
                      <a:gd name="T20" fmla="*/ 0 w 542"/>
                      <a:gd name="T21" fmla="*/ 141 h 175"/>
                      <a:gd name="T22" fmla="*/ 2 w 542"/>
                      <a:gd name="T23" fmla="*/ 148 h 175"/>
                      <a:gd name="T24" fmla="*/ 6 w 542"/>
                      <a:gd name="T25" fmla="*/ 156 h 175"/>
                      <a:gd name="T26" fmla="*/ 11 w 542"/>
                      <a:gd name="T27" fmla="*/ 164 h 175"/>
                      <a:gd name="T28" fmla="*/ 16 w 542"/>
                      <a:gd name="T29" fmla="*/ 168 h 175"/>
                      <a:gd name="T30" fmla="*/ 20 w 542"/>
                      <a:gd name="T31" fmla="*/ 171 h 175"/>
                      <a:gd name="T32" fmla="*/ 27 w 542"/>
                      <a:gd name="T33" fmla="*/ 174 h 175"/>
                      <a:gd name="T34" fmla="*/ 37 w 542"/>
                      <a:gd name="T35" fmla="*/ 175 h 175"/>
                      <a:gd name="T36" fmla="*/ 506 w 542"/>
                      <a:gd name="T37" fmla="*/ 175 h 175"/>
                      <a:gd name="T38" fmla="*/ 511 w 542"/>
                      <a:gd name="T39" fmla="*/ 175 h 175"/>
                      <a:gd name="T40" fmla="*/ 517 w 542"/>
                      <a:gd name="T41" fmla="*/ 172 h 175"/>
                      <a:gd name="T42" fmla="*/ 524 w 542"/>
                      <a:gd name="T43" fmla="*/ 170 h 175"/>
                      <a:gd name="T44" fmla="*/ 530 w 542"/>
                      <a:gd name="T45" fmla="*/ 167 h 175"/>
                      <a:gd name="T46" fmla="*/ 534 w 542"/>
                      <a:gd name="T47" fmla="*/ 161 h 175"/>
                      <a:gd name="T48" fmla="*/ 539 w 542"/>
                      <a:gd name="T49" fmla="*/ 155 h 175"/>
                      <a:gd name="T50" fmla="*/ 541 w 542"/>
                      <a:gd name="T51" fmla="*/ 147 h 175"/>
                      <a:gd name="T52" fmla="*/ 542 w 542"/>
                      <a:gd name="T53" fmla="*/ 138 h 175"/>
                      <a:gd name="T54" fmla="*/ 542 w 542"/>
                      <a:gd name="T55" fmla="*/ 36 h 175"/>
                      <a:gd name="T56" fmla="*/ 541 w 542"/>
                      <a:gd name="T57" fmla="*/ 27 h 175"/>
                      <a:gd name="T58" fmla="*/ 539 w 542"/>
                      <a:gd name="T59" fmla="*/ 19 h 175"/>
                      <a:gd name="T60" fmla="*/ 534 w 542"/>
                      <a:gd name="T61" fmla="*/ 12 h 175"/>
                      <a:gd name="T62" fmla="*/ 530 w 542"/>
                      <a:gd name="T63" fmla="*/ 8 h 175"/>
                      <a:gd name="T64" fmla="*/ 524 w 542"/>
                      <a:gd name="T65" fmla="*/ 4 h 175"/>
                      <a:gd name="T66" fmla="*/ 517 w 542"/>
                      <a:gd name="T67" fmla="*/ 2 h 175"/>
                      <a:gd name="T68" fmla="*/ 511 w 542"/>
                      <a:gd name="T69" fmla="*/ 0 h 175"/>
                      <a:gd name="T70" fmla="*/ 506 w 542"/>
                      <a:gd name="T71" fmla="*/ 0 h 175"/>
                      <a:gd name="T72" fmla="*/ 37 w 542"/>
                      <a:gd name="T73" fmla="*/ 0 h 175"/>
                      <a:gd name="T74" fmla="*/ 37 w 542"/>
                      <a:gd name="T75" fmla="*/ 142 h 175"/>
                      <a:gd name="T76" fmla="*/ 35 w 542"/>
                      <a:gd name="T77" fmla="*/ 142 h 175"/>
                      <a:gd name="T78" fmla="*/ 33 w 542"/>
                      <a:gd name="T79" fmla="*/ 141 h 175"/>
                      <a:gd name="T80" fmla="*/ 32 w 542"/>
                      <a:gd name="T81" fmla="*/ 140 h 175"/>
                      <a:gd name="T82" fmla="*/ 32 w 542"/>
                      <a:gd name="T83" fmla="*/ 138 h 175"/>
                      <a:gd name="T84" fmla="*/ 32 w 542"/>
                      <a:gd name="T85" fmla="*/ 36 h 175"/>
                      <a:gd name="T86" fmla="*/ 32 w 542"/>
                      <a:gd name="T87" fmla="*/ 34 h 175"/>
                      <a:gd name="T88" fmla="*/ 33 w 542"/>
                      <a:gd name="T89" fmla="*/ 32 h 175"/>
                      <a:gd name="T90" fmla="*/ 35 w 542"/>
                      <a:gd name="T91" fmla="*/ 32 h 175"/>
                      <a:gd name="T92" fmla="*/ 37 w 542"/>
                      <a:gd name="T93" fmla="*/ 32 h 175"/>
                      <a:gd name="T94" fmla="*/ 506 w 542"/>
                      <a:gd name="T95" fmla="*/ 32 h 175"/>
                      <a:gd name="T96" fmla="*/ 508 w 542"/>
                      <a:gd name="T97" fmla="*/ 32 h 175"/>
                      <a:gd name="T98" fmla="*/ 510 w 542"/>
                      <a:gd name="T99" fmla="*/ 33 h 175"/>
                      <a:gd name="T100" fmla="*/ 510 w 542"/>
                      <a:gd name="T101" fmla="*/ 35 h 175"/>
                      <a:gd name="T102" fmla="*/ 510 w 542"/>
                      <a:gd name="T103" fmla="*/ 36 h 175"/>
                      <a:gd name="T104" fmla="*/ 510 w 542"/>
                      <a:gd name="T105" fmla="*/ 138 h 175"/>
                      <a:gd name="T106" fmla="*/ 510 w 542"/>
                      <a:gd name="T107" fmla="*/ 139 h 175"/>
                      <a:gd name="T108" fmla="*/ 510 w 542"/>
                      <a:gd name="T109" fmla="*/ 141 h 175"/>
                      <a:gd name="T110" fmla="*/ 508 w 542"/>
                      <a:gd name="T111" fmla="*/ 142 h 175"/>
                      <a:gd name="T112" fmla="*/ 506 w 542"/>
                      <a:gd name="T113" fmla="*/ 142 h 175"/>
                      <a:gd name="T114" fmla="*/ 37 w 542"/>
                      <a:gd name="T115" fmla="*/ 142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175"/>
                      <a:gd name="T176" fmla="*/ 542 w 542"/>
                      <a:gd name="T177" fmla="*/ 175 h 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a:lstStyle/>
                  <a:p>
                    <a:endParaRPr lang="en-US"/>
                  </a:p>
                </p:txBody>
              </p:sp>
            </p:grpSp>
            <p:sp>
              <p:nvSpPr>
                <p:cNvPr id="277" name="TextBox 276"/>
                <p:cNvSpPr txBox="1"/>
                <p:nvPr/>
              </p:nvSpPr>
              <p:spPr>
                <a:xfrm>
                  <a:off x="7273962" y="2492945"/>
                  <a:ext cx="251511" cy="438581"/>
                </a:xfrm>
                <a:prstGeom prst="rect">
                  <a:avLst/>
                </a:prstGeom>
                <a:noFill/>
              </p:spPr>
              <p:txBody>
                <a:bodyPr wrap="square" rtlCol="0">
                  <a:spAutoFit/>
                </a:bodyPr>
                <a:lstStyle/>
                <a:p>
                  <a:r>
                    <a:rPr lang="en-US" sz="3200" dirty="0" smtClean="0">
                      <a:ln w="12700">
                        <a:solidFill>
                          <a:schemeClr val="tx1"/>
                        </a:solidFill>
                      </a:ln>
                      <a:solidFill>
                        <a:srgbClr val="FFF3CD"/>
                      </a:solidFill>
                    </a:rPr>
                    <a:t>?</a:t>
                  </a:r>
                  <a:endParaRPr lang="en-US" sz="3200" dirty="0">
                    <a:ln w="12700">
                      <a:solidFill>
                        <a:schemeClr val="tx1"/>
                      </a:solidFill>
                    </a:ln>
                    <a:solidFill>
                      <a:srgbClr val="FFF3CD"/>
                    </a:solidFill>
                  </a:endParaRPr>
                </a:p>
              </p:txBody>
            </p:sp>
          </p:grpSp>
        </p:grpSp>
        <p:grpSp>
          <p:nvGrpSpPr>
            <p:cNvPr id="34" name="Group 963"/>
            <p:cNvGrpSpPr/>
            <p:nvPr/>
          </p:nvGrpSpPr>
          <p:grpSpPr>
            <a:xfrm>
              <a:off x="6555277" y="4211848"/>
              <a:ext cx="300082" cy="520045"/>
              <a:chOff x="2941217" y="4375823"/>
              <a:chExt cx="300082" cy="520045"/>
            </a:xfrm>
          </p:grpSpPr>
          <p:sp>
            <p:nvSpPr>
              <p:cNvPr id="272" name="Text Box 24"/>
              <p:cNvSpPr txBox="1">
                <a:spLocks noChangeAspect="1" noChangeArrowheads="1"/>
              </p:cNvSpPr>
              <p:nvPr/>
            </p:nvSpPr>
            <p:spPr bwMode="auto">
              <a:xfrm>
                <a:off x="2941217" y="4572703"/>
                <a:ext cx="300082" cy="323165"/>
              </a:xfrm>
              <a:prstGeom prst="rect">
                <a:avLst/>
              </a:prstGeom>
              <a:noFill/>
              <a:ln w="9525">
                <a:noFill/>
                <a:miter lim="800000"/>
                <a:headEnd/>
                <a:tailEnd/>
              </a:ln>
              <a:effectLst/>
            </p:spPr>
            <p:txBody>
              <a:bodyPr wrap="square" tIns="0">
                <a:spAutoFit/>
              </a:bodyPr>
              <a:lstStyle/>
              <a:p>
                <a:r>
                  <a:rPr lang="en-US" dirty="0" smtClean="0"/>
                  <a:t>x</a:t>
                </a:r>
                <a:endParaRPr lang="en-US" dirty="0"/>
              </a:p>
            </p:txBody>
          </p:sp>
          <p:cxnSp>
            <p:nvCxnSpPr>
              <p:cNvPr id="273" name="AutoShape 25"/>
              <p:cNvCxnSpPr>
                <a:cxnSpLocks noChangeAspect="1" noChangeShapeType="1"/>
                <a:stCxn id="272" idx="0"/>
              </p:cNvCxnSpPr>
              <p:nvPr/>
            </p:nvCxnSpPr>
            <p:spPr bwMode="auto">
              <a:xfrm rot="5400000" flipH="1" flipV="1">
                <a:off x="2992818" y="4474263"/>
                <a:ext cx="196881" cy="1"/>
              </a:xfrm>
              <a:prstGeom prst="straightConnector1">
                <a:avLst/>
              </a:prstGeom>
              <a:noFill/>
              <a:ln w="25400">
                <a:solidFill>
                  <a:schemeClr val="tx1"/>
                </a:solidFill>
                <a:round/>
                <a:headEnd/>
                <a:tailEnd type="stealth" w="lg" len="lg"/>
              </a:ln>
              <a:effectLst/>
            </p:spPr>
          </p:cxnSp>
        </p:grpSp>
      </p:grpSp>
      <p:sp>
        <p:nvSpPr>
          <p:cNvPr id="274" name="AutoShape 101"/>
          <p:cNvSpPr>
            <a:spLocks noChangeArrowheads="1"/>
          </p:cNvSpPr>
          <p:nvPr/>
        </p:nvSpPr>
        <p:spPr bwMode="auto">
          <a:xfrm>
            <a:off x="5037066" y="5035572"/>
            <a:ext cx="3254321" cy="1435079"/>
          </a:xfrm>
          <a:prstGeom prst="wedgeRectCallout">
            <a:avLst>
              <a:gd name="adj1" fmla="val 20301"/>
              <a:gd name="adj2" fmla="val -114559"/>
            </a:avLst>
          </a:prstGeom>
          <a:ln>
            <a:headEnd/>
            <a:tailEnd/>
          </a:ln>
        </p:spPr>
        <p:style>
          <a:lnRef idx="1">
            <a:schemeClr val="accent1"/>
          </a:lnRef>
          <a:fillRef idx="2">
            <a:schemeClr val="accent1"/>
          </a:fillRef>
          <a:effectRef idx="1">
            <a:schemeClr val="accent1"/>
          </a:effectRef>
          <a:fontRef idx="minor">
            <a:schemeClr val="dk1"/>
          </a:fontRef>
        </p:style>
        <p:txBody>
          <a:bodyPr anchor="ctr" anchorCtr="1"/>
          <a:lstStyle/>
          <a:p>
            <a:r>
              <a:rPr lang="en-US" sz="2400" dirty="0" smtClean="0"/>
              <a:t>For decidability, must </a:t>
            </a:r>
            <a:r>
              <a:rPr lang="en-US" sz="2400" dirty="0" smtClean="0">
                <a:solidFill>
                  <a:srgbClr val="3333CC"/>
                </a:solidFill>
                <a:effectLst>
                  <a:outerShdw blurRad="38100" dist="38100" dir="2700000" algn="tl">
                    <a:srgbClr val="000000">
                      <a:alpha val="43137"/>
                    </a:srgbClr>
                  </a:outerShdw>
                </a:effectLst>
              </a:rPr>
              <a:t>abstract</a:t>
            </a:r>
            <a:r>
              <a:rPr lang="en-US" sz="2400" dirty="0" smtClean="0">
                <a:solidFill>
                  <a:schemeClr val="tx1"/>
                </a:solidFill>
              </a:rPr>
              <a:t>—“model all inputs” (e.g., </a:t>
            </a:r>
            <a:r>
              <a:rPr lang="en-US" sz="2400" dirty="0" smtClean="0"/>
              <a:t>merge objects)</a:t>
            </a:r>
          </a:p>
        </p:txBody>
      </p:sp>
      <p:sp>
        <p:nvSpPr>
          <p:cNvPr id="275" name="Rectangle 274"/>
          <p:cNvSpPr/>
          <p:nvPr/>
        </p:nvSpPr>
        <p:spPr>
          <a:xfrm>
            <a:off x="2619755" y="1238220"/>
            <a:ext cx="6382959" cy="77724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Abstraction too</a:t>
            </a:r>
            <a:r>
              <a:rPr lang="en-US" sz="2400" dirty="0" smtClean="0">
                <a:solidFill>
                  <a:schemeClr val="tx1"/>
                </a:solidFill>
              </a:rPr>
              <a:t> coarse </a:t>
            </a:r>
            <a:r>
              <a:rPr lang="en-US" sz="2400" dirty="0" smtClean="0"/>
              <a:t>or </a:t>
            </a:r>
            <a:r>
              <a:rPr lang="en-US" sz="2400" dirty="0" smtClean="0">
                <a:solidFill>
                  <a:srgbClr val="3333CC"/>
                </a:solidFill>
                <a:effectLst>
                  <a:outerShdw blurRad="38100" dist="38100" dir="2700000" algn="tl">
                    <a:srgbClr val="000000">
                      <a:alpha val="43137"/>
                    </a:srgbClr>
                  </a:outerShdw>
                </a:effectLst>
              </a:rPr>
              <a:t>not precise </a:t>
            </a:r>
            <a:r>
              <a:rPr lang="en-US" sz="2400" dirty="0" smtClean="0"/>
              <a:t>enough (e.g., lost x is always unlocked)</a:t>
            </a:r>
            <a:endParaRPr lang="en-US" sz="2400" dirty="0"/>
          </a:p>
        </p:txBody>
      </p:sp>
      <p:sp>
        <p:nvSpPr>
          <p:cNvPr id="276" name="TextBox 275"/>
          <p:cNvSpPr txBox="1"/>
          <p:nvPr/>
        </p:nvSpPr>
        <p:spPr>
          <a:xfrm>
            <a:off x="2048256" y="5402235"/>
            <a:ext cx="2523744" cy="707886"/>
          </a:xfrm>
          <a:prstGeom prst="rect">
            <a:avLst/>
          </a:prstGeom>
          <a:noFill/>
        </p:spPr>
        <p:txBody>
          <a:bodyPr wrap="square" rtlCol="0">
            <a:spAutoFit/>
          </a:bodyPr>
          <a:lstStyle/>
          <a:p>
            <a:r>
              <a:rPr lang="en-US" sz="2000" dirty="0" smtClean="0"/>
              <a:t>mislabels good code as buggy</a:t>
            </a:r>
            <a:endParaRPr lang="en-US" sz="2000" dirty="0"/>
          </a:p>
        </p:txBody>
      </p:sp>
      <p:sp>
        <p:nvSpPr>
          <p:cNvPr id="304" name="Text Box 195"/>
          <p:cNvSpPr txBox="1">
            <a:spLocks noChangeArrowheads="1"/>
          </p:cNvSpPr>
          <p:nvPr/>
        </p:nvSpPr>
        <p:spPr bwMode="auto">
          <a:xfrm>
            <a:off x="2048256" y="4816494"/>
            <a:ext cx="571500" cy="823913"/>
          </a:xfrm>
          <a:prstGeom prst="rect">
            <a:avLst/>
          </a:prstGeom>
          <a:noFill/>
          <a:ln w="9525">
            <a:noFill/>
            <a:miter lim="800000"/>
            <a:headEnd/>
            <a:tailEnd/>
          </a:ln>
          <a:effectLst/>
        </p:spPr>
        <p:txBody>
          <a:bodyPr wrap="none">
            <a:spAutoFit/>
          </a:bodyPr>
          <a:lstStyle/>
          <a:p>
            <a:r>
              <a:rPr lang="en-US" sz="4800" b="1" dirty="0">
                <a:solidFill>
                  <a:srgbClr val="FF0000"/>
                </a:solidFill>
                <a:effectLst>
                  <a:innerShdw blurRad="63500" dist="50800" dir="13500000">
                    <a:prstClr val="black">
                      <a:alpha val="50000"/>
                    </a:prstClr>
                  </a:innerShdw>
                </a:effectLst>
                <a:sym typeface="Wingdings" pitchFamily="-3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fade">
                                      <p:cBhvr>
                                        <p:cTn id="13" dur="500"/>
                                        <p:tgtEl>
                                          <p:spTgt spid="3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500"/>
                                        <p:tgtEl>
                                          <p:spTgt spid="2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6"/>
                                        </p:tgtEl>
                                        <p:attrNameLst>
                                          <p:attrName>style.visibility</p:attrName>
                                        </p:attrNameLst>
                                      </p:cBhvr>
                                      <p:to>
                                        <p:strVal val="visible"/>
                                      </p:to>
                                    </p:set>
                                    <p:animEffect transition="in" filter="fade">
                                      <p:cBhvr>
                                        <p:cTn id="21" dur="500"/>
                                        <p:tgtEl>
                                          <p:spTgt spid="2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4"/>
                                        </p:tgtEl>
                                        <p:attrNameLst>
                                          <p:attrName>style.visibility</p:attrName>
                                        </p:attrNameLst>
                                      </p:cBhvr>
                                      <p:to>
                                        <p:strVal val="visible"/>
                                      </p:to>
                                    </p:set>
                                    <p:animEffect transition="in" filter="fade">
                                      <p:cBhvr>
                                        <p:cTn id="24" dur="500"/>
                                        <p:tgtEl>
                                          <p:spTgt spid="30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5"/>
                                        </p:tgtEl>
                                        <p:attrNameLst>
                                          <p:attrName>style.visibility</p:attrName>
                                        </p:attrNameLst>
                                      </p:cBhvr>
                                      <p:to>
                                        <p:strVal val="visible"/>
                                      </p:to>
                                    </p:set>
                                    <p:animEffect transition="in" filter="fade">
                                      <p:cBhvr>
                                        <p:cTn id="29" dur="500"/>
                                        <p:tgtEl>
                                          <p:spTgt spid="275"/>
                                        </p:tgtEl>
                                      </p:cBhvr>
                                    </p:animEffect>
                                  </p:childTnLst>
                                </p:cTn>
                              </p:par>
                              <p:par>
                                <p:cTn id="30" presetID="9" presetClass="emph" presetSubtype="0" grpId="0" nodeType="withEffect">
                                  <p:stCondLst>
                                    <p:cond delay="0"/>
                                  </p:stCondLst>
                                  <p:childTnLst>
                                    <p:set>
                                      <p:cBhvr rctx="PPT">
                                        <p:cTn id="31" dur="indefinite"/>
                                        <p:tgtEl>
                                          <p:spTgt spid="960"/>
                                        </p:tgtEl>
                                        <p:attrNameLst>
                                          <p:attrName>style.opacity</p:attrName>
                                        </p:attrNameLst>
                                      </p:cBhvr>
                                      <p:to>
                                        <p:strVal val="0.25"/>
                                      </p:to>
                                    </p:set>
                                    <p:animEffect filter="image" prLst="opacity: 0.25">
                                      <p:cBhvr rctx="IE">
                                        <p:cTn id="32" dur="indefinite"/>
                                        <p:tgtEl>
                                          <p:spTgt spid="960"/>
                                        </p:tgtEl>
                                      </p:cBhvr>
                                    </p:animEffect>
                                  </p:childTnLst>
                                </p:cTn>
                              </p:par>
                              <p:par>
                                <p:cTn id="33" presetID="9" presetClass="emph" presetSubtype="0" grpId="1" nodeType="withEffect">
                                  <p:stCondLst>
                                    <p:cond delay="0"/>
                                  </p:stCondLst>
                                  <p:childTnLst>
                                    <p:set>
                                      <p:cBhvr rctx="PPT">
                                        <p:cTn id="34" dur="indefinite"/>
                                        <p:tgtEl>
                                          <p:spTgt spid="276"/>
                                        </p:tgtEl>
                                        <p:attrNameLst>
                                          <p:attrName>style.opacity</p:attrName>
                                        </p:attrNameLst>
                                      </p:cBhvr>
                                      <p:to>
                                        <p:strVal val="0.25"/>
                                      </p:to>
                                    </p:set>
                                    <p:animEffect filter="image" prLst="opacity: 0.25">
                                      <p:cBhvr rctx="IE">
                                        <p:cTn id="35" dur="indefinite"/>
                                        <p:tgtEl>
                                          <p:spTgt spid="276"/>
                                        </p:tgtEl>
                                      </p:cBhvr>
                                    </p:animEffect>
                                  </p:childTnLst>
                                </p:cTn>
                              </p:par>
                              <p:par>
                                <p:cTn id="36" presetID="9" presetClass="emph" presetSubtype="0" grpId="1" nodeType="withEffect">
                                  <p:stCondLst>
                                    <p:cond delay="0"/>
                                  </p:stCondLst>
                                  <p:childTnLst>
                                    <p:set>
                                      <p:cBhvr rctx="PPT">
                                        <p:cTn id="37" dur="indefinite"/>
                                        <p:tgtEl>
                                          <p:spTgt spid="304"/>
                                        </p:tgtEl>
                                        <p:attrNameLst>
                                          <p:attrName>style.opacity</p:attrName>
                                        </p:attrNameLst>
                                      </p:cBhvr>
                                      <p:to>
                                        <p:strVal val="0.25"/>
                                      </p:to>
                                    </p:set>
                                    <p:animEffect filter="image" prLst="opacity: 0.25">
                                      <p:cBhvr rctx="IE">
                                        <p:cTn id="38" dur="indefinite"/>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03" grpId="0" animBg="1"/>
      <p:bldP spid="268" grpId="0" animBg="1"/>
      <p:bldP spid="274" grpId="0" animBg="1"/>
      <p:bldP spid="275" grpId="0" animBg="1"/>
      <p:bldP spid="276" grpId="0"/>
      <p:bldP spid="276" grpId="1"/>
      <p:bldP spid="304" grpId="0"/>
      <p:bldP spid="30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address the precision challenge</a:t>
            </a:r>
            <a:endParaRPr lang="en-US" dirty="0"/>
          </a:p>
        </p:txBody>
      </p:sp>
      <p:sp>
        <p:nvSpPr>
          <p:cNvPr id="3" name="Content Placeholder 2"/>
          <p:cNvSpPr>
            <a:spLocks noGrp="1"/>
          </p:cNvSpPr>
          <p:nvPr>
            <p:ph idx="1"/>
          </p:nvPr>
        </p:nvSpPr>
        <p:spPr>
          <a:xfrm>
            <a:off x="333375" y="1233488"/>
            <a:ext cx="8458200" cy="552427"/>
          </a:xfrm>
        </p:spPr>
        <p:txBody>
          <a:bodyPr/>
          <a:lstStyle/>
          <a:p>
            <a:pPr>
              <a:buNone/>
            </a:pPr>
            <a:r>
              <a:rPr lang="en-US" sz="2800" u="sng" dirty="0" smtClean="0">
                <a:effectLst>
                  <a:outerShdw blurRad="38100" dist="38100" dir="2700000" algn="tl">
                    <a:srgbClr val="000000">
                      <a:alpha val="43137"/>
                    </a:srgbClr>
                  </a:outerShdw>
                </a:effectLst>
              </a:rPr>
              <a:t>Traditional</a:t>
            </a:r>
            <a:r>
              <a:rPr lang="en-US" sz="2800" dirty="0" smtClean="0"/>
              <a:t> program analysis mentality:</a:t>
            </a:r>
            <a:endParaRPr lang="en-US" sz="2800" dirty="0"/>
          </a:p>
        </p:txBody>
      </p:sp>
      <p:sp>
        <p:nvSpPr>
          <p:cNvPr id="4" name="Content Placeholder 2"/>
          <p:cNvSpPr txBox="1">
            <a:spLocks/>
          </p:cNvSpPr>
          <p:nvPr/>
        </p:nvSpPr>
        <p:spPr bwMode="auto">
          <a:xfrm>
            <a:off x="685800" y="1858941"/>
            <a:ext cx="7772400" cy="2154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Tx/>
              <a:buSzTx/>
              <a:buFontTx/>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Why</a:t>
            </a:r>
            <a:r>
              <a:rPr kumimoji="0" lang="en-US" sz="2400" b="0" i="0" u="none" strike="noStrike" kern="0" cap="none" spc="0" normalizeH="0" noProof="0" dirty="0" smtClean="0">
                <a:ln>
                  <a:noFill/>
                </a:ln>
                <a:solidFill>
                  <a:schemeClr val="tx1"/>
                </a:solidFill>
                <a:effectLst/>
                <a:uLnTx/>
                <a:uFillTx/>
                <a:latin typeface="+mn-lt"/>
                <a:ea typeface="+mn-ea"/>
                <a:cs typeface="+mn-cs"/>
              </a:rPr>
              <a:t> can’t developers write more </a:t>
            </a:r>
            <a:r>
              <a:rPr kumimoji="0" lang="en-US" sz="2400" b="0" i="0" u="none" strike="noStrike" kern="0" cap="none" spc="0" normalizeH="0" noProof="0" dirty="0" smtClean="0">
                <a:ln>
                  <a:noFill/>
                </a:ln>
                <a:solidFill>
                  <a:srgbClr val="3333CC"/>
                </a:solidFill>
                <a:effectLst>
                  <a:outerShdw blurRad="38100" dist="38100" dir="2700000" algn="tl">
                    <a:srgbClr val="000000">
                      <a:alpha val="43137"/>
                    </a:srgbClr>
                  </a:outerShdw>
                </a:effectLst>
                <a:uLnTx/>
                <a:uFillTx/>
                <a:latin typeface="+mn-lt"/>
                <a:ea typeface="+mn-ea"/>
                <a:cs typeface="+mn-cs"/>
              </a:rPr>
              <a:t>specifications for our analysis</a:t>
            </a:r>
            <a:r>
              <a:rPr kumimoji="0" lang="en-US" sz="2400" b="0" i="0" u="none" strike="noStrike" kern="0" cap="none" spc="0" normalizeH="0" noProof="0" dirty="0" smtClean="0">
                <a:ln>
                  <a:noFill/>
                </a:ln>
                <a:solidFill>
                  <a:schemeClr val="tx1"/>
                </a:solidFill>
                <a:effectLst/>
                <a:uLnTx/>
                <a:uFillTx/>
                <a:latin typeface="+mn-lt"/>
                <a:ea typeface="+mn-ea"/>
                <a:cs typeface="+mn-cs"/>
              </a:rPr>
              <a:t>?  Then, we could verify so much more.”</a:t>
            </a:r>
          </a:p>
          <a:p>
            <a:pPr marL="231775" marR="0" lvl="0" indent="-231775" algn="l" defTabSz="914400" rtl="0" eaLnBrk="1" fontAlgn="base" latinLnBrk="0" hangingPunct="1">
              <a:lnSpc>
                <a:spcPct val="100000"/>
              </a:lnSpc>
              <a:spcBef>
                <a:spcPct val="20000"/>
              </a:spcBef>
              <a:spcAft>
                <a:spcPct val="0"/>
              </a:spcAft>
              <a:buClrTx/>
              <a:buSzTx/>
              <a:buFontTx/>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800" kern="0" baseline="0" dirty="0" smtClean="0">
                <a:latin typeface="+mn-lt"/>
              </a:rPr>
              <a:t>“</a:t>
            </a:r>
            <a:r>
              <a:rPr lang="en-US" sz="2400" kern="0" baseline="0" dirty="0" smtClean="0">
                <a:latin typeface="+mn-lt"/>
              </a:rPr>
              <a:t>	Since developers won’t write specifications,</a:t>
            </a:r>
            <a:r>
              <a:rPr lang="en-US" sz="2400" kern="0" dirty="0" smtClean="0">
                <a:latin typeface="+mn-lt"/>
              </a:rPr>
              <a:t> we will use </a:t>
            </a:r>
            <a:r>
              <a:rPr lang="en-US" sz="2400" kern="0" dirty="0" smtClean="0">
                <a:solidFill>
                  <a:srgbClr val="3333CC"/>
                </a:solidFill>
                <a:effectLst>
                  <a:outerShdw blurRad="38100" dist="38100" dir="2700000" algn="tl">
                    <a:srgbClr val="000000">
                      <a:alpha val="43137"/>
                    </a:srgbClr>
                  </a:outerShdw>
                </a:effectLst>
                <a:latin typeface="+mn-lt"/>
              </a:rPr>
              <a:t>default abstractions</a:t>
            </a:r>
            <a:r>
              <a:rPr lang="en-US" sz="2400" kern="0" dirty="0" smtClean="0">
                <a:latin typeface="+mn-lt"/>
              </a:rPr>
              <a:t> (perhaps coarse) that work hopefully most of the time.”</a:t>
            </a:r>
          </a:p>
        </p:txBody>
      </p:sp>
      <p:sp>
        <p:nvSpPr>
          <p:cNvPr id="8" name="Content Placeholder 2"/>
          <p:cNvSpPr txBox="1">
            <a:spLocks/>
          </p:cNvSpPr>
          <p:nvPr/>
        </p:nvSpPr>
        <p:spPr bwMode="auto">
          <a:xfrm>
            <a:off x="342900" y="4410119"/>
            <a:ext cx="8458200" cy="552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tab pos="339725" algn="l"/>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lang="en-US" sz="2800" u="sng" kern="0" dirty="0" smtClean="0">
                <a:effectLst>
                  <a:outerShdw blurRad="38100" dist="38100" dir="2700000" algn="tl">
                    <a:srgbClr val="000000">
                      <a:alpha val="43137"/>
                    </a:srgbClr>
                  </a:outerShdw>
                </a:effectLst>
                <a:latin typeface="+mn-lt"/>
              </a:rPr>
              <a:t>End-user</a:t>
            </a:r>
            <a:r>
              <a:rPr kumimoji="0" lang="en-US" sz="2800" b="0" i="0" u="sng"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approach</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685800" y="5040374"/>
            <a:ext cx="7772400" cy="1304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Tx/>
              <a:buSzTx/>
              <a:buFontTx/>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Can</a:t>
            </a:r>
            <a:r>
              <a:rPr lang="en-US" sz="2400" kern="0" noProof="0" dirty="0" smtClean="0">
                <a:latin typeface="+mn-lt"/>
              </a:rPr>
              <a:t> we design program analyses around the user?  Developers write testing code.  Can we </a:t>
            </a:r>
            <a:r>
              <a:rPr lang="en-US" sz="2400" kern="0" dirty="0" smtClean="0">
                <a:solidFill>
                  <a:srgbClr val="3333CC"/>
                </a:solidFill>
                <a:effectLst>
                  <a:outerShdw blurRad="38100" dist="38100" dir="2700000" algn="tl">
                    <a:srgbClr val="000000">
                      <a:alpha val="43137"/>
                    </a:srgbClr>
                  </a:outerShdw>
                </a:effectLst>
                <a:latin typeface="+mn-lt"/>
              </a:rPr>
              <a:t>adapt</a:t>
            </a:r>
            <a:r>
              <a:rPr lang="en-US" sz="2400" kern="0" noProof="0" dirty="0" smtClean="0">
                <a:solidFill>
                  <a:srgbClr val="3333CC"/>
                </a:solidFill>
                <a:effectLst>
                  <a:outerShdw blurRad="38100" dist="38100" dir="2700000" algn="tl">
                    <a:srgbClr val="000000">
                      <a:alpha val="43137"/>
                    </a:srgbClr>
                  </a:outerShdw>
                </a:effectLst>
                <a:latin typeface="+mn-lt"/>
              </a:rPr>
              <a:t> the analysis</a:t>
            </a:r>
            <a:r>
              <a:rPr lang="en-US" sz="2400" kern="0" noProof="0" dirty="0" smtClean="0">
                <a:latin typeface="+mn-lt"/>
              </a:rPr>
              <a:t> to use those as specifications?”</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smtClean="0"/>
              <a:t>Bor-Yuh Evan Chang - End-User Program Analysis for Data Structures</a:t>
            </a:r>
            <a:endParaRPr lang="en-US"/>
          </a:p>
        </p:txBody>
      </p:sp>
      <p:sp>
        <p:nvSpPr>
          <p:cNvPr id="12" name="Rectangle 11"/>
          <p:cNvSpPr/>
          <p:nvPr/>
        </p:nvSpPr>
        <p:spPr>
          <a:xfrm>
            <a:off x="323850" y="1238220"/>
            <a:ext cx="8496300" cy="3103605"/>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3850" y="4414851"/>
            <a:ext cx="8496300" cy="1930387"/>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9" presetClass="emph" presetSubtype="0" grpId="1" nodeType="withEffect">
                                  <p:stCondLst>
                                    <p:cond delay="0"/>
                                  </p:stCondLst>
                                  <p:childTnLst>
                                    <p:set>
                                      <p:cBhvr rctx="PPT">
                                        <p:cTn id="25" dur="indefinite"/>
                                        <p:tgtEl>
                                          <p:spTgt spid="4">
                                            <p:txEl>
                                              <p:pRg st="0" end="0"/>
                                            </p:txEl>
                                          </p:spTgt>
                                        </p:tgtEl>
                                        <p:attrNameLst>
                                          <p:attrName>style.opacity</p:attrName>
                                        </p:attrNameLst>
                                      </p:cBhvr>
                                      <p:to>
                                        <p:strVal val="0.5"/>
                                      </p:to>
                                    </p:set>
                                    <p:animEffect filter="image" prLst="opacity: 0.5">
                                      <p:cBhvr rctx="IE">
                                        <p:cTn id="26" dur="indefinite"/>
                                        <p:tgtEl>
                                          <p:spTgt spid="4">
                                            <p:txEl>
                                              <p:pRg st="0" end="0"/>
                                            </p:txEl>
                                          </p:spTgt>
                                        </p:tgtEl>
                                      </p:cBhvr>
                                    </p:animEffect>
                                  </p:childTnLst>
                                </p:cTn>
                              </p:par>
                              <p:par>
                                <p:cTn id="27" presetID="9" presetClass="emph" presetSubtype="0" grpId="1" nodeType="withEffect">
                                  <p:stCondLst>
                                    <p:cond delay="0"/>
                                  </p:stCondLst>
                                  <p:childTnLst>
                                    <p:set>
                                      <p:cBhvr rctx="PPT">
                                        <p:cTn id="28" dur="indefinite"/>
                                        <p:tgtEl>
                                          <p:spTgt spid="4">
                                            <p:txEl>
                                              <p:pRg st="1" end="1"/>
                                            </p:txEl>
                                          </p:spTgt>
                                        </p:tgtEl>
                                        <p:attrNameLst>
                                          <p:attrName>style.opacity</p:attrName>
                                        </p:attrNameLst>
                                      </p:cBhvr>
                                      <p:to>
                                        <p:strVal val="0.5"/>
                                      </p:to>
                                    </p:set>
                                    <p:animEffect filter="image" prLst="opacity: 0.5">
                                      <p:cBhvr rctx="IE">
                                        <p:cTn id="29" dur="indefinite"/>
                                        <p:tgtEl>
                                          <p:spTgt spid="4">
                                            <p:txEl>
                                              <p:pRg st="1" end="1"/>
                                            </p:txEl>
                                          </p:spTgt>
                                        </p:tgtEl>
                                      </p:cBhvr>
                                    </p:animEffect>
                                  </p:childTnLst>
                                </p:cTn>
                              </p:par>
                              <p:par>
                                <p:cTn id="30" presetID="9" presetClass="emph" presetSubtype="0" grpId="1" nodeType="withEffect">
                                  <p:stCondLst>
                                    <p:cond delay="0"/>
                                  </p:stCondLst>
                                  <p:childTnLst>
                                    <p:set>
                                      <p:cBhvr rctx="PPT">
                                        <p:cTn id="31" dur="indefinite"/>
                                        <p:tgtEl>
                                          <p:spTgt spid="3">
                                            <p:txEl>
                                              <p:pRg st="0" end="0"/>
                                            </p:txEl>
                                          </p:spTgt>
                                        </p:tgtEl>
                                        <p:attrNameLst>
                                          <p:attrName>style.opacity</p:attrName>
                                        </p:attrNameLst>
                                      </p:cBhvr>
                                      <p:to>
                                        <p:strVal val="0.5"/>
                                      </p:to>
                                    </p:set>
                                    <p:animEffect filter="image" prLst="opacity: 0.5">
                                      <p:cBhvr rctx="IE">
                                        <p:cTn id="32" dur="indefinite"/>
                                        <p:tgtEl>
                                          <p:spTgt spid="3">
                                            <p:txEl>
                                              <p:pRg st="0" end="0"/>
                                            </p:txEl>
                                          </p:spTgt>
                                        </p:tgtEl>
                                      </p:cBhvr>
                                    </p:animEffect>
                                  </p:childTnLst>
                                </p:cTn>
                              </p:par>
                              <p:par>
                                <p:cTn id="33" presetID="9" presetClass="emph" presetSubtype="0" grpId="0" nodeType="withEffect">
                                  <p:stCondLst>
                                    <p:cond delay="0"/>
                                  </p:stCondLst>
                                  <p:childTnLst>
                                    <p:set>
                                      <p:cBhvr rctx="PPT">
                                        <p:cTn id="34" dur="indefinite"/>
                                        <p:tgtEl>
                                          <p:spTgt spid="12"/>
                                        </p:tgtEl>
                                        <p:attrNameLst>
                                          <p:attrName>style.opacity</p:attrName>
                                        </p:attrNameLst>
                                      </p:cBhvr>
                                      <p:to>
                                        <p:strVal val="0.5"/>
                                      </p:to>
                                    </p:set>
                                    <p:animEffect filter="image" prLst="opacity: 0.5">
                                      <p:cBhvr rctx="IE">
                                        <p:cTn id="35"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1" build="allAtOnce"/>
      <p:bldP spid="8" grpId="0"/>
      <p:bldP spid="9"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024688" algn="l"/>
              </a:tabLst>
            </a:pPr>
            <a:r>
              <a:rPr lang="en-US" dirty="0" smtClean="0"/>
              <a:t>Summary of overview</a:t>
            </a:r>
            <a:endParaRPr lang="en-US" dirty="0"/>
          </a:p>
        </p:txBody>
      </p:sp>
      <p:sp>
        <p:nvSpPr>
          <p:cNvPr id="3" name="Content Placeholder 2"/>
          <p:cNvSpPr>
            <a:spLocks noGrp="1"/>
          </p:cNvSpPr>
          <p:nvPr>
            <p:ph idx="1"/>
          </p:nvPr>
        </p:nvSpPr>
        <p:spPr/>
        <p:txBody>
          <a:bodyPr/>
          <a:lstStyle/>
          <a:p>
            <a:pPr marL="0" indent="0">
              <a:buNone/>
              <a:tabLst>
                <a:tab pos="682625" algn="l"/>
                <a:tab pos="917575" algn="l"/>
                <a:tab pos="1141413" algn="l"/>
                <a:tab pos="1376363" algn="l"/>
                <a:tab pos="1598613" algn="l"/>
                <a:tab pos="1820863" algn="l"/>
                <a:tab pos="2289175" algn="l"/>
                <a:tab pos="2740025" algn="l"/>
                <a:tab pos="3208338" algn="l"/>
                <a:tab pos="3709988" algn="l"/>
                <a:tab pos="4110038" algn="l"/>
                <a:tab pos="4578350" algn="l"/>
              </a:tabLst>
            </a:pPr>
            <a:r>
              <a:rPr lang="en-US" sz="2800" u="sng" dirty="0" smtClean="0"/>
              <a:t>Challenge in analysis</a:t>
            </a:r>
            <a:r>
              <a:rPr lang="en-US" sz="2800" dirty="0" smtClean="0"/>
              <a:t>: Finding a good abstraction</a:t>
            </a:r>
          </a:p>
          <a:p>
            <a:pPr marL="463550" lvl="1" indent="112713">
              <a:spcBef>
                <a:spcPts val="0"/>
              </a:spcBef>
              <a:buNone/>
            </a:pPr>
            <a:r>
              <a:rPr lang="en-US" sz="2400" dirty="0" smtClean="0">
                <a:solidFill>
                  <a:srgbClr val="7030A0"/>
                </a:solidFill>
              </a:rPr>
              <a:t>precise enough but not more than necessary</a:t>
            </a:r>
            <a:endParaRPr lang="en-US" sz="1100" dirty="0" smtClean="0"/>
          </a:p>
          <a:p>
            <a:pPr indent="-114300">
              <a:buNone/>
            </a:pPr>
            <a:endParaRPr lang="en-US" sz="800" dirty="0" smtClean="0"/>
          </a:p>
          <a:p>
            <a:pPr indent="-114300">
              <a:buNone/>
            </a:pPr>
            <a:r>
              <a:rPr lang="en-US" sz="2600" dirty="0" smtClean="0"/>
              <a:t>Powerful, generic abstractions</a:t>
            </a:r>
          </a:p>
          <a:p>
            <a:pPr lvl="1" indent="-166688">
              <a:spcBef>
                <a:spcPts val="0"/>
              </a:spcBef>
              <a:buNone/>
            </a:pPr>
            <a:r>
              <a:rPr lang="en-US" sz="2400" dirty="0" smtClean="0">
                <a:solidFill>
                  <a:srgbClr val="7030A0"/>
                </a:solidFill>
              </a:rPr>
              <a:t>expensive, hard to use and understand</a:t>
            </a:r>
            <a:endParaRPr lang="en-US" sz="2000" dirty="0" smtClean="0">
              <a:solidFill>
                <a:srgbClr val="7030A0"/>
              </a:solidFill>
            </a:endParaRPr>
          </a:p>
          <a:p>
            <a:pPr indent="-114300">
              <a:buNone/>
            </a:pPr>
            <a:r>
              <a:rPr lang="en-US" sz="2600" dirty="0" smtClean="0"/>
              <a:t>Built-in, default abstractions</a:t>
            </a:r>
          </a:p>
          <a:p>
            <a:pPr marL="576263" lvl="1" indent="0">
              <a:spcBef>
                <a:spcPts val="0"/>
              </a:spcBef>
              <a:buNone/>
            </a:pPr>
            <a:r>
              <a:rPr lang="en-US" sz="2400" dirty="0" smtClean="0">
                <a:solidFill>
                  <a:srgbClr val="7030A0"/>
                </a:solidFill>
              </a:rPr>
              <a:t>often not precise enough (e.g., data structures)</a:t>
            </a:r>
          </a:p>
          <a:p>
            <a:pPr>
              <a:buNone/>
            </a:pPr>
            <a:endParaRPr lang="en-US" sz="2800" dirty="0" smtClean="0"/>
          </a:p>
          <a:p>
            <a:pPr>
              <a:buNone/>
            </a:pPr>
            <a:r>
              <a:rPr lang="en-US" sz="2800" u="sng" dirty="0" smtClean="0">
                <a:effectLst>
                  <a:outerShdw blurRad="38100" dist="38100" dir="2700000" algn="tl">
                    <a:srgbClr val="000000">
                      <a:alpha val="43137"/>
                    </a:srgbClr>
                  </a:outerShdw>
                </a:effectLst>
              </a:rPr>
              <a:t>End-user approach</a:t>
            </a:r>
            <a:r>
              <a:rPr lang="en-US" sz="2800" dirty="0" smtClean="0"/>
              <a:t>:</a:t>
            </a:r>
          </a:p>
          <a:p>
            <a:pPr indent="-111125">
              <a:buNone/>
            </a:pPr>
            <a:r>
              <a:rPr lang="en-US" sz="2800" dirty="0" smtClean="0">
                <a:effectLst>
                  <a:outerShdw blurRad="38100" dist="38100" dir="2700000" algn="tl">
                    <a:srgbClr val="000000">
                      <a:alpha val="43137"/>
                    </a:srgbClr>
                  </a:outerShdw>
                </a:effectLst>
              </a:rPr>
              <a:t>Must involve the user in abstraction</a:t>
            </a:r>
          </a:p>
          <a:p>
            <a:pPr marL="576263" lvl="1" indent="0">
              <a:spcBef>
                <a:spcPts val="0"/>
              </a:spcBef>
              <a:buNone/>
            </a:pPr>
            <a:r>
              <a:rPr lang="en-US" sz="2400" dirty="0" smtClean="0">
                <a:solidFill>
                  <a:schemeClr val="accent1">
                    <a:lumMod val="50000"/>
                  </a:schemeClr>
                </a:solidFill>
              </a:rPr>
              <a:t>without expecting the user to be a program analysis expert</a:t>
            </a:r>
          </a:p>
        </p:txBody>
      </p:sp>
      <p:sp>
        <p:nvSpPr>
          <p:cNvPr id="4" name="Footer Placeholder 3"/>
          <p:cNvSpPr>
            <a:spLocks noGrp="1"/>
          </p:cNvSpPr>
          <p:nvPr>
            <p:ph type="ftr" sz="quarter" idx="11"/>
          </p:nvPr>
        </p:nvSpPr>
        <p:spPr/>
        <p:txBody>
          <a:bodyPr/>
          <a:lstStyle/>
          <a:p>
            <a:r>
              <a:rPr lang="en-US" smtClean="0"/>
              <a:t>Bor-Yuh Evan Chang - End-User Program Analysis for Data Structures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BEC@V1HCOVRFUVWXY5I2" val="2784"/>
  <p:tag name="FIRSTBEC@UEVVPJNFUVWXYL2A" val="2839"/>
  <p:tag name="DEFAULTDISPLAYSOURCE" val="\documentclass{article}\pagestyle{empty}&#10;\begin{document}&#10;&#10;\end{document}&#10;"/>
  <p:tag name="EMBEDFONTS" val="1"/>
  <p:tag name="FIRSTBEC@YOX8QLUFUVWXY5LK" val="2927"/>
  <p:tag name="ACCESSLIST" val=""/>
</p:tagLst>
</file>

<file path=ppt/tags/tag2.xml><?xml version="1.0" encoding="utf-8"?>
<p:tagLst xmlns:a="http://schemas.openxmlformats.org/drawingml/2006/main" xmlns:r="http://schemas.openxmlformats.org/officeDocument/2006/relationships" xmlns:p="http://schemas.openxmlformats.org/presentationml/2006/main">
  <p:tag name="TIMING" val="|16|18.2|23.3|8.9|13.6|35.8"/>
</p:tagLst>
</file>

<file path=ppt/tags/tag3.xml><?xml version="1.0" encoding="utf-8"?>
<p:tagLst xmlns:a="http://schemas.openxmlformats.org/drawingml/2006/main" xmlns:r="http://schemas.openxmlformats.org/officeDocument/2006/relationships" xmlns:p="http://schemas.openxmlformats.org/presentationml/2006/main">
  <p:tag name="TIMING" val="|17.1|1.3|5.8|57.9"/>
</p:tagLst>
</file>

<file path=ppt/theme/theme1.xml><?xml version="1.0" encoding="utf-8"?>
<a:theme xmlns:a="http://schemas.openxmlformats.org/drawingml/2006/main" name="1_Default Design">
  <a:themeElements>
    <a:clrScheme name="1_Default Design 15">
      <a:dk1>
        <a:srgbClr val="000000"/>
      </a:dk1>
      <a:lt1>
        <a:srgbClr val="FFFFFF"/>
      </a:lt1>
      <a:dk2>
        <a:srgbClr val="3B374B"/>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5400">
          <a:solidFill>
            <a:schemeClr val="tx1"/>
          </a:solidFill>
          <a:round/>
          <a:headEnd/>
          <a:tailEnd type="stealth" w="lg" len="lg"/>
        </a:ln>
        <a:effectLst/>
      </a:spPr>
      <a:body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E3E5C"/>
        </a:dk1>
        <a:lt1>
          <a:srgbClr val="FFFFFF"/>
        </a:lt1>
        <a:dk2>
          <a:srgbClr val="666699"/>
        </a:dk2>
        <a:lt2>
          <a:srgbClr val="CCCC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4">
        <a:dk1>
          <a:srgbClr val="3E3E5C"/>
        </a:dk1>
        <a:lt1>
          <a:srgbClr val="FFFFFF"/>
        </a:lt1>
        <a:dk2>
          <a:srgbClr val="666699"/>
        </a:dk2>
        <a:lt2>
          <a:srgbClr val="CCCCFF"/>
        </a:lt2>
        <a:accent1>
          <a:srgbClr val="336699"/>
        </a:accent1>
        <a:accent2>
          <a:srgbClr val="6666FF"/>
        </a:accent2>
        <a:accent3>
          <a:srgbClr val="B8B8CA"/>
        </a:accent3>
        <a:accent4>
          <a:srgbClr val="DADADA"/>
        </a:accent4>
        <a:accent5>
          <a:srgbClr val="ADB8CA"/>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5">
        <a:dk1>
          <a:srgbClr val="000000"/>
        </a:dk1>
        <a:lt1>
          <a:srgbClr val="FFFFFF"/>
        </a:lt1>
        <a:dk2>
          <a:srgbClr val="3B374B"/>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39941</TotalTime>
  <Words>6127</Words>
  <Application>Microsoft Office PowerPoint</Application>
  <PresentationFormat>On-screen Show (4:3)</PresentationFormat>
  <Paragraphs>803</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Trebuchet MS</vt:lpstr>
      <vt:lpstr>Wingdings</vt:lpstr>
      <vt:lpstr>cmsy10</vt:lpstr>
      <vt:lpstr>cmr10</vt:lpstr>
      <vt:lpstr>cmmi10</vt:lpstr>
      <vt:lpstr>Symbol</vt:lpstr>
      <vt:lpstr>Courier New</vt:lpstr>
      <vt:lpstr>1_Default Design</vt:lpstr>
      <vt:lpstr>End-User Program Analysis  for Data Structures</vt:lpstr>
      <vt:lpstr>Software errors cost a lot</vt:lpstr>
      <vt:lpstr>But there’s hope in program analysis</vt:lpstr>
      <vt:lpstr>Because program analysis can eliminate entire classes of bugs</vt:lpstr>
      <vt:lpstr>Program analysis by example: Checking for double acquires</vt:lpstr>
      <vt:lpstr>Program analysis by example: Checking for double acquires</vt:lpstr>
      <vt:lpstr>Must abstract</vt:lpstr>
      <vt:lpstr>To address the precision challenge</vt:lpstr>
      <vt:lpstr>Summary of overview</vt:lpstr>
      <vt:lpstr>Overview of contributions</vt:lpstr>
      <vt:lpstr>Extensible Inductive Shape Analysis</vt:lpstr>
      <vt:lpstr>Shape analysis is a fundamental analysis</vt:lpstr>
      <vt:lpstr>Shape analysis by example: Removing duplicates</vt:lpstr>
      <vt:lpstr>Shape analysis is not yet practical</vt:lpstr>
      <vt:lpstr>Key insight for being developer-friendly and efficient</vt:lpstr>
      <vt:lpstr>Our framework is …</vt:lpstr>
      <vt:lpstr>Shape analysis is an abstract interpretation on abstract memory descriptions with …</vt:lpstr>
      <vt:lpstr>Outline</vt:lpstr>
      <vt:lpstr>Overview: Split summaries to interpret updates precisely</vt:lpstr>
      <vt:lpstr>“Split forward” by unfolding inductive definition </vt:lpstr>
      <vt:lpstr>“Split backward” also possible and necessary</vt:lpstr>
      <vt:lpstr>Outline</vt:lpstr>
      <vt:lpstr>Abstract memory as graphs</vt:lpstr>
      <vt:lpstr>Types for deciding where to unfold </vt:lpstr>
      <vt:lpstr>Types make the analysis robust with respect to how checkers are written</vt:lpstr>
      <vt:lpstr>Summary of checker parameter types</vt:lpstr>
      <vt:lpstr>Summary of interpreting updates</vt:lpstr>
      <vt:lpstr>Outline</vt:lpstr>
      <vt:lpstr>Summarize by folding into inductive predicates</vt:lpstr>
      <vt:lpstr>Summary: Given checkers, everything is automatic</vt:lpstr>
      <vt:lpstr>Results: Performance</vt:lpstr>
      <vt:lpstr>Demo: Doubly-linked list reversal</vt:lpstr>
      <vt:lpstr>Experience with the tool</vt:lpstr>
      <vt:lpstr>Summary of Extensible Inductive Shape Analysis</vt:lpstr>
      <vt:lpstr>Conclusion</vt:lpstr>
      <vt:lpstr>Slide 36</vt:lpstr>
    </vt:vector>
  </TitlesOfParts>
  <Company>University of California,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End-User Program Analysis for Data Structures</dc:title>
  <dc:creator>Bor-Yuh Evan Chang</dc:creator>
  <dc:description>Program analysis tools are being adopted by industry to improve the reliability and overall quality of software like never before because they can rule out entire classes of errors.  Yet, today’s tools are far from being as effective as they could be, for almost all program analyses have difficulty when objects of interest are put into data structures.  Program analyses that reason precisely about data structures typically require sophisticated (and thus often burdensome) logical invariant specifications from the user.  We propose a novel way to involve the user in guiding the analysis by extracting both the necessary invariants and reasoning rules from executable assertions in the code.
In this talk, I describe a new technique for precise program analysis in the presence of data structures with an end-user approach.  It is based on data structure validation code that is often written anyway for testing purposes.  From the developer’s perspective, such validation code provides guidance to the analysis in a familiar style, and we show how our analysis results can be rendered graphically in a form that is comparable to what might be drawn on a whiteboard or printed in a textbook.  From the analysis tool’s perspective, data structure validation code provides the essential ingredients for a good abstraction that precisely represents the important facts while ignoring irrelevant details.  The crucial innovations in our system are automatic methods for understanding and generalizing the developer-provided data structure validation code to make them useful for static program analysis.  Example results produced by our analysis tool, Xisa, are available at http://xisa.cs.berkeley.edu/.</dc:description>
  <cp:lastModifiedBy>Bor-Yuh Evan Chang</cp:lastModifiedBy>
  <cp:revision>4884</cp:revision>
  <dcterms:created xsi:type="dcterms:W3CDTF">2005-05-09T22:36:32Z</dcterms:created>
  <dcterms:modified xsi:type="dcterms:W3CDTF">2008-11-24T01:03:29Z</dcterms:modified>
</cp:coreProperties>
</file>