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6" r:id="rId3"/>
  </p:sldMasterIdLst>
  <p:notesMasterIdLst>
    <p:notesMasterId r:id="rId54"/>
  </p:notesMasterIdLst>
  <p:handoutMasterIdLst>
    <p:handoutMasterId r:id="rId55"/>
  </p:handoutMasterIdLst>
  <p:sldIdLst>
    <p:sldId id="314" r:id="rId4"/>
    <p:sldId id="315" r:id="rId5"/>
    <p:sldId id="256" r:id="rId6"/>
    <p:sldId id="282" r:id="rId7"/>
    <p:sldId id="311" r:id="rId8"/>
    <p:sldId id="258" r:id="rId9"/>
    <p:sldId id="259" r:id="rId10"/>
    <p:sldId id="300" r:id="rId11"/>
    <p:sldId id="283" r:id="rId12"/>
    <p:sldId id="260" r:id="rId13"/>
    <p:sldId id="284" r:id="rId14"/>
    <p:sldId id="312" r:id="rId15"/>
    <p:sldId id="317" r:id="rId16"/>
    <p:sldId id="309" r:id="rId17"/>
    <p:sldId id="261" r:id="rId18"/>
    <p:sldId id="318" r:id="rId19"/>
    <p:sldId id="290" r:id="rId20"/>
    <p:sldId id="301" r:id="rId21"/>
    <p:sldId id="305" r:id="rId22"/>
    <p:sldId id="291" r:id="rId23"/>
    <p:sldId id="306" r:id="rId24"/>
    <p:sldId id="263" r:id="rId25"/>
    <p:sldId id="285" r:id="rId26"/>
    <p:sldId id="264" r:id="rId27"/>
    <p:sldId id="280" r:id="rId28"/>
    <p:sldId id="279" r:id="rId29"/>
    <p:sldId id="288" r:id="rId30"/>
    <p:sldId id="307" r:id="rId31"/>
    <p:sldId id="289" r:id="rId32"/>
    <p:sldId id="265" r:id="rId33"/>
    <p:sldId id="269" r:id="rId34"/>
    <p:sldId id="293" r:id="rId35"/>
    <p:sldId id="270" r:id="rId36"/>
    <p:sldId id="271" r:id="rId37"/>
    <p:sldId id="294" r:id="rId38"/>
    <p:sldId id="310" r:id="rId39"/>
    <p:sldId id="267" r:id="rId40"/>
    <p:sldId id="297" r:id="rId41"/>
    <p:sldId id="295" r:id="rId42"/>
    <p:sldId id="268" r:id="rId43"/>
    <p:sldId id="277" r:id="rId44"/>
    <p:sldId id="298" r:id="rId45"/>
    <p:sldId id="272" r:id="rId46"/>
    <p:sldId id="273" r:id="rId47"/>
    <p:sldId id="274" r:id="rId48"/>
    <p:sldId id="275" r:id="rId49"/>
    <p:sldId id="308" r:id="rId50"/>
    <p:sldId id="276" r:id="rId51"/>
    <p:sldId id="313" r:id="rId52"/>
    <p:sldId id="320" r:id="rId53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15925" indent="-206375"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31825" indent="-201613"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47725" indent="-212725"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63625" indent="-203200"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BD0"/>
    <a:srgbClr val="16A3D9"/>
    <a:srgbClr val="F90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68"/>
    <p:restoredTop sz="90031" autoAdjust="0"/>
  </p:normalViewPr>
  <p:slideViewPr>
    <p:cSldViewPr>
      <p:cViewPr varScale="1">
        <p:scale>
          <a:sx n="149" d="100"/>
          <a:sy n="149" d="100"/>
        </p:scale>
        <p:origin x="192" y="2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151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0461-ED87-43C7-AA92-57350DD0E939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CB1B3-8655-45CF-99E0-95CB777DC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8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4438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077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559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559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5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9E033BE6-B62B-4343-BBB1-3803A3323F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6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f.ac.uk/Dave/JAVA/boltzman/Necker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9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E550A3-B671-4D84-B09B-D914FC6D2913}" type="slidenum">
              <a:rPr lang="en-GB"/>
              <a:pPr/>
              <a:t>15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MIKE ***** SEE</a:t>
            </a:r>
            <a:r>
              <a:rPr lang="en-US" baseline="0" dirty="0"/>
              <a:t> NOTES http://</a:t>
            </a:r>
            <a:r>
              <a:rPr lang="en-US" baseline="0" dirty="0" err="1"/>
              <a:t>ib.berkeley.edu</a:t>
            </a:r>
            <a:r>
              <a:rPr lang="en-US" baseline="0" dirty="0"/>
              <a:t>/labs/</a:t>
            </a:r>
            <a:r>
              <a:rPr lang="en-US" baseline="0" dirty="0" err="1"/>
              <a:t>slatkin</a:t>
            </a:r>
            <a:r>
              <a:rPr lang="en-US" baseline="0" dirty="0"/>
              <a:t>/</a:t>
            </a:r>
            <a:r>
              <a:rPr lang="en-US" baseline="0" dirty="0" err="1"/>
              <a:t>eriq</a:t>
            </a:r>
            <a:r>
              <a:rPr lang="en-US" baseline="0" dirty="0"/>
              <a:t>/classes/</a:t>
            </a:r>
            <a:r>
              <a:rPr lang="en-US" baseline="0" dirty="0" err="1"/>
              <a:t>guest_lect</a:t>
            </a:r>
            <a:r>
              <a:rPr lang="en-US" baseline="0" dirty="0"/>
              <a:t>/</a:t>
            </a:r>
            <a:r>
              <a:rPr lang="en-US" baseline="0" dirty="0" err="1"/>
              <a:t>mc_lecture_notes.pdf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importance sampling is also used when you want to get a low variance estimator</a:t>
            </a:r>
          </a:p>
          <a:p>
            <a:r>
              <a:rPr lang="en-US" baseline="0" dirty="0"/>
              <a:t>give an example of some function f(x) which is mostly zero and p(x) is uniform over a large range.</a:t>
            </a:r>
          </a:p>
          <a:p>
            <a:r>
              <a:rPr lang="en-US" baseline="0" dirty="0"/>
              <a:t>a small number of samples from p(x) are not going to be useful</a:t>
            </a:r>
          </a:p>
          <a:p>
            <a:r>
              <a:rPr lang="en-US" baseline="0" dirty="0"/>
              <a:t>simply sampling where f(x) is large is not going to be useful (you’ll overestimate)</a:t>
            </a:r>
          </a:p>
          <a:p>
            <a:r>
              <a:rPr lang="en-US" baseline="0" dirty="0"/>
              <a:t>importance sampling: sample from regions where f(x) is ’interesting’ or ‘informative’  and </a:t>
            </a:r>
            <a:r>
              <a:rPr lang="en-US" baseline="0" dirty="0" err="1"/>
              <a:t>downweight</a:t>
            </a:r>
            <a:r>
              <a:rPr lang="en-US" baseline="0" dirty="0"/>
              <a:t>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83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D53B15-0983-45BA-8601-42403933330D}" type="slidenum">
              <a:rPr lang="en-GB"/>
              <a:pPr/>
              <a:t>17</a:t>
            </a:fld>
            <a:endParaRPr lang="en-GB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8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P(e) is constant so can be discarded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73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6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E27BE-2E36-4C03-9341-17E5302E0643}" type="slidenum">
              <a:rPr lang="en-GB"/>
              <a:pPr/>
              <a:t>20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NOTATION CHANGE: using p* as target distribution,</a:t>
            </a:r>
            <a:r>
              <a:rPr lang="en-US" baseline="0" dirty="0"/>
              <a:t> not p</a:t>
            </a:r>
          </a:p>
          <a:p>
            <a:endParaRPr lang="en-US" baseline="0" dirty="0"/>
          </a:p>
          <a:p>
            <a:r>
              <a:rPr lang="en-US" baseline="0" dirty="0"/>
              <a:t>what are we going to do with a sequence of samples?  e.g., compute the mean of a variable, compute the correlation between two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63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a sampled state – values on all variables – we can update a variable, e.g., wet grass, via the CPT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E27BE-2E36-4C03-9341-17E5302E0643}" type="slidenum">
              <a:rPr lang="en-GB"/>
              <a:pPr/>
              <a:t>22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invariant/stationary</a:t>
            </a:r>
            <a:r>
              <a:rPr lang="en-US" baseline="0" dirty="0"/>
              <a:t> distribution: </a:t>
            </a:r>
            <a:r>
              <a:rPr lang="en-US" dirty="0"/>
              <a:t>once you get there, you stay there</a:t>
            </a:r>
          </a:p>
        </p:txBody>
      </p:sp>
    </p:spTree>
    <p:extLst>
      <p:ext uri="{BB962C8B-B14F-4D97-AF65-F5344CB8AC3E}">
        <p14:creationId xmlns:p14="http://schemas.microsoft.com/office/powerpoint/2010/main" val="174025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E27BE-2E36-4C03-9341-17E5302E0643}" type="slidenum">
              <a:rPr lang="en-GB"/>
              <a:pPr/>
              <a:t>23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11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F73680-6327-41CB-BB81-1C5D6C974435}" type="slidenum">
              <a:rPr lang="en-GB"/>
              <a:pPr/>
              <a:t>24</a:t>
            </a:fld>
            <a:endParaRPr lang="en-GB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QUIZ: what does the potential function look like for (a) pair of nodes in the same interpretation,</a:t>
            </a:r>
            <a:r>
              <a:rPr lang="en-US" baseline="0" dirty="0"/>
              <a:t> (b) nodes in different interpretations</a:t>
            </a:r>
          </a:p>
          <a:p>
            <a:endParaRPr lang="en-US" baseline="0" dirty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baseline="0" dirty="0">
                <a:solidFill>
                  <a:schemeClr val="tx1"/>
                </a:solidFill>
                <a:hlinkClick r:id="rId3"/>
              </a:rPr>
              <a:t>http://www.cs.cf.ac.uk/Dave/JAVA/boltzman/Necker.html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GB" baseline="0" dirty="0">
              <a:solidFill>
                <a:schemeClr val="tx1"/>
              </a:solidFill>
              <a:hlinkClick r:id="rId3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baseline="0" dirty="0">
                <a:solidFill>
                  <a:schemeClr val="tx1"/>
                </a:solidFill>
                <a:hlinkClick r:id="rId3"/>
              </a:rPr>
              <a:t>http://www.psy.uq.edu.au:80/~mav/java/Necker.java"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00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D1DE8C-3C2C-4912-8995-FF57C298442F}" type="slidenum">
              <a:rPr lang="en-GB"/>
              <a:pPr/>
              <a:t>25</a:t>
            </a:fld>
            <a:endParaRPr lang="en-GB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602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1888" cy="452596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3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F906D0-62BB-43A6-BCB8-E76F3208F6CC}" type="slidenum">
              <a:rPr lang="en-GB"/>
              <a:pPr/>
              <a:t>3</a:t>
            </a:fld>
            <a:endParaRPr lang="en-GB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polynomial</a:t>
            </a:r>
            <a:r>
              <a:rPr lang="en-US" baseline="0" dirty="0"/>
              <a:t> in # of nodes</a:t>
            </a:r>
          </a:p>
          <a:p>
            <a:endParaRPr lang="en-US" baseline="0" dirty="0"/>
          </a:p>
          <a:p>
            <a:r>
              <a:rPr lang="en-US" baseline="0" dirty="0"/>
              <a:t>may be exponential…. see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61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Kind of question you could ask:  What’s the probability that x1 and x2 belong</a:t>
            </a:r>
            <a:r>
              <a:rPr kumimoji="1" lang="en-US" altLang="ja-JP" baseline="0" dirty="0"/>
              <a:t> to the same cluster?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19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T^k</a:t>
            </a:r>
            <a:r>
              <a:rPr lang="en-US" dirty="0"/>
              <a:t> : means transition in k states.</a:t>
            </a:r>
          </a:p>
          <a:p>
            <a:r>
              <a:rPr lang="en-US" dirty="0"/>
              <a:t>GDC = greatest common denominator</a:t>
            </a:r>
          </a:p>
          <a:p>
            <a:r>
              <a:rPr lang="en-US" dirty="0"/>
              <a:t>Cycles limit how frequently you can return to a state (e.g., every 3 transition -&gt; GCD =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00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 balance:  likelihood</a:t>
            </a:r>
            <a:r>
              <a:rPr lang="en-US" baseline="0" dirty="0"/>
              <a:t> of P(x at time t, x’ at t+1) = P(x’ at time t, x at t+1)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00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A9EBEC-0DA3-4E4A-8F53-A6E47B6DEA22}" type="slidenum">
              <a:rPr lang="en-GB"/>
              <a:pPr/>
              <a:t>30</a:t>
            </a:fld>
            <a:endParaRPr lang="en-GB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I know where you’re going to be 1 second</a:t>
            </a:r>
            <a:r>
              <a:rPr lang="en-US" baseline="0" dirty="0"/>
              <a:t> after class ends, maybe 1 min later I have some uncertainty, 1 hour later, 1 decade later…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32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015701-57FB-4B09-B832-0ACD5314BF8B}" type="slidenum">
              <a:rPr lang="en-GB"/>
              <a:pPr/>
              <a:t>31</a:t>
            </a:fld>
            <a:endParaRPr lang="en-GB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Sampling in neighborhood of </a:t>
            </a:r>
            <a:r>
              <a:rPr lang="en-US" dirty="0" err="1"/>
              <a:t>x^I</a:t>
            </a:r>
            <a:endParaRPr lang="en-US" dirty="0"/>
          </a:p>
          <a:p>
            <a:r>
              <a:rPr lang="en-US" dirty="0"/>
              <a:t>Requirement of proposal distribution:  it can be sampled from</a:t>
            </a:r>
          </a:p>
        </p:txBody>
      </p:sp>
    </p:spTree>
    <p:extLst>
      <p:ext uri="{BB962C8B-B14F-4D97-AF65-F5344CB8AC3E}">
        <p14:creationId xmlns:p14="http://schemas.microsoft.com/office/powerpoint/2010/main" val="933485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779D6E-F006-43E5-BC1F-84D95E5A8373}" type="slidenum">
              <a:rPr lang="en-GB"/>
              <a:pPr/>
              <a:t>33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For metropolis-</a:t>
            </a:r>
            <a:r>
              <a:rPr lang="en-US" dirty="0" err="1"/>
              <a:t>hastings</a:t>
            </a:r>
            <a:r>
              <a:rPr lang="en-US" dirty="0"/>
              <a:t>, need not only to be able to sample from proposal distribution, but also evaluate probability (up to normalization constant)</a:t>
            </a:r>
          </a:p>
        </p:txBody>
      </p:sp>
    </p:spTree>
    <p:extLst>
      <p:ext uri="{BB962C8B-B14F-4D97-AF65-F5344CB8AC3E}">
        <p14:creationId xmlns:p14="http://schemas.microsoft.com/office/powerpoint/2010/main" val="1730202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B82C5B-4417-48FB-B429-5038FCAEEC7F}" type="slidenum">
              <a:rPr lang="en-GB"/>
              <a:pPr/>
              <a:t>34</a:t>
            </a:fld>
            <a:endParaRPr lang="en-GB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NOTE that when new sample is rejected, old x is resampled.  why does this matter?  what are we going to do with the vector x?</a:t>
            </a:r>
          </a:p>
        </p:txBody>
      </p:sp>
    </p:spTree>
    <p:extLst>
      <p:ext uri="{BB962C8B-B14F-4D97-AF65-F5344CB8AC3E}">
        <p14:creationId xmlns:p14="http://schemas.microsoft.com/office/powerpoint/2010/main" val="440143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Necker cube example:  too ”narrow”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57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979FF2-8114-4545-AB33-830D16FEBBC0}" type="slidenum">
              <a:rPr lang="en-GB"/>
              <a:pPr/>
              <a:t>37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Special case of metropolis </a:t>
            </a:r>
            <a:r>
              <a:rPr lang="en-US" dirty="0" err="1"/>
              <a:t>hastings</a:t>
            </a:r>
            <a:r>
              <a:rPr lang="en-US" dirty="0"/>
              <a:t>…as I’ll explain in a bit.</a:t>
            </a:r>
          </a:p>
          <a:p>
            <a:endParaRPr lang="en-US" dirty="0"/>
          </a:p>
          <a:p>
            <a:r>
              <a:rPr lang="en-US" dirty="0"/>
              <a:t>J is index over nodes; U </a:t>
            </a:r>
            <a:r>
              <a:rPr lang="en-US" dirty="0" err="1"/>
              <a:t>markov</a:t>
            </a:r>
            <a:r>
              <a:rPr lang="en-US" dirty="0"/>
              <a:t> blanket</a:t>
            </a:r>
          </a:p>
          <a:p>
            <a:endParaRPr lang="en-US" dirty="0"/>
          </a:p>
          <a:p>
            <a:r>
              <a:rPr lang="en-US" dirty="0"/>
              <a:t>From “C in C” to “C in </a:t>
            </a:r>
            <a:r>
              <a:rPr lang="en-US" dirty="0" err="1"/>
              <a:t>C_j</a:t>
            </a:r>
            <a:r>
              <a:rPr lang="en-US" dirty="0"/>
              <a:t>”:  all clicks not containing j are constant in numerator and denominator</a:t>
            </a:r>
          </a:p>
          <a:p>
            <a:endParaRPr lang="en-US" dirty="0"/>
          </a:p>
          <a:p>
            <a:r>
              <a:rPr lang="en-US" dirty="0"/>
              <a:t>note that</a:t>
            </a:r>
            <a:r>
              <a:rPr lang="en-US" baseline="0" dirty="0"/>
              <a:t> you can do Gibbs sampling with any discrete Bayes net pretty easily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is what I was doing with the sprinkler/rain example</a:t>
            </a:r>
          </a:p>
        </p:txBody>
      </p:sp>
    </p:spTree>
    <p:extLst>
      <p:ext uri="{BB962C8B-B14F-4D97-AF65-F5344CB8AC3E}">
        <p14:creationId xmlns:p14="http://schemas.microsoft.com/office/powerpoint/2010/main" val="1557031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73D3AD-9F82-487A-93D2-85F5E4954029}" type="slidenum">
              <a:rPr lang="en-GB"/>
              <a:pPr/>
              <a:t>38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we add an x7.</a:t>
            </a:r>
            <a:r>
              <a:rPr lang="en-US" baseline="0" dirty="0"/>
              <a:t>  (in the figure, x7=0).  Then we need to look at all combinations of values for x1-x6 for each x7 -&gt; exponential in # causes</a:t>
            </a:r>
          </a:p>
          <a:p>
            <a:endParaRPr lang="en-US" baseline="0" dirty="0"/>
          </a:p>
          <a:p>
            <a:r>
              <a:rPr lang="en-US" baseline="0" dirty="0"/>
              <a:t>computing </a:t>
            </a:r>
            <a:r>
              <a:rPr lang="en-US" baseline="0" dirty="0" err="1"/>
              <a:t>marginals</a:t>
            </a:r>
            <a:r>
              <a:rPr lang="en-US" baseline="0" dirty="0"/>
              <a:t> </a:t>
            </a:r>
            <a:r>
              <a:rPr lang="en-US" baseline="0"/>
              <a:t>same problem:  P(Xi | 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10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979FF2-8114-4545-AB33-830D16FEBBC0}" type="slidenum">
              <a:rPr lang="en-GB"/>
              <a:pPr/>
              <a:t>39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73D3AD-9F82-487A-93D2-85F5E4954029}" type="slidenum">
              <a:rPr lang="en-GB"/>
              <a:pPr/>
              <a:t>40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Second</a:t>
            </a:r>
            <a:r>
              <a:rPr lang="en-US" baseline="0" dirty="0"/>
              <a:t> line of derivation:  P(x*)/P(x*j/x*-j) :  P(x1*,x2*,x3*)/P(x1*|x2*,x3*)   … P(</a:t>
            </a:r>
            <a:r>
              <a:rPr lang="en-US" baseline="0" dirty="0" err="1"/>
              <a:t>a,b,c</a:t>
            </a:r>
            <a:r>
              <a:rPr lang="en-US" baseline="0" dirty="0"/>
              <a:t>)/P(a | </a:t>
            </a:r>
            <a:r>
              <a:rPr lang="en-US" baseline="0" dirty="0" err="1"/>
              <a:t>b,c</a:t>
            </a:r>
            <a:r>
              <a:rPr lang="en-US" baseline="0" dirty="0"/>
              <a:t>) = P(</a:t>
            </a:r>
            <a:r>
              <a:rPr lang="en-US" baseline="0" dirty="0" err="1"/>
              <a:t>b,c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r>
              <a:rPr lang="en-US" baseline="0" dirty="0"/>
              <a:t>Because all values except </a:t>
            </a:r>
            <a:r>
              <a:rPr lang="en-US" baseline="0" dirty="0" err="1"/>
              <a:t>xj</a:t>
            </a:r>
            <a:r>
              <a:rPr lang="en-US" baseline="0" dirty="0"/>
              <a:t> are clamped, ratio at bottom is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50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C06F27-72A1-4165-9A1A-4A370BA0EC5A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41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602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97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1888" cy="452596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942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613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9C386C-17DE-482A-AEFB-51AAB5A10CC9}" type="slidenum">
              <a:rPr lang="en-GB"/>
              <a:pPr/>
              <a:t>43</a:t>
            </a:fld>
            <a:endParaRPr lang="en-GB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5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E1FF40-1F0C-4E21-9CB6-83C8CEB6169E}" type="slidenum">
              <a:rPr lang="en-GB"/>
              <a:pPr/>
              <a:t>44</a:t>
            </a:fld>
            <a:endParaRPr lang="en-GB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Relative weighting is all that matters -&gt; </a:t>
            </a:r>
            <a:r>
              <a:rPr lang="en-US" dirty="0" err="1"/>
              <a:t>pdf</a:t>
            </a:r>
            <a:r>
              <a:rPr lang="en-US" dirty="0"/>
              <a:t> needs to</a:t>
            </a:r>
            <a:r>
              <a:rPr lang="en-US" baseline="0" dirty="0"/>
              <a:t> be estimated up to normalization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725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4B7876-38CE-4703-B527-805DE3991D62}" type="slidenum">
              <a:rPr lang="en-GB"/>
              <a:pPr/>
              <a:t>45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475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2D63C7-2DCA-48F3-BAD2-5242AB1A14D2}" type="slidenum">
              <a:rPr lang="en-GB"/>
              <a:pPr/>
              <a:t>46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Explain mean field approximation:  suppose P(x)=.5 and P(</a:t>
            </a:r>
            <a:r>
              <a:rPr lang="en-US" dirty="0" err="1"/>
              <a:t>y|x</a:t>
            </a:r>
            <a:r>
              <a:rPr lang="en-US" dirty="0"/>
              <a:t>)=.9 and P(y|~x)=.1</a:t>
            </a:r>
          </a:p>
        </p:txBody>
      </p:sp>
    </p:spTree>
    <p:extLst>
      <p:ext uri="{BB962C8B-B14F-4D97-AF65-F5344CB8AC3E}">
        <p14:creationId xmlns:p14="http://schemas.microsoft.com/office/powerpoint/2010/main" val="423542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2D63C7-2DCA-48F3-BAD2-5242AB1A14D2}" type="slidenum">
              <a:rPr lang="en-GB"/>
              <a:pPr/>
              <a:t>47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do we get the </a:t>
            </a:r>
            <a:r>
              <a:rPr lang="en-US" dirty="0" err="1"/>
              <a:t>marginals</a:t>
            </a:r>
            <a:r>
              <a:rPr lang="en-US" dirty="0"/>
              <a:t>? Not trivial to compute for arbitrary joint distributions (vs. Bayes nets)</a:t>
            </a:r>
          </a:p>
          <a:p>
            <a:endParaRPr lang="en-US" dirty="0"/>
          </a:p>
          <a:p>
            <a:r>
              <a:rPr lang="en-US" dirty="0"/>
              <a:t>PRODUCT over cliques ( C )  of the expectation of the clique potential with</a:t>
            </a:r>
            <a:r>
              <a:rPr lang="en-US" baseline="0" dirty="0"/>
              <a:t> respect to factorized distribution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726277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8CB054-7A74-4C42-A3DA-C53A62A4F872}" type="slidenum">
              <a:rPr lang="en-GB"/>
              <a:pPr/>
              <a:t>48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1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we add an x7.</a:t>
            </a:r>
            <a:r>
              <a:rPr lang="en-US" baseline="0" dirty="0"/>
              <a:t>  (in the figure, x7=0).  Then we need to look at all combinations of values for x1-x6 for each x7 -&gt; exponential in # causes</a:t>
            </a:r>
          </a:p>
          <a:p>
            <a:endParaRPr lang="en-US" baseline="0" dirty="0"/>
          </a:p>
          <a:p>
            <a:r>
              <a:rPr lang="en-US" baseline="0" dirty="0"/>
              <a:t>computing </a:t>
            </a:r>
            <a:r>
              <a:rPr lang="en-US" baseline="0" dirty="0" err="1"/>
              <a:t>marginals</a:t>
            </a:r>
            <a:r>
              <a:rPr lang="en-US" baseline="0" dirty="0"/>
              <a:t> </a:t>
            </a:r>
            <a:r>
              <a:rPr lang="en-US" baseline="0"/>
              <a:t>same problem:  P(Xi | 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109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MCMC</a:t>
            </a:r>
            <a:r>
              <a:rPr kumimoji="1" lang="en-US" altLang="ja-JP"/>
              <a:t>:</a:t>
            </a:r>
            <a:r>
              <a:rPr kumimoji="1" lang="en-US" altLang="ja-JP" baseline="0"/>
              <a:t> Gibbs and MH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6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3A6ABE-F1B9-4DE0-8699-9C517089E080}" type="slidenum">
              <a:rPr lang="en-GB"/>
              <a:pPr/>
              <a:t>6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B96318-50E4-45CA-88AA-3C8A05331303}" type="slidenum">
              <a:rPr lang="en-GB"/>
              <a:pPr/>
              <a:t>7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Integral is an expectation of F(.) under p(x)</a:t>
            </a:r>
          </a:p>
          <a:p>
            <a:endParaRPr lang="en-US" dirty="0"/>
          </a:p>
          <a:p>
            <a:r>
              <a:rPr lang="en-US" dirty="0"/>
              <a:t>SEE NOTES ON MONTE</a:t>
            </a:r>
            <a:r>
              <a:rPr lang="en-US" baseline="0" dirty="0"/>
              <a:t> CARLO: http://</a:t>
            </a:r>
            <a:r>
              <a:rPr lang="en-US" baseline="0" dirty="0" err="1"/>
              <a:t>ib.berkeley.edu</a:t>
            </a:r>
            <a:r>
              <a:rPr lang="en-US" baseline="0" dirty="0"/>
              <a:t>/labs/</a:t>
            </a:r>
            <a:r>
              <a:rPr lang="en-US" baseline="0" dirty="0" err="1"/>
              <a:t>slatkin</a:t>
            </a:r>
            <a:r>
              <a:rPr lang="en-US" baseline="0" dirty="0"/>
              <a:t>/</a:t>
            </a:r>
            <a:r>
              <a:rPr lang="en-US" baseline="0" dirty="0" err="1"/>
              <a:t>eriq</a:t>
            </a:r>
            <a:r>
              <a:rPr lang="en-US" baseline="0" dirty="0"/>
              <a:t>/classes/</a:t>
            </a:r>
            <a:r>
              <a:rPr lang="en-US" baseline="0" dirty="0" err="1"/>
              <a:t>guest_lect</a:t>
            </a:r>
            <a:r>
              <a:rPr lang="en-US" baseline="0" dirty="0"/>
              <a:t>/</a:t>
            </a:r>
            <a:r>
              <a:rPr lang="en-US" baseline="0"/>
              <a:t>mc_lecture_notes.pdf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6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89B7AB-A261-47A0-A760-E696A5AC5619}" type="slidenum">
              <a:rPr lang="en-GB"/>
              <a:pPr/>
              <a:t>10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talked about how rejection sampling gives</a:t>
            </a:r>
            <a:r>
              <a:rPr lang="en-US" baseline="0" dirty="0"/>
              <a:t> you the right posteriors.  </a:t>
            </a:r>
          </a:p>
          <a:p>
            <a:r>
              <a:rPr lang="en-US" baseline="0" dirty="0"/>
              <a:t>shoot a dart under </a:t>
            </a:r>
            <a:r>
              <a:rPr lang="en-US" baseline="0" dirty="0" err="1"/>
              <a:t>Mq</a:t>
            </a:r>
            <a:r>
              <a:rPr lang="en-US" baseline="0" dirty="0"/>
              <a:t> curve.  if lands in light region the reject.</a:t>
            </a:r>
          </a:p>
          <a:p>
            <a:r>
              <a:rPr lang="en-US" baseline="0" dirty="0"/>
              <a:t>same thing to draw from q and reject with </a:t>
            </a:r>
            <a:r>
              <a:rPr lang="en-US" baseline="0" dirty="0" err="1"/>
              <a:t>prob</a:t>
            </a:r>
            <a:r>
              <a:rPr lang="en-US" baseline="0" dirty="0"/>
              <a:t>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2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P(x)</a:t>
            </a:r>
            <a:r>
              <a:rPr lang="en-US" baseline="0" dirty="0"/>
              <a:t> drops off exponentially with number of dimensions of x</a:t>
            </a:r>
          </a:p>
          <a:p>
            <a:r>
              <a:rPr lang="en-US" baseline="0" dirty="0"/>
              <a:t>The next scheme is going to work better in high dimensional cases.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1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about uniform distribution?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7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5" y="302740"/>
            <a:ext cx="2268141" cy="6450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2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25" y="1511940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3" y="4857796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3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9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9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4" y="1692182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4" y="2397399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2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9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23" y="1511938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/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/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5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4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9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7" y="302742"/>
            <a:ext cx="2268141" cy="6450223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2"/>
            <a:ext cx="6636411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8"/>
            <a:ext cx="9042400" cy="1254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7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65475" cy="5207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7"/>
            <a:ext cx="44577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7"/>
            <a:ext cx="4459288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9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24" y="1511939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2" y="485779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2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692181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3" y="2397399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1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9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1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1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8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4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8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6" y="302741"/>
            <a:ext cx="2268141" cy="6450223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636411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7"/>
            <a:ext cx="9042400" cy="1254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7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65475" cy="5207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6"/>
            <a:ext cx="44577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6"/>
            <a:ext cx="4459288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1692180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2" y="2397398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0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8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3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2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7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923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3944"/>
            <a:ext cx="9072563" cy="540901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923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3945"/>
            <a:ext cx="9072563" cy="540901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923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3944"/>
            <a:ext cx="9072563" cy="540901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heclevermachine.wordpress.com/2012/09/10/rejection-sampling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://ib.berkeley.edu/labs/slatkin/eriq/classes/guest_lect/mc_lecture_notes.pdf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071018015900/http:/www.cs.cf.ac.uk:80/Dave/JAVA/boltzman/Necker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hyperlink" Target="http://www.cs.cf.ac.uk/Dave/JAVA/boltzman/Necker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lbreyer.com/classic.html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emf"/><Relationship Id="rId10" Type="http://schemas.openxmlformats.org/officeDocument/2006/relationships/image" Target="../media/image35.e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CSCI 5822</a:t>
            </a:r>
            <a:br>
              <a:rPr lang="en-US" dirty="0"/>
            </a:br>
            <a:r>
              <a:rPr lang="en-US" dirty="0"/>
              <a:t>Probabilistic Models of</a:t>
            </a:r>
            <a:br>
              <a:rPr lang="en-US" dirty="0"/>
            </a:br>
            <a:r>
              <a:rPr lang="en-US" dirty="0"/>
              <a:t>Human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Mike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Department of Computer Science and</a:t>
            </a:r>
            <a:br>
              <a:rPr lang="en-US" dirty="0"/>
            </a:br>
            <a:r>
              <a:rPr lang="en-US" dirty="0"/>
              <a:t>Institute of Cognitive Science</a:t>
            </a:r>
            <a:br>
              <a:rPr lang="en-US" dirty="0"/>
            </a:br>
            <a:r>
              <a:rPr lang="en-US" dirty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83445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6"/>
            <a:ext cx="9056688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Rejection Sampling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6"/>
            <a:ext cx="9056688" cy="3687761"/>
          </a:xfrm>
          <a:ln/>
        </p:spPr>
        <p:txBody>
          <a:bodyPr>
            <a:normAutofit lnSpcReduction="1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Cannot sample from p(x), but can evaluate p(x) up to proportionality constant.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Instead of sampling from p(x), use an easy-to-sample </a:t>
            </a:r>
            <a:r>
              <a:rPr lang="en-GB" i="1" dirty="0"/>
              <a:t>proposal distribution</a:t>
            </a:r>
            <a:r>
              <a:rPr lang="en-GB" dirty="0"/>
              <a:t> q(x).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p(x) &lt;= M q(x), M &lt; </a:t>
            </a:r>
            <a:r>
              <a:rPr lang="en-GB" dirty="0">
                <a:cs typeface="Arial" charset="0"/>
              </a:rPr>
              <a:t>∞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cs typeface="Arial" charset="0"/>
              </a:rPr>
              <a:t>Reject proposals with probability 1-p(x)/[</a:t>
            </a:r>
            <a:r>
              <a:rPr lang="en-GB" dirty="0" err="1">
                <a:cs typeface="Arial" charset="0"/>
              </a:rPr>
              <a:t>Mq</a:t>
            </a:r>
            <a:r>
              <a:rPr lang="en-GB" dirty="0">
                <a:cs typeface="Arial" charset="0"/>
              </a:rPr>
              <a:t>(x)]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8" y="5387975"/>
            <a:ext cx="4768850" cy="235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9" y="5653087"/>
            <a:ext cx="5076825" cy="168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88877"/>
            <a:ext cx="9072563" cy="923960"/>
          </a:xfrm>
        </p:spPr>
        <p:txBody>
          <a:bodyPr/>
          <a:lstStyle/>
          <a:p>
            <a:r>
              <a:rPr lang="en-US" dirty="0"/>
              <a:t>Rejection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3" y="1511937"/>
            <a:ext cx="9240573" cy="5544500"/>
          </a:xfrm>
        </p:spPr>
        <p:txBody>
          <a:bodyPr>
            <a:normAutofit/>
          </a:bodyPr>
          <a:lstStyle/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It may be difficult to find a q(x) with a small M that is easy to sample from -&gt; many rejections</a:t>
            </a:r>
          </a:p>
          <a:p>
            <a:pPr lvl="1"/>
            <a:r>
              <a:rPr lang="en-US" dirty="0"/>
              <a:t>Many rejections (expensive) if x is high dimensional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28D2C5E-BC07-0F47-BCD2-9FBCC6F06869}"/>
              </a:ext>
            </a:extLst>
          </p:cNvPr>
          <p:cNvSpPr/>
          <p:nvPr/>
        </p:nvSpPr>
        <p:spPr>
          <a:xfrm rot="21423860">
            <a:off x="775446" y="4886388"/>
            <a:ext cx="7767731" cy="2734932"/>
          </a:xfrm>
          <a:custGeom>
            <a:avLst/>
            <a:gdLst>
              <a:gd name="connsiteX0" fmla="*/ 0 w 6692900"/>
              <a:gd name="connsiteY0" fmla="*/ 2336801 h 2620100"/>
              <a:gd name="connsiteX1" fmla="*/ 876300 w 6692900"/>
              <a:gd name="connsiteY1" fmla="*/ 2298701 h 2620100"/>
              <a:gd name="connsiteX2" fmla="*/ 1930400 w 6692900"/>
              <a:gd name="connsiteY2" fmla="*/ 2349501 h 2620100"/>
              <a:gd name="connsiteX3" fmla="*/ 3124200 w 6692900"/>
              <a:gd name="connsiteY3" fmla="*/ 2209801 h 2620100"/>
              <a:gd name="connsiteX4" fmla="*/ 4229100 w 6692900"/>
              <a:gd name="connsiteY4" fmla="*/ 2413001 h 2620100"/>
              <a:gd name="connsiteX5" fmla="*/ 4559300 w 6692900"/>
              <a:gd name="connsiteY5" fmla="*/ 1 h 2620100"/>
              <a:gd name="connsiteX6" fmla="*/ 4775200 w 6692900"/>
              <a:gd name="connsiteY6" fmla="*/ 2425701 h 2620100"/>
              <a:gd name="connsiteX7" fmla="*/ 5930900 w 6692900"/>
              <a:gd name="connsiteY7" fmla="*/ 2489201 h 2620100"/>
              <a:gd name="connsiteX8" fmla="*/ 6692900 w 6692900"/>
              <a:gd name="connsiteY8" fmla="*/ 2616201 h 2620100"/>
              <a:gd name="connsiteX0" fmla="*/ 0 w 6692900"/>
              <a:gd name="connsiteY0" fmla="*/ 2337014 h 2616414"/>
              <a:gd name="connsiteX1" fmla="*/ 876300 w 6692900"/>
              <a:gd name="connsiteY1" fmla="*/ 2298914 h 2616414"/>
              <a:gd name="connsiteX2" fmla="*/ 1930400 w 6692900"/>
              <a:gd name="connsiteY2" fmla="*/ 2349714 h 2616414"/>
              <a:gd name="connsiteX3" fmla="*/ 3124200 w 6692900"/>
              <a:gd name="connsiteY3" fmla="*/ 2210014 h 2616414"/>
              <a:gd name="connsiteX4" fmla="*/ 4229100 w 6692900"/>
              <a:gd name="connsiteY4" fmla="*/ 2413214 h 2616414"/>
              <a:gd name="connsiteX5" fmla="*/ 4559300 w 6692900"/>
              <a:gd name="connsiteY5" fmla="*/ 214 h 2616414"/>
              <a:gd name="connsiteX6" fmla="*/ 4800600 w 6692900"/>
              <a:gd name="connsiteY6" fmla="*/ 2273514 h 2616414"/>
              <a:gd name="connsiteX7" fmla="*/ 5930900 w 6692900"/>
              <a:gd name="connsiteY7" fmla="*/ 2489414 h 2616414"/>
              <a:gd name="connsiteX8" fmla="*/ 6692900 w 6692900"/>
              <a:gd name="connsiteY8" fmla="*/ 2616414 h 2616414"/>
              <a:gd name="connsiteX0" fmla="*/ 0 w 6692900"/>
              <a:gd name="connsiteY0" fmla="*/ 2336829 h 2616229"/>
              <a:gd name="connsiteX1" fmla="*/ 876300 w 6692900"/>
              <a:gd name="connsiteY1" fmla="*/ 2298729 h 2616229"/>
              <a:gd name="connsiteX2" fmla="*/ 1930400 w 6692900"/>
              <a:gd name="connsiteY2" fmla="*/ 2349529 h 2616229"/>
              <a:gd name="connsiteX3" fmla="*/ 3124200 w 6692900"/>
              <a:gd name="connsiteY3" fmla="*/ 2209829 h 2616229"/>
              <a:gd name="connsiteX4" fmla="*/ 4127500 w 6692900"/>
              <a:gd name="connsiteY4" fmla="*/ 2324129 h 2616229"/>
              <a:gd name="connsiteX5" fmla="*/ 4559300 w 6692900"/>
              <a:gd name="connsiteY5" fmla="*/ 29 h 2616229"/>
              <a:gd name="connsiteX6" fmla="*/ 4800600 w 6692900"/>
              <a:gd name="connsiteY6" fmla="*/ 2273329 h 2616229"/>
              <a:gd name="connsiteX7" fmla="*/ 5930900 w 6692900"/>
              <a:gd name="connsiteY7" fmla="*/ 2489229 h 2616229"/>
              <a:gd name="connsiteX8" fmla="*/ 6692900 w 6692900"/>
              <a:gd name="connsiteY8" fmla="*/ 2616229 h 2616229"/>
              <a:gd name="connsiteX0" fmla="*/ 0 w 6692900"/>
              <a:gd name="connsiteY0" fmla="*/ 2336829 h 2616229"/>
              <a:gd name="connsiteX1" fmla="*/ 876300 w 6692900"/>
              <a:gd name="connsiteY1" fmla="*/ 2298729 h 2616229"/>
              <a:gd name="connsiteX2" fmla="*/ 1930400 w 6692900"/>
              <a:gd name="connsiteY2" fmla="*/ 2349529 h 2616229"/>
              <a:gd name="connsiteX3" fmla="*/ 3124200 w 6692900"/>
              <a:gd name="connsiteY3" fmla="*/ 2324129 h 2616229"/>
              <a:gd name="connsiteX4" fmla="*/ 4127500 w 6692900"/>
              <a:gd name="connsiteY4" fmla="*/ 2324129 h 2616229"/>
              <a:gd name="connsiteX5" fmla="*/ 4559300 w 6692900"/>
              <a:gd name="connsiteY5" fmla="*/ 29 h 2616229"/>
              <a:gd name="connsiteX6" fmla="*/ 4800600 w 6692900"/>
              <a:gd name="connsiteY6" fmla="*/ 2273329 h 2616229"/>
              <a:gd name="connsiteX7" fmla="*/ 5930900 w 6692900"/>
              <a:gd name="connsiteY7" fmla="*/ 2489229 h 2616229"/>
              <a:gd name="connsiteX8" fmla="*/ 6692900 w 6692900"/>
              <a:gd name="connsiteY8" fmla="*/ 2616229 h 2616229"/>
              <a:gd name="connsiteX0" fmla="*/ 0 w 7767731"/>
              <a:gd name="connsiteY0" fmla="*/ 2336829 h 2734932"/>
              <a:gd name="connsiteX1" fmla="*/ 876300 w 7767731"/>
              <a:gd name="connsiteY1" fmla="*/ 2298729 h 2734932"/>
              <a:gd name="connsiteX2" fmla="*/ 1930400 w 7767731"/>
              <a:gd name="connsiteY2" fmla="*/ 2349529 h 2734932"/>
              <a:gd name="connsiteX3" fmla="*/ 3124200 w 7767731"/>
              <a:gd name="connsiteY3" fmla="*/ 2324129 h 2734932"/>
              <a:gd name="connsiteX4" fmla="*/ 4127500 w 7767731"/>
              <a:gd name="connsiteY4" fmla="*/ 2324129 h 2734932"/>
              <a:gd name="connsiteX5" fmla="*/ 4559300 w 7767731"/>
              <a:gd name="connsiteY5" fmla="*/ 29 h 2734932"/>
              <a:gd name="connsiteX6" fmla="*/ 4800600 w 7767731"/>
              <a:gd name="connsiteY6" fmla="*/ 2273329 h 2734932"/>
              <a:gd name="connsiteX7" fmla="*/ 5930900 w 7767731"/>
              <a:gd name="connsiteY7" fmla="*/ 2489229 h 2734932"/>
              <a:gd name="connsiteX8" fmla="*/ 7767731 w 7767731"/>
              <a:gd name="connsiteY8" fmla="*/ 2734932 h 27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7731" h="2734932">
                <a:moveTo>
                  <a:pt x="0" y="2336829"/>
                </a:moveTo>
                <a:cubicBezTo>
                  <a:pt x="277283" y="2316720"/>
                  <a:pt x="554567" y="2296612"/>
                  <a:pt x="876300" y="2298729"/>
                </a:cubicBezTo>
                <a:cubicBezTo>
                  <a:pt x="1198033" y="2300846"/>
                  <a:pt x="1555750" y="2345296"/>
                  <a:pt x="1930400" y="2349529"/>
                </a:cubicBezTo>
                <a:lnTo>
                  <a:pt x="3124200" y="2324129"/>
                </a:lnTo>
                <a:cubicBezTo>
                  <a:pt x="3490383" y="2319896"/>
                  <a:pt x="3888317" y="2711479"/>
                  <a:pt x="4127500" y="2324129"/>
                </a:cubicBezTo>
                <a:cubicBezTo>
                  <a:pt x="4366683" y="1936779"/>
                  <a:pt x="4447117" y="8496"/>
                  <a:pt x="4559300" y="29"/>
                </a:cubicBezTo>
                <a:cubicBezTo>
                  <a:pt x="4671483" y="-8438"/>
                  <a:pt x="4572000" y="1858462"/>
                  <a:pt x="4800600" y="2273329"/>
                </a:cubicBezTo>
                <a:cubicBezTo>
                  <a:pt x="5029200" y="2688196"/>
                  <a:pt x="5436378" y="2412295"/>
                  <a:pt x="5930900" y="2489229"/>
                </a:cubicBezTo>
                <a:cubicBezTo>
                  <a:pt x="6425422" y="2566163"/>
                  <a:pt x="7546539" y="2687307"/>
                  <a:pt x="7767731" y="2734932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EFFF63D-A17E-774B-BD39-005A7C9BB95E}"/>
              </a:ext>
            </a:extLst>
          </p:cNvPr>
          <p:cNvSpPr/>
          <p:nvPr/>
        </p:nvSpPr>
        <p:spPr>
          <a:xfrm>
            <a:off x="163512" y="4562068"/>
            <a:ext cx="8795277" cy="2782177"/>
          </a:xfrm>
          <a:custGeom>
            <a:avLst/>
            <a:gdLst>
              <a:gd name="connsiteX0" fmla="*/ 0 w 6997700"/>
              <a:gd name="connsiteY0" fmla="*/ 2540877 h 2782177"/>
              <a:gd name="connsiteX1" fmla="*/ 1816100 w 6997700"/>
              <a:gd name="connsiteY1" fmla="*/ 2413877 h 2782177"/>
              <a:gd name="connsiteX2" fmla="*/ 2514600 w 6997700"/>
              <a:gd name="connsiteY2" fmla="*/ 2121777 h 2782177"/>
              <a:gd name="connsiteX3" fmla="*/ 3340100 w 6997700"/>
              <a:gd name="connsiteY3" fmla="*/ 775577 h 2782177"/>
              <a:gd name="connsiteX4" fmla="*/ 3975100 w 6997700"/>
              <a:gd name="connsiteY4" fmla="*/ 877 h 2782177"/>
              <a:gd name="connsiteX5" fmla="*/ 4622800 w 6997700"/>
              <a:gd name="connsiteY5" fmla="*/ 915277 h 2782177"/>
              <a:gd name="connsiteX6" fmla="*/ 5549900 w 6997700"/>
              <a:gd name="connsiteY6" fmla="*/ 2426577 h 2782177"/>
              <a:gd name="connsiteX7" fmla="*/ 6997700 w 6997700"/>
              <a:gd name="connsiteY7" fmla="*/ 2782177 h 278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7700" h="2782177">
                <a:moveTo>
                  <a:pt x="0" y="2540877"/>
                </a:moveTo>
                <a:cubicBezTo>
                  <a:pt x="698500" y="2512302"/>
                  <a:pt x="1397000" y="2483727"/>
                  <a:pt x="1816100" y="2413877"/>
                </a:cubicBezTo>
                <a:cubicBezTo>
                  <a:pt x="2235200" y="2344027"/>
                  <a:pt x="2260600" y="2394827"/>
                  <a:pt x="2514600" y="2121777"/>
                </a:cubicBezTo>
                <a:cubicBezTo>
                  <a:pt x="2768600" y="1848727"/>
                  <a:pt x="3096683" y="1129060"/>
                  <a:pt x="3340100" y="775577"/>
                </a:cubicBezTo>
                <a:cubicBezTo>
                  <a:pt x="3583517" y="422094"/>
                  <a:pt x="3761317" y="-22406"/>
                  <a:pt x="3975100" y="877"/>
                </a:cubicBezTo>
                <a:cubicBezTo>
                  <a:pt x="4188883" y="24160"/>
                  <a:pt x="4360333" y="510994"/>
                  <a:pt x="4622800" y="915277"/>
                </a:cubicBezTo>
                <a:cubicBezTo>
                  <a:pt x="4885267" y="1319560"/>
                  <a:pt x="5154083" y="2115427"/>
                  <a:pt x="5549900" y="2426577"/>
                </a:cubicBezTo>
                <a:cubicBezTo>
                  <a:pt x="5945717" y="2737727"/>
                  <a:pt x="6471708" y="2759952"/>
                  <a:pt x="6997700" y="278217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Sample a Gaussian mixture using a single Gaussian proposal distribution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4" y="2568971"/>
            <a:ext cx="4764088" cy="35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9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59B1-EB56-DB4A-9583-991F15E9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BFD66-A3DF-F640-A81E-C6BCFAD10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025" y="1511940"/>
                <a:ext cx="4704287" cy="5241025"/>
              </a:xfrm>
            </p:spPr>
            <p:txBody>
              <a:bodyPr/>
              <a:lstStyle/>
              <a:p>
                <a:r>
                  <a:rPr lang="en-US" dirty="0"/>
                  <a:t>Area of circle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en-US" dirty="0"/>
                  <a:t>Sample within square of diameter 2 (radius 1)</a:t>
                </a:r>
              </a:p>
              <a:p>
                <a:r>
                  <a:rPr lang="en-US" dirty="0"/>
                  <a:t>Reject sample if outside unit circle: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BFD66-A3DF-F640-A81E-C6BCFAD10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025" y="1511940"/>
                <a:ext cx="4704287" cy="5241025"/>
              </a:xfrm>
              <a:blipFill>
                <a:blip r:embed="rId2"/>
                <a:stretch>
                  <a:fillRect l="-538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924E1E8-5895-4A4A-A318-3F6CAEE12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12" y="1545277"/>
            <a:ext cx="4711700" cy="496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BF914-06DA-EA45-805D-F04C1E99B67D}"/>
              </a:ext>
            </a:extLst>
          </p:cNvPr>
          <p:cNvSpPr txBox="1"/>
          <p:nvPr/>
        </p:nvSpPr>
        <p:spPr>
          <a:xfrm>
            <a:off x="5585178" y="6376709"/>
            <a:ext cx="4395434" cy="268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theclevermachine.wordpress.com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11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we use as proposal distribution?</a:t>
            </a:r>
          </a:p>
        </p:txBody>
      </p:sp>
      <p:pic>
        <p:nvPicPr>
          <p:cNvPr id="5" name="Picture 4" descr="Screen Shot 2013-10-03 at 1.52.34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3" y="2408237"/>
            <a:ext cx="7239000" cy="44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58275" cy="820738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Importance Sampling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393825"/>
            <a:ext cx="9058275" cy="6165850"/>
          </a:xfrm>
          <a:ln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238"/>
              </a:spcBef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Use when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Can evaluate p(x)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An easily sampled proposal distribution q(x) similar to p(x) is available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Reweight each sample by</a:t>
            </a:r>
            <a:br>
              <a:rPr lang="en-GB" dirty="0"/>
            </a:br>
            <a:r>
              <a:rPr lang="en-GB" dirty="0"/>
              <a:t>w = p(x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)/q(x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627689" y="6811964"/>
            <a:ext cx="244475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271639"/>
              </p:ext>
            </p:extLst>
          </p:nvPr>
        </p:nvGraphicFramePr>
        <p:xfrm>
          <a:off x="1077912" y="6232525"/>
          <a:ext cx="80152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4" imgW="3606800" imgH="444500" progId="Equation.DSMT4">
                  <p:embed/>
                </p:oleObj>
              </mc:Choice>
              <mc:Fallback>
                <p:oleObj name="Equation" r:id="rId4" imgW="36068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2" y="6232525"/>
                        <a:ext cx="801528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9912" y="3705103"/>
            <a:ext cx="4114801" cy="98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hlinkClick r:id="rId7"/>
            <a:extLst>
              <a:ext uri="{FF2B5EF4-FFF2-40B4-BE49-F238E27FC236}">
                <a16:creationId xmlns:a16="http://schemas.microsoft.com/office/drawing/2014/main" id="{660341B1-C56A-3245-980C-7F3BB502D9F6}"/>
              </a:ext>
            </a:extLst>
          </p:cNvPr>
          <p:cNvSpPr txBox="1"/>
          <p:nvPr/>
        </p:nvSpPr>
        <p:spPr>
          <a:xfrm>
            <a:off x="8844568" y="91175"/>
            <a:ext cx="1201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hlinkClick r:id="rId7"/>
              </a:rPr>
              <a:t>Nice</a:t>
            </a:r>
          </a:p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hlinkClick r:id="rId7"/>
              </a:rPr>
              <a:t>reference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DF31-347A-F24E-AFA5-9683CAAF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6D4B-B4CD-0044-B81A-B75D1098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Also used when goal is a </a:t>
            </a:r>
            <a:r>
              <a:rPr lang="en-US" dirty="0">
                <a:solidFill>
                  <a:srgbClr val="00B050"/>
                </a:solidFill>
              </a:rPr>
              <a:t>low variance </a:t>
            </a:r>
            <a:r>
              <a:rPr lang="en-US" dirty="0"/>
              <a:t>estimator</a:t>
            </a:r>
          </a:p>
          <a:p>
            <a:pPr lvl="1"/>
            <a:r>
              <a:rPr lang="en-US" dirty="0"/>
              <a:t>E.g., estimate E[</a:t>
            </a:r>
            <a:r>
              <a:rPr lang="en-US" dirty="0">
                <a:solidFill>
                  <a:srgbClr val="FFC000"/>
                </a:solidFill>
              </a:rPr>
              <a:t>f(x)</a:t>
            </a:r>
            <a:r>
              <a:rPr lang="en-US" dirty="0"/>
              <a:t>] with </a:t>
            </a:r>
            <a:r>
              <a:rPr lang="en-US" dirty="0">
                <a:solidFill>
                  <a:srgbClr val="7030A0"/>
                </a:solidFill>
              </a:rPr>
              <a:t>p(x)</a:t>
            </a:r>
            <a:r>
              <a:rPr lang="en-US" dirty="0"/>
              <a:t> uniform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small number of samples from p(x) may not hit the “interesting” region of f(x) and will underestimate E[f(x)]</a:t>
            </a:r>
          </a:p>
          <a:p>
            <a:r>
              <a:rPr lang="en-US" dirty="0"/>
              <a:t>Simply sampling where f(x) is large will overestimate E[f(x)].</a:t>
            </a:r>
          </a:p>
          <a:p>
            <a:r>
              <a:rPr lang="en-US" dirty="0"/>
              <a:t>Importance sampling</a:t>
            </a:r>
          </a:p>
          <a:p>
            <a:pPr lvl="1"/>
            <a:r>
              <a:rPr lang="en-US" dirty="0"/>
              <a:t>sample from regions where f(x) is ’interesting’ or ‘informative’  and </a:t>
            </a:r>
            <a:r>
              <a:rPr lang="en-US" dirty="0" err="1"/>
              <a:t>downweight</a:t>
            </a:r>
            <a:r>
              <a:rPr lang="en-US" dirty="0"/>
              <a:t> them.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53100F-372E-3141-9D3B-E4A47CA3FD98}"/>
              </a:ext>
            </a:extLst>
          </p:cNvPr>
          <p:cNvGrpSpPr/>
          <p:nvPr/>
        </p:nvGrpSpPr>
        <p:grpSpPr>
          <a:xfrm>
            <a:off x="4583112" y="1793524"/>
            <a:ext cx="5334000" cy="1639545"/>
            <a:chOff x="4583112" y="1793524"/>
            <a:chExt cx="5334000" cy="163954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265CE94-39D0-7249-9D2A-2DA249147FED}"/>
                </a:ext>
              </a:extLst>
            </p:cNvPr>
            <p:cNvSpPr/>
            <p:nvPr/>
          </p:nvSpPr>
          <p:spPr>
            <a:xfrm rot="21423860">
              <a:off x="4774441" y="1793524"/>
              <a:ext cx="4656621" cy="1639545"/>
            </a:xfrm>
            <a:custGeom>
              <a:avLst/>
              <a:gdLst>
                <a:gd name="connsiteX0" fmla="*/ 0 w 6692900"/>
                <a:gd name="connsiteY0" fmla="*/ 2336801 h 2620100"/>
                <a:gd name="connsiteX1" fmla="*/ 876300 w 6692900"/>
                <a:gd name="connsiteY1" fmla="*/ 2298701 h 2620100"/>
                <a:gd name="connsiteX2" fmla="*/ 1930400 w 6692900"/>
                <a:gd name="connsiteY2" fmla="*/ 2349501 h 2620100"/>
                <a:gd name="connsiteX3" fmla="*/ 3124200 w 6692900"/>
                <a:gd name="connsiteY3" fmla="*/ 2209801 h 2620100"/>
                <a:gd name="connsiteX4" fmla="*/ 4229100 w 6692900"/>
                <a:gd name="connsiteY4" fmla="*/ 2413001 h 2620100"/>
                <a:gd name="connsiteX5" fmla="*/ 4559300 w 6692900"/>
                <a:gd name="connsiteY5" fmla="*/ 1 h 2620100"/>
                <a:gd name="connsiteX6" fmla="*/ 4775200 w 6692900"/>
                <a:gd name="connsiteY6" fmla="*/ 2425701 h 2620100"/>
                <a:gd name="connsiteX7" fmla="*/ 5930900 w 6692900"/>
                <a:gd name="connsiteY7" fmla="*/ 2489201 h 2620100"/>
                <a:gd name="connsiteX8" fmla="*/ 6692900 w 6692900"/>
                <a:gd name="connsiteY8" fmla="*/ 2616201 h 2620100"/>
                <a:gd name="connsiteX0" fmla="*/ 0 w 6692900"/>
                <a:gd name="connsiteY0" fmla="*/ 2337014 h 2616414"/>
                <a:gd name="connsiteX1" fmla="*/ 876300 w 6692900"/>
                <a:gd name="connsiteY1" fmla="*/ 2298914 h 2616414"/>
                <a:gd name="connsiteX2" fmla="*/ 1930400 w 6692900"/>
                <a:gd name="connsiteY2" fmla="*/ 2349714 h 2616414"/>
                <a:gd name="connsiteX3" fmla="*/ 3124200 w 6692900"/>
                <a:gd name="connsiteY3" fmla="*/ 2210014 h 2616414"/>
                <a:gd name="connsiteX4" fmla="*/ 4229100 w 6692900"/>
                <a:gd name="connsiteY4" fmla="*/ 2413214 h 2616414"/>
                <a:gd name="connsiteX5" fmla="*/ 4559300 w 6692900"/>
                <a:gd name="connsiteY5" fmla="*/ 214 h 2616414"/>
                <a:gd name="connsiteX6" fmla="*/ 4800600 w 6692900"/>
                <a:gd name="connsiteY6" fmla="*/ 2273514 h 2616414"/>
                <a:gd name="connsiteX7" fmla="*/ 5930900 w 6692900"/>
                <a:gd name="connsiteY7" fmla="*/ 2489414 h 2616414"/>
                <a:gd name="connsiteX8" fmla="*/ 6692900 w 6692900"/>
                <a:gd name="connsiteY8" fmla="*/ 2616414 h 2616414"/>
                <a:gd name="connsiteX0" fmla="*/ 0 w 6692900"/>
                <a:gd name="connsiteY0" fmla="*/ 2336829 h 2616229"/>
                <a:gd name="connsiteX1" fmla="*/ 876300 w 6692900"/>
                <a:gd name="connsiteY1" fmla="*/ 2298729 h 2616229"/>
                <a:gd name="connsiteX2" fmla="*/ 1930400 w 6692900"/>
                <a:gd name="connsiteY2" fmla="*/ 2349529 h 2616229"/>
                <a:gd name="connsiteX3" fmla="*/ 3124200 w 6692900"/>
                <a:gd name="connsiteY3" fmla="*/ 2209829 h 2616229"/>
                <a:gd name="connsiteX4" fmla="*/ 4127500 w 6692900"/>
                <a:gd name="connsiteY4" fmla="*/ 2324129 h 2616229"/>
                <a:gd name="connsiteX5" fmla="*/ 4559300 w 6692900"/>
                <a:gd name="connsiteY5" fmla="*/ 29 h 2616229"/>
                <a:gd name="connsiteX6" fmla="*/ 4800600 w 6692900"/>
                <a:gd name="connsiteY6" fmla="*/ 2273329 h 2616229"/>
                <a:gd name="connsiteX7" fmla="*/ 5930900 w 6692900"/>
                <a:gd name="connsiteY7" fmla="*/ 2489229 h 2616229"/>
                <a:gd name="connsiteX8" fmla="*/ 6692900 w 6692900"/>
                <a:gd name="connsiteY8" fmla="*/ 2616229 h 2616229"/>
                <a:gd name="connsiteX0" fmla="*/ 0 w 6692900"/>
                <a:gd name="connsiteY0" fmla="*/ 2336829 h 2616229"/>
                <a:gd name="connsiteX1" fmla="*/ 876300 w 6692900"/>
                <a:gd name="connsiteY1" fmla="*/ 2298729 h 2616229"/>
                <a:gd name="connsiteX2" fmla="*/ 1930400 w 6692900"/>
                <a:gd name="connsiteY2" fmla="*/ 2349529 h 2616229"/>
                <a:gd name="connsiteX3" fmla="*/ 3124200 w 6692900"/>
                <a:gd name="connsiteY3" fmla="*/ 2324129 h 2616229"/>
                <a:gd name="connsiteX4" fmla="*/ 4127500 w 6692900"/>
                <a:gd name="connsiteY4" fmla="*/ 2324129 h 2616229"/>
                <a:gd name="connsiteX5" fmla="*/ 4559300 w 6692900"/>
                <a:gd name="connsiteY5" fmla="*/ 29 h 2616229"/>
                <a:gd name="connsiteX6" fmla="*/ 4800600 w 6692900"/>
                <a:gd name="connsiteY6" fmla="*/ 2273329 h 2616229"/>
                <a:gd name="connsiteX7" fmla="*/ 5930900 w 6692900"/>
                <a:gd name="connsiteY7" fmla="*/ 2489229 h 2616229"/>
                <a:gd name="connsiteX8" fmla="*/ 6692900 w 6692900"/>
                <a:gd name="connsiteY8" fmla="*/ 2616229 h 2616229"/>
                <a:gd name="connsiteX0" fmla="*/ 0 w 7767731"/>
                <a:gd name="connsiteY0" fmla="*/ 2336829 h 2734932"/>
                <a:gd name="connsiteX1" fmla="*/ 876300 w 7767731"/>
                <a:gd name="connsiteY1" fmla="*/ 2298729 h 2734932"/>
                <a:gd name="connsiteX2" fmla="*/ 1930400 w 7767731"/>
                <a:gd name="connsiteY2" fmla="*/ 2349529 h 2734932"/>
                <a:gd name="connsiteX3" fmla="*/ 3124200 w 7767731"/>
                <a:gd name="connsiteY3" fmla="*/ 2324129 h 2734932"/>
                <a:gd name="connsiteX4" fmla="*/ 4127500 w 7767731"/>
                <a:gd name="connsiteY4" fmla="*/ 2324129 h 2734932"/>
                <a:gd name="connsiteX5" fmla="*/ 4559300 w 7767731"/>
                <a:gd name="connsiteY5" fmla="*/ 29 h 2734932"/>
                <a:gd name="connsiteX6" fmla="*/ 4800600 w 7767731"/>
                <a:gd name="connsiteY6" fmla="*/ 2273329 h 2734932"/>
                <a:gd name="connsiteX7" fmla="*/ 5930900 w 7767731"/>
                <a:gd name="connsiteY7" fmla="*/ 2489229 h 2734932"/>
                <a:gd name="connsiteX8" fmla="*/ 7767731 w 7767731"/>
                <a:gd name="connsiteY8" fmla="*/ 2734932 h 273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731" h="2734932">
                  <a:moveTo>
                    <a:pt x="0" y="2336829"/>
                  </a:moveTo>
                  <a:cubicBezTo>
                    <a:pt x="277283" y="2316720"/>
                    <a:pt x="554567" y="2296612"/>
                    <a:pt x="876300" y="2298729"/>
                  </a:cubicBezTo>
                  <a:cubicBezTo>
                    <a:pt x="1198033" y="2300846"/>
                    <a:pt x="1555750" y="2345296"/>
                    <a:pt x="1930400" y="2349529"/>
                  </a:cubicBezTo>
                  <a:lnTo>
                    <a:pt x="3124200" y="2324129"/>
                  </a:lnTo>
                  <a:cubicBezTo>
                    <a:pt x="3490383" y="2319896"/>
                    <a:pt x="3888317" y="2711479"/>
                    <a:pt x="4127500" y="2324129"/>
                  </a:cubicBezTo>
                  <a:cubicBezTo>
                    <a:pt x="4366683" y="1936779"/>
                    <a:pt x="4447117" y="8496"/>
                    <a:pt x="4559300" y="29"/>
                  </a:cubicBezTo>
                  <a:cubicBezTo>
                    <a:pt x="4671483" y="-8438"/>
                    <a:pt x="4572000" y="1858462"/>
                    <a:pt x="4800600" y="2273329"/>
                  </a:cubicBezTo>
                  <a:cubicBezTo>
                    <a:pt x="5029200" y="2688196"/>
                    <a:pt x="5436378" y="2412295"/>
                    <a:pt x="5930900" y="2489229"/>
                  </a:cubicBezTo>
                  <a:cubicBezTo>
                    <a:pt x="6425422" y="2566163"/>
                    <a:pt x="7546539" y="2687307"/>
                    <a:pt x="7767731" y="2734932"/>
                  </a:cubicBezTo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9F12A5-3538-FC4E-95E3-8D89CBAC1AFC}"/>
                </a:ext>
              </a:extLst>
            </p:cNvPr>
            <p:cNvSpPr/>
            <p:nvPr/>
          </p:nvSpPr>
          <p:spPr>
            <a:xfrm>
              <a:off x="4811712" y="2894555"/>
              <a:ext cx="4800600" cy="4572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7E1772-003E-9A48-B7C5-70DFEC86CDDC}"/>
                </a:ext>
              </a:extLst>
            </p:cNvPr>
            <p:cNvSpPr/>
            <p:nvPr/>
          </p:nvSpPr>
          <p:spPr>
            <a:xfrm flipV="1">
              <a:off x="4583112" y="3351755"/>
              <a:ext cx="5334000" cy="507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02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6"/>
            <a:ext cx="9056688" cy="8429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Importance Sampling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93838"/>
            <a:ext cx="9056688" cy="5791200"/>
          </a:xfrm>
          <a:ln/>
        </p:spPr>
        <p:txBody>
          <a:bodyPr>
            <a:normAutofit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When normalizing constant of </a:t>
            </a:r>
            <a:r>
              <a:rPr lang="en-GB"/>
              <a:t>p(.) or q(.) </a:t>
            </a:r>
            <a:r>
              <a:rPr lang="en-GB" dirty="0"/>
              <a:t>is unknown, it's still possible to do importance sampling with </a:t>
            </a:r>
            <a:r>
              <a:rPr lang="en-GB" dirty="0">
                <a:cs typeface="Arial" charset="0"/>
              </a:rPr>
              <a:t>ŵ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 = p(x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 / q(x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cs typeface="Arial" charset="0"/>
              </a:rPr>
              <a:t>ŵ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 = w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 / </a:t>
            </a:r>
            <a:r>
              <a:rPr lang="en-GB" dirty="0">
                <a:cs typeface="Arial" charset="0"/>
              </a:rPr>
              <a:t>∑</a:t>
            </a:r>
            <a:r>
              <a:rPr lang="en-GB" baseline="-33000" dirty="0"/>
              <a:t>j </a:t>
            </a:r>
            <a:r>
              <a:rPr lang="en-GB" dirty="0"/>
              <a:t>w</a:t>
            </a:r>
            <a:r>
              <a:rPr lang="en-GB" baseline="33000" dirty="0"/>
              <a:t>(j)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Note that any scaling constant in p(.) or q(.) will be removed by the normalization.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Problem with importance and rejection sampling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May be difficult to find proposal distribution that is easy to sample from and a good match to p(x)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Likelihood Weighting:</a:t>
            </a:r>
            <a:br>
              <a:rPr lang="en-US" dirty="0"/>
            </a:br>
            <a:r>
              <a:rPr lang="en-US" dirty="0"/>
              <a:t>Special Case Of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3" y="1511937"/>
            <a:ext cx="9240573" cy="56207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estimate conditional distribution, </a:t>
            </a:r>
            <a:r>
              <a:rPr lang="en-US" u="sng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x|e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, by sampling (the </a:t>
            </a:r>
            <a:r>
              <a:rPr lang="en-US" dirty="0" err="1"/>
              <a:t>nonevidence</a:t>
            </a:r>
            <a:r>
              <a:rPr lang="en-US" dirty="0"/>
              <a:t> variables) from unconditional distribution </a:t>
            </a:r>
            <a:r>
              <a:rPr lang="en-US" u="sng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(x)</a:t>
            </a:r>
          </a:p>
          <a:p>
            <a:pPr lvl="1"/>
            <a:r>
              <a:rPr lang="en-US" dirty="0"/>
              <a:t>We discussed how to do this with rejection sampling.</a:t>
            </a:r>
          </a:p>
          <a:p>
            <a:pPr lvl="1"/>
            <a:r>
              <a:rPr lang="en-GB" dirty="0"/>
              <a:t>Importance sampling reweights each sample by</a:t>
            </a:r>
            <a:br>
              <a:rPr lang="en-GB" dirty="0"/>
            </a:br>
            <a:r>
              <a:rPr lang="en-GB" dirty="0"/>
              <a:t>w = p(x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)/q(x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    = 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x|e</a:t>
            </a:r>
            <a:r>
              <a:rPr lang="en-GB" dirty="0">
                <a:solidFill>
                  <a:srgbClr val="FF0000"/>
                </a:solidFill>
              </a:rPr>
              <a:t>)</a:t>
            </a:r>
            <a:r>
              <a:rPr lang="en-GB" dirty="0"/>
              <a:t> / 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(x)</a:t>
            </a:r>
            <a:r>
              <a:rPr lang="en-GB" dirty="0"/>
              <a:t> = [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e|x</a:t>
            </a:r>
            <a:r>
              <a:rPr lang="en-GB" dirty="0">
                <a:solidFill>
                  <a:srgbClr val="FF0000"/>
                </a:solidFill>
              </a:rPr>
              <a:t>)</a:t>
            </a:r>
            <a:r>
              <a:rPr lang="en-GB" u="sng" dirty="0">
                <a:solidFill>
                  <a:srgbClr val="FF0000"/>
                </a:solidFill>
              </a:rPr>
              <a:t> p</a:t>
            </a:r>
            <a:r>
              <a:rPr lang="en-GB" dirty="0">
                <a:solidFill>
                  <a:srgbClr val="FF0000"/>
                </a:solidFill>
              </a:rPr>
              <a:t>(x)</a:t>
            </a:r>
            <a:r>
              <a:rPr lang="en-GB" dirty="0"/>
              <a:t> / 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(e)</a:t>
            </a:r>
            <a:r>
              <a:rPr lang="en-GB" dirty="0"/>
              <a:t>] / 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(x)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    </a:t>
            </a:r>
            <a:r>
              <a:rPr lang="en-GB" dirty="0"/>
              <a:t>=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e|x</a:t>
            </a:r>
            <a:r>
              <a:rPr lang="en-GB" dirty="0">
                <a:solidFill>
                  <a:srgbClr val="FF0000"/>
                </a:solidFill>
              </a:rPr>
              <a:t>) </a:t>
            </a:r>
            <a:r>
              <a:rPr lang="en-GB" dirty="0"/>
              <a:t>/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(e)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    </a:t>
            </a:r>
            <a:r>
              <a:rPr lang="en-GB" dirty="0"/>
              <a:t>~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e|x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Weight each sample by likelihood it accords the evidence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0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Sampling</a:t>
            </a:r>
          </a:p>
        </p:txBody>
      </p:sp>
      <p:sp>
        <p:nvSpPr>
          <p:cNvPr id="5" name="Oval 4"/>
          <p:cNvSpPr/>
          <p:nvPr/>
        </p:nvSpPr>
        <p:spPr>
          <a:xfrm>
            <a:off x="4430713" y="4618037"/>
            <a:ext cx="1371600" cy="762000"/>
          </a:xfrm>
          <a:prstGeom prst="ellipse">
            <a:avLst/>
          </a:prstGeom>
          <a:pattFill prst="ltDnDiag">
            <a:fgClr>
              <a:srgbClr val="CCFFCC"/>
            </a:fgClr>
            <a:bgClr>
              <a:srgbClr val="008000"/>
            </a:bgClr>
          </a:pattFill>
          <a:ln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660066"/>
                </a:solidFill>
              </a:rPr>
              <a:t>Wet</a:t>
            </a:r>
            <a:br>
              <a:rPr lang="en-US" dirty="0">
                <a:solidFill>
                  <a:srgbClr val="660066"/>
                </a:solidFill>
              </a:rPr>
            </a:br>
            <a:r>
              <a:rPr lang="en-US" dirty="0">
                <a:solidFill>
                  <a:srgbClr val="660066"/>
                </a:solidFill>
              </a:rPr>
              <a:t>Grass</a:t>
            </a:r>
          </a:p>
        </p:txBody>
      </p:sp>
      <p:sp>
        <p:nvSpPr>
          <p:cNvPr id="6" name="Oval 5"/>
          <p:cNvSpPr/>
          <p:nvPr/>
        </p:nvSpPr>
        <p:spPr>
          <a:xfrm>
            <a:off x="2906713" y="3322637"/>
            <a:ext cx="1524000" cy="762000"/>
          </a:xfrm>
          <a:prstGeom prst="ellipse">
            <a:avLst/>
          </a:prstGeom>
          <a:pattFill prst="ltDnDiag">
            <a:fgClr>
              <a:srgbClr val="CCFFCC"/>
            </a:fgClr>
            <a:bgClr>
              <a:srgbClr val="008000"/>
            </a:bgClr>
          </a:pattFill>
          <a:ln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Sprinkler</a:t>
            </a:r>
          </a:p>
        </p:txBody>
      </p:sp>
      <p:sp>
        <p:nvSpPr>
          <p:cNvPr id="7" name="Oval 6"/>
          <p:cNvSpPr/>
          <p:nvPr/>
        </p:nvSpPr>
        <p:spPr>
          <a:xfrm>
            <a:off x="4430713" y="21796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Cloudy</a:t>
            </a:r>
          </a:p>
        </p:txBody>
      </p:sp>
      <p:sp>
        <p:nvSpPr>
          <p:cNvPr id="8" name="Oval 7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Rain</a:t>
            </a:r>
          </a:p>
        </p:txBody>
      </p:sp>
      <p:cxnSp>
        <p:nvCxnSpPr>
          <p:cNvPr id="11" name="Straight Arrow Connector 10"/>
          <p:cNvCxnSpPr>
            <a:stCxn id="7" idx="5"/>
            <a:endCxn id="8" idx="0"/>
          </p:cNvCxnSpPr>
          <p:nvPr/>
        </p:nvCxnSpPr>
        <p:spPr>
          <a:xfrm>
            <a:off x="5601446" y="2830045"/>
            <a:ext cx="8866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6" idx="0"/>
          </p:cNvCxnSpPr>
          <p:nvPr/>
        </p:nvCxnSpPr>
        <p:spPr>
          <a:xfrm flipH="1">
            <a:off x="3668713" y="2830045"/>
            <a:ext cx="9628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5" idx="1"/>
          </p:cNvCxnSpPr>
          <p:nvPr/>
        </p:nvCxnSpPr>
        <p:spPr>
          <a:xfrm>
            <a:off x="3668713" y="4084637"/>
            <a:ext cx="9628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  <a:endCxn id="5" idx="7"/>
          </p:cNvCxnSpPr>
          <p:nvPr/>
        </p:nvCxnSpPr>
        <p:spPr>
          <a:xfrm flipH="1">
            <a:off x="5601446" y="4084637"/>
            <a:ext cx="8866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87828"/>
              </p:ext>
            </p:extLst>
          </p:nvPr>
        </p:nvGraphicFramePr>
        <p:xfrm>
          <a:off x="4735512" y="1265237"/>
          <a:ext cx="693208" cy="80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P(C)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03984"/>
              </p:ext>
            </p:extLst>
          </p:nvPr>
        </p:nvGraphicFramePr>
        <p:xfrm>
          <a:off x="4735512" y="1265237"/>
          <a:ext cx="693208" cy="80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P(C)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0.50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9010"/>
              </p:ext>
            </p:extLst>
          </p:nvPr>
        </p:nvGraphicFramePr>
        <p:xfrm>
          <a:off x="74025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P(R|C)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65973"/>
              </p:ext>
            </p:extLst>
          </p:nvPr>
        </p:nvGraphicFramePr>
        <p:xfrm>
          <a:off x="8493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P(S|C)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82181"/>
              </p:ext>
            </p:extLst>
          </p:nvPr>
        </p:nvGraphicFramePr>
        <p:xfrm>
          <a:off x="4049712" y="5532437"/>
          <a:ext cx="2209801" cy="20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P(W|S,R)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4430713" y="2179637"/>
            <a:ext cx="1371600" cy="762000"/>
          </a:xfrm>
          <a:prstGeom prst="ellipse">
            <a:avLst/>
          </a:prstGeom>
          <a:solidFill>
            <a:srgbClr val="008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Cloudy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19376"/>
              </p:ext>
            </p:extLst>
          </p:nvPr>
        </p:nvGraphicFramePr>
        <p:xfrm>
          <a:off x="74025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P(R|C)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.80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Rain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189191"/>
              </p:ext>
            </p:extLst>
          </p:nvPr>
        </p:nvGraphicFramePr>
        <p:xfrm>
          <a:off x="4049712" y="5532437"/>
          <a:ext cx="2209801" cy="20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P(W|S,R)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38448"/>
              </p:ext>
            </p:extLst>
          </p:nvPr>
        </p:nvGraphicFramePr>
        <p:xfrm>
          <a:off x="8493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P(S|C)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68313" y="6904037"/>
            <a:ext cx="3505200" cy="2985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 = .10 x .90</a:t>
            </a:r>
          </a:p>
        </p:txBody>
      </p:sp>
    </p:spTree>
    <p:extLst>
      <p:ext uri="{BB962C8B-B14F-4D97-AF65-F5344CB8AC3E}">
        <p14:creationId xmlns:p14="http://schemas.microsoft.com/office/powerpoint/2010/main" val="28497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/>
              <a:t>Approximate Inference I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8" cy="1878012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Markov Chain Monte Carlo</a:t>
            </a:r>
            <a:br>
              <a:rPr lang="en-GB" dirty="0"/>
            </a:br>
            <a:r>
              <a:rPr lang="en-GB" dirty="0"/>
              <a:t>(MCMC)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2332037"/>
            <a:ext cx="9413874" cy="5029201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Goal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Generate sequence of samples from a target distribution p</a:t>
            </a:r>
            <a:r>
              <a:rPr lang="en-GB" baseline="30000" dirty="0"/>
              <a:t>*</a:t>
            </a:r>
            <a:r>
              <a:rPr lang="en-GB" dirty="0"/>
              <a:t>(x)</a:t>
            </a:r>
          </a:p>
          <a:p>
            <a:pPr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Markov Chain property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Sample t+1 depends only on sample t</a:t>
            </a:r>
          </a:p>
          <a:p>
            <a:pPr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Key assumption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Although we do not know how to sample from p</a:t>
            </a:r>
            <a:r>
              <a:rPr lang="en-GB" baseline="30000" dirty="0"/>
              <a:t>*</a:t>
            </a:r>
            <a:r>
              <a:rPr lang="en-GB" dirty="0"/>
              <a:t>(x) directly, we know how to update samples in a way that is consistent with p</a:t>
            </a:r>
            <a:r>
              <a:rPr lang="en-GB" baseline="30000" dirty="0"/>
              <a:t>*</a:t>
            </a:r>
            <a:r>
              <a:rPr lang="en-GB" dirty="0"/>
              <a:t>(x)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3512" y="3551237"/>
            <a:ext cx="2438400" cy="130497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Notation change</a:t>
            </a:r>
          </a:p>
          <a:p>
            <a:pPr>
              <a:lnSpc>
                <a:spcPct val="110000"/>
              </a:lnSpc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warning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39913" y="3703637"/>
            <a:ext cx="5867399" cy="4572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Updating</a:t>
            </a:r>
          </a:p>
        </p:txBody>
      </p:sp>
      <p:sp>
        <p:nvSpPr>
          <p:cNvPr id="5" name="Oval 4"/>
          <p:cNvSpPr/>
          <p:nvPr/>
        </p:nvSpPr>
        <p:spPr>
          <a:xfrm>
            <a:off x="4430713" y="4618037"/>
            <a:ext cx="1371600" cy="762000"/>
          </a:xfrm>
          <a:prstGeom prst="ellipse">
            <a:avLst/>
          </a:prstGeom>
          <a:pattFill prst="wdDnDiag">
            <a:fgClr>
              <a:srgbClr val="FF0000"/>
            </a:fgClr>
            <a:bgClr>
              <a:srgbClr val="008000"/>
            </a:bgClr>
          </a:pattFill>
          <a:ln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660066"/>
                </a:solidFill>
              </a:rPr>
              <a:t>Wet</a:t>
            </a:r>
            <a:br>
              <a:rPr lang="en-US" dirty="0">
                <a:solidFill>
                  <a:srgbClr val="660066"/>
                </a:solidFill>
              </a:rPr>
            </a:br>
            <a:r>
              <a:rPr lang="en-US" dirty="0">
                <a:solidFill>
                  <a:srgbClr val="660066"/>
                </a:solidFill>
              </a:rPr>
              <a:t>Grass</a:t>
            </a:r>
          </a:p>
        </p:txBody>
      </p:sp>
      <p:sp>
        <p:nvSpPr>
          <p:cNvPr id="6" name="Oval 5"/>
          <p:cNvSpPr/>
          <p:nvPr/>
        </p:nvSpPr>
        <p:spPr>
          <a:xfrm>
            <a:off x="2906713" y="3322637"/>
            <a:ext cx="1524000" cy="762000"/>
          </a:xfrm>
          <a:prstGeom prst="ellipse">
            <a:avLst/>
          </a:prstGeom>
          <a:pattFill prst="ltDnDiag">
            <a:fgClr>
              <a:srgbClr val="008000"/>
            </a:fgClr>
            <a:bgClr>
              <a:srgbClr val="008000"/>
            </a:bgClr>
          </a:pattFill>
          <a:ln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Sprinkler</a:t>
            </a:r>
          </a:p>
        </p:txBody>
      </p:sp>
      <p:sp>
        <p:nvSpPr>
          <p:cNvPr id="7" name="Oval 6"/>
          <p:cNvSpPr/>
          <p:nvPr/>
        </p:nvSpPr>
        <p:spPr>
          <a:xfrm>
            <a:off x="4430713" y="2179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Cloudy</a:t>
            </a:r>
          </a:p>
        </p:txBody>
      </p:sp>
      <p:sp>
        <p:nvSpPr>
          <p:cNvPr id="8" name="Oval 7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Rain</a:t>
            </a:r>
          </a:p>
        </p:txBody>
      </p:sp>
      <p:cxnSp>
        <p:nvCxnSpPr>
          <p:cNvPr id="11" name="Straight Arrow Connector 10"/>
          <p:cNvCxnSpPr>
            <a:stCxn id="7" idx="5"/>
            <a:endCxn id="8" idx="0"/>
          </p:cNvCxnSpPr>
          <p:nvPr/>
        </p:nvCxnSpPr>
        <p:spPr>
          <a:xfrm>
            <a:off x="5601446" y="2830045"/>
            <a:ext cx="8866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6" idx="0"/>
          </p:cNvCxnSpPr>
          <p:nvPr/>
        </p:nvCxnSpPr>
        <p:spPr>
          <a:xfrm flipH="1">
            <a:off x="3668713" y="2830045"/>
            <a:ext cx="9628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5" idx="1"/>
          </p:cNvCxnSpPr>
          <p:nvPr/>
        </p:nvCxnSpPr>
        <p:spPr>
          <a:xfrm>
            <a:off x="3668713" y="4084637"/>
            <a:ext cx="9628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  <a:endCxn id="5" idx="7"/>
          </p:cNvCxnSpPr>
          <p:nvPr/>
        </p:nvCxnSpPr>
        <p:spPr>
          <a:xfrm flipH="1">
            <a:off x="5601446" y="4084637"/>
            <a:ext cx="8866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98432"/>
              </p:ext>
            </p:extLst>
          </p:nvPr>
        </p:nvGraphicFramePr>
        <p:xfrm>
          <a:off x="4735512" y="1265237"/>
          <a:ext cx="693208" cy="80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P(C)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51461"/>
              </p:ext>
            </p:extLst>
          </p:nvPr>
        </p:nvGraphicFramePr>
        <p:xfrm>
          <a:off x="74025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P(R|C)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6227"/>
              </p:ext>
            </p:extLst>
          </p:nvPr>
        </p:nvGraphicFramePr>
        <p:xfrm>
          <a:off x="8493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P(S|C)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21165"/>
              </p:ext>
            </p:extLst>
          </p:nvPr>
        </p:nvGraphicFramePr>
        <p:xfrm>
          <a:off x="4049712" y="5532437"/>
          <a:ext cx="2209801" cy="20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P(W|S,R)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026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8" cy="12557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MCMC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17638"/>
            <a:ext cx="9056688" cy="5943600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Define a Markov chain where each state is an assignment of values to each variable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x</a:t>
            </a:r>
            <a:r>
              <a:rPr lang="en-GB" baseline="33000" dirty="0"/>
              <a:t>1</a:t>
            </a:r>
            <a:r>
              <a:rPr lang="en-GB" dirty="0"/>
              <a:t> </a:t>
            </a:r>
            <a:r>
              <a:rPr lang="en-GB" dirty="0">
                <a:cs typeface="Arial" charset="0"/>
              </a:rPr>
              <a:t>→</a:t>
            </a:r>
            <a:r>
              <a:rPr lang="en-GB" dirty="0"/>
              <a:t> x</a:t>
            </a:r>
            <a:r>
              <a:rPr lang="en-GB" baseline="33000" dirty="0"/>
              <a:t>2</a:t>
            </a:r>
            <a:r>
              <a:rPr lang="en-GB" dirty="0"/>
              <a:t> </a:t>
            </a:r>
            <a:r>
              <a:rPr lang="en-GB" dirty="0">
                <a:cs typeface="Arial" charset="0"/>
              </a:rPr>
              <a:t>→</a:t>
            </a:r>
            <a:r>
              <a:rPr lang="en-GB" dirty="0"/>
              <a:t> x</a:t>
            </a:r>
            <a:r>
              <a:rPr lang="en-GB" baseline="33000" dirty="0"/>
              <a:t>3</a:t>
            </a:r>
            <a:r>
              <a:rPr lang="en-GB" dirty="0"/>
              <a:t> </a:t>
            </a:r>
            <a:r>
              <a:rPr lang="en-GB" dirty="0">
                <a:cs typeface="Arial" charset="0"/>
              </a:rPr>
              <a:t>→</a:t>
            </a:r>
            <a:r>
              <a:rPr lang="en-GB" dirty="0"/>
              <a:t> …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x</a:t>
            </a:r>
            <a:r>
              <a:rPr lang="en-GB" baseline="30000" dirty="0"/>
              <a:t>i</a:t>
            </a:r>
            <a:r>
              <a:rPr lang="en-GB" dirty="0"/>
              <a:t> ~ p</a:t>
            </a:r>
            <a:r>
              <a:rPr lang="en-GB" baseline="30000" dirty="0"/>
              <a:t>i </a:t>
            </a:r>
            <a:r>
              <a:rPr lang="en-GB" dirty="0"/>
              <a:t>(X)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With property p</a:t>
            </a:r>
            <a:r>
              <a:rPr lang="en-GB" baseline="30000" dirty="0"/>
              <a:t>i</a:t>
            </a:r>
            <a:r>
              <a:rPr lang="en-GB" dirty="0"/>
              <a:t>(X</a:t>
            </a:r>
            <a:r>
              <a:rPr lang="en-GB" baseline="30000" dirty="0"/>
              <a:t>i</a:t>
            </a:r>
            <a:r>
              <a:rPr lang="en-GB" dirty="0"/>
              <a:t> = x</a:t>
            </a:r>
            <a:r>
              <a:rPr lang="en-GB" baseline="30000" dirty="0"/>
              <a:t>i</a:t>
            </a:r>
            <a:r>
              <a:rPr lang="en-GB" dirty="0"/>
              <a:t>) = ∑ p</a:t>
            </a:r>
            <a:r>
              <a:rPr lang="en-GB" baseline="30000" dirty="0"/>
              <a:t>i-1</a:t>
            </a:r>
            <a:r>
              <a:rPr lang="en-GB" baseline="-25000" dirty="0"/>
              <a:t> </a:t>
            </a:r>
            <a:r>
              <a:rPr lang="en-GB" dirty="0"/>
              <a:t>(X</a:t>
            </a:r>
            <a:r>
              <a:rPr lang="en-GB" baseline="30000" dirty="0"/>
              <a:t>i-1</a:t>
            </a:r>
            <a:r>
              <a:rPr lang="en-GB" dirty="0"/>
              <a:t> = x</a:t>
            </a:r>
            <a:r>
              <a:rPr lang="en-GB" baseline="30000" dirty="0"/>
              <a:t>i-1</a:t>
            </a:r>
            <a:r>
              <a:rPr lang="en-GB" dirty="0"/>
              <a:t>)T(x</a:t>
            </a:r>
            <a:r>
              <a:rPr lang="en-GB" baseline="30000" dirty="0"/>
              <a:t>i-1</a:t>
            </a:r>
            <a:r>
              <a:rPr lang="en-GB" dirty="0"/>
              <a:t>→x</a:t>
            </a:r>
            <a:r>
              <a:rPr lang="en-GB" baseline="30000" dirty="0"/>
              <a:t>i</a:t>
            </a:r>
            <a:r>
              <a:rPr lang="en-GB" dirty="0"/>
              <a:t>)</a:t>
            </a:r>
          </a:p>
          <a:p>
            <a:pPr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T(x</a:t>
            </a:r>
            <a:r>
              <a:rPr lang="en-GB" baseline="30000" dirty="0"/>
              <a:t>i-1</a:t>
            </a:r>
            <a:r>
              <a:rPr lang="en-GB" dirty="0"/>
              <a:t>→x</a:t>
            </a:r>
            <a:r>
              <a:rPr lang="en-GB" baseline="30000" dirty="0"/>
              <a:t>i</a:t>
            </a:r>
            <a:r>
              <a:rPr lang="en-GB" dirty="0"/>
              <a:t>) is the Markov chain transition probability = </a:t>
            </a:r>
            <a:br>
              <a:rPr lang="en-GB" dirty="0"/>
            </a:br>
            <a:r>
              <a:rPr lang="en-GB" dirty="0"/>
              <a:t>p(X = x</a:t>
            </a:r>
            <a:r>
              <a:rPr lang="en-GB" baseline="30000" dirty="0"/>
              <a:t>i</a:t>
            </a:r>
            <a:r>
              <a:rPr lang="en-GB" dirty="0"/>
              <a:t>|X</a:t>
            </a:r>
            <a:r>
              <a:rPr lang="en-GB" baseline="30000" dirty="0"/>
              <a:t>i-1</a:t>
            </a:r>
            <a:r>
              <a:rPr lang="en-GB" dirty="0"/>
              <a:t> = x</a:t>
            </a:r>
            <a:r>
              <a:rPr lang="en-GB" baseline="30000" dirty="0"/>
              <a:t>i-1</a:t>
            </a:r>
            <a:r>
              <a:rPr lang="en-GB" dirty="0"/>
              <a:t>)</a:t>
            </a:r>
            <a:r>
              <a:rPr lang="en-GB" baseline="30000" dirty="0"/>
              <a:t> </a:t>
            </a: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We’ll achieve goal if the </a:t>
            </a:r>
            <a:r>
              <a:rPr lang="en-GB" i="1" dirty="0"/>
              <a:t>invariant</a:t>
            </a:r>
            <a:r>
              <a:rPr lang="en-GB" dirty="0"/>
              <a:t> or </a:t>
            </a:r>
            <a:r>
              <a:rPr lang="en-GB" i="1" dirty="0"/>
              <a:t>stationary</a:t>
            </a:r>
            <a:r>
              <a:rPr lang="en-GB" dirty="0"/>
              <a:t> distribution of the chain is p</a:t>
            </a:r>
            <a:r>
              <a:rPr lang="en-GB" baseline="30000" dirty="0"/>
              <a:t>*</a:t>
            </a:r>
            <a:r>
              <a:rPr lang="en-GB" dirty="0"/>
              <a:t>(X):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</a:t>
            </a:r>
            <a:r>
              <a:rPr lang="en-GB" baseline="30000" dirty="0"/>
              <a:t>*</a:t>
            </a:r>
            <a:r>
              <a:rPr lang="en-GB" dirty="0"/>
              <a:t>(X</a:t>
            </a:r>
            <a:r>
              <a:rPr lang="en-GB" baseline="30000" dirty="0"/>
              <a:t>i</a:t>
            </a:r>
            <a:r>
              <a:rPr lang="en-GB" dirty="0"/>
              <a:t> = x</a:t>
            </a:r>
            <a:r>
              <a:rPr lang="en-GB" baseline="30000" dirty="0"/>
              <a:t>i</a:t>
            </a:r>
            <a:r>
              <a:rPr lang="en-GB" dirty="0"/>
              <a:t>) = ∑ p</a:t>
            </a:r>
            <a:r>
              <a:rPr lang="en-GB" baseline="30000" dirty="0"/>
              <a:t>*</a:t>
            </a:r>
            <a:r>
              <a:rPr lang="en-GB" dirty="0"/>
              <a:t>(X</a:t>
            </a:r>
            <a:r>
              <a:rPr lang="en-GB" baseline="30000" dirty="0"/>
              <a:t>i-1</a:t>
            </a:r>
            <a:r>
              <a:rPr lang="en-GB" dirty="0"/>
              <a:t> = x</a:t>
            </a:r>
            <a:r>
              <a:rPr lang="en-GB" baseline="30000" dirty="0"/>
              <a:t>i-1</a:t>
            </a:r>
            <a:r>
              <a:rPr lang="en-GB" dirty="0"/>
              <a:t>)T(x</a:t>
            </a:r>
            <a:r>
              <a:rPr lang="en-GB" baseline="30000" dirty="0"/>
              <a:t>i-1</a:t>
            </a:r>
            <a:r>
              <a:rPr lang="en-GB" dirty="0"/>
              <a:t>→x</a:t>
            </a:r>
            <a:r>
              <a:rPr lang="en-GB" baseline="30000" dirty="0"/>
              <a:t>i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8" cy="12557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MCMC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17638"/>
            <a:ext cx="9056688" cy="5943600"/>
          </a:xfrm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Procedure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Start X in a random state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Repeatedly resample X based on current state of X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After sufficient </a:t>
            </a:r>
            <a:r>
              <a:rPr lang="en-GB" i="1" dirty="0"/>
              <a:t>burn in</a:t>
            </a:r>
            <a:r>
              <a:rPr lang="en-GB" dirty="0"/>
              <a:t>, X reaches a stationary distribution.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Use next s samples to form empirical distribution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Idea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Chain will draw X from more probable regions of p</a:t>
            </a:r>
            <a:r>
              <a:rPr lang="en-GB" baseline="30000" dirty="0"/>
              <a:t>*</a:t>
            </a:r>
            <a:r>
              <a:rPr lang="en-GB" dirty="0"/>
              <a:t>(X)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Chain is efficient because you can get from one sample drawn from p</a:t>
            </a:r>
            <a:r>
              <a:rPr lang="en-GB" baseline="30000" dirty="0"/>
              <a:t>* </a:t>
            </a:r>
            <a:r>
              <a:rPr lang="en-GB" dirty="0"/>
              <a:t>(X) to another (after the burn in)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MCMC sampler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Requires means of sampling from transition probability distribution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2">
              <a:lnSpc>
                <a:spcPct val="100000"/>
              </a:lnSpc>
              <a:spcBef>
                <a:spcPts val="1738"/>
              </a:spcBef>
              <a:buFont typeface="Arial Narrow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6"/>
            <a:ext cx="9056688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Example: Boltzmann Machine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6"/>
            <a:ext cx="9056688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hlinkClick r:id="rId3"/>
              </a:rPr>
              <a:t>link</a:t>
            </a:r>
            <a:endParaRPr lang="en-GB" dirty="0">
              <a:hlinkClick r:id="rId4"/>
            </a:endParaRP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Open in Firefox or Safari: Java won’t run in Chrome</a:t>
            </a:r>
            <a:endParaRPr lang="en-GB" dirty="0">
              <a:hlinkClick r:id="rId4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00" y="3827462"/>
            <a:ext cx="4619625" cy="353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Example: Gaussian Mixture Model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336023" y="1112837"/>
            <a:ext cx="9240573" cy="6096000"/>
          </a:xfrm>
        </p:spPr>
        <p:txBody>
          <a:bodyPr>
            <a:normAutofit fontScale="85000" lnSpcReduction="20000"/>
          </a:bodyPr>
          <a:lstStyle/>
          <a:p>
            <a:pPr marL="0" indent="0" eaLnBrk="1">
              <a:lnSpc>
                <a:spcPct val="12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Given: data samples generated by draws of a Gaussian mixture model with a fixed number of components.</a:t>
            </a:r>
          </a:p>
          <a:p>
            <a:pPr marL="0" indent="0" eaLnBrk="1">
              <a:lnSpc>
                <a:spcPct val="120000"/>
              </a:lnSpc>
              <a:buFont typeface="StarSymbol" charset="0"/>
              <a:buChar char="●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Chicken and egg problem</a:t>
            </a:r>
          </a:p>
          <a:p>
            <a:pPr marL="365760" lvl="1" indent="-301752">
              <a:lnSpc>
                <a:spcPct val="120000"/>
              </a:lnSpc>
              <a:buFont typeface="Arial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Don’t know assignment of samples to</a:t>
            </a:r>
            <a:br>
              <a:rPr lang="en-GB" dirty="0"/>
            </a:br>
            <a:r>
              <a:rPr lang="en-GB" dirty="0"/>
              <a:t>components (z)</a:t>
            </a:r>
          </a:p>
          <a:p>
            <a:pPr marL="365760" lvl="1" indent="-301752">
              <a:lnSpc>
                <a:spcPct val="120000"/>
              </a:lnSpc>
              <a:buFont typeface="Arial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Don’t know individual Gaussian means</a:t>
            </a:r>
            <a:br>
              <a:rPr lang="en-GB" dirty="0"/>
            </a:br>
            <a:r>
              <a:rPr lang="en-GB" dirty="0"/>
              <a:t>and </a:t>
            </a:r>
            <a:r>
              <a:rPr lang="en-GB" dirty="0" err="1"/>
              <a:t>covariances</a:t>
            </a:r>
            <a:r>
              <a:rPr lang="en-GB" dirty="0"/>
              <a:t> (</a:t>
            </a:r>
            <a:r>
              <a:rPr lang="en-GB" dirty="0">
                <a:cs typeface="Arial" charset="0"/>
              </a:rPr>
              <a:t>λ)</a:t>
            </a:r>
            <a:endParaRPr lang="en-GB" dirty="0"/>
          </a:p>
          <a:p>
            <a:pPr marL="0" indent="0" eaLnBrk="1">
              <a:lnSpc>
                <a:spcPct val="12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Start off with guesses about assignments</a:t>
            </a:r>
            <a:br>
              <a:rPr lang="en-GB" dirty="0"/>
            </a:br>
            <a:r>
              <a:rPr lang="en-GB" dirty="0"/>
              <a:t>and mixture model parameters</a:t>
            </a:r>
          </a:p>
          <a:p>
            <a:pPr marL="0" indent="0" eaLnBrk="1">
              <a:lnSpc>
                <a:spcPct val="12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Update guesses assuming current assignments and</a:t>
            </a:r>
            <a:br>
              <a:rPr lang="en-GB" dirty="0"/>
            </a:br>
            <a:r>
              <a:rPr lang="en-GB" dirty="0"/>
              <a:t>parameters</a:t>
            </a:r>
          </a:p>
          <a:p>
            <a:pPr lvl="2" indent="0" eaLnBrk="1">
              <a:lnSpc>
                <a:spcPct val="81000"/>
              </a:lnSpc>
              <a:buFont typeface="Symbol" pitchFamily="18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2560638"/>
            <a:ext cx="28575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91E50A9-6CE6-514E-9BC6-2327C9A25F23}"/>
              </a:ext>
            </a:extLst>
          </p:cNvPr>
          <p:cNvSpPr/>
          <p:nvPr/>
        </p:nvSpPr>
        <p:spPr>
          <a:xfrm>
            <a:off x="77835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8E22A9-5DEC-9E4F-8759-526154D187CE}"/>
              </a:ext>
            </a:extLst>
          </p:cNvPr>
          <p:cNvSpPr/>
          <p:nvPr/>
        </p:nvSpPr>
        <p:spPr>
          <a:xfrm>
            <a:off x="80121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BF802-3991-D545-A193-83EFA661292C}"/>
              </a:ext>
            </a:extLst>
          </p:cNvPr>
          <p:cNvSpPr/>
          <p:nvPr/>
        </p:nvSpPr>
        <p:spPr>
          <a:xfrm>
            <a:off x="81645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C83778-F340-C04F-BABD-5A9A26B631C5}"/>
              </a:ext>
            </a:extLst>
          </p:cNvPr>
          <p:cNvSpPr/>
          <p:nvPr/>
        </p:nvSpPr>
        <p:spPr>
          <a:xfrm>
            <a:off x="86217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2F7EC3-C8AE-E646-980E-CD5F035FC4B2}"/>
              </a:ext>
            </a:extLst>
          </p:cNvPr>
          <p:cNvSpPr/>
          <p:nvPr/>
        </p:nvSpPr>
        <p:spPr>
          <a:xfrm>
            <a:off x="90789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CCA65F-90D1-BE42-A5CF-E91C8C20A0F6}"/>
              </a:ext>
            </a:extLst>
          </p:cNvPr>
          <p:cNvSpPr/>
          <p:nvPr/>
        </p:nvSpPr>
        <p:spPr>
          <a:xfrm>
            <a:off x="87741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816773-483B-BB4F-8353-C42260D13A84}"/>
              </a:ext>
            </a:extLst>
          </p:cNvPr>
          <p:cNvSpPr/>
          <p:nvPr/>
        </p:nvSpPr>
        <p:spPr>
          <a:xfrm>
            <a:off x="84693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D67598-1F12-DF40-9C0B-FBABE42D5F41}"/>
              </a:ext>
            </a:extLst>
          </p:cNvPr>
          <p:cNvSpPr/>
          <p:nvPr/>
        </p:nvSpPr>
        <p:spPr>
          <a:xfrm>
            <a:off x="93837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BE0FBF-54B2-8642-BCB8-852B1252A906}"/>
              </a:ext>
            </a:extLst>
          </p:cNvPr>
          <p:cNvSpPr/>
          <p:nvPr/>
        </p:nvSpPr>
        <p:spPr>
          <a:xfrm>
            <a:off x="86979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CCE0B2-4D96-C94E-81EC-95EF46B35221}"/>
              </a:ext>
            </a:extLst>
          </p:cNvPr>
          <p:cNvSpPr/>
          <p:nvPr/>
        </p:nvSpPr>
        <p:spPr>
          <a:xfrm>
            <a:off x="76311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F0D7DB-5A57-3A4E-B77A-3433582F3C40}"/>
              </a:ext>
            </a:extLst>
          </p:cNvPr>
          <p:cNvSpPr/>
          <p:nvPr/>
        </p:nvSpPr>
        <p:spPr>
          <a:xfrm>
            <a:off x="8393112" y="45418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5" y="1341437"/>
            <a:ext cx="9240573" cy="6218238"/>
          </a:xfrm>
        </p:spPr>
        <p:txBody>
          <a:bodyPr>
            <a:normAutofit/>
          </a:bodyPr>
          <a:lstStyle/>
          <a:p>
            <a:r>
              <a:rPr lang="en-US" dirty="0"/>
              <a:t>Compare EM to MCMC</a:t>
            </a:r>
          </a:p>
          <a:p>
            <a:pPr lvl="1"/>
            <a:r>
              <a:rPr lang="en-US" dirty="0"/>
              <a:t>EM finds local optimum assignment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20911" lvl="1" indent="0">
              <a:buNone/>
            </a:pPr>
            <a:endParaRPr lang="en-US" dirty="0"/>
          </a:p>
          <a:p>
            <a:pPr lvl="1"/>
            <a:r>
              <a:rPr lang="en-US" dirty="0"/>
              <a:t>MCMC draws samples from posterior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" y="2713037"/>
            <a:ext cx="9913424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4008436"/>
            <a:ext cx="10080625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to obtain a unique equilibrium (stationary) distribution regardless of the initial conditions p</a:t>
            </a:r>
            <a:r>
              <a:rPr lang="en-US" baseline="30000" dirty="0"/>
              <a:t>0 </a:t>
            </a:r>
            <a:r>
              <a:rPr lang="en-US" dirty="0"/>
              <a:t>(X</a:t>
            </a:r>
            <a:r>
              <a:rPr lang="en-US" baseline="30000" dirty="0"/>
              <a:t>0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i.e.,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135313" y="3551238"/>
          <a:ext cx="38100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3" name="Equation" r:id="rId3" imgW="1257120" imgH="368280" progId="Equation.DSMT4">
                  <p:embed/>
                </p:oleObj>
              </mc:Choice>
              <mc:Fallback>
                <p:oleObj name="Equation" r:id="rId3" imgW="125712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3551238"/>
                        <a:ext cx="381000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3" y="1265237"/>
            <a:ext cx="9240573" cy="5943600"/>
          </a:xfrm>
        </p:spPr>
        <p:txBody>
          <a:bodyPr>
            <a:normAutofit/>
          </a:bodyPr>
          <a:lstStyle/>
          <a:p>
            <a:r>
              <a:rPr lang="en-GB" dirty="0"/>
              <a:t>A stationary (equilibrium) distribution will be reached regardless of the initial state if a Markov chain is </a:t>
            </a:r>
            <a:r>
              <a:rPr lang="en-GB" i="1" dirty="0" err="1"/>
              <a:t>ergodic</a:t>
            </a:r>
            <a:r>
              <a:rPr lang="en-GB" dirty="0"/>
              <a:t>.</a:t>
            </a:r>
          </a:p>
          <a:p>
            <a:r>
              <a:rPr lang="en-GB" dirty="0"/>
              <a:t>Ergodicity conditions:	</a:t>
            </a:r>
          </a:p>
          <a:p>
            <a:pPr lvl="2"/>
            <a:r>
              <a:rPr lang="en-GB" dirty="0"/>
              <a:t>1. Irreducible (can get from any state to any other)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r>
              <a:rPr lang="en-GB" dirty="0"/>
              <a:t>2. Aperiodic (cannot get stuck in cycles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112" y="4098926"/>
            <a:ext cx="6826954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1247897" y="4618037"/>
            <a:ext cx="1582615" cy="685800"/>
            <a:chOff x="7250112" y="731837"/>
            <a:chExt cx="2286000" cy="990600"/>
          </a:xfrm>
        </p:grpSpPr>
        <p:sp>
          <p:nvSpPr>
            <p:cNvPr id="7" name="Oval 6"/>
            <p:cNvSpPr/>
            <p:nvPr/>
          </p:nvSpPr>
          <p:spPr>
            <a:xfrm>
              <a:off x="8469312" y="7318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155112" y="7318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50312" y="13414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4"/>
              <a:endCxn id="9" idx="7"/>
            </p:cNvCxnSpPr>
            <p:nvPr/>
          </p:nvCxnSpPr>
          <p:spPr>
            <a:xfrm rot="5400000">
              <a:off x="9118366" y="1169987"/>
              <a:ext cx="284396" cy="1700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9" idx="1"/>
            </p:cNvCxnSpPr>
            <p:nvPr/>
          </p:nvCxnSpPr>
          <p:spPr>
            <a:xfrm rot="16200000" flipH="1">
              <a:off x="8640762" y="1131887"/>
              <a:ext cx="284396" cy="2462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6"/>
              <a:endCxn id="8" idx="2"/>
            </p:cNvCxnSpPr>
            <p:nvPr/>
          </p:nvCxnSpPr>
          <p:spPr>
            <a:xfrm>
              <a:off x="8850312" y="922337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250112" y="7318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935912" y="7318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631112" y="13414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5" idx="4"/>
              <a:endCxn id="26" idx="7"/>
            </p:cNvCxnSpPr>
            <p:nvPr/>
          </p:nvCxnSpPr>
          <p:spPr>
            <a:xfrm rot="5400000">
              <a:off x="7899166" y="1169987"/>
              <a:ext cx="284396" cy="1700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4"/>
              <a:endCxn id="26" idx="1"/>
            </p:cNvCxnSpPr>
            <p:nvPr/>
          </p:nvCxnSpPr>
          <p:spPr>
            <a:xfrm rot="16200000" flipH="1">
              <a:off x="7421562" y="1131887"/>
              <a:ext cx="284396" cy="2462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6"/>
              <a:endCxn id="25" idx="2"/>
            </p:cNvCxnSpPr>
            <p:nvPr/>
          </p:nvCxnSpPr>
          <p:spPr>
            <a:xfrm>
              <a:off x="7631112" y="922337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945313" y="6065837"/>
            <a:ext cx="738553" cy="685800"/>
            <a:chOff x="7935912" y="2789237"/>
            <a:chExt cx="738553" cy="685800"/>
          </a:xfrm>
        </p:grpSpPr>
        <p:sp>
          <p:nvSpPr>
            <p:cNvPr id="38" name="Oval 37"/>
            <p:cNvSpPr/>
            <p:nvPr/>
          </p:nvSpPr>
          <p:spPr>
            <a:xfrm>
              <a:off x="7935912" y="2789237"/>
              <a:ext cx="263769" cy="2637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410696" y="2789237"/>
              <a:ext cx="263769" cy="2637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199681" y="3211268"/>
              <a:ext cx="263769" cy="2637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stCxn id="39" idx="4"/>
              <a:endCxn id="40" idx="7"/>
            </p:cNvCxnSpPr>
            <p:nvPr/>
          </p:nvCxnSpPr>
          <p:spPr>
            <a:xfrm rot="5400000">
              <a:off x="8385257" y="3092572"/>
              <a:ext cx="196890" cy="117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0" idx="1"/>
              <a:endCxn id="38" idx="4"/>
            </p:cNvCxnSpPr>
            <p:nvPr/>
          </p:nvCxnSpPr>
          <p:spPr>
            <a:xfrm rot="16200000" flipV="1">
              <a:off x="8054608" y="3066195"/>
              <a:ext cx="196890" cy="1705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8" idx="6"/>
              <a:endCxn id="39" idx="2"/>
            </p:cNvCxnSpPr>
            <p:nvPr/>
          </p:nvCxnSpPr>
          <p:spPr>
            <a:xfrm>
              <a:off x="8199681" y="2921122"/>
              <a:ext cx="21101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821985"/>
              </p:ext>
            </p:extLst>
          </p:nvPr>
        </p:nvGraphicFramePr>
        <p:xfrm>
          <a:off x="1230313" y="6540500"/>
          <a:ext cx="3762194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1" name="Equation" r:id="rId5" imgW="2933700" imgH="342900" progId="Equation.DSMT4">
                  <p:embed/>
                </p:oleObj>
              </mc:Choice>
              <mc:Fallback>
                <p:oleObj name="Equation" r:id="rId5" imgW="2933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0313" y="6540500"/>
                        <a:ext cx="3762194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2D2BF2-62D2-284D-9084-EC2668A545C8}"/>
              </a:ext>
            </a:extLst>
          </p:cNvPr>
          <p:cNvSpPr txBox="1"/>
          <p:nvPr/>
        </p:nvSpPr>
        <p:spPr>
          <a:xfrm>
            <a:off x="2896177" y="4940290"/>
            <a:ext cx="3344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C000"/>
                </a:solidFill>
                <a:latin typeface="+mn-lt"/>
              </a:rPr>
              <a:t>Circles are states not nodes in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C000"/>
                </a:solidFill>
                <a:latin typeface="+mn-lt"/>
              </a:rPr>
              <a:t>A graphical model</a:t>
            </a:r>
          </a:p>
        </p:txBody>
      </p:sp>
    </p:spTree>
    <p:extLst>
      <p:ext uri="{BB962C8B-B14F-4D97-AF65-F5344CB8AC3E}">
        <p14:creationId xmlns:p14="http://schemas.microsoft.com/office/powerpoint/2010/main" val="41107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3" y="1798637"/>
            <a:ext cx="9240573" cy="5410200"/>
          </a:xfrm>
        </p:spPr>
        <p:txBody>
          <a:bodyPr>
            <a:normAutofit fontScale="92500"/>
          </a:bodyPr>
          <a:lstStyle/>
          <a:p>
            <a:r>
              <a:rPr lang="en-US" dirty="0"/>
              <a:t>Stronger condition than </a:t>
            </a:r>
            <a:r>
              <a:rPr lang="en-US" dirty="0" err="1"/>
              <a:t>ergodicity</a:t>
            </a:r>
            <a:endParaRPr lang="en-US" dirty="0"/>
          </a:p>
          <a:p>
            <a:pPr lvl="2"/>
            <a:r>
              <a:rPr lang="en-US" dirty="0"/>
              <a:t>detailed balance (time reversibility)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Stronger condition still</a:t>
            </a:r>
          </a:p>
          <a:p>
            <a:pPr lvl="2"/>
            <a:r>
              <a:rPr lang="en-US" dirty="0"/>
              <a:t>symmetry of transition matrix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guarantee equilibrium distribution will be reached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434421"/>
              </p:ext>
            </p:extLst>
          </p:nvPr>
        </p:nvGraphicFramePr>
        <p:xfrm>
          <a:off x="925513" y="4922837"/>
          <a:ext cx="426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5" name="Equation" r:id="rId4" imgW="2336800" imgH="292100" progId="Equation.DSMT4">
                  <p:embed/>
                </p:oleObj>
              </mc:Choice>
              <mc:Fallback>
                <p:oleObj name="Equation" r:id="rId4" imgW="2336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5513" y="4922837"/>
                        <a:ext cx="4267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30941"/>
              </p:ext>
            </p:extLst>
          </p:nvPr>
        </p:nvGraphicFramePr>
        <p:xfrm>
          <a:off x="903288" y="2941637"/>
          <a:ext cx="64230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6" name="Equation" r:id="rId6" imgW="3517900" imgH="342900" progId="Equation.DSMT4">
                  <p:embed/>
                </p:oleObj>
              </mc:Choice>
              <mc:Fallback>
                <p:oleObj name="Equation" r:id="rId6" imgW="3517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3288" y="2941637"/>
                        <a:ext cx="64230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631778"/>
              </p:ext>
            </p:extLst>
          </p:nvPr>
        </p:nvGraphicFramePr>
        <p:xfrm>
          <a:off x="925852" y="3779837"/>
          <a:ext cx="68149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7" name="Equation" r:id="rId8" imgW="4025900" imgH="1168400" progId="Equation.DSMT4">
                  <p:embed/>
                </p:oleObj>
              </mc:Choice>
              <mc:Fallback>
                <p:oleObj name="Equation" r:id="rId8" imgW="40259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5852" y="3779837"/>
                        <a:ext cx="68149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6688" cy="979488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Exact Inference: Summary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804985"/>
            <a:ext cx="9056688" cy="5403852"/>
          </a:xfrm>
          <a:ln/>
        </p:spPr>
        <p:txBody>
          <a:bodyPr>
            <a:normAutofit fontScale="70000" lnSpcReduction="2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Variable elimination</a:t>
            </a:r>
          </a:p>
          <a:p>
            <a:pPr lvl="1"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polytrees</a:t>
            </a:r>
            <a:r>
              <a:rPr lang="en-GB" dirty="0"/>
              <a:t> (directed graph with at most one undirected path between any two vertices; subset of DAGs)</a:t>
            </a:r>
          </a:p>
          <a:p>
            <a:pPr lvl="1"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computing specific marginal </a:t>
            </a:r>
          </a:p>
          <a:p>
            <a:pPr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Belief propagation</a:t>
            </a:r>
          </a:p>
          <a:p>
            <a:pPr lvl="1"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polytrees</a:t>
            </a:r>
            <a:r>
              <a:rPr lang="en-GB" dirty="0"/>
              <a:t> </a:t>
            </a:r>
          </a:p>
          <a:p>
            <a:pPr lvl="1"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computing any </a:t>
            </a:r>
            <a:r>
              <a:rPr lang="en-GB" dirty="0" err="1"/>
              <a:t>marginals</a:t>
            </a:r>
            <a:endParaRPr lang="en-GB" dirty="0"/>
          </a:p>
          <a:p>
            <a:pPr lvl="1"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polynomial time algorithm</a:t>
            </a:r>
          </a:p>
          <a:p>
            <a:pPr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Junction tree algorithm</a:t>
            </a:r>
          </a:p>
          <a:p>
            <a:pPr lvl="1"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arbitrary graphs</a:t>
            </a:r>
          </a:p>
          <a:p>
            <a:pPr lvl="1"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computing any </a:t>
            </a:r>
            <a:r>
              <a:rPr lang="en-GB" dirty="0" err="1"/>
              <a:t>marginals</a:t>
            </a:r>
            <a:endParaRPr lang="en-GB" dirty="0"/>
          </a:p>
          <a:p>
            <a:pPr lvl="1"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may be exponential…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6"/>
            <a:ext cx="9056688" cy="116522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Convergence</a:t>
            </a:r>
            <a:br>
              <a:rPr lang="en-GB" dirty="0"/>
            </a:br>
            <a:r>
              <a:rPr lang="en-GB" dirty="0"/>
              <a:t>(often called Burn In)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6688" cy="5499100"/>
          </a:xfrm>
          <a:ln/>
        </p:spPr>
        <p:txBody>
          <a:bodyPr>
            <a:normAutofit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The idea of the convergence period is to </a:t>
            </a:r>
            <a:r>
              <a:rPr lang="en-GB" i="1" dirty="0"/>
              <a:t>stabilize </a:t>
            </a:r>
            <a:r>
              <a:rPr lang="en-GB" dirty="0"/>
              <a:t>chain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i.e., end up at a point that doesn't depend on where you started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e.g., person's location as a function of time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Justifies arbitrary starting point.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Mixing time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how long it takes to move from initial distribution to p*(X)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MCMC Via Metropolis Algorithm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9058275" cy="4297361"/>
          </a:xfrm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Does not require computation of conditional probabilities (and hence normalization)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Procedure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at each step, </a:t>
            </a:r>
            <a:r>
              <a:rPr lang="en-GB" dirty="0" err="1"/>
              <a:t>i</a:t>
            </a:r>
            <a:r>
              <a:rPr lang="en-GB" dirty="0"/>
              <a:t>, where chain is in state x</a:t>
            </a:r>
            <a:r>
              <a:rPr lang="en-GB" baseline="30000" dirty="0"/>
              <a:t>i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choose a new value for state, x*, from a symmetric proposal distribution q,  i.e., q(x*| x</a:t>
            </a:r>
            <a:r>
              <a:rPr lang="en-GB" baseline="30000" dirty="0"/>
              <a:t>i</a:t>
            </a:r>
            <a:r>
              <a:rPr lang="en-GB" dirty="0"/>
              <a:t>) = q(x</a:t>
            </a:r>
            <a:r>
              <a:rPr lang="en-GB" baseline="30000" dirty="0"/>
              <a:t>i</a:t>
            </a:r>
            <a:r>
              <a:rPr lang="en-GB" baseline="-33000" dirty="0"/>
              <a:t> </a:t>
            </a:r>
            <a:r>
              <a:rPr lang="en-GB" dirty="0"/>
              <a:t>|x*) </a:t>
            </a:r>
            <a:br>
              <a:rPr lang="en-GB" dirty="0"/>
            </a:br>
            <a:r>
              <a:rPr lang="en-GB" dirty="0"/>
              <a:t>e.g., q(x*| x</a:t>
            </a:r>
            <a:r>
              <a:rPr lang="en-GB" baseline="30000" dirty="0"/>
              <a:t>i</a:t>
            </a:r>
            <a:r>
              <a:rPr lang="en-GB" dirty="0"/>
              <a:t>) = </a:t>
            </a:r>
            <a:r>
              <a:rPr lang="en-GB" dirty="0">
                <a:latin typeface="Script MT Bold" pitchFamily="66" charset="0"/>
              </a:rPr>
              <a:t>N</a:t>
            </a:r>
            <a:r>
              <a:rPr lang="en-GB" dirty="0"/>
              <a:t>(x*; x</a:t>
            </a:r>
            <a:r>
              <a:rPr lang="en-GB" baseline="30000" dirty="0"/>
              <a:t>i</a:t>
            </a:r>
            <a:r>
              <a:rPr lang="en-GB" dirty="0"/>
              <a:t>,</a:t>
            </a:r>
            <a:r>
              <a:rPr lang="en-GB" dirty="0">
                <a:latin typeface="Symbol" pitchFamily="18" charset="2"/>
              </a:rPr>
              <a:t>s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accept new value with probability</a:t>
            </a:r>
          </a:p>
          <a:p>
            <a:pPr>
              <a:lnSpc>
                <a:spcPct val="100000"/>
              </a:lnSpc>
              <a:spcBef>
                <a:spcPts val="2238"/>
              </a:spcBef>
              <a:buFont typeface="Arial Narrow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93113" y="2713037"/>
            <a:ext cx="2438400" cy="130497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Notation change</a:t>
            </a:r>
          </a:p>
          <a:p>
            <a:pPr>
              <a:lnSpc>
                <a:spcPct val="110000"/>
              </a:lnSpc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warning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5802312" y="3365524"/>
            <a:ext cx="2590801" cy="719113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249646"/>
              </p:ext>
            </p:extLst>
          </p:nvPr>
        </p:nvGraphicFramePr>
        <p:xfrm>
          <a:off x="1382711" y="6171056"/>
          <a:ext cx="6602413" cy="111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Equation" r:id="rId4" imgW="5041900" imgH="850900" progId="Equation.DSMT4">
                  <p:embed/>
                </p:oleObj>
              </mc:Choice>
              <mc:Fallback>
                <p:oleObj name="Equation" r:id="rId4" imgW="5041900" imgH="850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1" y="6171056"/>
                        <a:ext cx="6602413" cy="11139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p(X): mixture of Gaussians</a:t>
            </a:r>
            <a:br>
              <a:rPr lang="en-US" dirty="0"/>
            </a:br>
            <a:r>
              <a:rPr lang="en-US" dirty="0"/>
              <a:t>q(X): single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3" y="1631951"/>
            <a:ext cx="7610095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"/>
            <a:ext cx="9056688" cy="1112838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Extension To Metropolis Algorithm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265237"/>
            <a:ext cx="9577388" cy="5867400"/>
          </a:xfrm>
          <a:ln/>
        </p:spPr>
        <p:txBody>
          <a:bodyPr>
            <a:normAutofit fontScale="92500" lnSpcReduction="2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Metropolis acceptance probability:</a:t>
            </a:r>
          </a:p>
          <a:p>
            <a:pPr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		</a:t>
            </a:r>
            <a:br>
              <a:rPr lang="en-GB" dirty="0"/>
            </a:br>
            <a:endParaRPr lang="en-GB" dirty="0"/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Metropolis-Hastings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proposal distribution can be asymmetric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more general algorithm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Intuition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q ratio tests how easy is it to get back to where you came from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ratio is 1 for Metropolis algorithm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243432"/>
              </p:ext>
            </p:extLst>
          </p:nvPr>
        </p:nvGraphicFramePr>
        <p:xfrm>
          <a:off x="5860152" y="1646237"/>
          <a:ext cx="4189413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4" name="Equation" r:id="rId4" imgW="2692400" imgH="723900" progId="Equation.DSMT4">
                  <p:embed/>
                </p:oleObj>
              </mc:Choice>
              <mc:Fallback>
                <p:oleObj name="Equation" r:id="rId4" imgW="26924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152" y="1646237"/>
                        <a:ext cx="4189413" cy="1125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82064"/>
              </p:ext>
            </p:extLst>
          </p:nvPr>
        </p:nvGraphicFramePr>
        <p:xfrm>
          <a:off x="4487862" y="3094037"/>
          <a:ext cx="55927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5" name="Equation" r:id="rId6" imgW="3594100" imgH="749300" progId="Equation.DSMT4">
                  <p:embed/>
                </p:oleObj>
              </mc:Choice>
              <mc:Fallback>
                <p:oleObj name="Equation" r:id="rId6" imgW="35941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2" y="3094037"/>
                        <a:ext cx="5592763" cy="1165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Metropolis Hastings Algorithm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981" y="1500647"/>
            <a:ext cx="8348663" cy="547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Convergence: </a:t>
            </a:r>
            <a:br>
              <a:rPr lang="en-US" dirty="0"/>
            </a:br>
            <a:r>
              <a:rPr lang="en-US" dirty="0"/>
              <a:t>Why Proposal Distribution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3" y="1874838"/>
            <a:ext cx="9240573" cy="4878125"/>
          </a:xfrm>
        </p:spPr>
        <p:txBody>
          <a:bodyPr/>
          <a:lstStyle/>
          <a:p>
            <a:r>
              <a:rPr lang="en-US" dirty="0"/>
              <a:t>Proposal distribution is too broad →</a:t>
            </a:r>
            <a:br>
              <a:rPr lang="en-US" dirty="0"/>
            </a:br>
            <a:r>
              <a:rPr lang="en-US" dirty="0"/>
              <a:t>Acceptance probability low →</a:t>
            </a:r>
            <a:br>
              <a:rPr lang="en-US" dirty="0"/>
            </a:br>
            <a:r>
              <a:rPr lang="en-US" dirty="0"/>
              <a:t>Slow convergence</a:t>
            </a:r>
          </a:p>
          <a:p>
            <a:r>
              <a:rPr lang="en-US" dirty="0"/>
              <a:t>Proposal distribution is too narrow →</a:t>
            </a:r>
            <a:br>
              <a:rPr lang="en-US" dirty="0"/>
            </a:br>
            <a:r>
              <a:rPr lang="en-US" dirty="0"/>
              <a:t>Long time to explore state space →</a:t>
            </a:r>
            <a:br>
              <a:rPr lang="en-US" dirty="0"/>
            </a:br>
            <a:r>
              <a:rPr lang="en-US" dirty="0"/>
              <a:t>Slow convergence </a:t>
            </a:r>
            <a:br>
              <a:rPr lang="en-US" dirty="0"/>
            </a:br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3" y="1341437"/>
            <a:ext cx="2162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2513" y="3779838"/>
            <a:ext cx="21526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5913" y="4835525"/>
            <a:ext cx="2886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Neat Web Demo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http://www.lbreyer.com/</a:t>
            </a:r>
            <a:r>
              <a:rPr lang="en-US" dirty="0" err="1">
                <a:hlinkClick r:id="rId2"/>
              </a:rPr>
              <a:t>classic.html</a:t>
            </a:r>
            <a:endParaRPr lang="en-US" dirty="0"/>
          </a:p>
        </p:txBody>
      </p:sp>
      <p:pic>
        <p:nvPicPr>
          <p:cNvPr id="7" name="Picture 6" descr="Screen Shot 2013-10-08 at 11.11.17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1" y="3094037"/>
            <a:ext cx="4354513" cy="30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72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198438"/>
            <a:ext cx="9058275" cy="685800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Gibbs Sampling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036638"/>
            <a:ext cx="9058275" cy="6523038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Useful when full conditional distribution can be computed and efficiently sampled from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Overview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At each step, select one variable </a:t>
            </a:r>
            <a:r>
              <a:rPr lang="en-GB" dirty="0" err="1"/>
              <a:t>x</a:t>
            </a:r>
            <a:r>
              <a:rPr lang="en-GB" baseline="-33000" dirty="0" err="1"/>
              <a:t>j</a:t>
            </a:r>
            <a:r>
              <a:rPr lang="en-GB" dirty="0"/>
              <a:t> (random or fixed seq.)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Compute conditional distribution p(</a:t>
            </a:r>
            <a:r>
              <a:rPr lang="en-GB" dirty="0" err="1"/>
              <a:t>x</a:t>
            </a:r>
            <a:r>
              <a:rPr lang="en-GB" baseline="-33000" dirty="0" err="1"/>
              <a:t>j</a:t>
            </a:r>
            <a:r>
              <a:rPr lang="en-GB" dirty="0"/>
              <a:t> | x</a:t>
            </a:r>
            <a:r>
              <a:rPr lang="en-GB" baseline="-33000" dirty="0"/>
              <a:t>-j</a:t>
            </a:r>
            <a:r>
              <a:rPr lang="en-GB" dirty="0"/>
              <a:t>)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Sample a value from this distribution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Replace the previous value of </a:t>
            </a:r>
            <a:r>
              <a:rPr lang="en-GB" b="0" dirty="0" err="1"/>
              <a:t>x</a:t>
            </a:r>
            <a:r>
              <a:rPr lang="en-GB" b="0" baseline="-33000" dirty="0" err="1"/>
              <a:t>j</a:t>
            </a:r>
            <a:r>
              <a:rPr lang="en-GB" dirty="0"/>
              <a:t> with the sample </a:t>
            </a:r>
          </a:p>
          <a:p>
            <a:pPr lvl="2">
              <a:lnSpc>
                <a:spcPct val="100000"/>
              </a:lnSpc>
              <a:spcBef>
                <a:spcPts val="3963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872413" y="4465637"/>
            <a:ext cx="21971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800000"/>
                </a:solidFill>
                <a:ea typeface="Lucida Sans Unicode" pitchFamily="34" charset="0"/>
                <a:cs typeface="Lucida Sans Unicode" pitchFamily="34" charset="0"/>
              </a:rPr>
              <a:t>cliques containing </a:t>
            </a:r>
            <a:r>
              <a:rPr lang="en-GB" dirty="0" err="1">
                <a:solidFill>
                  <a:srgbClr val="800000"/>
                </a:solidFill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GB" baseline="-33000" dirty="0" err="1">
                <a:solidFill>
                  <a:srgbClr val="800000"/>
                </a:solidFill>
                <a:ea typeface="Lucida Sans Unicode" pitchFamily="34" charset="0"/>
                <a:cs typeface="Lucida Sans Unicode" pitchFamily="34" charset="0"/>
              </a:rPr>
              <a:t>j</a:t>
            </a:r>
            <a:endParaRPr lang="en-GB" baseline="-33000" dirty="0">
              <a:solidFill>
                <a:srgbClr val="8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529929"/>
              </p:ext>
            </p:extLst>
          </p:nvPr>
        </p:nvGraphicFramePr>
        <p:xfrm>
          <a:off x="1306513" y="2179638"/>
          <a:ext cx="7543800" cy="50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3" name="Equation" r:id="rId4" imgW="5257800" imgH="342900" progId="Equation.DSMT4">
                  <p:embed/>
                </p:oleObj>
              </mc:Choice>
              <mc:Fallback>
                <p:oleObj name="Equation" r:id="rId4" imgW="5257800" imgH="3429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2179638"/>
                        <a:ext cx="7543800" cy="5000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7707313" y="4237038"/>
            <a:ext cx="165100" cy="30876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2076"/>
              </p:ext>
            </p:extLst>
          </p:nvPr>
        </p:nvGraphicFramePr>
        <p:xfrm>
          <a:off x="5651500" y="2332037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4" name="Equation" r:id="rId6" imgW="152400" imgH="241300" progId="Equation.DSMT4">
                  <p:embed/>
                </p:oleObj>
              </mc:Choice>
              <mc:Fallback>
                <p:oleObj name="Equation" r:id="rId6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1500" y="2332037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63595"/>
              </p:ext>
            </p:extLst>
          </p:nvPr>
        </p:nvGraphicFramePr>
        <p:xfrm>
          <a:off x="5651500" y="2332037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5" name="Equation" r:id="rId8" imgW="152400" imgH="241300" progId="Equation.DSMT4">
                  <p:embed/>
                </p:oleObj>
              </mc:Choice>
              <mc:Fallback>
                <p:oleObj name="Equation" r:id="rId8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1500" y="2332037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67133"/>
              </p:ext>
            </p:extLst>
          </p:nvPr>
        </p:nvGraphicFramePr>
        <p:xfrm>
          <a:off x="1230313" y="2941637"/>
          <a:ext cx="775440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6" name="Equation" r:id="rId9" imgW="5473700" imgH="914400" progId="Equation.DSMT4">
                  <p:embed/>
                </p:oleObj>
              </mc:Choice>
              <mc:Fallback>
                <p:oleObj name="Equation" r:id="rId9" imgW="54737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30313" y="2941637"/>
                        <a:ext cx="7754409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6"/>
            <a:ext cx="9056688" cy="1165225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Gibbs Sampling Algorithm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6"/>
            <a:ext cx="9056688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215" y="1951037"/>
            <a:ext cx="8490196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198438"/>
            <a:ext cx="9058275" cy="685800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Gibbs Sampling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036638"/>
            <a:ext cx="9058275" cy="6523038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Assumes efficient sampling of conditional distribution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Efficient if </a:t>
            </a:r>
            <a:r>
              <a:rPr lang="en-GB" dirty="0" err="1">
                <a:latin typeface="Euclid Math One"/>
              </a:rPr>
              <a:t>C</a:t>
            </a:r>
            <a:r>
              <a:rPr lang="en-GB" baseline="-33000" dirty="0" err="1"/>
              <a:t>j</a:t>
            </a:r>
            <a:r>
              <a:rPr lang="en-GB" dirty="0"/>
              <a:t> is small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 a directed graphical model, these cliques will include nodes in the Markov blanket of node </a:t>
            </a:r>
            <a:r>
              <a:rPr lang="en-GB" i="1" dirty="0"/>
              <a:t>j</a:t>
            </a:r>
            <a:endParaRPr lang="en-GB" dirty="0"/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Normalization term is often the tricky part</a:t>
            </a:r>
          </a:p>
          <a:p>
            <a:pPr lvl="2">
              <a:lnSpc>
                <a:spcPct val="100000"/>
              </a:lnSpc>
              <a:spcBef>
                <a:spcPts val="3963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319204"/>
              </p:ext>
            </p:extLst>
          </p:nvPr>
        </p:nvGraphicFramePr>
        <p:xfrm>
          <a:off x="5651500" y="37719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0" name="Equation" r:id="rId4" imgW="152400" imgH="241300" progId="Equation.DSMT4">
                  <p:embed/>
                </p:oleObj>
              </mc:Choice>
              <mc:Fallback>
                <p:oleObj name="Equation" r:id="rId4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0" y="37719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34575"/>
              </p:ext>
            </p:extLst>
          </p:nvPr>
        </p:nvGraphicFramePr>
        <p:xfrm>
          <a:off x="5651500" y="37719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1" name="Equation" r:id="rId6" imgW="152400" imgH="241300" progId="Equation.DSMT4">
                  <p:embed/>
                </p:oleObj>
              </mc:Choice>
              <mc:Fallback>
                <p:oleObj name="Equation" r:id="rId6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0" y="37719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751640"/>
              </p:ext>
            </p:extLst>
          </p:nvPr>
        </p:nvGraphicFramePr>
        <p:xfrm>
          <a:off x="1769559" y="5035550"/>
          <a:ext cx="6623554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2" name="Equation" r:id="rId7" imgW="5473700" imgH="914400" progId="Equation.DSMT4">
                  <p:embed/>
                </p:oleObj>
              </mc:Choice>
              <mc:Fallback>
                <p:oleObj name="Equation" r:id="rId7" imgW="54737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9559" y="5035550"/>
                        <a:ext cx="6623554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Intractability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Multiple cause model: 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i </a:t>
            </a:r>
            <a:r>
              <a:rPr lang="en-US" dirty="0"/>
              <a:t>are binary hidden causes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Compute marginal</a:t>
            </a:r>
          </a:p>
          <a:p>
            <a:r>
              <a:rPr lang="en-US" dirty="0"/>
              <a:t>What happens as number of X’s increases?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4513" y="2484438"/>
            <a:ext cx="4419600" cy="2286000"/>
            <a:chOff x="3516312" y="3094037"/>
            <a:chExt cx="4419600" cy="2286000"/>
          </a:xfrm>
        </p:grpSpPr>
        <p:sp>
          <p:nvSpPr>
            <p:cNvPr id="4" name="Oval 3"/>
            <p:cNvSpPr/>
            <p:nvPr/>
          </p:nvSpPr>
          <p:spPr>
            <a:xfrm>
              <a:off x="3516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78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040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802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564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326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497512" y="47704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4" idx="4"/>
              <a:endCxn id="10" idx="2"/>
            </p:cNvCxnSpPr>
            <p:nvPr/>
          </p:nvCxnSpPr>
          <p:spPr>
            <a:xfrm rot="16200000" flipH="1">
              <a:off x="3973512" y="3551237"/>
              <a:ext cx="1371600" cy="1676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4"/>
              <a:endCxn id="10" idx="1"/>
            </p:cNvCxnSpPr>
            <p:nvPr/>
          </p:nvCxnSpPr>
          <p:spPr>
            <a:xfrm rot="16200000" flipH="1">
              <a:off x="4506912" y="3779837"/>
              <a:ext cx="1156074" cy="10036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4"/>
            </p:cNvCxnSpPr>
            <p:nvPr/>
          </p:nvCxnSpPr>
          <p:spPr>
            <a:xfrm rot="16200000" flipH="1">
              <a:off x="4964112" y="4084637"/>
              <a:ext cx="1066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4"/>
            </p:cNvCxnSpPr>
            <p:nvPr/>
          </p:nvCxnSpPr>
          <p:spPr>
            <a:xfrm rot="5400000">
              <a:off x="5497512" y="4160837"/>
              <a:ext cx="10668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4"/>
              <a:endCxn id="10" idx="6"/>
            </p:cNvCxnSpPr>
            <p:nvPr/>
          </p:nvCxnSpPr>
          <p:spPr>
            <a:xfrm rot="5400000">
              <a:off x="6183312" y="3627437"/>
              <a:ext cx="1371600" cy="152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4"/>
              <a:endCxn id="10" idx="7"/>
            </p:cNvCxnSpPr>
            <p:nvPr/>
          </p:nvCxnSpPr>
          <p:spPr>
            <a:xfrm rot="5400000">
              <a:off x="5865438" y="3856037"/>
              <a:ext cx="1156074" cy="8512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3821113" y="4237038"/>
          <a:ext cx="4953000" cy="49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4" imgW="2273040" imgH="228600" progId="Equation.3">
                  <p:embed/>
                </p:oleObj>
              </mc:Choice>
              <mc:Fallback>
                <p:oleObj name="Equation" r:id="rId4" imgW="22730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4237038"/>
                        <a:ext cx="4953000" cy="498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627474"/>
              </p:ext>
            </p:extLst>
          </p:nvPr>
        </p:nvGraphicFramePr>
        <p:xfrm>
          <a:off x="3744912" y="5380037"/>
          <a:ext cx="13477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Equation" r:id="rId6" imgW="546100" imgH="203200" progId="Equation.DSMT4">
                  <p:embed/>
                </p:oleObj>
              </mc:Choice>
              <mc:Fallback>
                <p:oleObj name="Equation" r:id="rId6" imgW="5461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2" y="5380037"/>
                        <a:ext cx="1347788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6"/>
            <a:ext cx="9056688" cy="1165225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Gibbs Sampling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6"/>
            <a:ext cx="9056688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Proposal distribution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With this proposal distribution, acceptance probability under Metropolis-Hastings is 1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425" y="2378076"/>
            <a:ext cx="44291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0383" y="4656137"/>
            <a:ext cx="447986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279895"/>
              </p:ext>
            </p:extLst>
          </p:nvPr>
        </p:nvGraphicFramePr>
        <p:xfrm>
          <a:off x="5651500" y="37719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2" name="Equation" r:id="rId6" imgW="152400" imgH="241300" progId="Equation.DSMT4">
                  <p:embed/>
                </p:oleObj>
              </mc:Choice>
              <mc:Fallback>
                <p:oleObj name="Equation" r:id="rId6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1500" y="37719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3325" y="5532438"/>
            <a:ext cx="6998188" cy="1587500"/>
            <a:chOff x="23324" y="5532437"/>
            <a:chExt cx="6998188" cy="15875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9600755"/>
                </p:ext>
              </p:extLst>
            </p:nvPr>
          </p:nvGraphicFramePr>
          <p:xfrm>
            <a:off x="23324" y="6446837"/>
            <a:ext cx="24130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23" name="Equation" r:id="rId8" imgW="2413000" imgH="673100" progId="Equation.DSMT4">
                    <p:embed/>
                  </p:oleObj>
                </mc:Choice>
                <mc:Fallback>
                  <p:oleObj name="Equation" r:id="rId8" imgW="2413000" imgH="673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324" y="6446837"/>
                          <a:ext cx="2413000" cy="673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5192712" y="5532437"/>
              <a:ext cx="609600" cy="381000"/>
            </a:xfrm>
            <a:prstGeom prst="rect">
              <a:avLst/>
            </a:prstGeom>
            <a:solidFill>
              <a:srgbClr val="F900EC">
                <a:alpha val="47000"/>
              </a:srgbClr>
            </a:solidFill>
            <a:ln>
              <a:solidFill>
                <a:schemeClr val="accent1">
                  <a:shade val="95000"/>
                  <a:satMod val="105000"/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54712" y="5989637"/>
              <a:ext cx="1066800" cy="381000"/>
            </a:xfrm>
            <a:prstGeom prst="rect">
              <a:avLst/>
            </a:prstGeom>
            <a:solidFill>
              <a:srgbClr val="F900EC">
                <a:alpha val="47000"/>
              </a:srgbClr>
            </a:solidFill>
            <a:ln>
              <a:solidFill>
                <a:schemeClr val="accent1">
                  <a:shade val="95000"/>
                  <a:satMod val="105000"/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>
              <a:stCxn id="6" idx="1"/>
              <a:endCxn id="5" idx="0"/>
            </p:cNvCxnSpPr>
            <p:nvPr/>
          </p:nvCxnSpPr>
          <p:spPr>
            <a:xfrm rot="10800000" flipV="1">
              <a:off x="1229824" y="5722937"/>
              <a:ext cx="3962888" cy="723900"/>
            </a:xfrm>
            <a:prstGeom prst="curvedConnector2">
              <a:avLst/>
            </a:prstGeom>
            <a:ln>
              <a:solidFill>
                <a:srgbClr val="F900E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endCxn id="5" idx="2"/>
            </p:cNvCxnSpPr>
            <p:nvPr/>
          </p:nvCxnSpPr>
          <p:spPr>
            <a:xfrm rot="10800000" flipV="1">
              <a:off x="1229824" y="6218237"/>
              <a:ext cx="4724888" cy="901700"/>
            </a:xfrm>
            <a:prstGeom prst="curvedConnector4">
              <a:avLst>
                <a:gd name="adj1" fmla="val 37233"/>
                <a:gd name="adj2" fmla="val 125352"/>
              </a:avLst>
            </a:prstGeom>
            <a:ln>
              <a:solidFill>
                <a:srgbClr val="F900E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8" cy="1169988"/>
          </a:xfrm>
        </p:spPr>
        <p:txBody>
          <a:bodyPr>
            <a:normAutofit/>
          </a:bodyPr>
          <a:lstStyle/>
          <a:p>
            <a:pPr eaLnBrk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I’ve Already Shown Examples Of Gibbs Sampling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9313" y="2560637"/>
            <a:ext cx="4267199" cy="3200400"/>
            <a:chOff x="2906713" y="2179637"/>
            <a:chExt cx="4267199" cy="3200400"/>
          </a:xfrm>
        </p:grpSpPr>
        <p:sp>
          <p:nvSpPr>
            <p:cNvPr id="5" name="Oval 4"/>
            <p:cNvSpPr/>
            <p:nvPr/>
          </p:nvSpPr>
          <p:spPr>
            <a:xfrm>
              <a:off x="4430713" y="4618037"/>
              <a:ext cx="1371600" cy="762000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008000"/>
              </a:bgClr>
            </a:pattFill>
            <a:ln>
              <a:gradFill flip="none" rotWithShape="1">
                <a:gsLst>
                  <a:gs pos="0">
                    <a:srgbClr val="660066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rgbClr val="660066"/>
                  </a:solidFill>
                </a:rPr>
                <a:t>Wet</a:t>
              </a:r>
              <a:br>
                <a:rPr lang="en-US" dirty="0">
                  <a:solidFill>
                    <a:srgbClr val="660066"/>
                  </a:solidFill>
                </a:rPr>
              </a:br>
              <a:r>
                <a:rPr lang="en-US" dirty="0">
                  <a:solidFill>
                    <a:srgbClr val="660066"/>
                  </a:solidFill>
                </a:rPr>
                <a:t>Grass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06713" y="3322637"/>
              <a:ext cx="1524000" cy="762000"/>
            </a:xfrm>
            <a:prstGeom prst="ellipse">
              <a:avLst/>
            </a:prstGeom>
            <a:pattFill prst="ltDnDiag">
              <a:fgClr>
                <a:srgbClr val="008000"/>
              </a:fgClr>
              <a:bgClr>
                <a:srgbClr val="008000"/>
              </a:bgClr>
            </a:pattFill>
            <a:ln>
              <a:gradFill flip="none" rotWithShape="1">
                <a:gsLst>
                  <a:gs pos="0">
                    <a:srgbClr val="660066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660066"/>
                  </a:solidFill>
                </a:rPr>
                <a:t>Sprinkler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430713" y="2179637"/>
              <a:ext cx="1371600" cy="76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660066"/>
                  </a:solidFill>
                </a:rPr>
                <a:t>Cloudy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802312" y="3322637"/>
              <a:ext cx="1371600" cy="76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660066"/>
                  </a:solidFill>
                </a:rPr>
                <a:t>Rain</a:t>
              </a:r>
            </a:p>
          </p:txBody>
        </p:sp>
        <p:cxnSp>
          <p:nvCxnSpPr>
            <p:cNvPr id="9" name="Straight Arrow Connector 8"/>
            <p:cNvCxnSpPr>
              <a:stCxn id="7" idx="5"/>
              <a:endCxn id="8" idx="0"/>
            </p:cNvCxnSpPr>
            <p:nvPr/>
          </p:nvCxnSpPr>
          <p:spPr>
            <a:xfrm>
              <a:off x="5601446" y="2830045"/>
              <a:ext cx="886666" cy="492592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3"/>
              <a:endCxn id="6" idx="0"/>
            </p:cNvCxnSpPr>
            <p:nvPr/>
          </p:nvCxnSpPr>
          <p:spPr>
            <a:xfrm flipH="1">
              <a:off x="3668713" y="2830045"/>
              <a:ext cx="962866" cy="492592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4"/>
              <a:endCxn id="5" idx="1"/>
            </p:cNvCxnSpPr>
            <p:nvPr/>
          </p:nvCxnSpPr>
          <p:spPr>
            <a:xfrm>
              <a:off x="3668713" y="4084637"/>
              <a:ext cx="962866" cy="644992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4"/>
              <a:endCxn id="5" idx="7"/>
            </p:cNvCxnSpPr>
            <p:nvPr/>
          </p:nvCxnSpPr>
          <p:spPr>
            <a:xfrm flipH="1">
              <a:off x="5601446" y="4084637"/>
              <a:ext cx="886666" cy="644992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0529" r="27942"/>
          <a:stretch/>
        </p:blipFill>
        <p:spPr bwMode="auto">
          <a:xfrm>
            <a:off x="6236530" y="2332037"/>
            <a:ext cx="2842382" cy="353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Gibbs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2" y="1493837"/>
            <a:ext cx="9240573" cy="5241025"/>
          </a:xfrm>
        </p:spPr>
        <p:txBody>
          <a:bodyPr/>
          <a:lstStyle/>
          <a:p>
            <a:r>
              <a:rPr lang="en-US" dirty="0"/>
              <a:t>Straightforward with DAGs due to </a:t>
            </a:r>
            <a:r>
              <a:rPr lang="en-US" dirty="0" err="1"/>
              <a:t>Bayes</a:t>
            </a:r>
            <a:r>
              <a:rPr lang="en-US" dirty="0"/>
              <a:t> net factorization</a:t>
            </a:r>
          </a:p>
          <a:p>
            <a:r>
              <a:rPr lang="en-US" dirty="0"/>
              <a:t>Can conceptually update variables with no conditional dependencies in parallel</a:t>
            </a:r>
          </a:p>
          <a:p>
            <a:pPr lvl="2"/>
            <a:r>
              <a:rPr lang="en-US" dirty="0"/>
              <a:t>E.g., Restricted Boltzmann machine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78112" y="4922837"/>
            <a:ext cx="2438400" cy="609600"/>
            <a:chOff x="2830512" y="5380037"/>
            <a:chExt cx="2438400" cy="609600"/>
          </a:xfrm>
        </p:grpSpPr>
        <p:sp>
          <p:nvSpPr>
            <p:cNvPr id="4" name="Oval 3"/>
            <p:cNvSpPr/>
            <p:nvPr/>
          </p:nvSpPr>
          <p:spPr>
            <a:xfrm>
              <a:off x="2830512" y="5380037"/>
              <a:ext cx="609600" cy="6096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744912" y="5380037"/>
              <a:ext cx="609600" cy="6096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59312" y="5380037"/>
              <a:ext cx="609600" cy="6096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20912" y="6065837"/>
            <a:ext cx="3352800" cy="609600"/>
            <a:chOff x="2144712" y="6523037"/>
            <a:chExt cx="3352800" cy="609600"/>
          </a:xfrm>
        </p:grpSpPr>
        <p:sp>
          <p:nvSpPr>
            <p:cNvPr id="7" name="Oval 6"/>
            <p:cNvSpPr/>
            <p:nvPr/>
          </p:nvSpPr>
          <p:spPr>
            <a:xfrm>
              <a:off x="2144712" y="6523037"/>
              <a:ext cx="609600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59112" y="6523037"/>
              <a:ext cx="609600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73512" y="6523037"/>
              <a:ext cx="609600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87912" y="6523037"/>
              <a:ext cx="609600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5400000" flipH="1" flipV="1">
            <a:off x="24876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29448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3402012" y="5113337"/>
            <a:ext cx="533400" cy="1371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3859212" y="4656137"/>
            <a:ext cx="533400" cy="2286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47736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3164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859212" y="5113337"/>
            <a:ext cx="533400" cy="1371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402012" y="4656137"/>
            <a:ext cx="533400" cy="2286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4316412" y="5113337"/>
            <a:ext cx="533400" cy="1371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38592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34020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2944812" y="5113337"/>
            <a:ext cx="533400" cy="1371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004295-5737-3A45-B66A-AD2D947CD479}"/>
                  </a:ext>
                </a:extLst>
              </p:cNvPr>
              <p:cNvSpPr txBox="1"/>
              <p:nvPr/>
            </p:nvSpPr>
            <p:spPr>
              <a:xfrm>
                <a:off x="6212816" y="5133786"/>
                <a:ext cx="3791486" cy="424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𝐥𝐨𝐠𝐢𝐬𝐭𝐢𝐜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004295-5737-3A45-B66A-AD2D947CD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816" y="5133786"/>
                <a:ext cx="3791486" cy="424860"/>
              </a:xfrm>
              <a:prstGeom prst="rect">
                <a:avLst/>
              </a:prstGeom>
              <a:blipFill>
                <a:blip r:embed="rId3"/>
                <a:stretch>
                  <a:fillRect t="-274286" b="-30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572B85-489B-2243-BA50-E1DE27CA79BC}"/>
                  </a:ext>
                </a:extLst>
              </p:cNvPr>
              <p:cNvSpPr txBox="1"/>
              <p:nvPr/>
            </p:nvSpPr>
            <p:spPr>
              <a:xfrm>
                <a:off x="1367918" y="5116388"/>
                <a:ext cx="375423" cy="22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572B85-489B-2243-BA50-E1DE27CA7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18" y="5116388"/>
                <a:ext cx="375423" cy="222497"/>
              </a:xfrm>
              <a:prstGeom prst="rect">
                <a:avLst/>
              </a:prstGeom>
              <a:blipFill>
                <a:blip r:embed="rId4"/>
                <a:stretch>
                  <a:fillRect t="-555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D598EE-2400-814E-AC75-BB2D9C1664F0}"/>
                  </a:ext>
                </a:extLst>
              </p:cNvPr>
              <p:cNvSpPr txBox="1"/>
              <p:nvPr/>
            </p:nvSpPr>
            <p:spPr>
              <a:xfrm>
                <a:off x="1367917" y="6259388"/>
                <a:ext cx="375423" cy="22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D598EE-2400-814E-AC75-BB2D9C166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17" y="6259388"/>
                <a:ext cx="375423" cy="22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84A9D9-AD27-DD44-A113-9CC670B90912}"/>
                  </a:ext>
                </a:extLst>
              </p:cNvPr>
              <p:cNvSpPr txBox="1"/>
              <p:nvPr/>
            </p:nvSpPr>
            <p:spPr>
              <a:xfrm>
                <a:off x="6212816" y="6310002"/>
                <a:ext cx="3897541" cy="438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𝐥𝐨𝐠𝐢𝐬𝐭𝐢𝐜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84A9D9-AD27-DD44-A113-9CC670B90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816" y="6310002"/>
                <a:ext cx="3897541" cy="438390"/>
              </a:xfrm>
              <a:prstGeom prst="rect">
                <a:avLst/>
              </a:prstGeom>
              <a:blipFill>
                <a:blip r:embed="rId6"/>
                <a:stretch>
                  <a:fillRect t="-260000" b="-3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6"/>
            <a:ext cx="9056688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Particle Filters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6688" cy="5238750"/>
          </a:xfrm>
          <a:ln/>
        </p:spPr>
        <p:txBody>
          <a:bodyPr>
            <a:normAutofit fontScale="70000" lnSpcReduction="2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Time-varying probability density estimation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E.g., tracking individual from GPS coordinates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state (actual location) varies over time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GPS reading is a noisy indication of state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Could be used for HMM-like models that have no easy inference procedure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Basic idea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represent density at time t by a set of samples (a.k.a. particles)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weight the samples by importance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perform sequential Monte Carlo update, emphasizing the important samples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30163"/>
            <a:ext cx="9056688" cy="1255713"/>
          </a:xfrm>
          <a:ln/>
        </p:spPr>
        <p:txBody>
          <a:bodyPr/>
          <a:lstStyle/>
          <a:p>
            <a:r>
              <a:rPr lang="en-US" dirty="0"/>
              <a:t>Particle Filters: The Basic Idea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68636" y="1482725"/>
            <a:ext cx="6848476" cy="4895850"/>
            <a:chOff x="3068636" y="1482725"/>
            <a:chExt cx="6848476" cy="489585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8636" y="1482725"/>
              <a:ext cx="5705475" cy="4895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9383712" y="1798638"/>
              <a:ext cx="0" cy="441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5400000">
              <a:off x="9287838" y="3703638"/>
              <a:ext cx="766105" cy="492443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chemeClr val="accent1"/>
                  </a:solidFill>
                </a:rPr>
                <a:t>time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112" y="1189037"/>
            <a:ext cx="8991599" cy="1466684"/>
            <a:chOff x="11112" y="1189037"/>
            <a:chExt cx="8991599" cy="1466684"/>
          </a:xfrm>
        </p:grpSpPr>
        <p:sp>
          <p:nvSpPr>
            <p:cNvPr id="4" name="TextBox 3"/>
            <p:cNvSpPr txBox="1"/>
            <p:nvPr/>
          </p:nvSpPr>
          <p:spPr>
            <a:xfrm>
              <a:off x="11112" y="1189037"/>
              <a:ext cx="2209800" cy="14666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indent="0">
                <a:lnSpc>
                  <a:spcPct val="80000"/>
                </a:lnSpc>
              </a:pPr>
              <a:r>
                <a:rPr lang="en-GB" altLang="ja-JP" sz="2000" dirty="0">
                  <a:solidFill>
                    <a:srgbClr val="F900EC"/>
                  </a:solidFill>
                </a:rPr>
                <a:t>represent density at time t-1 by a set of samples (a.k.a. particles)</a:t>
              </a:r>
            </a:p>
            <a:p>
              <a:pPr>
                <a:lnSpc>
                  <a:spcPct val="80000"/>
                </a:lnSpc>
              </a:pPr>
              <a:endParaRPr kumimoji="1" lang="ja-JP" altLang="en-US" sz="3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54311" y="1417637"/>
              <a:ext cx="6248400" cy="838200"/>
            </a:xfrm>
            <a:prstGeom prst="rect">
              <a:avLst/>
            </a:prstGeom>
            <a:solidFill>
              <a:srgbClr val="F900EC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112" y="2255837"/>
            <a:ext cx="8991599" cy="1295400"/>
            <a:chOff x="11112" y="2255837"/>
            <a:chExt cx="8991599" cy="1295400"/>
          </a:xfrm>
        </p:grpSpPr>
        <p:sp>
          <p:nvSpPr>
            <p:cNvPr id="2" name="TextBox 1"/>
            <p:cNvSpPr txBox="1"/>
            <p:nvPr/>
          </p:nvSpPr>
          <p:spPr>
            <a:xfrm>
              <a:off x="11112" y="2636837"/>
              <a:ext cx="2667000" cy="59503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16A3D9"/>
                  </a:solidFill>
                </a:rPr>
                <a:t>weight by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16A3D9"/>
                  </a:solidFill>
                </a:rPr>
                <a:t>importance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54311" y="2255837"/>
              <a:ext cx="6248400" cy="1295400"/>
            </a:xfrm>
            <a:prstGeom prst="rect">
              <a:avLst/>
            </a:prstGeom>
            <a:solidFill>
              <a:srgbClr val="16A3D9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12" y="3475037"/>
            <a:ext cx="8991599" cy="841256"/>
            <a:chOff x="11112" y="3475037"/>
            <a:chExt cx="8991599" cy="841256"/>
          </a:xfrm>
        </p:grpSpPr>
        <p:sp>
          <p:nvSpPr>
            <p:cNvPr id="5" name="TextBox 4"/>
            <p:cNvSpPr txBox="1"/>
            <p:nvPr/>
          </p:nvSpPr>
          <p:spPr>
            <a:xfrm>
              <a:off x="11112" y="3475037"/>
              <a:ext cx="2667000" cy="84125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F900EC"/>
                  </a:solidFill>
                </a:rPr>
                <a:t>discrete resampling to 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F900EC"/>
                  </a:solidFill>
                </a:rPr>
                <a:t>emphasize important samples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54311" y="3551237"/>
              <a:ext cx="6248400" cy="609600"/>
            </a:xfrm>
            <a:prstGeom prst="rect">
              <a:avLst/>
            </a:prstGeom>
            <a:solidFill>
              <a:srgbClr val="F900EC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4160837"/>
            <a:ext cx="9002712" cy="1239877"/>
            <a:chOff x="0" y="4160837"/>
            <a:chExt cx="9002712" cy="1239877"/>
          </a:xfrm>
        </p:grpSpPr>
        <p:sp>
          <p:nvSpPr>
            <p:cNvPr id="14" name="Rectangle 13"/>
            <p:cNvSpPr/>
            <p:nvPr/>
          </p:nvSpPr>
          <p:spPr>
            <a:xfrm>
              <a:off x="2754312" y="4160837"/>
              <a:ext cx="6248400" cy="685800"/>
            </a:xfrm>
            <a:prstGeom prst="rect">
              <a:avLst/>
            </a:prstGeom>
            <a:solidFill>
              <a:srgbClr val="16A3D9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4313237"/>
              <a:ext cx="2667000" cy="1087477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16A3D9"/>
                  </a:solidFill>
                </a:rPr>
                <a:t>perform sequential Monte Carlo update to obtain samples at time t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2112" y="6523037"/>
            <a:ext cx="2819400" cy="35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CD64B-52B3-EE48-B7CE-E36FB31DFC20}"/>
              </a:ext>
            </a:extLst>
          </p:cNvPr>
          <p:cNvSpPr txBox="1"/>
          <p:nvPr/>
        </p:nvSpPr>
        <p:spPr>
          <a:xfrm rot="18431991">
            <a:off x="7538752" y="807677"/>
            <a:ext cx="15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FFC000"/>
                </a:solidFill>
                <a:latin typeface="+mn-lt"/>
              </a:rPr>
              <a:t>Sample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FFC000"/>
                </a:solidFill>
                <a:latin typeface="+mn-lt"/>
              </a:rPr>
              <a:t>    Probability</a:t>
            </a:r>
            <a:br>
              <a:rPr lang="en-US" sz="1600" b="1" dirty="0">
                <a:solidFill>
                  <a:srgbClr val="FFC000"/>
                </a:solidFill>
                <a:latin typeface="+mn-lt"/>
              </a:rPr>
            </a:br>
            <a:r>
              <a:rPr lang="en-US" sz="1600" b="1" dirty="0">
                <a:solidFill>
                  <a:srgbClr val="FFC000"/>
                </a:solidFill>
                <a:latin typeface="+mn-lt"/>
              </a:rPr>
              <a:t>         distribution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Variational</a:t>
            </a:r>
            <a:r>
              <a:rPr lang="en-GB" dirty="0"/>
              <a:t> Methods For MCMC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22437"/>
            <a:ext cx="9058275" cy="5287962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Like importance sampling, but...</a:t>
            </a:r>
          </a:p>
          <a:p>
            <a:pPr lvl="1"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instead of choosing a q(.) in advance, consider a family of distributions {q</a:t>
            </a:r>
            <a:r>
              <a:rPr lang="en-GB" baseline="-33000" dirty="0"/>
              <a:t>v</a:t>
            </a:r>
            <a:r>
              <a:rPr lang="en-GB" dirty="0"/>
              <a:t>(.)} </a:t>
            </a:r>
          </a:p>
          <a:p>
            <a:pPr lvl="1"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use optimization to choose a particular member of this family</a:t>
            </a:r>
          </a:p>
          <a:p>
            <a:pPr lvl="1"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i.e., find a q</a:t>
            </a:r>
            <a:r>
              <a:rPr lang="en-GB" baseline="-33000" dirty="0"/>
              <a:t>v</a:t>
            </a:r>
            <a:r>
              <a:rPr lang="en-GB" dirty="0"/>
              <a:t>(.) that is similar to the true distribution p(.)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Optimization</a:t>
            </a:r>
          </a:p>
          <a:p>
            <a:pPr lvl="1"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minimize </a:t>
            </a:r>
            <a:r>
              <a:rPr lang="en-GB" i="1" dirty="0" err="1">
                <a:solidFill>
                  <a:schemeClr val="accent6">
                    <a:lumMod val="50000"/>
                  </a:schemeClr>
                </a:solidFill>
              </a:rPr>
              <a:t>variational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i="1" dirty="0"/>
              <a:t>free energy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= </a:t>
            </a:r>
            <a:r>
              <a:rPr lang="en-GB" dirty="0" err="1"/>
              <a:t>Kullback-Leibler</a:t>
            </a:r>
            <a:r>
              <a:rPr lang="en-GB" dirty="0"/>
              <a:t> divergence between p and q</a:t>
            </a:r>
            <a:br>
              <a:rPr lang="en-GB" dirty="0"/>
            </a:br>
            <a:r>
              <a:rPr lang="en-GB" dirty="0"/>
              <a:t>= ‘distance’ between p and q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Variational</a:t>
            </a:r>
            <a:r>
              <a:rPr lang="en-GB" dirty="0"/>
              <a:t> Methods:</a:t>
            </a:r>
            <a:br>
              <a:rPr lang="en-GB" dirty="0"/>
            </a:br>
            <a:r>
              <a:rPr lang="en-GB" dirty="0"/>
              <a:t>Mean Field Approximation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9058275" cy="5440362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Consider this simple Bayes net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Full joint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What is E(X), E(Y)?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E(X) = .50</a:t>
            </a:r>
            <a:br>
              <a:rPr lang="en-GB" dirty="0"/>
            </a:br>
            <a:r>
              <a:rPr lang="en-GB" dirty="0"/>
              <a:t>E(Y) = .25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Mean field approximation involves building</a:t>
            </a:r>
            <a:br>
              <a:rPr lang="en-GB" dirty="0"/>
            </a:br>
            <a:r>
              <a:rPr lang="en-GB" dirty="0"/>
              <a:t>a net with no dependencies, and setting</a:t>
            </a:r>
            <a:br>
              <a:rPr lang="en-GB" dirty="0"/>
            </a:br>
            <a:r>
              <a:rPr lang="en-GB" dirty="0"/>
              <a:t>priors based on expectation.</a:t>
            </a:r>
          </a:p>
        </p:txBody>
      </p:sp>
      <p:sp>
        <p:nvSpPr>
          <p:cNvPr id="2" name="Oval 1"/>
          <p:cNvSpPr/>
          <p:nvPr/>
        </p:nvSpPr>
        <p:spPr>
          <a:xfrm>
            <a:off x="7250113" y="1570037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7250113" y="2941637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4" name="Straight Arrow Connector 3"/>
          <p:cNvCxnSpPr>
            <a:stCxn id="2" idx="4"/>
            <a:endCxn id="8" idx="0"/>
          </p:cNvCxnSpPr>
          <p:nvPr/>
        </p:nvCxnSpPr>
        <p:spPr>
          <a:xfrm>
            <a:off x="7669213" y="2408237"/>
            <a:ext cx="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17880"/>
              </p:ext>
            </p:extLst>
          </p:nvPr>
        </p:nvGraphicFramePr>
        <p:xfrm>
          <a:off x="8385704" y="2743517"/>
          <a:ext cx="1683808" cy="1208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P(Y|X)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12303"/>
              </p:ext>
            </p:extLst>
          </p:nvPr>
        </p:nvGraphicFramePr>
        <p:xfrm>
          <a:off x="8393112" y="1493837"/>
          <a:ext cx="727604" cy="80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86118"/>
              </p:ext>
            </p:extLst>
          </p:nvPr>
        </p:nvGraphicFramePr>
        <p:xfrm>
          <a:off x="3982019" y="2560637"/>
          <a:ext cx="2819400" cy="232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098">
                  <a:extLst>
                    <a:ext uri="{9D8B030D-6E8A-4147-A177-3AD203B41FA5}">
                      <a16:colId xmlns:a16="http://schemas.microsoft.com/office/drawing/2014/main" val="617734778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P(X,Y)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P(X)P(Y)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.375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.125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.45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.375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.125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9002713" y="5075237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" name="Oval 16"/>
          <p:cNvSpPr/>
          <p:nvPr/>
        </p:nvSpPr>
        <p:spPr>
          <a:xfrm>
            <a:off x="9002713" y="6446837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9CD55-8679-254B-8C5F-B93D4B3BBFCB}"/>
              </a:ext>
            </a:extLst>
          </p:cNvPr>
          <p:cNvSpPr/>
          <p:nvPr/>
        </p:nvSpPr>
        <p:spPr>
          <a:xfrm>
            <a:off x="5924571" y="2484437"/>
            <a:ext cx="1066800" cy="247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25" y="4760913"/>
            <a:ext cx="6200775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Variational Methods:</a:t>
            </a:r>
            <a:br>
              <a:rPr lang="en-GB"/>
            </a:br>
            <a:r>
              <a:rPr lang="en-GB"/>
              <a:t>Mean Field Approximation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9058275" cy="4900613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Restrict q to the family of factorized distributions</a:t>
            </a:r>
          </a:p>
          <a:p>
            <a:pPr>
              <a:lnSpc>
                <a:spcPct val="100000"/>
              </a:lnSpc>
              <a:spcBef>
                <a:spcPts val="4325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Procedure</a:t>
            </a:r>
          </a:p>
          <a:p>
            <a:pPr lvl="3" indent="228600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initialize approximate </a:t>
            </a:r>
            <a:r>
              <a:rPr lang="en-GB" dirty="0" err="1"/>
              <a:t>marginals</a:t>
            </a:r>
            <a:r>
              <a:rPr lang="en-GB" dirty="0"/>
              <a:t> q(x</a:t>
            </a:r>
            <a:r>
              <a:rPr lang="en-GB" baseline="-33000" dirty="0"/>
              <a:t>i</a:t>
            </a:r>
            <a:r>
              <a:rPr lang="en-GB" dirty="0"/>
              <a:t>) for all </a:t>
            </a:r>
            <a:r>
              <a:rPr lang="en-GB" dirty="0" err="1"/>
              <a:t>i</a:t>
            </a:r>
            <a:endParaRPr lang="en-GB" dirty="0"/>
          </a:p>
          <a:p>
            <a:pPr lvl="3" indent="228600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pick a node at random</a:t>
            </a:r>
          </a:p>
          <a:p>
            <a:pPr lvl="3" indent="228600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update its approximate marginal fixing all others</a:t>
            </a:r>
          </a:p>
          <a:p>
            <a:pPr marL="455613" lvl="2" indent="228600">
              <a:lnSpc>
                <a:spcPct val="100000"/>
              </a:lnSpc>
              <a:spcBef>
                <a:spcPts val="1738"/>
              </a:spcBef>
              <a:buFont typeface="Arial Narrow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3" indent="228600">
              <a:lnSpc>
                <a:spcPct val="100000"/>
              </a:lnSpc>
              <a:spcBef>
                <a:spcPts val="3600"/>
              </a:spcBef>
              <a:tabLst>
                <a:tab pos="68421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sample from q and to obtain an x</a:t>
            </a:r>
            <a:r>
              <a:rPr lang="en-GB" baseline="33000" dirty="0"/>
              <a:t>(t)</a:t>
            </a:r>
            <a:r>
              <a:rPr lang="en-GB" dirty="0"/>
              <a:t> and use importance sampling estimate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1138" y="2417763"/>
            <a:ext cx="20383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3802063" y="6542088"/>
            <a:ext cx="2476500" cy="971550"/>
            <a:chOff x="3802063" y="6556375"/>
            <a:chExt cx="2476500" cy="971550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2063" y="6556375"/>
              <a:ext cx="2476500" cy="971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" name="TextBox 1"/>
            <p:cNvSpPr txBox="1"/>
            <p:nvPr/>
          </p:nvSpPr>
          <p:spPr>
            <a:xfrm>
              <a:off x="4099275" y="7159456"/>
              <a:ext cx="240182" cy="3090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3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430711" y="4846637"/>
            <a:ext cx="3581401" cy="914400"/>
          </a:xfrm>
          <a:prstGeom prst="roundRect">
            <a:avLst/>
          </a:prstGeom>
          <a:solidFill>
            <a:srgbClr val="F900EC">
              <a:alpha val="15000"/>
            </a:srgbClr>
          </a:solidFill>
          <a:ln>
            <a:solidFill>
              <a:srgbClr val="F900EC">
                <a:alpha val="1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12113" y="4046931"/>
            <a:ext cx="2133918" cy="799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900EC"/>
                </a:solidFill>
              </a:rPr>
              <a:t>Expectation with respect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900EC"/>
                </a:solidFill>
              </a:rPr>
              <a:t>to factorized distribution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900EC"/>
                </a:solidFill>
              </a:rPr>
              <a:t>of joint probability</a:t>
            </a:r>
          </a:p>
        </p:txBody>
      </p:sp>
      <p:sp>
        <p:nvSpPr>
          <p:cNvPr id="12" name="Curved Right Arrow 11"/>
          <p:cNvSpPr/>
          <p:nvPr/>
        </p:nvSpPr>
        <p:spPr>
          <a:xfrm flipV="1">
            <a:off x="315913" y="3932237"/>
            <a:ext cx="762000" cy="762000"/>
          </a:xfrm>
          <a:prstGeom prst="curvedRightArrow">
            <a:avLst/>
          </a:prstGeom>
          <a:solidFill>
            <a:schemeClr val="accent4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82913" y="5075237"/>
            <a:ext cx="304800" cy="381000"/>
          </a:xfrm>
          <a:prstGeom prst="round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13" y="5075237"/>
            <a:ext cx="1661370" cy="32573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86BBD0"/>
                </a:solidFill>
              </a:rPr>
              <a:t>normalization term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6912" y="5151438"/>
            <a:ext cx="1383737" cy="799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err="1">
                <a:solidFill>
                  <a:srgbClr val="F900EC"/>
                </a:solidFill>
              </a:rPr>
              <a:t>Σf</a:t>
            </a:r>
            <a:r>
              <a:rPr lang="en-US" sz="1400" dirty="0">
                <a:solidFill>
                  <a:srgbClr val="F900EC"/>
                </a:solidFill>
              </a:rPr>
              <a:t>(x)p(x)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900EC"/>
                </a:solidFill>
              </a:rPr>
              <a:t>where 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900EC"/>
                </a:solidFill>
              </a:rPr>
              <a:t>f(x) = log Ψ</a:t>
            </a:r>
            <a:r>
              <a:rPr lang="en-US" sz="1400" baseline="-25000" dirty="0">
                <a:solidFill>
                  <a:srgbClr val="F900EC"/>
                </a:solidFill>
              </a:rPr>
              <a:t>C</a:t>
            </a:r>
            <a:r>
              <a:rPr lang="en-US" sz="1400" dirty="0">
                <a:solidFill>
                  <a:srgbClr val="F900EC"/>
                </a:solidFill>
              </a:rPr>
              <a:t>(x) </a:t>
            </a:r>
          </a:p>
        </p:txBody>
      </p:sp>
    </p:spTree>
    <p:extLst>
      <p:ext uri="{BB962C8B-B14F-4D97-AF65-F5344CB8AC3E}">
        <p14:creationId xmlns:p14="http://schemas.microsoft.com/office/powerpoint/2010/main" val="855025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6" grpId="0" animBg="1"/>
      <p:bldP spid="7" grpId="0" animBg="1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Variational Methods:</a:t>
            </a:r>
            <a:br>
              <a:rPr lang="en-GB"/>
            </a:br>
            <a:r>
              <a:rPr lang="en-GB"/>
              <a:t>Bethe Free Energy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9058275" cy="4900613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Approximate joint distribution in terms of pairwise </a:t>
            </a:r>
            <a:r>
              <a:rPr lang="en-GB" dirty="0" err="1"/>
              <a:t>marginals</a:t>
            </a:r>
            <a:r>
              <a:rPr lang="en-GB" dirty="0"/>
              <a:t>, i.e., </a:t>
            </a:r>
            <a:r>
              <a:rPr lang="en-GB" dirty="0" err="1"/>
              <a:t>q</a:t>
            </a:r>
            <a:r>
              <a:rPr lang="en-GB" baseline="-25000" dirty="0" err="1"/>
              <a:t>ij</a:t>
            </a:r>
            <a:r>
              <a:rPr lang="en-GB" dirty="0"/>
              <a:t>(</a:t>
            </a:r>
            <a:r>
              <a:rPr lang="en-GB" dirty="0" err="1"/>
              <a:t>x</a:t>
            </a:r>
            <a:r>
              <a:rPr lang="en-GB" baseline="-25000" dirty="0" err="1"/>
              <a:t>i</a:t>
            </a:r>
            <a:r>
              <a:rPr lang="en-GB" dirty="0" err="1"/>
              <a:t>,x</a:t>
            </a:r>
            <a:r>
              <a:rPr lang="en-GB" baseline="-25000" dirty="0" err="1"/>
              <a:t>j</a:t>
            </a:r>
            <a:r>
              <a:rPr lang="en-GB" dirty="0"/>
              <a:t>)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Yields a better approximation to p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Do a lot of fancy math and what do you get?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loopy belief propagation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i.e., same message passing algorithm as for tree-based graphical models</a:t>
            </a:r>
          </a:p>
          <a:p>
            <a:pPr lvl="1"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Appears to work very well in practice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Big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Various schemes that perform </a:t>
            </a:r>
            <a:r>
              <a:rPr lang="en-US" dirty="0">
                <a:highlight>
                  <a:srgbClr val="FFFF00"/>
                </a:highlight>
              </a:rPr>
              <a:t>approximate inference by drawing samples</a:t>
            </a:r>
          </a:p>
          <a:p>
            <a:pPr lvl="1"/>
            <a:r>
              <a:rPr lang="en-US" dirty="0"/>
              <a:t>Rejection Sampling</a:t>
            </a:r>
          </a:p>
          <a:p>
            <a:pPr lvl="1"/>
            <a:r>
              <a:rPr lang="en-US" dirty="0"/>
              <a:t>Importance Sampling</a:t>
            </a:r>
          </a:p>
          <a:p>
            <a:pPr lvl="1"/>
            <a:r>
              <a:rPr lang="en-US" dirty="0"/>
              <a:t>Likelihood Weighting</a:t>
            </a:r>
          </a:p>
          <a:p>
            <a:pPr lvl="1"/>
            <a:r>
              <a:rPr lang="en-US" dirty="0"/>
              <a:t>Metropolis-Hastings</a:t>
            </a:r>
          </a:p>
          <a:p>
            <a:pPr lvl="1"/>
            <a:r>
              <a:rPr lang="en-US" dirty="0"/>
              <a:t>Gibbs Sampling</a:t>
            </a:r>
          </a:p>
          <a:p>
            <a:pPr lvl="1"/>
            <a:r>
              <a:rPr lang="en-US" dirty="0"/>
              <a:t>Particle Filter</a:t>
            </a:r>
          </a:p>
          <a:p>
            <a:r>
              <a:rPr lang="en-US" dirty="0"/>
              <a:t>What do we do with samples?</a:t>
            </a:r>
          </a:p>
          <a:p>
            <a:pPr lvl="1"/>
            <a:r>
              <a:rPr lang="en-US" dirty="0"/>
              <a:t>Identify MAP values of variables</a:t>
            </a:r>
          </a:p>
          <a:p>
            <a:pPr lvl="1"/>
            <a:r>
              <a:rPr lang="en-US" dirty="0"/>
              <a:t>Histogram (bin) samples to approximate marginal or joint posteriors</a:t>
            </a:r>
          </a:p>
          <a:p>
            <a:pPr lvl="1"/>
            <a:r>
              <a:rPr lang="en-US" dirty="0"/>
              <a:t>Compute statistics on variables (e.g., expected value)</a:t>
            </a:r>
          </a:p>
        </p:txBody>
      </p:sp>
    </p:spTree>
    <p:extLst>
      <p:ext uri="{BB962C8B-B14F-4D97-AF65-F5344CB8AC3E}">
        <p14:creationId xmlns:p14="http://schemas.microsoft.com/office/powerpoint/2010/main" val="310495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Intractability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592512" y="1798637"/>
            <a:ext cx="2133600" cy="2209800"/>
            <a:chOff x="4735512" y="3170237"/>
            <a:chExt cx="2133600" cy="2209800"/>
          </a:xfrm>
        </p:grpSpPr>
        <p:sp>
          <p:nvSpPr>
            <p:cNvPr id="6" name="Oval 5"/>
            <p:cNvSpPr/>
            <p:nvPr/>
          </p:nvSpPr>
          <p:spPr>
            <a:xfrm>
              <a:off x="4735512" y="31702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497512" y="31702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59512" y="31702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497512" y="47704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6" idx="4"/>
              <a:endCxn id="10" idx="1"/>
            </p:cNvCxnSpPr>
            <p:nvPr/>
          </p:nvCxnSpPr>
          <p:spPr>
            <a:xfrm>
              <a:off x="5040312" y="3779837"/>
              <a:ext cx="546474" cy="10798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802312" y="3779837"/>
              <a:ext cx="1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4"/>
              <a:endCxn id="10" idx="7"/>
            </p:cNvCxnSpPr>
            <p:nvPr/>
          </p:nvCxnSpPr>
          <p:spPr>
            <a:xfrm flipH="1">
              <a:off x="6017838" y="3779837"/>
              <a:ext cx="546474" cy="10798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28540"/>
              </p:ext>
            </p:extLst>
          </p:nvPr>
        </p:nvGraphicFramePr>
        <p:xfrm>
          <a:off x="2068512" y="5227637"/>
          <a:ext cx="596347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1" name="Equation" r:id="rId4" imgW="2857500" imgH="584200" progId="Equation.DSMT4">
                  <p:embed/>
                </p:oleObj>
              </mc:Choice>
              <mc:Fallback>
                <p:oleObj name="Equation" r:id="rId4" imgW="2857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2" y="5227637"/>
                        <a:ext cx="596347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180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BE45-75C5-7A4C-A8E0-0775D605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Bigger Picture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92BAC6-0C53-F844-A677-A837316BF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Sampling-based methods</a:t>
                </a:r>
              </a:p>
              <a:p>
                <a:r>
                  <a:rPr lang="en-US" dirty="0" err="1"/>
                  <a:t>Variational</a:t>
                </a:r>
                <a:r>
                  <a:rPr lang="en-US" dirty="0"/>
                  <a:t> Bayesian methods</a:t>
                </a:r>
              </a:p>
              <a:p>
                <a:pPr lvl="1"/>
                <a:r>
                  <a:rPr lang="en-US" dirty="0"/>
                  <a:t>Lower bounds on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marginal likelihood of data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sz="25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5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5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5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500" b="1" dirty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sz="2800" dirty="0"/>
                  <a:t>Analytical approximation to posterior probability</a:t>
                </a:r>
              </a:p>
              <a:p>
                <a:r>
                  <a:rPr lang="en-US" sz="2800" dirty="0"/>
                  <a:t>Advantage of sampling methods over </a:t>
                </a:r>
                <a:r>
                  <a:rPr lang="en-US" sz="2800" dirty="0" err="1"/>
                  <a:t>variational</a:t>
                </a:r>
                <a:r>
                  <a:rPr lang="en-US" sz="2800" dirty="0"/>
                  <a:t> Bayes</a:t>
                </a:r>
              </a:p>
              <a:p>
                <a:pPr lvl="1"/>
                <a:r>
                  <a:rPr lang="en-US" sz="2700" dirty="0"/>
                  <a:t>You don’t need to do clever/fancy math to invent </a:t>
                </a:r>
                <a:r>
                  <a:rPr lang="en-US" sz="2700" dirty="0" err="1"/>
                  <a:t>variational</a:t>
                </a:r>
                <a:r>
                  <a:rPr lang="en-US" sz="2700" dirty="0"/>
                  <a:t> approximation</a:t>
                </a:r>
              </a:p>
              <a:p>
                <a:r>
                  <a:rPr lang="en-US" sz="2800" dirty="0"/>
                  <a:t>Advantage of </a:t>
                </a:r>
                <a:r>
                  <a:rPr lang="en-US" sz="2800" dirty="0" err="1"/>
                  <a:t>variational</a:t>
                </a:r>
                <a:r>
                  <a:rPr lang="en-US" sz="2800" dirty="0"/>
                  <a:t> Bayes over sampling methods</a:t>
                </a:r>
              </a:p>
              <a:p>
                <a:pPr lvl="1"/>
                <a:r>
                  <a:rPr lang="en-US" dirty="0"/>
                  <a:t>Inference to a given level of accuracy can be faster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92BAC6-0C53-F844-A677-A837316BF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2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Approximate Inference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5"/>
            <a:ext cx="9058275" cy="5218113"/>
          </a:xfrm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Exact inference algorithms exploit conditional independencies in joint probability distribution.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Approximate inference exploits the law of large numbers.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Sums and products of many terms behave in simple ways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Approximate an intractable integral/sum with samples from distribution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Appropriate algorithm depends on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can we sample from p(x)?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can we evaluate p(x)?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can we evaluate p(x) up to the normalization constant?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Monte Carlo Sampling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439864"/>
            <a:ext cx="9058275" cy="5921373"/>
          </a:xfrm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Instead of obtaining p(x) analytically, sample from distribution.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draw </a:t>
            </a:r>
            <a:r>
              <a:rPr lang="en-GB" dirty="0" err="1"/>
              <a:t>i.i.d</a:t>
            </a:r>
            <a:r>
              <a:rPr lang="en-GB" dirty="0"/>
              <a:t>. samples {x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}, </a:t>
            </a:r>
            <a:r>
              <a:rPr lang="en-GB" dirty="0" err="1"/>
              <a:t>i</a:t>
            </a:r>
            <a:r>
              <a:rPr lang="en-GB" dirty="0"/>
              <a:t> = 1 ... N</a:t>
            </a:r>
          </a:p>
          <a:p>
            <a:pPr lvl="2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e.g., 20 coin flips with 11 heads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With enough samples, you can estimate even continuous distributions empirically.</a:t>
            </a:r>
          </a:p>
          <a:p>
            <a:pPr>
              <a:lnSpc>
                <a:spcPct val="100000"/>
              </a:lnSpc>
              <a:spcBef>
                <a:spcPts val="4325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100000"/>
              </a:lnSpc>
              <a:spcBef>
                <a:spcPts val="4325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This works if you can sample from p(x) directly</a:t>
            </a:r>
          </a:p>
          <a:p>
            <a:pPr lvl="1">
              <a:spcBef>
                <a:spcPts val="1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e.g., Bernoulli, Gaussian random variables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Challenge if F(x) varies a lot in regions of low p(x)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2313" y="4389438"/>
            <a:ext cx="240030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92713" y="4389437"/>
          <a:ext cx="316005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5" imgW="1790640" imgH="431640" progId="Equation.3">
                  <p:embed/>
                </p:oleObj>
              </mc:Choice>
              <mc:Fallback>
                <p:oleObj name="Equation" r:id="rId5" imgW="17906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4389437"/>
                        <a:ext cx="3160059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3112" y="4549325"/>
            <a:ext cx="1687513" cy="3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44912" y="5075237"/>
            <a:ext cx="1087858" cy="229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+mn-lt"/>
              </a:rPr>
              <a:t>dirac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delta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A Bayes Net</a:t>
            </a:r>
          </a:p>
        </p:txBody>
      </p:sp>
      <p:sp>
        <p:nvSpPr>
          <p:cNvPr id="5" name="Oval 4"/>
          <p:cNvSpPr/>
          <p:nvPr/>
        </p:nvSpPr>
        <p:spPr>
          <a:xfrm>
            <a:off x="4430713" y="46180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660066"/>
                </a:solidFill>
              </a:rPr>
              <a:t>Wet</a:t>
            </a:r>
            <a:br>
              <a:rPr lang="en-US" dirty="0">
                <a:solidFill>
                  <a:srgbClr val="660066"/>
                </a:solidFill>
              </a:rPr>
            </a:br>
            <a:r>
              <a:rPr lang="en-US" dirty="0">
                <a:solidFill>
                  <a:srgbClr val="660066"/>
                </a:solidFill>
              </a:rPr>
              <a:t>Grass</a:t>
            </a:r>
          </a:p>
        </p:txBody>
      </p:sp>
      <p:sp>
        <p:nvSpPr>
          <p:cNvPr id="6" name="Oval 5"/>
          <p:cNvSpPr/>
          <p:nvPr/>
        </p:nvSpPr>
        <p:spPr>
          <a:xfrm>
            <a:off x="2906713" y="3322637"/>
            <a:ext cx="15240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Sprinkler</a:t>
            </a:r>
          </a:p>
        </p:txBody>
      </p:sp>
      <p:sp>
        <p:nvSpPr>
          <p:cNvPr id="7" name="Oval 6"/>
          <p:cNvSpPr/>
          <p:nvPr/>
        </p:nvSpPr>
        <p:spPr>
          <a:xfrm>
            <a:off x="4430713" y="21796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Cloudy</a:t>
            </a:r>
          </a:p>
        </p:txBody>
      </p:sp>
      <p:sp>
        <p:nvSpPr>
          <p:cNvPr id="8" name="Oval 7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Rain</a:t>
            </a:r>
          </a:p>
        </p:txBody>
      </p:sp>
      <p:cxnSp>
        <p:nvCxnSpPr>
          <p:cNvPr id="11" name="Straight Arrow Connector 10"/>
          <p:cNvCxnSpPr>
            <a:stCxn id="7" idx="5"/>
            <a:endCxn id="8" idx="0"/>
          </p:cNvCxnSpPr>
          <p:nvPr/>
        </p:nvCxnSpPr>
        <p:spPr>
          <a:xfrm>
            <a:off x="5601446" y="2830045"/>
            <a:ext cx="8866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6" idx="0"/>
          </p:cNvCxnSpPr>
          <p:nvPr/>
        </p:nvCxnSpPr>
        <p:spPr>
          <a:xfrm flipH="1">
            <a:off x="3668713" y="2830045"/>
            <a:ext cx="9628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5" idx="1"/>
          </p:cNvCxnSpPr>
          <p:nvPr/>
        </p:nvCxnSpPr>
        <p:spPr>
          <a:xfrm>
            <a:off x="3668713" y="4084637"/>
            <a:ext cx="9628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  <a:endCxn id="5" idx="7"/>
          </p:cNvCxnSpPr>
          <p:nvPr/>
        </p:nvCxnSpPr>
        <p:spPr>
          <a:xfrm flipH="1">
            <a:off x="5601446" y="4084637"/>
            <a:ext cx="8866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08556"/>
              </p:ext>
            </p:extLst>
          </p:nvPr>
        </p:nvGraphicFramePr>
        <p:xfrm>
          <a:off x="4735512" y="1265237"/>
          <a:ext cx="693208" cy="80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P(C)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5675"/>
              </p:ext>
            </p:extLst>
          </p:nvPr>
        </p:nvGraphicFramePr>
        <p:xfrm>
          <a:off x="4735512" y="1265237"/>
          <a:ext cx="693208" cy="80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P(C)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0.50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92029"/>
              </p:ext>
            </p:extLst>
          </p:nvPr>
        </p:nvGraphicFramePr>
        <p:xfrm>
          <a:off x="74025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P(R|C)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71212"/>
              </p:ext>
            </p:extLst>
          </p:nvPr>
        </p:nvGraphicFramePr>
        <p:xfrm>
          <a:off x="8493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P(S|C)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08155"/>
              </p:ext>
            </p:extLst>
          </p:nvPr>
        </p:nvGraphicFramePr>
        <p:xfrm>
          <a:off x="4049712" y="5532437"/>
          <a:ext cx="2209801" cy="20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P(W|S,R)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4430713" y="2179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Cloudy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27346"/>
              </p:ext>
            </p:extLst>
          </p:nvPr>
        </p:nvGraphicFramePr>
        <p:xfrm>
          <a:off x="8493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P(S|C)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Oval 31"/>
          <p:cNvSpPr/>
          <p:nvPr/>
        </p:nvSpPr>
        <p:spPr>
          <a:xfrm>
            <a:off x="2906713" y="3322637"/>
            <a:ext cx="1524000" cy="762000"/>
          </a:xfrm>
          <a:prstGeom prst="ellipse">
            <a:avLst/>
          </a:prstGeom>
          <a:solidFill>
            <a:srgbClr val="008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Sprinkler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59577"/>
              </p:ext>
            </p:extLst>
          </p:nvPr>
        </p:nvGraphicFramePr>
        <p:xfrm>
          <a:off x="7402512" y="3170237"/>
          <a:ext cx="1760010" cy="15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02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P(R|C)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Rain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88173"/>
              </p:ext>
            </p:extLst>
          </p:nvPr>
        </p:nvGraphicFramePr>
        <p:xfrm>
          <a:off x="4049712" y="5532437"/>
          <a:ext cx="2209801" cy="20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P(W|S,R)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" name="Oval 36"/>
          <p:cNvSpPr/>
          <p:nvPr/>
        </p:nvSpPr>
        <p:spPr>
          <a:xfrm>
            <a:off x="4430713" y="4618037"/>
            <a:ext cx="1371600" cy="762000"/>
          </a:xfrm>
          <a:prstGeom prst="ellipse">
            <a:avLst/>
          </a:prstGeom>
          <a:solidFill>
            <a:srgbClr val="008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660066"/>
                </a:solidFill>
              </a:rPr>
              <a:t>Wet</a:t>
            </a:r>
            <a:br>
              <a:rPr lang="en-US" dirty="0">
                <a:solidFill>
                  <a:srgbClr val="660066"/>
                </a:solidFill>
              </a:rPr>
            </a:br>
            <a:r>
              <a:rPr lang="en-US" dirty="0">
                <a:solidFill>
                  <a:srgbClr val="660066"/>
                </a:solidFill>
              </a:rPr>
              <a:t>Grass</a:t>
            </a:r>
          </a:p>
        </p:txBody>
      </p:sp>
    </p:spTree>
    <p:extLst>
      <p:ext uri="{BB962C8B-B14F-4D97-AF65-F5344CB8AC3E}">
        <p14:creationId xmlns:p14="http://schemas.microsoft.com/office/powerpoint/2010/main" val="24249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What if you can’t sample from p(x)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… but you can evaluate p(x)?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…but you can evaluate p(x) only up to a proportionality constant?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rgbClr val="FFFFFF"/>
          </a:solidFill>
        </a:ln>
      </a:spPr>
      <a:bodyPr wrap="square" rtlCol="0">
        <a:spAutoFit/>
      </a:bodyPr>
      <a:lstStyle>
        <a:defPPr>
          <a:lnSpc>
            <a:spcPct val="110000"/>
          </a:lnSpc>
          <a:defRPr sz="2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9323</TotalTime>
  <Words>3281</Words>
  <Application>Microsoft Macintosh PowerPoint</Application>
  <PresentationFormat>Custom</PresentationFormat>
  <Paragraphs>631</Paragraphs>
  <Slides>50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ＭＳ Ｐゴシック</vt:lpstr>
      <vt:lpstr>Arial</vt:lpstr>
      <vt:lpstr>Arial Narrow</vt:lpstr>
      <vt:lpstr>Calibri</vt:lpstr>
      <vt:lpstr>Cambria Math</vt:lpstr>
      <vt:lpstr>Euclid Math One</vt:lpstr>
      <vt:lpstr>Lucida Sans Unicode</vt:lpstr>
      <vt:lpstr>Script MT Bold</vt:lpstr>
      <vt:lpstr>StarSymbol</vt:lpstr>
      <vt:lpstr>Symbol</vt:lpstr>
      <vt:lpstr>Times New Roman</vt:lpstr>
      <vt:lpstr>Wingdings</vt:lpstr>
      <vt:lpstr>1_Office Theme</vt:lpstr>
      <vt:lpstr>Default2014</vt:lpstr>
      <vt:lpstr>1_Default2014</vt:lpstr>
      <vt:lpstr>Equation</vt:lpstr>
      <vt:lpstr>CSCI 5822 Probabilistic Models of Human and Machine Learning</vt:lpstr>
      <vt:lpstr>Approximate Inference I</vt:lpstr>
      <vt:lpstr>Exact Inference: Summary</vt:lpstr>
      <vt:lpstr>Example Of Intractability</vt:lpstr>
      <vt:lpstr>Example Of Intractability</vt:lpstr>
      <vt:lpstr>Approximate Inference</vt:lpstr>
      <vt:lpstr>Monte Carlo Sampling</vt:lpstr>
      <vt:lpstr>Sampling From A Bayes Net</vt:lpstr>
      <vt:lpstr>PowerPoint Presentation</vt:lpstr>
      <vt:lpstr>Rejection Sampling</vt:lpstr>
      <vt:lpstr>Rejection Sampling</vt:lpstr>
      <vt:lpstr>Rejection Sampling</vt:lpstr>
      <vt:lpstr>Rejection Sampling</vt:lpstr>
      <vt:lpstr>Rejection Sampling</vt:lpstr>
      <vt:lpstr>Importance Sampling</vt:lpstr>
      <vt:lpstr>Importance Sampling</vt:lpstr>
      <vt:lpstr>Importance Sampling</vt:lpstr>
      <vt:lpstr>Likelihood Weighting: Special Case Of Importance Sampling</vt:lpstr>
      <vt:lpstr>Likelihood Sampling</vt:lpstr>
      <vt:lpstr>Markov Chain Monte Carlo (MCMC)</vt:lpstr>
      <vt:lpstr>MCMC Updating</vt:lpstr>
      <vt:lpstr>MCMC</vt:lpstr>
      <vt:lpstr>MCMC</vt:lpstr>
      <vt:lpstr>Example: Boltzmann Machine</vt:lpstr>
      <vt:lpstr>Example: Gaussian Mixture Model</vt:lpstr>
      <vt:lpstr>Example: Gaussian Mixture Model</vt:lpstr>
      <vt:lpstr>Equilibrium Distribution</vt:lpstr>
      <vt:lpstr>Equilibrium Distribution</vt:lpstr>
      <vt:lpstr>Equilibrium Distribution</vt:lpstr>
      <vt:lpstr>Convergence (often called Burn In)</vt:lpstr>
      <vt:lpstr>MCMC Via Metropolis Algorithm</vt:lpstr>
      <vt:lpstr>p(X): mixture of Gaussians q(X): single Gaussian</vt:lpstr>
      <vt:lpstr>Extension To Metropolis Algorithm</vt:lpstr>
      <vt:lpstr>Metropolis Hastings Algorithm</vt:lpstr>
      <vt:lpstr>Convergence:  Why Proposal Distribution Matters</vt:lpstr>
      <vt:lpstr>Neat Web Demo</vt:lpstr>
      <vt:lpstr>Gibbs Sampling</vt:lpstr>
      <vt:lpstr>Gibbs Sampling Algorithm</vt:lpstr>
      <vt:lpstr>Gibbs Sampling</vt:lpstr>
      <vt:lpstr>Gibbs Sampling</vt:lpstr>
      <vt:lpstr>I’ve Already Shown Examples Of Gibbs Sampling</vt:lpstr>
      <vt:lpstr>Comments on Gibbs Sampling</vt:lpstr>
      <vt:lpstr>Particle Filters</vt:lpstr>
      <vt:lpstr>Particle Filters: The Basic Idea</vt:lpstr>
      <vt:lpstr>Variational Methods For MCMC</vt:lpstr>
      <vt:lpstr>Variational Methods: Mean Field Approximation</vt:lpstr>
      <vt:lpstr>Variational Methods: Mean Field Approximation</vt:lpstr>
      <vt:lpstr>Variational Methods: Bethe Free Energy</vt:lpstr>
      <vt:lpstr>The Big Picture</vt:lpstr>
      <vt:lpstr>The Bigger Picture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Exact Inference (Last Class)</dc:title>
  <dc:creator>mozer</dc:creator>
  <cp:lastModifiedBy>Michael C Mozer</cp:lastModifiedBy>
  <cp:revision>421</cp:revision>
  <cp:lastPrinted>2012-10-09T19:42:30Z</cp:lastPrinted>
  <dcterms:modified xsi:type="dcterms:W3CDTF">2018-03-08T05:51:26Z</dcterms:modified>
</cp:coreProperties>
</file>