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4" r:id="rId1"/>
  </p:sldMasterIdLst>
  <p:notesMasterIdLst>
    <p:notesMasterId r:id="rId30"/>
  </p:notesMasterIdLst>
  <p:sldIdLst>
    <p:sldId id="368" r:id="rId2"/>
    <p:sldId id="284" r:id="rId3"/>
    <p:sldId id="256" r:id="rId4"/>
    <p:sldId id="257" r:id="rId5"/>
    <p:sldId id="258" r:id="rId6"/>
    <p:sldId id="260" r:id="rId7"/>
    <p:sldId id="369" r:id="rId8"/>
    <p:sldId id="278" r:id="rId9"/>
    <p:sldId id="261" r:id="rId10"/>
    <p:sldId id="259" r:id="rId11"/>
    <p:sldId id="267" r:id="rId12"/>
    <p:sldId id="266" r:id="rId13"/>
    <p:sldId id="268" r:id="rId14"/>
    <p:sldId id="265" r:id="rId15"/>
    <p:sldId id="269" r:id="rId16"/>
    <p:sldId id="270" r:id="rId17"/>
    <p:sldId id="271" r:id="rId18"/>
    <p:sldId id="274" r:id="rId19"/>
    <p:sldId id="272" r:id="rId20"/>
    <p:sldId id="275" r:id="rId21"/>
    <p:sldId id="276" r:id="rId22"/>
    <p:sldId id="263" r:id="rId23"/>
    <p:sldId id="277" r:id="rId24"/>
    <p:sldId id="279" r:id="rId25"/>
    <p:sldId id="280" r:id="rId26"/>
    <p:sldId id="281" r:id="rId27"/>
    <p:sldId id="282" r:id="rId28"/>
    <p:sldId id="283" r:id="rId29"/>
  </p:sldIdLst>
  <p:sldSz cx="10058400" cy="7772400"/>
  <p:notesSz cx="7772400" cy="10058400"/>
  <p:defaultTextStyle>
    <a:defPPr>
      <a:defRPr lang="en-GB"/>
    </a:defPPr>
    <a:lvl1pPr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430213" indent="-215900"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646113" indent="-215900"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862013" indent="-214313"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1077913" indent="-215900"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7B1C8A"/>
    <a:srgbClr val="8F20A1"/>
    <a:srgbClr val="8037B8"/>
    <a:srgbClr val="66006C"/>
    <a:srgbClr val="00E7EB"/>
    <a:srgbClr val="9B00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69" autoAdjust="0"/>
    <p:restoredTop sz="94090"/>
  </p:normalViewPr>
  <p:slideViewPr>
    <p:cSldViewPr snapToGrid="0" snapToObjects="1">
      <p:cViewPr varScale="1">
        <p:scale>
          <a:sx n="184" d="100"/>
          <a:sy n="184" d="100"/>
        </p:scale>
        <p:origin x="2312" y="192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Relationship Id="rId4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99BAB-896B-CB40-9CFD-9BB5B5295A92}" type="datetimeFigureOut">
              <a:rPr lang="en-US" smtClean="0"/>
              <a:t>4/12/18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46213" y="754063"/>
            <a:ext cx="4879975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E94BB-9C75-154C-9EDE-3C299E9AD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45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931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Prior:</a:t>
            </a:r>
            <a:r>
              <a:rPr kumimoji="1" lang="en-US" altLang="ja-JP" baseline="0" dirty="0"/>
              <a:t> all smooth functions are allowed</a:t>
            </a:r>
          </a:p>
          <a:p>
            <a:r>
              <a:rPr kumimoji="1" lang="en-US" altLang="ja-JP" baseline="0" dirty="0"/>
              <a:t>Grey area:  plausible value of f(x) </a:t>
            </a:r>
          </a:p>
          <a:p>
            <a:endParaRPr kumimoji="1" lang="en-US" altLang="ja-JP" baseline="0" dirty="0"/>
          </a:p>
          <a:p>
            <a:r>
              <a:rPr kumimoji="1" lang="en-US" altLang="ja-JP" baseline="0" dirty="0"/>
              <a:t>Observe 2 data points -&gt; only allowed functions are those that are consistent with the data</a:t>
            </a:r>
          </a:p>
          <a:p>
            <a:endParaRPr kumimoji="1" lang="en-US" altLang="ja-JP" baseline="0" dirty="0"/>
          </a:p>
          <a:p>
            <a:r>
              <a:rPr kumimoji="1" lang="en-US" altLang="ja-JP" baseline="0" dirty="0"/>
              <a:t>End up with a posterior over functions. Kind of like throwing out all functions that don’t go through the data points.</a:t>
            </a:r>
          </a:p>
          <a:p>
            <a:r>
              <a:rPr kumimoji="1" lang="en-US" altLang="ja-JP" dirty="0"/>
              <a:t>Posterior uncertainty shrinks near observations.</a:t>
            </a:r>
            <a:r>
              <a:rPr kumimoji="1" lang="en-US" altLang="ja-JP" baseline="0" dirty="0"/>
              <a:t>  Why?  smoothness of functions – points near the observations need to have values similar to those of the observations</a:t>
            </a:r>
          </a:p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E94BB-9C75-154C-9EDE-3C299E9AD0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Kriging / Shane’s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E94BB-9C75-154C-9EDE-3C299E9AD0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444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Notation switch:  F instead of G, f(x) instead of G(x)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E94BB-9C75-154C-9EDE-3C299E9AD0A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50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Gaussian distribution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E94BB-9C75-154C-9EDE-3C299E9AD0A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10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square</a:t>
            </a:r>
            <a:r>
              <a:rPr kumimoji="1" lang="en-US" altLang="ja-JP" baseline="0" dirty="0"/>
              <a:t> boxes are observed</a:t>
            </a:r>
          </a:p>
          <a:p>
            <a:r>
              <a:rPr kumimoji="1" lang="en-US" altLang="ja-JP" baseline="0" dirty="0"/>
              <a:t>Red = training data</a:t>
            </a:r>
          </a:p>
          <a:p>
            <a:r>
              <a:rPr kumimoji="1" lang="en-US" altLang="ja-JP" baseline="0" dirty="0"/>
              <a:t>Blue = test data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E94BB-9C75-154C-9EDE-3C299E9AD0A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41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X: set of training points</a:t>
            </a:r>
          </a:p>
          <a:p>
            <a:r>
              <a:rPr kumimoji="1" lang="en-US" altLang="ja-JP" dirty="0"/>
              <a:t>X*: set of test points</a:t>
            </a:r>
          </a:p>
          <a:p>
            <a:r>
              <a:rPr kumimoji="1" lang="en-US" altLang="ja-JP" dirty="0"/>
              <a:t>all points need to be jointly Gaussian -- training and test</a:t>
            </a:r>
          </a:p>
          <a:p>
            <a:r>
              <a:rPr kumimoji="1" lang="en-US" altLang="ja-JP" dirty="0"/>
              <a:t>decompose covariance matrix into X and X*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Posterior makes a prediction for each value along with th</a:t>
            </a:r>
            <a:r>
              <a:rPr kumimoji="1" lang="en-US" altLang="ja-JP" baseline="0" dirty="0"/>
              <a:t>e _Gaussian_ uncertainty</a:t>
            </a:r>
          </a:p>
          <a:p>
            <a:r>
              <a:rPr kumimoji="1" lang="en-US" altLang="ja-JP" baseline="0" dirty="0"/>
              <a:t>Analytical form because GP prior + </a:t>
            </a:r>
            <a:r>
              <a:rPr kumimoji="1" lang="en-US" altLang="ja-JP" baseline="0" dirty="0" err="1"/>
              <a:t>gaussian</a:t>
            </a:r>
            <a:r>
              <a:rPr kumimoji="1" lang="en-US" altLang="ja-JP" baseline="0" dirty="0"/>
              <a:t> likelihoods -&gt; Gaussian process posterior</a:t>
            </a:r>
          </a:p>
          <a:p>
            <a:r>
              <a:rPr kumimoji="1" lang="en-US" altLang="ja-JP" baseline="0" dirty="0"/>
              <a:t>Marginalize to get Gaussian posterior over set of points</a:t>
            </a:r>
          </a:p>
          <a:p>
            <a:endParaRPr kumimoji="1" lang="en-US" altLang="ja-JP" baseline="0" dirty="0"/>
          </a:p>
          <a:p>
            <a:endParaRPr kumimoji="1" lang="en-US" altLang="ja-JP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E94BB-9C75-154C-9EDE-3C299E9AD0A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07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Note: uncertainty grows rapidly with distance from data points with short length scale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E94BB-9C75-154C-9EDE-3C299E9AD0A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252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QUIZ: what will </a:t>
            </a:r>
            <a:r>
              <a:rPr kumimoji="1" lang="en-US" altLang="ja-JP" dirty="0" err="1"/>
              <a:t>sigma_f</a:t>
            </a:r>
            <a:r>
              <a:rPr kumimoji="1" lang="en-US" altLang="ja-JP" dirty="0"/>
              <a:t> do?</a:t>
            </a:r>
          </a:p>
          <a:p>
            <a:r>
              <a:rPr kumimoji="1" lang="en-US" altLang="ja-JP" dirty="0" err="1"/>
              <a:t>sigma_f</a:t>
            </a:r>
            <a:r>
              <a:rPr kumimoji="1" lang="en-US" altLang="ja-JP" dirty="0"/>
              <a:t> determines range</a:t>
            </a:r>
            <a:r>
              <a:rPr kumimoji="1" lang="en-US" altLang="ja-JP" baseline="0" dirty="0"/>
              <a:t> of y values, e.g., all values in [-1, +1] vs. all values in [-100, +100]</a:t>
            </a:r>
          </a:p>
          <a:p>
            <a:endParaRPr kumimoji="1" lang="en-US" altLang="ja-JP" baseline="0" dirty="0"/>
          </a:p>
          <a:p>
            <a:r>
              <a:rPr kumimoji="1" lang="en-US" altLang="ja-JP" baseline="0" dirty="0"/>
              <a:t>Bayesian inference is nice because you can impose prior on parameters, but it’s typically very expensive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E94BB-9C75-154C-9EDE-3C299E9AD0A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784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4"/>
            <a:ext cx="8549640" cy="1666028"/>
          </a:xfrm>
        </p:spPr>
        <p:txBody>
          <a:bodyPr/>
          <a:lstStyle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3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904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315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3" y="311259"/>
            <a:ext cx="2263140" cy="6631729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9"/>
            <a:ext cx="6621780" cy="6631729"/>
          </a:xfrm>
        </p:spPr>
        <p:txBody>
          <a:bodyPr vert="eaVert"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933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28" y="310114"/>
            <a:ext cx="9022464" cy="1289415"/>
          </a:xfrm>
        </p:spPr>
        <p:txBody>
          <a:bodyPr/>
          <a:lstStyle/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02128" y="7080359"/>
            <a:ext cx="2312640" cy="535352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440448" y="7080359"/>
            <a:ext cx="3158496" cy="535352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11952" y="7080359"/>
            <a:ext cx="2312640" cy="535352"/>
          </a:xfrm>
        </p:spPr>
        <p:txBody>
          <a:bodyPr/>
          <a:lstStyle>
            <a:lvl1pPr>
              <a:defRPr/>
            </a:lvl1pPr>
          </a:lstStyle>
          <a:p>
            <a:fld id="{4174B9A0-CB37-4C83-B880-3D838943E6C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779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29" y="310113"/>
            <a:ext cx="9049392" cy="1294312"/>
          </a:xfrm>
        </p:spPr>
        <p:txBody>
          <a:bodyPr/>
          <a:lstStyle/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2128" y="1818240"/>
            <a:ext cx="4447872" cy="5128282"/>
          </a:xfrm>
        </p:spPr>
        <p:txBody>
          <a:bodyPr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065" y="1818240"/>
            <a:ext cx="4449456" cy="5128282"/>
          </a:xfrm>
        </p:spPr>
        <p:txBody>
          <a:bodyPr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41DFF-6809-4F2C-9371-97C2D64DBCD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704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283" y="1554484"/>
            <a:ext cx="9220200" cy="5388504"/>
          </a:xfrm>
        </p:spPr>
        <p:txBody>
          <a:bodyPr/>
          <a:lstStyle>
            <a:lvl1pPr marL="100783" indent="-100783">
              <a:spcBef>
                <a:spcPts val="2205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Wingdings" pitchFamily="2" charset="2"/>
              <a:buChar char="ü"/>
              <a:defRPr baseline="0"/>
            </a:lvl1pPr>
            <a:lvl2pPr marL="403135">
              <a:spcBef>
                <a:spcPts val="2205"/>
              </a:spcBef>
              <a:spcAft>
                <a:spcPts val="0"/>
              </a:spcAft>
              <a:defRPr sz="3000">
                <a:solidFill>
                  <a:schemeClr val="accent2"/>
                </a:solidFill>
              </a:defRPr>
            </a:lvl2pPr>
            <a:lvl3pPr marL="398463" indent="0">
              <a:spcBef>
                <a:spcPts val="1323"/>
              </a:spcBef>
              <a:buFont typeface="Calibri" pitchFamily="34" charset="0"/>
              <a:buChar char=" "/>
              <a:defRPr sz="2800">
                <a:solidFill>
                  <a:schemeClr val="accent6">
                    <a:lumMod val="75000"/>
                  </a:schemeClr>
                </a:solidFill>
              </a:defRPr>
            </a:lvl3pPr>
            <a:lvl4pPr marL="566928" indent="-164592">
              <a:spcBef>
                <a:spcPts val="1323"/>
              </a:spcBef>
              <a:buFont typeface="Arial"/>
              <a:buChar char="•"/>
              <a:defRPr b="1">
                <a:solidFill>
                  <a:schemeClr val="accent5">
                    <a:lumMod val="75000"/>
                  </a:schemeClr>
                </a:solidFill>
              </a:defRPr>
            </a:lvl4pPr>
            <a:lvl5pPr marL="625475" indent="0">
              <a:spcBef>
                <a:spcPts val="882"/>
              </a:spcBef>
              <a:buFont typeface="Calibri" pitchFamily="34" charset="0"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818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6" y="4994490"/>
            <a:ext cx="8549640" cy="154368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6" y="3294277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5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3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215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3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3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003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8"/>
            <a:ext cx="4444207" cy="7250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60"/>
            <a:ext cx="4444207" cy="44781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8"/>
            <a:ext cx="4445952" cy="7250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60"/>
            <a:ext cx="4445952" cy="44781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6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967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186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2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8" y="309459"/>
            <a:ext cx="5622925" cy="6633528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2" y="1626449"/>
            <a:ext cx="3309144" cy="5316538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656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1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80"/>
            <a:ext cx="6035040" cy="4663440"/>
          </a:xfrm>
        </p:spPr>
        <p:txBody>
          <a:bodyPr/>
          <a:lstStyle>
            <a:lvl1pPr marL="0" indent="0">
              <a:buNone/>
              <a:defRPr sz="3500"/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r>
              <a:rPr lang="en-US" altLang="ja-JP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4"/>
            <a:ext cx="6035040" cy="912177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482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172720"/>
            <a:ext cx="9052560" cy="949960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381761"/>
            <a:ext cx="9052560" cy="5561225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third level third level third level third level third </a:t>
            </a:r>
            <a:r>
              <a:rPr lang="en-US" dirty="0" err="1"/>
              <a:t>Third</a:t>
            </a:r>
            <a:r>
              <a:rPr lang="en-US" dirty="0"/>
              <a:t> level third level</a:t>
            </a:r>
          </a:p>
          <a:p>
            <a:pPr lvl="3"/>
            <a:r>
              <a:rPr lang="en-US" dirty="0"/>
              <a:t>Fourth level fourth level fourth level fourth level fourth level fourth level fourth level</a:t>
            </a:r>
          </a:p>
          <a:p>
            <a:pPr lvl="4"/>
            <a:r>
              <a:rPr lang="en-US" dirty="0"/>
              <a:t>Fifth level fifth level fifth level fifth level fifth level fifth level fifth level fifth level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9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lnSpc>
                  <a:spcPct val="41000"/>
                </a:lnSpc>
              </a:pPr>
              <a:t>4/12/18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9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9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lnSpc>
                  <a:spcPct val="41000"/>
                </a:lnSpc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764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txStyles>
    <p:titleStyle>
      <a:lvl1pPr algn="ctr" defTabSz="1007943" rtl="0" eaLnBrk="1" latinLnBrk="0" hangingPunct="1">
        <a:spcBef>
          <a:spcPct val="0"/>
        </a:spcBef>
        <a:buNone/>
        <a:defRPr kumimoji="1" sz="400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007943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kumimoji="1" sz="31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282224" indent="-282224" algn="l" defTabSz="1007943" rtl="0" eaLnBrk="1" latinLnBrk="0" hangingPunct="1">
        <a:spcBef>
          <a:spcPct val="20000"/>
        </a:spcBef>
        <a:buFont typeface="Wingdings" pitchFamily="2" charset="2"/>
        <a:buChar char="§"/>
        <a:defRPr kumimoji="1" sz="31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503972" indent="-100794" algn="l" defTabSz="1007943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kumimoji="1" sz="2600" b="1" kern="1200" baseline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755957" indent="-251986" algn="l" defTabSz="1007943" rtl="0" eaLnBrk="1" latinLnBrk="0" hangingPunct="1">
        <a:spcBef>
          <a:spcPct val="20000"/>
        </a:spcBef>
        <a:buFont typeface="Wingdings" pitchFamily="2" charset="2"/>
        <a:buChar char="§"/>
        <a:defRPr kumimoji="1" sz="26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1007943" indent="0" algn="l" defTabSz="1007943" rtl="0" eaLnBrk="1" latinLnBrk="0" hangingPunct="1">
        <a:spcBef>
          <a:spcPct val="20000"/>
        </a:spcBef>
        <a:buFontTx/>
        <a:buNone/>
        <a:defRPr kumimoji="1" sz="22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7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8.emf"/><Relationship Id="rId12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17.jpeg"/><Relationship Id="rId10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19.emf"/><Relationship Id="rId14" Type="http://schemas.openxmlformats.org/officeDocument/2006/relationships/image" Target="../media/image2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1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1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36.jpeg"/><Relationship Id="rId7" Type="http://schemas.openxmlformats.org/officeDocument/2006/relationships/image" Target="../media/image3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33.e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35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aussianprocess.org/gpml/chapters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CSCI 5822</a:t>
            </a:r>
            <a:br>
              <a:rPr lang="en-US" dirty="0"/>
            </a:br>
            <a:r>
              <a:rPr lang="en-US" dirty="0"/>
              <a:t>Probabilistic Models of</a:t>
            </a:r>
            <a:br>
              <a:rPr lang="en-US" dirty="0"/>
            </a:br>
            <a:r>
              <a:rPr lang="en-US" dirty="0"/>
              <a:t>Human and Machine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Mike </a:t>
            </a:r>
            <a:r>
              <a:rPr lang="en-US" dirty="0" err="1">
                <a:solidFill>
                  <a:schemeClr val="tx1"/>
                </a:solidFill>
              </a:rPr>
              <a:t>Mozer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Department of Computer Science and</a:t>
            </a:r>
            <a:br>
              <a:rPr lang="en-US" dirty="0"/>
            </a:br>
            <a:r>
              <a:rPr lang="en-US" dirty="0"/>
              <a:t>Institute of Cognitive Science</a:t>
            </a:r>
            <a:br>
              <a:rPr lang="en-US" dirty="0"/>
            </a:br>
            <a:r>
              <a:rPr lang="en-US" dirty="0"/>
              <a:t>University of Colorado at Boulder</a:t>
            </a:r>
          </a:p>
        </p:txBody>
      </p:sp>
    </p:spTree>
    <p:extLst>
      <p:ext uri="{BB962C8B-B14F-4D97-AF65-F5344CB8AC3E}">
        <p14:creationId xmlns:p14="http://schemas.microsoft.com/office/powerpoint/2010/main" val="1538968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Gaussian Distributions: A Reminder</a:t>
            </a:r>
            <a:endParaRPr kumimoji="1" lang="ja-JP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55835" y="7394234"/>
            <a:ext cx="5602565" cy="366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rgbClr val="000000"/>
                </a:solidFill>
                <a:latin typeface="+mn-lt"/>
              </a:rPr>
              <a:t>Figures stolen from Rasmussen NIPS 2006 tutorial</a:t>
            </a:r>
            <a:endParaRPr kumimoji="1" lang="ja-JP" altLang="en-US" sz="20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5" name="Picture 4" descr="Screen Shot 2015-11-04 at 1.53.12 P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34" y="1468482"/>
            <a:ext cx="9321015" cy="550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188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Gaussian Distributions: A Reminder</a:t>
            </a:r>
            <a:endParaRPr kumimoji="1" lang="ja-JP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51434" y="7394234"/>
            <a:ext cx="5373636" cy="366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rgbClr val="000000"/>
                </a:solidFill>
                <a:latin typeface="+mn-lt"/>
              </a:rPr>
              <a:t>Figure stolen from Rasmussen NIPS 2006 tutorial</a:t>
            </a:r>
            <a:endParaRPr kumimoji="1" lang="ja-JP" altLang="en-US" sz="20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err="1"/>
              <a:t>Marginals</a:t>
            </a:r>
            <a:r>
              <a:rPr kumimoji="1" lang="en-US" altLang="ja-JP" dirty="0"/>
              <a:t> of multivariate Gaussians are Gaussian</a:t>
            </a:r>
            <a:endParaRPr kumimoji="1" lang="ja-JP" altLang="en-US" dirty="0"/>
          </a:p>
        </p:txBody>
      </p:sp>
      <p:pic>
        <p:nvPicPr>
          <p:cNvPr id="3" name="Picture 2" descr="Screen Shot 2015-11-04 at 1.50.30 P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629" y="2960343"/>
            <a:ext cx="4018931" cy="299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66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Gaussian Distributions: A Reminder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Conditionals of multivariate Gaussians are Gaussian</a:t>
            </a:r>
            <a:endParaRPr kumimoji="1" lang="ja-JP" altLang="en-US" dirty="0"/>
          </a:p>
        </p:txBody>
      </p:sp>
      <p:pic>
        <p:nvPicPr>
          <p:cNvPr id="4" name="Picture 3" descr="Screen Shot 2015-11-04 at 1.04.01 P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05" y="2577207"/>
            <a:ext cx="8585108" cy="420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177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Stochastic Process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/>
              <a:t>Generalization of a multivariate distribution to </a:t>
            </a:r>
            <a:r>
              <a:rPr kumimoji="1" lang="en-US" altLang="ja-JP" dirty="0" err="1"/>
              <a:t>countably</a:t>
            </a:r>
            <a:r>
              <a:rPr kumimoji="1" lang="en-US" altLang="ja-JP" dirty="0"/>
              <a:t> infinite number of dimensions</a:t>
            </a:r>
          </a:p>
          <a:p>
            <a:r>
              <a:rPr lang="en-US" altLang="ja-JP" dirty="0"/>
              <a:t>Collection of random variables G(x) indexed by x</a:t>
            </a:r>
          </a:p>
          <a:p>
            <a:pPr lvl="1"/>
            <a:r>
              <a:rPr kumimoji="1" lang="en-US" altLang="ja-JP" dirty="0"/>
              <a:t>E.g., </a:t>
            </a:r>
            <a:r>
              <a:rPr kumimoji="1" lang="en-US" altLang="ja-JP" dirty="0" err="1"/>
              <a:t>Dirichlet</a:t>
            </a:r>
            <a:r>
              <a:rPr kumimoji="1" lang="en-US" altLang="ja-JP" dirty="0"/>
              <a:t> process</a:t>
            </a:r>
          </a:p>
          <a:p>
            <a:pPr lvl="2"/>
            <a:r>
              <a:rPr lang="en-US" altLang="ja-JP" dirty="0"/>
              <a:t>x: parameters of mixture component</a:t>
            </a:r>
          </a:p>
          <a:p>
            <a:pPr lvl="2"/>
            <a:r>
              <a:rPr kumimoji="1" lang="en-US" altLang="ja-JP" dirty="0"/>
              <a:t>x: possible word or topic in topic models</a:t>
            </a:r>
          </a:p>
          <a:p>
            <a:pPr lvl="1"/>
            <a:r>
              <a:rPr lang="en-US" altLang="ja-JP" dirty="0"/>
              <a:t>Joint probability over any subset of values of x is </a:t>
            </a:r>
            <a:r>
              <a:rPr lang="en-US" altLang="ja-JP" dirty="0" err="1"/>
              <a:t>Dirichlet</a:t>
            </a:r>
            <a:endParaRPr lang="en-US" altLang="ja-JP" dirty="0"/>
          </a:p>
          <a:p>
            <a:pPr marL="402336" lvl="3" indent="0">
              <a:buNone/>
            </a:pPr>
            <a:r>
              <a:rPr kumimoji="1" lang="en-US" altLang="ja-JP" dirty="0">
                <a:solidFill>
                  <a:schemeClr val="accent6">
                    <a:lumMod val="75000"/>
                  </a:schemeClr>
                </a:solidFill>
              </a:rPr>
              <a:t>P(G(x</a:t>
            </a:r>
            <a:r>
              <a:rPr kumimoji="1" lang="en-US" altLang="ja-JP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kumimoji="1" lang="en-US" altLang="ja-JP" dirty="0">
                <a:solidFill>
                  <a:schemeClr val="accent6">
                    <a:lumMod val="75000"/>
                  </a:schemeClr>
                </a:solidFill>
              </a:rPr>
              <a:t>), G(x</a:t>
            </a:r>
            <a:r>
              <a:rPr kumimoji="1" lang="en-US" altLang="ja-JP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kumimoji="1" lang="en-US" altLang="ja-JP" dirty="0">
                <a:solidFill>
                  <a:schemeClr val="accent6">
                    <a:lumMod val="75000"/>
                  </a:schemeClr>
                </a:solidFill>
              </a:rPr>
              <a:t>), </a:t>
            </a:r>
            <a:r>
              <a:rPr kumimoji="1" lang="is-IS" altLang="ja-JP" dirty="0">
                <a:solidFill>
                  <a:schemeClr val="accent6">
                    <a:lumMod val="75000"/>
                  </a:schemeClr>
                </a:solidFill>
              </a:rPr>
              <a:t>…, G(x</a:t>
            </a:r>
            <a:r>
              <a:rPr kumimoji="1" lang="is-IS" altLang="ja-JP" baseline="-25000" dirty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kumimoji="1" lang="is-IS" altLang="ja-JP" dirty="0">
                <a:solidFill>
                  <a:schemeClr val="accent6">
                    <a:lumMod val="75000"/>
                  </a:schemeClr>
                </a:solidFill>
              </a:rPr>
              <a:t>)) ~ Dirichlet(.)</a:t>
            </a:r>
            <a:endParaRPr kumimoji="1" lang="en-US" altLang="ja-JP" dirty="0">
              <a:solidFill>
                <a:schemeClr val="accent6">
                  <a:lumMod val="75000"/>
                </a:schemeClr>
              </a:solidFill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7447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Gaussian Process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Infinite dimensional Gaussian distribution, F(x)</a:t>
            </a:r>
          </a:p>
          <a:p>
            <a:r>
              <a:rPr lang="is-IS" altLang="ja-JP" dirty="0"/>
              <a:t>Draws from Gaussian Process are functions</a:t>
            </a:r>
          </a:p>
          <a:p>
            <a:pPr lvl="2"/>
            <a:r>
              <a:rPr lang="is-IS" altLang="ja-JP" dirty="0"/>
              <a:t>f ~ GP(.)</a:t>
            </a:r>
          </a:p>
        </p:txBody>
      </p:sp>
      <p:pic>
        <p:nvPicPr>
          <p:cNvPr id="6" name="Picture 5" descr="Screen Shot 2015-11-04 at 3.27.31 PM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8"/>
          <a:stretch/>
        </p:blipFill>
        <p:spPr>
          <a:xfrm>
            <a:off x="3068945" y="4549091"/>
            <a:ext cx="3505102" cy="28615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09243" y="7254694"/>
            <a:ext cx="367327" cy="517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100" b="1" dirty="0">
                <a:solidFill>
                  <a:schemeClr val="tx1"/>
                </a:solidFill>
                <a:latin typeface="+mn-lt"/>
              </a:rPr>
              <a:t>x</a:t>
            </a:r>
            <a:endParaRPr kumimoji="1" lang="ja-JP" altLang="en-US" sz="31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1919" y="5581404"/>
            <a:ext cx="325730" cy="517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100" b="1" dirty="0">
                <a:solidFill>
                  <a:schemeClr val="tx1"/>
                </a:solidFill>
                <a:latin typeface="+mn-lt"/>
              </a:rPr>
              <a:t>f</a:t>
            </a:r>
            <a:endParaRPr kumimoji="1" lang="ja-JP" altLang="en-US" sz="31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01389" y="1607404"/>
            <a:ext cx="1309974" cy="1699696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>
                <a:solidFill>
                  <a:srgbClr val="660066"/>
                </a:solidFill>
                <a:latin typeface="+mn-lt"/>
              </a:rPr>
              <a:t>notation</a:t>
            </a:r>
          </a:p>
          <a:p>
            <a:pPr algn="ctr"/>
            <a:r>
              <a:rPr kumimoji="1" lang="en-US" altLang="ja-JP" sz="2000" b="1" dirty="0">
                <a:solidFill>
                  <a:srgbClr val="660066"/>
                </a:solidFill>
                <a:latin typeface="+mn-lt"/>
              </a:rPr>
              <a:t>Switch</a:t>
            </a:r>
          </a:p>
          <a:p>
            <a:pPr algn="ctr"/>
            <a:endParaRPr kumimoji="1" lang="en-US" altLang="ja-JP" sz="2000" b="1" dirty="0">
              <a:solidFill>
                <a:srgbClr val="660066"/>
              </a:solidFill>
              <a:latin typeface="+mn-lt"/>
            </a:endParaRPr>
          </a:p>
          <a:p>
            <a:pPr algn="ctr"/>
            <a:r>
              <a:rPr kumimoji="1" lang="en-US" altLang="ja-JP" sz="2000" b="1" dirty="0">
                <a:solidFill>
                  <a:srgbClr val="660066"/>
                </a:solidFill>
                <a:latin typeface="+mn-lt"/>
              </a:rPr>
              <a:t>G0 -&gt; F</a:t>
            </a:r>
          </a:p>
          <a:p>
            <a:pPr algn="ctr"/>
            <a:r>
              <a:rPr kumimoji="1" lang="en-US" altLang="ja-JP" sz="2000" b="1" dirty="0">
                <a:solidFill>
                  <a:srgbClr val="660066"/>
                </a:solidFill>
                <a:latin typeface="+mn-lt"/>
              </a:rPr>
              <a:t>G -&gt; f</a:t>
            </a:r>
          </a:p>
          <a:p>
            <a:pPr algn="ctr"/>
            <a:r>
              <a:rPr kumimoji="1" lang="en-US" altLang="ja-JP" sz="2000" b="1" dirty="0">
                <a:solidFill>
                  <a:srgbClr val="660066"/>
                </a:solidFill>
                <a:latin typeface="+mn-lt"/>
              </a:rPr>
              <a:t>G(x) -&gt; f(x)</a:t>
            </a:r>
          </a:p>
        </p:txBody>
      </p:sp>
    </p:spTree>
    <p:extLst>
      <p:ext uri="{BB962C8B-B14F-4D97-AF65-F5344CB8AC3E}">
        <p14:creationId xmlns:p14="http://schemas.microsoft.com/office/powerpoint/2010/main" val="280626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Gaussian Process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Joint probability over any subset of x is Gaussian</a:t>
            </a:r>
            <a:endParaRPr kumimoji="1" lang="en-US" altLang="ja-JP" dirty="0"/>
          </a:p>
          <a:p>
            <a:pPr lvl="2"/>
            <a:r>
              <a:rPr lang="en-US" altLang="ja-JP" dirty="0"/>
              <a:t>P(f(x</a:t>
            </a:r>
            <a:r>
              <a:rPr lang="en-US" altLang="ja-JP" baseline="-25000" dirty="0"/>
              <a:t>1</a:t>
            </a:r>
            <a:r>
              <a:rPr lang="en-US" altLang="ja-JP" dirty="0"/>
              <a:t>), f(x</a:t>
            </a:r>
            <a:r>
              <a:rPr lang="en-US" altLang="ja-JP" baseline="-25000" dirty="0"/>
              <a:t>2</a:t>
            </a:r>
            <a:r>
              <a:rPr lang="en-US" altLang="ja-JP" dirty="0"/>
              <a:t>), </a:t>
            </a:r>
            <a:r>
              <a:rPr lang="is-IS" altLang="ja-JP" dirty="0"/>
              <a:t>…, f(x</a:t>
            </a:r>
            <a:r>
              <a:rPr lang="is-IS" altLang="ja-JP" baseline="-25000" dirty="0"/>
              <a:t>k</a:t>
            </a:r>
            <a:r>
              <a:rPr lang="is-IS" altLang="ja-JP" dirty="0"/>
              <a:t>)) ~ Gaussian(.)</a:t>
            </a:r>
          </a:p>
          <a:p>
            <a:r>
              <a:rPr lang="is-IS" altLang="ja-JP" dirty="0"/>
              <a:t>Consider relation between 2 points, x</a:t>
            </a:r>
            <a:r>
              <a:rPr lang="is-IS" altLang="ja-JP" baseline="-25000" dirty="0"/>
              <a:t>1</a:t>
            </a:r>
            <a:r>
              <a:rPr lang="is-IS" altLang="ja-JP" dirty="0"/>
              <a:t> and x</a:t>
            </a:r>
            <a:r>
              <a:rPr lang="is-IS" altLang="ja-JP" baseline="-25000" dirty="0"/>
              <a:t>2</a:t>
            </a:r>
          </a:p>
          <a:p>
            <a:pPr lvl="1"/>
            <a:r>
              <a:rPr lang="is-IS" altLang="ja-JP" dirty="0"/>
              <a:t>f(x</a:t>
            </a:r>
            <a:r>
              <a:rPr lang="is-IS" altLang="ja-JP" baseline="-25000" dirty="0"/>
              <a:t>1</a:t>
            </a:r>
            <a:r>
              <a:rPr lang="is-IS" altLang="ja-JP" dirty="0"/>
              <a:t>) constrains the value of f(x</a:t>
            </a:r>
            <a:r>
              <a:rPr lang="is-IS" altLang="ja-JP" baseline="-25000" dirty="0"/>
              <a:t>2</a:t>
            </a:r>
            <a:r>
              <a:rPr lang="is-IS" altLang="ja-JP" dirty="0"/>
              <a:t>)</a:t>
            </a:r>
          </a:p>
        </p:txBody>
      </p:sp>
      <p:pic>
        <p:nvPicPr>
          <p:cNvPr id="6" name="Picture 5" descr="Screen Shot 2015-11-04 at 3.27.31 PM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8"/>
          <a:stretch/>
        </p:blipFill>
        <p:spPr>
          <a:xfrm>
            <a:off x="3068945" y="4549091"/>
            <a:ext cx="3505102" cy="28615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96157" y="7217524"/>
            <a:ext cx="367327" cy="517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100" b="1" dirty="0">
                <a:solidFill>
                  <a:schemeClr val="tx1"/>
                </a:solidFill>
                <a:latin typeface="+mn-lt"/>
              </a:rPr>
              <a:t>x</a:t>
            </a:r>
            <a:endParaRPr kumimoji="1" lang="ja-JP" altLang="en-US" sz="31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1919" y="5581404"/>
            <a:ext cx="325730" cy="517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100" b="1" dirty="0">
                <a:solidFill>
                  <a:schemeClr val="tx1"/>
                </a:solidFill>
                <a:latin typeface="+mn-lt"/>
              </a:rPr>
              <a:t>f</a:t>
            </a:r>
            <a:endParaRPr kumimoji="1" lang="ja-JP" altLang="en-US" sz="31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032993" y="4549091"/>
            <a:ext cx="0" cy="28615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155874" y="4549091"/>
            <a:ext cx="0" cy="28615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384913" y="4736203"/>
            <a:ext cx="2426362" cy="240117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863969" y="6727428"/>
            <a:ext cx="507071" cy="921848"/>
            <a:chOff x="3863969" y="6727428"/>
            <a:chExt cx="507071" cy="921848"/>
          </a:xfrm>
        </p:grpSpPr>
        <p:grpSp>
          <p:nvGrpSpPr>
            <p:cNvPr id="13" name="Group 12"/>
            <p:cNvGrpSpPr/>
            <p:nvPr/>
          </p:nvGrpSpPr>
          <p:grpSpPr>
            <a:xfrm>
              <a:off x="4032993" y="6727428"/>
              <a:ext cx="122881" cy="623689"/>
              <a:chOff x="1197423" y="4736203"/>
              <a:chExt cx="122881" cy="2861572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1197423" y="4736203"/>
                <a:ext cx="0" cy="286157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320304" y="4736203"/>
                <a:ext cx="0" cy="286157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3863969" y="7351117"/>
              <a:ext cx="338047" cy="298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500" b="1" dirty="0">
                  <a:solidFill>
                    <a:schemeClr val="tx1"/>
                  </a:solidFill>
                  <a:latin typeface="+mn-lt"/>
                </a:rPr>
                <a:t>x</a:t>
              </a:r>
              <a:r>
                <a:rPr kumimoji="1" lang="en-US" altLang="ja-JP" sz="1500" b="1" baseline="-25000" dirty="0">
                  <a:solidFill>
                    <a:schemeClr val="tx1"/>
                  </a:solidFill>
                  <a:latin typeface="+mn-lt"/>
                </a:rPr>
                <a:t>1</a:t>
              </a:r>
              <a:endParaRPr kumimoji="1" lang="ja-JP" altLang="en-US" sz="1500" b="1" baseline="-250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32993" y="7342518"/>
              <a:ext cx="338047" cy="298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500" b="1" dirty="0">
                  <a:solidFill>
                    <a:schemeClr val="tx1"/>
                  </a:solidFill>
                  <a:latin typeface="+mn-lt"/>
                </a:rPr>
                <a:t>x</a:t>
              </a:r>
              <a:r>
                <a:rPr kumimoji="1" lang="en-US" altLang="ja-JP" sz="1500" b="1" baseline="-25000" dirty="0">
                  <a:solidFill>
                    <a:schemeClr val="tx1"/>
                  </a:solidFill>
                  <a:latin typeface="+mn-lt"/>
                </a:rPr>
                <a:t>2</a:t>
              </a:r>
              <a:endParaRPr kumimoji="1" lang="ja-JP" altLang="en-US" sz="1500" b="1" baseline="-25000" dirty="0">
                <a:solidFill>
                  <a:schemeClr val="tx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028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Gaussian Process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How do points </a:t>
            </a:r>
            <a:r>
              <a:rPr lang="en-US" altLang="ja-JP" dirty="0" err="1"/>
              <a:t>covary</a:t>
            </a:r>
            <a:r>
              <a:rPr lang="en-US" altLang="ja-JP" dirty="0"/>
              <a:t> as a function of their distance?</a:t>
            </a:r>
          </a:p>
        </p:txBody>
      </p:sp>
      <p:pic>
        <p:nvPicPr>
          <p:cNvPr id="6" name="Picture 5" descr="Screen Shot 2015-11-04 at 3.27.31 PM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8"/>
          <a:stretch/>
        </p:blipFill>
        <p:spPr>
          <a:xfrm>
            <a:off x="5581857" y="2395265"/>
            <a:ext cx="3505102" cy="28615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09069" y="5063698"/>
            <a:ext cx="367327" cy="517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100" b="1" dirty="0">
                <a:solidFill>
                  <a:schemeClr val="tx1"/>
                </a:solidFill>
                <a:latin typeface="+mn-lt"/>
              </a:rPr>
              <a:t>x</a:t>
            </a:r>
            <a:endParaRPr kumimoji="1" lang="ja-JP" altLang="en-US" sz="31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04831" y="3427578"/>
            <a:ext cx="325730" cy="517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100" b="1" dirty="0">
                <a:solidFill>
                  <a:schemeClr val="tx1"/>
                </a:solidFill>
                <a:latin typeface="+mn-lt"/>
              </a:rPr>
              <a:t>f</a:t>
            </a:r>
            <a:endParaRPr kumimoji="1" lang="ja-JP" altLang="en-US" sz="31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545905" y="2395265"/>
            <a:ext cx="0" cy="28615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019499" y="2395265"/>
            <a:ext cx="0" cy="28615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376881" y="5197291"/>
            <a:ext cx="338047" cy="2981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500" b="1" dirty="0">
                <a:solidFill>
                  <a:schemeClr val="tx1"/>
                </a:solidFill>
                <a:latin typeface="+mn-lt"/>
              </a:rPr>
              <a:t>x</a:t>
            </a:r>
            <a:r>
              <a:rPr kumimoji="1" lang="en-US" altLang="ja-JP" sz="1500" b="1" baseline="-25000" dirty="0">
                <a:solidFill>
                  <a:schemeClr val="tx1"/>
                </a:solidFill>
                <a:latin typeface="+mn-lt"/>
              </a:rPr>
              <a:t>1</a:t>
            </a:r>
            <a:endParaRPr kumimoji="1" lang="ja-JP" altLang="en-US" sz="1500" b="1" baseline="-25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96618" y="5188692"/>
            <a:ext cx="338047" cy="2981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500" b="1" dirty="0">
                <a:solidFill>
                  <a:schemeClr val="tx1"/>
                </a:solidFill>
                <a:latin typeface="+mn-lt"/>
              </a:rPr>
              <a:t>x</a:t>
            </a:r>
            <a:r>
              <a:rPr kumimoji="1" lang="en-US" altLang="ja-JP" sz="1500" b="1" baseline="-25000" dirty="0">
                <a:solidFill>
                  <a:schemeClr val="tx1"/>
                </a:solidFill>
                <a:latin typeface="+mn-lt"/>
              </a:rPr>
              <a:t>2</a:t>
            </a:r>
            <a:endParaRPr kumimoji="1" lang="ja-JP" altLang="en-US" sz="1500" b="1" baseline="-25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23404" y="5075692"/>
            <a:ext cx="367327" cy="517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100" b="1" dirty="0">
                <a:solidFill>
                  <a:schemeClr val="tx1"/>
                </a:solidFill>
                <a:latin typeface="+mn-lt"/>
              </a:rPr>
              <a:t>x</a:t>
            </a:r>
            <a:endParaRPr kumimoji="1" lang="ja-JP" altLang="en-US" sz="3100" b="1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19165" y="2395265"/>
            <a:ext cx="3882128" cy="3100185"/>
            <a:chOff x="419165" y="2395265"/>
            <a:chExt cx="3882128" cy="3100185"/>
          </a:xfrm>
        </p:grpSpPr>
        <p:pic>
          <p:nvPicPr>
            <p:cNvPr id="17" name="Picture 16" descr="Screen Shot 2015-11-04 at 3.27.31 PM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58"/>
            <a:stretch/>
          </p:blipFill>
          <p:spPr>
            <a:xfrm>
              <a:off x="796191" y="2395265"/>
              <a:ext cx="3505102" cy="2861572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419165" y="3427578"/>
              <a:ext cx="325730" cy="5177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100" b="1" dirty="0">
                  <a:solidFill>
                    <a:schemeClr val="tx1"/>
                  </a:solidFill>
                  <a:latin typeface="+mn-lt"/>
                </a:rPr>
                <a:t>f</a:t>
              </a:r>
              <a:endParaRPr kumimoji="1" lang="ja-JP" altLang="en-US" sz="3100" b="1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1760239" y="2395265"/>
              <a:ext cx="0" cy="28615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883120" y="2395265"/>
              <a:ext cx="0" cy="28615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/>
            <p:cNvGrpSpPr/>
            <p:nvPr/>
          </p:nvGrpSpPr>
          <p:grpSpPr>
            <a:xfrm>
              <a:off x="1591215" y="4573602"/>
              <a:ext cx="507071" cy="921848"/>
              <a:chOff x="3863969" y="6727428"/>
              <a:chExt cx="507071" cy="921848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4032993" y="6727428"/>
                <a:ext cx="122881" cy="623689"/>
                <a:chOff x="1197423" y="4736203"/>
                <a:chExt cx="122881" cy="2861572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>
                  <a:off x="1197423" y="4736203"/>
                  <a:ext cx="0" cy="286157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1320304" y="4736203"/>
                  <a:ext cx="0" cy="286157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TextBox 23"/>
              <p:cNvSpPr txBox="1"/>
              <p:nvPr/>
            </p:nvSpPr>
            <p:spPr>
              <a:xfrm>
                <a:off x="3863969" y="7351117"/>
                <a:ext cx="338047" cy="2981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500" b="1" dirty="0">
                    <a:solidFill>
                      <a:schemeClr val="tx1"/>
                    </a:solidFill>
                    <a:latin typeface="+mn-lt"/>
                  </a:rPr>
                  <a:t>x</a:t>
                </a:r>
                <a:r>
                  <a:rPr kumimoji="1" lang="en-US" altLang="ja-JP" sz="1500" b="1" baseline="-25000" dirty="0">
                    <a:solidFill>
                      <a:schemeClr val="tx1"/>
                    </a:solidFill>
                    <a:latin typeface="+mn-lt"/>
                  </a:rPr>
                  <a:t>1</a:t>
                </a:r>
                <a:endParaRPr kumimoji="1" lang="ja-JP" altLang="en-US" sz="1500" b="1" baseline="-2500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032993" y="7342518"/>
                <a:ext cx="338047" cy="2981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500" b="1" dirty="0">
                    <a:solidFill>
                      <a:schemeClr val="tx1"/>
                    </a:solidFill>
                    <a:latin typeface="+mn-lt"/>
                  </a:rPr>
                  <a:t>x</a:t>
                </a:r>
                <a:r>
                  <a:rPr kumimoji="1" lang="en-US" altLang="ja-JP" sz="1500" b="1" baseline="-25000" dirty="0">
                    <a:solidFill>
                      <a:schemeClr val="tx1"/>
                    </a:solidFill>
                    <a:latin typeface="+mn-lt"/>
                  </a:rPr>
                  <a:t>2</a:t>
                </a:r>
                <a:endParaRPr kumimoji="1" lang="ja-JP" altLang="en-US" sz="1500" b="1" baseline="-25000" dirty="0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 rot="16200000">
            <a:off x="1591215" y="5645601"/>
            <a:ext cx="1903854" cy="1903854"/>
            <a:chOff x="5424954" y="5645601"/>
            <a:chExt cx="1903854" cy="1903854"/>
          </a:xfrm>
        </p:grpSpPr>
        <p:sp>
          <p:nvSpPr>
            <p:cNvPr id="29" name="Rectangle 28"/>
            <p:cNvSpPr/>
            <p:nvPr/>
          </p:nvSpPr>
          <p:spPr>
            <a:xfrm>
              <a:off x="5424954" y="5645601"/>
              <a:ext cx="1903854" cy="1903854"/>
            </a:xfrm>
            <a:prstGeom prst="rect">
              <a:avLst/>
            </a:prstGeom>
            <a:solidFill>
              <a:srgbClr val="7B1C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800" dirty="0">
                <a:solidFill>
                  <a:srgbClr val="8F20A1"/>
                </a:solidFill>
              </a:endParaRPr>
            </a:p>
          </p:txBody>
        </p:sp>
        <p:pic>
          <p:nvPicPr>
            <p:cNvPr id="10" name="Picture 9" descr="Untitled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53" r="4377"/>
            <a:stretch/>
          </p:blipFill>
          <p:spPr>
            <a:xfrm>
              <a:off x="6048281" y="6230889"/>
              <a:ext cx="666648" cy="733279"/>
            </a:xfrm>
            <a:prstGeom prst="rect">
              <a:avLst/>
            </a:prstGeom>
          </p:spPr>
        </p:pic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122717D1-25D6-9748-8A74-C9A5F6BF8098}"/>
              </a:ext>
            </a:extLst>
          </p:cNvPr>
          <p:cNvSpPr/>
          <p:nvPr/>
        </p:nvSpPr>
        <p:spPr>
          <a:xfrm rot="16200000">
            <a:off x="6490644" y="5648847"/>
            <a:ext cx="1903854" cy="1903854"/>
          </a:xfrm>
          <a:prstGeom prst="rect">
            <a:avLst/>
          </a:prstGeom>
          <a:solidFill>
            <a:srgbClr val="7B1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rgbClr val="8F20A1"/>
              </a:solidFill>
            </a:endParaRPr>
          </a:p>
        </p:txBody>
      </p:sp>
      <p:pic>
        <p:nvPicPr>
          <p:cNvPr id="36" name="Picture 35" descr="Untitled.png">
            <a:extLst>
              <a:ext uri="{FF2B5EF4-FFF2-40B4-BE49-F238E27FC236}">
                <a16:creationId xmlns:a16="http://schemas.microsoft.com/office/drawing/2014/main" id="{09F2D3CE-3880-6347-A2A0-DA8973CFAB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3" r="4377"/>
          <a:stretch/>
        </p:blipFill>
        <p:spPr>
          <a:xfrm rot="17488299">
            <a:off x="6806037" y="5888536"/>
            <a:ext cx="1334061" cy="146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16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From Gaussian Distribution</a:t>
            </a:r>
            <a:br>
              <a:rPr kumimoji="1" lang="en-US" altLang="ja-JP" dirty="0"/>
            </a:br>
            <a:r>
              <a:rPr kumimoji="1" lang="en-US" altLang="ja-JP" dirty="0"/>
              <a:t>To Gaussian Process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A multivariate Gaussian </a:t>
            </a:r>
            <a:r>
              <a:rPr lang="en-US" altLang="ja-JP" u="sng" dirty="0"/>
              <a:t>distribution</a:t>
            </a:r>
            <a:r>
              <a:rPr lang="en-US" altLang="ja-JP" dirty="0"/>
              <a:t> is defined by a mean </a:t>
            </a:r>
            <a:r>
              <a:rPr lang="en-US" altLang="ja-JP" i="1" dirty="0"/>
              <a:t>vector</a:t>
            </a:r>
            <a:r>
              <a:rPr lang="en-US" altLang="ja-JP" dirty="0"/>
              <a:t> and a covariance </a:t>
            </a:r>
            <a:r>
              <a:rPr lang="en-US" altLang="ja-JP" i="1" dirty="0"/>
              <a:t>matrix.</a:t>
            </a:r>
          </a:p>
          <a:p>
            <a:pPr>
              <a:spcBef>
                <a:spcPts val="5205"/>
              </a:spcBef>
            </a:pPr>
            <a:r>
              <a:rPr kumimoji="1" lang="en-US" altLang="ja-JP" dirty="0"/>
              <a:t>A </a:t>
            </a:r>
            <a:r>
              <a:rPr lang="en-US" altLang="ja-JP" dirty="0"/>
              <a:t>Gaussian </a:t>
            </a:r>
            <a:r>
              <a:rPr lang="en-US" altLang="ja-JP" u="sng" dirty="0"/>
              <a:t>process</a:t>
            </a:r>
            <a:r>
              <a:rPr kumimoji="1" lang="en-US" altLang="ja-JP" dirty="0"/>
              <a:t> is fully defined by a mean </a:t>
            </a:r>
            <a:r>
              <a:rPr kumimoji="1" lang="en-US" altLang="ja-JP" i="1" dirty="0"/>
              <a:t>function</a:t>
            </a:r>
            <a:r>
              <a:rPr kumimoji="1" lang="en-US" altLang="ja-JP" dirty="0"/>
              <a:t> and a covariance </a:t>
            </a:r>
            <a:r>
              <a:rPr kumimoji="1" lang="en-US" altLang="ja-JP" i="1" dirty="0"/>
              <a:t>function</a:t>
            </a:r>
          </a:p>
          <a:p>
            <a:pPr>
              <a:spcBef>
                <a:spcPts val="11805"/>
              </a:spcBef>
            </a:pPr>
            <a:r>
              <a:rPr lang="en-US" altLang="ja-JP" dirty="0"/>
              <a:t>Example</a:t>
            </a:r>
          </a:p>
          <a:p>
            <a:endParaRPr kumimoji="1" lang="en-US" altLang="ja-JP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153567"/>
              </p:ext>
            </p:extLst>
          </p:nvPr>
        </p:nvGraphicFramePr>
        <p:xfrm>
          <a:off x="1127125" y="4310063"/>
          <a:ext cx="4691063" cy="125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Equation" r:id="rId4" imgW="2476500" imgH="660400" progId="Equation.DSMT4">
                  <p:embed/>
                </p:oleObj>
              </mc:Choice>
              <mc:Fallback>
                <p:oleObj name="Equation" r:id="rId4" imgW="2476500" imgH="660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27125" y="4310063"/>
                        <a:ext cx="4691063" cy="1250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1289105"/>
              </p:ext>
            </p:extLst>
          </p:nvPr>
        </p:nvGraphicFramePr>
        <p:xfrm>
          <a:off x="1114425" y="6297613"/>
          <a:ext cx="3319463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Equation" r:id="rId6" imgW="1752600" imgH="495300" progId="Equation.DSMT4">
                  <p:embed/>
                </p:oleObj>
              </mc:Choice>
              <mc:Fallback>
                <p:oleObj name="Equation" r:id="rId6" imgW="1752600" imgH="49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14425" y="6297613"/>
                        <a:ext cx="3319463" cy="938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78055" y="6535435"/>
            <a:ext cx="2918068" cy="770083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500" b="1" dirty="0">
                <a:solidFill>
                  <a:srgbClr val="660066"/>
                </a:solidFill>
                <a:latin typeface="+mn-lt"/>
              </a:rPr>
              <a:t>squared exponential</a:t>
            </a:r>
          </a:p>
          <a:p>
            <a:r>
              <a:rPr kumimoji="1" lang="en-US" altLang="ja-JP" sz="2500" b="1" dirty="0">
                <a:solidFill>
                  <a:srgbClr val="660066"/>
                </a:solidFill>
                <a:latin typeface="+mn-lt"/>
              </a:rPr>
              <a:t>covariance</a:t>
            </a:r>
            <a:endParaRPr kumimoji="1" lang="ja-JP" altLang="en-US" sz="2500" b="1" dirty="0">
              <a:solidFill>
                <a:srgbClr val="660066"/>
              </a:solidFill>
              <a:latin typeface="+mn-lt"/>
            </a:endParaRPr>
          </a:p>
        </p:txBody>
      </p:sp>
      <p:pic>
        <p:nvPicPr>
          <p:cNvPr id="8" name="Picture 7" descr="Screen Shot 2015-11-04 at 8.46.34 PM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5" y="2722128"/>
            <a:ext cx="7823200" cy="482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13127" y="7314101"/>
            <a:ext cx="1522729" cy="339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i="1" dirty="0">
                <a:solidFill>
                  <a:srgbClr val="3366FF"/>
                </a:solidFill>
                <a:latin typeface="Times"/>
                <a:cs typeface="Times"/>
              </a:rPr>
              <a:t>l</a:t>
            </a:r>
            <a:r>
              <a:rPr kumimoji="1" lang="en-US" altLang="ja-JP" b="1" dirty="0">
                <a:solidFill>
                  <a:srgbClr val="3366FF"/>
                </a:solidFill>
                <a:latin typeface="+mn-lt"/>
              </a:rPr>
              <a:t>: length scale</a:t>
            </a:r>
            <a:endParaRPr kumimoji="1" lang="ja-JP" altLang="en-US" b="1" dirty="0">
              <a:solidFill>
                <a:srgbClr val="3366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184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Inference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3" y="1541254"/>
            <a:ext cx="6093627" cy="5388504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dirty="0"/>
              <a:t>GP specifies a prior over functions, F(x)</a:t>
            </a:r>
          </a:p>
          <a:p>
            <a:r>
              <a:rPr lang="en-US" altLang="ja-JP" dirty="0"/>
              <a:t>Suppose we have a set of observations:</a:t>
            </a:r>
          </a:p>
          <a:p>
            <a:pPr lvl="2"/>
            <a:r>
              <a:rPr kumimoji="1" lang="en-US" altLang="ja-JP" dirty="0"/>
              <a:t>D = {(x</a:t>
            </a:r>
            <a:r>
              <a:rPr lang="en-US" altLang="ja-JP" baseline="-25000" dirty="0"/>
              <a:t>1</a:t>
            </a:r>
            <a:r>
              <a:rPr kumimoji="1" lang="en-US" altLang="ja-JP" dirty="0"/>
              <a:t>,y</a:t>
            </a:r>
            <a:r>
              <a:rPr lang="en-US" altLang="ja-JP" baseline="-25000" dirty="0"/>
              <a:t>1</a:t>
            </a:r>
            <a:r>
              <a:rPr kumimoji="1" lang="en-US" altLang="ja-JP" dirty="0"/>
              <a:t>), (x</a:t>
            </a:r>
            <a:r>
              <a:rPr lang="en-US" altLang="ja-JP" baseline="-25000" dirty="0"/>
              <a:t>2</a:t>
            </a:r>
            <a:r>
              <a:rPr kumimoji="1" lang="en-US" altLang="ja-JP" dirty="0"/>
              <a:t>, y</a:t>
            </a:r>
            <a:r>
              <a:rPr lang="en-US" altLang="ja-JP" baseline="-25000" dirty="0"/>
              <a:t>2</a:t>
            </a:r>
            <a:r>
              <a:rPr kumimoji="1" lang="en-US" altLang="ja-JP" dirty="0"/>
              <a:t>), (x</a:t>
            </a:r>
            <a:r>
              <a:rPr lang="en-US" altLang="ja-JP" baseline="-25000" dirty="0"/>
              <a:t>3</a:t>
            </a:r>
            <a:r>
              <a:rPr kumimoji="1" lang="en-US" altLang="ja-JP" dirty="0"/>
              <a:t>, y</a:t>
            </a:r>
            <a:r>
              <a:rPr kumimoji="1" lang="en-US" altLang="ja-JP" baseline="-25000" dirty="0"/>
              <a:t>3</a:t>
            </a:r>
            <a:r>
              <a:rPr kumimoji="1" lang="en-US" altLang="ja-JP" dirty="0"/>
              <a:t>), </a:t>
            </a:r>
            <a:r>
              <a:rPr kumimoji="1" lang="is-IS" altLang="ja-JP" dirty="0"/>
              <a:t>…, (x</a:t>
            </a:r>
            <a:r>
              <a:rPr kumimoji="1" lang="is-IS" altLang="ja-JP" baseline="-25000" dirty="0"/>
              <a:t>n</a:t>
            </a:r>
            <a:r>
              <a:rPr kumimoji="1" lang="is-IS" altLang="ja-JP" dirty="0"/>
              <a:t>, y</a:t>
            </a:r>
            <a:r>
              <a:rPr kumimoji="1" lang="is-IS" altLang="ja-JP" baseline="-25000" dirty="0"/>
              <a:t>n</a:t>
            </a:r>
            <a:r>
              <a:rPr kumimoji="1" lang="is-IS" altLang="ja-JP" dirty="0"/>
              <a:t>)}</a:t>
            </a:r>
          </a:p>
          <a:p>
            <a:r>
              <a:rPr lang="is-IS" altLang="ja-JP" dirty="0"/>
              <a:t>Bayesian approach</a:t>
            </a:r>
          </a:p>
          <a:p>
            <a:pPr lvl="2"/>
            <a:r>
              <a:rPr kumimoji="1" lang="is-IS" altLang="ja-JP" dirty="0"/>
              <a:t>p(F|D) ~ p(D|F) p(F)</a:t>
            </a:r>
          </a:p>
          <a:p>
            <a:r>
              <a:rPr lang="en-US" altLang="ja-JP" dirty="0"/>
              <a:t>If data are </a:t>
            </a:r>
            <a:r>
              <a:rPr lang="en-US" altLang="ja-JP"/>
              <a:t>noise free</a:t>
            </a:r>
            <a:endParaRPr lang="is-IS" altLang="ja-JP" dirty="0"/>
          </a:p>
          <a:p>
            <a:pPr lvl="1"/>
            <a:r>
              <a:rPr lang="en-US" altLang="ja-JP" dirty="0"/>
              <a:t>P(D|F) = 0 if any </a:t>
            </a:r>
          </a:p>
          <a:p>
            <a:pPr lvl="1"/>
            <a:r>
              <a:rPr lang="en-US" altLang="ja-JP" dirty="0"/>
              <a:t>P(D|F) = 1 otherwise</a:t>
            </a:r>
            <a:endParaRPr lang="ja-JP" altLang="en-US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pic>
        <p:nvPicPr>
          <p:cNvPr id="7" name="Picture 6" descr="Screen Shot 2015-11-04 at 9.18.51 P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980" y="1541254"/>
            <a:ext cx="3111500" cy="2501900"/>
          </a:xfrm>
          <a:prstGeom prst="rect">
            <a:avLst/>
          </a:prstGeom>
        </p:spPr>
      </p:pic>
      <p:pic>
        <p:nvPicPr>
          <p:cNvPr id="9" name="Picture 8" descr="Screen Shot 2015-11-04 at 9.19.59 PM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700" y="4590206"/>
            <a:ext cx="3086100" cy="2514600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4700063"/>
              </p:ext>
            </p:extLst>
          </p:nvPr>
        </p:nvGraphicFramePr>
        <p:xfrm>
          <a:off x="3251639" y="5705538"/>
          <a:ext cx="1587207" cy="552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tion" r:id="rId5" imgW="584200" imgH="203200" progId="Equation.DSMT4">
                  <p:embed/>
                </p:oleObj>
              </mc:Choice>
              <mc:Fallback>
                <p:oleObj name="Equation" r:id="rId5" imgW="5842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51639" y="5705538"/>
                        <a:ext cx="1587207" cy="552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024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5-11-04 at 3.57.48 PM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"/>
          <a:stretch/>
        </p:blipFill>
        <p:spPr>
          <a:xfrm>
            <a:off x="1371600" y="1554484"/>
            <a:ext cx="7315200" cy="60689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Graphical Model Depiction</a:t>
            </a:r>
            <a:br>
              <a:rPr kumimoji="1" lang="en-US" altLang="ja-JP" dirty="0"/>
            </a:br>
            <a:r>
              <a:rPr kumimoji="1" lang="en-US" altLang="ja-JP" dirty="0"/>
              <a:t>of Gaussian Process Inference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3B785DF-8A4A-E447-B9A3-728EFE6CEE2A}"/>
              </a:ext>
            </a:extLst>
          </p:cNvPr>
          <p:cNvGrpSpPr/>
          <p:nvPr/>
        </p:nvGrpSpPr>
        <p:grpSpPr>
          <a:xfrm>
            <a:off x="76200" y="5493326"/>
            <a:ext cx="1946790" cy="1932710"/>
            <a:chOff x="76200" y="5493326"/>
            <a:chExt cx="1946790" cy="193271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4AEF750-0C1D-1140-B400-91DBBA21F978}"/>
                </a:ext>
              </a:extLst>
            </p:cNvPr>
            <p:cNvSpPr/>
            <p:nvPr/>
          </p:nvSpPr>
          <p:spPr>
            <a:xfrm>
              <a:off x="76200" y="5493326"/>
              <a:ext cx="1870364" cy="19327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7030A0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836F367-C93C-4148-9A0A-BA72EB169415}"/>
                </a:ext>
              </a:extLst>
            </p:cNvPr>
            <p:cNvSpPr/>
            <p:nvPr/>
          </p:nvSpPr>
          <p:spPr>
            <a:xfrm>
              <a:off x="161698" y="6470069"/>
              <a:ext cx="346363" cy="3463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7030A0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F06598C-AD3E-F143-9BAA-DC9D25F674FB}"/>
                </a:ext>
              </a:extLst>
            </p:cNvPr>
            <p:cNvSpPr txBox="1"/>
            <p:nvPr/>
          </p:nvSpPr>
          <p:spPr>
            <a:xfrm>
              <a:off x="574965" y="6455564"/>
              <a:ext cx="1172309" cy="360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latin typeface="+mn-lt"/>
                </a:rPr>
                <a:t>observed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6A78791-19EA-1E41-A0B1-03B6937E5FAF}"/>
                </a:ext>
              </a:extLst>
            </p:cNvPr>
            <p:cNvSpPr/>
            <p:nvPr/>
          </p:nvSpPr>
          <p:spPr>
            <a:xfrm>
              <a:off x="161698" y="6954979"/>
              <a:ext cx="346363" cy="3463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7030A0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3505B80-717C-2743-A6C7-8D7095884E83}"/>
                </a:ext>
              </a:extLst>
            </p:cNvPr>
            <p:cNvSpPr txBox="1"/>
            <p:nvPr/>
          </p:nvSpPr>
          <p:spPr>
            <a:xfrm>
              <a:off x="574965" y="6915391"/>
              <a:ext cx="1448025" cy="360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latin typeface="+mn-lt"/>
                </a:rPr>
                <a:t>unobserved</a:t>
              </a:r>
            </a:p>
          </p:txBody>
        </p:sp>
        <p:sp>
          <p:nvSpPr>
            <p:cNvPr id="10" name="Cloud 9">
              <a:extLst>
                <a:ext uri="{FF2B5EF4-FFF2-40B4-BE49-F238E27FC236}">
                  <a16:creationId xmlns:a16="http://schemas.microsoft.com/office/drawing/2014/main" id="{01655408-1D63-9F45-B72F-C7D765605AE2}"/>
                </a:ext>
              </a:extLst>
            </p:cNvPr>
            <p:cNvSpPr/>
            <p:nvPr/>
          </p:nvSpPr>
          <p:spPr>
            <a:xfrm>
              <a:off x="94794" y="5576450"/>
              <a:ext cx="480171" cy="263237"/>
            </a:xfrm>
            <a:prstGeom prst="cloud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7030A0"/>
                </a:solidFill>
              </a:endParaRPr>
            </a:p>
          </p:txBody>
        </p:sp>
        <p:sp>
          <p:nvSpPr>
            <p:cNvPr id="11" name="Cloud 10">
              <a:extLst>
                <a:ext uri="{FF2B5EF4-FFF2-40B4-BE49-F238E27FC236}">
                  <a16:creationId xmlns:a16="http://schemas.microsoft.com/office/drawing/2014/main" id="{8B7F8CC1-1E3B-314F-BC4D-E795F4118135}"/>
                </a:ext>
              </a:extLst>
            </p:cNvPr>
            <p:cNvSpPr/>
            <p:nvPr/>
          </p:nvSpPr>
          <p:spPr>
            <a:xfrm>
              <a:off x="94794" y="5978234"/>
              <a:ext cx="480171" cy="263237"/>
            </a:xfrm>
            <a:prstGeom prst="cloud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7030A0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D85A1BB-864B-8441-81F8-6F25D54B5932}"/>
                </a:ext>
              </a:extLst>
            </p:cNvPr>
            <p:cNvSpPr txBox="1"/>
            <p:nvPr/>
          </p:nvSpPr>
          <p:spPr>
            <a:xfrm>
              <a:off x="574965" y="5522570"/>
              <a:ext cx="685572" cy="360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latin typeface="+mn-lt"/>
                </a:rPr>
                <a:t>train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02E2B29-EF28-9542-A7E7-DA442755AD1C}"/>
                </a:ext>
              </a:extLst>
            </p:cNvPr>
            <p:cNvSpPr txBox="1"/>
            <p:nvPr/>
          </p:nvSpPr>
          <p:spPr>
            <a:xfrm>
              <a:off x="574965" y="5929418"/>
              <a:ext cx="587405" cy="360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latin typeface="+mn-lt"/>
                </a:rPr>
                <a:t>test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1776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74D69-F97D-BD4D-98B2-41F7B77E9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Fall Course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4F8348-1B19-004F-9FC6-CDEF1ACE5A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562" y="1122680"/>
            <a:ext cx="5735276" cy="5103564"/>
          </a:xfrm>
        </p:spPr>
      </p:pic>
    </p:spTree>
    <p:extLst>
      <p:ext uri="{BB962C8B-B14F-4D97-AF65-F5344CB8AC3E}">
        <p14:creationId xmlns:p14="http://schemas.microsoft.com/office/powerpoint/2010/main" val="22814347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3" y="396046"/>
            <a:ext cx="9220200" cy="6546942"/>
          </a:xfrm>
        </p:spPr>
        <p:txBody>
          <a:bodyPr/>
          <a:lstStyle/>
          <a:p>
            <a:r>
              <a:rPr lang="en-US" altLang="ja-JP" dirty="0"/>
              <a:t>GP Prior</a:t>
            </a:r>
          </a:p>
          <a:p>
            <a:endParaRPr lang="en-US" altLang="ja-JP" dirty="0"/>
          </a:p>
          <a:p>
            <a:endParaRPr lang="en-US" altLang="ja-JP" dirty="0"/>
          </a:p>
          <a:p>
            <a:pPr lvl="2"/>
            <a:r>
              <a:rPr lang="en-US" altLang="ja-JP" dirty="0"/>
              <a:t>where</a:t>
            </a:r>
          </a:p>
          <a:p>
            <a:pPr lvl="2"/>
            <a:endParaRPr lang="en-US" altLang="ja-JP" dirty="0"/>
          </a:p>
          <a:p>
            <a:pPr lvl="2"/>
            <a:endParaRPr lang="en-US" altLang="ja-JP" dirty="0"/>
          </a:p>
          <a:p>
            <a:pPr lvl="2"/>
            <a:endParaRPr lang="en-US" altLang="ja-JP" dirty="0"/>
          </a:p>
          <a:p>
            <a:pPr lvl="2"/>
            <a:endParaRPr lang="en-US" altLang="ja-JP" dirty="0"/>
          </a:p>
          <a:p>
            <a:r>
              <a:rPr lang="en-US" altLang="ja-JP" dirty="0"/>
              <a:t>GP Posterior Predictive Distribution</a:t>
            </a:r>
          </a:p>
        </p:txBody>
      </p:sp>
      <p:pic>
        <p:nvPicPr>
          <p:cNvPr id="4" name="Picture 3" descr="Screen Shot 2015-11-04 at 10.10.49 PM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17" y="1275770"/>
            <a:ext cx="4759364" cy="715460"/>
          </a:xfrm>
          <a:prstGeom prst="rect">
            <a:avLst/>
          </a:prstGeom>
        </p:spPr>
      </p:pic>
      <p:pic>
        <p:nvPicPr>
          <p:cNvPr id="5" name="Picture 4" descr="Screen Shot 2015-11-04 at 3.57.48 PM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"/>
          <a:stretch/>
        </p:blipFill>
        <p:spPr>
          <a:xfrm>
            <a:off x="6151922" y="297527"/>
            <a:ext cx="3559155" cy="295278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1640504"/>
              </p:ext>
            </p:extLst>
          </p:nvPr>
        </p:nvGraphicFramePr>
        <p:xfrm>
          <a:off x="2148007" y="2693569"/>
          <a:ext cx="2228334" cy="870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9" name="Equation" r:id="rId6" imgW="1104900" imgH="431800" progId="Equation.DSMT4">
                  <p:embed/>
                </p:oleObj>
              </mc:Choice>
              <mc:Fallback>
                <p:oleObj name="Equation" r:id="rId6" imgW="11049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48007" y="2693569"/>
                        <a:ext cx="2228334" cy="8708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8391254"/>
              </p:ext>
            </p:extLst>
          </p:nvPr>
        </p:nvGraphicFramePr>
        <p:xfrm>
          <a:off x="2148007" y="3679080"/>
          <a:ext cx="4941888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0" name="Equation" r:id="rId8" imgW="2451100" imgH="939800" progId="Equation.DSMT4">
                  <p:embed/>
                </p:oleObj>
              </mc:Choice>
              <mc:Fallback>
                <p:oleObj name="Equation" r:id="rId8" imgW="2451100" imgH="93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48007" y="3679080"/>
                        <a:ext cx="4941888" cy="189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905217" y="6515704"/>
            <a:ext cx="7816947" cy="900139"/>
            <a:chOff x="905217" y="6470132"/>
            <a:chExt cx="8038544" cy="945711"/>
          </a:xfrm>
        </p:grpSpPr>
        <p:pic>
          <p:nvPicPr>
            <p:cNvPr id="10" name="Picture 9" descr="Screen Shot 2015-11-04 at 10.25.51 PM.pdf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217" y="6470132"/>
              <a:ext cx="8038544" cy="945711"/>
            </a:xfrm>
            <a:prstGeom prst="rect">
              <a:avLst/>
            </a:prstGeom>
          </p:spPr>
        </p:pic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03454630"/>
                </p:ext>
              </p:extLst>
            </p:nvPr>
          </p:nvGraphicFramePr>
          <p:xfrm>
            <a:off x="2111512" y="6513926"/>
            <a:ext cx="316612" cy="3453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61" name="Equation" r:id="rId11" imgW="139700" imgH="152400" progId="Equation.DSMT4">
                    <p:embed/>
                  </p:oleObj>
                </mc:Choice>
                <mc:Fallback>
                  <p:oleObj name="Equation" r:id="rId11" imgW="1397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111512" y="6513926"/>
                          <a:ext cx="316612" cy="34539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04182580"/>
                </p:ext>
              </p:extLst>
            </p:nvPr>
          </p:nvGraphicFramePr>
          <p:xfrm>
            <a:off x="5904760" y="6515704"/>
            <a:ext cx="37465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62" name="Equation" r:id="rId13" imgW="165100" imgH="190500" progId="Equation.DSMT4">
                    <p:embed/>
                  </p:oleObj>
                </mc:Choice>
                <mc:Fallback>
                  <p:oleObj name="Equation" r:id="rId13" imgW="165100" imgH="1905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5904760" y="6515704"/>
                          <a:ext cx="374650" cy="4318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87361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Observation Noise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What if</a:t>
            </a:r>
          </a:p>
          <a:p>
            <a:r>
              <a:rPr kumimoji="1" lang="en-US" altLang="ja-JP" dirty="0"/>
              <a:t>Covariance function becomes</a:t>
            </a:r>
          </a:p>
          <a:p>
            <a:endParaRPr lang="en-US" altLang="ja-JP" dirty="0"/>
          </a:p>
          <a:p>
            <a:r>
              <a:rPr kumimoji="1" lang="en-US" altLang="ja-JP" dirty="0"/>
              <a:t>Posterior predictive distribution becomes</a:t>
            </a:r>
            <a:endParaRPr kumimoji="1" lang="ja-JP" alt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0314546"/>
              </p:ext>
            </p:extLst>
          </p:nvPr>
        </p:nvGraphicFramePr>
        <p:xfrm>
          <a:off x="1872850" y="1554484"/>
          <a:ext cx="4852200" cy="60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Equation" r:id="rId3" imgW="1828800" imgH="228600" progId="Equation.DSMT4">
                  <p:embed/>
                </p:oleObj>
              </mc:Choice>
              <mc:Fallback>
                <p:oleObj name="Equation" r:id="rId3" imgW="1828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72850" y="1554484"/>
                        <a:ext cx="4852200" cy="606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008883"/>
              </p:ext>
            </p:extLst>
          </p:nvPr>
        </p:nvGraphicFramePr>
        <p:xfrm>
          <a:off x="989732" y="2857960"/>
          <a:ext cx="5482747" cy="774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name="Equation" r:id="rId5" imgW="2159000" imgH="304800" progId="Equation.DSMT4">
                  <p:embed/>
                </p:oleObj>
              </mc:Choice>
              <mc:Fallback>
                <p:oleObj name="Equation" r:id="rId5" imgW="2159000" imgH="304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89732" y="2857960"/>
                        <a:ext cx="5482747" cy="7747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Screen Shot 2015-11-04 at 10.40.55 PM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92" y="4551351"/>
            <a:ext cx="7105299" cy="123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36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What About The Length Scale?</a:t>
            </a:r>
            <a:endParaRPr kumimoji="1" lang="ja-JP" altLang="en-US" dirty="0"/>
          </a:p>
        </p:txBody>
      </p:sp>
      <p:pic>
        <p:nvPicPr>
          <p:cNvPr id="6" name="Picture 5" descr="Screen Shot 2015-11-04 at 12.18.27 PM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443" y="2540150"/>
            <a:ext cx="5757514" cy="4959109"/>
          </a:xfrm>
          <a:prstGeom prst="rect">
            <a:avLst/>
          </a:prstGeom>
        </p:spPr>
      </p:pic>
      <p:graphicFrame>
        <p:nvGraphicFramePr>
          <p:cNvPr id="7" name="Content Placeholder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4228840"/>
              </p:ext>
            </p:extLst>
          </p:nvPr>
        </p:nvGraphicFramePr>
        <p:xfrm>
          <a:off x="2367269" y="1434222"/>
          <a:ext cx="5323862" cy="751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Equation" r:id="rId5" imgW="2159000" imgH="304800" progId="Equation.DSMT4">
                  <p:embed/>
                </p:oleObj>
              </mc:Choice>
              <mc:Fallback>
                <p:oleObj name="Equation" r:id="rId5" imgW="2159000" imgH="304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67269" y="1434222"/>
                        <a:ext cx="5323862" cy="7516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97077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Full-Blown Squared-Exponential Covariance Function Has Three Parameters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3" y="2608440"/>
            <a:ext cx="9220200" cy="4334548"/>
          </a:xfrm>
        </p:spPr>
        <p:txBody>
          <a:bodyPr/>
          <a:lstStyle/>
          <a:p>
            <a:r>
              <a:rPr lang="en-US" altLang="ja-JP" dirty="0"/>
              <a:t>How do we determine parameters?</a:t>
            </a:r>
          </a:p>
          <a:p>
            <a:pPr lvl="1"/>
            <a:r>
              <a:rPr lang="en-US" altLang="ja-JP" dirty="0"/>
              <a:t>Prior knowledge</a:t>
            </a:r>
          </a:p>
          <a:p>
            <a:pPr lvl="1"/>
            <a:r>
              <a:rPr lang="en-US" altLang="ja-JP" dirty="0"/>
              <a:t>Maximum likelihood </a:t>
            </a:r>
          </a:p>
          <a:p>
            <a:pPr lvl="1"/>
            <a:r>
              <a:rPr lang="en-US" altLang="ja-JP" dirty="0"/>
              <a:t>Bayesian inference</a:t>
            </a:r>
          </a:p>
          <a:p>
            <a:r>
              <a:rPr lang="en-US" altLang="ja-JP" dirty="0"/>
              <a:t>Potentially many other free parameters</a:t>
            </a:r>
          </a:p>
          <a:p>
            <a:pPr lvl="1"/>
            <a:r>
              <a:rPr lang="en-US" altLang="ja-JP" dirty="0"/>
              <a:t>e.g., mean function</a:t>
            </a:r>
          </a:p>
        </p:txBody>
      </p:sp>
      <p:graphicFrame>
        <p:nvGraphicFramePr>
          <p:cNvPr id="4" name="Content Placeholder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980372"/>
              </p:ext>
            </p:extLst>
          </p:nvPr>
        </p:nvGraphicFramePr>
        <p:xfrm>
          <a:off x="2147888" y="1638368"/>
          <a:ext cx="576262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name="Equation" r:id="rId4" imgW="2336800" imgH="304800" progId="Equation.DSMT4">
                  <p:embed/>
                </p:oleObj>
              </mc:Choice>
              <mc:Fallback>
                <p:oleObj name="Equation" r:id="rId4" imgW="2336800" imgH="304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47888" y="1638368"/>
                        <a:ext cx="5762625" cy="75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Content Placeholder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4070201"/>
              </p:ext>
            </p:extLst>
          </p:nvPr>
        </p:nvGraphicFramePr>
        <p:xfrm>
          <a:off x="785551" y="6785113"/>
          <a:ext cx="231616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" name="Equation" r:id="rId6" imgW="939800" imgH="203200" progId="Equation.DSMT4">
                  <p:embed/>
                </p:oleObj>
              </mc:Choice>
              <mc:Fallback>
                <p:oleObj name="Equation" r:id="rId6" imgW="9398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85551" y="6785113"/>
                        <a:ext cx="2316163" cy="501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812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Many Forms For Covariance Function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Picture 3" descr="Screen Shot 2015-11-04 at 11.16.57 P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63" y="1324705"/>
            <a:ext cx="7994274" cy="62018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9999" y="7474241"/>
            <a:ext cx="1778401" cy="298159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500" b="1" dirty="0">
                <a:solidFill>
                  <a:srgbClr val="660066"/>
                </a:solidFill>
                <a:latin typeface="+mn-lt"/>
              </a:rPr>
              <a:t>From GPML toolbox</a:t>
            </a:r>
            <a:endParaRPr kumimoji="1" lang="ja-JP" altLang="en-US" sz="1500" b="1" dirty="0">
              <a:solidFill>
                <a:srgbClr val="6600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91712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Many Forms For Likelihood Function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altLang="ja-JP" dirty="0"/>
              <a:t>What is likelihood function?</a:t>
            </a:r>
          </a:p>
          <a:p>
            <a:pPr lvl="1"/>
            <a:r>
              <a:rPr lang="en-US" altLang="ja-JP" dirty="0"/>
              <a:t>noise free case we discussed</a:t>
            </a:r>
          </a:p>
          <a:p>
            <a:pPr lvl="1"/>
            <a:endParaRPr kumimoji="1" lang="en-US" altLang="ja-JP" dirty="0"/>
          </a:p>
          <a:p>
            <a:pPr lvl="1"/>
            <a:r>
              <a:rPr lang="en-US" altLang="ja-JP" dirty="0"/>
              <a:t>noisy observation case we discussed</a:t>
            </a:r>
          </a:p>
          <a:p>
            <a:pPr lvl="1"/>
            <a:endParaRPr kumimoji="1" lang="en-US" altLang="ja-JP" dirty="0"/>
          </a:p>
          <a:p>
            <a:r>
              <a:rPr lang="en-US" altLang="ja-JP" dirty="0"/>
              <a:t>With these likelihoods, inference is exact</a:t>
            </a:r>
          </a:p>
          <a:p>
            <a:pPr lvl="1"/>
            <a:r>
              <a:rPr kumimoji="1" lang="en-US" altLang="ja-JP" dirty="0"/>
              <a:t>Gaussian process is conjugate prior of Gaussian likelihood</a:t>
            </a:r>
            <a:endParaRPr lang="en-US" altLang="ja-JP" dirty="0"/>
          </a:p>
          <a:p>
            <a:pPr lvl="1"/>
            <a:r>
              <a:rPr lang="en-US" altLang="ja-JP" dirty="0"/>
              <a:t>(Works for noisy observations because noise is incorporated into covariance function.)</a:t>
            </a:r>
            <a:endParaRPr kumimoji="1" lang="en-US" altLang="ja-JP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3041589"/>
              </p:ext>
            </p:extLst>
          </p:nvPr>
        </p:nvGraphicFramePr>
        <p:xfrm>
          <a:off x="798922" y="2505202"/>
          <a:ext cx="3298186" cy="921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1" name="Equation" r:id="rId3" imgW="1727200" imgH="482600" progId="Equation.DSMT4">
                  <p:embed/>
                </p:oleObj>
              </mc:Choice>
              <mc:Fallback>
                <p:oleObj name="Equation" r:id="rId3" imgW="1727200" imgH="482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8922" y="2505202"/>
                        <a:ext cx="3298186" cy="921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7479252"/>
              </p:ext>
            </p:extLst>
          </p:nvPr>
        </p:nvGraphicFramePr>
        <p:xfrm>
          <a:off x="798922" y="4009335"/>
          <a:ext cx="26447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" name="Equation" r:id="rId5" imgW="1384300" imgH="241300" progId="Equation.DSMT4">
                  <p:embed/>
                </p:oleObj>
              </mc:Choice>
              <mc:Fallback>
                <p:oleObj name="Equation" r:id="rId5" imgW="13843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8922" y="4009335"/>
                        <a:ext cx="2644775" cy="46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342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Customizing Likelihood Function To Problem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Suppose that instead of real valued </a:t>
            </a:r>
            <a:r>
              <a:rPr lang="en-US" altLang="ja-JP" dirty="0"/>
              <a:t>observations y, observations are binary {0, 1}, e.g., class labels</a:t>
            </a:r>
          </a:p>
          <a:p>
            <a:endParaRPr lang="en-US" altLang="ja-JP" dirty="0"/>
          </a:p>
        </p:txBody>
      </p:sp>
      <p:pic>
        <p:nvPicPr>
          <p:cNvPr id="5" name="Picture 4" descr="Screen Shot 2015-11-03 at 10.01.53 P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368" y="2790556"/>
            <a:ext cx="4891607" cy="4843837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742908"/>
              </p:ext>
            </p:extLst>
          </p:nvPr>
        </p:nvGraphicFramePr>
        <p:xfrm>
          <a:off x="598744" y="3573583"/>
          <a:ext cx="68262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7" name="Equation" r:id="rId4" imgW="304800" imgH="190500" progId="Equation.DSMT4">
                  <p:embed/>
                </p:oleObj>
              </mc:Choice>
              <mc:Fallback>
                <p:oleObj name="Equation" r:id="rId4" imgW="3048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8744" y="3573583"/>
                        <a:ext cx="682625" cy="427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5524134"/>
              </p:ext>
            </p:extLst>
          </p:nvPr>
        </p:nvGraphicFramePr>
        <p:xfrm>
          <a:off x="3378734" y="6942988"/>
          <a:ext cx="257175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8" name="Equation" r:id="rId6" imgW="114300" imgH="165100" progId="Equation.DSMT4">
                  <p:embed/>
                </p:oleObj>
              </mc:Choice>
              <mc:Fallback>
                <p:oleObj name="Equation" r:id="rId6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78734" y="6942988"/>
                        <a:ext cx="257175" cy="369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316655"/>
              </p:ext>
            </p:extLst>
          </p:nvPr>
        </p:nvGraphicFramePr>
        <p:xfrm>
          <a:off x="5350635" y="3573583"/>
          <a:ext cx="3469415" cy="879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9" name="Equation" r:id="rId8" imgW="1549400" imgH="393700" progId="Equation.DSMT4">
                  <p:embed/>
                </p:oleObj>
              </mc:Choice>
              <mc:Fallback>
                <p:oleObj name="Equation" r:id="rId8" imgW="15494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50635" y="3573583"/>
                        <a:ext cx="3469415" cy="87991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85987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Many Approximate Inference Techniques</a:t>
            </a:r>
            <a:br>
              <a:rPr lang="en-US" altLang="ja-JP" dirty="0"/>
            </a:br>
            <a:r>
              <a:rPr lang="en-US" altLang="ja-JP" dirty="0"/>
              <a:t>For GPs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Choice depends on likelihood function</a:t>
            </a:r>
            <a:endParaRPr kumimoji="1" lang="ja-JP" altLang="en-US" dirty="0"/>
          </a:p>
        </p:txBody>
      </p:sp>
      <p:pic>
        <p:nvPicPr>
          <p:cNvPr id="4" name="Picture 3" descr="Screen Shot 2015-11-04 at 11.55.13 P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06" y="2698062"/>
            <a:ext cx="9232900" cy="3886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9999" y="7474241"/>
            <a:ext cx="1778401" cy="298159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500" b="1" dirty="0">
                <a:solidFill>
                  <a:srgbClr val="660066"/>
                </a:solidFill>
                <a:latin typeface="+mn-lt"/>
              </a:rPr>
              <a:t>From GPML toolbox</a:t>
            </a:r>
            <a:endParaRPr kumimoji="1" lang="ja-JP" altLang="en-US" sz="1500" b="1" dirty="0">
              <a:solidFill>
                <a:srgbClr val="6600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33219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What Do GPs Buy Us?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Choice of covariance and mean functions seem a good way to incorporate prior knowledge</a:t>
            </a:r>
          </a:p>
          <a:p>
            <a:pPr lvl="1"/>
            <a:r>
              <a:rPr kumimoji="1" lang="en-US" altLang="ja-JP" dirty="0"/>
              <a:t>e.g., periodi</a:t>
            </a:r>
            <a:r>
              <a:rPr lang="en-US" altLang="ja-JP" dirty="0"/>
              <a:t>c covariance function</a:t>
            </a:r>
          </a:p>
          <a:p>
            <a:r>
              <a:rPr lang="en-US" altLang="ja-JP" dirty="0"/>
              <a:t>As with all Bayesian methods, greatest benefit is when problem is data limited</a:t>
            </a:r>
          </a:p>
          <a:p>
            <a:r>
              <a:rPr kumimoji="1" lang="en-US" altLang="ja-JP" dirty="0"/>
              <a:t>Predictions with error bars</a:t>
            </a:r>
          </a:p>
          <a:p>
            <a:r>
              <a:rPr lang="en-US" altLang="ja-JP" dirty="0"/>
              <a:t>An elegant way of doing global optimization</a:t>
            </a:r>
            <a:r>
              <a:rPr lang="is-IS" altLang="ja-JP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75411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Gaussian Processes For Regression, Classification, and Prediction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5-11-03 at 9.41.48 P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59" y="4629664"/>
            <a:ext cx="7467600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008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How Do We Deal With Many Parameters, Little Data?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altLang="ja-JP" dirty="0"/>
              <a:t>1. Regularization</a:t>
            </a:r>
          </a:p>
          <a:p>
            <a:pPr lvl="2"/>
            <a:r>
              <a:rPr lang="en-US" altLang="ja-JP" dirty="0"/>
              <a:t>e.g., smoothing, L1 penalty, drop out in neural nets, large K for K-nearest neighbor</a:t>
            </a:r>
          </a:p>
          <a:p>
            <a:r>
              <a:rPr kumimoji="1" lang="en-US" altLang="ja-JP" dirty="0"/>
              <a:t>2. Standard Bayesian approach</a:t>
            </a:r>
          </a:p>
          <a:p>
            <a:pPr lvl="2"/>
            <a:r>
              <a:rPr lang="en-US" altLang="ja-JP" dirty="0"/>
              <a:t>specify probability of data given weights, P(D|W)</a:t>
            </a:r>
          </a:p>
          <a:p>
            <a:pPr lvl="2"/>
            <a:r>
              <a:rPr kumimoji="1" lang="en-US" altLang="ja-JP" dirty="0"/>
              <a:t>specify weight priors given </a:t>
            </a:r>
            <a:r>
              <a:rPr kumimoji="1" lang="en-US" altLang="ja-JP" dirty="0" err="1"/>
              <a:t>hyperparameter</a:t>
            </a:r>
            <a:r>
              <a:rPr kumimoji="1" lang="en-US" altLang="ja-JP" dirty="0"/>
              <a:t> α, P(W|</a:t>
            </a:r>
            <a:r>
              <a:rPr lang="en-US" altLang="ja-JP" dirty="0"/>
              <a:t>α)</a:t>
            </a:r>
          </a:p>
          <a:p>
            <a:pPr lvl="2"/>
            <a:r>
              <a:rPr kumimoji="1" lang="en-US" altLang="ja-JP" dirty="0"/>
              <a:t>find posterior over weights given data, P(W|D, </a:t>
            </a:r>
            <a:r>
              <a:rPr lang="en-US" altLang="ja-JP" dirty="0"/>
              <a:t>α)</a:t>
            </a:r>
          </a:p>
          <a:p>
            <a:pPr lvl="2"/>
            <a:r>
              <a:rPr kumimoji="1" lang="en-US" altLang="ja-JP" dirty="0"/>
              <a:t>With little data, strong weight prior constrains inference</a:t>
            </a:r>
            <a:endParaRPr lang="en-US" altLang="ja-JP" dirty="0"/>
          </a:p>
          <a:p>
            <a:r>
              <a:rPr lang="en-US" altLang="ja-JP" dirty="0"/>
              <a:t>3. Gaussian processes</a:t>
            </a:r>
          </a:p>
          <a:p>
            <a:pPr lvl="2"/>
            <a:r>
              <a:rPr lang="en-US" altLang="ja-JP" dirty="0"/>
              <a:t>place a prior over </a:t>
            </a:r>
            <a:r>
              <a:rPr lang="en-US" altLang="ja-JP" i="1" dirty="0"/>
              <a:t>functions</a:t>
            </a:r>
            <a:r>
              <a:rPr lang="en-US" altLang="ja-JP" dirty="0"/>
              <a:t> directly rather than over model parameters, W</a:t>
            </a:r>
          </a:p>
        </p:txBody>
      </p:sp>
    </p:spTree>
    <p:extLst>
      <p:ext uri="{BB962C8B-B14F-4D97-AF65-F5344CB8AC3E}">
        <p14:creationId xmlns:p14="http://schemas.microsoft.com/office/powerpoint/2010/main" val="108284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Problems That GPs Solve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kumimoji="1" lang="en-US" altLang="ja-JP" dirty="0" err="1"/>
              <a:t>Overfitting</a:t>
            </a:r>
            <a:endParaRPr kumimoji="1" lang="en-US" altLang="ja-JP" dirty="0"/>
          </a:p>
          <a:p>
            <a:pPr lvl="1"/>
            <a:r>
              <a:rPr lang="en-US" altLang="ja-JP" dirty="0"/>
              <a:t>In problems with limited data, the data themselves aren’t sufficient to constrain the model predictions</a:t>
            </a:r>
          </a:p>
          <a:p>
            <a:r>
              <a:rPr lang="en-US" altLang="ja-JP" dirty="0"/>
              <a:t>Uncertainty in prediction</a:t>
            </a:r>
          </a:p>
          <a:p>
            <a:pPr lvl="1"/>
            <a:r>
              <a:rPr lang="en-US" altLang="ja-JP" dirty="0"/>
              <a:t>Want to not only predict test values, but also estimate uncertainty in the predictions</a:t>
            </a:r>
          </a:p>
          <a:p>
            <a:r>
              <a:rPr lang="en-US" altLang="ja-JP" dirty="0"/>
              <a:t>Provide a convenient language for expressing domain knowledge</a:t>
            </a:r>
          </a:p>
          <a:p>
            <a:pPr lvl="1"/>
            <a:r>
              <a:rPr lang="en-US" altLang="ja-JP" dirty="0"/>
              <a:t>Prior is specified over function space</a:t>
            </a:r>
          </a:p>
          <a:p>
            <a:pPr lvl="1"/>
            <a:r>
              <a:rPr lang="en-US" altLang="ja-JP" dirty="0"/>
              <a:t>Intuitions are likely to be stronger in function space than parameter space</a:t>
            </a:r>
          </a:p>
          <a:p>
            <a:pPr lvl="1"/>
            <a:r>
              <a:rPr lang="en-US" altLang="ja-JP" dirty="0"/>
              <a:t>E.g., smoothness constraints on function, trends over time, etc.</a:t>
            </a:r>
          </a:p>
        </p:txBody>
      </p:sp>
    </p:spTree>
    <p:extLst>
      <p:ext uri="{BB962C8B-B14F-4D97-AF65-F5344CB8AC3E}">
        <p14:creationId xmlns:p14="http://schemas.microsoft.com/office/powerpoint/2010/main" val="88179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Intuition</a:t>
            </a:r>
            <a:endParaRPr kumimoji="1" lang="ja-JP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6" name="Picture 5" descr="Screen Shot 2015-11-03 at 9.51.22 P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40" y="2220604"/>
            <a:ext cx="9132241" cy="3929196"/>
          </a:xfrm>
          <a:prstGeom prst="rect">
            <a:avLst/>
          </a:prstGeom>
        </p:spPr>
      </p:pic>
      <p:sp>
        <p:nvSpPr>
          <p:cNvPr id="7" name="5-Point Star 6"/>
          <p:cNvSpPr/>
          <p:nvPr/>
        </p:nvSpPr>
        <p:spPr>
          <a:xfrm>
            <a:off x="6243715" y="3307405"/>
            <a:ext cx="330706" cy="341998"/>
          </a:xfrm>
          <a:prstGeom prst="star5">
            <a:avLst/>
          </a:prstGeom>
          <a:solidFill>
            <a:srgbClr val="C0504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rgbClr val="7030A0"/>
              </a:solidFill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7745392" y="4147760"/>
            <a:ext cx="330706" cy="341998"/>
          </a:xfrm>
          <a:prstGeom prst="star5">
            <a:avLst/>
          </a:prstGeom>
          <a:solidFill>
            <a:srgbClr val="C0504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4187" y="7164889"/>
            <a:ext cx="4729430" cy="6345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rgbClr val="000000"/>
                </a:solidFill>
                <a:latin typeface="+mn-lt"/>
              </a:rPr>
              <a:t>Figures from Rasmussen &amp; Williams (2006)</a:t>
            </a:r>
            <a:br>
              <a:rPr kumimoji="1" lang="en-US" altLang="ja-JP" sz="2000" b="1" dirty="0">
                <a:solidFill>
                  <a:srgbClr val="000000"/>
                </a:solidFill>
                <a:latin typeface="+mn-lt"/>
              </a:rPr>
            </a:br>
            <a:r>
              <a:rPr kumimoji="1" lang="en-US" altLang="ja-JP" sz="2000" b="1" dirty="0">
                <a:solidFill>
                  <a:srgbClr val="000000"/>
                </a:solidFill>
                <a:latin typeface="+mn-lt"/>
                <a:hlinkClick r:id="rId4"/>
              </a:rPr>
              <a:t>Gaussian Processes for Machine Learning</a:t>
            </a:r>
            <a:endParaRPr kumimoji="1" lang="ja-JP" altLang="en-US" sz="20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29200" y="1185025"/>
            <a:ext cx="5350069" cy="5362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rgbClr val="7030A0"/>
              </a:solidFill>
            </a:endParaRPr>
          </a:p>
        </p:txBody>
      </p:sp>
      <p:sp>
        <p:nvSpPr>
          <p:cNvPr id="11" name="5-Point Star 10">
            <a:extLst>
              <a:ext uri="{FF2B5EF4-FFF2-40B4-BE49-F238E27FC236}">
                <a16:creationId xmlns:a16="http://schemas.microsoft.com/office/drawing/2014/main" id="{7D7548B8-6491-2F42-A6A6-9E8A0433A3CE}"/>
              </a:ext>
            </a:extLst>
          </p:cNvPr>
          <p:cNvSpPr/>
          <p:nvPr/>
        </p:nvSpPr>
        <p:spPr>
          <a:xfrm>
            <a:off x="1588582" y="3307405"/>
            <a:ext cx="330706" cy="341998"/>
          </a:xfrm>
          <a:prstGeom prst="star5">
            <a:avLst/>
          </a:prstGeom>
          <a:solidFill>
            <a:srgbClr val="C0504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rgbClr val="7030A0"/>
              </a:solidFill>
            </a:endParaRPr>
          </a:p>
        </p:txBody>
      </p:sp>
      <p:sp>
        <p:nvSpPr>
          <p:cNvPr id="12" name="5-Point Star 11">
            <a:extLst>
              <a:ext uri="{FF2B5EF4-FFF2-40B4-BE49-F238E27FC236}">
                <a16:creationId xmlns:a16="http://schemas.microsoft.com/office/drawing/2014/main" id="{A71BF308-5B98-5243-A99E-A4A5A898BCB2}"/>
              </a:ext>
            </a:extLst>
          </p:cNvPr>
          <p:cNvSpPr/>
          <p:nvPr/>
        </p:nvSpPr>
        <p:spPr>
          <a:xfrm>
            <a:off x="3090259" y="4147760"/>
            <a:ext cx="330706" cy="341998"/>
          </a:xfrm>
          <a:prstGeom prst="star5">
            <a:avLst/>
          </a:prstGeom>
          <a:solidFill>
            <a:srgbClr val="C0504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16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4CEB2-809C-F743-B1AC-F21E0ECF8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F57C2-BB83-B04C-BAC5-2EA51B044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chifeng.scripts.mit.edu</a:t>
            </a:r>
            <a:r>
              <a:rPr lang="en-US" dirty="0"/>
              <a:t>/stuff/</a:t>
            </a:r>
            <a:r>
              <a:rPr lang="en-US" dirty="0" err="1"/>
              <a:t>gp</a:t>
            </a:r>
            <a:r>
              <a:rPr lang="en-US" dirty="0"/>
              <a:t>-demo/</a:t>
            </a:r>
          </a:p>
        </p:txBody>
      </p:sp>
    </p:spTree>
    <p:extLst>
      <p:ext uri="{BB962C8B-B14F-4D97-AF65-F5344CB8AC3E}">
        <p14:creationId xmlns:p14="http://schemas.microsoft.com/office/powerpoint/2010/main" val="2579919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 Two-Dimensional Input Space</a:t>
            </a:r>
            <a:endParaRPr kumimoji="1" lang="ja-JP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" name="Picture 5" descr="Screen Shot 2015-11-04 at 11.11.17 P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0" y="2491560"/>
            <a:ext cx="5435600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620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Important </a:t>
            </a:r>
            <a:r>
              <a:rPr lang="en-US" altLang="ja-JP" dirty="0"/>
              <a:t>Ideas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3" y="1316350"/>
            <a:ext cx="9220200" cy="5073555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Nonparametric model</a:t>
            </a:r>
          </a:p>
          <a:p>
            <a:pPr lvl="1"/>
            <a:r>
              <a:rPr lang="en-US" altLang="ja-JP" dirty="0"/>
              <a:t>complexity of model posterior can grow as more data are added</a:t>
            </a:r>
          </a:p>
          <a:p>
            <a:pPr lvl="1"/>
            <a:r>
              <a:rPr lang="en-US" altLang="ja-JP" dirty="0"/>
              <a:t>compare to polynomial regression</a:t>
            </a:r>
          </a:p>
          <a:p>
            <a:r>
              <a:rPr lang="en-US" altLang="ja-JP" dirty="0"/>
              <a:t>Prior determined by one or more smoothness parameters</a:t>
            </a:r>
          </a:p>
          <a:p>
            <a:pPr lvl="1"/>
            <a:r>
              <a:rPr lang="en-US" altLang="ja-JP" dirty="0"/>
              <a:t>We will learn these parameters</a:t>
            </a:r>
            <a:br>
              <a:rPr lang="en-US" altLang="ja-JP" dirty="0"/>
            </a:br>
            <a:r>
              <a:rPr lang="en-US" altLang="ja-JP" dirty="0"/>
              <a:t>from the data</a:t>
            </a:r>
          </a:p>
        </p:txBody>
      </p:sp>
      <p:pic>
        <p:nvPicPr>
          <p:cNvPr id="5" name="Picture 4" descr="Screen Shot 2015-11-04 at 12.21.42 P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77" y="5072278"/>
            <a:ext cx="30988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790571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2014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 sz="2800" dirty="0" smtClean="0">
            <a:solidFill>
              <a:srgbClr val="7030A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3100" b="1" dirty="0">
            <a:solidFill>
              <a:srgbClr val="0F6FC6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3322</TotalTime>
  <Words>1098</Words>
  <Application>Microsoft Macintosh PowerPoint</Application>
  <PresentationFormat>Custom</PresentationFormat>
  <Paragraphs>181</Paragraphs>
  <Slides>28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ＭＳ Ｐゴシック</vt:lpstr>
      <vt:lpstr>Arial</vt:lpstr>
      <vt:lpstr>Calibri</vt:lpstr>
      <vt:lpstr>StarSymbol</vt:lpstr>
      <vt:lpstr>Times</vt:lpstr>
      <vt:lpstr>Wingdings</vt:lpstr>
      <vt:lpstr>1_Default2014</vt:lpstr>
      <vt:lpstr>Equation</vt:lpstr>
      <vt:lpstr>CSCI 5822 Probabilistic Models of Human and Machine Learning</vt:lpstr>
      <vt:lpstr>Fall Course</vt:lpstr>
      <vt:lpstr>Gaussian Processes For Regression, Classification, and Prediction</vt:lpstr>
      <vt:lpstr>How Do We Deal With Many Parameters, Little Data?</vt:lpstr>
      <vt:lpstr>Problems That GPs Solve</vt:lpstr>
      <vt:lpstr>Intuition</vt:lpstr>
      <vt:lpstr>Demo</vt:lpstr>
      <vt:lpstr>A Two-Dimensional Input Space</vt:lpstr>
      <vt:lpstr>Important Ideas</vt:lpstr>
      <vt:lpstr>Gaussian Distributions: A Reminder</vt:lpstr>
      <vt:lpstr>Gaussian Distributions: A Reminder</vt:lpstr>
      <vt:lpstr>Gaussian Distributions: A Reminder</vt:lpstr>
      <vt:lpstr>Stochastic Process</vt:lpstr>
      <vt:lpstr>Gaussian Process</vt:lpstr>
      <vt:lpstr>Gaussian Process</vt:lpstr>
      <vt:lpstr>Gaussian Process</vt:lpstr>
      <vt:lpstr>From Gaussian Distribution To Gaussian Process</vt:lpstr>
      <vt:lpstr>Inference</vt:lpstr>
      <vt:lpstr>Graphical Model Depiction of Gaussian Process Inference</vt:lpstr>
      <vt:lpstr>PowerPoint Presentation</vt:lpstr>
      <vt:lpstr>Observation Noise</vt:lpstr>
      <vt:lpstr>What About The Length Scale?</vt:lpstr>
      <vt:lpstr>Full-Blown Squared-Exponential Covariance Function Has Three Parameters</vt:lpstr>
      <vt:lpstr>Many Forms For Covariance Function</vt:lpstr>
      <vt:lpstr>Many Forms For Likelihood Function</vt:lpstr>
      <vt:lpstr>Customizing Likelihood Function To Problem</vt:lpstr>
      <vt:lpstr>Many Approximate Inference Techniques For GPs</vt:lpstr>
      <vt:lpstr>What Do GPs Buy Us?</vt:lpstr>
    </vt:vector>
  </TitlesOfParts>
  <Company>University of Colorado</Company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Nonparametric Bayesian Models</dc:title>
  <dc:creator>Michael Mozer</dc:creator>
  <cp:lastModifiedBy>Michael C Mozer</cp:lastModifiedBy>
  <cp:revision>345</cp:revision>
  <dcterms:created xsi:type="dcterms:W3CDTF">2012-10-23T01:46:04Z</dcterms:created>
  <dcterms:modified xsi:type="dcterms:W3CDTF">2018-04-12T16:51:18Z</dcterms:modified>
</cp:coreProperties>
</file>