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61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22" r:id="rId11"/>
    <p:sldId id="33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26" r:id="rId20"/>
    <p:sldId id="272" r:id="rId21"/>
    <p:sldId id="273" r:id="rId22"/>
    <p:sldId id="274" r:id="rId23"/>
    <p:sldId id="277" r:id="rId24"/>
    <p:sldId id="275" r:id="rId25"/>
    <p:sldId id="276" r:id="rId26"/>
    <p:sldId id="327" r:id="rId27"/>
    <p:sldId id="328" r:id="rId28"/>
    <p:sldId id="32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5" r:id="rId63"/>
    <p:sldId id="318" r:id="rId64"/>
    <p:sldId id="320" r:id="rId65"/>
    <p:sldId id="333" r:id="rId66"/>
    <p:sldId id="338" r:id="rId67"/>
    <p:sldId id="340" r:id="rId68"/>
    <p:sldId id="324" r:id="rId69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406400" indent="-196850"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622300" indent="-193675"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838200" indent="-206375"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1054100" indent="-193675" algn="l" defTabSz="449263" rtl="0" fontAlgn="base" hangingPunct="0">
      <a:lnSpc>
        <a:spcPct val="31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6A0A"/>
    <a:srgbClr val="9FD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34"/>
  </p:normalViewPr>
  <p:slideViewPr>
    <p:cSldViewPr>
      <p:cViewPr varScale="1">
        <p:scale>
          <a:sx n="152" d="100"/>
          <a:sy n="152" d="100"/>
        </p:scale>
        <p:origin x="107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54018-3629-0444-9E9E-D0FE3726D35E}" type="datetimeFigureOut">
              <a:rPr lang="en-US" smtClean="0"/>
              <a:t>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4AA76-4558-0743-AB42-C0D6664EA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76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13330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22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12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645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645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64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64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BA8AECF-A9BD-6A48-82EE-46CD6809E63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has one of two states, but you don’t know which state it is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A8AECF-A9BD-6A48-82EE-46CD6809E633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618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What is wrong with the logic here?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2CC5CADA-72D7-B540-947D-9C4A8E81FD86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19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Reverend Bayes… Matt’s kid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672B51EB-6E50-264B-9902-1EB12FDA2F4B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22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50 cents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99487AEC-BBE1-5C48-95B8-4BDB08B9E717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24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P(</a:t>
            </a:r>
            <a:r>
              <a:rPr lang="en-US" altLang="en-US" dirty="0" err="1">
                <a:latin typeface="Times New Roman" charset="0"/>
                <a:ea typeface="ＭＳ Ｐゴシック" charset="-128"/>
              </a:rPr>
              <a:t>Win|Black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) = P(</a:t>
            </a:r>
            <a:r>
              <a:rPr lang="en-US" altLang="en-US" dirty="0" err="1">
                <a:latin typeface="Times New Roman" charset="0"/>
                <a:ea typeface="ＭＳ Ｐゴシック" charset="-128"/>
              </a:rPr>
              <a:t>Black|Win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)P(Win) / (P(</a:t>
            </a:r>
            <a:r>
              <a:rPr lang="en-US" altLang="en-US" dirty="0" err="1">
                <a:latin typeface="Times New Roman" charset="0"/>
                <a:ea typeface="ＭＳ Ｐゴシック" charset="-128"/>
              </a:rPr>
              <a:t>Black|Win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)P(win) + P(</a:t>
            </a:r>
            <a:r>
              <a:rPr lang="en-US" altLang="en-US" dirty="0" err="1">
                <a:latin typeface="Times New Roman" charset="0"/>
                <a:ea typeface="ＭＳ Ｐゴシック" charset="-128"/>
              </a:rPr>
              <a:t>Black|Lose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)P(Lose))</a:t>
            </a:r>
          </a:p>
          <a:p>
            <a:r>
              <a:rPr lang="en-US" altLang="en-US" dirty="0">
                <a:latin typeface="Times New Roman" charset="0"/>
                <a:ea typeface="ＭＳ Ｐゴシック" charset="-128"/>
              </a:rPr>
              <a:t>.5/(.5+.66) = .43</a:t>
            </a:r>
          </a:p>
          <a:p>
            <a:r>
              <a:rPr lang="en-US" altLang="en-US" dirty="0">
                <a:latin typeface="Times New Roman" charset="0"/>
                <a:ea typeface="ＭＳ Ｐゴシック" charset="-128"/>
              </a:rPr>
              <a:t>P(</a:t>
            </a:r>
            <a:r>
              <a:rPr lang="en-US" altLang="en-US" dirty="0" err="1">
                <a:latin typeface="Times New Roman" charset="0"/>
                <a:ea typeface="ＭＳ Ｐゴシック" charset="-128"/>
              </a:rPr>
              <a:t>Win|Red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) = .60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D66E796F-012A-EB4E-90B2-66A8323CA7DD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25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What’s this called? CHAIN RULE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F4F5E675-EA39-A048-B86C-2F24ECF511D0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39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Classifiers and regressors are the workhorse of 5622; Density estimation is the workhorse of 7222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ED06F19-ABF3-EC41-BC65-D906676102F0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44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 = row</a:t>
            </a:r>
            <a:r>
              <a:rPr lang="en-US" baseline="0" dirty="0"/>
              <a:t> from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A8AECF-A9BD-6A48-82EE-46CD6809E633}" type="slidenum">
              <a:rPr lang="en-GB" altLang="en-US" smtClean="0"/>
              <a:pPr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853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natural</a:t>
            </a:r>
            <a:r>
              <a:rPr lang="en-US" baseline="0" dirty="0"/>
              <a:t>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A8AECF-A9BD-6A48-82EE-46CD6809E633}" type="slidenum">
              <a:rPr lang="en-GB" altLang="en-US" smtClean="0"/>
              <a:pPr/>
              <a:t>51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83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OVERFITTING: curve fitting example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68149B90-5F7C-3847-A452-9045DED72A73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54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analogous results for multivalued variables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E4558CEB-8F96-8F46-ACA4-3F461E12AE9C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60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NEXT SLIDE HAS EXPLANATION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0513C39E-2A6D-7147-891E-4AF09C5E53D7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density estimator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A8AECF-A9BD-6A48-82EE-46CD6809E633}" type="slidenum">
              <a:rPr lang="en-GB" altLang="en-US" smtClean="0"/>
              <a:pPr/>
              <a:t>65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15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[read</a:t>
            </a:r>
            <a:r>
              <a:rPr lang="en-US" baseline="0" dirty="0"/>
              <a:t> the red and blue text]</a:t>
            </a:r>
          </a:p>
          <a:p>
            <a:r>
              <a:rPr lang="en-US" baseline="0" dirty="0"/>
              <a:t>no world ever have A true = FALSE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A8AECF-A9BD-6A48-82EE-46CD6809E63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28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P(A or not A) = P(A) + P(not A) – P(A and not A)</a:t>
            </a:r>
          </a:p>
          <a:p>
            <a:r>
              <a:rPr lang="en-US" altLang="en-US" dirty="0">
                <a:latin typeface="Times New Roman" charset="0"/>
                <a:ea typeface="ＭＳ Ｐゴシック" charset="-128"/>
              </a:rPr>
              <a:t>P(A or not A) = P(true) = 1</a:t>
            </a:r>
          </a:p>
          <a:p>
            <a:r>
              <a:rPr lang="en-US" altLang="en-US" dirty="0">
                <a:latin typeface="Times New Roman" charset="0"/>
                <a:ea typeface="ＭＳ Ｐゴシック" charset="-128"/>
              </a:rPr>
              <a:t>P(A and not A) = P(false) = 0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AACB1705-0169-1546-81BA-67F82AC28A1F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rearranging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P(A v  B) :   P(A) = P(A ^ B) + (P(B) </a:t>
            </a:r>
            <a:r>
              <a:rPr lang="mr-IN" altLang="en-US" baseline="0" dirty="0">
                <a:latin typeface="Times New Roman" charset="0"/>
                <a:ea typeface="ＭＳ Ｐゴシック" charset="-128"/>
              </a:rPr>
              <a:t>–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P(A v B))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EFCD8249-4EE8-5141-8528-5A5F6A65E466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note that P(Q) isn’t inconsistent with P(A):  P(A=true) tells you the whole distribution; likewise P(Q) tells you the whole distribution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AF09D989-5E36-FF4B-BF8A-006FE446EB18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10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D375B9FA-269A-EE45-B40C-0B84F9E1547D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11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integration over nuisance variables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FBFBAAF6-8289-7C45-8814-743489CE3488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15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0488" y="763588"/>
            <a:ext cx="5024437" cy="3768725"/>
          </a:xfrm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read: “A given B” or “A conditional on B”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174F0B74-CD8E-B04B-96AE-5E360E274096}" type="slidenum">
              <a:rPr lang="en-GB" altLang="en-US" sz="1400">
                <a:solidFill>
                  <a:srgbClr val="000000"/>
                </a:solidFill>
                <a:latin typeface="Times New Roman" charset="0"/>
              </a:rPr>
              <a:pPr eaLnBrk="1"/>
              <a:t>16</a:t>
            </a:fld>
            <a:endParaRPr lang="en-GB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85B8-785C-7648-B7C2-386A6FEFAC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67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AE864-CBAB-D642-A026-C962B9CCB4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42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69788-13EA-4F43-A49A-DC4AB9158B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9148F-CB10-B249-BABE-ADD4DCFB4D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3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C7507-57FE-6749-A999-A93CCD9C2A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28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442BC-5E08-2840-9908-F2C170FB86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7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1523E-C349-0243-9543-282799D7BB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0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AF81-DAA0-FE4F-B57C-16A2F95899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964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2348-C619-5345-98AB-5F40146A44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62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4382-3FF0-0E46-B40E-B07340404E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834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19CE-C804-464D-9C2E-53F93869C0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79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buFont typeface="Wingdings" charset="2"/>
              <a:buNone/>
              <a:defRPr sz="13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buFont typeface="Wingdings" charset="2"/>
              <a:buNone/>
              <a:defRPr sz="13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A4FB659D-C39D-764A-9028-80936AC0638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Basic Probability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 rtlCol="0">
            <a:normAutofit fontScale="92500"/>
          </a:bodyPr>
          <a:lstStyle/>
          <a:p>
            <a:pPr defTabSz="10078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(most slides borrowed, with permission, from Andrew Moore of CMU and Google)</a:t>
            </a:r>
          </a:p>
          <a:p>
            <a:pPr defTabSz="10078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http://www.cs.cmu.edu/~awm/tutorials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156A0A"/>
                </a:solidFill>
                <a:ea typeface="ＭＳ Ｐゴシック" charset="-128"/>
              </a:rPr>
              <a:t>Notation Digression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17638"/>
            <a:ext cx="9074150" cy="57959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dirty="0">
                <a:ea typeface="ＭＳ Ｐゴシック" charset="-128"/>
              </a:rPr>
              <a:t>Binary valued variables</a:t>
            </a:r>
          </a:p>
          <a:p>
            <a:pPr marL="896938" lvl="1" indent="-457200" eaLnBrk="1" hangingPunct="1"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P(A) is shorthand for P(A=true)</a:t>
            </a:r>
          </a:p>
          <a:p>
            <a:pPr marL="896938" lvl="1" indent="-457200" eaLnBrk="1" hangingPunct="1"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P(~A) or P(</a:t>
            </a:r>
            <a:r>
              <a:rPr lang="en-US" altLang="en-US" dirty="0" err="1">
                <a:ea typeface="ＭＳ Ｐゴシック" charset="-128"/>
              </a:rPr>
              <a:t>Ā</a:t>
            </a:r>
            <a:r>
              <a:rPr lang="en-US" altLang="en-US" dirty="0">
                <a:ea typeface="ＭＳ Ｐゴシック" charset="-128"/>
              </a:rPr>
              <a:t>) is shorthand for P(A=false)</a:t>
            </a:r>
          </a:p>
          <a:p>
            <a:pPr marL="896938" lvl="1" indent="-457200" eaLnBrk="1" hangingPunct="1"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For binary variables that aren’t true/false: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P(Printer=online), P(Printer=offline)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>
                <a:ea typeface="ＭＳ Ｐゴシック" charset="-128"/>
              </a:rPr>
              <a:t>Multi-valued (Categorical) variables</a:t>
            </a:r>
          </a:p>
          <a:p>
            <a:pPr marL="896938" lvl="1" indent="-457200" eaLnBrk="1" hangingPunct="1"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P(Major=history), P(Age=19)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156A0A"/>
                </a:solidFill>
                <a:ea typeface="ＭＳ Ｐゴシック" charset="-128"/>
              </a:rPr>
              <a:t>Notation Digression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17638"/>
            <a:ext cx="9074150" cy="5795962"/>
          </a:xfrm>
        </p:spPr>
        <p:txBody>
          <a:bodyPr rtlCol="0">
            <a:normAutofit/>
          </a:bodyPr>
          <a:lstStyle/>
          <a:p>
            <a:pPr marL="0" indent="0" defTabSz="100783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ea typeface="+mn-ea"/>
                <a:cs typeface="+mn-cs"/>
              </a:rPr>
              <a:t>Note: upper case letters/names for </a:t>
            </a:r>
            <a:r>
              <a:rPr lang="en-US" i="1" dirty="0">
                <a:ea typeface="+mn-ea"/>
                <a:cs typeface="+mn-cs"/>
              </a:rPr>
              <a:t>variables</a:t>
            </a:r>
            <a:r>
              <a:rPr lang="en-US" dirty="0">
                <a:ea typeface="+mn-ea"/>
                <a:cs typeface="+mn-cs"/>
              </a:rPr>
              <a:t>, lower case letters/names for </a:t>
            </a:r>
            <a:r>
              <a:rPr lang="en-US" i="1" dirty="0">
                <a:ea typeface="+mn-ea"/>
                <a:cs typeface="+mn-cs"/>
              </a:rPr>
              <a:t>values</a:t>
            </a:r>
          </a:p>
          <a:p>
            <a:pPr marL="896938" lvl="1" indent="-457200" defTabSz="1007838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>
                <a:ea typeface="+mn-ea"/>
              </a:rPr>
              <a:t>P(X) </a:t>
            </a:r>
            <a:r>
              <a:rPr lang="en-US" dirty="0" err="1">
                <a:ea typeface="+mn-ea"/>
              </a:rPr>
              <a:t>vs</a:t>
            </a:r>
            <a:r>
              <a:rPr lang="en-US" dirty="0">
                <a:ea typeface="+mn-ea"/>
              </a:rPr>
              <a:t> P(x)</a:t>
            </a:r>
          </a:p>
          <a:p>
            <a:pPr marL="896938" lvl="1" indent="-457200" defTabSz="1007838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>
                <a:ea typeface="+mn-ea"/>
              </a:rPr>
              <a:t>For multivalued RVs, P(Q) is shorthand for P(Q=q) for some unknown q</a:t>
            </a:r>
          </a:p>
          <a:p>
            <a:pPr marL="0" indent="0" defTabSz="100783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Conjunctions</a:t>
            </a:r>
            <a:endParaRPr lang="en-US" i="1" dirty="0"/>
          </a:p>
          <a:p>
            <a:pPr marL="896938" lvl="1" indent="-457200" defTabSz="1007838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P(X, Y) equivalent to P(X and Y)</a:t>
            </a:r>
          </a:p>
          <a:p>
            <a:pPr marL="0" indent="0" defTabSz="100783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ea typeface="+mn-ea"/>
                <a:cs typeface="+mn-cs"/>
              </a:rPr>
              <a:t>How many values associated with</a:t>
            </a:r>
          </a:p>
          <a:p>
            <a:pPr marL="896938" lvl="1" indent="-457200" defTabSz="1007838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P(Gender, Adult=true, </a:t>
            </a:r>
            <a:r>
              <a:rPr lang="en-US" dirty="0" err="1"/>
              <a:t>ClassYear</a:t>
            </a:r>
            <a:r>
              <a:rPr lang="en-US" dirty="0"/>
              <a:t>)</a:t>
            </a:r>
          </a:p>
          <a:p>
            <a:pPr marL="896938" lvl="1" indent="-457200" defTabSz="1007838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P(Gender=F, Adult=true, </a:t>
            </a:r>
            <a:r>
              <a:rPr lang="en-US" dirty="0" err="1"/>
              <a:t>ClassYear</a:t>
            </a:r>
            <a:r>
              <a:rPr lang="en-US" dirty="0"/>
              <a:t>=freshman)</a:t>
            </a:r>
          </a:p>
          <a:p>
            <a:pPr marL="0" indent="0" defTabSz="1007838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080625" cy="761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0713" y="5837238"/>
            <a:ext cx="1676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1800">
                <a:solidFill>
                  <a:srgbClr val="000000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045700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430713" y="3856038"/>
            <a:ext cx="1219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18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878513" y="5157788"/>
            <a:ext cx="60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2000" i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6716713" y="4624388"/>
            <a:ext cx="60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2000" i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4430713" y="4941888"/>
            <a:ext cx="1219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18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5112" y="4541837"/>
            <a:ext cx="7467600" cy="10668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10080625" cy="76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5878513" y="5157788"/>
            <a:ext cx="60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2000" i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6869113" y="4541838"/>
            <a:ext cx="60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2000" i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912" y="4541837"/>
            <a:ext cx="9067800" cy="10668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008062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878513" y="5157788"/>
            <a:ext cx="60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2000" i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869113" y="4624388"/>
            <a:ext cx="609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2000" i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7313" y="6877841"/>
            <a:ext cx="2590800" cy="5095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charset="0"/>
              <a:buNone/>
              <a:defRPr/>
            </a:pPr>
            <a:r>
              <a:rPr lang="en-US" sz="2500" b="1" dirty="0">
                <a:solidFill>
                  <a:schemeClr val="accent5"/>
                </a:solidFill>
                <a:ea typeface="ＭＳ Ｐゴシック" charset="0"/>
                <a:cs typeface="ＭＳ Ｐゴシック" charset="0"/>
              </a:rPr>
              <a:t>Marginalization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0512" y="5608637"/>
            <a:ext cx="4495800" cy="129539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047288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0088563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4112" y="2636837"/>
            <a:ext cx="4419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16079" y="4008437"/>
            <a:ext cx="4419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4112" y="5380037"/>
            <a:ext cx="4419600" cy="155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08062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mozer\Desktop\conditional_ri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776288"/>
            <a:ext cx="696595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10080625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0080625" cy="760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10044112" cy="758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449513" y="2808288"/>
            <a:ext cx="3635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18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449513" y="2484438"/>
            <a:ext cx="3635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18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2873375" y="2789238"/>
            <a:ext cx="3381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1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313" y="4008438"/>
            <a:ext cx="2590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4513" y="4846638"/>
            <a:ext cx="39624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1285875" y="5380038"/>
            <a:ext cx="29924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2800">
                <a:solidFill>
                  <a:schemeClr val="tx1"/>
                </a:solidFill>
              </a:rPr>
              <a:t>P(H|F) = R/(Q+R)</a:t>
            </a:r>
          </a:p>
          <a:p>
            <a:pPr eaLnBrk="1"/>
            <a:endParaRPr lang="en-US" altLang="en-US" sz="2800">
              <a:solidFill>
                <a:schemeClr val="tx1"/>
              </a:solidFill>
            </a:endParaRPr>
          </a:p>
          <a:p>
            <a:pPr eaLnBrk="1"/>
            <a:endParaRPr lang="en-US" altLang="en-US" sz="2800">
              <a:solidFill>
                <a:schemeClr val="tx1"/>
              </a:solidFill>
            </a:endParaRPr>
          </a:p>
          <a:p>
            <a:pPr eaLnBrk="1"/>
            <a:endParaRPr lang="en-US" altLang="en-US" sz="2800">
              <a:solidFill>
                <a:schemeClr val="tx1"/>
              </a:solidFill>
            </a:endParaRPr>
          </a:p>
          <a:p>
            <a:pPr eaLnBrk="1"/>
            <a:r>
              <a:rPr lang="en-US" altLang="en-US" sz="2800">
                <a:solidFill>
                  <a:schemeClr val="tx1"/>
                </a:solidFill>
              </a:rPr>
              <a:t>P(F|H) = R/(S+R)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10080625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4" name="Object 1"/>
          <p:cNvGraphicFramePr>
            <a:graphicFrameLocks noChangeAspect="1"/>
          </p:cNvGraphicFramePr>
          <p:nvPr/>
        </p:nvGraphicFramePr>
        <p:xfrm>
          <a:off x="1077913" y="5399088"/>
          <a:ext cx="7696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4" imgW="2451100" imgH="558800" progId="Equation.3">
                  <p:embed/>
                </p:oleObj>
              </mc:Choice>
              <mc:Fallback>
                <p:oleObj name="Equation" r:id="rId4" imgW="2451100" imgH="558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399088"/>
                        <a:ext cx="76962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10080625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0080625" cy="758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5512" y="6523037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9512" y="6842026"/>
                <a:ext cx="4495800" cy="276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512" y="6842026"/>
                <a:ext cx="4495800" cy="276422"/>
              </a:xfrm>
              <a:prstGeom prst="rect">
                <a:avLst/>
              </a:prstGeom>
              <a:blipFill rotWithShape="0">
                <a:blip r:embed="rId4"/>
                <a:stretch>
                  <a:fillRect t="-97826" r="-2035" b="-5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Let’s-Make-A-Deal Problem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Game show with 3 doors</a:t>
            </a:r>
          </a:p>
          <a:p>
            <a:r>
              <a:rPr lang="en-US" altLang="en-US">
                <a:ea typeface="ＭＳ Ｐゴシック" charset="-128"/>
              </a:rPr>
              <a:t>Behind one door is a prize</a:t>
            </a:r>
          </a:p>
          <a:p>
            <a:r>
              <a:rPr lang="en-US" altLang="en-US">
                <a:ea typeface="ＭＳ Ｐゴシック" charset="-128"/>
              </a:rPr>
              <a:t>Player chooses a door, say door 1</a:t>
            </a:r>
          </a:p>
          <a:p>
            <a:r>
              <a:rPr lang="en-US" altLang="en-US">
                <a:ea typeface="ＭＳ Ｐゴシック" charset="-128"/>
              </a:rPr>
              <a:t>Host opens door 2 to reveal no prize</a:t>
            </a:r>
          </a:p>
          <a:p>
            <a:r>
              <a:rPr lang="en-US" altLang="en-US">
                <a:ea typeface="ＭＳ Ｐゴシック" charset="-128"/>
              </a:rPr>
              <a:t>Host offers player opportunity to switch from door 1 to door 3.</a:t>
            </a:r>
          </a:p>
          <a:p>
            <a:r>
              <a:rPr lang="en-US" altLang="en-US">
                <a:ea typeface="ＭＳ Ｐゴシック" charset="-128"/>
              </a:rPr>
              <a:t>Should player stay with door 1, switch to door 3, or does it not matter?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68313" y="122238"/>
            <a:ext cx="9074150" cy="125888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Let’s-Make-A-Deal Problem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03238" y="1265238"/>
            <a:ext cx="9074150" cy="5487987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 = door containing prize         (1,2,3)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 = contestant’s choice             (1,2,3)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H = door revealed by host        (1,2,3)</a:t>
            </a:r>
          </a:p>
          <a:p>
            <a:r>
              <a:rPr lang="en-US" altLang="en-US" dirty="0">
                <a:ea typeface="ＭＳ Ｐゴシック" charset="-128"/>
              </a:rPr>
              <a:t>P(D = d | C, H)</a:t>
            </a:r>
          </a:p>
          <a:p>
            <a:r>
              <a:rPr lang="en-US" altLang="en-US" dirty="0">
                <a:ea typeface="ＭＳ Ｐゴシック" charset="-128"/>
              </a:rPr>
              <a:t>P(D = d | C, H) ~ P(H | D=d, C) P(D = </a:t>
            </a:r>
            <a:r>
              <a:rPr lang="en-US" altLang="en-US" dirty="0" err="1">
                <a:ea typeface="ＭＳ Ｐゴシック" charset="-128"/>
              </a:rPr>
              <a:t>d|C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r>
              <a:rPr lang="en-US" altLang="en-US" dirty="0">
                <a:ea typeface="ＭＳ Ｐゴシック" charset="-128"/>
              </a:rPr>
              <a:t>P(D = d | C, H) ~ P(H | D=d, C) P(D = d)</a:t>
            </a:r>
          </a:p>
          <a:p>
            <a:r>
              <a:rPr lang="en-US" altLang="en-US" dirty="0">
                <a:ea typeface="ＭＳ Ｐゴシック" charset="-128"/>
              </a:rPr>
              <a:t>E.g., C=1, H=2: 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P(H=2|C=1,D=1) = .5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P(H=2|C=1,D=2) = 0 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P(H=2|C=1,D=3)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68313" y="122238"/>
            <a:ext cx="9074150" cy="125888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Let’s-Make-A-Deal Problem: Lessons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68313" y="1798638"/>
            <a:ext cx="9074150" cy="548798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Likelihood function is based on a generative model of the environment (host’s behavior)</a:t>
            </a:r>
          </a:p>
          <a:p>
            <a:r>
              <a:rPr lang="en-US" altLang="en-US">
                <a:ea typeface="ＭＳ Ｐゴシック" charset="-128"/>
              </a:rPr>
              <a:t>Griffiths and Tenenbaum made their own generative assumptions</a:t>
            </a:r>
          </a:p>
          <a:p>
            <a:pPr lvl="1"/>
            <a:r>
              <a:rPr lang="en-US" altLang="en-US">
                <a:ea typeface="ＭＳ Ｐゴシック" charset="-128"/>
              </a:rPr>
              <a:t>About how the experimenter would pick an age t</a:t>
            </a:r>
            <a:r>
              <a:rPr lang="en-US" altLang="en-US" baseline="-25000">
                <a:ea typeface="ＭＳ Ｐゴシック" charset="-128"/>
              </a:rPr>
              <a:t>total</a:t>
            </a:r>
          </a:p>
          <a:p>
            <a:r>
              <a:rPr lang="en-US" altLang="en-US">
                <a:ea typeface="ＭＳ Ｐゴシック" charset="-128"/>
              </a:rPr>
              <a:t>Solving a problem involves modeling the generative environment</a:t>
            </a:r>
          </a:p>
          <a:p>
            <a:pPr lvl="1"/>
            <a:r>
              <a:rPr lang="en-US" altLang="en-US">
                <a:ea typeface="ＭＳ Ｐゴシック" charset="-128"/>
              </a:rPr>
              <a:t>Equivalent to learning the joint probability distribution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0080625" cy="756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080625" cy="75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0080625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0080625" cy="760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0080625" cy="760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080625" cy="75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0080625" cy="75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713" y="5913438"/>
            <a:ext cx="9601200" cy="758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5"/>
                </a:solidFill>
                <a:ea typeface="+mn-ea"/>
              </a:rPr>
              <a:t>If you have joint distribution, you can perform </a:t>
            </a:r>
            <a:r>
              <a:rPr lang="en-US" sz="3200" i="1" dirty="0">
                <a:solidFill>
                  <a:schemeClr val="accent5"/>
                </a:solidFill>
                <a:ea typeface="+mn-ea"/>
              </a:rPr>
              <a:t>any</a:t>
            </a:r>
          </a:p>
          <a:p>
            <a:pPr>
              <a:defRPr/>
            </a:pPr>
            <a:endParaRPr lang="en-US" sz="3200" i="1" dirty="0">
              <a:solidFill>
                <a:schemeClr val="accent5"/>
              </a:solidFill>
              <a:ea typeface="+mn-ea"/>
            </a:endParaRPr>
          </a:p>
          <a:p>
            <a:pPr>
              <a:defRPr/>
            </a:pPr>
            <a:endParaRPr lang="en-US" sz="3200" i="1" dirty="0">
              <a:solidFill>
                <a:schemeClr val="accent5"/>
              </a:solidFill>
              <a:ea typeface="+mn-ea"/>
            </a:endParaRPr>
          </a:p>
          <a:p>
            <a:pPr>
              <a:defRPr/>
            </a:pPr>
            <a:r>
              <a:rPr lang="en-US" sz="3200" dirty="0">
                <a:solidFill>
                  <a:schemeClr val="accent5"/>
                </a:solidFill>
                <a:ea typeface="+mn-ea"/>
              </a:rPr>
              <a:t>inference in the domain.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10034588" cy="75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0080625" cy="764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87513" y="5075238"/>
            <a:ext cx="79248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10080625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4113" y="4008438"/>
            <a:ext cx="8382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0061575" cy="757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08062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06363"/>
            <a:ext cx="10080625" cy="76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059113" y="6675438"/>
            <a:ext cx="3302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1800">
                <a:solidFill>
                  <a:srgbClr val="3366FF"/>
                </a:solidFill>
              </a:rPr>
              <a:t>e.g., model of the environment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10080625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0080625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4913" y="2255838"/>
            <a:ext cx="510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49913" y="1951038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08062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080625" cy="761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0080625" cy="760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B17D4B-C474-1F4E-B283-10D9E2AD38B9}"/>
              </a:ext>
            </a:extLst>
          </p:cNvPr>
          <p:cNvSpPr txBox="1"/>
          <p:nvPr/>
        </p:nvSpPr>
        <p:spPr>
          <a:xfrm>
            <a:off x="6259512" y="3856037"/>
            <a:ext cx="537327" cy="261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rgbClr val="FF0000"/>
                </a:solidFill>
              </a:rPr>
              <a:t>0.000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ECD0B-7B30-CF40-B636-530C3CD4B780}"/>
              </a:ext>
            </a:extLst>
          </p:cNvPr>
          <p:cNvSpPr txBox="1"/>
          <p:nvPr/>
        </p:nvSpPr>
        <p:spPr>
          <a:xfrm>
            <a:off x="6259511" y="4144110"/>
            <a:ext cx="537327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rgbClr val="FF0000"/>
                </a:solidFill>
              </a:rPr>
              <a:t>0.000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00552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82213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0080625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0080625" cy="760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40513" y="5837238"/>
            <a:ext cx="19050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6912" y="5456236"/>
            <a:ext cx="6019800" cy="1143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e.g., P(MPG=bad | maker=</a:t>
            </a:r>
            <a:r>
              <a:rPr lang="en-US" sz="3000" dirty="0" err="1"/>
              <a:t>asia</a:t>
            </a:r>
            <a:r>
              <a:rPr lang="en-US" sz="3000" dirty="0"/>
              <a:t>)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0080625" cy="75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0080625" cy="75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080625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0080625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0080625" cy="75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0059988" cy="757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094913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20913" y="6218238"/>
            <a:ext cx="2743200" cy="1066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97713" y="6218238"/>
            <a:ext cx="2743200" cy="1066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/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10080625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0080625" cy="760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080625" cy="761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69513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080625" cy="75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4712" y="6065837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0080625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156A0A"/>
                </a:solidFill>
                <a:ea typeface="ＭＳ Ｐゴシック" charset="-128"/>
              </a:rPr>
              <a:t>Bayes Classifier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503238" y="1763713"/>
            <a:ext cx="9074150" cy="552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Assume you want to predict some output Y which has arity </a:t>
            </a:r>
            <a:r>
              <a:rPr lang="en-US" altLang="en-US" i="1" dirty="0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 and values y</a:t>
            </a:r>
            <a:r>
              <a:rPr lang="en-US" altLang="en-US" baseline="-25000" dirty="0">
                <a:ea typeface="ＭＳ Ｐゴシック" charset="-128"/>
              </a:rPr>
              <a:t>1</a:t>
            </a:r>
            <a:r>
              <a:rPr lang="en-US" altLang="en-US" dirty="0">
                <a:ea typeface="ＭＳ Ｐゴシック" charset="-128"/>
              </a:rPr>
              <a:t>, y</a:t>
            </a:r>
            <a:r>
              <a:rPr lang="en-US" altLang="en-US" baseline="-25000" dirty="0">
                <a:ea typeface="ＭＳ Ｐゴシック" charset="-128"/>
              </a:rPr>
              <a:t>2</a:t>
            </a:r>
            <a:r>
              <a:rPr lang="en-US" altLang="en-US" dirty="0">
                <a:ea typeface="ＭＳ Ｐゴシック" charset="-128"/>
              </a:rPr>
              <a:t>, y</a:t>
            </a:r>
            <a:r>
              <a:rPr lang="en-US" altLang="en-US" baseline="-25000" dirty="0">
                <a:ea typeface="ＭＳ Ｐゴシック" charset="-128"/>
              </a:rPr>
              <a:t>3</a:t>
            </a:r>
            <a:r>
              <a:rPr lang="en-US" altLang="en-US" dirty="0">
                <a:ea typeface="ＭＳ Ｐゴシック" charset="-128"/>
              </a:rPr>
              <a:t>, … </a:t>
            </a:r>
            <a:r>
              <a:rPr lang="en-US" altLang="en-US" dirty="0" err="1">
                <a:ea typeface="ＭＳ Ｐゴシック" charset="-128"/>
              </a:rPr>
              <a:t>y</a:t>
            </a:r>
            <a:r>
              <a:rPr lang="en-US" altLang="en-US" baseline="-25000" dirty="0" err="1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Assume there are </a:t>
            </a:r>
            <a:r>
              <a:rPr lang="en-US" altLang="en-US" i="1" dirty="0">
                <a:ea typeface="ＭＳ Ｐゴシック" charset="-128"/>
              </a:rPr>
              <a:t>m</a:t>
            </a:r>
            <a:r>
              <a:rPr lang="en-US" altLang="en-US" dirty="0">
                <a:ea typeface="ＭＳ Ｐゴシック" charset="-128"/>
              </a:rPr>
              <a:t> input attributes called X</a:t>
            </a:r>
            <a:r>
              <a:rPr lang="en-US" altLang="en-US" baseline="-25000" dirty="0">
                <a:ea typeface="ＭＳ Ｐゴシック" charset="-128"/>
              </a:rPr>
              <a:t>1</a:t>
            </a:r>
            <a:r>
              <a:rPr lang="en-US" altLang="en-US" dirty="0">
                <a:ea typeface="ＭＳ Ｐゴシック" charset="-128"/>
              </a:rPr>
              <a:t>, X</a:t>
            </a:r>
            <a:r>
              <a:rPr lang="en-US" altLang="en-US" baseline="-25000" dirty="0">
                <a:ea typeface="ＭＳ Ｐゴシック" charset="-128"/>
              </a:rPr>
              <a:t>2</a:t>
            </a:r>
            <a:r>
              <a:rPr lang="en-US" altLang="en-US" dirty="0">
                <a:ea typeface="ＭＳ Ｐゴシック" charset="-128"/>
              </a:rPr>
              <a:t>, X</a:t>
            </a:r>
            <a:r>
              <a:rPr lang="en-US" altLang="en-US" baseline="-25000" dirty="0">
                <a:ea typeface="ＭＳ Ｐゴシック" charset="-128"/>
              </a:rPr>
              <a:t>3</a:t>
            </a:r>
            <a:r>
              <a:rPr lang="en-US" altLang="en-US" dirty="0">
                <a:ea typeface="ＭＳ Ｐゴシック" charset="-128"/>
              </a:rPr>
              <a:t>, … </a:t>
            </a:r>
            <a:r>
              <a:rPr lang="en-US" altLang="en-US" dirty="0" err="1">
                <a:ea typeface="ＭＳ Ｐゴシック" charset="-128"/>
              </a:rPr>
              <a:t>X</a:t>
            </a:r>
            <a:r>
              <a:rPr lang="en-US" altLang="en-US" baseline="-25000" dirty="0" err="1">
                <a:ea typeface="ＭＳ Ｐゴシック" charset="-128"/>
              </a:rPr>
              <a:t>m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For each of </a:t>
            </a:r>
            <a:r>
              <a:rPr lang="en-US" altLang="en-US" i="1" dirty="0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 values </a:t>
            </a:r>
            <a:r>
              <a:rPr lang="en-US" altLang="en-US" dirty="0" err="1">
                <a:ea typeface="ＭＳ Ｐゴシック" charset="-128"/>
              </a:rPr>
              <a:t>y</a:t>
            </a:r>
            <a:r>
              <a:rPr lang="en-US" altLang="en-US" baseline="-25000" dirty="0" err="1">
                <a:ea typeface="ＭＳ Ｐゴシック" charset="-128"/>
              </a:rPr>
              <a:t>i</a:t>
            </a:r>
            <a:r>
              <a:rPr lang="en-US" altLang="en-US" dirty="0">
                <a:ea typeface="ＭＳ Ｐゴシック" charset="-128"/>
              </a:rPr>
              <a:t>, build a class-conditional density estimator</a:t>
            </a:r>
          </a:p>
          <a:p>
            <a:pPr marL="503238" lvl="1" indent="0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accent4"/>
                </a:solidFill>
                <a:ea typeface="ＭＳ Ｐゴシック" charset="-128"/>
              </a:rPr>
              <a:t>P(X</a:t>
            </a:r>
            <a:r>
              <a:rPr lang="en-US" altLang="en-US" baseline="-25000" dirty="0">
                <a:solidFill>
                  <a:schemeClr val="accent4"/>
                </a:solidFill>
                <a:ea typeface="ＭＳ Ｐゴシック" charset="-128"/>
              </a:rPr>
              <a:t>1</a:t>
            </a:r>
            <a:r>
              <a:rPr lang="en-US" altLang="en-US" dirty="0">
                <a:solidFill>
                  <a:schemeClr val="accent4"/>
                </a:solidFill>
                <a:ea typeface="ＭＳ Ｐゴシック" charset="-128"/>
              </a:rPr>
              <a:t>, X</a:t>
            </a:r>
            <a:r>
              <a:rPr lang="en-US" altLang="en-US" baseline="-25000" dirty="0">
                <a:solidFill>
                  <a:schemeClr val="accent4"/>
                </a:solidFill>
                <a:ea typeface="ＭＳ Ｐゴシック" charset="-128"/>
              </a:rPr>
              <a:t>2</a:t>
            </a:r>
            <a:r>
              <a:rPr lang="en-US" altLang="en-US" dirty="0">
                <a:solidFill>
                  <a:schemeClr val="accent4"/>
                </a:solidFill>
                <a:ea typeface="ＭＳ Ｐゴシック" charset="-128"/>
              </a:rPr>
              <a:t>, X</a:t>
            </a:r>
            <a:r>
              <a:rPr lang="en-US" altLang="en-US" baseline="-25000" dirty="0">
                <a:solidFill>
                  <a:schemeClr val="accent4"/>
                </a:solidFill>
                <a:ea typeface="ＭＳ Ｐゴシック" charset="-128"/>
              </a:rPr>
              <a:t>3</a:t>
            </a:r>
            <a:r>
              <a:rPr lang="en-US" altLang="en-US" dirty="0">
                <a:solidFill>
                  <a:schemeClr val="accent4"/>
                </a:solidFill>
                <a:ea typeface="ＭＳ Ｐゴシック" charset="-128"/>
              </a:rPr>
              <a:t>, … </a:t>
            </a:r>
            <a:r>
              <a:rPr lang="en-US" altLang="en-US" dirty="0" err="1">
                <a:solidFill>
                  <a:schemeClr val="accent4"/>
                </a:solidFill>
                <a:ea typeface="ＭＳ Ｐゴシック" charset="-128"/>
              </a:rPr>
              <a:t>X</a:t>
            </a:r>
            <a:r>
              <a:rPr lang="en-US" altLang="en-US" baseline="-25000" dirty="0" err="1">
                <a:solidFill>
                  <a:schemeClr val="accent4"/>
                </a:solidFill>
                <a:ea typeface="ＭＳ Ｐゴシック" charset="-128"/>
              </a:rPr>
              <a:t>m</a:t>
            </a:r>
            <a:r>
              <a:rPr lang="en-US" altLang="en-US" baseline="-25000" dirty="0">
                <a:solidFill>
                  <a:schemeClr val="accent4"/>
                </a:solidFill>
                <a:ea typeface="ＭＳ Ｐゴシック" charset="-128"/>
              </a:rPr>
              <a:t> </a:t>
            </a:r>
            <a:r>
              <a:rPr lang="en-US" altLang="en-US" dirty="0">
                <a:solidFill>
                  <a:schemeClr val="accent4"/>
                </a:solidFill>
                <a:ea typeface="ＭＳ Ｐゴシック" charset="-128"/>
              </a:rPr>
              <a:t>|Y=</a:t>
            </a:r>
            <a:r>
              <a:rPr lang="en-US" altLang="en-US" dirty="0" err="1">
                <a:solidFill>
                  <a:schemeClr val="accent4"/>
                </a:solidFill>
                <a:ea typeface="ＭＳ Ｐゴシック" charset="-128"/>
              </a:rPr>
              <a:t>y</a:t>
            </a:r>
            <a:r>
              <a:rPr lang="en-US" altLang="en-US" baseline="-25000" dirty="0" err="1">
                <a:solidFill>
                  <a:schemeClr val="accent4"/>
                </a:solidFill>
                <a:ea typeface="ＭＳ Ｐゴシック" charset="-128"/>
              </a:rPr>
              <a:t>i</a:t>
            </a:r>
            <a:r>
              <a:rPr lang="en-US" altLang="en-US" dirty="0">
                <a:solidFill>
                  <a:schemeClr val="accent4"/>
                </a:solidFill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Use Bayes rule for classification</a:t>
            </a:r>
          </a:p>
          <a:p>
            <a:pPr marL="503238" lvl="1" indent="0" eaLnBrk="1" hangingPunct="1">
              <a:lnSpc>
                <a:spcPct val="90000"/>
              </a:lnSpc>
              <a:buNone/>
            </a:pPr>
            <a:r>
              <a:rPr lang="en-US" altLang="en-US" sz="3000" dirty="0" err="1">
                <a:solidFill>
                  <a:schemeClr val="accent4"/>
                </a:solidFill>
                <a:ea typeface="ＭＳ Ｐゴシック" charset="-128"/>
              </a:rPr>
              <a:t>Y</a:t>
            </a:r>
            <a:r>
              <a:rPr lang="en-US" altLang="en-US" sz="3000" baseline="30000" dirty="0" err="1">
                <a:solidFill>
                  <a:schemeClr val="accent4"/>
                </a:solidFill>
                <a:ea typeface="ＭＳ Ｐゴシック" charset="-128"/>
              </a:rPr>
              <a:t>predict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 = </a:t>
            </a:r>
            <a:r>
              <a:rPr lang="en-US" altLang="en-US" sz="3000" dirty="0" err="1">
                <a:solidFill>
                  <a:schemeClr val="accent4"/>
                </a:solidFill>
                <a:ea typeface="ＭＳ Ｐゴシック" charset="-128"/>
              </a:rPr>
              <a:t>argmax</a:t>
            </a:r>
            <a:r>
              <a:rPr lang="en-US" altLang="en-US" sz="3000" baseline="-25000" dirty="0" err="1">
                <a:solidFill>
                  <a:schemeClr val="accent4"/>
                </a:solidFill>
                <a:ea typeface="ＭＳ Ｐゴシック" charset="-128"/>
              </a:rPr>
              <a:t>y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 P(Y=y| X</a:t>
            </a:r>
            <a:r>
              <a:rPr lang="en-US" altLang="en-US" sz="3000" baseline="-25000" dirty="0">
                <a:solidFill>
                  <a:schemeClr val="accent4"/>
                </a:solidFill>
                <a:ea typeface="ＭＳ Ｐゴシック" charset="-128"/>
              </a:rPr>
              <a:t>1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, X</a:t>
            </a:r>
            <a:r>
              <a:rPr lang="en-US" altLang="en-US" sz="3000" baseline="-25000" dirty="0">
                <a:solidFill>
                  <a:schemeClr val="accent4"/>
                </a:solidFill>
                <a:ea typeface="ＭＳ Ｐゴシック" charset="-128"/>
              </a:rPr>
              <a:t>2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, X</a:t>
            </a:r>
            <a:r>
              <a:rPr lang="en-US" altLang="en-US" sz="3000" baseline="-25000" dirty="0">
                <a:solidFill>
                  <a:schemeClr val="accent4"/>
                </a:solidFill>
                <a:ea typeface="ＭＳ Ｐゴシック" charset="-128"/>
              </a:rPr>
              <a:t>3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, … </a:t>
            </a:r>
            <a:r>
              <a:rPr lang="en-US" altLang="en-US" sz="3000" dirty="0" err="1">
                <a:solidFill>
                  <a:schemeClr val="accent4"/>
                </a:solidFill>
                <a:ea typeface="ＭＳ Ｐゴシック" charset="-128"/>
              </a:rPr>
              <a:t>X</a:t>
            </a:r>
            <a:r>
              <a:rPr lang="en-US" altLang="en-US" sz="3000" baseline="-25000" dirty="0" err="1">
                <a:solidFill>
                  <a:schemeClr val="accent4"/>
                </a:solidFill>
                <a:ea typeface="ＭＳ Ｐゴシック" charset="-128"/>
              </a:rPr>
              <a:t>m</a:t>
            </a:r>
            <a:r>
              <a:rPr lang="en-US" altLang="en-US" sz="3000" baseline="-25000" dirty="0">
                <a:solidFill>
                  <a:schemeClr val="accent4"/>
                </a:solidFill>
                <a:ea typeface="ＭＳ Ｐゴシック" charset="-128"/>
              </a:rPr>
              <a:t> 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                  = </a:t>
            </a:r>
            <a:r>
              <a:rPr lang="en-US" altLang="en-US" sz="3000" dirty="0" err="1">
                <a:solidFill>
                  <a:schemeClr val="accent4"/>
                </a:solidFill>
                <a:ea typeface="ＭＳ Ｐゴシック" charset="-128"/>
              </a:rPr>
              <a:t>argmax</a:t>
            </a:r>
            <a:r>
              <a:rPr lang="en-US" altLang="en-US" sz="3000" baseline="-25000" dirty="0" err="1">
                <a:solidFill>
                  <a:schemeClr val="accent4"/>
                </a:solidFill>
                <a:ea typeface="ＭＳ Ｐゴシック" charset="-128"/>
              </a:rPr>
              <a:t>y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 P(X</a:t>
            </a:r>
            <a:r>
              <a:rPr lang="en-US" altLang="en-US" sz="3000" baseline="-25000" dirty="0">
                <a:solidFill>
                  <a:schemeClr val="accent4"/>
                </a:solidFill>
                <a:ea typeface="ＭＳ Ｐゴシック" charset="-128"/>
              </a:rPr>
              <a:t>1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, X</a:t>
            </a:r>
            <a:r>
              <a:rPr lang="en-US" altLang="en-US" sz="3000" baseline="-25000" dirty="0">
                <a:solidFill>
                  <a:schemeClr val="accent4"/>
                </a:solidFill>
                <a:ea typeface="ＭＳ Ｐゴシック" charset="-128"/>
              </a:rPr>
              <a:t>2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, X</a:t>
            </a:r>
            <a:r>
              <a:rPr lang="en-US" altLang="en-US" sz="3000" baseline="-25000" dirty="0">
                <a:solidFill>
                  <a:schemeClr val="accent4"/>
                </a:solidFill>
                <a:ea typeface="ＭＳ Ｐゴシック" charset="-128"/>
              </a:rPr>
              <a:t>3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, … </a:t>
            </a:r>
            <a:r>
              <a:rPr lang="en-US" altLang="en-US" sz="3000" dirty="0" err="1">
                <a:solidFill>
                  <a:schemeClr val="accent4"/>
                </a:solidFill>
                <a:ea typeface="ＭＳ Ｐゴシック" charset="-128"/>
              </a:rPr>
              <a:t>X</a:t>
            </a:r>
            <a:r>
              <a:rPr lang="en-US" altLang="en-US" sz="3000" baseline="-25000" dirty="0" err="1">
                <a:solidFill>
                  <a:schemeClr val="accent4"/>
                </a:solidFill>
                <a:ea typeface="ＭＳ Ｐゴシック" charset="-128"/>
              </a:rPr>
              <a:t>m</a:t>
            </a:r>
            <a:r>
              <a:rPr lang="en-US" altLang="en-US" sz="3000" baseline="-25000" dirty="0">
                <a:solidFill>
                  <a:schemeClr val="accent4"/>
                </a:solidFill>
                <a:ea typeface="ＭＳ Ｐゴシック" charset="-128"/>
              </a:rPr>
              <a:t> </a:t>
            </a:r>
            <a:r>
              <a:rPr lang="en-US" altLang="en-US" sz="3000" dirty="0">
                <a:solidFill>
                  <a:schemeClr val="accent4"/>
                </a:solidFill>
                <a:ea typeface="ＭＳ Ｐゴシック" charset="-128"/>
              </a:rPr>
              <a:t>| Y=y) P(Y=y)</a:t>
            </a:r>
            <a:r>
              <a:rPr lang="en-US" altLang="en-US" dirty="0">
                <a:ea typeface="ＭＳ Ｐゴシック" charset="-128"/>
              </a:rPr>
              <a:t> </a:t>
            </a:r>
            <a:br>
              <a:rPr lang="en-US" altLang="en-US" baseline="-25000" dirty="0">
                <a:ea typeface="ＭＳ Ｐゴシック" charset="-128"/>
              </a:rPr>
            </a:br>
            <a:r>
              <a:rPr lang="en-US" altLang="en-US" baseline="-25000" dirty="0">
                <a:ea typeface="ＭＳ Ｐゴシック" charset="-128"/>
              </a:rPr>
              <a:t>   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baseline="-2500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56A0A"/>
                </a:solidFill>
                <a:ea typeface="ＭＳ Ｐゴシック" charset="-128"/>
              </a:rPr>
              <a:t>Naïve Bayes Model</a:t>
            </a:r>
            <a:endParaRPr lang="en-US" altLang="en-US" dirty="0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6912" y="1798637"/>
                <a:ext cx="9074150" cy="498951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𝑃</m:t>
                      </m:r>
                      <m:d>
                        <m:dPr>
                          <m:ctrlP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= </m:t>
                      </m:r>
                      <m:f>
                        <m:fPr>
                          <m:ctrlPr>
                            <a:rPr lang="mr-IN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fPr>
                        <m:num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en-US" sz="2500" dirty="0">
                  <a:solidFill>
                    <a:schemeClr val="accent5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marL="0" indent="0">
                  <a:buNone/>
                </a:pPr>
                <a:endParaRPr lang="en-US" altLang="en-US" sz="2500" dirty="0">
                  <a:solidFill>
                    <a:schemeClr val="accent5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marL="0" indent="0">
                  <a:buNone/>
                </a:pPr>
                <a:r>
                  <a:rPr lang="en-US" altLang="en-US" sz="2500" dirty="0">
                    <a:solidFill>
                      <a:schemeClr val="tx1"/>
                    </a:solidFill>
                    <a:ea typeface="ＭＳ Ｐゴシック" charset="-128"/>
                  </a:rPr>
                  <a:t>naïve Bayes assumption: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25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ＭＳ Ｐゴシック" charset="-128"/>
                          </a:rPr>
                          <m:t>𝑋</m:t>
                        </m:r>
                      </m:e>
                      <m:sub>
                        <m:r>
                          <a:rPr lang="en-US" altLang="en-US" sz="25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500" dirty="0">
                    <a:solidFill>
                      <a:schemeClr val="tx1"/>
                    </a:solidFill>
                    <a:ea typeface="ＭＳ Ｐゴシック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sz="25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ＭＳ Ｐゴシック" charset="-128"/>
                          </a:rPr>
                          <m:t>𝑋</m:t>
                        </m:r>
                      </m:e>
                      <m:sub>
                        <m:r>
                          <a:rPr lang="en-US" altLang="en-US" sz="25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ＭＳ Ｐゴシック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500" dirty="0">
                    <a:solidFill>
                      <a:schemeClr val="tx1"/>
                    </a:solidFill>
                    <a:ea typeface="ＭＳ Ｐゴシック" charset="-128"/>
                  </a:rPr>
                  <a:t> are conditionally independent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𝑃</m:t>
                      </m:r>
                      <m:d>
                        <m:dPr>
                          <m:ctrlP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= </m:t>
                      </m:r>
                      <m:f>
                        <m:fPr>
                          <m:ctrlPr>
                            <a:rPr lang="mr-IN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fPr>
                        <m:num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)…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en-US" sz="2500" dirty="0">
                  <a:solidFill>
                    <a:schemeClr val="accent5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marL="0" indent="0">
                  <a:buNone/>
                </a:pPr>
                <a:endParaRPr lang="en-US" altLang="en-US" sz="2500" dirty="0">
                  <a:solidFill>
                    <a:schemeClr val="accent5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marL="0" indent="0">
                  <a:buNone/>
                </a:pPr>
                <a:r>
                  <a:rPr lang="en-US" altLang="en-US" sz="2500" dirty="0">
                    <a:ea typeface="ＭＳ Ｐゴシック" charset="-128"/>
                  </a:rPr>
                  <a:t>Remember that denominator is normalization constant, 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𝑃</m:t>
                      </m:r>
                      <m:d>
                        <m:dPr>
                          <m:ctrlP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5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 ~ 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𝑃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(</m:t>
                      </m:r>
                      <m:sSub>
                        <m:sSubPr>
                          <m:ctrlP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1</m:t>
                          </m:r>
                        </m:sub>
                      </m:sSub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|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𝑌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)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𝑃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(</m:t>
                      </m:r>
                      <m:sSub>
                        <m:sSubPr>
                          <m:ctrlP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2</m:t>
                          </m:r>
                        </m:sub>
                      </m:sSub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|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𝑌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)…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𝑃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(</m:t>
                      </m:r>
                      <m:sSub>
                        <m:sSubPr>
                          <m:ctrlP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5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𝑚</m:t>
                          </m:r>
                        </m:sub>
                      </m:sSub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|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𝑌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)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𝑃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(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𝑌</m:t>
                      </m:r>
                      <m:r>
                        <a:rPr lang="en-US" altLang="en-US" sz="25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)</m:t>
                      </m:r>
                    </m:oMath>
                  </m:oMathPara>
                </a14:m>
                <a:endParaRPr lang="en-US" altLang="en-US" sz="2500" dirty="0">
                  <a:solidFill>
                    <a:schemeClr val="accent5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marL="0" indent="0">
                  <a:buNone/>
                </a:pPr>
                <a:endParaRPr lang="en-US" altLang="en-US" sz="2500" dirty="0">
                  <a:solidFill>
                    <a:schemeClr val="accent5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pPr marL="0" indent="0">
                  <a:buNone/>
                </a:pPr>
                <a:r>
                  <a:rPr lang="en-US" altLang="en-US" sz="2500" dirty="0">
                    <a:solidFill>
                      <a:schemeClr val="tx1"/>
                    </a:solidFill>
                    <a:ea typeface="ＭＳ Ｐゴシック" charset="-128"/>
                  </a:rPr>
                  <a:t>And if </a:t>
                </a:r>
                <a14:m>
                  <m:oMath xmlns:m="http://schemas.openxmlformats.org/officeDocument/2006/math">
                    <m:r>
                      <a:rPr lang="en-US" altLang="en-US" sz="2500" b="0" i="1" smtClean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𝑌</m:t>
                    </m:r>
                  </m:oMath>
                </a14:m>
                <a:r>
                  <a:rPr lang="en-US" altLang="en-US" sz="2500" dirty="0">
                    <a:solidFill>
                      <a:schemeClr val="tx1"/>
                    </a:solidFill>
                    <a:ea typeface="ＭＳ Ｐゴシック" charset="-128"/>
                  </a:rPr>
                  <a:t> is </a:t>
                </a:r>
                <a:r>
                  <a:rPr lang="en-US" altLang="en-US" sz="2500" dirty="0" err="1">
                    <a:solidFill>
                      <a:schemeClr val="tx1"/>
                    </a:solidFill>
                    <a:ea typeface="ＭＳ Ｐゴシック" charset="-128"/>
                  </a:rPr>
                  <a:t>boolean</a:t>
                </a:r>
                <a:endParaRPr lang="en-US" altLang="en-US" sz="2500" dirty="0">
                  <a:solidFill>
                    <a:schemeClr val="tx1"/>
                  </a:solidFill>
                  <a:ea typeface="ＭＳ Ｐゴシック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𝑃</m:t>
                      </m:r>
                      <m:d>
                        <m:dPr>
                          <m:ctrlP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</m:e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  <a:ea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mr-IN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)…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𝑌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en-US" sz="180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a typeface="ＭＳ Ｐゴシック" charset="-128"/>
                            </a:rPr>
                            <m:t> </m:t>
                          </m:r>
                        </m:num>
                        <m:den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ＭＳ Ｐゴシック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ＭＳ Ｐゴシック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ＭＳ Ｐゴシック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ＭＳ Ｐゴシック" charset="-128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…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ＭＳ Ｐゴシック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ＭＳ Ｐゴシック" charset="-128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𝑌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en-US" sz="180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a typeface="ＭＳ Ｐゴシック" charset="-128"/>
                            </a:rPr>
                            <m:t> </m:t>
                          </m:r>
                          <m:r>
                            <a:rPr lang="en-US" altLang="en-US" sz="1800" b="0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+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acc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acc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)…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acc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𝑃</m:t>
                          </m:r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acc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ＭＳ Ｐゴシック" charset="-128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en-US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en-US" sz="180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a typeface="ＭＳ Ｐゴシック" charset="-128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en-US" sz="1800" dirty="0">
                  <a:solidFill>
                    <a:schemeClr val="accent5">
                      <a:lumMod val="75000"/>
                    </a:schemeClr>
                  </a:solidFill>
                  <a:ea typeface="ＭＳ Ｐゴシック" charset="-128"/>
                </a:endParaRPr>
              </a:p>
              <a:p>
                <a:endParaRPr lang="en-US" altLang="en-US" sz="2000" dirty="0">
                  <a:solidFill>
                    <a:schemeClr val="accent5">
                      <a:lumMod val="75000"/>
                    </a:schemeClr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8294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912" y="1798637"/>
                <a:ext cx="9074150" cy="4989512"/>
              </a:xfrm>
              <a:blipFill rotWithShape="0">
                <a:blip r:embed="rId2"/>
                <a:stretch>
                  <a:fillRect l="-100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805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080625" cy="75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478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838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56A0A"/>
                </a:solidFill>
                <a:ea typeface="+mj-ea"/>
                <a:cs typeface="+mj-cs"/>
              </a:rPr>
              <a:t>Machine Learning </a:t>
            </a:r>
            <a:br>
              <a:rPr lang="en-US" dirty="0">
                <a:solidFill>
                  <a:srgbClr val="156A0A"/>
                </a:solidFill>
                <a:ea typeface="+mj-ea"/>
                <a:cs typeface="+mj-cs"/>
              </a:rPr>
            </a:br>
            <a:r>
              <a:rPr lang="en-US" dirty="0">
                <a:solidFill>
                  <a:srgbClr val="156A0A"/>
                </a:solidFill>
                <a:ea typeface="+mj-ea"/>
                <a:cs typeface="+mj-cs"/>
              </a:rPr>
              <a:t>Vs. Cognitive Science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503238" y="1763713"/>
            <a:ext cx="9074150" cy="55213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For machine learning, density estimation is required to do classification, prediction, etc.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For cognitive science, density estimation under a particular model is a </a:t>
            </a:r>
            <a:r>
              <a:rPr lang="en-US" altLang="en-US" i="1">
                <a:ea typeface="ＭＳ Ｐゴシック" charset="-128"/>
              </a:rPr>
              <a:t>theory</a:t>
            </a:r>
            <a:r>
              <a:rPr lang="en-US" altLang="en-US">
                <a:ea typeface="ＭＳ Ｐゴシック" charset="-128"/>
              </a:rPr>
              <a:t> about what is going on in the mind during learning/cognition/perception.</a:t>
            </a:r>
            <a:br>
              <a:rPr lang="en-US" altLang="en-US" baseline="-25000">
                <a:ea typeface="ＭＳ Ｐゴシック" charset="-128"/>
              </a:rPr>
            </a:br>
            <a:r>
              <a:rPr lang="en-US" altLang="en-US" baseline="-25000">
                <a:ea typeface="ＭＳ Ｐゴシック" charset="-128"/>
              </a:rPr>
              <a:t>            </a:t>
            </a:r>
          </a:p>
          <a:p>
            <a:pPr eaLnBrk="1" hangingPunct="1">
              <a:buFont typeface="Arial" charset="0"/>
              <a:buNone/>
            </a:pPr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 baseline="-2500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54313" y="4237038"/>
            <a:ext cx="4419600" cy="2438400"/>
          </a:xfrm>
          <a:prstGeom prst="rect">
            <a:avLst/>
          </a:prstGeom>
          <a:solidFill>
            <a:srgbClr val="9FD1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3744913" y="4846638"/>
            <a:ext cx="2438400" cy="1447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811713" y="5456238"/>
            <a:ext cx="390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>
                <a:solidFill>
                  <a:schemeClr val="tx1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5712" y="6523037"/>
                <a:ext cx="6477000" cy="923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𝑜𝑟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𝑛𝑜𝑡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𝑛𝑜𝑡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𝑎𝑛𝑑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𝑛𝑜𝑡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b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: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1=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𝑛𝑜𝑡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</a:rPr>
                      <m:t>−0</m:t>
                    </m:r>
                  </m:oMath>
                </a14:m>
                <a:endParaRPr lang="en-US" b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12" y="6523037"/>
                <a:ext cx="6477000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42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0806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754313" y="4237038"/>
            <a:ext cx="4419600" cy="2438400"/>
          </a:xfrm>
          <a:prstGeom prst="rect">
            <a:avLst/>
          </a:prstGeom>
          <a:solidFill>
            <a:srgbClr val="9FD1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744913" y="4846638"/>
            <a:ext cx="2438400" cy="1447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811713" y="5456238"/>
            <a:ext cx="390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573713" y="4541838"/>
            <a:ext cx="1371600" cy="2057400"/>
          </a:xfrm>
          <a:prstGeom prst="ellipse">
            <a:avLst/>
          </a:prstGeom>
          <a:solidFill>
            <a:srgbClr val="92D050">
              <a:alpha val="52156"/>
            </a:srgbClr>
          </a:solidFill>
          <a:ln w="9525">
            <a:solidFill>
              <a:schemeClr val="tx1">
                <a:alpha val="58823"/>
              </a:schemeClr>
            </a:solidFill>
            <a:round/>
            <a:headEnd/>
            <a:tailEnd/>
          </a:ln>
          <a:effectLst>
            <a:outerShdw blurRad="63500" dist="38100" dir="2700000" algn="ctr" rotWithShape="0">
              <a:srgbClr val="000000">
                <a:alpha val="45000"/>
              </a:srgbClr>
            </a:outerShdw>
          </a:effectLst>
        </p:spPr>
        <p:txBody>
          <a:bodyPr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411913" y="4999038"/>
            <a:ext cx="381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r>
              <a:rPr lang="en-US" altLang="en-US" sz="1800"/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913" y="6065838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73913" y="3094038"/>
            <a:ext cx="2590800" cy="5095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charset="0"/>
              <a:buNone/>
              <a:defRPr/>
            </a:pPr>
            <a:r>
              <a:rPr lang="en-US" sz="2500" b="1" dirty="0">
                <a:solidFill>
                  <a:schemeClr val="accent5"/>
                </a:solidFill>
                <a:ea typeface="ＭＳ Ｐゴシック" charset="0"/>
                <a:cs typeface="ＭＳ Ｐゴシック" charset="0"/>
              </a:rPr>
              <a:t>Marginalization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100000"/>
          </a:lnSpc>
          <a:defRPr sz="2500" dirty="0" smtClean="0">
            <a:solidFill>
              <a:schemeClr val="accent4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922</Words>
  <Application>Microsoft Macintosh PowerPoint</Application>
  <PresentationFormat>Custom</PresentationFormat>
  <Paragraphs>139</Paragraphs>
  <Slides>68</Slides>
  <Notes>20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ＭＳ Ｐゴシック</vt:lpstr>
      <vt:lpstr>Arial</vt:lpstr>
      <vt:lpstr>Calibri</vt:lpstr>
      <vt:lpstr>Cambria Math</vt:lpstr>
      <vt:lpstr>Lucida Sans Unicode</vt:lpstr>
      <vt:lpstr>Mangal</vt:lpstr>
      <vt:lpstr>Times New Roman</vt:lpstr>
      <vt:lpstr>Wingdings</vt:lpstr>
      <vt:lpstr>Office Theme</vt:lpstr>
      <vt:lpstr>Equation</vt:lpstr>
      <vt:lpstr>Basic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Notation Digression</vt:lpstr>
      <vt:lpstr>Notation Digression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Let’s-Make-A-Deal Problem</vt:lpstr>
      <vt:lpstr>Let’s-Make-A-Deal Problem</vt:lpstr>
      <vt:lpstr>Let’s-Make-A-Deal Problem: Lessons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 Classifier</vt:lpstr>
      <vt:lpstr>Naïve Bayes Model</vt:lpstr>
      <vt:lpstr>PowerPoint Presentation</vt:lpstr>
      <vt:lpstr>Machine Learning  Vs. Cognitive Science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Probability</dc:title>
  <cp:lastModifiedBy>Michael C. Mozer</cp:lastModifiedBy>
  <cp:revision>142</cp:revision>
  <dcterms:modified xsi:type="dcterms:W3CDTF">2018-01-19T20:13:21Z</dcterms:modified>
</cp:coreProperties>
</file>