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3"/>
  </p:notesMasterIdLst>
  <p:sldIdLst>
    <p:sldId id="317" r:id="rId2"/>
    <p:sldId id="318" r:id="rId3"/>
    <p:sldId id="319" r:id="rId4"/>
    <p:sldId id="256" r:id="rId5"/>
    <p:sldId id="257" r:id="rId6"/>
    <p:sldId id="315" r:id="rId7"/>
    <p:sldId id="321" r:id="rId8"/>
    <p:sldId id="31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320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1" r:id="rId40"/>
    <p:sldId id="290" r:id="rId41"/>
    <p:sldId id="292" r:id="rId42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06400" indent="-196850"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622300" indent="-193675"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838200" indent="-206375"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054100" indent="-193675"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56A0A"/>
    <a:srgbClr val="9FD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2"/>
    <p:restoredTop sz="71707" autoAdjust="0"/>
  </p:normalViewPr>
  <p:slideViewPr>
    <p:cSldViewPr>
      <p:cViewPr varScale="1">
        <p:scale>
          <a:sx n="112" d="100"/>
          <a:sy n="112" d="100"/>
        </p:scale>
        <p:origin x="92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22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645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645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64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64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fld id="{3A967FE7-827F-6C4F-A432-664FA60B0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9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50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Eigenvectors</a:t>
            </a:r>
            <a:r>
              <a:rPr lang="en-US" baseline="0" dirty="0"/>
              <a:t> of SIGMA = principal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18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</a:t>
            </a:r>
            <a:r>
              <a:rPr lang="en-US" baseline="0" dirty="0"/>
              <a:t> if </a:t>
            </a:r>
            <a:r>
              <a:rPr lang="en-US" baseline="0" dirty="0" err="1"/>
              <a:t>cov</a:t>
            </a:r>
            <a:r>
              <a:rPr lang="en-US" baseline="0" dirty="0"/>
              <a:t>=0 then E(XY)=E(X)E(Y) which is condition of </a:t>
            </a:r>
            <a:r>
              <a:rPr lang="en-US" baseline="0" dirty="0" err="1"/>
              <a:t>orthogonality</a:t>
            </a:r>
            <a:r>
              <a:rPr lang="en-US" baseline="0" dirty="0"/>
              <a:t>, which is weaker than independence.</a:t>
            </a:r>
          </a:p>
          <a:p>
            <a:r>
              <a:rPr lang="en-US" baseline="0" dirty="0"/>
              <a:t>Example:   X ~ Uniform(-1,+1), Y = X^2.  Dependent but sigma^2_xy = 0</a:t>
            </a:r>
          </a:p>
          <a:p>
            <a:r>
              <a:rPr lang="en-US" baseline="0" dirty="0"/>
              <a:t>2. E(XY) = E(X)E(Y) -&gt; sigma^2_xy 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3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</a:t>
            </a:r>
            <a:r>
              <a:rPr lang="en-US" baseline="0" dirty="0"/>
              <a:t> “marginalization” from previous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931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</a:t>
            </a:r>
            <a:r>
              <a:rPr lang="en-US" baseline="0" dirty="0"/>
              <a:t> integrate over all x for a given y, then we need to get 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8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en-US" dirty="0" err="1"/>
              <a:t>bayes</a:t>
            </a:r>
            <a:r>
              <a:rPr lang="en-US" dirty="0"/>
              <a:t> rule is the same whether we have densities or masses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9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formally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5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Uniformly sampling from the region under the curve, and returned sample is the projection onto x 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9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4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is E[f(x)] = f(E[x])?</a:t>
            </a:r>
            <a:r>
              <a:rPr lang="en-US" baseline="0" dirty="0"/>
              <a:t>  f is 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9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smallest value of the variance?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1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density estimator:  dots are data points,</a:t>
            </a:r>
            <a:r>
              <a:rPr lang="en-US" baseline="0" dirty="0"/>
              <a:t> contours are representation of continuous density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47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shape will distribution have if independent?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52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</a:t>
            </a:r>
            <a:r>
              <a:rPr lang="en-US" baseline="0" dirty="0"/>
              <a:t> is matrix.  What are dimensions of SIGMA? What characteristics does sigma have?  Can elements of covariance be negative?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967FE7-827F-6C4F-A432-664FA60B0144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1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7C37-DFDA-874A-8147-4CE77ECD5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9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5AEF-8A0C-6343-BD94-49597E2E85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9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A7F1-92A6-9B4E-9577-16FA8D3EB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5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6A41-124C-0F47-919B-5CF56568E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768C-4510-4844-99FD-CD5222149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3162-213A-9E4E-9D27-FC4B6B3E65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7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ACE0-9551-FF4B-8A16-32A218B1B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97C2-EABA-E649-B26E-69DC198FEC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7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33A5-F096-EA40-BD40-E03331A7B0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3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C5EF-9906-1F42-84E7-42041C14B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1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26EF-BA25-7442-9CE5-11D1CE7A2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buFont typeface="Wingdings" charset="2"/>
              <a:buNone/>
              <a:defRPr sz="13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buFont typeface="Wingdings" charset="2"/>
              <a:buNone/>
              <a:defRPr sz="13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E87E4545-5B4F-BE4B-9064-3F9FAC760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on Barber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not going in same order as text, so I’m jumping around in text</a:t>
            </a:r>
          </a:p>
          <a:p>
            <a:r>
              <a:rPr lang="en-US" dirty="0"/>
              <a:t>As a result, some text sections may assume more background than you have</a:t>
            </a:r>
          </a:p>
          <a:p>
            <a:r>
              <a:rPr lang="en-US" dirty="0"/>
              <a:t>Use the text as a reference and a way to be exposed to notation</a:t>
            </a:r>
          </a:p>
        </p:txBody>
      </p:sp>
    </p:spTree>
    <p:extLst>
      <p:ext uri="{BB962C8B-B14F-4D97-AF65-F5344CB8AC3E}">
        <p14:creationId xmlns:p14="http://schemas.microsoft.com/office/powerpoint/2010/main" val="243222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0063163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10036175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434CEE-3C06-354F-A78A-EBE77AD39946}"/>
              </a:ext>
            </a:extLst>
          </p:cNvPr>
          <p:cNvSpPr/>
          <p:nvPr/>
        </p:nvSpPr>
        <p:spPr>
          <a:xfrm>
            <a:off x="4583112" y="3475037"/>
            <a:ext cx="5334000" cy="16002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7B157C-D367-5A44-B829-B929D93B3958}"/>
              </a:ext>
            </a:extLst>
          </p:cNvPr>
          <p:cNvSpPr/>
          <p:nvPr/>
        </p:nvSpPr>
        <p:spPr>
          <a:xfrm>
            <a:off x="5649912" y="5517356"/>
            <a:ext cx="3048000" cy="1081881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0080625" cy="76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4FA46E-70FD-DD47-94DF-D73AF9A77289}"/>
              </a:ext>
            </a:extLst>
          </p:cNvPr>
          <p:cNvSpPr/>
          <p:nvPr/>
        </p:nvSpPr>
        <p:spPr>
          <a:xfrm>
            <a:off x="7097712" y="4313237"/>
            <a:ext cx="2057400" cy="11430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42282-BCC3-9747-AC23-62C28A09E10D}"/>
              </a:ext>
            </a:extLst>
          </p:cNvPr>
          <p:cNvSpPr/>
          <p:nvPr/>
        </p:nvSpPr>
        <p:spPr>
          <a:xfrm>
            <a:off x="7097712" y="5608637"/>
            <a:ext cx="2057400" cy="8382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080625" cy="75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0080625" cy="764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0080625" cy="760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10080625" cy="76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360E3E-EDAC-1647-8CC0-2AF4065CB99D}"/>
              </a:ext>
            </a:extLst>
          </p:cNvPr>
          <p:cNvSpPr/>
          <p:nvPr/>
        </p:nvSpPr>
        <p:spPr>
          <a:xfrm>
            <a:off x="2068512" y="3322637"/>
            <a:ext cx="3352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of a Uniform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~ Uniform(0,k)</a:t>
            </a:r>
          </a:p>
          <a:p>
            <a:r>
              <a:rPr lang="en-US" dirty="0"/>
              <a:t>p(X=k/2) = ?</a:t>
            </a:r>
          </a:p>
          <a:p>
            <a:r>
              <a:rPr lang="en-US" dirty="0"/>
              <a:t>p(X= 2k) = 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640512" y="2255837"/>
            <a:ext cx="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40512" y="3398837"/>
            <a:ext cx="198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21512" y="2865437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69112" y="3551237"/>
            <a:ext cx="1685077" cy="255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0             k</a:t>
            </a:r>
          </a:p>
        </p:txBody>
      </p:sp>
      <p:pic>
        <p:nvPicPr>
          <p:cNvPr id="13" name="Picture 12" descr="Screen Shot 2015-08-31 at 11.59.09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85" y="4160837"/>
            <a:ext cx="4048027" cy="32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38"/>
            <a:ext cx="10080625" cy="76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Barber Text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does not use the “upper case for variable name, lower case for variable value” convention</a:t>
            </a:r>
          </a:p>
        </p:txBody>
      </p:sp>
      <p:pic>
        <p:nvPicPr>
          <p:cNvPr id="5" name="Picture 4" descr="Screen Shot 2015-08-31 at 8.54.0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" y="3779837"/>
            <a:ext cx="7173913" cy="35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6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10053637" cy="75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87DCAE-F910-924F-AA8E-BA6611B9BC81}"/>
              </a:ext>
            </a:extLst>
          </p:cNvPr>
          <p:cNvSpPr/>
          <p:nvPr/>
        </p:nvSpPr>
        <p:spPr>
          <a:xfrm>
            <a:off x="5683884" y="2332037"/>
            <a:ext cx="3962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F39C7-22E7-5F4E-8237-4D55EB0EF670}"/>
              </a:ext>
            </a:extLst>
          </p:cNvPr>
          <p:cNvSpPr/>
          <p:nvPr/>
        </p:nvSpPr>
        <p:spPr>
          <a:xfrm>
            <a:off x="6087427" y="4770437"/>
            <a:ext cx="3448685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576629-0BBA-A347-9587-9AAB8ADC8A49}"/>
              </a:ext>
            </a:extLst>
          </p:cNvPr>
          <p:cNvSpPr txBox="1"/>
          <p:nvPr/>
        </p:nvSpPr>
        <p:spPr>
          <a:xfrm>
            <a:off x="5649912" y="1112837"/>
            <a:ext cx="344966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7A2BA-5662-074A-A4B9-68F9659589CC}"/>
              </a:ext>
            </a:extLst>
          </p:cNvPr>
          <p:cNvSpPr/>
          <p:nvPr/>
        </p:nvSpPr>
        <p:spPr>
          <a:xfrm>
            <a:off x="5602753" y="1112837"/>
            <a:ext cx="3962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030913" y="5608638"/>
            <a:ext cx="17875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2000">
                <a:solidFill>
                  <a:schemeClr val="tx1"/>
                </a:solidFill>
              </a:rPr>
              <a:t>= E[X</a:t>
            </a:r>
            <a:r>
              <a:rPr lang="en-US" sz="2000" baseline="30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] - E[X]</a:t>
            </a:r>
            <a:r>
              <a:rPr lang="en-US" sz="2000" baseline="3000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813"/>
            <a:ext cx="10080625" cy="7607301"/>
            <a:chOff x="0" y="-23813"/>
            <a:chExt cx="10080625" cy="7607301"/>
          </a:xfrm>
        </p:grpSpPr>
        <p:pic>
          <p:nvPicPr>
            <p:cNvPr id="3174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813"/>
              <a:ext cx="10080625" cy="7607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802312" y="2865437"/>
              <a:ext cx="41148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86D466E-1B17-A945-B80B-64499F79FBEB}"/>
              </a:ext>
            </a:extLst>
          </p:cNvPr>
          <p:cNvSpPr/>
          <p:nvPr/>
        </p:nvSpPr>
        <p:spPr>
          <a:xfrm>
            <a:off x="5878512" y="5075237"/>
            <a:ext cx="3733800" cy="19050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FEF61-507A-9E4C-8443-9E360E2D003C}"/>
              </a:ext>
            </a:extLst>
          </p:cNvPr>
          <p:cNvSpPr/>
          <p:nvPr/>
        </p:nvSpPr>
        <p:spPr>
          <a:xfrm>
            <a:off x="2830512" y="4694237"/>
            <a:ext cx="1676400" cy="5334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5661025" y="503238"/>
            <a:ext cx="441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Density estimate of automobile</a:t>
            </a: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  <a:p>
            <a:pPr eaLnBrk="1"/>
            <a:endParaRPr lang="en-US">
              <a:solidFill>
                <a:srgbClr val="000000"/>
              </a:solidFill>
            </a:endParaRPr>
          </a:p>
          <a:p>
            <a:pPr eaLnBrk="1"/>
            <a:r>
              <a:rPr lang="en-US">
                <a:solidFill>
                  <a:srgbClr val="000000"/>
                </a:solidFill>
              </a:rPr>
              <a:t>weight and MPG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6640513" y="4465638"/>
            <a:ext cx="3343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0000"/>
              </a:lnSpc>
            </a:pPr>
            <a:r>
              <a:rPr lang="en-US" sz="2800">
                <a:solidFill>
                  <a:srgbClr val="000000"/>
                </a:solidFill>
              </a:rPr>
              <a:t>Note change in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notation: Previously</a:t>
            </a:r>
          </a:p>
          <a:p>
            <a:pPr eaLnBrk="1">
              <a:lnSpc>
                <a:spcPct val="110000"/>
              </a:lnSpc>
            </a:pPr>
            <a:r>
              <a:rPr lang="en-US" sz="2800">
                <a:solidFill>
                  <a:srgbClr val="000000"/>
                </a:solidFill>
              </a:rPr>
              <a:t>used P(x^y) for</a:t>
            </a:r>
          </a:p>
          <a:p>
            <a:pPr eaLnBrk="1">
              <a:lnSpc>
                <a:spcPct val="110000"/>
              </a:lnSpc>
            </a:pPr>
            <a:r>
              <a:rPr lang="en-US" sz="2800">
                <a:solidFill>
                  <a:srgbClr val="000000"/>
                </a:solidFill>
              </a:rPr>
              <a:t>joint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0080625" cy="760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080625" cy="761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10080625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0080625" cy="760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080625" cy="75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08062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79400" y="4838700"/>
            <a:ext cx="8796338" cy="2152650"/>
          </a:xfrm>
          <a:custGeom>
            <a:avLst/>
            <a:gdLst>
              <a:gd name="connsiteX0" fmla="*/ 228541 w 8796989"/>
              <a:gd name="connsiteY0" fmla="*/ 467885 h 2152269"/>
              <a:gd name="connsiteX1" fmla="*/ 228541 w 8796989"/>
              <a:gd name="connsiteY1" fmla="*/ 467885 h 2152269"/>
              <a:gd name="connsiteX2" fmla="*/ 308745 w 8796989"/>
              <a:gd name="connsiteY2" fmla="*/ 360940 h 2152269"/>
              <a:gd name="connsiteX3" fmla="*/ 375581 w 8796989"/>
              <a:gd name="connsiteY3" fmla="*/ 320835 h 2152269"/>
              <a:gd name="connsiteX4" fmla="*/ 455785 w 8796989"/>
              <a:gd name="connsiteY4" fmla="*/ 294099 h 2152269"/>
              <a:gd name="connsiteX5" fmla="*/ 535989 w 8796989"/>
              <a:gd name="connsiteY5" fmla="*/ 267363 h 2152269"/>
              <a:gd name="connsiteX6" fmla="*/ 616193 w 8796989"/>
              <a:gd name="connsiteY6" fmla="*/ 240627 h 2152269"/>
              <a:gd name="connsiteX7" fmla="*/ 709764 w 8796989"/>
              <a:gd name="connsiteY7" fmla="*/ 200522 h 2152269"/>
              <a:gd name="connsiteX8" fmla="*/ 990478 w 8796989"/>
              <a:gd name="connsiteY8" fmla="*/ 106945 h 2152269"/>
              <a:gd name="connsiteX9" fmla="*/ 1324661 w 8796989"/>
              <a:gd name="connsiteY9" fmla="*/ 120314 h 2152269"/>
              <a:gd name="connsiteX10" fmla="*/ 1926190 w 8796989"/>
              <a:gd name="connsiteY10" fmla="*/ 133682 h 2152269"/>
              <a:gd name="connsiteX11" fmla="*/ 1993026 w 8796989"/>
              <a:gd name="connsiteY11" fmla="*/ 187154 h 2152269"/>
              <a:gd name="connsiteX12" fmla="*/ 2033128 w 8796989"/>
              <a:gd name="connsiteY12" fmla="*/ 200522 h 2152269"/>
              <a:gd name="connsiteX13" fmla="*/ 2099965 w 8796989"/>
              <a:gd name="connsiteY13" fmla="*/ 227259 h 2152269"/>
              <a:gd name="connsiteX14" fmla="*/ 2140067 w 8796989"/>
              <a:gd name="connsiteY14" fmla="*/ 240627 h 2152269"/>
              <a:gd name="connsiteX15" fmla="*/ 2340576 w 8796989"/>
              <a:gd name="connsiteY15" fmla="*/ 253995 h 2152269"/>
              <a:gd name="connsiteX16" fmla="*/ 3329758 w 8796989"/>
              <a:gd name="connsiteY16" fmla="*/ 267363 h 2152269"/>
              <a:gd name="connsiteX17" fmla="*/ 3891185 w 8796989"/>
              <a:gd name="connsiteY17" fmla="*/ 280731 h 2152269"/>
              <a:gd name="connsiteX18" fmla="*/ 4479346 w 8796989"/>
              <a:gd name="connsiteY18" fmla="*/ 267363 h 2152269"/>
              <a:gd name="connsiteX19" fmla="*/ 4532816 w 8796989"/>
              <a:gd name="connsiteY19" fmla="*/ 253995 h 2152269"/>
              <a:gd name="connsiteX20" fmla="*/ 4746693 w 8796989"/>
              <a:gd name="connsiteY20" fmla="*/ 213890 h 2152269"/>
              <a:gd name="connsiteX21" fmla="*/ 4987304 w 8796989"/>
              <a:gd name="connsiteY21" fmla="*/ 147050 h 2152269"/>
              <a:gd name="connsiteX22" fmla="*/ 5094243 w 8796989"/>
              <a:gd name="connsiteY22" fmla="*/ 120314 h 2152269"/>
              <a:gd name="connsiteX23" fmla="*/ 5201181 w 8796989"/>
              <a:gd name="connsiteY23" fmla="*/ 80209 h 2152269"/>
              <a:gd name="connsiteX24" fmla="*/ 5268018 w 8796989"/>
              <a:gd name="connsiteY24" fmla="*/ 66841 h 2152269"/>
              <a:gd name="connsiteX25" fmla="*/ 5508630 w 8796989"/>
              <a:gd name="connsiteY25" fmla="*/ 26737 h 2152269"/>
              <a:gd name="connsiteX26" fmla="*/ 5588833 w 8796989"/>
              <a:gd name="connsiteY26" fmla="*/ 13369 h 2152269"/>
              <a:gd name="connsiteX27" fmla="*/ 5669037 w 8796989"/>
              <a:gd name="connsiteY27" fmla="*/ 0 h 2152269"/>
              <a:gd name="connsiteX28" fmla="*/ 6190363 w 8796989"/>
              <a:gd name="connsiteY28" fmla="*/ 53473 h 2152269"/>
              <a:gd name="connsiteX29" fmla="*/ 6364138 w 8796989"/>
              <a:gd name="connsiteY29" fmla="*/ 93577 h 2152269"/>
              <a:gd name="connsiteX30" fmla="*/ 6551280 w 8796989"/>
              <a:gd name="connsiteY30" fmla="*/ 147050 h 2152269"/>
              <a:gd name="connsiteX31" fmla="*/ 6684953 w 8796989"/>
              <a:gd name="connsiteY31" fmla="*/ 173786 h 2152269"/>
              <a:gd name="connsiteX32" fmla="*/ 6778524 w 8796989"/>
              <a:gd name="connsiteY32" fmla="*/ 187154 h 2152269"/>
              <a:gd name="connsiteX33" fmla="*/ 6858728 w 8796989"/>
              <a:gd name="connsiteY33" fmla="*/ 200522 h 2152269"/>
              <a:gd name="connsiteX34" fmla="*/ 6965667 w 8796989"/>
              <a:gd name="connsiteY34" fmla="*/ 213890 h 2152269"/>
              <a:gd name="connsiteX35" fmla="*/ 7099340 w 8796989"/>
              <a:gd name="connsiteY35" fmla="*/ 253995 h 2152269"/>
              <a:gd name="connsiteX36" fmla="*/ 7273115 w 8796989"/>
              <a:gd name="connsiteY36" fmla="*/ 320835 h 2152269"/>
              <a:gd name="connsiteX37" fmla="*/ 7393421 w 8796989"/>
              <a:gd name="connsiteY37" fmla="*/ 347572 h 2152269"/>
              <a:gd name="connsiteX38" fmla="*/ 7446890 w 8796989"/>
              <a:gd name="connsiteY38" fmla="*/ 374308 h 2152269"/>
              <a:gd name="connsiteX39" fmla="*/ 7593930 w 8796989"/>
              <a:gd name="connsiteY39" fmla="*/ 414412 h 2152269"/>
              <a:gd name="connsiteX40" fmla="*/ 7634032 w 8796989"/>
              <a:gd name="connsiteY40" fmla="*/ 441149 h 2152269"/>
              <a:gd name="connsiteX41" fmla="*/ 7700869 w 8796989"/>
              <a:gd name="connsiteY41" fmla="*/ 481253 h 2152269"/>
              <a:gd name="connsiteX42" fmla="*/ 7754338 w 8796989"/>
              <a:gd name="connsiteY42" fmla="*/ 521357 h 2152269"/>
              <a:gd name="connsiteX43" fmla="*/ 7794440 w 8796989"/>
              <a:gd name="connsiteY43" fmla="*/ 534725 h 2152269"/>
              <a:gd name="connsiteX44" fmla="*/ 7941481 w 8796989"/>
              <a:gd name="connsiteY44" fmla="*/ 588198 h 2152269"/>
              <a:gd name="connsiteX45" fmla="*/ 7981583 w 8796989"/>
              <a:gd name="connsiteY45" fmla="*/ 601566 h 2152269"/>
              <a:gd name="connsiteX46" fmla="*/ 8182092 w 8796989"/>
              <a:gd name="connsiteY46" fmla="*/ 614934 h 2152269"/>
              <a:gd name="connsiteX47" fmla="*/ 8342500 w 8796989"/>
              <a:gd name="connsiteY47" fmla="*/ 641670 h 2152269"/>
              <a:gd name="connsiteX48" fmla="*/ 8730152 w 8796989"/>
              <a:gd name="connsiteY48" fmla="*/ 668407 h 2152269"/>
              <a:gd name="connsiteX49" fmla="*/ 8770254 w 8796989"/>
              <a:gd name="connsiteY49" fmla="*/ 721879 h 2152269"/>
              <a:gd name="connsiteX50" fmla="*/ 8796989 w 8796989"/>
              <a:gd name="connsiteY50" fmla="*/ 815456 h 2152269"/>
              <a:gd name="connsiteX51" fmla="*/ 8783621 w 8796989"/>
              <a:gd name="connsiteY51" fmla="*/ 1042714 h 2152269"/>
              <a:gd name="connsiteX52" fmla="*/ 8770254 w 8796989"/>
              <a:gd name="connsiteY52" fmla="*/ 1096187 h 2152269"/>
              <a:gd name="connsiteX53" fmla="*/ 8756887 w 8796989"/>
              <a:gd name="connsiteY53" fmla="*/ 1163027 h 2152269"/>
              <a:gd name="connsiteX54" fmla="*/ 8770254 w 8796989"/>
              <a:gd name="connsiteY54" fmla="*/ 1350181 h 2152269"/>
              <a:gd name="connsiteX55" fmla="*/ 8783621 w 8796989"/>
              <a:gd name="connsiteY55" fmla="*/ 1390286 h 2152269"/>
              <a:gd name="connsiteX56" fmla="*/ 8770254 w 8796989"/>
              <a:gd name="connsiteY56" fmla="*/ 1684384 h 2152269"/>
              <a:gd name="connsiteX57" fmla="*/ 8743519 w 8796989"/>
              <a:gd name="connsiteY57" fmla="*/ 1711121 h 2152269"/>
              <a:gd name="connsiteX58" fmla="*/ 8690050 w 8796989"/>
              <a:gd name="connsiteY58" fmla="*/ 1751225 h 2152269"/>
              <a:gd name="connsiteX59" fmla="*/ 8569744 w 8796989"/>
              <a:gd name="connsiteY59" fmla="*/ 1831434 h 2152269"/>
              <a:gd name="connsiteX60" fmla="*/ 8502908 w 8796989"/>
              <a:gd name="connsiteY60" fmla="*/ 1871538 h 2152269"/>
              <a:gd name="connsiteX61" fmla="*/ 8449438 w 8796989"/>
              <a:gd name="connsiteY61" fmla="*/ 1925011 h 2152269"/>
              <a:gd name="connsiteX62" fmla="*/ 8395969 w 8796989"/>
              <a:gd name="connsiteY62" fmla="*/ 1951747 h 2152269"/>
              <a:gd name="connsiteX63" fmla="*/ 8329133 w 8796989"/>
              <a:gd name="connsiteY63" fmla="*/ 2005219 h 2152269"/>
              <a:gd name="connsiteX64" fmla="*/ 8235561 w 8796989"/>
              <a:gd name="connsiteY64" fmla="*/ 2031956 h 2152269"/>
              <a:gd name="connsiteX65" fmla="*/ 8115256 w 8796989"/>
              <a:gd name="connsiteY65" fmla="*/ 2072060 h 2152269"/>
              <a:gd name="connsiteX66" fmla="*/ 8061786 w 8796989"/>
              <a:gd name="connsiteY66" fmla="*/ 2098796 h 2152269"/>
              <a:gd name="connsiteX67" fmla="*/ 7968215 w 8796989"/>
              <a:gd name="connsiteY67" fmla="*/ 2125532 h 2152269"/>
              <a:gd name="connsiteX68" fmla="*/ 7861277 w 8796989"/>
              <a:gd name="connsiteY68" fmla="*/ 2152269 h 2152269"/>
              <a:gd name="connsiteX69" fmla="*/ 6564647 w 8796989"/>
              <a:gd name="connsiteY69" fmla="*/ 2125532 h 2152269"/>
              <a:gd name="connsiteX70" fmla="*/ 6430974 w 8796989"/>
              <a:gd name="connsiteY70" fmla="*/ 2112164 h 2152269"/>
              <a:gd name="connsiteX71" fmla="*/ 6163628 w 8796989"/>
              <a:gd name="connsiteY71" fmla="*/ 2098796 h 2152269"/>
              <a:gd name="connsiteX72" fmla="*/ 5120977 w 8796989"/>
              <a:gd name="connsiteY72" fmla="*/ 2058692 h 2152269"/>
              <a:gd name="connsiteX73" fmla="*/ 4532816 w 8796989"/>
              <a:gd name="connsiteY73" fmla="*/ 2018587 h 2152269"/>
              <a:gd name="connsiteX74" fmla="*/ 2661392 w 8796989"/>
              <a:gd name="connsiteY74" fmla="*/ 2031956 h 2152269"/>
              <a:gd name="connsiteX75" fmla="*/ 2394046 w 8796989"/>
              <a:gd name="connsiteY75" fmla="*/ 2045324 h 2152269"/>
              <a:gd name="connsiteX76" fmla="*/ 1204355 w 8796989"/>
              <a:gd name="connsiteY76" fmla="*/ 2031956 h 2152269"/>
              <a:gd name="connsiteX77" fmla="*/ 1110784 w 8796989"/>
              <a:gd name="connsiteY77" fmla="*/ 2018587 h 2152269"/>
              <a:gd name="connsiteX78" fmla="*/ 990478 w 8796989"/>
              <a:gd name="connsiteY78" fmla="*/ 2005219 h 2152269"/>
              <a:gd name="connsiteX79" fmla="*/ 923641 w 8796989"/>
              <a:gd name="connsiteY79" fmla="*/ 1991851 h 2152269"/>
              <a:gd name="connsiteX80" fmla="*/ 843437 w 8796989"/>
              <a:gd name="connsiteY80" fmla="*/ 1978483 h 2152269"/>
              <a:gd name="connsiteX81" fmla="*/ 736499 w 8796989"/>
              <a:gd name="connsiteY81" fmla="*/ 1965115 h 2152269"/>
              <a:gd name="connsiteX82" fmla="*/ 469153 w 8796989"/>
              <a:gd name="connsiteY82" fmla="*/ 1898274 h 2152269"/>
              <a:gd name="connsiteX83" fmla="*/ 81500 w 8796989"/>
              <a:gd name="connsiteY83" fmla="*/ 1831434 h 2152269"/>
              <a:gd name="connsiteX84" fmla="*/ 41399 w 8796989"/>
              <a:gd name="connsiteY84" fmla="*/ 1818066 h 2152269"/>
              <a:gd name="connsiteX85" fmla="*/ 28031 w 8796989"/>
              <a:gd name="connsiteY85" fmla="*/ 1564071 h 2152269"/>
              <a:gd name="connsiteX86" fmla="*/ 41399 w 8796989"/>
              <a:gd name="connsiteY86" fmla="*/ 1457126 h 2152269"/>
              <a:gd name="connsiteX87" fmla="*/ 54766 w 8796989"/>
              <a:gd name="connsiteY87" fmla="*/ 1122923 h 2152269"/>
              <a:gd name="connsiteX88" fmla="*/ 81500 w 8796989"/>
              <a:gd name="connsiteY88" fmla="*/ 1015978 h 2152269"/>
              <a:gd name="connsiteX89" fmla="*/ 94868 w 8796989"/>
              <a:gd name="connsiteY89" fmla="*/ 949137 h 2152269"/>
              <a:gd name="connsiteX90" fmla="*/ 108235 w 8796989"/>
              <a:gd name="connsiteY90" fmla="*/ 775352 h 2152269"/>
              <a:gd name="connsiteX91" fmla="*/ 148337 w 8796989"/>
              <a:gd name="connsiteY91" fmla="*/ 735247 h 2152269"/>
              <a:gd name="connsiteX92" fmla="*/ 161704 w 8796989"/>
              <a:gd name="connsiteY92" fmla="*/ 655039 h 2152269"/>
              <a:gd name="connsiteX93" fmla="*/ 175072 w 8796989"/>
              <a:gd name="connsiteY93" fmla="*/ 481253 h 2152269"/>
              <a:gd name="connsiteX94" fmla="*/ 228541 w 8796989"/>
              <a:gd name="connsiteY94" fmla="*/ 467885 h 215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796989" h="2152269">
                <a:moveTo>
                  <a:pt x="228541" y="467885"/>
                </a:moveTo>
                <a:lnTo>
                  <a:pt x="228541" y="467885"/>
                </a:lnTo>
                <a:cubicBezTo>
                  <a:pt x="255276" y="432237"/>
                  <a:pt x="277238" y="392449"/>
                  <a:pt x="308745" y="360940"/>
                </a:cubicBezTo>
                <a:cubicBezTo>
                  <a:pt x="327116" y="342568"/>
                  <a:pt x="351928" y="331587"/>
                  <a:pt x="375581" y="320835"/>
                </a:cubicBezTo>
                <a:cubicBezTo>
                  <a:pt x="401236" y="309173"/>
                  <a:pt x="429050" y="303011"/>
                  <a:pt x="455785" y="294099"/>
                </a:cubicBezTo>
                <a:lnTo>
                  <a:pt x="535989" y="267363"/>
                </a:lnTo>
                <a:cubicBezTo>
                  <a:pt x="562724" y="258451"/>
                  <a:pt x="590291" y="251729"/>
                  <a:pt x="616193" y="240627"/>
                </a:cubicBezTo>
                <a:cubicBezTo>
                  <a:pt x="647383" y="227259"/>
                  <a:pt x="677713" y="211671"/>
                  <a:pt x="709764" y="200522"/>
                </a:cubicBezTo>
                <a:cubicBezTo>
                  <a:pt x="1106852" y="62396"/>
                  <a:pt x="802791" y="182026"/>
                  <a:pt x="990478" y="106945"/>
                </a:cubicBezTo>
                <a:lnTo>
                  <a:pt x="1324661" y="120314"/>
                </a:lnTo>
                <a:lnTo>
                  <a:pt x="1926190" y="133682"/>
                </a:lnTo>
                <a:cubicBezTo>
                  <a:pt x="1954580" y="136521"/>
                  <a:pt x="1968832" y="172032"/>
                  <a:pt x="1993026" y="187154"/>
                </a:cubicBezTo>
                <a:cubicBezTo>
                  <a:pt x="2004975" y="194622"/>
                  <a:pt x="2019935" y="195574"/>
                  <a:pt x="2033128" y="200522"/>
                </a:cubicBezTo>
                <a:cubicBezTo>
                  <a:pt x="2055595" y="208948"/>
                  <a:pt x="2077498" y="218833"/>
                  <a:pt x="2099965" y="227259"/>
                </a:cubicBezTo>
                <a:cubicBezTo>
                  <a:pt x="2113158" y="232207"/>
                  <a:pt x="2126063" y="239071"/>
                  <a:pt x="2140067" y="240627"/>
                </a:cubicBezTo>
                <a:cubicBezTo>
                  <a:pt x="2206642" y="248025"/>
                  <a:pt x="2273608" y="252490"/>
                  <a:pt x="2340576" y="253995"/>
                </a:cubicBezTo>
                <a:lnTo>
                  <a:pt x="3329758" y="267363"/>
                </a:lnTo>
                <a:lnTo>
                  <a:pt x="3891185" y="280731"/>
                </a:lnTo>
                <a:lnTo>
                  <a:pt x="4479346" y="267363"/>
                </a:lnTo>
                <a:cubicBezTo>
                  <a:pt x="4497702" y="266598"/>
                  <a:pt x="4514801" y="257598"/>
                  <a:pt x="4532816" y="253995"/>
                </a:cubicBezTo>
                <a:cubicBezTo>
                  <a:pt x="4603942" y="239769"/>
                  <a:pt x="4675683" y="228685"/>
                  <a:pt x="4746693" y="213890"/>
                </a:cubicBezTo>
                <a:cubicBezTo>
                  <a:pt x="4850205" y="192324"/>
                  <a:pt x="4879914" y="176882"/>
                  <a:pt x="4987304" y="147050"/>
                </a:cubicBezTo>
                <a:cubicBezTo>
                  <a:pt x="5022707" y="137215"/>
                  <a:pt x="5059172" y="131274"/>
                  <a:pt x="5094243" y="120314"/>
                </a:cubicBezTo>
                <a:cubicBezTo>
                  <a:pt x="5130580" y="108958"/>
                  <a:pt x="5164794" y="91406"/>
                  <a:pt x="5201181" y="80209"/>
                </a:cubicBezTo>
                <a:cubicBezTo>
                  <a:pt x="5222896" y="73527"/>
                  <a:pt x="5245634" y="70734"/>
                  <a:pt x="5268018" y="66841"/>
                </a:cubicBezTo>
                <a:lnTo>
                  <a:pt x="5508630" y="26737"/>
                </a:lnTo>
                <a:lnTo>
                  <a:pt x="5588833" y="13369"/>
                </a:lnTo>
                <a:lnTo>
                  <a:pt x="5669037" y="0"/>
                </a:lnTo>
                <a:cubicBezTo>
                  <a:pt x="5960292" y="13871"/>
                  <a:pt x="5918695" y="889"/>
                  <a:pt x="6190363" y="53473"/>
                </a:cubicBezTo>
                <a:cubicBezTo>
                  <a:pt x="6248727" y="64770"/>
                  <a:pt x="6306593" y="78657"/>
                  <a:pt x="6364138" y="93577"/>
                </a:cubicBezTo>
                <a:cubicBezTo>
                  <a:pt x="6426939" y="109860"/>
                  <a:pt x="6487663" y="134326"/>
                  <a:pt x="6551280" y="147050"/>
                </a:cubicBezTo>
                <a:cubicBezTo>
                  <a:pt x="6595838" y="155962"/>
                  <a:pt x="6639970" y="167359"/>
                  <a:pt x="6684953" y="173786"/>
                </a:cubicBezTo>
                <a:lnTo>
                  <a:pt x="6778524" y="187154"/>
                </a:lnTo>
                <a:cubicBezTo>
                  <a:pt x="6805312" y="191275"/>
                  <a:pt x="6831897" y="196689"/>
                  <a:pt x="6858728" y="200522"/>
                </a:cubicBezTo>
                <a:cubicBezTo>
                  <a:pt x="6894291" y="205603"/>
                  <a:pt x="6930021" y="209434"/>
                  <a:pt x="6965667" y="213890"/>
                </a:cubicBezTo>
                <a:cubicBezTo>
                  <a:pt x="6996631" y="222738"/>
                  <a:pt x="7061544" y="239821"/>
                  <a:pt x="7099340" y="253995"/>
                </a:cubicBezTo>
                <a:cubicBezTo>
                  <a:pt x="7157450" y="275787"/>
                  <a:pt x="7212906" y="305781"/>
                  <a:pt x="7273115" y="320835"/>
                </a:cubicBezTo>
                <a:cubicBezTo>
                  <a:pt x="7348626" y="339715"/>
                  <a:pt x="7308569" y="330601"/>
                  <a:pt x="7393421" y="347572"/>
                </a:cubicBezTo>
                <a:cubicBezTo>
                  <a:pt x="7411244" y="356484"/>
                  <a:pt x="7428388" y="366907"/>
                  <a:pt x="7446890" y="374308"/>
                </a:cubicBezTo>
                <a:cubicBezTo>
                  <a:pt x="7514728" y="401445"/>
                  <a:pt x="7526807" y="400987"/>
                  <a:pt x="7593930" y="414412"/>
                </a:cubicBezTo>
                <a:cubicBezTo>
                  <a:pt x="7607297" y="423324"/>
                  <a:pt x="7620408" y="432634"/>
                  <a:pt x="7634032" y="441149"/>
                </a:cubicBezTo>
                <a:cubicBezTo>
                  <a:pt x="7656064" y="454920"/>
                  <a:pt x="7679251" y="466840"/>
                  <a:pt x="7700869" y="481253"/>
                </a:cubicBezTo>
                <a:cubicBezTo>
                  <a:pt x="7719406" y="493612"/>
                  <a:pt x="7734994" y="510303"/>
                  <a:pt x="7754338" y="521357"/>
                </a:cubicBezTo>
                <a:cubicBezTo>
                  <a:pt x="7766572" y="528348"/>
                  <a:pt x="7781489" y="529174"/>
                  <a:pt x="7794440" y="534725"/>
                </a:cubicBezTo>
                <a:cubicBezTo>
                  <a:pt x="7930442" y="593016"/>
                  <a:pt x="7741626" y="528239"/>
                  <a:pt x="7941481" y="588198"/>
                </a:cubicBezTo>
                <a:cubicBezTo>
                  <a:pt x="7954977" y="592247"/>
                  <a:pt x="7967579" y="600010"/>
                  <a:pt x="7981583" y="601566"/>
                </a:cubicBezTo>
                <a:cubicBezTo>
                  <a:pt x="8048158" y="608964"/>
                  <a:pt x="8115256" y="610478"/>
                  <a:pt x="8182092" y="614934"/>
                </a:cubicBezTo>
                <a:cubicBezTo>
                  <a:pt x="8235561" y="623846"/>
                  <a:pt x="8288470" y="637289"/>
                  <a:pt x="8342500" y="641670"/>
                </a:cubicBezTo>
                <a:cubicBezTo>
                  <a:pt x="8780776" y="677209"/>
                  <a:pt x="8554400" y="624467"/>
                  <a:pt x="8730152" y="668407"/>
                </a:cubicBezTo>
                <a:cubicBezTo>
                  <a:pt x="8743519" y="686231"/>
                  <a:pt x="8759201" y="702535"/>
                  <a:pt x="8770254" y="721879"/>
                </a:cubicBezTo>
                <a:cubicBezTo>
                  <a:pt x="8778775" y="736791"/>
                  <a:pt x="8794096" y="803886"/>
                  <a:pt x="8796989" y="815456"/>
                </a:cubicBezTo>
                <a:cubicBezTo>
                  <a:pt x="8792533" y="891209"/>
                  <a:pt x="8790815" y="967172"/>
                  <a:pt x="8783621" y="1042714"/>
                </a:cubicBezTo>
                <a:cubicBezTo>
                  <a:pt x="8781879" y="1061004"/>
                  <a:pt x="8774239" y="1078252"/>
                  <a:pt x="8770254" y="1096187"/>
                </a:cubicBezTo>
                <a:cubicBezTo>
                  <a:pt x="8765325" y="1118367"/>
                  <a:pt x="8761343" y="1140747"/>
                  <a:pt x="8756887" y="1163027"/>
                </a:cubicBezTo>
                <a:cubicBezTo>
                  <a:pt x="8761343" y="1225412"/>
                  <a:pt x="8762947" y="1288066"/>
                  <a:pt x="8770254" y="1350181"/>
                </a:cubicBezTo>
                <a:cubicBezTo>
                  <a:pt x="8771900" y="1364176"/>
                  <a:pt x="8783621" y="1376195"/>
                  <a:pt x="8783621" y="1390286"/>
                </a:cubicBezTo>
                <a:cubicBezTo>
                  <a:pt x="8783621" y="1488420"/>
                  <a:pt x="8782425" y="1587008"/>
                  <a:pt x="8770254" y="1684384"/>
                </a:cubicBezTo>
                <a:cubicBezTo>
                  <a:pt x="8768691" y="1696890"/>
                  <a:pt x="8753201" y="1703052"/>
                  <a:pt x="8743519" y="1711121"/>
                </a:cubicBezTo>
                <a:cubicBezTo>
                  <a:pt x="8726404" y="1725384"/>
                  <a:pt x="8708367" y="1738543"/>
                  <a:pt x="8690050" y="1751225"/>
                </a:cubicBezTo>
                <a:cubicBezTo>
                  <a:pt x="8650423" y="1778661"/>
                  <a:pt x="8611072" y="1806635"/>
                  <a:pt x="8569744" y="1831434"/>
                </a:cubicBezTo>
                <a:cubicBezTo>
                  <a:pt x="8547465" y="1844802"/>
                  <a:pt x="8523416" y="1855586"/>
                  <a:pt x="8502908" y="1871538"/>
                </a:cubicBezTo>
                <a:cubicBezTo>
                  <a:pt x="8483011" y="1887014"/>
                  <a:pt x="8469603" y="1909886"/>
                  <a:pt x="8449438" y="1925011"/>
                </a:cubicBezTo>
                <a:cubicBezTo>
                  <a:pt x="8433497" y="1936968"/>
                  <a:pt x="8412549" y="1940693"/>
                  <a:pt x="8395969" y="1951747"/>
                </a:cubicBezTo>
                <a:cubicBezTo>
                  <a:pt x="8372230" y="1967574"/>
                  <a:pt x="8353327" y="1990097"/>
                  <a:pt x="8329133" y="2005219"/>
                </a:cubicBezTo>
                <a:cubicBezTo>
                  <a:pt x="8315124" y="2013975"/>
                  <a:pt x="8245954" y="2028758"/>
                  <a:pt x="8235561" y="2031956"/>
                </a:cubicBezTo>
                <a:cubicBezTo>
                  <a:pt x="8195159" y="2044388"/>
                  <a:pt x="8153064" y="2053155"/>
                  <a:pt x="8115256" y="2072060"/>
                </a:cubicBezTo>
                <a:cubicBezTo>
                  <a:pt x="8097433" y="2080972"/>
                  <a:pt x="8080513" y="2091986"/>
                  <a:pt x="8061786" y="2098796"/>
                </a:cubicBezTo>
                <a:cubicBezTo>
                  <a:pt x="8031301" y="2109882"/>
                  <a:pt x="7999558" y="2117173"/>
                  <a:pt x="7968215" y="2125532"/>
                </a:cubicBezTo>
                <a:cubicBezTo>
                  <a:pt x="7932713" y="2135000"/>
                  <a:pt x="7861277" y="2152269"/>
                  <a:pt x="7861277" y="2152269"/>
                </a:cubicBezTo>
                <a:lnTo>
                  <a:pt x="6564647" y="2125532"/>
                </a:lnTo>
                <a:cubicBezTo>
                  <a:pt x="6519885" y="2124277"/>
                  <a:pt x="6475655" y="2115143"/>
                  <a:pt x="6430974" y="2112164"/>
                </a:cubicBezTo>
                <a:cubicBezTo>
                  <a:pt x="6341945" y="2106228"/>
                  <a:pt x="6252743" y="2103252"/>
                  <a:pt x="6163628" y="2098796"/>
                </a:cubicBezTo>
                <a:cubicBezTo>
                  <a:pt x="5679672" y="2029656"/>
                  <a:pt x="6105011" y="2082405"/>
                  <a:pt x="5120977" y="2058692"/>
                </a:cubicBezTo>
                <a:cubicBezTo>
                  <a:pt x="4941997" y="2054379"/>
                  <a:pt x="4705543" y="2032406"/>
                  <a:pt x="4532816" y="2018587"/>
                </a:cubicBezTo>
                <a:lnTo>
                  <a:pt x="2661392" y="2031956"/>
                </a:lnTo>
                <a:cubicBezTo>
                  <a:pt x="2572172" y="2033071"/>
                  <a:pt x="2483273" y="2045324"/>
                  <a:pt x="2394046" y="2045324"/>
                </a:cubicBezTo>
                <a:cubicBezTo>
                  <a:pt x="1997457" y="2045324"/>
                  <a:pt x="1600919" y="2036412"/>
                  <a:pt x="1204355" y="2031956"/>
                </a:cubicBezTo>
                <a:lnTo>
                  <a:pt x="1110784" y="2018587"/>
                </a:lnTo>
                <a:cubicBezTo>
                  <a:pt x="1070747" y="2013582"/>
                  <a:pt x="1030421" y="2010925"/>
                  <a:pt x="990478" y="2005219"/>
                </a:cubicBezTo>
                <a:cubicBezTo>
                  <a:pt x="967986" y="2002006"/>
                  <a:pt x="945995" y="1995916"/>
                  <a:pt x="923641" y="1991851"/>
                </a:cubicBezTo>
                <a:cubicBezTo>
                  <a:pt x="896975" y="1987002"/>
                  <a:pt x="870268" y="1982316"/>
                  <a:pt x="843437" y="1978483"/>
                </a:cubicBezTo>
                <a:cubicBezTo>
                  <a:pt x="807875" y="1973402"/>
                  <a:pt x="771934" y="1971021"/>
                  <a:pt x="736499" y="1965115"/>
                </a:cubicBezTo>
                <a:cubicBezTo>
                  <a:pt x="285633" y="1889967"/>
                  <a:pt x="924379" y="1991659"/>
                  <a:pt x="469153" y="1898274"/>
                </a:cubicBezTo>
                <a:cubicBezTo>
                  <a:pt x="340704" y="1871924"/>
                  <a:pt x="81500" y="1831434"/>
                  <a:pt x="81500" y="1831434"/>
                </a:cubicBezTo>
                <a:cubicBezTo>
                  <a:pt x="68133" y="1826978"/>
                  <a:pt x="53481" y="1825316"/>
                  <a:pt x="41399" y="1818066"/>
                </a:cubicBezTo>
                <a:cubicBezTo>
                  <a:pt x="-40642" y="1768838"/>
                  <a:pt x="23857" y="1616251"/>
                  <a:pt x="28031" y="1564071"/>
                </a:cubicBezTo>
                <a:cubicBezTo>
                  <a:pt x="30896" y="1528260"/>
                  <a:pt x="36943" y="1492774"/>
                  <a:pt x="41399" y="1457126"/>
                </a:cubicBezTo>
                <a:cubicBezTo>
                  <a:pt x="45855" y="1345725"/>
                  <a:pt x="47350" y="1234166"/>
                  <a:pt x="54766" y="1122923"/>
                </a:cubicBezTo>
                <a:cubicBezTo>
                  <a:pt x="59245" y="1055734"/>
                  <a:pt x="68174" y="1069284"/>
                  <a:pt x="81500" y="1015978"/>
                </a:cubicBezTo>
                <a:cubicBezTo>
                  <a:pt x="87011" y="993935"/>
                  <a:pt x="90412" y="971417"/>
                  <a:pt x="94868" y="949137"/>
                </a:cubicBezTo>
                <a:cubicBezTo>
                  <a:pt x="99324" y="891209"/>
                  <a:pt x="94145" y="831717"/>
                  <a:pt x="108235" y="775352"/>
                </a:cubicBezTo>
                <a:cubicBezTo>
                  <a:pt x="112820" y="757011"/>
                  <a:pt x="140659" y="752523"/>
                  <a:pt x="148337" y="735247"/>
                </a:cubicBezTo>
                <a:cubicBezTo>
                  <a:pt x="159345" y="710478"/>
                  <a:pt x="157248" y="681775"/>
                  <a:pt x="161704" y="655039"/>
                </a:cubicBezTo>
                <a:cubicBezTo>
                  <a:pt x="158137" y="622932"/>
                  <a:pt x="124365" y="517474"/>
                  <a:pt x="175072" y="481253"/>
                </a:cubicBezTo>
                <a:cubicBezTo>
                  <a:pt x="246277" y="430389"/>
                  <a:pt x="219630" y="470113"/>
                  <a:pt x="228541" y="467885"/>
                </a:cubicBezTo>
                <a:close/>
              </a:path>
            </a:pathLst>
          </a:custGeom>
          <a:solidFill>
            <a:srgbClr val="FFFF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3427413" y="4579938"/>
          <a:ext cx="40655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Equation" r:id="rId5" imgW="1435100" imgH="228600" progId="Equation.DSMT4">
                  <p:embed/>
                </p:oleObj>
              </mc:Choice>
              <mc:Fallback>
                <p:oleObj name="Equation" r:id="rId5" imgW="14351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4579938"/>
                        <a:ext cx="40655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Notation List In Text</a:t>
            </a:r>
          </a:p>
        </p:txBody>
      </p:sp>
      <p:pic>
        <p:nvPicPr>
          <p:cNvPr id="4" name="Content Placeholder 3" descr="Screen Shot 2015-08-31 at 8.57.03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46" b="-35546"/>
          <a:stretch>
            <a:fillRect/>
          </a:stretch>
        </p:blipFill>
        <p:spPr>
          <a:xfrm>
            <a:off x="975677" y="1112837"/>
            <a:ext cx="9074150" cy="4989512"/>
          </a:xfrm>
        </p:spPr>
      </p:pic>
    </p:spTree>
    <p:extLst>
      <p:ext uri="{BB962C8B-B14F-4D97-AF65-F5344CB8AC3E}">
        <p14:creationId xmlns:p14="http://schemas.microsoft.com/office/powerpoint/2010/main" val="1258714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080625" cy="75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Covariance Facts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Consider 2D case with (X,Y)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 </a:t>
            </a:r>
          </a:p>
        </p:txBody>
      </p:sp>
      <p:grpSp>
        <p:nvGrpSpPr>
          <p:cNvPr id="40963" name="Group 5"/>
          <p:cNvGrpSpPr>
            <a:grpSpLocks/>
          </p:cNvGrpSpPr>
          <p:nvPr/>
        </p:nvGrpSpPr>
        <p:grpSpPr bwMode="auto">
          <a:xfrm>
            <a:off x="1001713" y="2776538"/>
            <a:ext cx="2076450" cy="1057275"/>
            <a:chOff x="5192712" y="3246437"/>
            <a:chExt cx="2076450" cy="1057275"/>
          </a:xfrm>
        </p:grpSpPr>
        <p:pic>
          <p:nvPicPr>
            <p:cNvPr id="4096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712" y="3551237"/>
              <a:ext cx="55245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312" y="3246437"/>
              <a:ext cx="14668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4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6"/>
          <a:stretch/>
        </p:blipFill>
        <p:spPr bwMode="auto">
          <a:xfrm>
            <a:off x="544513" y="4532313"/>
            <a:ext cx="4619625" cy="125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40513" y="4684712"/>
            <a:ext cx="903200" cy="2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dirty="0">
                <a:solidFill>
                  <a:srgbClr val="FF0000"/>
                </a:solidFill>
              </a:rPr>
              <a:t>FALSE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64500"/>
              </p:ext>
            </p:extLst>
          </p:nvPr>
        </p:nvGraphicFramePr>
        <p:xfrm>
          <a:off x="3821112" y="2700337"/>
          <a:ext cx="6172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7" imgW="2717800" imgH="508000" progId="Equation.DSMT4">
                  <p:embed/>
                </p:oleObj>
              </mc:Choice>
              <mc:Fallback>
                <p:oleObj name="Equation" r:id="rId7" imgW="2717800" imgH="50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2" y="2700337"/>
                        <a:ext cx="61722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40513" y="5294311"/>
            <a:ext cx="813031" cy="2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800" dirty="0">
                <a:solidFill>
                  <a:srgbClr val="FF0000"/>
                </a:solidFill>
              </a:rPr>
              <a:t>TRUE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1DFDAC-61F4-744F-8821-A5B0559B556C}"/>
                  </a:ext>
                </a:extLst>
              </p:cNvPr>
              <p:cNvSpPr txBox="1"/>
              <p:nvPr/>
            </p:nvSpPr>
            <p:spPr>
              <a:xfrm>
                <a:off x="849312" y="6191744"/>
                <a:ext cx="8225265" cy="1242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25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chemeClr val="accent3">
                        <a:lumMod val="75000"/>
                      </a:schemeClr>
                    </a:solidFill>
                  </a:rPr>
                  <a:t>   </a:t>
                </a:r>
                <a:br>
                  <a:rPr lang="en-US" sz="2500" b="1" dirty="0">
                    <a:solidFill>
                      <a:schemeClr val="accent3">
                        <a:lumMod val="75000"/>
                      </a:schemeClr>
                    </a:solidFill>
                  </a:rPr>
                </a:br>
                <a:r>
                  <a:rPr lang="en-US" sz="2500" b="1" dirty="0">
                    <a:solidFill>
                      <a:schemeClr val="accent3">
                        <a:lumMod val="75000"/>
                      </a:schemeClr>
                    </a:solidFill>
                  </a:rPr>
                  <a:t>condition of orthogonality, weaker than independence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2500" b="1" dirty="0">
                    <a:solidFill>
                      <a:schemeClr val="accent3">
                        <a:lumMod val="75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500" b="1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𝐔𝐧𝐢𝐟𝐨𝐫𝐦</m:t>
                    </m:r>
                    <m:d>
                      <m:dPr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5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25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1DFDAC-61F4-744F-8821-A5B0559B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12" y="6191744"/>
                <a:ext cx="8225265" cy="1242904"/>
              </a:xfrm>
              <a:prstGeom prst="rect">
                <a:avLst/>
              </a:prstGeom>
              <a:blipFill>
                <a:blip r:embed="rId9"/>
                <a:stretch>
                  <a:fillRect l="-2311" r="-1233" b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D6731-F36C-9844-A7D8-C3275FCFE5EE}"/>
                  </a:ext>
                </a:extLst>
              </p:cNvPr>
              <p:cNvSpPr txBox="1"/>
              <p:nvPr/>
            </p:nvSpPr>
            <p:spPr>
              <a:xfrm>
                <a:off x="315912" y="6065837"/>
                <a:ext cx="9891875" cy="464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25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sz="25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500" b="1" i="1" smtClean="0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00" b="1" i="1" smtClean="0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500" b="1" i="1" smtClean="0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25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500" b="1" i="1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1" i="1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25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2500" b="1" i="1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500" b="1" i="1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00" b="1" i="1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500" b="1" i="1" smtClean="0">
                                            <a:solidFill>
                                              <a:schemeClr val="accent3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5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US" sz="2500" b="1" i="1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1" i="1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500" b="1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25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nary>
                          </m:e>
                        </m:nary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chemeClr val="accent3">
                        <a:lumMod val="75000"/>
                      </a:schemeClr>
                    </a:solidFill>
                  </a:rPr>
                  <a:t>  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D6731-F36C-9844-A7D8-C3275FCFE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2" y="6065837"/>
                <a:ext cx="9891875" cy="464230"/>
              </a:xfrm>
              <a:prstGeom prst="rect">
                <a:avLst/>
              </a:prstGeom>
              <a:blipFill>
                <a:blip r:embed="rId10"/>
                <a:stretch>
                  <a:fillRect l="-1026" t="-167568" b="-245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  <p:bldP spid="3" grpId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080625" cy="75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0080625" cy="763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0080625" cy="76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0080625" cy="75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Continuous Random Variables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 rtlCol="0">
            <a:normAutofit fontScale="92500"/>
          </a:bodyPr>
          <a:lstStyle/>
          <a:p>
            <a:pPr defTabSz="10078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(most slides borrowed with permission from Andrew Moore of CMU and Google)</a:t>
            </a:r>
          </a:p>
          <a:p>
            <a:pPr defTabSz="10078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http://www.cs.cmu.edu/~awm/tutorials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10080625" cy="76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Mike’s Basic Advice on Continuous Random Variables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Ignore the fact that p(x) is a probability </a:t>
            </a:r>
            <a:r>
              <a:rPr lang="en-US" i="1">
                <a:latin typeface="Calibri" charset="0"/>
              </a:rPr>
              <a:t>density</a:t>
            </a:r>
            <a:r>
              <a:rPr lang="en-US">
                <a:latin typeface="Calibri" charset="0"/>
              </a:rPr>
              <a:t> function and treat it just as a </a:t>
            </a:r>
            <a:r>
              <a:rPr lang="en-US" i="1">
                <a:latin typeface="Calibri" charset="0"/>
              </a:rPr>
              <a:t>mass </a:t>
            </a:r>
            <a:r>
              <a:rPr lang="en-US">
                <a:latin typeface="Calibri" charset="0"/>
              </a:rPr>
              <a:t>function, and the algebra all works out.</a:t>
            </a:r>
          </a:p>
          <a:p>
            <a:pPr eaLnBrk="1" hangingPunct="1"/>
            <a:r>
              <a:rPr lang="en-US">
                <a:latin typeface="Calibri" charset="0"/>
              </a:rPr>
              <a:t>Alternatively, turn densities to masses with dx terms, and they should always cancel out.</a:t>
            </a:r>
          </a:p>
          <a:p>
            <a:pPr eaLnBrk="1" hangingPunct="1"/>
            <a:r>
              <a:rPr lang="en-US">
                <a:latin typeface="Calibri" charset="0"/>
              </a:rPr>
              <a:t>Don’t be freaked when you see a probability density &gt;&gt; 1.</a:t>
            </a:r>
          </a:p>
          <a:p>
            <a:pPr eaLnBrk="1" hangingPunct="1"/>
            <a:r>
              <a:rPr lang="en-US">
                <a:latin typeface="Calibri" charset="0"/>
              </a:rPr>
              <a:t>Do be freaked if you see a probability mass or density &lt; 0.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Random Variables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1763713"/>
            <a:ext cx="9413874" cy="567372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Previous lecture discussed discrete random variables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true, false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freshman, sophomore, junior, senior</a:t>
            </a:r>
          </a:p>
          <a:p>
            <a:pPr eaLnBrk="1" hangingPunct="1"/>
            <a:r>
              <a:rPr lang="en-US" dirty="0">
                <a:latin typeface="Calibri" charset="0"/>
              </a:rPr>
              <a:t>Some variables are intrinsically continuous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Age, Height, Distance</a:t>
            </a:r>
          </a:p>
          <a:p>
            <a:pPr eaLnBrk="1" hangingPunct="1"/>
            <a:r>
              <a:rPr lang="en-US" dirty="0">
                <a:latin typeface="Calibri" charset="0"/>
              </a:rPr>
              <a:t>Can sometimes quantize real variables to make them discrete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Age ∈ {</a:t>
            </a:r>
            <a:r>
              <a:rPr lang="en-US" dirty="0" err="1">
                <a:latin typeface="Calibri" charset="0"/>
              </a:rPr>
              <a:t>child,teen,adult,elderly</a:t>
            </a:r>
            <a:r>
              <a:rPr lang="en-US" dirty="0">
                <a:latin typeface="Calibri" charset="0"/>
              </a:rPr>
              <a:t>}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Height ∈ {50”, 51”, 52”, …, 100”}</a:t>
            </a:r>
          </a:p>
          <a:p>
            <a:pPr eaLnBrk="1" hangingPunct="1"/>
            <a:r>
              <a:rPr lang="en-US" dirty="0">
                <a:latin typeface="Calibri" charset="0"/>
              </a:rPr>
              <a:t>Today: how to handle variables that cannot be quantized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8096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Probability Mass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3238" y="1265238"/>
            <a:ext cx="9074150" cy="548798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Discrete RVs have a probability associated with each value of the variable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P(Bored=true)=.7, P(Bored=false)=.3</a:t>
            </a:r>
          </a:p>
          <a:p>
            <a:pPr eaLnBrk="1" hangingPunct="1"/>
            <a:r>
              <a:rPr lang="en-US" dirty="0">
                <a:latin typeface="Calibri" charset="0"/>
              </a:rPr>
              <a:t>These probabilities indicate an </a:t>
            </a:r>
            <a:r>
              <a:rPr lang="en-US" i="1" dirty="0">
                <a:latin typeface="Calibri" charset="0"/>
              </a:rPr>
              <a:t>area </a:t>
            </a:r>
            <a:r>
              <a:rPr lang="en-US" dirty="0">
                <a:latin typeface="Calibri" charset="0"/>
              </a:rPr>
              <a:t>in the space of “all possible worlds”</a:t>
            </a:r>
          </a:p>
          <a:p>
            <a:pPr eaLnBrk="1" hangingPunct="1"/>
            <a:r>
              <a:rPr lang="en-US" dirty="0">
                <a:latin typeface="Calibri" charset="0"/>
              </a:rPr>
              <a:t>In probability, this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area is referred to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as the </a:t>
            </a:r>
            <a:r>
              <a:rPr lang="en-US" i="1" dirty="0">
                <a:solidFill>
                  <a:srgbClr val="0070C0"/>
                </a:solidFill>
                <a:latin typeface="Calibri" charset="0"/>
              </a:rPr>
              <a:t>probability</a:t>
            </a:r>
            <a:br>
              <a:rPr lang="en-US" i="1" dirty="0">
                <a:solidFill>
                  <a:srgbClr val="0070C0"/>
                </a:solidFill>
                <a:latin typeface="Calibri" charset="0"/>
              </a:rPr>
            </a:br>
            <a:r>
              <a:rPr lang="en-US" i="1" dirty="0">
                <a:solidFill>
                  <a:srgbClr val="0070C0"/>
                </a:solidFill>
                <a:latin typeface="Calibri" charset="0"/>
              </a:rPr>
              <a:t>mass </a:t>
            </a:r>
            <a:endParaRPr lang="en-US" dirty="0">
              <a:solidFill>
                <a:srgbClr val="0070C0"/>
              </a:solidFill>
              <a:latin typeface="Calibr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1D549-9153-8A4B-97C7-A2E4F32F9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12" y="4541837"/>
            <a:ext cx="4191000" cy="28158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8096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Probability Mass Vs. Density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3238" y="1265238"/>
            <a:ext cx="9074150" cy="548798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Imagine if a random variable had an infinite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number of values instead of a finite number…</a:t>
            </a:r>
          </a:p>
        </p:txBody>
      </p:sp>
      <p:pic>
        <p:nvPicPr>
          <p:cNvPr id="17411" name="Picture 3" descr="discreteContinuo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9" y="685482"/>
            <a:ext cx="6770687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8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8096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Probability Mass Vs. Density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3238" y="1265238"/>
                <a:ext cx="9074150" cy="5487987"/>
              </a:xfrm>
            </p:spPr>
            <p:txBody>
              <a:bodyPr/>
              <a:lstStyle/>
              <a:p>
                <a:pPr eaLnBrk="1" hangingPunct="1"/>
                <a:r>
                  <a:rPr lang="en-US" dirty="0">
                    <a:latin typeface="Calibri" charset="0"/>
                  </a:rPr>
                  <a:t>Continuous RVs have a </a:t>
                </a:r>
                <a:r>
                  <a:rPr lang="en-US" i="1" dirty="0">
                    <a:solidFill>
                      <a:schemeClr val="accent3">
                        <a:lumMod val="75000"/>
                      </a:schemeClr>
                    </a:solidFill>
                    <a:latin typeface="Calibri" charset="0"/>
                  </a:rPr>
                  <a:t>probability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Calibri" charset="0"/>
                  </a:rPr>
                  <a:t> </a:t>
                </a:r>
                <a:r>
                  <a:rPr lang="en-US" i="1" dirty="0">
                    <a:solidFill>
                      <a:schemeClr val="accent3">
                        <a:lumMod val="75000"/>
                      </a:schemeClr>
                    </a:solidFill>
                    <a:latin typeface="Calibri" charset="0"/>
                  </a:rPr>
                  <a:t>density</a:t>
                </a:r>
                <a:r>
                  <a:rPr lang="en-US" dirty="0">
                    <a:latin typeface="Calibri" charset="0"/>
                  </a:rPr>
                  <a:t> associated with each value</a:t>
                </a:r>
              </a:p>
              <a:p>
                <a:pPr lvl="1" eaLnBrk="1" hangingPunct="1"/>
                <a:r>
                  <a:rPr lang="en-US" dirty="0">
                    <a:latin typeface="Calibri" charset="0"/>
                  </a:rPr>
                  <a:t>Probability density </a:t>
                </a:r>
                <a:r>
                  <a:rPr lang="en-US" i="1" dirty="0">
                    <a:latin typeface="Calibri" charset="0"/>
                  </a:rPr>
                  <a:t>function (PDF)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libri" charset="0"/>
                  </a:rPr>
                  <a:t> </a:t>
                </a:r>
              </a:p>
              <a:p>
                <a:pPr eaLnBrk="1" hangingPunct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Calibri" charset="0"/>
                  </a:rPr>
                  <a:t>Density</a:t>
                </a:r>
                <a:r>
                  <a:rPr lang="en-US" dirty="0">
                    <a:latin typeface="Calibri" charset="0"/>
                  </a:rPr>
                  <a:t> is derivative of </a:t>
                </a:r>
                <a:r>
                  <a:rPr lang="en-US" dirty="0">
                    <a:solidFill>
                      <a:srgbClr val="00B0F0"/>
                    </a:solidFill>
                    <a:latin typeface="Calibri" charset="0"/>
                  </a:rPr>
                  <a:t>mass</a:t>
                </a:r>
              </a:p>
              <a:p>
                <a:pPr eaLnBrk="1" hangingPunct="1"/>
                <a:r>
                  <a:rPr lang="en-US" dirty="0">
                    <a:latin typeface="Calibri" charset="0"/>
                  </a:rPr>
                  <a:t>Notation: </a:t>
                </a:r>
                <a:br>
                  <a:rPr lang="en-US" dirty="0">
                    <a:latin typeface="Calibri" charset="0"/>
                  </a:rPr>
                </a:br>
                <a:r>
                  <a:rPr lang="en-US" dirty="0">
                    <a:solidFill>
                      <a:srgbClr val="00B0F0"/>
                    </a:solidFill>
                    <a:latin typeface="Calibri" charset="0"/>
                  </a:rPr>
                  <a:t>P(…) for mass</a:t>
                </a:r>
                <a:r>
                  <a:rPr lang="en-US" dirty="0">
                    <a:latin typeface="Calibri" charset="0"/>
                  </a:rPr>
                  <a:t>,</a:t>
                </a:r>
                <a:br>
                  <a:rPr lang="en-US" dirty="0">
                    <a:latin typeface="Calibri" charset="0"/>
                  </a:rPr>
                </a:b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Calibri" charset="0"/>
                  </a:rPr>
                  <a:t>p(…) for density</a:t>
                </a:r>
                <a:br>
                  <a:rPr lang="en-US" dirty="0">
                    <a:latin typeface="Calibri" charset="0"/>
                  </a:rPr>
                </a:br>
                <a:r>
                  <a:rPr lang="en-US" dirty="0">
                    <a:latin typeface="Calibri" charset="0"/>
                  </a:rPr>
                  <a:t>(another convention</a:t>
                </a:r>
                <a:br>
                  <a:rPr lang="en-US" dirty="0">
                    <a:latin typeface="Calibri" charset="0"/>
                  </a:rPr>
                </a:br>
                <a:r>
                  <a:rPr lang="en-US" dirty="0">
                    <a:latin typeface="Calibri" charset="0"/>
                  </a:rPr>
                  <a:t>not followed by</a:t>
                </a:r>
                <a:br>
                  <a:rPr lang="en-US" dirty="0">
                    <a:latin typeface="Calibri" charset="0"/>
                  </a:rPr>
                </a:br>
                <a:r>
                  <a:rPr lang="en-US" dirty="0">
                    <a:latin typeface="Calibri" charset="0"/>
                  </a:rPr>
                  <a:t>Barber!)</a:t>
                </a:r>
              </a:p>
            </p:txBody>
          </p:sp>
        </mc:Choice>
        <mc:Fallback>
          <p:sp>
            <p:nvSpPr>
              <p:cNvPr id="1843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238" y="1265238"/>
                <a:ext cx="9074150" cy="5487987"/>
              </a:xfrm>
              <a:blipFill>
                <a:blip r:embed="rId3"/>
                <a:stretch>
                  <a:fillRect l="-1678" t="-1617" b="-7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5" name="Picture 3" descr="discreteContinuou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1265238"/>
            <a:ext cx="6770687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1002665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ct val="100000"/>
          </a:lnSpc>
          <a:defRPr sz="2500" b="1" dirty="0" smtClean="0">
            <a:solidFill>
              <a:schemeClr val="accent3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647</Words>
  <Application>Microsoft Macintosh PowerPoint</Application>
  <PresentationFormat>Custom</PresentationFormat>
  <Paragraphs>89</Paragraphs>
  <Slides>41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Cambria Math</vt:lpstr>
      <vt:lpstr>Lucida Sans Unicode</vt:lpstr>
      <vt:lpstr>Times New Roman</vt:lpstr>
      <vt:lpstr>Wingdings</vt:lpstr>
      <vt:lpstr>Office Theme</vt:lpstr>
      <vt:lpstr>Equation</vt:lpstr>
      <vt:lpstr>Comment on Barber Text</vt:lpstr>
      <vt:lpstr>Barber Text Notation</vt:lpstr>
      <vt:lpstr>See Notation List In Text</vt:lpstr>
      <vt:lpstr>Continuous Random Variables</vt:lpstr>
      <vt:lpstr>Random Variables</vt:lpstr>
      <vt:lpstr>Probability Mass</vt:lpstr>
      <vt:lpstr>Probability Mass Vs. Density</vt:lpstr>
      <vt:lpstr>Probability Mass Vs.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PDF of a Uniform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Covariance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Mike’s Basic Advice on Continuous Random Variables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Probability</dc:title>
  <cp:lastModifiedBy>Michael C. Mozer</cp:lastModifiedBy>
  <cp:revision>131</cp:revision>
  <dcterms:modified xsi:type="dcterms:W3CDTF">2018-01-23T17:49:48Z</dcterms:modified>
</cp:coreProperties>
</file>