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  <p:sldMasterId id="2147483668" r:id="rId2"/>
    <p:sldMasterId id="2147483682" r:id="rId3"/>
    <p:sldMasterId id="2147483696" r:id="rId4"/>
    <p:sldMasterId id="2147483710" r:id="rId5"/>
    <p:sldMasterId id="2147483724" r:id="rId6"/>
    <p:sldMasterId id="2147483738" r:id="rId7"/>
    <p:sldMasterId id="2147483752" r:id="rId8"/>
    <p:sldMasterId id="2147483766" r:id="rId9"/>
    <p:sldMasterId id="2147483780" r:id="rId10"/>
    <p:sldMasterId id="2147483794" r:id="rId11"/>
    <p:sldMasterId id="2147483808" r:id="rId12"/>
  </p:sldMasterIdLst>
  <p:notesMasterIdLst>
    <p:notesMasterId r:id="rId51"/>
  </p:notesMasterIdLst>
  <p:sldIdLst>
    <p:sldId id="299" r:id="rId13"/>
    <p:sldId id="300" r:id="rId14"/>
    <p:sldId id="285" r:id="rId15"/>
    <p:sldId id="283" r:id="rId16"/>
    <p:sldId id="286" r:id="rId17"/>
    <p:sldId id="271" r:id="rId18"/>
    <p:sldId id="272" r:id="rId19"/>
    <p:sldId id="302" r:id="rId20"/>
    <p:sldId id="303" r:id="rId21"/>
    <p:sldId id="297" r:id="rId22"/>
    <p:sldId id="306" r:id="rId23"/>
    <p:sldId id="307" r:id="rId24"/>
    <p:sldId id="280" r:id="rId25"/>
    <p:sldId id="304" r:id="rId26"/>
    <p:sldId id="281" r:id="rId27"/>
    <p:sldId id="277" r:id="rId28"/>
    <p:sldId id="288" r:id="rId29"/>
    <p:sldId id="289" r:id="rId30"/>
    <p:sldId id="290" r:id="rId31"/>
    <p:sldId id="291" r:id="rId32"/>
    <p:sldId id="293" r:id="rId33"/>
    <p:sldId id="294" r:id="rId34"/>
    <p:sldId id="295" r:id="rId35"/>
    <p:sldId id="279" r:id="rId36"/>
    <p:sldId id="256" r:id="rId37"/>
    <p:sldId id="258" r:id="rId38"/>
    <p:sldId id="259" r:id="rId39"/>
    <p:sldId id="260" r:id="rId40"/>
    <p:sldId id="263" r:id="rId41"/>
    <p:sldId id="264" r:id="rId42"/>
    <p:sldId id="265" r:id="rId43"/>
    <p:sldId id="266" r:id="rId44"/>
    <p:sldId id="305" r:id="rId45"/>
    <p:sldId id="261" r:id="rId46"/>
    <p:sldId id="262" r:id="rId47"/>
    <p:sldId id="287" r:id="rId48"/>
    <p:sldId id="267" r:id="rId49"/>
    <p:sldId id="268" r:id="rId50"/>
  </p:sldIdLst>
  <p:sldSz cx="10058400" cy="7772400"/>
  <p:notesSz cx="7772400" cy="10058400"/>
  <p:defaultTextStyle>
    <a:defPPr>
      <a:defRPr lang="en-GB"/>
    </a:defPPr>
    <a:lvl1pPr algn="l" defTabSz="449263" rtl="0" fontAlgn="base" hangingPunct="0">
      <a:lnSpc>
        <a:spcPct val="58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20688" indent="-211138" algn="l" defTabSz="449263" rtl="0" fontAlgn="base" hangingPunct="0">
      <a:lnSpc>
        <a:spcPct val="58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636588" indent="-206375" algn="l" defTabSz="449263" rtl="0" fontAlgn="base" hangingPunct="0">
      <a:lnSpc>
        <a:spcPct val="58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852488" indent="-212725" algn="l" defTabSz="449263" rtl="0" fontAlgn="base" hangingPunct="0">
      <a:lnSpc>
        <a:spcPct val="58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068388" indent="-207963" algn="l" defTabSz="449263" rtl="0" fontAlgn="base" hangingPunct="0">
      <a:lnSpc>
        <a:spcPct val="58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2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69400"/>
    <a:srgbClr val="0F6FC6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41"/>
    <p:restoredTop sz="77832" autoAdjust="0"/>
  </p:normalViewPr>
  <p:slideViewPr>
    <p:cSldViewPr>
      <p:cViewPr varScale="1">
        <p:scale>
          <a:sx n="119" d="100"/>
          <a:sy n="119" d="100"/>
        </p:scale>
        <p:origin x="2488" y="200"/>
      </p:cViewPr>
      <p:guideLst>
        <p:guide orient="horz" pos="2221"/>
        <p:guide pos="2874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50" Type="http://schemas.openxmlformats.org/officeDocument/2006/relationships/slide" Target="slides/slide38.xml"/><Relationship Id="rId51" Type="http://schemas.openxmlformats.org/officeDocument/2006/relationships/notesMaster" Target="notesMasters/notesMaster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slide" Target="slides/slide32.xml"/><Relationship Id="rId45" Type="http://schemas.openxmlformats.org/officeDocument/2006/relationships/slide" Target="slides/slide33.xml"/><Relationship Id="rId46" Type="http://schemas.openxmlformats.org/officeDocument/2006/relationships/slide" Target="slides/slide34.xml"/><Relationship Id="rId47" Type="http://schemas.openxmlformats.org/officeDocument/2006/relationships/slide" Target="slides/slide35.xml"/><Relationship Id="rId48" Type="http://schemas.openxmlformats.org/officeDocument/2006/relationships/slide" Target="slides/slide36.xml"/><Relationship Id="rId49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AutoShape 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1450" y="763588"/>
            <a:ext cx="4876800" cy="37687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7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05538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60738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60737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60738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0737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pPr>
              <a:defRPr/>
            </a:pPr>
            <a:fld id="{4BCB98E0-69B1-E541-95F0-9312ECFAA4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451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10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showing hypotheses which are the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BCB98E0-69B1-E541-95F0-9312ECFAA495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954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5F530683-4732-B347-9BA7-7223ACE37274}" type="slidenum">
              <a:rPr lang="en-GB" sz="1400">
                <a:solidFill>
                  <a:srgbClr val="000000"/>
                </a:solidFill>
                <a:latin typeface="Times New Roman" charset="0"/>
              </a:rPr>
              <a:pPr eaLnBrk="1"/>
              <a:t>25</a:t>
            </a:fld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endParaRPr lang="en-US" sz="18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07125" cy="452596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>
                <a:latin typeface="Times New Roman" charset="0"/>
              </a:rPr>
              <a:t>explaining away: 2 possible causes, evidence for</a:t>
            </a:r>
            <a:r>
              <a:rPr lang="en-US" baseline="0" dirty="0">
                <a:latin typeface="Times New Roman" charset="0"/>
              </a:rPr>
              <a:t> cause 1 -&gt; less belief in cause 2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409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1A1A4C17-846D-6143-80FC-40ED558B9438}" type="slidenum">
              <a:rPr lang="en-GB" sz="1400">
                <a:solidFill>
                  <a:srgbClr val="000000"/>
                </a:solidFill>
                <a:latin typeface="Times New Roman" charset="0"/>
              </a:rPr>
              <a:pPr eaLnBrk="1"/>
              <a:t>26</a:t>
            </a:fld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1263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endParaRPr lang="en-US" sz="180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07125" cy="452596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305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3800C51F-923E-8443-BE56-4576BD2A32D3}" type="slidenum">
              <a:rPr lang="en-GB" sz="1400">
                <a:solidFill>
                  <a:srgbClr val="000000"/>
                </a:solidFill>
                <a:latin typeface="Times New Roman" charset="0"/>
              </a:rPr>
              <a:pPr eaLnBrk="1"/>
              <a:t>27</a:t>
            </a:fld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763588"/>
            <a:ext cx="4878388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07125" cy="443547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019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D67C6445-6900-244E-B107-66A532077B2C}" type="slidenum">
              <a:rPr lang="en-GB" sz="1400">
                <a:solidFill>
                  <a:srgbClr val="000000"/>
                </a:solidFill>
                <a:latin typeface="Times New Roman" charset="0"/>
              </a:rPr>
              <a:pPr eaLnBrk="1"/>
              <a:t>28</a:t>
            </a:fld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1263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endParaRPr lang="en-US" sz="180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07125" cy="452596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 err="1">
                <a:latin typeface="Times New Roman" charset="0"/>
              </a:rPr>
              <a:t>Jeffreys</a:t>
            </a:r>
            <a:r>
              <a:rPr lang="en-US" dirty="0">
                <a:latin typeface="Times New Roman" charset="0"/>
              </a:rPr>
              <a:t>: we favor </a:t>
            </a:r>
            <a:r>
              <a:rPr lang="en-US" dirty="0" err="1">
                <a:latin typeface="Times New Roman" charset="0"/>
              </a:rPr>
              <a:t>simler</a:t>
            </a:r>
            <a:r>
              <a:rPr lang="en-US" dirty="0">
                <a:latin typeface="Times New Roman" charset="0"/>
              </a:rPr>
              <a:t> law because it has a higher probability than the more complex law.</a:t>
            </a:r>
          </a:p>
          <a:p>
            <a:r>
              <a:rPr lang="en-US" dirty="0">
                <a:latin typeface="Times New Roman" charset="0"/>
              </a:rPr>
              <a:t>Scientists do this implicitly</a:t>
            </a:r>
            <a:r>
              <a:rPr lang="en-US" baseline="0" dirty="0">
                <a:latin typeface="Times New Roman" charset="0"/>
              </a:rPr>
              <a:t> by considering simpler theories before more complex ones – need data to justify more complex theory.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081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798896E9-979F-0B4B-9770-99D778A4E90B}" type="slidenum">
              <a:rPr lang="en-GB" sz="1400">
                <a:solidFill>
                  <a:srgbClr val="000000"/>
                </a:solidFill>
                <a:latin typeface="Times New Roman" charset="0"/>
              </a:rPr>
              <a:pPr eaLnBrk="1"/>
              <a:t>29</a:t>
            </a:fld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763588"/>
            <a:ext cx="4878388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07125" cy="443547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220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A6E89CBF-AD7B-9144-9FD9-4F3E9CF2EB6B}" type="slidenum">
              <a:rPr lang="en-GB" sz="1400">
                <a:solidFill>
                  <a:srgbClr val="000000"/>
                </a:solidFill>
                <a:latin typeface="Times New Roman" charset="0"/>
              </a:rPr>
              <a:pPr eaLnBrk="1"/>
              <a:t>30</a:t>
            </a:fld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1263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endParaRPr lang="en-US" sz="180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07125" cy="452596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341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AB5DDC8F-8C3B-9949-9767-9D3AF9A2CE9F}" type="slidenum">
              <a:rPr lang="en-GB" sz="1400">
                <a:solidFill>
                  <a:srgbClr val="000000"/>
                </a:solidFill>
                <a:latin typeface="Times New Roman" charset="0"/>
              </a:rPr>
              <a:pPr eaLnBrk="1"/>
              <a:t>31</a:t>
            </a:fld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763588"/>
            <a:ext cx="4878388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07125" cy="443547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>
                <a:latin typeface="Times New Roman" charset="0"/>
              </a:rPr>
              <a:t>blue dots are possible observations [not worlds!]</a:t>
            </a:r>
          </a:p>
        </p:txBody>
      </p:sp>
    </p:spTree>
    <p:extLst>
      <p:ext uri="{BB962C8B-B14F-4D97-AF65-F5344CB8AC3E}">
        <p14:creationId xmlns:p14="http://schemas.microsoft.com/office/powerpoint/2010/main" val="1427802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95B03FB4-72A8-CC41-8B09-DE2828BD6905}" type="slidenum">
              <a:rPr lang="en-GB" sz="1400">
                <a:solidFill>
                  <a:srgbClr val="000000"/>
                </a:solidFill>
                <a:latin typeface="Times New Roman" charset="0"/>
              </a:rPr>
              <a:pPr eaLnBrk="1"/>
              <a:t>32</a:t>
            </a:fld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9675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endParaRPr lang="en-US" sz="180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07125" cy="452596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858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1CA8C75B-8995-4E43-BCCD-70B450E5C464}" type="slidenum">
              <a:rPr lang="en-GB" sz="1400">
                <a:solidFill>
                  <a:srgbClr val="000000"/>
                </a:solidFill>
                <a:latin typeface="Times New Roman" charset="0"/>
              </a:rPr>
              <a:pPr eaLnBrk="1"/>
              <a:t>33</a:t>
            </a:fld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763588"/>
            <a:ext cx="4878388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07125" cy="443547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>
                <a:latin typeface="Times New Roman" charset="0"/>
              </a:rPr>
              <a:t>Hypothesis classes:</a:t>
            </a:r>
          </a:p>
          <a:p>
            <a:r>
              <a:rPr lang="en-US" dirty="0">
                <a:latin typeface="Times New Roman" charset="0"/>
              </a:rPr>
              <a:t>   --</a:t>
            </a:r>
            <a:r>
              <a:rPr lang="en-US" baseline="0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H1</a:t>
            </a:r>
            <a:r>
              <a:rPr lang="en-US" baseline="0" dirty="0">
                <a:latin typeface="Times New Roman" charset="0"/>
              </a:rPr>
              <a:t> is most specific (first order polynomial); H3 most general (3d order polynomial) </a:t>
            </a:r>
          </a:p>
          <a:p>
            <a:r>
              <a:rPr lang="en-US" baseline="0" dirty="0">
                <a:latin typeface="Times New Roman" charset="0"/>
              </a:rPr>
              <a:t>   -- H1 can admit less data than H3</a:t>
            </a:r>
          </a:p>
          <a:p>
            <a:r>
              <a:rPr lang="en-US" baseline="0" dirty="0">
                <a:latin typeface="Times New Roman" charset="0"/>
              </a:rPr>
              <a:t>   -- but H1 is a hypothesis CLASS not specific hypothesis, and within class are parameterizations (w)</a:t>
            </a:r>
          </a:p>
          <a:p>
            <a:r>
              <a:rPr lang="en-US" baseline="0" dirty="0">
                <a:latin typeface="Times New Roman" charset="0"/>
              </a:rPr>
              <a:t>   -- H1 is like H3 with all 2</a:t>
            </a:r>
            <a:r>
              <a:rPr lang="en-US" baseline="30000" dirty="0">
                <a:latin typeface="Times New Roman" charset="0"/>
              </a:rPr>
              <a:t>nd</a:t>
            </a:r>
            <a:r>
              <a:rPr lang="en-US" baseline="0" dirty="0">
                <a:latin typeface="Times New Roman" charset="0"/>
              </a:rPr>
              <a:t> and 3</a:t>
            </a:r>
            <a:r>
              <a:rPr lang="en-US" baseline="30000" dirty="0">
                <a:latin typeface="Times New Roman" charset="0"/>
              </a:rPr>
              <a:t>rd</a:t>
            </a:r>
            <a:r>
              <a:rPr lang="en-US" baseline="0" dirty="0">
                <a:latin typeface="Times New Roman" charset="0"/>
              </a:rPr>
              <a:t> order weights = 0</a:t>
            </a:r>
          </a:p>
          <a:p>
            <a:r>
              <a:rPr lang="en-US" baseline="0" dirty="0">
                <a:latin typeface="Times New Roman" charset="0"/>
              </a:rPr>
              <a:t>Vertical axis is the possible data sets</a:t>
            </a:r>
          </a:p>
          <a:p>
            <a:r>
              <a:rPr lang="en-US" baseline="0" dirty="0">
                <a:latin typeface="Times New Roman" charset="0"/>
              </a:rPr>
              <a:t>Looking along D here will refer to a set of data points that is consistent with model (e.g., straight lines for 1</a:t>
            </a:r>
            <a:r>
              <a:rPr lang="en-US" baseline="30000" dirty="0">
                <a:latin typeface="Times New Roman" charset="0"/>
              </a:rPr>
              <a:t>st</a:t>
            </a:r>
            <a:r>
              <a:rPr lang="en-US" baseline="0" dirty="0">
                <a:latin typeface="Times New Roman" charset="0"/>
              </a:rPr>
              <a:t> order polynomial)</a:t>
            </a:r>
          </a:p>
          <a:p>
            <a:r>
              <a:rPr lang="en-US" baseline="0" dirty="0">
                <a:latin typeface="Times New Roman" charset="0"/>
              </a:rPr>
              <a:t>set of points depends both on the hypothesis CLASS and the specific weights</a:t>
            </a:r>
          </a:p>
          <a:p>
            <a:endParaRPr lang="en-US" baseline="0" dirty="0">
              <a:latin typeface="Times New Roman" charset="0"/>
            </a:endParaRPr>
          </a:p>
          <a:p>
            <a:r>
              <a:rPr lang="en-US" baseline="0" dirty="0">
                <a:latin typeface="Times New Roman" charset="0"/>
              </a:rPr>
              <a:t>[reveal weights]</a:t>
            </a:r>
          </a:p>
          <a:p>
            <a:r>
              <a:rPr lang="en-US" baseline="0" dirty="0">
                <a:latin typeface="Times New Roman" charset="0"/>
              </a:rPr>
              <a:t>Horizontal axis is weight space</a:t>
            </a:r>
          </a:p>
          <a:p>
            <a:r>
              <a:rPr lang="en-US" baseline="0" dirty="0">
                <a:latin typeface="Times New Roman" charset="0"/>
              </a:rPr>
              <a:t>Focus on priors in weight space</a:t>
            </a:r>
          </a:p>
          <a:p>
            <a:r>
              <a:rPr lang="en-US" baseline="0" dirty="0">
                <a:latin typeface="Times New Roman" charset="0"/>
              </a:rPr>
              <a:t>Scatter plots: each point represents a given D that is supported by a given w and H: P(</a:t>
            </a:r>
            <a:r>
              <a:rPr lang="en-US" baseline="0" dirty="0" err="1">
                <a:latin typeface="Times New Roman" charset="0"/>
              </a:rPr>
              <a:t>D|w,H</a:t>
            </a:r>
            <a:r>
              <a:rPr lang="en-US" baseline="0" dirty="0">
                <a:latin typeface="Times New Roman" charset="0"/>
              </a:rPr>
              <a:t>) is high</a:t>
            </a:r>
          </a:p>
          <a:p>
            <a:endParaRPr lang="en-US" baseline="0" dirty="0">
              <a:latin typeface="Times New Roman" charset="0"/>
            </a:endParaRPr>
          </a:p>
          <a:p>
            <a:r>
              <a:rPr lang="en-US" baseline="0" dirty="0">
                <a:latin typeface="Times New Roman" charset="0"/>
              </a:rPr>
              <a:t>[reveal P(</a:t>
            </a:r>
            <a:r>
              <a:rPr lang="en-US" baseline="0" dirty="0" err="1">
                <a:latin typeface="Times New Roman" charset="0"/>
              </a:rPr>
              <a:t>w|D,H</a:t>
            </a:r>
            <a:r>
              <a:rPr lang="en-US" baseline="0" dirty="0">
                <a:latin typeface="Times New Roman" charset="0"/>
              </a:rPr>
              <a:t>)]</a:t>
            </a:r>
          </a:p>
          <a:p>
            <a:r>
              <a:rPr lang="en-US" baseline="0" dirty="0">
                <a:latin typeface="Times New Roman" charset="0"/>
              </a:rPr>
              <a:t>For a fixed D [horizontal dashed line]</a:t>
            </a:r>
          </a:p>
          <a:p>
            <a:r>
              <a:rPr lang="en-US" baseline="0" dirty="0">
                <a:latin typeface="Times New Roman" charset="0"/>
              </a:rPr>
              <a:t>   * we can compute P(</a:t>
            </a:r>
            <a:r>
              <a:rPr lang="en-US" baseline="0" dirty="0" err="1">
                <a:latin typeface="Times New Roman" charset="0"/>
              </a:rPr>
              <a:t>w|D,H</a:t>
            </a:r>
            <a:r>
              <a:rPr lang="en-US" baseline="0" dirty="0">
                <a:latin typeface="Times New Roman" charset="0"/>
              </a:rPr>
              <a:t>) by taking a slice for that D and using </a:t>
            </a:r>
            <a:r>
              <a:rPr lang="en-US" baseline="0" dirty="0" err="1">
                <a:latin typeface="Times New Roman" charset="0"/>
              </a:rPr>
              <a:t>bayes</a:t>
            </a:r>
            <a:r>
              <a:rPr lang="en-US" baseline="0" dirty="0">
                <a:latin typeface="Times New Roman" charset="0"/>
              </a:rPr>
              <a:t> rule : P(</a:t>
            </a:r>
            <a:r>
              <a:rPr lang="en-US" baseline="0" dirty="0" err="1">
                <a:latin typeface="Times New Roman" charset="0"/>
              </a:rPr>
              <a:t>w|D,H</a:t>
            </a:r>
            <a:r>
              <a:rPr lang="en-US" baseline="0" dirty="0">
                <a:latin typeface="Times New Roman" charset="0"/>
              </a:rPr>
              <a:t>) REPRESENTED ON BOTTOM</a:t>
            </a:r>
          </a:p>
          <a:p>
            <a:r>
              <a:rPr lang="en-US" baseline="0" dirty="0">
                <a:latin typeface="Times New Roman" charset="0"/>
              </a:rPr>
              <a:t>   * we can marginalize over w -&gt; presented on left</a:t>
            </a:r>
          </a:p>
          <a:p>
            <a:endParaRPr lang="en-US" baseline="0" dirty="0">
              <a:latin typeface="Times New Roman" charset="0"/>
            </a:endParaRPr>
          </a:p>
          <a:p>
            <a:r>
              <a:rPr lang="en-US" baseline="0" dirty="0">
                <a:latin typeface="Times New Roman" charset="0"/>
              </a:rPr>
              <a:t>Most ML is max likelihood on P(</a:t>
            </a:r>
            <a:r>
              <a:rPr lang="en-US" baseline="0" dirty="0" err="1">
                <a:latin typeface="Times New Roman" charset="0"/>
              </a:rPr>
              <a:t>D|w,Hi</a:t>
            </a:r>
            <a:r>
              <a:rPr lang="en-US" baseline="0" dirty="0">
                <a:latin typeface="Times New Roman" charset="0"/>
              </a:rPr>
              <a:t>) </a:t>
            </a:r>
          </a:p>
          <a:p>
            <a:r>
              <a:rPr lang="en-US" baseline="0" dirty="0">
                <a:latin typeface="Times New Roman" charset="0"/>
              </a:rPr>
              <a:t>Here MAP on P(</a:t>
            </a:r>
            <a:r>
              <a:rPr lang="en-US" baseline="0" dirty="0" err="1">
                <a:latin typeface="Times New Roman" charset="0"/>
              </a:rPr>
              <a:t>w|D,Hi</a:t>
            </a:r>
            <a:r>
              <a:rPr lang="en-US" baseline="0" dirty="0">
                <a:latin typeface="Times New Roman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8538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blackboar</a:t>
            </a:r>
            <a:r>
              <a:rPr lang="en-US" baseline="0" dirty="0"/>
              <a:t>d, screen are </a:t>
            </a:r>
            <a:r>
              <a:rPr lang="en-US" baseline="0" dirty="0" err="1"/>
              <a:t>glorch</a:t>
            </a:r>
            <a:r>
              <a:rPr lang="en-US" baseline="0" dirty="0"/>
              <a:t>.  is coffee cup? is student?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BCB98E0-69B1-E541-95F0-9312ECFAA49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6784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82464A75-F7E8-334E-8EBC-7C4C01044A60}" type="slidenum">
              <a:rPr lang="en-GB" sz="1400">
                <a:solidFill>
                  <a:srgbClr val="000000"/>
                </a:solidFill>
                <a:latin typeface="Times New Roman" charset="0"/>
              </a:rPr>
              <a:pPr eaLnBrk="1"/>
              <a:t>34</a:t>
            </a:fld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763588"/>
            <a:ext cx="4878388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07125" cy="443547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63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792F49EB-1656-2E47-B9C9-05F317A045AF}" type="slidenum">
              <a:rPr lang="en-GB" sz="1400">
                <a:solidFill>
                  <a:srgbClr val="000000"/>
                </a:solidFill>
                <a:latin typeface="Times New Roman" charset="0"/>
              </a:rPr>
              <a:pPr eaLnBrk="1"/>
              <a:t>35</a:t>
            </a:fld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1263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endParaRPr lang="en-US" sz="180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07125" cy="452596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2418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936F9D55-3674-4441-B2E2-93779AA44C7A}" type="slidenum">
              <a:rPr lang="en-GB" sz="1400">
                <a:solidFill>
                  <a:srgbClr val="000000"/>
                </a:solidFill>
                <a:latin typeface="Times New Roman" charset="0"/>
              </a:rPr>
              <a:pPr eaLnBrk="1"/>
              <a:t>37</a:t>
            </a:fld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1263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endParaRPr lang="en-US" sz="180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07125" cy="452596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9983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F12BF070-0106-184F-8C79-A032E12320F9}" type="slidenum">
              <a:rPr lang="en-GB" sz="1400">
                <a:solidFill>
                  <a:srgbClr val="000000"/>
                </a:solidFill>
                <a:latin typeface="Times New Roman" charset="0"/>
              </a:rPr>
              <a:pPr eaLnBrk="1"/>
              <a:t>38</a:t>
            </a:fld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1263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endParaRPr lang="en-US" sz="180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07125" cy="452596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46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E396FAF5-2DA6-854A-ABA7-BCEAADD7296C}" type="slidenum">
              <a:rPr lang="en-GB" sz="1400">
                <a:solidFill>
                  <a:srgbClr val="000000"/>
                </a:solidFill>
                <a:latin typeface="Times New Roman" charset="0"/>
              </a:rPr>
              <a:pPr eaLnBrk="1"/>
              <a:t>6</a:t>
            </a:fld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endParaRPr lang="en-US" sz="180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170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C78938EA-F5E6-C14D-9261-845287A951E7}" type="slidenum">
              <a:rPr lang="en-GB" sz="1400">
                <a:solidFill>
                  <a:srgbClr val="000000"/>
                </a:solidFill>
                <a:latin typeface="Times New Roman" charset="0"/>
              </a:rPr>
              <a:pPr eaLnBrk="1"/>
              <a:t>7</a:t>
            </a:fld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endParaRPr lang="en-US" sz="180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29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C052A89F-CB43-3141-8AF1-B5C4C7FE1E35}" type="slidenum">
              <a:rPr lang="en-GB" sz="1400">
                <a:solidFill>
                  <a:srgbClr val="000000"/>
                </a:solidFill>
                <a:latin typeface="Times New Roman" charset="0"/>
              </a:rPr>
              <a:pPr eaLnBrk="1"/>
              <a:t>8</a:t>
            </a:fld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endParaRPr lang="en-US" sz="180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407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C052A89F-CB43-3141-8AF1-B5C4C7FE1E35}" type="slidenum">
              <a:rPr lang="en-GB" sz="1400">
                <a:solidFill>
                  <a:srgbClr val="000000"/>
                </a:solidFill>
                <a:latin typeface="Times New Roman" charset="0"/>
              </a:rPr>
              <a:pPr eaLnBrk="1"/>
              <a:t>9</a:t>
            </a:fld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endParaRPr lang="en-US" sz="180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521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C052A89F-CB43-3141-8AF1-B5C4C7FE1E35}" type="slidenum">
              <a:rPr lang="en-GB" sz="1400">
                <a:solidFill>
                  <a:srgbClr val="000000"/>
                </a:solidFill>
                <a:latin typeface="Times New Roman" charset="0"/>
              </a:rPr>
              <a:pPr eaLnBrk="1"/>
              <a:t>12</a:t>
            </a:fld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endParaRPr lang="en-US" sz="180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356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E5CD97A8-8F2C-6C44-949F-4A4E91CEF24F}" type="slidenum">
              <a:rPr lang="en-GB" sz="1400">
                <a:solidFill>
                  <a:srgbClr val="000000"/>
                </a:solidFill>
                <a:latin typeface="Times New Roman" charset="0"/>
              </a:rPr>
              <a:pPr eaLnBrk="1"/>
              <a:t>14</a:t>
            </a:fld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endParaRPr lang="en-US" sz="180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053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EA68C0BA-5499-8745-A680-E3B958F6AB9A}" type="slidenum">
              <a:rPr lang="en-GB" sz="1400">
                <a:solidFill>
                  <a:srgbClr val="000000"/>
                </a:solidFill>
                <a:latin typeface="Times New Roman" charset="0"/>
              </a:rPr>
              <a:pPr eaLnBrk="1"/>
              <a:t>16</a:t>
            </a:fld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endParaRPr lang="en-US" sz="180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64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3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B3E62-71A5-5348-8EA8-250308BFB01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80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3" y="311259"/>
            <a:ext cx="2263140" cy="6631729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9"/>
            <a:ext cx="6621780" cy="6631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8" y="310114"/>
            <a:ext cx="9022464" cy="12894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2128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0448" y="7080359"/>
            <a:ext cx="3158496" cy="53535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11952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9" y="310113"/>
            <a:ext cx="9049392" cy="12943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128" y="1818240"/>
            <a:ext cx="4447872" cy="5128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065" y="1818240"/>
            <a:ext cx="4449456" cy="5128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3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B3E62-71A5-5348-8EA8-250308BFB01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3" y="1554484"/>
            <a:ext cx="9220200" cy="5388504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 sz="3000">
                <a:solidFill>
                  <a:schemeClr val="accent2"/>
                </a:solidFill>
              </a:defRPr>
            </a:lvl2pPr>
            <a:lvl3pPr marL="398463" indent="4763">
              <a:spcBef>
                <a:spcPts val="1323"/>
              </a:spcBef>
              <a:buFont typeface="Calibri" pitchFamily="34" charset="0"/>
              <a:buChar char=" "/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455613" indent="149225">
              <a:spcBef>
                <a:spcPts val="1323"/>
              </a:spcBef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4pPr>
            <a:lvl5pPr marL="625475" indent="0">
              <a:spcBef>
                <a:spcPts val="882"/>
              </a:spcBef>
              <a:buFont typeface="Calibri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C71DD-8C2B-D44B-8E09-30212EBD506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6" y="4994490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6" y="3294277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9B5EE-5ED7-564D-A5BC-BE17BBCC89B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8"/>
            <a:ext cx="4444207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60"/>
            <a:ext cx="4444207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8"/>
            <a:ext cx="4445952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60"/>
            <a:ext cx="4445952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3" y="311259"/>
            <a:ext cx="2263140" cy="6631729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9"/>
            <a:ext cx="6621780" cy="6631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8C5C1-26CF-BA42-8275-B046E9E92DB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73C7-A6DB-D24B-8D36-3E6F56FB9DF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8" y="309459"/>
            <a:ext cx="5622925" cy="66335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9"/>
            <a:ext cx="3309144" cy="531653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80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3" y="311259"/>
            <a:ext cx="2263140" cy="6631729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9"/>
            <a:ext cx="6621780" cy="6631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8" y="310114"/>
            <a:ext cx="9022464" cy="12894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2128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0448" y="7080359"/>
            <a:ext cx="3158496" cy="53535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11952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9" y="310113"/>
            <a:ext cx="9049392" cy="12943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128" y="1818240"/>
            <a:ext cx="4447872" cy="5128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065" y="1818240"/>
            <a:ext cx="4449456" cy="5128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3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B3E62-71A5-5348-8EA8-250308BFB01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3" y="1554484"/>
            <a:ext cx="9220200" cy="5388504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 sz="3000">
                <a:solidFill>
                  <a:schemeClr val="accent2"/>
                </a:solidFill>
              </a:defRPr>
            </a:lvl2pPr>
            <a:lvl3pPr marL="398463" indent="4763">
              <a:spcBef>
                <a:spcPts val="1323"/>
              </a:spcBef>
              <a:buFont typeface="Calibri" pitchFamily="34" charset="0"/>
              <a:buChar char=" "/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455613" indent="149225">
              <a:spcBef>
                <a:spcPts val="1323"/>
              </a:spcBef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4pPr>
            <a:lvl5pPr marL="625475" indent="0">
              <a:spcBef>
                <a:spcPts val="882"/>
              </a:spcBef>
              <a:buFont typeface="Calibri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C71DD-8C2B-D44B-8E09-30212EBD506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8" y="310114"/>
            <a:ext cx="9022464" cy="12894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2128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0448" y="7080359"/>
            <a:ext cx="3158496" cy="53535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11952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6" y="4994490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6" y="3294277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9B5EE-5ED7-564D-A5BC-BE17BBCC89B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8"/>
            <a:ext cx="4444207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60"/>
            <a:ext cx="4444207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8"/>
            <a:ext cx="4445952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60"/>
            <a:ext cx="4445952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8C5C1-26CF-BA42-8275-B046E9E92DB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73C7-A6DB-D24B-8D36-3E6F56FB9DF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8" y="309459"/>
            <a:ext cx="5622925" cy="66335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9"/>
            <a:ext cx="3309144" cy="531653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80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3" y="311259"/>
            <a:ext cx="2263140" cy="6631729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9"/>
            <a:ext cx="6621780" cy="6631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8" y="310114"/>
            <a:ext cx="9022464" cy="12894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2128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0448" y="7080359"/>
            <a:ext cx="3158496" cy="53535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11952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9" y="310113"/>
            <a:ext cx="9049392" cy="12943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128" y="1818240"/>
            <a:ext cx="4447872" cy="5128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065" y="1818240"/>
            <a:ext cx="4449456" cy="5128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9" y="310113"/>
            <a:ext cx="9049392" cy="12943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128" y="1818240"/>
            <a:ext cx="4447872" cy="5128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065" y="1818240"/>
            <a:ext cx="4449456" cy="5128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3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B3E62-71A5-5348-8EA8-250308BFB01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3" y="1554484"/>
            <a:ext cx="9220200" cy="5388504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 sz="3000">
                <a:solidFill>
                  <a:schemeClr val="accent2"/>
                </a:solidFill>
              </a:defRPr>
            </a:lvl2pPr>
            <a:lvl3pPr marL="398463" indent="4763">
              <a:spcBef>
                <a:spcPts val="1323"/>
              </a:spcBef>
              <a:buFont typeface="Calibri" pitchFamily="34" charset="0"/>
              <a:buChar char=" "/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455613" indent="149225">
              <a:spcBef>
                <a:spcPts val="1323"/>
              </a:spcBef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4pPr>
            <a:lvl5pPr marL="625475" indent="0">
              <a:spcBef>
                <a:spcPts val="882"/>
              </a:spcBef>
              <a:buFont typeface="Calibri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C71DD-8C2B-D44B-8E09-30212EBD506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6" y="4994490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6" y="3294277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9B5EE-5ED7-564D-A5BC-BE17BBCC89B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8"/>
            <a:ext cx="4444207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60"/>
            <a:ext cx="4444207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8"/>
            <a:ext cx="4445952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60"/>
            <a:ext cx="4445952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8C5C1-26CF-BA42-8275-B046E9E92DB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73C7-A6DB-D24B-8D36-3E6F56FB9DF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8" y="309459"/>
            <a:ext cx="5622925" cy="66335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9"/>
            <a:ext cx="3309144" cy="531653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80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3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B3E62-71A5-5348-8EA8-250308BFB01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3" y="311259"/>
            <a:ext cx="2263140" cy="6631729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9"/>
            <a:ext cx="6621780" cy="6631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8" y="310114"/>
            <a:ext cx="9022464" cy="12894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2128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0448" y="7080359"/>
            <a:ext cx="3158496" cy="53535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11952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9" y="310113"/>
            <a:ext cx="9049392" cy="12943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128" y="1818240"/>
            <a:ext cx="4447872" cy="5128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065" y="1818240"/>
            <a:ext cx="4449456" cy="5128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3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B3E62-71A5-5348-8EA8-250308BFB01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3" y="1554484"/>
            <a:ext cx="9220200" cy="5388504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 sz="3000">
                <a:solidFill>
                  <a:schemeClr val="accent2"/>
                </a:solidFill>
              </a:defRPr>
            </a:lvl2pPr>
            <a:lvl3pPr marL="398463" indent="4763">
              <a:spcBef>
                <a:spcPts val="1323"/>
              </a:spcBef>
              <a:buFont typeface="Calibri" pitchFamily="34" charset="0"/>
              <a:buChar char=" "/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455613" indent="149225">
              <a:spcBef>
                <a:spcPts val="1323"/>
              </a:spcBef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4pPr>
            <a:lvl5pPr marL="625475" indent="0">
              <a:spcBef>
                <a:spcPts val="882"/>
              </a:spcBef>
              <a:buFont typeface="Calibri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C71DD-8C2B-D44B-8E09-30212EBD506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6" y="4994490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6" y="3294277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9B5EE-5ED7-564D-A5BC-BE17BBCC89B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8"/>
            <a:ext cx="4444207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60"/>
            <a:ext cx="4444207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8"/>
            <a:ext cx="4445952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60"/>
            <a:ext cx="4445952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8C5C1-26CF-BA42-8275-B046E9E92DB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3" y="1554484"/>
            <a:ext cx="9220200" cy="5388504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 sz="3000">
                <a:solidFill>
                  <a:schemeClr val="accent2"/>
                </a:solidFill>
              </a:defRPr>
            </a:lvl2pPr>
            <a:lvl3pPr marL="398463" indent="4763">
              <a:spcBef>
                <a:spcPts val="1323"/>
              </a:spcBef>
              <a:buFont typeface="Calibri" pitchFamily="34" charset="0"/>
              <a:buChar char=" "/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455613" indent="149225">
              <a:spcBef>
                <a:spcPts val="1323"/>
              </a:spcBef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4pPr>
            <a:lvl5pPr marL="625475" indent="0">
              <a:spcBef>
                <a:spcPts val="882"/>
              </a:spcBef>
              <a:buFont typeface="Calibri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C71DD-8C2B-D44B-8E09-30212EBD506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73C7-A6DB-D24B-8D36-3E6F56FB9DF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8" y="309459"/>
            <a:ext cx="5622925" cy="66335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9"/>
            <a:ext cx="3309144" cy="531653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80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3" y="311259"/>
            <a:ext cx="2263140" cy="6631729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9"/>
            <a:ext cx="6621780" cy="6631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8" y="310114"/>
            <a:ext cx="9022464" cy="12894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2128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0448" y="7080359"/>
            <a:ext cx="3158496" cy="53535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11952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9" y="310113"/>
            <a:ext cx="9049392" cy="12943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128" y="1818240"/>
            <a:ext cx="4447872" cy="5128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065" y="1818240"/>
            <a:ext cx="4449456" cy="5128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6" y="4994490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6" y="3294277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9B5EE-5ED7-564D-A5BC-BE17BBCC89B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8"/>
            <a:ext cx="4444207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60"/>
            <a:ext cx="4444207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8"/>
            <a:ext cx="4445952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60"/>
            <a:ext cx="4445952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8C5C1-26CF-BA42-8275-B046E9E92DB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3" y="1554484"/>
            <a:ext cx="9220200" cy="5388504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 marL="503920">
              <a:spcBef>
                <a:spcPts val="1323"/>
              </a:spcBef>
              <a:buFont typeface="Calibri" pitchFamily="34" charset="0"/>
              <a:buChar char=" "/>
              <a:defRPr/>
            </a:lvl3pPr>
            <a:lvl4pPr marL="856663">
              <a:spcBef>
                <a:spcPts val="1323"/>
              </a:spcBef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spcBef>
                <a:spcPts val="882"/>
              </a:spcBef>
              <a:buFont typeface="Calibri" pitchFamily="34" charset="0"/>
              <a:buChar char=" "/>
              <a:defRPr/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C71DD-8C2B-D44B-8E09-30212EBD506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73C7-A6DB-D24B-8D36-3E6F56FB9DF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8" y="309459"/>
            <a:ext cx="5622925" cy="66335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9"/>
            <a:ext cx="3309144" cy="531653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80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3" y="311259"/>
            <a:ext cx="2263140" cy="6631729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9"/>
            <a:ext cx="6621780" cy="6631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8" y="310114"/>
            <a:ext cx="9022464" cy="12894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2128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0448" y="7080359"/>
            <a:ext cx="3158496" cy="53535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11952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9" y="310113"/>
            <a:ext cx="9049392" cy="12943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128" y="1818240"/>
            <a:ext cx="4447872" cy="5128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065" y="1818240"/>
            <a:ext cx="4449456" cy="5128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3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B3E62-71A5-5348-8EA8-250308BFB01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3" y="1554484"/>
            <a:ext cx="9220200" cy="5388504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 sz="3000">
                <a:solidFill>
                  <a:schemeClr val="accent2"/>
                </a:solidFill>
              </a:defRPr>
            </a:lvl2pPr>
            <a:lvl3pPr marL="398463" indent="4763">
              <a:spcBef>
                <a:spcPts val="1323"/>
              </a:spcBef>
              <a:buFont typeface="Calibri" pitchFamily="34" charset="0"/>
              <a:buChar char=" "/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455613" indent="149225">
              <a:spcBef>
                <a:spcPts val="1323"/>
              </a:spcBef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4pPr>
            <a:lvl5pPr marL="625475" indent="0">
              <a:spcBef>
                <a:spcPts val="882"/>
              </a:spcBef>
              <a:buFont typeface="Calibri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C71DD-8C2B-D44B-8E09-30212EBD506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6" y="4994490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6" y="3294277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6" y="4994490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6" y="3294277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9B5EE-5ED7-564D-A5BC-BE17BBCC89B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8"/>
            <a:ext cx="4444207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60"/>
            <a:ext cx="4444207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8"/>
            <a:ext cx="4445952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60"/>
            <a:ext cx="4445952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8C5C1-26CF-BA42-8275-B046E9E92DB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73C7-A6DB-D24B-8D36-3E6F56FB9DF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8" y="309459"/>
            <a:ext cx="5622925" cy="66335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9"/>
            <a:ext cx="3309144" cy="531653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80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3" y="311259"/>
            <a:ext cx="2263140" cy="6631729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9"/>
            <a:ext cx="6621780" cy="6631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8" y="310114"/>
            <a:ext cx="9022464" cy="12894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2128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0448" y="7080359"/>
            <a:ext cx="3158496" cy="53535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11952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9" y="310113"/>
            <a:ext cx="9049392" cy="12943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128" y="1818240"/>
            <a:ext cx="4447872" cy="5128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065" y="1818240"/>
            <a:ext cx="4449456" cy="5128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9B5EE-5ED7-564D-A5BC-BE17BBCC89B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3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B3E62-71A5-5348-8EA8-250308BFB01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3" y="1554484"/>
            <a:ext cx="9220200" cy="5388504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 sz="3000">
                <a:solidFill>
                  <a:schemeClr val="accent2"/>
                </a:solidFill>
              </a:defRPr>
            </a:lvl2pPr>
            <a:lvl3pPr marL="398463" indent="4763">
              <a:spcBef>
                <a:spcPts val="1323"/>
              </a:spcBef>
              <a:buFont typeface="Calibri" pitchFamily="34" charset="0"/>
              <a:buChar char=" "/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455613" indent="149225">
              <a:spcBef>
                <a:spcPts val="1323"/>
              </a:spcBef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4pPr>
            <a:lvl5pPr marL="625475" indent="0">
              <a:spcBef>
                <a:spcPts val="882"/>
              </a:spcBef>
              <a:buFont typeface="Calibri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C71DD-8C2B-D44B-8E09-30212EBD506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6" y="4994490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6" y="3294277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9B5EE-5ED7-564D-A5BC-BE17BBCC89B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8"/>
            <a:ext cx="4444207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60"/>
            <a:ext cx="4444207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8"/>
            <a:ext cx="4445952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60"/>
            <a:ext cx="4445952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8C5C1-26CF-BA42-8275-B046E9E92DB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73C7-A6DB-D24B-8D36-3E6F56FB9DF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8" y="309459"/>
            <a:ext cx="5622925" cy="66335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9"/>
            <a:ext cx="3309144" cy="531653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80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8"/>
            <a:ext cx="4444207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60"/>
            <a:ext cx="4444207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8"/>
            <a:ext cx="4445952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60"/>
            <a:ext cx="4445952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3" y="311259"/>
            <a:ext cx="2263140" cy="6631729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9"/>
            <a:ext cx="6621780" cy="6631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8" y="310114"/>
            <a:ext cx="9022464" cy="12894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2128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0448" y="7080359"/>
            <a:ext cx="3158496" cy="53535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11952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9" y="310113"/>
            <a:ext cx="9049392" cy="12943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128" y="1818240"/>
            <a:ext cx="4447872" cy="5128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065" y="1818240"/>
            <a:ext cx="4449456" cy="5128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3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B3E62-71A5-5348-8EA8-250308BFB01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3" y="1554484"/>
            <a:ext cx="9220200" cy="5388504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 sz="3000">
                <a:solidFill>
                  <a:schemeClr val="accent2"/>
                </a:solidFill>
              </a:defRPr>
            </a:lvl2pPr>
            <a:lvl3pPr marL="398463" indent="4763">
              <a:spcBef>
                <a:spcPts val="1323"/>
              </a:spcBef>
              <a:buFont typeface="Calibri" pitchFamily="34" charset="0"/>
              <a:buChar char=" "/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455613" indent="149225">
              <a:spcBef>
                <a:spcPts val="1323"/>
              </a:spcBef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4pPr>
            <a:lvl5pPr marL="625475" indent="0">
              <a:spcBef>
                <a:spcPts val="882"/>
              </a:spcBef>
              <a:buFont typeface="Calibri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C71DD-8C2B-D44B-8E09-30212EBD506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6" y="4994490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6" y="3294277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9B5EE-5ED7-564D-A5BC-BE17BBCC89B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8"/>
            <a:ext cx="4444207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60"/>
            <a:ext cx="4444207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8"/>
            <a:ext cx="4445952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60"/>
            <a:ext cx="4445952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8C5C1-26CF-BA42-8275-B046E9E92DB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73C7-A6DB-D24B-8D36-3E6F56FB9DF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8C5C1-26CF-BA42-8275-B046E9E92DB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8" y="309459"/>
            <a:ext cx="5622925" cy="66335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9"/>
            <a:ext cx="3309144" cy="531653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80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3" y="311259"/>
            <a:ext cx="2263140" cy="6631729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9"/>
            <a:ext cx="6621780" cy="6631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8" y="310114"/>
            <a:ext cx="9022464" cy="12894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2128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0448" y="7080359"/>
            <a:ext cx="3158496" cy="53535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11952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9" y="310113"/>
            <a:ext cx="9049392" cy="12943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128" y="1818240"/>
            <a:ext cx="4447872" cy="5128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065" y="1818240"/>
            <a:ext cx="4449456" cy="5128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3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B3E62-71A5-5348-8EA8-250308BFB01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3" y="1554484"/>
            <a:ext cx="9220200" cy="5388504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 sz="3000">
                <a:solidFill>
                  <a:schemeClr val="accent2"/>
                </a:solidFill>
              </a:defRPr>
            </a:lvl2pPr>
            <a:lvl3pPr marL="398463" indent="4763">
              <a:spcBef>
                <a:spcPts val="1323"/>
              </a:spcBef>
              <a:buFont typeface="Calibri" pitchFamily="34" charset="0"/>
              <a:buChar char=" "/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455613" indent="149225">
              <a:spcBef>
                <a:spcPts val="1323"/>
              </a:spcBef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4pPr>
            <a:lvl5pPr marL="625475" indent="0">
              <a:spcBef>
                <a:spcPts val="882"/>
              </a:spcBef>
              <a:buFont typeface="Calibri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C71DD-8C2B-D44B-8E09-30212EBD506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6" y="4994490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6" y="3294277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9B5EE-5ED7-564D-A5BC-BE17BBCC89B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73C7-A6DB-D24B-8D36-3E6F56FB9DF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8"/>
            <a:ext cx="4444207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60"/>
            <a:ext cx="4444207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8"/>
            <a:ext cx="4445952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60"/>
            <a:ext cx="4445952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8C5C1-26CF-BA42-8275-B046E9E92DB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73C7-A6DB-D24B-8D36-3E6F56FB9DF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8" y="309459"/>
            <a:ext cx="5622925" cy="66335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9"/>
            <a:ext cx="3309144" cy="531653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80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3" y="311259"/>
            <a:ext cx="2263140" cy="6631729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9"/>
            <a:ext cx="6621780" cy="6631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8" y="310114"/>
            <a:ext cx="9022464" cy="12894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2128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0448" y="7080359"/>
            <a:ext cx="3158496" cy="53535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11952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9" y="310113"/>
            <a:ext cx="9049392" cy="12943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128" y="1818240"/>
            <a:ext cx="4447872" cy="5128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065" y="1818240"/>
            <a:ext cx="4449456" cy="5128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3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B3E62-71A5-5348-8EA8-250308BFB01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8" y="309459"/>
            <a:ext cx="5622925" cy="66335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9"/>
            <a:ext cx="3309144" cy="531653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3" y="1554484"/>
            <a:ext cx="9220200" cy="5388504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 sz="3000">
                <a:solidFill>
                  <a:schemeClr val="accent2"/>
                </a:solidFill>
              </a:defRPr>
            </a:lvl2pPr>
            <a:lvl3pPr marL="398463" indent="4763">
              <a:spcBef>
                <a:spcPts val="1323"/>
              </a:spcBef>
              <a:buFont typeface="Calibri" pitchFamily="34" charset="0"/>
              <a:buChar char=" "/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455613" indent="149225">
              <a:spcBef>
                <a:spcPts val="1323"/>
              </a:spcBef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4pPr>
            <a:lvl5pPr marL="625475" indent="0">
              <a:spcBef>
                <a:spcPts val="882"/>
              </a:spcBef>
              <a:buFont typeface="Calibri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C71DD-8C2B-D44B-8E09-30212EBD506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6" y="4994490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6" y="3294277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9B5EE-5ED7-564D-A5BC-BE17BBCC89B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8"/>
            <a:ext cx="4444207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60"/>
            <a:ext cx="4444207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8"/>
            <a:ext cx="4445952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60"/>
            <a:ext cx="4445952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8C5C1-26CF-BA42-8275-B046E9E92DB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73C7-A6DB-D24B-8D36-3E6F56FB9DF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8" y="309459"/>
            <a:ext cx="5622925" cy="66335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9"/>
            <a:ext cx="3309144" cy="531653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80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3" y="311259"/>
            <a:ext cx="2263140" cy="6631729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9"/>
            <a:ext cx="6621780" cy="6631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80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8" y="310114"/>
            <a:ext cx="9022464" cy="12894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2128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0448" y="7080359"/>
            <a:ext cx="3158496" cy="53535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11952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9" y="310113"/>
            <a:ext cx="9049392" cy="12943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128" y="1818240"/>
            <a:ext cx="4447872" cy="5128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065" y="1818240"/>
            <a:ext cx="4449456" cy="5128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3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B3E62-71A5-5348-8EA8-250308BFB01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3" y="1554484"/>
            <a:ext cx="9220200" cy="5388504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 sz="3000">
                <a:solidFill>
                  <a:schemeClr val="accent2"/>
                </a:solidFill>
              </a:defRPr>
            </a:lvl2pPr>
            <a:lvl3pPr marL="398463" indent="4763">
              <a:spcBef>
                <a:spcPts val="1323"/>
              </a:spcBef>
              <a:buFont typeface="Calibri" pitchFamily="34" charset="0"/>
              <a:buChar char=" "/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455613" indent="149225">
              <a:spcBef>
                <a:spcPts val="1323"/>
              </a:spcBef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4pPr>
            <a:lvl5pPr marL="625475" indent="0">
              <a:spcBef>
                <a:spcPts val="882"/>
              </a:spcBef>
              <a:buFont typeface="Calibri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C71DD-8C2B-D44B-8E09-30212EBD506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6" y="4994490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6" y="3294277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9B5EE-5ED7-564D-A5BC-BE17BBCC89B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8"/>
            <a:ext cx="4444207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60"/>
            <a:ext cx="4444207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8"/>
            <a:ext cx="4445952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60"/>
            <a:ext cx="4445952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8C5C1-26CF-BA42-8275-B046E9E92DB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73C7-A6DB-D24B-8D36-3E6F56FB9DF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8" y="309459"/>
            <a:ext cx="5622925" cy="66335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9"/>
            <a:ext cx="3309144" cy="531653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0.xml"/><Relationship Id="rId14" Type="http://schemas.openxmlformats.org/officeDocument/2006/relationships/theme" Target="../theme/theme10.xml"/><Relationship Id="rId1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7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3.xml"/><Relationship Id="rId14" Type="http://schemas.openxmlformats.org/officeDocument/2006/relationships/theme" Target="../theme/theme11.xml"/><Relationship Id="rId1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6.xml"/><Relationship Id="rId14" Type="http://schemas.openxmlformats.org/officeDocument/2006/relationships/theme" Target="../theme/theme12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2.xml"/><Relationship Id="rId14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5.xml"/><Relationship Id="rId14" Type="http://schemas.openxmlformats.org/officeDocument/2006/relationships/theme" Target="../theme/theme5.xml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78.xml"/><Relationship Id="rId14" Type="http://schemas.openxmlformats.org/officeDocument/2006/relationships/theme" Target="../theme/theme6.xml"/><Relationship Id="rId1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1.xml"/><Relationship Id="rId14" Type="http://schemas.openxmlformats.org/officeDocument/2006/relationships/theme" Target="../theme/theme7.xml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4.xml"/><Relationship Id="rId14" Type="http://schemas.openxmlformats.org/officeDocument/2006/relationships/theme" Target="../theme/theme8.xml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1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17.xml"/><Relationship Id="rId14" Type="http://schemas.openxmlformats.org/officeDocument/2006/relationships/theme" Target="../theme/theme9.xml"/><Relationship Id="rId1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94996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81761"/>
            <a:ext cx="9052560" cy="556122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third level third level third level third level third </a:t>
            </a:r>
            <a:r>
              <a:rPr lang="en-US" dirty="0" err="1"/>
              <a:t>Third</a:t>
            </a:r>
            <a:r>
              <a:rPr lang="en-US" dirty="0"/>
              <a:t> level third level</a:t>
            </a:r>
          </a:p>
          <a:p>
            <a:pPr lvl="3"/>
            <a:r>
              <a:rPr lang="en-US" dirty="0"/>
              <a:t>Fourth level fourth level fourth level fourth level fourth level fourth level fourth level</a:t>
            </a:r>
          </a:p>
          <a:p>
            <a:pPr lvl="4"/>
            <a:r>
              <a:rPr lang="en-US" dirty="0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txStyles>
    <p:titleStyle>
      <a:lvl1pPr algn="ctr" defTabSz="1007943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224" indent="-282224" algn="l" defTabSz="1007943" rtl="0" eaLnBrk="1" latinLnBrk="0" hangingPunct="1">
        <a:spcBef>
          <a:spcPct val="20000"/>
        </a:spcBef>
        <a:buFont typeface="Wingdings" pitchFamily="2" charset="2"/>
        <a:buChar char="§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72" indent="-100794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6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957" indent="-251986" algn="l" defTabSz="1007943" rtl="0" eaLnBrk="1" latinLnBrk="0" hangingPunct="1">
        <a:spcBef>
          <a:spcPct val="20000"/>
        </a:spcBef>
        <a:buFont typeface="Wingdings" pitchFamily="2" charset="2"/>
        <a:buChar char="§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943" indent="0" algn="l" defTabSz="1007943" rtl="0" eaLnBrk="1" latinLnBrk="0" hangingPunct="1">
        <a:spcBef>
          <a:spcPct val="20000"/>
        </a:spcBef>
        <a:buFontTx/>
        <a:buNone/>
        <a:defRPr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94996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81761"/>
            <a:ext cx="9052560" cy="556122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third level third level third level third level third </a:t>
            </a:r>
            <a:r>
              <a:rPr lang="en-US" dirty="0" err="1"/>
              <a:t>Third</a:t>
            </a:r>
            <a:r>
              <a:rPr lang="en-US" dirty="0"/>
              <a:t> level third level</a:t>
            </a:r>
          </a:p>
          <a:p>
            <a:pPr lvl="3"/>
            <a:r>
              <a:rPr lang="en-US" dirty="0"/>
              <a:t>Fourth level fourth level fourth level fourth level fourth level fourth level fourth level</a:t>
            </a:r>
          </a:p>
          <a:p>
            <a:pPr lvl="4"/>
            <a:r>
              <a:rPr lang="en-US" dirty="0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txStyles>
    <p:titleStyle>
      <a:lvl1pPr algn="ctr" defTabSz="1007943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224" indent="-282224" algn="l" defTabSz="1007943" rtl="0" eaLnBrk="1" latinLnBrk="0" hangingPunct="1">
        <a:spcBef>
          <a:spcPct val="20000"/>
        </a:spcBef>
        <a:buFont typeface="Wingdings" pitchFamily="2" charset="2"/>
        <a:buChar char="§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72" indent="-100794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6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957" indent="-251986" algn="l" defTabSz="1007943" rtl="0" eaLnBrk="1" latinLnBrk="0" hangingPunct="1">
        <a:spcBef>
          <a:spcPct val="20000"/>
        </a:spcBef>
        <a:buFont typeface="Wingdings" pitchFamily="2" charset="2"/>
        <a:buChar char="§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943" indent="0" algn="l" defTabSz="1007943" rtl="0" eaLnBrk="1" latinLnBrk="0" hangingPunct="1">
        <a:spcBef>
          <a:spcPct val="20000"/>
        </a:spcBef>
        <a:buFontTx/>
        <a:buNone/>
        <a:defRPr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94996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81761"/>
            <a:ext cx="9052560" cy="556122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third level third level third level third level third </a:t>
            </a:r>
            <a:r>
              <a:rPr lang="en-US" dirty="0" err="1"/>
              <a:t>Third</a:t>
            </a:r>
            <a:r>
              <a:rPr lang="en-US" dirty="0"/>
              <a:t> level third level</a:t>
            </a:r>
          </a:p>
          <a:p>
            <a:pPr lvl="3"/>
            <a:r>
              <a:rPr lang="en-US" dirty="0"/>
              <a:t>Fourth level fourth level fourth level fourth level fourth level fourth level fourth level</a:t>
            </a:r>
          </a:p>
          <a:p>
            <a:pPr lvl="4"/>
            <a:r>
              <a:rPr lang="en-US" dirty="0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txStyles>
    <p:titleStyle>
      <a:lvl1pPr algn="ctr" defTabSz="1007943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224" indent="-282224" algn="l" defTabSz="1007943" rtl="0" eaLnBrk="1" latinLnBrk="0" hangingPunct="1">
        <a:spcBef>
          <a:spcPct val="20000"/>
        </a:spcBef>
        <a:buFont typeface="Wingdings" pitchFamily="2" charset="2"/>
        <a:buChar char="§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72" indent="-100794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6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957" indent="-251986" algn="l" defTabSz="1007943" rtl="0" eaLnBrk="1" latinLnBrk="0" hangingPunct="1">
        <a:spcBef>
          <a:spcPct val="20000"/>
        </a:spcBef>
        <a:buFont typeface="Wingdings" pitchFamily="2" charset="2"/>
        <a:buChar char="§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943" indent="0" algn="l" defTabSz="1007943" rtl="0" eaLnBrk="1" latinLnBrk="0" hangingPunct="1">
        <a:spcBef>
          <a:spcPct val="20000"/>
        </a:spcBef>
        <a:buFontTx/>
        <a:buNone/>
        <a:defRPr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94996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81761"/>
            <a:ext cx="9052560" cy="556122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third level third level third level third level third </a:t>
            </a:r>
            <a:r>
              <a:rPr lang="en-US" dirty="0" err="1"/>
              <a:t>Third</a:t>
            </a:r>
            <a:r>
              <a:rPr lang="en-US" dirty="0"/>
              <a:t> level third level</a:t>
            </a:r>
          </a:p>
          <a:p>
            <a:pPr lvl="3"/>
            <a:r>
              <a:rPr lang="en-US" dirty="0"/>
              <a:t>Fourth level fourth level fourth level fourth level fourth level fourth level fourth level</a:t>
            </a:r>
          </a:p>
          <a:p>
            <a:pPr lvl="4"/>
            <a:r>
              <a:rPr lang="en-US" dirty="0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</p:sldLayoutIdLst>
  <p:txStyles>
    <p:titleStyle>
      <a:lvl1pPr algn="ctr" defTabSz="1007943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224" indent="-282224" algn="l" defTabSz="1007943" rtl="0" eaLnBrk="1" latinLnBrk="0" hangingPunct="1">
        <a:spcBef>
          <a:spcPct val="20000"/>
        </a:spcBef>
        <a:buFont typeface="Wingdings" pitchFamily="2" charset="2"/>
        <a:buChar char="§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72" indent="-100794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6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957" indent="-251986" algn="l" defTabSz="1007943" rtl="0" eaLnBrk="1" latinLnBrk="0" hangingPunct="1">
        <a:spcBef>
          <a:spcPct val="20000"/>
        </a:spcBef>
        <a:buFont typeface="Wingdings" pitchFamily="2" charset="2"/>
        <a:buChar char="§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943" indent="0" algn="l" defTabSz="1007943" rtl="0" eaLnBrk="1" latinLnBrk="0" hangingPunct="1">
        <a:spcBef>
          <a:spcPct val="20000"/>
        </a:spcBef>
        <a:buFontTx/>
        <a:buNone/>
        <a:defRPr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94996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81761"/>
            <a:ext cx="9052560" cy="556122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third level third level third level third level third </a:t>
            </a:r>
            <a:r>
              <a:rPr lang="en-US" dirty="0" err="1"/>
              <a:t>Third</a:t>
            </a:r>
            <a:r>
              <a:rPr lang="en-US" dirty="0"/>
              <a:t> level third level</a:t>
            </a:r>
          </a:p>
          <a:p>
            <a:pPr lvl="3"/>
            <a:r>
              <a:rPr lang="en-US" dirty="0"/>
              <a:t>Fourth level fourth level fourth level fourth level fourth level fourth level fourth level</a:t>
            </a:r>
          </a:p>
          <a:p>
            <a:pPr lvl="4"/>
            <a:r>
              <a:rPr lang="en-US" dirty="0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xStyles>
    <p:titleStyle>
      <a:lvl1pPr algn="ctr" defTabSz="1007943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224" indent="-282224" algn="l" defTabSz="1007943" rtl="0" eaLnBrk="1" latinLnBrk="0" hangingPunct="1">
        <a:spcBef>
          <a:spcPct val="20000"/>
        </a:spcBef>
        <a:buFont typeface="Wingdings" pitchFamily="2" charset="2"/>
        <a:buChar char="§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72" indent="-100794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6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957" indent="-251986" algn="l" defTabSz="1007943" rtl="0" eaLnBrk="1" latinLnBrk="0" hangingPunct="1">
        <a:spcBef>
          <a:spcPct val="20000"/>
        </a:spcBef>
        <a:buFont typeface="Wingdings" pitchFamily="2" charset="2"/>
        <a:buChar char="§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943" indent="0" algn="l" defTabSz="1007943" rtl="0" eaLnBrk="1" latinLnBrk="0" hangingPunct="1">
        <a:spcBef>
          <a:spcPct val="20000"/>
        </a:spcBef>
        <a:buFontTx/>
        <a:buNone/>
        <a:defRPr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94996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81761"/>
            <a:ext cx="9052560" cy="556122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third level third level third level third level third </a:t>
            </a:r>
            <a:r>
              <a:rPr lang="en-US" dirty="0" err="1"/>
              <a:t>Third</a:t>
            </a:r>
            <a:r>
              <a:rPr lang="en-US" dirty="0"/>
              <a:t> level third level</a:t>
            </a:r>
          </a:p>
          <a:p>
            <a:pPr lvl="3"/>
            <a:r>
              <a:rPr lang="en-US" dirty="0"/>
              <a:t>Fourth level fourth level fourth level fourth level fourth level fourth level fourth level</a:t>
            </a:r>
          </a:p>
          <a:p>
            <a:pPr lvl="4"/>
            <a:r>
              <a:rPr lang="en-US" dirty="0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xStyles>
    <p:titleStyle>
      <a:lvl1pPr algn="ctr" defTabSz="1007943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224" indent="-282224" algn="l" defTabSz="1007943" rtl="0" eaLnBrk="1" latinLnBrk="0" hangingPunct="1">
        <a:spcBef>
          <a:spcPct val="20000"/>
        </a:spcBef>
        <a:buFont typeface="Wingdings" pitchFamily="2" charset="2"/>
        <a:buChar char="§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72" indent="-100794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6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957" indent="-251986" algn="l" defTabSz="1007943" rtl="0" eaLnBrk="1" latinLnBrk="0" hangingPunct="1">
        <a:spcBef>
          <a:spcPct val="20000"/>
        </a:spcBef>
        <a:buFont typeface="Wingdings" pitchFamily="2" charset="2"/>
        <a:buChar char="§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943" indent="0" algn="l" defTabSz="1007943" rtl="0" eaLnBrk="1" latinLnBrk="0" hangingPunct="1">
        <a:spcBef>
          <a:spcPct val="20000"/>
        </a:spcBef>
        <a:buFontTx/>
        <a:buNone/>
        <a:defRPr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94996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81761"/>
            <a:ext cx="9052560" cy="556122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third level third level third level third level third </a:t>
            </a:r>
            <a:r>
              <a:rPr lang="en-US" dirty="0" err="1"/>
              <a:t>Third</a:t>
            </a:r>
            <a:r>
              <a:rPr lang="en-US" dirty="0"/>
              <a:t> level third level</a:t>
            </a:r>
          </a:p>
          <a:p>
            <a:pPr lvl="3"/>
            <a:r>
              <a:rPr lang="en-US" dirty="0"/>
              <a:t>Fourth level fourth level fourth level fourth level fourth level fourth level fourth level</a:t>
            </a:r>
          </a:p>
          <a:p>
            <a:pPr lvl="4"/>
            <a:r>
              <a:rPr lang="en-US" dirty="0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defTabSz="1007943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224" indent="-282224" algn="l" defTabSz="1007943" rtl="0" eaLnBrk="1" latinLnBrk="0" hangingPunct="1">
        <a:spcBef>
          <a:spcPct val="20000"/>
        </a:spcBef>
        <a:buFont typeface="Wingdings" pitchFamily="2" charset="2"/>
        <a:buChar char="§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72" indent="-100794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6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957" indent="-251986" algn="l" defTabSz="1007943" rtl="0" eaLnBrk="1" latinLnBrk="0" hangingPunct="1">
        <a:spcBef>
          <a:spcPct val="20000"/>
        </a:spcBef>
        <a:buFont typeface="Wingdings" pitchFamily="2" charset="2"/>
        <a:buChar char="§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943" indent="0" algn="l" defTabSz="1007943" rtl="0" eaLnBrk="1" latinLnBrk="0" hangingPunct="1">
        <a:spcBef>
          <a:spcPct val="20000"/>
        </a:spcBef>
        <a:buFontTx/>
        <a:buNone/>
        <a:defRPr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94996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81761"/>
            <a:ext cx="9052560" cy="556122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third level third level third level third level third </a:t>
            </a:r>
            <a:r>
              <a:rPr lang="en-US" dirty="0" err="1"/>
              <a:t>Third</a:t>
            </a:r>
            <a:r>
              <a:rPr lang="en-US" dirty="0"/>
              <a:t> level third level</a:t>
            </a:r>
          </a:p>
          <a:p>
            <a:pPr lvl="3"/>
            <a:r>
              <a:rPr lang="en-US" dirty="0"/>
              <a:t>Fourth level fourth level fourth level fourth level fourth level fourth level fourth level</a:t>
            </a:r>
          </a:p>
          <a:p>
            <a:pPr lvl="4"/>
            <a:r>
              <a:rPr lang="en-US" dirty="0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ctr" defTabSz="1007943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224" indent="-282224" algn="l" defTabSz="1007943" rtl="0" eaLnBrk="1" latinLnBrk="0" hangingPunct="1">
        <a:spcBef>
          <a:spcPct val="20000"/>
        </a:spcBef>
        <a:buFont typeface="Wingdings" pitchFamily="2" charset="2"/>
        <a:buChar char="§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72" indent="-100794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6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957" indent="-251986" algn="l" defTabSz="1007943" rtl="0" eaLnBrk="1" latinLnBrk="0" hangingPunct="1">
        <a:spcBef>
          <a:spcPct val="20000"/>
        </a:spcBef>
        <a:buFont typeface="Wingdings" pitchFamily="2" charset="2"/>
        <a:buChar char="§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943" indent="0" algn="l" defTabSz="1007943" rtl="0" eaLnBrk="1" latinLnBrk="0" hangingPunct="1">
        <a:spcBef>
          <a:spcPct val="20000"/>
        </a:spcBef>
        <a:buFontTx/>
        <a:buNone/>
        <a:defRPr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94996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81761"/>
            <a:ext cx="9052560" cy="556122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third level third level third level third level third </a:t>
            </a:r>
            <a:r>
              <a:rPr lang="en-US" dirty="0" err="1"/>
              <a:t>Third</a:t>
            </a:r>
            <a:r>
              <a:rPr lang="en-US" dirty="0"/>
              <a:t> level third level</a:t>
            </a:r>
          </a:p>
          <a:p>
            <a:pPr lvl="3"/>
            <a:r>
              <a:rPr lang="en-US" dirty="0"/>
              <a:t>Fourth level fourth level fourth level fourth level fourth level fourth level fourth level</a:t>
            </a:r>
          </a:p>
          <a:p>
            <a:pPr lvl="4"/>
            <a:r>
              <a:rPr lang="en-US" dirty="0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xStyles>
    <p:titleStyle>
      <a:lvl1pPr algn="ctr" defTabSz="1007943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224" indent="-282224" algn="l" defTabSz="1007943" rtl="0" eaLnBrk="1" latinLnBrk="0" hangingPunct="1">
        <a:spcBef>
          <a:spcPct val="20000"/>
        </a:spcBef>
        <a:buFont typeface="Wingdings" pitchFamily="2" charset="2"/>
        <a:buChar char="§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72" indent="-100794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6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957" indent="-251986" algn="l" defTabSz="1007943" rtl="0" eaLnBrk="1" latinLnBrk="0" hangingPunct="1">
        <a:spcBef>
          <a:spcPct val="20000"/>
        </a:spcBef>
        <a:buFont typeface="Wingdings" pitchFamily="2" charset="2"/>
        <a:buChar char="§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943" indent="0" algn="l" defTabSz="1007943" rtl="0" eaLnBrk="1" latinLnBrk="0" hangingPunct="1">
        <a:spcBef>
          <a:spcPct val="20000"/>
        </a:spcBef>
        <a:buFontTx/>
        <a:buNone/>
        <a:defRPr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94996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81761"/>
            <a:ext cx="9052560" cy="556122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third level third level third level third level third </a:t>
            </a:r>
            <a:r>
              <a:rPr lang="en-US" dirty="0" err="1"/>
              <a:t>Third</a:t>
            </a:r>
            <a:r>
              <a:rPr lang="en-US" dirty="0"/>
              <a:t> level third level</a:t>
            </a:r>
          </a:p>
          <a:p>
            <a:pPr lvl="3"/>
            <a:r>
              <a:rPr lang="en-US" dirty="0"/>
              <a:t>Fourth level fourth level fourth level fourth level fourth level fourth level fourth level</a:t>
            </a:r>
          </a:p>
          <a:p>
            <a:pPr lvl="4"/>
            <a:r>
              <a:rPr lang="en-US" dirty="0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ctr" defTabSz="1007943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224" indent="-282224" algn="l" defTabSz="1007943" rtl="0" eaLnBrk="1" latinLnBrk="0" hangingPunct="1">
        <a:spcBef>
          <a:spcPct val="20000"/>
        </a:spcBef>
        <a:buFont typeface="Wingdings" pitchFamily="2" charset="2"/>
        <a:buChar char="§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72" indent="-100794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6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957" indent="-251986" algn="l" defTabSz="1007943" rtl="0" eaLnBrk="1" latinLnBrk="0" hangingPunct="1">
        <a:spcBef>
          <a:spcPct val="20000"/>
        </a:spcBef>
        <a:buFont typeface="Wingdings" pitchFamily="2" charset="2"/>
        <a:buChar char="§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943" indent="0" algn="l" defTabSz="1007943" rtl="0" eaLnBrk="1" latinLnBrk="0" hangingPunct="1">
        <a:spcBef>
          <a:spcPct val="20000"/>
        </a:spcBef>
        <a:buFontTx/>
        <a:buNone/>
        <a:defRPr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94996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81761"/>
            <a:ext cx="9052560" cy="556122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third level third level third level third level third </a:t>
            </a:r>
            <a:r>
              <a:rPr lang="en-US" dirty="0" err="1"/>
              <a:t>Third</a:t>
            </a:r>
            <a:r>
              <a:rPr lang="en-US" dirty="0"/>
              <a:t> level third level</a:t>
            </a:r>
          </a:p>
          <a:p>
            <a:pPr lvl="3"/>
            <a:r>
              <a:rPr lang="en-US" dirty="0"/>
              <a:t>Fourth level fourth level fourth level fourth level fourth level fourth level fourth level</a:t>
            </a:r>
          </a:p>
          <a:p>
            <a:pPr lvl="4"/>
            <a:r>
              <a:rPr lang="en-US" dirty="0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txStyles>
    <p:titleStyle>
      <a:lvl1pPr algn="ctr" defTabSz="1007943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224" indent="-282224" algn="l" defTabSz="1007943" rtl="0" eaLnBrk="1" latinLnBrk="0" hangingPunct="1">
        <a:spcBef>
          <a:spcPct val="20000"/>
        </a:spcBef>
        <a:buFont typeface="Wingdings" pitchFamily="2" charset="2"/>
        <a:buChar char="§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72" indent="-100794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6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957" indent="-251986" algn="l" defTabSz="1007943" rtl="0" eaLnBrk="1" latinLnBrk="0" hangingPunct="1">
        <a:spcBef>
          <a:spcPct val="20000"/>
        </a:spcBef>
        <a:buFont typeface="Wingdings" pitchFamily="2" charset="2"/>
        <a:buChar char="§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943" indent="0" algn="l" defTabSz="1007943" rtl="0" eaLnBrk="1" latinLnBrk="0" hangingPunct="1">
        <a:spcBef>
          <a:spcPct val="20000"/>
        </a:spcBef>
        <a:buFontTx/>
        <a:buNone/>
        <a:defRPr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94996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81761"/>
            <a:ext cx="9052560" cy="556122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third level third level third level third level third </a:t>
            </a:r>
            <a:r>
              <a:rPr lang="en-US" dirty="0" err="1"/>
              <a:t>Third</a:t>
            </a:r>
            <a:r>
              <a:rPr lang="en-US" dirty="0"/>
              <a:t> level third level</a:t>
            </a:r>
          </a:p>
          <a:p>
            <a:pPr lvl="3"/>
            <a:r>
              <a:rPr lang="en-US" dirty="0"/>
              <a:t>Fourth level fourth level fourth level fourth level fourth level fourth level fourth level</a:t>
            </a:r>
          </a:p>
          <a:p>
            <a:pPr lvl="4"/>
            <a:r>
              <a:rPr lang="en-US" dirty="0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5F121D-EA92-3548-868D-FC63154DC9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</p:sldLayoutIdLst>
  <p:txStyles>
    <p:titleStyle>
      <a:lvl1pPr algn="ctr" defTabSz="1007943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224" indent="-282224" algn="l" defTabSz="1007943" rtl="0" eaLnBrk="1" latinLnBrk="0" hangingPunct="1">
        <a:spcBef>
          <a:spcPct val="20000"/>
        </a:spcBef>
        <a:buFont typeface="Wingdings" pitchFamily="2" charset="2"/>
        <a:buChar char="§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72" indent="-100794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6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957" indent="-251986" algn="l" defTabSz="1007943" rtl="0" eaLnBrk="1" latinLnBrk="0" hangingPunct="1">
        <a:spcBef>
          <a:spcPct val="20000"/>
        </a:spcBef>
        <a:buFont typeface="Wingdings" pitchFamily="2" charset="2"/>
        <a:buChar char="§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943" indent="0" algn="l" defTabSz="1007943" rtl="0" eaLnBrk="1" latinLnBrk="0" hangingPunct="1">
        <a:spcBef>
          <a:spcPct val="20000"/>
        </a:spcBef>
        <a:buFontTx/>
        <a:buNone/>
        <a:defRPr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8.jpeg"/><Relationship Id="rId11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4.emf"/><Relationship Id="rId3" Type="http://schemas.openxmlformats.org/officeDocument/2006/relationships/image" Target="../media/image3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FDAF997-40EB-1348-94CB-E1F029357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380" y="924557"/>
            <a:ext cx="8549640" cy="369951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Concept Learning and Occam’s Razor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CSCI </a:t>
            </a:r>
            <a:r>
              <a:rPr lang="en-US" dirty="0"/>
              <a:t>5822</a:t>
            </a:r>
            <a:br>
              <a:rPr lang="en-US" dirty="0"/>
            </a:br>
            <a:r>
              <a:rPr lang="en-US" dirty="0"/>
              <a:t>Probabilistic Models of Human and Machine Intelligence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99FE80E9-3411-3C40-8644-E5396C1B3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8760" y="4947920"/>
            <a:ext cx="7040880" cy="1986280"/>
          </a:xfrm>
        </p:spPr>
        <p:txBody>
          <a:bodyPr/>
          <a:lstStyle/>
          <a:p>
            <a:r>
              <a:rPr lang="en-US" dirty="0"/>
              <a:t>Spring 2018</a:t>
            </a:r>
          </a:p>
          <a:p>
            <a:r>
              <a:rPr lang="en-US" dirty="0">
                <a:solidFill>
                  <a:schemeClr val="tx1"/>
                </a:solidFill>
              </a:rPr>
              <a:t>Professor Michael </a:t>
            </a:r>
            <a:r>
              <a:rPr lang="en-US" dirty="0" err="1">
                <a:solidFill>
                  <a:schemeClr val="tx1"/>
                </a:solidFill>
              </a:rPr>
              <a:t>Mozer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42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5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01650" y="309563"/>
                <a:ext cx="9040813" cy="833437"/>
              </a:xfrm>
            </p:spPr>
            <p:txBody>
              <a:bodyPr/>
              <a:lstStyle/>
              <a:p>
                <a:r>
                  <a:rPr lang="en-US" dirty="0">
                    <a:latin typeface="Arial" charset="0"/>
                  </a:rPr>
                  <a:t>Prior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1638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1650" y="309563"/>
                <a:ext cx="9040813" cy="833437"/>
              </a:xfrm>
              <a:blipFill>
                <a:blip r:embed="rId2"/>
                <a:stretch>
                  <a:fillRect t="-4545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8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95400"/>
                <a:ext cx="9039225" cy="624840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Arial" charset="0"/>
                    <a:ea typeface="Lucida Sans Unicode" charset="0"/>
                    <a:cs typeface="Lucida Sans Unicode" charset="0"/>
                  </a:rPr>
                  <a:t>Prior should be location invariant</a:t>
                </a:r>
              </a:p>
              <a:p>
                <a:r>
                  <a:rPr lang="en-US" dirty="0">
                    <a:latin typeface="Arial" charset="0"/>
                    <a:ea typeface="Lucida Sans Unicode" charset="0"/>
                    <a:cs typeface="Lucida Sans Unicode" charset="0"/>
                  </a:rPr>
                  <a:t>Uninformative prior</a:t>
                </a:r>
              </a:p>
              <a:p>
                <a:pPr lvl="1"/>
                <a:r>
                  <a:rPr lang="en-US" dirty="0">
                    <a:latin typeface="Arial" charset="0"/>
                    <a:ea typeface="Lucida Sans Unicode" charset="0"/>
                    <a:cs typeface="Lucida Sans Unicode" charset="0"/>
                  </a:rPr>
                  <a:t>depends only on</a:t>
                </a:r>
                <a:br>
                  <a:rPr lang="en-US" dirty="0">
                    <a:latin typeface="Arial" charset="0"/>
                    <a:ea typeface="Lucida Sans Unicode" charset="0"/>
                    <a:cs typeface="Lucida Sans Unicode" charset="0"/>
                  </a:rPr>
                </a:br>
                <a:r>
                  <a:rPr lang="en-US" dirty="0">
                    <a:latin typeface="Arial" charset="0"/>
                    <a:ea typeface="Lucida Sans Unicode" charset="0"/>
                    <a:cs typeface="Lucida Sans Unicode" charset="0"/>
                  </a:rPr>
                  <a:t>rectangle area</a:t>
                </a:r>
              </a:p>
              <a:p>
                <a:pPr lvl="1"/>
                <a:r>
                  <a:rPr lang="en-US" dirty="0">
                    <a:latin typeface="Arial" charset="0"/>
                    <a:ea typeface="Lucida Sans Unicode" charset="0"/>
                    <a:cs typeface="Lucida Sans Unicode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  <a:ea typeface="Lucida Sans Unicode" charset="0"/>
                        <a:cs typeface="Lucida Sans Unicode" charset="0"/>
                      </a:rPr>
                      <m:t>𝒑</m:t>
                    </m:r>
                    <m:d>
                      <m:dPr>
                        <m:ctrlPr>
                          <a:rPr lang="en-US" sz="2500" b="1" i="1" smtClean="0">
                            <a:latin typeface="Cambria Math" charset="0"/>
                            <a:ea typeface="Lucida Sans Unicode" charset="0"/>
                            <a:cs typeface="Lucida Sans Unicode" charset="0"/>
                          </a:rPr>
                        </m:ctrlPr>
                      </m:d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  <m:t>𝒉</m:t>
                        </m:r>
                      </m:e>
                    </m:d>
                    <m:r>
                      <a:rPr lang="en-US" sz="2500" b="1" i="1" smtClean="0">
                        <a:latin typeface="Cambria Math" panose="02040503050406030204" pitchFamily="18" charset="0"/>
                        <a:ea typeface="Lucida Sans Unicode" charset="0"/>
                        <a:cs typeface="Lucida Sans Unicode" charset="0"/>
                      </a:rPr>
                      <m:t>=</m:t>
                    </m:r>
                    <m:r>
                      <a:rPr lang="en-US" sz="2500" b="1" i="1" smtClean="0">
                        <a:latin typeface="Cambria Math" panose="02040503050406030204" pitchFamily="18" charset="0"/>
                        <a:ea typeface="Lucida Sans Unicode" charset="0"/>
                        <a:cs typeface="Lucida Sans Unicode" charset="0"/>
                      </a:rPr>
                      <m:t>𝒑</m:t>
                    </m:r>
                    <m:d>
                      <m:dPr>
                        <m:ctrlPr>
                          <a:rPr lang="en-US" sz="2500" b="1" i="1" smtClean="0">
                            <a:latin typeface="Cambria Math" charset="0"/>
                            <a:ea typeface="Lucida Sans Unicode" charset="0"/>
                            <a:cs typeface="Lucida Sans Unicode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b="1" i="1" smtClean="0">
                                <a:latin typeface="Cambria Math" charset="0"/>
                                <a:ea typeface="Lucida Sans Unicode" charset="0"/>
                                <a:cs typeface="Lucida Sans Unicode" charset="0"/>
                              </a:rPr>
                            </m:ctrlPr>
                          </m:sSubPr>
                          <m:e>
                            <m:r>
                              <a:rPr lang="en-US" sz="2500" b="1" i="1" smtClean="0"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en-US" sz="2500" b="1" i="1" smtClean="0"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500" b="1" i="1" smtClean="0"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500" b="1" i="1" smtClean="0">
                                <a:latin typeface="Cambria Math" charset="0"/>
                                <a:ea typeface="Lucida Sans Unicode" charset="0"/>
                                <a:cs typeface="Lucida Sans Unicode" charset="0"/>
                              </a:rPr>
                            </m:ctrlPr>
                          </m:sSubPr>
                          <m:e>
                            <m:r>
                              <a:rPr lang="en-US" sz="2500" b="1" i="1" smtClean="0"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en-US" sz="2500" b="1" i="1" smtClean="0"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500" b="1" i="1" smtClean="0"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500" b="1" i="1" smtClean="0">
                                <a:latin typeface="Cambria Math" charset="0"/>
                                <a:ea typeface="Lucida Sans Unicode" charset="0"/>
                                <a:cs typeface="Lucida Sans Unicode" charset="0"/>
                              </a:rPr>
                            </m:ctrlPr>
                          </m:sSubPr>
                          <m:e>
                            <m:r>
                              <a:rPr lang="en-US" sz="2500" b="1" i="1" smtClean="0"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500" b="1" i="1" smtClean="0"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500" b="1" i="1" smtClean="0"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500" b="1" i="1" smtClean="0">
                                <a:latin typeface="Cambria Math" charset="0"/>
                                <a:ea typeface="Lucida Sans Unicode" charset="0"/>
                                <a:cs typeface="Lucida Sans Unicode" charset="0"/>
                              </a:rPr>
                            </m:ctrlPr>
                          </m:sSubPr>
                          <m:e>
                            <m:r>
                              <a:rPr lang="en-US" sz="2500" b="1" i="1" smtClean="0"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500" b="1" i="1" smtClean="0"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500" b="1" i="1" smtClean="0">
                        <a:latin typeface="Cambria Math" panose="02040503050406030204" pitchFamily="18" charset="0"/>
                        <a:ea typeface="Lucida Sans Unicode" charset="0"/>
                        <a:cs typeface="Lucida Sans Unicode" charset="0"/>
                      </a:rPr>
                      <m:t>~</m:t>
                    </m:r>
                    <m:f>
                      <m:fPr>
                        <m:ctrlPr>
                          <a:rPr lang="en-US" sz="2500" b="1" i="1" smtClean="0">
                            <a:latin typeface="Cambria Math" charset="0"/>
                            <a:cs typeface="Lucida Sans Unicode" charset="0"/>
                          </a:rPr>
                        </m:ctrlPr>
                      </m:fPr>
                      <m:num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Lucida Sans Unicode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2500" b="1" i="1" smtClean="0">
                                <a:latin typeface="Cambria Math" charset="0"/>
                                <a:cs typeface="Lucida Sans Unicode" charset="0"/>
                              </a:rPr>
                            </m:ctrlPr>
                          </m:sSubPr>
                          <m:e>
                            <m:r>
                              <a:rPr lang="en-US" sz="2500" b="1" i="1" smtClean="0">
                                <a:latin typeface="Cambria Math" panose="02040503050406030204" pitchFamily="18" charset="0"/>
                                <a:cs typeface="Lucida Sans Unicode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500" b="1" i="1" smtClean="0">
                                <a:latin typeface="Cambria Math" panose="02040503050406030204" pitchFamily="18" charset="0"/>
                                <a:cs typeface="Lucida Sans Unicode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2500" b="1" i="1" smtClean="0">
                                <a:latin typeface="Cambria Math" charset="0"/>
                                <a:cs typeface="Lucida Sans Unicode" charset="0"/>
                              </a:rPr>
                            </m:ctrlPr>
                          </m:sSubPr>
                          <m:e>
                            <m:r>
                              <a:rPr lang="en-US" sz="2500" b="1" i="1" smtClean="0">
                                <a:latin typeface="Cambria Math" panose="02040503050406030204" pitchFamily="18" charset="0"/>
                                <a:cs typeface="Lucida Sans Unicode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500" b="1" i="1" smtClean="0">
                                <a:latin typeface="Cambria Math" panose="02040503050406030204" pitchFamily="18" charset="0"/>
                                <a:cs typeface="Lucida Sans Unicode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endParaRPr lang="en-US" sz="2500" dirty="0">
                  <a:latin typeface="Arial" charset="0"/>
                  <a:ea typeface="Lucida Sans Unicode" charset="0"/>
                  <a:cs typeface="Lucida Sans Unicode" charset="0"/>
                </a:endParaRPr>
              </a:p>
              <a:p>
                <a:r>
                  <a:rPr lang="en-US" dirty="0">
                    <a:latin typeface="Arial" charset="0"/>
                    <a:ea typeface="Lucida Sans Unicode" charset="0"/>
                    <a:cs typeface="Lucida Sans Unicode" charset="0"/>
                  </a:rPr>
                  <a:t>Expected size prior	</a:t>
                </a:r>
              </a:p>
              <a:p>
                <a:pPr lvl="1"/>
                <a:r>
                  <a:rPr lang="en-US" dirty="0">
                    <a:latin typeface="Arial" charset="0"/>
                    <a:ea typeface="Lucida Sans Unicode" charset="0"/>
                    <a:cs typeface="Lucida Sans Unicode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Lucida Sans Unicode" charset="0"/>
                        <a:cs typeface="Lucida Sans Unicode" charset="0"/>
                      </a:rPr>
                      <m:t>𝒑</m:t>
                    </m:r>
                    <m:d>
                      <m:dPr>
                        <m:ctrlPr>
                          <a:rPr lang="en-US" sz="2500" i="1">
                            <a:latin typeface="Cambria Math" charset="0"/>
                            <a:ea typeface="Lucida Sans Unicode" charset="0"/>
                            <a:cs typeface="Lucida Sans Unicode" charset="0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  <m:t>𝒉</m:t>
                        </m:r>
                      </m:e>
                    </m:d>
                    <m:r>
                      <a:rPr lang="en-US" sz="2500" b="1" i="1" smtClean="0">
                        <a:latin typeface="Cambria Math" panose="02040503050406030204" pitchFamily="18" charset="0"/>
                        <a:ea typeface="Lucida Sans Unicode" charset="0"/>
                        <a:cs typeface="Lucida Sans Unicode" charset="0"/>
                      </a:rPr>
                      <m:t> ~ </m:t>
                    </m:r>
                    <m:sSup>
                      <m:sSupPr>
                        <m:ctrlPr>
                          <a:rPr lang="en-US" sz="2500" b="1" i="1" smtClean="0">
                            <a:latin typeface="Cambria Math" charset="0"/>
                            <a:ea typeface="Lucida Sans Unicode" charset="0"/>
                            <a:cs typeface="Lucida Sans Unicode" charset="0"/>
                          </a:rPr>
                        </m:ctrlPr>
                      </m:sSup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  <m:t>𝒆</m:t>
                        </m:r>
                      </m:e>
                      <m:sup>
                        <m:r>
                          <a:rPr lang="en-US" sz="2500" b="1" i="1" smtClean="0"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500" b="1" i="1" smtClean="0">
                                <a:latin typeface="Cambria Math" charset="0"/>
                                <a:cs typeface="Lucida Sans Unicode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500" i="1">
                                    <a:latin typeface="Cambria Math" charset="0"/>
                                    <a:ea typeface="Lucida Sans Unicode" charset="0"/>
                                    <a:cs typeface="Lucida Sans Unicode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500" i="1">
                                        <a:latin typeface="Cambria Math" charset="0"/>
                                        <a:ea typeface="Lucida Sans Unicode" charset="0"/>
                                        <a:cs typeface="Lucida Sans Unicode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500" i="1">
                                        <a:latin typeface="Cambria Math" panose="02040503050406030204" pitchFamily="18" charset="0"/>
                                        <a:ea typeface="Lucida Sans Unicode" charset="0"/>
                                        <a:cs typeface="Lucida Sans Unicode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500" i="1">
                                        <a:latin typeface="Cambria Math" panose="02040503050406030204" pitchFamily="18" charset="0"/>
                                        <a:ea typeface="Lucida Sans Unicode" charset="0"/>
                                        <a:cs typeface="Lucida Sans Unicode" charset="0"/>
                                      </a:rPr>
                                      <m:t>𝟏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500" i="1">
                                        <a:latin typeface="Cambria Math" charset="0"/>
                                        <a:ea typeface="Lucida Sans Unicode" charset="0"/>
                                        <a:cs typeface="Lucida Sans Unicode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500" i="1">
                                        <a:latin typeface="Cambria Math" panose="02040503050406030204" pitchFamily="18" charset="0"/>
                                        <a:ea typeface="Lucida Sans Unicode" charset="0"/>
                                        <a:cs typeface="Lucida Sans Unicode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sz="2500" i="1">
                                        <a:latin typeface="Cambria Math" panose="02040503050406030204" pitchFamily="18" charset="0"/>
                                        <a:ea typeface="Lucida Sans Unicode" charset="0"/>
                                        <a:cs typeface="Lucida Sans Unicode" charset="0"/>
                                      </a:rPr>
                                      <m:t>𝟏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500" i="1"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500" i="1">
                                    <a:latin typeface="Cambria Math" charset="0"/>
                                    <a:ea typeface="Lucida Sans Unicode" charset="0"/>
                                    <a:cs typeface="Lucida Sans Unicode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500" i="1">
                                        <a:latin typeface="Cambria Math" charset="0"/>
                                        <a:ea typeface="Lucida Sans Unicode" charset="0"/>
                                        <a:cs typeface="Lucida Sans Unicode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500" i="1">
                                        <a:latin typeface="Cambria Math" panose="02040503050406030204" pitchFamily="18" charset="0"/>
                                        <a:ea typeface="Lucida Sans Unicode" charset="0"/>
                                        <a:cs typeface="Lucida Sans Unicode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500" i="1">
                                        <a:latin typeface="Cambria Math" panose="02040503050406030204" pitchFamily="18" charset="0"/>
                                        <a:ea typeface="Lucida Sans Unicode" charset="0"/>
                                        <a:cs typeface="Lucida Sans Unicode" charset="0"/>
                                      </a:rPr>
                                      <m:t>𝟐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500" i="1">
                                        <a:latin typeface="Cambria Math" charset="0"/>
                                        <a:ea typeface="Lucida Sans Unicode" charset="0"/>
                                        <a:cs typeface="Lucida Sans Unicode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500" i="1">
                                        <a:latin typeface="Cambria Math" panose="02040503050406030204" pitchFamily="18" charset="0"/>
                                        <a:ea typeface="Lucida Sans Unicode" charset="0"/>
                                        <a:cs typeface="Lucida Sans Unicode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sz="2500" i="1">
                                        <a:latin typeface="Cambria Math" panose="02040503050406030204" pitchFamily="18" charset="0"/>
                                        <a:ea typeface="Lucida Sans Unicode" charset="0"/>
                                        <a:cs typeface="Lucida Sans Unicode" charset="0"/>
                                      </a:rPr>
                                      <m:t>𝟐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sup>
                    </m:sSup>
                  </m:oMath>
                </a14:m>
                <a:endParaRPr lang="en-US" sz="2500" dirty="0">
                  <a:latin typeface="Arial" charset="0"/>
                  <a:ea typeface="Lucida Sans Unicode" charset="0"/>
                  <a:cs typeface="Lucida Sans Unicode" charset="0"/>
                </a:endParaRPr>
              </a:p>
              <a:p>
                <a:r>
                  <a:rPr lang="en-US" dirty="0">
                    <a:latin typeface="Arial" charset="0"/>
                    <a:ea typeface="Lucida Sans Unicode" charset="0"/>
                    <a:cs typeface="Lucida Sans Unicode" charset="0"/>
                  </a:rPr>
                  <a:t>Other possibilities too…</a:t>
                </a:r>
              </a:p>
            </p:txBody>
          </p:sp>
        </mc:Choice>
        <mc:Fallback xmlns="">
          <p:sp>
            <p:nvSpPr>
              <p:cNvPr id="1638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95400"/>
                <a:ext cx="9039225" cy="6248400"/>
              </a:xfrm>
              <a:blipFill>
                <a:blip r:embed="rId3"/>
                <a:stretch>
                  <a:fillRect l="-421" t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4495800" y="3200400"/>
            <a:ext cx="76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516594" y="1752600"/>
            <a:ext cx="4313206" cy="6019800"/>
            <a:chOff x="5516594" y="1752600"/>
            <a:chExt cx="4313206" cy="6019800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594" y="1752600"/>
              <a:ext cx="4313206" cy="601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" name="TextBox 4"/>
            <p:cNvSpPr txBox="1">
              <a:spLocks noChangeArrowheads="1"/>
            </p:cNvSpPr>
            <p:nvPr/>
          </p:nvSpPr>
          <p:spPr bwMode="auto">
            <a:xfrm>
              <a:off x="6934200" y="4114800"/>
              <a:ext cx="1647026" cy="2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lang="en-US" sz="1200" dirty="0">
                  <a:solidFill>
                    <a:schemeClr val="tx1"/>
                  </a:solidFill>
                </a:rPr>
                <a:t>Expected size prior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86D7801-C34E-CA4D-AA87-AB97F6604DB8}"/>
              </a:ext>
            </a:extLst>
          </p:cNvPr>
          <p:cNvSpPr/>
          <p:nvPr/>
        </p:nvSpPr>
        <p:spPr>
          <a:xfrm>
            <a:off x="5410200" y="1828800"/>
            <a:ext cx="44196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F13B3AD-71D6-8E4C-B336-D6340BC06102}"/>
              </a:ext>
            </a:extLst>
          </p:cNvPr>
          <p:cNvSpPr/>
          <p:nvPr/>
        </p:nvSpPr>
        <p:spPr>
          <a:xfrm>
            <a:off x="5410200" y="3810000"/>
            <a:ext cx="4419600" cy="1943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B259C28-B187-F54E-B2D7-693D38B1035B}"/>
              </a:ext>
            </a:extLst>
          </p:cNvPr>
          <p:cNvSpPr/>
          <p:nvPr/>
        </p:nvSpPr>
        <p:spPr>
          <a:xfrm>
            <a:off x="5445162" y="5750411"/>
            <a:ext cx="4419600" cy="1943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4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B5F255-9CB3-4C49-99AC-0C4CBF231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Digression on Priors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F16FB54D-B99B-3B4D-BA3B-E8D1AF65FB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Usually it doesn’t matter if the prior distribution is normalized because normalization constant drops out of Bayes rule</a:t>
                </a:r>
              </a:p>
              <a:p>
                <a:r>
                  <a:rPr lang="en-US" dirty="0"/>
                  <a:t>E.g.,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supHide m:val="on"/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𝜷</m:t>
                            </m:r>
                          </m:sub>
                          <m:sup/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𝜷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𝜷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d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supHide m:val="on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𝜷</m:t>
                            </m:r>
                          </m:sub>
                          <m:sup/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</m:d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𝜷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6FB54D-B99B-3B4D-BA3B-E8D1AF65FB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5" t="-2113" r="-825" b="-11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3E8F60-ED47-8248-9553-B2C29051BF68}"/>
              </a:ext>
            </a:extLst>
          </p:cNvPr>
          <p:cNvSpPr/>
          <p:nvPr/>
        </p:nvSpPr>
        <p:spPr>
          <a:xfrm>
            <a:off x="4114800" y="4572000"/>
            <a:ext cx="32766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7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658"/>
            <a:ext cx="9053513" cy="985837"/>
          </a:xfrm>
        </p:spPr>
        <p:txBody>
          <a:bodyPr/>
          <a:lstStyle/>
          <a:p>
            <a:pPr eaLnBrk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latin typeface="Arial" charset="0"/>
              </a:rPr>
              <a:t>Prediction Via Model Averaging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8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01650" y="1143000"/>
                <a:ext cx="9053513" cy="6400800"/>
              </a:xfrm>
            </p:spPr>
            <p:txBody>
              <a:bodyPr>
                <a:normAutofit/>
              </a:bodyPr>
              <a:lstStyle/>
              <a:p>
                <a:pPr lvl="2" indent="0"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  <m:sup/>
                        <m:e>
                          <m:r>
                            <a:rPr lang="en-US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  <m:d>
                            <m:dPr>
                              <m:begChr m:val="|"/>
                              <m:ctrlPr>
                                <a:rPr lang="en-US" i="1">
                                  <a:solidFill>
                                    <a:srgbClr val="0F6FC6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𝒅𝒉</m:t>
                          </m:r>
                        </m:e>
                      </m:nary>
                    </m:oMath>
                  </m:oMathPara>
                </a14:m>
                <a:endParaRPr lang="en-GB" dirty="0">
                  <a:solidFill>
                    <a:srgbClr val="009973"/>
                  </a:solidFill>
                  <a:latin typeface="Arial" charset="0"/>
                  <a:ea typeface="Lucida Sans Unicode" charset="0"/>
                  <a:cs typeface="Lucida Sans Unicode" charset="0"/>
                </a:endParaRPr>
              </a:p>
              <a:p>
                <a:pPr lvl="2" indent="0"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endParaRPr lang="en-GB" dirty="0">
                  <a:solidFill>
                    <a:srgbClr val="009973"/>
                  </a:solidFill>
                  <a:latin typeface="Arial" charset="0"/>
                  <a:ea typeface="Lucida Sans Unicode" charset="0"/>
                  <a:cs typeface="Lucida Sans Unicode" charset="0"/>
                </a:endParaRPr>
              </a:p>
              <a:p>
                <a:pPr lvl="2" indent="0"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lvl="2" indent="0"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endParaRPr lang="en-US" dirty="0">
                  <a:solidFill>
                    <a:schemeClr val="tx1"/>
                  </a:solidFill>
                  <a:latin typeface="Arial" charset="0"/>
                  <a:ea typeface="Lucida Sans Unicode" charset="0"/>
                  <a:cs typeface="Lucida Sans Unicode" charset="0"/>
                </a:endParaRPr>
              </a:p>
              <a:p>
                <a:pPr lvl="2" indent="0"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endParaRPr lang="en-US" dirty="0">
                  <a:solidFill>
                    <a:schemeClr val="tx1"/>
                  </a:solidFill>
                  <a:latin typeface="Arial" charset="0"/>
                  <a:ea typeface="Lucida Sans Unicode" charset="0"/>
                  <a:cs typeface="Lucida Sans Unicode" charset="0"/>
                </a:endParaRPr>
              </a:p>
              <a:p>
                <a:pPr lvl="2" indent="0"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endParaRPr lang="en-US" dirty="0">
                  <a:solidFill>
                    <a:schemeClr val="tx1"/>
                  </a:solidFill>
                  <a:latin typeface="Arial" charset="0"/>
                  <a:ea typeface="Lucida Sans Unicode" charset="0"/>
                  <a:cs typeface="Lucida Sans Unicode" charset="0"/>
                </a:endParaRPr>
              </a:p>
              <a:p>
                <a:pPr lvl="2" indent="0"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  <m:sup/>
                        <m:e>
                          <m:r>
                            <a:rPr lang="en-US" i="1" smtClean="0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i="1" smtClean="0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i="1" smtClean="0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 smtClean="0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i="1" smtClean="0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𝒅𝒉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Arial" charset="0"/>
                </a:endParaRPr>
              </a:p>
              <a:p>
                <a:pPr lvl="2" indent="0"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endParaRPr lang="en-GB" dirty="0">
                  <a:solidFill>
                    <a:srgbClr val="009973"/>
                  </a:solidFill>
                  <a:latin typeface="Arial" charset="0"/>
                  <a:ea typeface="Lucida Sans Unicode" charset="0"/>
                  <a:cs typeface="Lucida Sans Unicode" charset="0"/>
                </a:endParaRPr>
              </a:p>
              <a:p>
                <a:pPr lvl="2" indent="0"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nary>
                        <m:naryPr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C694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C694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694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 smtClean="0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b="1" i="1" smtClean="0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𝒅𝒉</m:t>
                          </m:r>
                        </m:e>
                      </m:nary>
                    </m:oMath>
                  </m:oMathPara>
                </a14:m>
                <a:endParaRPr lang="en-GB" dirty="0">
                  <a:solidFill>
                    <a:srgbClr val="009973"/>
                  </a:solidFill>
                  <a:latin typeface="Arial" charset="0"/>
                  <a:ea typeface="Lucida Sans Unicode" charset="0"/>
                  <a:cs typeface="Lucida Sans Unicode" charset="0"/>
                </a:endParaRPr>
              </a:p>
              <a:p>
                <a:pPr lvl="2" indent="0"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endParaRPr lang="en-GB" dirty="0">
                  <a:solidFill>
                    <a:srgbClr val="009973"/>
                  </a:solidFill>
                  <a:latin typeface="Arial" charset="0"/>
                  <a:ea typeface="Lucida Sans Unicode" charset="0"/>
                  <a:cs typeface="Lucida Sans Unicode" charset="0"/>
                </a:endParaRPr>
              </a:p>
            </p:txBody>
          </p:sp>
        </mc:Choice>
        <mc:Fallback xmlns="">
          <p:sp>
            <p:nvSpPr>
              <p:cNvPr id="1433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1650" y="1143000"/>
                <a:ext cx="9053513" cy="6400800"/>
              </a:xfrm>
              <a:blipFill>
                <a:blip r:embed="rId3"/>
                <a:stretch>
                  <a:fillRect t="-27921" b="-38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98026B2-F47E-5F4F-9F26-F94E361E3934}"/>
              </a:ext>
            </a:extLst>
          </p:cNvPr>
          <p:cNvGrpSpPr/>
          <p:nvPr/>
        </p:nvGrpSpPr>
        <p:grpSpPr>
          <a:xfrm>
            <a:off x="4008155" y="2286000"/>
            <a:ext cx="2286000" cy="2057400"/>
            <a:chOff x="1752600" y="4953000"/>
            <a:chExt cx="2286000" cy="20574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B1C9D3A5-558D-9544-88F2-1566D4FF4C9A}"/>
                </a:ext>
              </a:extLst>
            </p:cNvPr>
            <p:cNvGrpSpPr/>
            <p:nvPr/>
          </p:nvGrpSpPr>
          <p:grpSpPr>
            <a:xfrm>
              <a:off x="1752600" y="4953000"/>
              <a:ext cx="2286000" cy="2057400"/>
              <a:chOff x="1752600" y="4953000"/>
              <a:chExt cx="2286000" cy="2057400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89B5D4C8-701D-5A4D-B525-CFDE482A22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2600" y="7010400"/>
                <a:ext cx="2286000" cy="0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98B34FDC-F72D-1847-B4C3-B8D0BDDE92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52600" y="4953000"/>
                <a:ext cx="0" cy="2057400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1E32335E-18F3-D64A-BA1B-682D44253148}"/>
                    </a:ext>
                  </a:extLst>
                </p:cNvPr>
                <p:cNvSpPr/>
                <p:nvPr/>
              </p:nvSpPr>
              <p:spPr>
                <a:xfrm>
                  <a:off x="2247900" y="5925223"/>
                  <a:ext cx="1295400" cy="6096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1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oMath>
                    </m:oMathPara>
                  </a14:m>
                  <a:endParaRPr lang="en-US" sz="31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1E32335E-18F3-D64A-BA1B-682D442531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7900" y="5925223"/>
                  <a:ext cx="1295400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539ACF8A-8386-C448-A994-F2E388D3F552}"/>
                </a:ext>
              </a:extLst>
            </p:cNvPr>
            <p:cNvSpPr/>
            <p:nvPr/>
          </p:nvSpPr>
          <p:spPr>
            <a:xfrm>
              <a:off x="3124200" y="5410200"/>
              <a:ext cx="228600" cy="228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D1CB3514-CC45-FC46-B49E-BB5A3F6D5FD2}"/>
                    </a:ext>
                  </a:extLst>
                </p:cNvPr>
                <p:cNvSpPr txBox="1"/>
                <p:nvPr/>
              </p:nvSpPr>
              <p:spPr>
                <a:xfrm>
                  <a:off x="2667000" y="5339994"/>
                  <a:ext cx="511679" cy="3690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1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US" sz="3100" b="1" dirty="0">
                    <a:solidFill>
                      <a:srgbClr val="0F6FC6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1CB3514-CC45-FC46-B49E-BB5A3F6D5F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000" y="5339994"/>
                  <a:ext cx="511679" cy="369012"/>
                </a:xfrm>
                <a:prstGeom prst="rect">
                  <a:avLst/>
                </a:prstGeom>
                <a:blipFill>
                  <a:blip r:embed="rId5"/>
                  <a:stretch>
                    <a:fillRect b="-258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156B18C8-420E-614A-A7BD-00906B002A29}"/>
              </a:ext>
            </a:extLst>
          </p:cNvPr>
          <p:cNvGrpSpPr/>
          <p:nvPr/>
        </p:nvGrpSpPr>
        <p:grpSpPr>
          <a:xfrm>
            <a:off x="7246654" y="2286000"/>
            <a:ext cx="2286000" cy="2057400"/>
            <a:chOff x="1752600" y="4953000"/>
            <a:chExt cx="2286000" cy="20574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F25101AB-6831-234A-85B5-89BBBAF7CC0D}"/>
                </a:ext>
              </a:extLst>
            </p:cNvPr>
            <p:cNvGrpSpPr/>
            <p:nvPr/>
          </p:nvGrpSpPr>
          <p:grpSpPr>
            <a:xfrm>
              <a:off x="1752600" y="4953000"/>
              <a:ext cx="2286000" cy="2057400"/>
              <a:chOff x="1752600" y="4953000"/>
              <a:chExt cx="2286000" cy="2057400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0C8A88B2-57EE-AA4B-874D-E3F3E184E9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2600" y="7010400"/>
                <a:ext cx="2286000" cy="0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F793EFE5-30ED-B047-A9F8-C08B255D46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52600" y="4953000"/>
                <a:ext cx="0" cy="2057400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xmlns="" id="{81E8D192-5A2B-244B-9F44-E5E84FBC3484}"/>
                    </a:ext>
                  </a:extLst>
                </p:cNvPr>
                <p:cNvSpPr/>
                <p:nvPr/>
              </p:nvSpPr>
              <p:spPr>
                <a:xfrm>
                  <a:off x="2247900" y="5925223"/>
                  <a:ext cx="1295400" cy="6096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1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oMath>
                    </m:oMathPara>
                  </a14:m>
                  <a:endParaRPr lang="en-US" sz="31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1E8D192-5A2B-244B-9F44-E5E84FBC34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7900" y="5925223"/>
                  <a:ext cx="1295400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8EB8475D-1392-B748-BE5C-B51BF3678B57}"/>
                </a:ext>
              </a:extLst>
            </p:cNvPr>
            <p:cNvSpPr/>
            <p:nvPr/>
          </p:nvSpPr>
          <p:spPr>
            <a:xfrm>
              <a:off x="3238501" y="6178254"/>
              <a:ext cx="228600" cy="2286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54489795-7D0C-DC42-AA3E-88D3AAB35FCE}"/>
                    </a:ext>
                  </a:extLst>
                </p:cNvPr>
                <p:cNvSpPr txBox="1"/>
                <p:nvPr/>
              </p:nvSpPr>
              <p:spPr>
                <a:xfrm>
                  <a:off x="3412622" y="6260448"/>
                  <a:ext cx="511679" cy="3690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1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US" sz="3100" b="1" dirty="0">
                    <a:solidFill>
                      <a:srgbClr val="0F6FC6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4489795-7D0C-DC42-AA3E-88D3AAB35F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2622" y="6260448"/>
                  <a:ext cx="511679" cy="369012"/>
                </a:xfrm>
                <a:prstGeom prst="rect">
                  <a:avLst/>
                </a:prstGeom>
                <a:blipFill>
                  <a:blip r:embed="rId6"/>
                  <a:stretch>
                    <a:fillRect t="-3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48FA8CE0-0FE3-1F44-BE6A-CDAF1227FF41}"/>
                  </a:ext>
                </a:extLst>
              </p:cNvPr>
              <p:cNvSpPr txBox="1"/>
              <p:nvPr/>
            </p:nvSpPr>
            <p:spPr>
              <a:xfrm>
                <a:off x="7398497" y="4458327"/>
                <a:ext cx="2097497" cy="342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e>
                          <m:r>
                            <a:rPr lang="en-US" sz="28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rgbClr val="0F6FC6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8FA8CE0-0FE3-1F44-BE6A-CDAF1227F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497" y="4458327"/>
                <a:ext cx="2097497" cy="342273"/>
              </a:xfrm>
              <a:prstGeom prst="rect">
                <a:avLst/>
              </a:prstGeom>
              <a:blipFill>
                <a:blip r:embed="rId7"/>
                <a:stretch>
                  <a:fillRect t="-21429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6B23437D-C126-524A-98F8-F79FE217556B}"/>
                  </a:ext>
                </a:extLst>
              </p:cNvPr>
              <p:cNvSpPr txBox="1"/>
              <p:nvPr/>
            </p:nvSpPr>
            <p:spPr>
              <a:xfrm>
                <a:off x="4191000" y="4444295"/>
                <a:ext cx="2097497" cy="342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e>
                          <m:r>
                            <a:rPr lang="en-US" sz="28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b="1" dirty="0">
                  <a:solidFill>
                    <a:srgbClr val="0F6FC6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B23437D-C126-524A-98F8-F79FE2175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444295"/>
                <a:ext cx="2097497" cy="342273"/>
              </a:xfrm>
              <a:prstGeom prst="rect">
                <a:avLst/>
              </a:prstGeom>
              <a:blipFill>
                <a:blip r:embed="rId8"/>
                <a:stretch>
                  <a:fillRect t="-21429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B7673AAA-D629-D145-9D18-472FAE293717}"/>
                  </a:ext>
                </a:extLst>
              </p:cNvPr>
              <p:cNvSpPr txBox="1"/>
              <p:nvPr/>
            </p:nvSpPr>
            <p:spPr>
              <a:xfrm>
                <a:off x="6630966" y="5715000"/>
                <a:ext cx="2589234" cy="621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694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C694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2800" b="1" i="1">
                                  <a:solidFill>
                                    <a:srgbClr val="C694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C694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e>
                              <m:r>
                                <a:rPr lang="en-US" sz="2800" b="1" i="1">
                                  <a:solidFill>
                                    <a:srgbClr val="C694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</m:d>
                          <m:r>
                            <a:rPr lang="en-US" sz="2800" b="1" i="1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2800" b="1" i="1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sz="2800" b="1" i="1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2800" b="1" i="1" smtClean="0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800" b="1" i="1" smtClean="0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800" b="1" dirty="0">
                  <a:solidFill>
                    <a:srgbClr val="009973"/>
                  </a:solidFill>
                  <a:ea typeface="Lucida Sans Unicode" charset="0"/>
                  <a:cs typeface="Lucida Sans Unicode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7673AAA-D629-D145-9D18-472FAE293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966" y="5715000"/>
                <a:ext cx="2589234" cy="621645"/>
              </a:xfrm>
              <a:prstGeom prst="rect">
                <a:avLst/>
              </a:prstGeom>
              <a:blipFill>
                <a:blip r:embed="rId9"/>
                <a:stretch>
                  <a:fillRect t="-44000" r="-97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xmlns="" id="{386A0234-165D-F04F-8FDD-9ADC295963F6}"/>
              </a:ext>
            </a:extLst>
          </p:cNvPr>
          <p:cNvCxnSpPr>
            <a:cxnSpLocks/>
          </p:cNvCxnSpPr>
          <p:nvPr/>
        </p:nvCxnSpPr>
        <p:spPr>
          <a:xfrm>
            <a:off x="4114800" y="5791200"/>
            <a:ext cx="2553263" cy="184086"/>
          </a:xfrm>
          <a:prstGeom prst="bentConnector3">
            <a:avLst>
              <a:gd name="adj1" fmla="val 1547"/>
            </a:avLst>
          </a:prstGeom>
          <a:ln w="82550">
            <a:solidFill>
              <a:srgbClr val="C69400">
                <a:alpha val="55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2">
            <a:extLst>
              <a:ext uri="{FF2B5EF4-FFF2-40B4-BE49-F238E27FC236}">
                <a16:creationId xmlns:a16="http://schemas.microsoft.com/office/drawing/2014/main" xmlns="" id="{08D9675A-4F7C-E144-B69B-9D635EE48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349" y="5990999"/>
            <a:ext cx="1347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b="1" dirty="0">
                <a:solidFill>
                  <a:srgbClr val="7030A0"/>
                </a:solidFill>
              </a:rPr>
              <a:t>Bayes rule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74741C1-7150-524D-8382-EAA3758A1CB0}"/>
              </a:ext>
            </a:extLst>
          </p:cNvPr>
          <p:cNvSpPr txBox="1"/>
          <p:nvPr/>
        </p:nvSpPr>
        <p:spPr>
          <a:xfrm>
            <a:off x="10639313" y="6035040"/>
            <a:ext cx="184731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100" b="1" dirty="0">
              <a:solidFill>
                <a:srgbClr val="0F6FC6"/>
              </a:solidFill>
              <a:latin typeface="+mn-lt"/>
            </a:endParaRPr>
          </a:p>
        </p:txBody>
      </p:sp>
      <p:sp>
        <p:nvSpPr>
          <p:cNvPr id="52" name="TextBox 2">
            <a:extLst>
              <a:ext uri="{FF2B5EF4-FFF2-40B4-BE49-F238E27FC236}">
                <a16:creationId xmlns:a16="http://schemas.microsoft.com/office/drawing/2014/main" xmlns="" id="{36927F0D-6C0A-684B-9D5D-36BDBFEFD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0431" y="6477000"/>
            <a:ext cx="1347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b="1" dirty="0">
                <a:solidFill>
                  <a:srgbClr val="7030A0"/>
                </a:solidFill>
              </a:rPr>
              <a:t>likelihood</a:t>
            </a:r>
          </a:p>
        </p:txBody>
      </p:sp>
      <p:sp>
        <p:nvSpPr>
          <p:cNvPr id="53" name="TextBox 2">
            <a:extLst>
              <a:ext uri="{FF2B5EF4-FFF2-40B4-BE49-F238E27FC236}">
                <a16:creationId xmlns:a16="http://schemas.microsoft.com/office/drawing/2014/main" xmlns="" id="{D3708118-FAE1-0B46-84D6-2412F6AB9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2031" y="6477000"/>
            <a:ext cx="1347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b="1" dirty="0">
                <a:solidFill>
                  <a:srgbClr val="7030A0"/>
                </a:solidFill>
              </a:rPr>
              <a:t>prior</a:t>
            </a:r>
          </a:p>
        </p:txBody>
      </p:sp>
      <p:sp>
        <p:nvSpPr>
          <p:cNvPr id="54" name="TextBox 2">
            <a:extLst>
              <a:ext uri="{FF2B5EF4-FFF2-40B4-BE49-F238E27FC236}">
                <a16:creationId xmlns:a16="http://schemas.microsoft.com/office/drawing/2014/main" xmlns="" id="{1B84CDE8-9151-F741-9F03-772464291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9906" y="5125774"/>
            <a:ext cx="1347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b="1" dirty="0">
                <a:solidFill>
                  <a:srgbClr val="7030A0"/>
                </a:solidFill>
              </a:rPr>
              <a:t>likelihood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BC408623-DADB-064E-A68B-88F9DAAC9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7270" y="5125774"/>
            <a:ext cx="1347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b="1" dirty="0">
                <a:solidFill>
                  <a:srgbClr val="7030A0"/>
                </a:solidFill>
              </a:rPr>
              <a:t>prior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288D22C-F0AB-7E46-BD59-C5111EF9AC6D}"/>
              </a:ext>
            </a:extLst>
          </p:cNvPr>
          <p:cNvSpPr/>
          <p:nvPr/>
        </p:nvSpPr>
        <p:spPr>
          <a:xfrm>
            <a:off x="3394791" y="6477000"/>
            <a:ext cx="1108664" cy="685800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3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5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01650" y="309563"/>
                <a:ext cx="9040813" cy="833437"/>
              </a:xfrm>
            </p:spPr>
            <p:txBody>
              <a:bodyPr/>
              <a:lstStyle/>
              <a:p>
                <a:r>
                  <a:rPr lang="en-US" dirty="0">
                    <a:latin typeface="Arial" charset="0"/>
                  </a:rPr>
                  <a:t>Likelihood Function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1638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1650" y="309563"/>
                <a:ext cx="9040813" cy="833437"/>
              </a:xfrm>
              <a:blipFill>
                <a:blip r:embed="rId2"/>
                <a:stretch>
                  <a:fillRect t="-4545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8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95400"/>
                <a:ext cx="9039225" cy="56610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Lucida Sans Unicode" charset="0"/>
                        <a:cs typeface="Lucida Sans Unicode" charset="0"/>
                      </a:rPr>
                      <m:t>𝑿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Lucida Sans Unicode" charset="0"/>
                        <a:cs typeface="Lucida Sans Unicode" charset="0"/>
                      </a:rPr>
                      <m:t>={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  <a:ea typeface="Lucida Sans Unicode" charset="0"/>
                            <a:cs typeface="Lucida Sans Unicode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Lucida Sans Unicode" charset="0"/>
                        <a:cs typeface="Lucida Sans Unicode" charset="0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  <a:ea typeface="Lucida Sans Unicode" charset="0"/>
                            <a:cs typeface="Lucida Sans Unicode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Lucida Sans Unicode" charset="0"/>
                        <a:cs typeface="Lucida Sans Unicode" charset="0"/>
                      </a:rPr>
                      <m:t>, …, 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  <a:ea typeface="Lucida Sans Unicode" charset="0"/>
                            <a:cs typeface="Lucida Sans Unicode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Lucida Sans Unicode" charset="0"/>
                        <a:cs typeface="Lucida Sans Unicode" charset="0"/>
                      </a:rPr>
                      <m:t>}</m:t>
                    </m:r>
                  </m:oMath>
                </a14:m>
                <a:r>
                  <a:rPr lang="en-US" dirty="0">
                    <a:latin typeface="Arial" charset="0"/>
                    <a:ea typeface="Lucida Sans Unicode" charset="0"/>
                    <a:cs typeface="Lucida Sans Unicode" charset="0"/>
                  </a:rPr>
                  <a:t>    set of examples</a:t>
                </a:r>
              </a:p>
              <a:p>
                <a:pPr marL="0" indent="0">
                  <a:buNone/>
                </a:pPr>
                <a:endParaRPr lang="en-US" dirty="0">
                  <a:latin typeface="Arial" charset="0"/>
                  <a:ea typeface="Lucida Sans Unicode" charset="0"/>
                  <a:cs typeface="Lucida Sans Unicode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rial" charset="0"/>
                    <a:ea typeface="Lucida Sans Unicode" charset="0"/>
                    <a:cs typeface="Lucida Sans Unicode" charset="0"/>
                  </a:rPr>
                  <a:t>Size principle</a:t>
                </a:r>
              </a:p>
              <a:p>
                <a:pPr lvl="3"/>
                <a:endParaRPr lang="en-US" dirty="0">
                  <a:latin typeface="Arial" charset="0"/>
                  <a:ea typeface="Lucida Sans Unicode" charset="0"/>
                  <a:cs typeface="Lucida Sans Unicode" charset="0"/>
                </a:endParaRPr>
              </a:p>
            </p:txBody>
          </p:sp>
        </mc:Choice>
        <mc:Fallback xmlns="">
          <p:sp>
            <p:nvSpPr>
              <p:cNvPr id="1638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95400"/>
                <a:ext cx="9039225" cy="5661025"/>
              </a:xfrm>
              <a:blipFill>
                <a:blip r:embed="rId3"/>
                <a:stretch>
                  <a:fillRect l="-1685" t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4495800" y="3200400"/>
            <a:ext cx="76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76D3361-66F5-DB43-B86F-3D9F735D8BE1}"/>
              </a:ext>
            </a:extLst>
          </p:cNvPr>
          <p:cNvGrpSpPr/>
          <p:nvPr/>
        </p:nvGrpSpPr>
        <p:grpSpPr>
          <a:xfrm>
            <a:off x="5676899" y="5181600"/>
            <a:ext cx="2353289" cy="2057400"/>
            <a:chOff x="1752600" y="4953000"/>
            <a:chExt cx="2353289" cy="20574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693AA887-43A6-4743-99B2-D0C116EDBB77}"/>
                </a:ext>
              </a:extLst>
            </p:cNvPr>
            <p:cNvGrpSpPr/>
            <p:nvPr/>
          </p:nvGrpSpPr>
          <p:grpSpPr>
            <a:xfrm>
              <a:off x="1752600" y="4953000"/>
              <a:ext cx="2286000" cy="2057400"/>
              <a:chOff x="1752600" y="4953000"/>
              <a:chExt cx="2286000" cy="205740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DB178DD7-D3BD-874B-9719-2188ED8944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2600" y="7010400"/>
                <a:ext cx="2286000" cy="0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82D75D8A-A4B0-8148-8E87-07E3519AA9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52600" y="4953000"/>
                <a:ext cx="0" cy="2057400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A59DDD52-1F5E-D548-967D-7A3F7FAF2A68}"/>
                    </a:ext>
                  </a:extLst>
                </p:cNvPr>
                <p:cNvSpPr/>
                <p:nvPr/>
              </p:nvSpPr>
              <p:spPr>
                <a:xfrm>
                  <a:off x="2247900" y="4953000"/>
                  <a:ext cx="1790700" cy="1581823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1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oMath>
                    </m:oMathPara>
                  </a14:m>
                  <a:endParaRPr lang="en-US" sz="31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59DDD52-1F5E-D548-967D-7A3F7FAF2A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7900" y="4953000"/>
                  <a:ext cx="1790700" cy="158182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06F89753-3C1F-0141-9EF3-9BE5AC6972E1}"/>
                </a:ext>
              </a:extLst>
            </p:cNvPr>
            <p:cNvSpPr/>
            <p:nvPr/>
          </p:nvSpPr>
          <p:spPr>
            <a:xfrm>
              <a:off x="3238501" y="5997575"/>
              <a:ext cx="228600" cy="2286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="" id="{8E7ECD79-B68A-2442-9620-AC204E9F857E}"/>
                    </a:ext>
                  </a:extLst>
                </p:cNvPr>
                <p:cNvSpPr txBox="1"/>
                <p:nvPr/>
              </p:nvSpPr>
              <p:spPr>
                <a:xfrm>
                  <a:off x="3412622" y="6079769"/>
                  <a:ext cx="693267" cy="3690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3100" b="1" dirty="0">
                    <a:solidFill>
                      <a:srgbClr val="0F6FC6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E7ECD79-B68A-2442-9620-AC204E9F85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2622" y="6079769"/>
                  <a:ext cx="693267" cy="36901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93722709-96E6-C54F-BFBF-EF232D8BFCEC}"/>
              </a:ext>
            </a:extLst>
          </p:cNvPr>
          <p:cNvGrpSpPr/>
          <p:nvPr/>
        </p:nvGrpSpPr>
        <p:grpSpPr>
          <a:xfrm>
            <a:off x="2225883" y="5181600"/>
            <a:ext cx="2353289" cy="2057400"/>
            <a:chOff x="1752600" y="4953000"/>
            <a:chExt cx="2353289" cy="20574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11066272-DCEF-1A48-8522-899B3A4E2F45}"/>
                </a:ext>
              </a:extLst>
            </p:cNvPr>
            <p:cNvGrpSpPr/>
            <p:nvPr/>
          </p:nvGrpSpPr>
          <p:grpSpPr>
            <a:xfrm>
              <a:off x="1752600" y="4953000"/>
              <a:ext cx="2286000" cy="2057400"/>
              <a:chOff x="1752600" y="4953000"/>
              <a:chExt cx="2286000" cy="205740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A2B988DC-320B-2545-A502-5CE1048A85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2600" y="7010400"/>
                <a:ext cx="2286000" cy="0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51CBFE6C-BE1E-5546-8EA3-31DDCC00DF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52600" y="4953000"/>
                <a:ext cx="0" cy="2057400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xmlns="" id="{5D2AFACC-5402-974C-954A-758612A1A02F}"/>
                    </a:ext>
                  </a:extLst>
                </p:cNvPr>
                <p:cNvSpPr/>
                <p:nvPr/>
              </p:nvSpPr>
              <p:spPr>
                <a:xfrm>
                  <a:off x="2574716" y="5845175"/>
                  <a:ext cx="1463883" cy="6896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1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sz="31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</m:oMath>
                    </m:oMathPara>
                  </a14:m>
                  <a:endParaRPr lang="en-US" sz="31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D2AFACC-5402-974C-954A-758612A1A0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4716" y="5845175"/>
                  <a:ext cx="1463883" cy="68964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1BEEC633-0740-C142-852C-AF637943AF78}"/>
                </a:ext>
              </a:extLst>
            </p:cNvPr>
            <p:cNvSpPr/>
            <p:nvPr/>
          </p:nvSpPr>
          <p:spPr>
            <a:xfrm>
              <a:off x="3238501" y="5997575"/>
              <a:ext cx="228600" cy="2286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BB5EF333-B5BC-E447-916C-E17A1C17CB9A}"/>
                    </a:ext>
                  </a:extLst>
                </p:cNvPr>
                <p:cNvSpPr txBox="1"/>
                <p:nvPr/>
              </p:nvSpPr>
              <p:spPr>
                <a:xfrm>
                  <a:off x="3412622" y="6079769"/>
                  <a:ext cx="693267" cy="3690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3100" b="1" dirty="0">
                    <a:solidFill>
                      <a:srgbClr val="0F6FC6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B5EF333-B5BC-E447-916C-E17A1C17C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2622" y="6079769"/>
                  <a:ext cx="693267" cy="369012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3BBA4FD1-4175-1646-AEDE-6C3463314E97}"/>
                  </a:ext>
                </a:extLst>
              </p:cNvPr>
              <p:cNvSpPr txBox="1"/>
              <p:nvPr/>
            </p:nvSpPr>
            <p:spPr>
              <a:xfrm>
                <a:off x="1905183" y="3473496"/>
                <a:ext cx="5838458" cy="1064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e>
                          <m: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</m:d>
                      <m:r>
                        <a:rPr lang="en-US" sz="31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100" b="1" i="1" smtClean="0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3100" b="1" i="1" smtClean="0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3100" b="1" i="1" smtClean="0">
                                        <a:solidFill>
                                          <a:srgbClr val="0F6FC6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3100" b="1" i="1" smtClean="0">
                                            <a:solidFill>
                                              <a:srgbClr val="0F6FC6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3100" b="1" i="1" smtClean="0">
                                            <a:solidFill>
                                              <a:srgbClr val="0F6FC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𝒉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3100" b="1" i="1" smtClean="0">
                                        <a:solidFill>
                                          <a:srgbClr val="0F6FC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3100" b="1" i="0" smtClean="0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𝐢𝐟</m:t>
                                </m:r>
                                <m:r>
                                  <a:rPr lang="en-US" sz="3100" b="1" i="1" smtClean="0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100" b="1" i="1" smtClean="0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3100" b="1" i="1" smtClean="0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3100" b="1" i="1" smtClean="0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3100" b="1" i="1" smtClean="0">
                                        <a:solidFill>
                                          <a:srgbClr val="0F6FC6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100" b="1" i="1" smtClean="0">
                                        <a:solidFill>
                                          <a:srgbClr val="0F6FC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3100" b="1" i="1" smtClean="0">
                                        <a:solidFill>
                                          <a:srgbClr val="0F6FC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  <m:r>
                                  <a:rPr lang="en-US" sz="3100" b="1" i="1" smtClean="0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3100" b="1" i="1" smtClean="0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  <m:r>
                                  <a:rPr lang="en-US" sz="3100" b="1" i="1" smtClean="0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100" b="1" i="1" smtClean="0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3100" b="1" i="0" smtClean="0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𝐨𝐭𝐡𝐞𝐫𝐰𝐢𝐬𝐞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100" b="1" dirty="0">
                  <a:solidFill>
                    <a:srgbClr val="0F6FC6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BBA4FD1-4175-1646-AEDE-6C3463314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183" y="3473496"/>
                <a:ext cx="5838458" cy="1064137"/>
              </a:xfrm>
              <a:prstGeom prst="rect">
                <a:avLst/>
              </a:prstGeom>
              <a:blipFill>
                <a:blip r:embed="rId8"/>
                <a:stretch>
                  <a:fillRect l="-1518" t="-226190" r="-651" b="-3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7324BAD-0B5F-9F4C-89F2-28E69687F704}"/>
              </a:ext>
            </a:extLst>
          </p:cNvPr>
          <p:cNvGrpSpPr/>
          <p:nvPr/>
        </p:nvGrpSpPr>
        <p:grpSpPr>
          <a:xfrm>
            <a:off x="2819400" y="5410200"/>
            <a:ext cx="867388" cy="451206"/>
            <a:chOff x="2819400" y="5410200"/>
            <a:chExt cx="867388" cy="451206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53D6C16A-C4CE-6342-A0B3-F335954001F7}"/>
                </a:ext>
              </a:extLst>
            </p:cNvPr>
            <p:cNvSpPr/>
            <p:nvPr/>
          </p:nvSpPr>
          <p:spPr>
            <a:xfrm>
              <a:off x="2819400" y="5410200"/>
              <a:ext cx="228600" cy="2286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A226CF2A-7CDF-274E-9B00-5A9524814A0B}"/>
                    </a:ext>
                  </a:extLst>
                </p:cNvPr>
                <p:cNvSpPr txBox="1"/>
                <p:nvPr/>
              </p:nvSpPr>
              <p:spPr>
                <a:xfrm>
                  <a:off x="2993521" y="5492394"/>
                  <a:ext cx="693267" cy="3690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3100" b="1" dirty="0">
                    <a:solidFill>
                      <a:srgbClr val="0F6FC6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226CF2A-7CDF-274E-9B00-5A9524814A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521" y="5492394"/>
                  <a:ext cx="693267" cy="369012"/>
                </a:xfrm>
                <a:prstGeom prst="rect">
                  <a:avLst/>
                </a:prstGeom>
                <a:blipFill>
                  <a:blip r:embed="rId9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1650" y="309563"/>
            <a:ext cx="9053513" cy="1300162"/>
          </a:xfrm>
        </p:spPr>
        <p:txBody>
          <a:bodyPr/>
          <a:lstStyle/>
          <a:p>
            <a:pPr eaLnBrk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Arial" charset="0"/>
              </a:rPr>
              <a:t>Generalization Gradients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501650" y="1600200"/>
            <a:ext cx="9053513" cy="5132387"/>
          </a:xfrm>
        </p:spPr>
        <p:txBody>
          <a:bodyPr/>
          <a:lstStyle/>
          <a:p>
            <a:pPr marL="0" indent="0" eaLnBrk="1">
              <a:buSzPct val="7800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>
                <a:solidFill>
                  <a:srgbClr val="C00000"/>
                </a:solidFill>
                <a:latin typeface="Arial" charset="0"/>
              </a:rPr>
              <a:t>MIN: smallest hypothesis consistent with data</a:t>
            </a:r>
          </a:p>
          <a:p>
            <a:pPr marL="0" indent="0" eaLnBrk="1">
              <a:buSzPct val="7800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>
                <a:solidFill>
                  <a:srgbClr val="C69400"/>
                </a:solidFill>
                <a:latin typeface="Arial" charset="0"/>
              </a:rPr>
              <a:t>weak Bayes: instead of using size principle, assumes examples are produced by process independent of the true class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3297238"/>
            <a:ext cx="53213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88194" y="5317331"/>
            <a:ext cx="12938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en-US" sz="1800" dirty="0">
                <a:solidFill>
                  <a:schemeClr val="tx1"/>
                </a:solidFill>
              </a:rPr>
              <a:t>Dark line =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50% prob.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266C06-CC63-F44C-BEA7-3D74FC358523}"/>
              </a:ext>
            </a:extLst>
          </p:cNvPr>
          <p:cNvSpPr/>
          <p:nvPr/>
        </p:nvSpPr>
        <p:spPr>
          <a:xfrm>
            <a:off x="9144000" y="7010400"/>
            <a:ext cx="304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376F3D3-0D66-014B-85A8-136C7CD98CAC}"/>
              </a:ext>
            </a:extLst>
          </p:cNvPr>
          <p:cNvSpPr/>
          <p:nvPr/>
        </p:nvSpPr>
        <p:spPr>
          <a:xfrm>
            <a:off x="4532554" y="3429000"/>
            <a:ext cx="1334845" cy="4157662"/>
          </a:xfrm>
          <a:prstGeom prst="rect">
            <a:avLst/>
          </a:prstGeom>
          <a:solidFill>
            <a:srgbClr val="C00000">
              <a:alpha val="3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4C5DAEA-D0F0-AE48-90B6-FF4A7AE7782C}"/>
              </a:ext>
            </a:extLst>
          </p:cNvPr>
          <p:cNvSpPr/>
          <p:nvPr/>
        </p:nvSpPr>
        <p:spPr>
          <a:xfrm>
            <a:off x="6361355" y="3429000"/>
            <a:ext cx="1334845" cy="4157662"/>
          </a:xfrm>
          <a:prstGeom prst="rect">
            <a:avLst/>
          </a:prstGeom>
          <a:solidFill>
            <a:srgbClr val="C69400">
              <a:alpha val="3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B4306D7-8146-5544-A190-FD3DC88DAC4B}"/>
              </a:ext>
            </a:extLst>
          </p:cNvPr>
          <p:cNvSpPr/>
          <p:nvPr/>
        </p:nvSpPr>
        <p:spPr>
          <a:xfrm>
            <a:off x="4495800" y="3200400"/>
            <a:ext cx="1600200" cy="4627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B53BBCD-027B-FE44-9531-E39A2AD6E30E}"/>
              </a:ext>
            </a:extLst>
          </p:cNvPr>
          <p:cNvSpPr/>
          <p:nvPr/>
        </p:nvSpPr>
        <p:spPr>
          <a:xfrm>
            <a:off x="6245514" y="3200400"/>
            <a:ext cx="1600200" cy="4627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098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Experimental Design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/>
            <a:r>
              <a:rPr lang="en-US" dirty="0">
                <a:latin typeface="Arial" charset="0"/>
              </a:rPr>
              <a:t>Subjects shown n dots on screen that are “randomly chosen examples from some rectangle of healthy levels”</a:t>
            </a:r>
          </a:p>
          <a:p>
            <a:pPr marL="302352" lvl="1" indent="0"/>
            <a:r>
              <a:rPr lang="en-US" i="1" dirty="0">
                <a:latin typeface="Arial" charset="0"/>
              </a:rPr>
              <a:t> n </a:t>
            </a:r>
            <a:r>
              <a:rPr lang="en-US" dirty="0">
                <a:latin typeface="Arial" charset="0"/>
              </a:rPr>
              <a:t>drawn from</a:t>
            </a:r>
            <a:r>
              <a:rPr lang="en-US" dirty="0">
                <a:latin typeface="Arial" charset="0"/>
                <a:sym typeface="Symbol" charset="0"/>
              </a:rPr>
              <a:t> {2, 3, 4, 6, 10, 50}</a:t>
            </a:r>
            <a:endParaRPr lang="en-US" dirty="0">
              <a:latin typeface="Arial" charset="0"/>
            </a:endParaRPr>
          </a:p>
          <a:p>
            <a:pPr marL="0" indent="0"/>
            <a:r>
              <a:rPr lang="en-US" dirty="0">
                <a:latin typeface="Arial" charset="0"/>
              </a:rPr>
              <a:t>Dots varied in horizontal and vertical range</a:t>
            </a:r>
          </a:p>
          <a:p>
            <a:pPr marL="302352" lvl="1" indent="0"/>
            <a:r>
              <a:rPr lang="en-US" i="1" dirty="0">
                <a:latin typeface="Arial" charset="0"/>
              </a:rPr>
              <a:t> r</a:t>
            </a:r>
            <a:r>
              <a:rPr lang="en-US" dirty="0">
                <a:latin typeface="Arial" charset="0"/>
              </a:rPr>
              <a:t> </a:t>
            </a:r>
            <a:r>
              <a:rPr lang="en-US" dirty="0">
                <a:latin typeface="Arial" charset="0"/>
                <a:sym typeface="Symbol" charset="0"/>
              </a:rPr>
              <a:t>drawn from {.25, .5, 1, 2, 4, 8} units in a 24 unit window</a:t>
            </a:r>
          </a:p>
          <a:p>
            <a:pPr marL="0" indent="0"/>
            <a:r>
              <a:rPr lang="en-US" dirty="0">
                <a:latin typeface="Arial" charset="0"/>
                <a:sym typeface="Symbol" charset="0"/>
              </a:rPr>
              <a:t>Task</a:t>
            </a:r>
          </a:p>
          <a:p>
            <a:pPr marL="302352" lvl="1" indent="0"/>
            <a:r>
              <a:rPr lang="en-US" dirty="0">
                <a:latin typeface="Arial" charset="0"/>
                <a:sym typeface="Symbol" charset="0"/>
              </a:rPr>
              <a:t> draw the ‘true’ rectangle around the dots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501650" y="355600"/>
            <a:ext cx="9053513" cy="1208088"/>
          </a:xfrm>
        </p:spPr>
        <p:txBody>
          <a:bodyPr/>
          <a:lstStyle/>
          <a:p>
            <a:pPr eaLnBrk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Arial" charset="0"/>
              </a:rPr>
              <a:t>Experimental Results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501650" y="1817688"/>
            <a:ext cx="9053513" cy="5038725"/>
          </a:xfrm>
        </p:spPr>
        <p:txBody>
          <a:bodyPr/>
          <a:lstStyle/>
          <a:p>
            <a:pPr marL="0" indent="0" eaLnBrk="1"/>
            <a:endParaRPr lang="en-US">
              <a:latin typeface="Arial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1739900"/>
            <a:ext cx="7299325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Experimenter picks integer arithmetic concept C</a:t>
            </a:r>
          </a:p>
          <a:p>
            <a:pPr lvl="1"/>
            <a:r>
              <a:rPr lang="en-US" dirty="0"/>
              <a:t>E.g., prime number</a:t>
            </a:r>
          </a:p>
          <a:p>
            <a:pPr lvl="1"/>
            <a:r>
              <a:rPr lang="en-US" dirty="0"/>
              <a:t>E.g., number between 10 and 20</a:t>
            </a:r>
          </a:p>
          <a:p>
            <a:pPr lvl="1"/>
            <a:r>
              <a:rPr lang="en-US" dirty="0"/>
              <a:t>E.g., multiple of 5</a:t>
            </a:r>
          </a:p>
          <a:p>
            <a:r>
              <a:rPr lang="en-US" dirty="0"/>
              <a:t>Experimenter presents positive examples drawn at random from C, say, in range [1, 100]</a:t>
            </a:r>
          </a:p>
          <a:p>
            <a:r>
              <a:rPr lang="en-US" dirty="0"/>
              <a:t>Participant asked whether some new test case belongs in C</a:t>
            </a:r>
          </a:p>
        </p:txBody>
      </p:sp>
    </p:spTree>
    <p:extLst>
      <p:ext uri="{BB962C8B-B14F-4D97-AF65-F5344CB8AC3E}">
        <p14:creationId xmlns:p14="http://schemas.microsoft.com/office/powerpoint/2010/main" val="3662729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Predictive Distributions</a:t>
            </a:r>
          </a:p>
        </p:txBody>
      </p:sp>
      <p:pic>
        <p:nvPicPr>
          <p:cNvPr id="4" name="Content Placeholder 3" descr="fig3.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" b="20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6787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en-US" dirty="0"/>
              <a:t>Even numbers</a:t>
            </a:r>
          </a:p>
          <a:p>
            <a:pPr lvl="1"/>
            <a:r>
              <a:rPr lang="en-US" dirty="0"/>
              <a:t>Odd numbers</a:t>
            </a:r>
          </a:p>
          <a:p>
            <a:pPr lvl="1"/>
            <a:r>
              <a:rPr lang="en-US" dirty="0"/>
              <a:t>Squares</a:t>
            </a:r>
          </a:p>
          <a:p>
            <a:pPr lvl="1"/>
            <a:r>
              <a:rPr lang="en-US" dirty="0"/>
              <a:t>Multiples of </a:t>
            </a:r>
            <a:r>
              <a:rPr lang="en-US" i="1" dirty="0"/>
              <a:t>n</a:t>
            </a:r>
            <a:endParaRPr lang="en-US" dirty="0"/>
          </a:p>
          <a:p>
            <a:pPr lvl="1"/>
            <a:r>
              <a:rPr lang="en-US" dirty="0"/>
              <a:t>Ends in </a:t>
            </a:r>
            <a:r>
              <a:rPr lang="en-US" i="1" dirty="0"/>
              <a:t>n</a:t>
            </a:r>
          </a:p>
          <a:p>
            <a:pPr lvl="1"/>
            <a:r>
              <a:rPr lang="en-US" dirty="0"/>
              <a:t>Powers of </a:t>
            </a:r>
            <a:r>
              <a:rPr lang="en-US" i="1" dirty="0"/>
              <a:t>n</a:t>
            </a:r>
            <a:endParaRPr lang="en-US" dirty="0"/>
          </a:p>
          <a:p>
            <a:pPr lvl="1"/>
            <a:r>
              <a:rPr lang="en-US" dirty="0"/>
              <a:t>All numbers</a:t>
            </a:r>
          </a:p>
          <a:p>
            <a:pPr lvl="1"/>
            <a:r>
              <a:rPr lang="en-US" dirty="0"/>
              <a:t>Intervals [</a:t>
            </a:r>
            <a:r>
              <a:rPr lang="en-US" i="1" dirty="0"/>
              <a:t>n, m</a:t>
            </a:r>
            <a:r>
              <a:rPr lang="en-US" dirty="0"/>
              <a:t>] for n&gt;0, m&lt;101</a:t>
            </a:r>
          </a:p>
          <a:p>
            <a:pPr lvl="1"/>
            <a:r>
              <a:rPr lang="en-US" dirty="0"/>
              <a:t>Powers of 2, plus 37</a:t>
            </a:r>
          </a:p>
          <a:p>
            <a:pPr lvl="1"/>
            <a:r>
              <a:rPr lang="en-US" dirty="0"/>
              <a:t>Powers of 2, except for 32</a:t>
            </a:r>
          </a:p>
        </p:txBody>
      </p:sp>
    </p:spTree>
    <p:extLst>
      <p:ext uri="{BB962C8B-B14F-4D97-AF65-F5344CB8AC3E}">
        <p14:creationId xmlns:p14="http://schemas.microsoft.com/office/powerpoint/2010/main" val="1255416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Learning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023296" y="2778036"/>
            <a:ext cx="1848583" cy="3396813"/>
            <a:chOff x="642217" y="2085770"/>
            <a:chExt cx="2240706" cy="4117349"/>
          </a:xfrm>
        </p:grpSpPr>
        <p:pic>
          <p:nvPicPr>
            <p:cNvPr id="4" name="Content Placeholder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0665" y="4276514"/>
              <a:ext cx="1278650" cy="164592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62479" y="5912674"/>
              <a:ext cx="2157156" cy="290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Belted Kingfisher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1374" y="2085770"/>
              <a:ext cx="1457232" cy="164592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42217" y="3733050"/>
              <a:ext cx="2240706" cy="290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Ringed Kingfisher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196034" y="2778036"/>
            <a:ext cx="1203958" cy="3396813"/>
            <a:chOff x="5631609" y="2085770"/>
            <a:chExt cx="1459343" cy="4117349"/>
          </a:xfrm>
        </p:grpSpPr>
        <p:sp>
          <p:nvSpPr>
            <p:cNvPr id="7" name="TextBox 6"/>
            <p:cNvSpPr txBox="1"/>
            <p:nvPr/>
          </p:nvSpPr>
          <p:spPr>
            <a:xfrm>
              <a:off x="5674091" y="5912674"/>
              <a:ext cx="1416861" cy="290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Melanoma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0530" y="4276514"/>
              <a:ext cx="1260304" cy="164592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31609" y="2085770"/>
              <a:ext cx="1398147" cy="164592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880078" y="3733050"/>
              <a:ext cx="1018539" cy="290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Benign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521" y="1422785"/>
            <a:ext cx="1812548" cy="1068705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8028955" y="2957110"/>
            <a:ext cx="1423682" cy="3217738"/>
            <a:chOff x="9887562" y="2302831"/>
            <a:chExt cx="1725675" cy="390028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87562" y="4449916"/>
              <a:ext cx="1725675" cy="129911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7562" y="2302831"/>
              <a:ext cx="1725675" cy="1428859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10193003" y="3733050"/>
              <a:ext cx="1247817" cy="290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5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Compost</a:t>
              </a:r>
              <a:endParaRPr lang="en-US" sz="165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356189" y="5912674"/>
              <a:ext cx="905842" cy="290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Paper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121063" y="2781691"/>
            <a:ext cx="1188720" cy="3393157"/>
            <a:chOff x="7677335" y="2090201"/>
            <a:chExt cx="1440873" cy="4112918"/>
          </a:xfrm>
        </p:grpSpPr>
        <p:pic>
          <p:nvPicPr>
            <p:cNvPr id="24" name="Picture 23" descr="Mike24Hr1Cropped.jpg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77335" y="2090201"/>
              <a:ext cx="1440873" cy="1641489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8011736" y="3733050"/>
              <a:ext cx="849495" cy="290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5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Ironic</a:t>
              </a:r>
              <a:endParaRPr lang="en-US" sz="165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9720" y="5912674"/>
              <a:ext cx="1319709" cy="290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5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Not Ironic</a:t>
              </a:r>
              <a:endParaRPr lang="en-US" sz="165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41" name="Content Placeholder 24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1366" y="4276514"/>
              <a:ext cx="1352811" cy="164592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739724" y="3424176"/>
            <a:ext cx="812889" cy="2750673"/>
            <a:chOff x="896635" y="2868970"/>
            <a:chExt cx="985320" cy="3334149"/>
          </a:xfrm>
        </p:grpSpPr>
        <p:grpSp>
          <p:nvGrpSpPr>
            <p:cNvPr id="36" name="Group 35"/>
            <p:cNvGrpSpPr/>
            <p:nvPr/>
          </p:nvGrpSpPr>
          <p:grpSpPr>
            <a:xfrm>
              <a:off x="933364" y="3733050"/>
              <a:ext cx="948591" cy="2470069"/>
              <a:chOff x="3775861" y="3733050"/>
              <a:chExt cx="948591" cy="247006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871351" y="5912674"/>
                <a:ext cx="793147" cy="290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5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Glick</a:t>
                </a:r>
                <a:endParaRPr lang="en-US" sz="165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775861" y="3733050"/>
                <a:ext cx="948591" cy="290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5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Blorch</a:t>
                </a:r>
                <a:endParaRPr lang="en-US" sz="165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3" name="Triangle 2"/>
            <p:cNvSpPr/>
            <p:nvPr/>
          </p:nvSpPr>
          <p:spPr>
            <a:xfrm>
              <a:off x="932511" y="2868970"/>
              <a:ext cx="889686" cy="840260"/>
            </a:xfrm>
            <a:prstGeom prst="triangle">
              <a:avLst/>
            </a:prstGeom>
            <a:solidFill>
              <a:srgbClr val="FF0000"/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896635" y="4873014"/>
              <a:ext cx="961438" cy="947200"/>
            </a:xfrm>
            <a:prstGeom prst="ellipse">
              <a:avLst/>
            </a:prstGeom>
            <a:solidFill>
              <a:schemeClr val="accent2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335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3.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536" y="0"/>
            <a:ext cx="6095264" cy="77724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02920" y="228601"/>
            <a:ext cx="4442460" cy="6714388"/>
          </a:xfrm>
        </p:spPr>
        <p:txBody>
          <a:bodyPr/>
          <a:lstStyle/>
          <a:p>
            <a:r>
              <a:rPr lang="en-US" dirty="0"/>
              <a:t>Observation = 16</a:t>
            </a:r>
          </a:p>
          <a:p>
            <a:endParaRPr lang="en-US" dirty="0"/>
          </a:p>
          <a:p>
            <a:r>
              <a:rPr lang="en-US" dirty="0"/>
              <a:t>Likelihood function</a:t>
            </a:r>
          </a:p>
          <a:p>
            <a:pPr lvl="1"/>
            <a:r>
              <a:rPr lang="en-US" dirty="0"/>
              <a:t>Size principle</a:t>
            </a:r>
          </a:p>
          <a:p>
            <a:pPr lvl="1"/>
            <a:endParaRPr lang="en-US" dirty="0"/>
          </a:p>
          <a:p>
            <a:r>
              <a:rPr lang="en-US" dirty="0"/>
              <a:t>Prior</a:t>
            </a:r>
          </a:p>
          <a:p>
            <a:pPr lvl="1"/>
            <a:r>
              <a:rPr lang="en-US" dirty="0"/>
              <a:t>Intuition</a:t>
            </a:r>
          </a:p>
        </p:txBody>
      </p:sp>
    </p:spTree>
    <p:extLst>
      <p:ext uri="{BB962C8B-B14F-4D97-AF65-F5344CB8AC3E}">
        <p14:creationId xmlns:p14="http://schemas.microsoft.com/office/powerpoint/2010/main" val="3348758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02920" y="228601"/>
            <a:ext cx="4442460" cy="6714388"/>
          </a:xfrm>
        </p:spPr>
        <p:txBody>
          <a:bodyPr/>
          <a:lstStyle/>
          <a:p>
            <a:r>
              <a:rPr lang="en-US" dirty="0"/>
              <a:t>Observation = </a:t>
            </a:r>
            <a:br>
              <a:rPr lang="en-US" dirty="0"/>
            </a:br>
            <a:r>
              <a:rPr lang="en-US" dirty="0"/>
              <a:t>16 8 2 64</a:t>
            </a:r>
          </a:p>
          <a:p>
            <a:endParaRPr lang="en-US" dirty="0"/>
          </a:p>
          <a:p>
            <a:r>
              <a:rPr lang="en-US" dirty="0"/>
              <a:t>Likelihood function</a:t>
            </a:r>
          </a:p>
          <a:p>
            <a:pPr lvl="1"/>
            <a:r>
              <a:rPr lang="en-US" dirty="0"/>
              <a:t>Size principle</a:t>
            </a:r>
          </a:p>
          <a:p>
            <a:pPr lvl="1"/>
            <a:endParaRPr lang="en-US" dirty="0"/>
          </a:p>
          <a:p>
            <a:r>
              <a:rPr lang="en-US" dirty="0"/>
              <a:t>Prior</a:t>
            </a:r>
          </a:p>
          <a:p>
            <a:pPr lvl="1"/>
            <a:r>
              <a:rPr lang="en-US" dirty="0"/>
              <a:t>Intuition</a:t>
            </a:r>
          </a:p>
        </p:txBody>
      </p:sp>
      <p:pic>
        <p:nvPicPr>
          <p:cNvPr id="4" name="Picture 3" descr="fig3.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536" y="8560"/>
            <a:ext cx="6095264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44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Posterior Distribution After Observing 16</a:t>
            </a:r>
          </a:p>
        </p:txBody>
      </p:sp>
      <p:pic>
        <p:nvPicPr>
          <p:cNvPr id="7" name="Content Placeholder 6" descr="fig3.4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7" b="7437"/>
          <a:stretch/>
        </p:blipFill>
        <p:spPr/>
      </p:pic>
    </p:spTree>
    <p:extLst>
      <p:ext uri="{BB962C8B-B14F-4D97-AF65-F5344CB8AC3E}">
        <p14:creationId xmlns:p14="http://schemas.microsoft.com/office/powerpoint/2010/main" val="3172922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589280"/>
          </a:xfrm>
        </p:spPr>
        <p:txBody>
          <a:bodyPr>
            <a:normAutofit fontScale="90000"/>
          </a:bodyPr>
          <a:lstStyle/>
          <a:p>
            <a:r>
              <a:rPr lang="en-US" dirty="0"/>
              <a:t>Model Vs. Human Data</a:t>
            </a:r>
          </a:p>
        </p:txBody>
      </p:sp>
      <p:pic>
        <p:nvPicPr>
          <p:cNvPr id="5" name="Content Placeholder 3" descr="fig3.1.pdf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" b="1936"/>
          <a:stretch>
            <a:fillRect/>
          </a:stretch>
        </p:blipFill>
        <p:spPr>
          <a:xfrm>
            <a:off x="1905000" y="4257675"/>
            <a:ext cx="5867400" cy="3438525"/>
          </a:xfrm>
          <a:effectLst/>
        </p:spPr>
      </p:pic>
      <p:pic>
        <p:nvPicPr>
          <p:cNvPr id="4" name="Picture 3" descr="fig3.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09600"/>
            <a:ext cx="5803900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01000" y="2438400"/>
            <a:ext cx="1267745" cy="332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77200" y="5867400"/>
            <a:ext cx="1313130" cy="737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E9632"/>
                </a:solidFill>
              </a:rPr>
              <a:t>HUMAN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7E9632"/>
                </a:solidFill>
              </a:rPr>
              <a:t>DATA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-228600" y="4191000"/>
            <a:ext cx="102870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910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Summary of Tenenbaum (1999)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/>
            <a:r>
              <a:rPr lang="en-US" dirty="0">
                <a:latin typeface="Arial" charset="0"/>
              </a:rPr>
              <a:t>Method</a:t>
            </a:r>
          </a:p>
          <a:p>
            <a:pPr marL="302352" lvl="1" indent="0"/>
            <a:r>
              <a:rPr lang="en-US" dirty="0">
                <a:latin typeface="Arial" charset="0"/>
                <a:ea typeface="Lucida Sans Unicode" charset="0"/>
                <a:cs typeface="Lucida Sans Unicode" charset="0"/>
              </a:rPr>
              <a:t>Pick prior distribution (includes hypothesis space)</a:t>
            </a:r>
          </a:p>
          <a:p>
            <a:pPr marL="302352" lvl="1" indent="0"/>
            <a:r>
              <a:rPr lang="en-US" dirty="0">
                <a:latin typeface="Arial" charset="0"/>
                <a:ea typeface="Lucida Sans Unicode" charset="0"/>
                <a:cs typeface="Lucida Sans Unicode" charset="0"/>
              </a:rPr>
              <a:t>Pick likelihood function (</a:t>
            </a:r>
            <a:r>
              <a:rPr lang="en-US" i="1" dirty="0">
                <a:latin typeface="Arial" charset="0"/>
                <a:ea typeface="Lucida Sans Unicode" charset="0"/>
                <a:cs typeface="Lucida Sans Unicode" charset="0"/>
              </a:rPr>
              <a:t>size principle</a:t>
            </a:r>
            <a:r>
              <a:rPr lang="en-US" dirty="0">
                <a:latin typeface="Arial" charset="0"/>
                <a:ea typeface="Lucida Sans Unicode" charset="0"/>
                <a:cs typeface="Lucida Sans Unicode" charset="0"/>
              </a:rPr>
              <a:t>)</a:t>
            </a:r>
          </a:p>
          <a:p>
            <a:pPr marL="302352" lvl="1" indent="0"/>
            <a:r>
              <a:rPr lang="en-US" dirty="0">
                <a:latin typeface="Arial" charset="0"/>
                <a:ea typeface="Lucida Sans Unicode" charset="0"/>
                <a:cs typeface="Lucida Sans Unicode" charset="0"/>
              </a:rPr>
              <a:t>L</a:t>
            </a:r>
            <a:r>
              <a:rPr lang="en-GB" dirty="0" err="1">
                <a:latin typeface="Arial" charset="0"/>
                <a:ea typeface="Lucida Sans Unicode" charset="0"/>
                <a:cs typeface="Lucida Sans Unicode" charset="0"/>
              </a:rPr>
              <a:t>eads</a:t>
            </a: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 to predictions for generalization as a function of </a:t>
            </a:r>
            <a:r>
              <a:rPr lang="en-GB" i="1" dirty="0">
                <a:latin typeface="Arial" charset="0"/>
                <a:ea typeface="Lucida Sans Unicode" charset="0"/>
                <a:cs typeface="Lucida Sans Unicode" charset="0"/>
              </a:rPr>
              <a:t>r (range) and n (number of examples)</a:t>
            </a:r>
          </a:p>
          <a:p>
            <a:pPr marL="0" indent="0" eaLnBrk="1">
              <a:buNone/>
            </a:pPr>
            <a:r>
              <a:rPr lang="en-GB" dirty="0">
                <a:latin typeface="Arial" charset="0"/>
              </a:rPr>
              <a:t>Claims people generalize optimally given assumptions about priors and likelihood</a:t>
            </a:r>
          </a:p>
          <a:p>
            <a:pPr marL="0" indent="0" eaLnBrk="1">
              <a:buNone/>
            </a:pPr>
            <a:r>
              <a:rPr lang="en-GB" dirty="0">
                <a:latin typeface="Arial" charset="0"/>
              </a:rPr>
              <a:t>Bayesian approach provides best description of how people generalize on rectangle task.</a:t>
            </a:r>
          </a:p>
          <a:p>
            <a:pPr marL="0" indent="0" eaLnBrk="1">
              <a:buNone/>
            </a:pPr>
            <a:r>
              <a:rPr lang="en-GB" dirty="0">
                <a:latin typeface="Arial" charset="0"/>
              </a:rPr>
              <a:t>Explains how people can learn from a small number of examples, and only positive examples.</a:t>
            </a:r>
          </a:p>
          <a:p>
            <a:pPr marL="0" indent="0"/>
            <a:endParaRPr lang="en-GB" i="1" dirty="0">
              <a:latin typeface="Arial" charset="0"/>
            </a:endParaRPr>
          </a:p>
          <a:p>
            <a:pPr marL="0" indent="0"/>
            <a:endParaRPr lang="en-US" dirty="0">
              <a:latin typeface="Arial" charset="0"/>
            </a:endParaRPr>
          </a:p>
          <a:p>
            <a:pPr lvl="2"/>
            <a:endParaRPr lang="en-US" dirty="0">
              <a:latin typeface="Arial" charset="0"/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481013"/>
            <a:ext cx="9053512" cy="450850"/>
          </a:xfrm>
        </p:spPr>
        <p:txBody>
          <a:bodyPr>
            <a:normAutofit fontScale="90000"/>
          </a:bodyPr>
          <a:lstStyle/>
          <a:p>
            <a:pPr eaLnBrk="1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Arial" charset="0"/>
              </a:rPr>
              <a:t>Important Ideas in Bayesian Models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198563"/>
            <a:ext cx="9053512" cy="624522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</a:rPr>
              <a:t>Generative theory captures process that produces observations</a:t>
            </a:r>
          </a:p>
          <a:p>
            <a:pPr lvl="1">
              <a:lnSpc>
                <a:spcPct val="8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Prior</a:t>
            </a:r>
          </a:p>
          <a:p>
            <a:pPr lvl="1">
              <a:lnSpc>
                <a:spcPct val="8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Likelihood</a:t>
            </a:r>
          </a:p>
          <a:p>
            <a:pPr>
              <a:lnSpc>
                <a:spcPct val="8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</a:rPr>
              <a:t>Consideration of multiple hypotheses in parallel</a:t>
            </a:r>
          </a:p>
          <a:p>
            <a:pPr lvl="1">
              <a:lnSpc>
                <a:spcPct val="8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Potentially infinite hypothesis space</a:t>
            </a:r>
          </a:p>
          <a:p>
            <a:pPr>
              <a:lnSpc>
                <a:spcPct val="8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</a:rPr>
              <a:t>Inference</a:t>
            </a:r>
          </a:p>
          <a:p>
            <a:pPr lvl="1">
              <a:lnSpc>
                <a:spcPct val="8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Role of priors diminishes with amount of evidence</a:t>
            </a:r>
          </a:p>
          <a:p>
            <a:pPr lvl="1">
              <a:lnSpc>
                <a:spcPct val="8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Prediction via model (hypothesis) averaging</a:t>
            </a:r>
          </a:p>
          <a:p>
            <a:pPr lvl="1">
              <a:lnSpc>
                <a:spcPct val="8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Explaining away</a:t>
            </a:r>
          </a:p>
          <a:p>
            <a:pPr>
              <a:lnSpc>
                <a:spcPct val="8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</a:rPr>
              <a:t>Learning</a:t>
            </a:r>
          </a:p>
          <a:p>
            <a:pPr lvl="1">
              <a:lnSpc>
                <a:spcPct val="8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just another form of inference</a:t>
            </a:r>
          </a:p>
          <a:p>
            <a:pPr lvl="1">
              <a:lnSpc>
                <a:spcPct val="11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trade off between model simplicity and fit to data </a:t>
            </a:r>
            <a:r>
              <a:rPr lang="en-GB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 Bayesian Occam’s Razor</a:t>
            </a:r>
            <a:endParaRPr lang="en-GB" i="1" dirty="0">
              <a:solidFill>
                <a:srgbClr val="99284C"/>
              </a:solidFill>
              <a:latin typeface="Arial" charset="0"/>
              <a:ea typeface="Lucida Sans Unicode" charset="0"/>
              <a:cs typeface="Lucida Sans Unicode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696504" y="3810000"/>
            <a:ext cx="1167427" cy="1295400"/>
            <a:chOff x="7735094" y="3810000"/>
            <a:chExt cx="2128838" cy="23622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7735094" y="5506244"/>
              <a:ext cx="2128838" cy="312738"/>
            </a:xfrm>
            <a:prstGeom prst="rect">
              <a:avLst/>
            </a:prstGeom>
            <a:solidFill>
              <a:srgbClr val="00B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7735094" y="4163219"/>
              <a:ext cx="2128838" cy="312738"/>
            </a:xfrm>
            <a:prstGeom prst="rect">
              <a:avLst/>
            </a:prstGeom>
            <a:solidFill>
              <a:srgbClr val="00B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8153400" y="3810000"/>
              <a:ext cx="1292225" cy="1019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8153400" y="5153025"/>
              <a:ext cx="1292225" cy="1019175"/>
            </a:xfrm>
            <a:prstGeom prst="rect">
              <a:avLst/>
            </a:prstGeom>
            <a:solidFill>
              <a:srgbClr val="C694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C69400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501650" y="355600"/>
            <a:ext cx="9045575" cy="1200150"/>
          </a:xfrm>
        </p:spPr>
        <p:txBody>
          <a:bodyPr/>
          <a:lstStyle/>
          <a:p>
            <a:pPr eaLnBrk="1">
              <a:lnSpc>
                <a:spcPct val="6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Arial" charset="0"/>
              </a:rPr>
              <a:t>Ockham's Razor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501650" y="1550988"/>
            <a:ext cx="9045575" cy="5688012"/>
          </a:xfrm>
        </p:spPr>
        <p:txBody>
          <a:bodyPr>
            <a:normAutofit/>
          </a:bodyPr>
          <a:lstStyle/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/>
              <a:t>If two hypotheses are equally consistent with the data, prefer the simpler one.</a:t>
            </a:r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/>
              <a:t>Simplicity</a:t>
            </a:r>
          </a:p>
          <a:p>
            <a:pPr lvl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/>
              <a:t>can accommodate fewer</a:t>
            </a:r>
            <a:br>
              <a:rPr lang="en-GB" dirty="0"/>
            </a:br>
            <a:r>
              <a:rPr lang="en-GB" dirty="0"/>
              <a:t>observations</a:t>
            </a:r>
          </a:p>
          <a:p>
            <a:pPr lvl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/>
              <a:t>smoother</a:t>
            </a:r>
          </a:p>
          <a:p>
            <a:pPr lvl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/>
              <a:t>fewer parameters</a:t>
            </a:r>
          </a:p>
          <a:p>
            <a:pPr lvl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/>
              <a:t>restricts predictions more</a:t>
            </a:r>
            <a:br>
              <a:rPr lang="en-GB" dirty="0"/>
            </a:br>
            <a:r>
              <a:rPr lang="en-GB" dirty="0"/>
              <a:t>(“sharper” predictions)</a:t>
            </a:r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2954338" y="569912"/>
            <a:ext cx="2155825" cy="725488"/>
          </a:xfrm>
          <a:prstGeom prst="ellipse">
            <a:avLst/>
          </a:prstGeom>
          <a:noFill/>
          <a:ln w="36720">
            <a:solidFill>
              <a:srgbClr val="FF33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85800" y="752475"/>
            <a:ext cx="22510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6000"/>
              </a:lnSpc>
            </a:pPr>
            <a:r>
              <a:rPr lang="en-GB" sz="1800" dirty="0">
                <a:solidFill>
                  <a:srgbClr val="FF0000"/>
                </a:solidFill>
              </a:rPr>
              <a:t>medieval philosopher</a:t>
            </a:r>
          </a:p>
          <a:p>
            <a:pPr eaLnBrk="1">
              <a:lnSpc>
                <a:spcPct val="66000"/>
              </a:lnSpc>
            </a:pPr>
            <a:r>
              <a:rPr lang="en-GB" sz="1800" dirty="0">
                <a:solidFill>
                  <a:srgbClr val="FF0000"/>
                </a:solidFill>
              </a:rPr>
              <a:t>and monk</a:t>
            </a:r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5338763" y="611188"/>
            <a:ext cx="1824037" cy="587375"/>
          </a:xfrm>
          <a:prstGeom prst="ellipse">
            <a:avLst/>
          </a:prstGeom>
          <a:noFill/>
          <a:ln w="4572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7396163" y="771525"/>
            <a:ext cx="22526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6000"/>
              </a:lnSpc>
            </a:pPr>
            <a:r>
              <a:rPr lang="en-GB" sz="1800">
                <a:solidFill>
                  <a:srgbClr val="00FF00"/>
                </a:solidFill>
              </a:rPr>
              <a:t>tool for cutting</a:t>
            </a:r>
          </a:p>
          <a:p>
            <a:pPr eaLnBrk="1">
              <a:lnSpc>
                <a:spcPct val="66000"/>
              </a:lnSpc>
            </a:pPr>
            <a:r>
              <a:rPr lang="en-GB" sz="1800">
                <a:solidFill>
                  <a:srgbClr val="00FF00"/>
                </a:solidFill>
              </a:rPr>
              <a:t>(metaphorical)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0A2DF63-79FC-2A4A-B3A1-F7EF5511509F}"/>
              </a:ext>
            </a:extLst>
          </p:cNvPr>
          <p:cNvGrpSpPr/>
          <p:nvPr/>
        </p:nvGrpSpPr>
        <p:grpSpPr>
          <a:xfrm>
            <a:off x="7086600" y="5638800"/>
            <a:ext cx="1981200" cy="1524000"/>
            <a:chOff x="7086600" y="5638800"/>
            <a:chExt cx="1981200" cy="1524000"/>
          </a:xfrm>
        </p:grpSpPr>
        <p:grpSp>
          <p:nvGrpSpPr>
            <p:cNvPr id="6" name="Group 5"/>
            <p:cNvGrpSpPr/>
            <p:nvPr/>
          </p:nvGrpSpPr>
          <p:grpSpPr>
            <a:xfrm>
              <a:off x="7086600" y="5791200"/>
              <a:ext cx="1981200" cy="1371600"/>
              <a:chOff x="7086600" y="5410200"/>
              <a:chExt cx="1981200" cy="1371600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7086600" y="5410200"/>
                <a:ext cx="0" cy="1371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7086600" y="6781800"/>
                <a:ext cx="1981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/>
            <p:cNvSpPr/>
            <p:nvPr/>
          </p:nvSpPr>
          <p:spPr>
            <a:xfrm>
              <a:off x="7391400" y="5943600"/>
              <a:ext cx="118872" cy="1188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8229600" y="6781800"/>
              <a:ext cx="118872" cy="1188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8720328" y="6324600"/>
              <a:ext cx="118872" cy="1188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772400" y="6358128"/>
              <a:ext cx="118872" cy="1188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 flipV="1">
              <a:off x="7315200" y="5943600"/>
              <a:ext cx="1752600" cy="1066800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7467599" y="5638800"/>
              <a:ext cx="1388533" cy="1320866"/>
            </a:xfrm>
            <a:custGeom>
              <a:avLst/>
              <a:gdLst>
                <a:gd name="connsiteX0" fmla="*/ 11440 w 1467706"/>
                <a:gd name="connsiteY0" fmla="*/ 0 h 1320866"/>
                <a:gd name="connsiteX1" fmla="*/ 79173 w 1467706"/>
                <a:gd name="connsiteY1" fmla="*/ 1066800 h 1320866"/>
                <a:gd name="connsiteX2" fmla="*/ 604106 w 1467706"/>
                <a:gd name="connsiteY2" fmla="*/ 474133 h 1320866"/>
                <a:gd name="connsiteX3" fmla="*/ 959706 w 1467706"/>
                <a:gd name="connsiteY3" fmla="*/ 1320800 h 1320866"/>
                <a:gd name="connsiteX4" fmla="*/ 1467706 w 1467706"/>
                <a:gd name="connsiteY4" fmla="*/ 524933 h 132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7706" h="1320866">
                  <a:moveTo>
                    <a:pt x="11440" y="0"/>
                  </a:moveTo>
                  <a:cubicBezTo>
                    <a:pt x="-4082" y="493889"/>
                    <a:pt x="-19604" y="987778"/>
                    <a:pt x="79173" y="1066800"/>
                  </a:cubicBezTo>
                  <a:cubicBezTo>
                    <a:pt x="177950" y="1145822"/>
                    <a:pt x="457351" y="431800"/>
                    <a:pt x="604106" y="474133"/>
                  </a:cubicBezTo>
                  <a:cubicBezTo>
                    <a:pt x="750861" y="516466"/>
                    <a:pt x="815773" y="1312333"/>
                    <a:pt x="959706" y="1320800"/>
                  </a:cubicBezTo>
                  <a:cubicBezTo>
                    <a:pt x="1103639" y="1329267"/>
                    <a:pt x="1467706" y="524933"/>
                    <a:pt x="1467706" y="524933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D103913-E32E-A447-93BE-CA6E4F794217}"/>
              </a:ext>
            </a:extLst>
          </p:cNvPr>
          <p:cNvGrpSpPr/>
          <p:nvPr/>
        </p:nvGrpSpPr>
        <p:grpSpPr>
          <a:xfrm>
            <a:off x="7105345" y="2895600"/>
            <a:ext cx="2286000" cy="2057400"/>
            <a:chOff x="7105345" y="2895600"/>
            <a:chExt cx="2286000" cy="20574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1D9F3682-2D01-1344-886B-9A9D02436C30}"/>
                </a:ext>
              </a:extLst>
            </p:cNvPr>
            <p:cNvGrpSpPr/>
            <p:nvPr/>
          </p:nvGrpSpPr>
          <p:grpSpPr>
            <a:xfrm>
              <a:off x="7105345" y="2895600"/>
              <a:ext cx="2286000" cy="2057400"/>
              <a:chOff x="1752600" y="4953000"/>
              <a:chExt cx="2286000" cy="205740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C2811ECD-8F0C-0F40-8590-2D6D393823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2600" y="7010400"/>
                <a:ext cx="2286000" cy="0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E59FBA6E-2C27-094E-983F-66BA360CD6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52600" y="4953000"/>
                <a:ext cx="0" cy="2057400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E6BB94DF-082E-5840-B164-AB03580E3DB6}"/>
                </a:ext>
              </a:extLst>
            </p:cNvPr>
            <p:cNvSpPr/>
            <p:nvPr/>
          </p:nvSpPr>
          <p:spPr>
            <a:xfrm>
              <a:off x="7391400" y="2895600"/>
              <a:ext cx="1790700" cy="1581823"/>
            </a:xfrm>
            <a:prstGeom prst="rect">
              <a:avLst/>
            </a:prstGeom>
            <a:solidFill>
              <a:srgbClr val="C00000">
                <a:alpha val="71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00" b="1" dirty="0">
                <a:solidFill>
                  <a:srgbClr val="7030A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xmlns="" id="{68682D9E-29FE-FB48-A233-F8D61B732176}"/>
                    </a:ext>
                  </a:extLst>
                </p:cNvPr>
                <p:cNvSpPr/>
                <p:nvPr/>
              </p:nvSpPr>
              <p:spPr>
                <a:xfrm>
                  <a:off x="8156673" y="3896155"/>
                  <a:ext cx="1181308" cy="689648"/>
                </a:xfrm>
                <a:prstGeom prst="rect">
                  <a:avLst/>
                </a:prstGeom>
                <a:solidFill>
                  <a:srgbClr val="C69400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1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</m:oMath>
                    </m:oMathPara>
                  </a14:m>
                  <a:endParaRPr lang="en-US" sz="31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68682D9E-29FE-FB48-A233-F8D61B732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6673" y="3896155"/>
                  <a:ext cx="1181308" cy="68964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4B6FFD5A-5C47-8B4E-B058-3CB40586CF1A}"/>
                </a:ext>
              </a:extLst>
            </p:cNvPr>
            <p:cNvSpPr/>
            <p:nvPr/>
          </p:nvSpPr>
          <p:spPr>
            <a:xfrm>
              <a:off x="8591246" y="3940175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  <p:bldP spid="27656" grpId="0"/>
      <p:bldP spid="27657" grpId="0" animBg="1"/>
      <p:bldP spid="2765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1650" y="355600"/>
            <a:ext cx="9042400" cy="1198563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Arial" charset="0"/>
              </a:rPr>
              <a:t>Motivating Ockham's Razor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501650" y="1817688"/>
            <a:ext cx="9042400" cy="5037137"/>
          </a:xfrm>
        </p:spPr>
        <p:txBody>
          <a:bodyPr>
            <a:normAutofit lnSpcReduction="10000"/>
          </a:bodyPr>
          <a:lstStyle/>
          <a:p>
            <a:pPr marL="0" indent="0" eaLnBrk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</a:rPr>
              <a:t>Aesthetic considerations</a:t>
            </a:r>
          </a:p>
          <a:p>
            <a:pPr marL="290513" lvl="1" indent="225425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A theory with mathematical beauty is more likely to be right (or believed) than an ugly one, given that both fit the same data.	</a:t>
            </a:r>
          </a:p>
          <a:p>
            <a:pPr marL="0" indent="0" eaLnBrk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</a:rPr>
              <a:t>Past empirical success of the principle</a:t>
            </a:r>
          </a:p>
          <a:p>
            <a:pPr marL="287338" lvl="1" indent="22860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</a:rPr>
              <a:t>Develop inference techniques (e.g., Bayesian reasoning) that automatically incorporate Ockham's razor</a:t>
            </a:r>
          </a:p>
          <a:p>
            <a:pPr marL="0" indent="0" eaLnBrk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</a:rPr>
              <a:t>Two theories H</a:t>
            </a:r>
            <a:r>
              <a:rPr lang="en-GB" baseline="-33000" dirty="0">
                <a:latin typeface="Arial" charset="0"/>
              </a:rPr>
              <a:t>1</a:t>
            </a:r>
            <a:r>
              <a:rPr lang="en-GB" dirty="0">
                <a:latin typeface="Arial" charset="0"/>
              </a:rPr>
              <a:t> and H</a:t>
            </a:r>
            <a:r>
              <a:rPr lang="en-GB" baseline="-33000" dirty="0">
                <a:latin typeface="Arial" charset="0"/>
              </a:rPr>
              <a:t>2</a:t>
            </a:r>
          </a:p>
          <a:p>
            <a:pPr marL="0" indent="0" eaLnBrk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latin typeface="Arial" charset="0"/>
            </a:endParaRPr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0" y="2209800"/>
            <a:ext cx="9677400" cy="2209800"/>
          </a:xfrm>
          <a:prstGeom prst="ellipse">
            <a:avLst/>
          </a:prstGeom>
          <a:noFill/>
          <a:ln w="4572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097838" y="1846263"/>
            <a:ext cx="10541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en-GB" sz="1800" b="1" dirty="0">
                <a:solidFill>
                  <a:srgbClr val="FF0000"/>
                </a:solidFill>
              </a:rPr>
              <a:t>PRIORS</a:t>
            </a: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0" y="4513263"/>
            <a:ext cx="9753599" cy="1828800"/>
          </a:xfrm>
          <a:prstGeom prst="ellipse">
            <a:avLst/>
          </a:prstGeom>
          <a:noFill/>
          <a:ln w="45720">
            <a:solidFill>
              <a:srgbClr val="00DC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731125" y="6265863"/>
            <a:ext cx="17414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en-GB" sz="1800" b="1">
                <a:solidFill>
                  <a:srgbClr val="00FFFF"/>
                </a:solidFill>
              </a:rPr>
              <a:t>LIKELIHOODS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6767512"/>
            <a:ext cx="323215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1650" y="355600"/>
            <a:ext cx="9045575" cy="1200150"/>
          </a:xfrm>
        </p:spPr>
        <p:txBody>
          <a:bodyPr/>
          <a:lstStyle/>
          <a:p>
            <a:pPr eaLnBrk="1">
              <a:lnSpc>
                <a:spcPct val="6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Arial" charset="0"/>
              </a:rPr>
              <a:t>Ockham's Razor with Priors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501650" y="1817688"/>
            <a:ext cx="9045575" cy="5743575"/>
          </a:xfrm>
        </p:spPr>
        <p:txBody>
          <a:bodyPr/>
          <a:lstStyle/>
          <a:p>
            <a:pPr marL="0" indent="0" eaLnBrk="1">
              <a:lnSpc>
                <a:spcPct val="93000"/>
              </a:lnSpc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latin typeface="Arial" charset="0"/>
              </a:rPr>
              <a:t>Jeffreys</a:t>
            </a:r>
            <a:r>
              <a:rPr lang="en-GB" dirty="0">
                <a:latin typeface="Arial" charset="0"/>
              </a:rPr>
              <a:t> (1939) </a:t>
            </a:r>
            <a:r>
              <a:rPr lang="en-GB" dirty="0" err="1">
                <a:latin typeface="Arial" charset="0"/>
              </a:rPr>
              <a:t>probabililty</a:t>
            </a:r>
            <a:r>
              <a:rPr lang="en-GB" dirty="0">
                <a:latin typeface="Arial" charset="0"/>
              </a:rPr>
              <a:t> text</a:t>
            </a:r>
          </a:p>
          <a:p>
            <a:pPr lvl="2" eaLnBrk="1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more complex hypotheses should have lower priors</a:t>
            </a:r>
          </a:p>
          <a:p>
            <a:pPr marL="0" indent="0" eaLnBrk="1">
              <a:lnSpc>
                <a:spcPct val="87000"/>
              </a:lnSpc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</a:rPr>
              <a:t>Requires a numerical rule for assessing complexity</a:t>
            </a:r>
          </a:p>
          <a:p>
            <a:pPr lvl="2" eaLnBrk="1">
              <a:lnSpc>
                <a:spcPct val="87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e.g., number of free parameters</a:t>
            </a:r>
          </a:p>
          <a:p>
            <a:pPr lvl="2" eaLnBrk="1">
              <a:lnSpc>
                <a:spcPct val="87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e.g., </a:t>
            </a:r>
            <a:r>
              <a:rPr lang="en-GB" dirty="0" err="1">
                <a:latin typeface="Arial" charset="0"/>
                <a:ea typeface="Lucida Sans Unicode" charset="0"/>
                <a:cs typeface="Lucida Sans Unicode" charset="0"/>
              </a:rPr>
              <a:t>Vapnik-Chervonenkis</a:t>
            </a: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 (VC) dimension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</a:rPr>
              <a:t>Subjective vs. Objective Priors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335283" y="1219200"/>
            <a:ext cx="9220200" cy="6248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i="1" dirty="0">
                <a:latin typeface="Arial" charset="0"/>
                <a:ea typeface="Lucida Sans Unicode" charset="0"/>
                <a:cs typeface="Lucida Sans Unicode" charset="0"/>
              </a:rPr>
              <a:t>subjective </a:t>
            </a: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or</a:t>
            </a:r>
            <a:r>
              <a:rPr lang="en-GB" i="1" dirty="0">
                <a:latin typeface="Arial" charset="0"/>
                <a:ea typeface="Lucida Sans Unicode" charset="0"/>
                <a:cs typeface="Lucida Sans Unicode" charset="0"/>
              </a:rPr>
              <a:t> informative </a:t>
            </a: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prior</a:t>
            </a:r>
            <a:endParaRPr lang="en-GB" i="1" dirty="0">
              <a:latin typeface="Arial" charset="0"/>
              <a:ea typeface="Lucida Sans Unicode" charset="0"/>
              <a:cs typeface="Lucida Sans Unicode" charset="0"/>
            </a:endParaRPr>
          </a:p>
          <a:p>
            <a:pPr marL="356373" lvl="2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specific, definite information about a random variable</a:t>
            </a:r>
          </a:p>
          <a:p>
            <a:pPr marL="0" indent="0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i="1" dirty="0">
                <a:latin typeface="Arial" charset="0"/>
                <a:ea typeface="Lucida Sans Unicode" charset="0"/>
                <a:cs typeface="Lucida Sans Unicode" charset="0"/>
              </a:rPr>
              <a:t>objective </a:t>
            </a: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or</a:t>
            </a:r>
            <a:r>
              <a:rPr lang="en-GB" i="1" dirty="0">
                <a:latin typeface="Arial" charset="0"/>
                <a:ea typeface="Lucida Sans Unicode" charset="0"/>
                <a:cs typeface="Lucida Sans Unicode" charset="0"/>
              </a:rPr>
              <a:t> uninformative </a:t>
            </a: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prior</a:t>
            </a:r>
          </a:p>
          <a:p>
            <a:pPr marL="356373" lvl="2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vague, general information</a:t>
            </a:r>
          </a:p>
          <a:p>
            <a:pPr marL="0" indent="0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Philosophical arguments for certain priors as uninformative</a:t>
            </a:r>
          </a:p>
          <a:p>
            <a:pPr marL="455613" lvl="2" eaLnBrk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Maximum entropy / least </a:t>
            </a:r>
            <a:r>
              <a:rPr lang="en-GB" dirty="0" err="1">
                <a:latin typeface="Arial" charset="0"/>
                <a:ea typeface="Lucida Sans Unicode" charset="0"/>
                <a:cs typeface="Lucida Sans Unicode" charset="0"/>
              </a:rPr>
              <a:t>committment</a:t>
            </a:r>
            <a:endParaRPr lang="en-GB" dirty="0">
              <a:latin typeface="Arial" charset="0"/>
              <a:ea typeface="Lucida Sans Unicode" charset="0"/>
              <a:cs typeface="Lucida Sans Unicode" charset="0"/>
            </a:endParaRPr>
          </a:p>
          <a:p>
            <a:pPr marL="604677" lvl="3" indent="0" eaLnBrk="1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e.g., interval [a b]: uniform</a:t>
            </a:r>
          </a:p>
          <a:p>
            <a:pPr marL="604677" lvl="3" indent="0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e.g., interval [0,</a:t>
            </a:r>
            <a:r>
              <a:rPr lang="en-US" dirty="0">
                <a:latin typeface="Arial" charset="0"/>
                <a:ea typeface="Lucida Sans Unicode" charset="0"/>
                <a:cs typeface="Lucida Sans Unicode" charset="0"/>
              </a:rPr>
              <a:t> ∞) with mean </a:t>
            </a:r>
            <a:r>
              <a:rPr lang="el-GR" dirty="0">
                <a:latin typeface="Arial" charset="0"/>
                <a:ea typeface="Lucida Sans Unicode" charset="0"/>
                <a:cs typeface="Lucida Sans Unicode" charset="0"/>
              </a:rPr>
              <a:t>1/λ</a:t>
            </a:r>
            <a:r>
              <a:rPr lang="en-US" dirty="0">
                <a:latin typeface="Arial" charset="0"/>
                <a:ea typeface="Lucida Sans Unicode" charset="0"/>
                <a:cs typeface="Lucida Sans Unicode" charset="0"/>
              </a:rPr>
              <a:t>: </a:t>
            </a:r>
            <a:br>
              <a:rPr lang="en-US" dirty="0">
                <a:latin typeface="Arial" charset="0"/>
                <a:ea typeface="Lucida Sans Unicode" charset="0"/>
                <a:cs typeface="Lucida Sans Unicode" charset="0"/>
              </a:rPr>
            </a:b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exponential distribution </a:t>
            </a:r>
          </a:p>
          <a:p>
            <a:pPr marL="604677" lvl="3" indent="0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>
                <a:latin typeface="Arial" charset="0"/>
                <a:ea typeface="Lucida Sans Unicode" charset="0"/>
                <a:cs typeface="Lucida Sans Unicode" charset="0"/>
              </a:rPr>
              <a:t>e.g., mean μ and </a:t>
            </a:r>
            <a:r>
              <a:rPr lang="en-US" dirty="0" err="1">
                <a:latin typeface="Arial" charset="0"/>
                <a:ea typeface="Lucida Sans Unicode" charset="0"/>
                <a:cs typeface="Lucida Sans Unicode" charset="0"/>
              </a:rPr>
              <a:t>std</a:t>
            </a:r>
            <a:r>
              <a:rPr lang="en-US" dirty="0">
                <a:latin typeface="Arial" charset="0"/>
                <a:ea typeface="Lucida Sans Unicode" charset="0"/>
                <a:cs typeface="Lucida Sans Unicode" charset="0"/>
              </a:rPr>
              <a:t> deviation </a:t>
            </a:r>
            <a:r>
              <a:rPr lang="en-US" dirty="0" err="1">
                <a:latin typeface="Arial" charset="0"/>
                <a:ea typeface="Lucida Sans Unicode" charset="0"/>
                <a:cs typeface="Lucida Sans Unicode" charset="0"/>
              </a:rPr>
              <a:t>σ</a:t>
            </a:r>
            <a:r>
              <a:rPr lang="en-US" dirty="0">
                <a:latin typeface="Arial" charset="0"/>
                <a:ea typeface="Lucida Sans Unicode" charset="0"/>
                <a:cs typeface="Lucida Sans Unicode" charset="0"/>
              </a:rPr>
              <a:t>: Gaussian</a:t>
            </a:r>
            <a:endParaRPr lang="en-GB" dirty="0">
              <a:latin typeface="Arial" charset="0"/>
              <a:ea typeface="Lucida Sans Unicode" charset="0"/>
              <a:cs typeface="Lucida Sans Unicode" charset="0"/>
            </a:endParaRPr>
          </a:p>
          <a:p>
            <a:pPr marL="455613" lvl="2" eaLnBrk="1">
              <a:buFont typeface="Symbol" charset="0"/>
              <a:buChar char="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Independence of measurement scale</a:t>
            </a:r>
          </a:p>
          <a:p>
            <a:pPr marL="604677" lvl="3" indent="0" eaLnBrk="1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i="1" dirty="0">
                <a:latin typeface="Arial" charset="0"/>
                <a:ea typeface="Lucida Sans Unicode" charset="0"/>
                <a:cs typeface="Lucida Sans Unicode" charset="0"/>
              </a:rPr>
              <a:t>e.g.,  Jeffrey</a:t>
            </a:r>
            <a:r>
              <a:rPr lang="ja-JP" altLang="en-GB" i="1" dirty="0">
                <a:latin typeface="Arial" charset="0"/>
                <a:ea typeface="Lucida Sans Unicode" charset="0"/>
                <a:cs typeface="Lucida Sans Unicode" charset="0"/>
              </a:rPr>
              <a:t>’</a:t>
            </a:r>
            <a:r>
              <a:rPr lang="en-GB" altLang="ja-JP" i="1" dirty="0">
                <a:latin typeface="Arial" charset="0"/>
                <a:ea typeface="Lucida Sans Unicode" charset="0"/>
                <a:cs typeface="Lucida Sans Unicode" charset="0"/>
              </a:rPr>
              <a:t>s prior 1/(</a:t>
            </a:r>
            <a:r>
              <a:rPr lang="en-GB" altLang="ja-JP" i="1" dirty="0" err="1">
                <a:latin typeface="Arial" charset="0"/>
                <a:ea typeface="Arial" charset="0"/>
                <a:cs typeface="Arial" charset="0"/>
              </a:rPr>
              <a:t>θ</a:t>
            </a:r>
            <a:r>
              <a:rPr lang="en-GB" altLang="ja-JP" i="1" dirty="0">
                <a:latin typeface="Arial" charset="0"/>
                <a:ea typeface="Lucida Sans Unicode" charset="0"/>
                <a:cs typeface="Lucida Sans Unicode" charset="0"/>
              </a:rPr>
              <a:t>(1-</a:t>
            </a:r>
            <a:r>
              <a:rPr lang="en-GB" altLang="ja-JP" i="1" dirty="0">
                <a:latin typeface="Arial" charset="0"/>
                <a:ea typeface="Arial" charset="0"/>
                <a:cs typeface="Arial" charset="0"/>
              </a:rPr>
              <a:t>θ</a:t>
            </a:r>
            <a:r>
              <a:rPr lang="en-GB" altLang="ja-JP" i="1" dirty="0">
                <a:latin typeface="Arial" charset="0"/>
                <a:ea typeface="Lucida Sans Unicode" charset="0"/>
                <a:cs typeface="Lucida Sans Unicode" charset="0"/>
              </a:rPr>
              <a:t>)) </a:t>
            </a:r>
            <a:r>
              <a:rPr lang="en-GB" altLang="ja-JP" dirty="0">
                <a:latin typeface="Arial" charset="0"/>
                <a:ea typeface="Lucida Sans Unicode" charset="0"/>
                <a:cs typeface="Lucida Sans Unicode" charset="0"/>
              </a:rPr>
              <a:t>for</a:t>
            </a:r>
            <a:r>
              <a:rPr lang="en-GB" altLang="ja-JP" i="1" dirty="0">
                <a:latin typeface="Arial" charset="0"/>
                <a:ea typeface="Lucida Sans Unicode" charset="0"/>
                <a:cs typeface="Lucida Sans Unicode" charset="0"/>
              </a:rPr>
              <a:t> </a:t>
            </a:r>
            <a:r>
              <a:rPr lang="en-GB" altLang="ja-JP" i="1" dirty="0" err="1">
                <a:latin typeface="Arial" charset="0"/>
                <a:ea typeface="Arial" charset="0"/>
                <a:cs typeface="Arial" charset="0"/>
              </a:rPr>
              <a:t>θ</a:t>
            </a:r>
            <a:r>
              <a:rPr lang="en-GB" altLang="ja-JP" i="1" dirty="0">
                <a:latin typeface="Arial" charset="0"/>
                <a:ea typeface="Lucida Sans Unicode" charset="0"/>
                <a:cs typeface="Lucida Sans Unicode" charset="0"/>
              </a:rPr>
              <a:t> </a:t>
            </a:r>
            <a:r>
              <a:rPr lang="en-GB" altLang="ja-JP" dirty="0">
                <a:latin typeface="Arial" charset="0"/>
                <a:ea typeface="Lucida Sans Unicode" charset="0"/>
                <a:cs typeface="Lucida Sans Unicode" charset="0"/>
              </a:rPr>
              <a:t>in [0,1]</a:t>
            </a:r>
            <a:br>
              <a:rPr lang="en-GB" altLang="ja-JP" dirty="0">
                <a:latin typeface="Arial" charset="0"/>
                <a:ea typeface="Lucida Sans Unicode" charset="0"/>
                <a:cs typeface="Lucida Sans Unicode" charset="0"/>
              </a:rPr>
            </a:br>
            <a:r>
              <a:rPr lang="en-GB" altLang="ja-JP" dirty="0">
                <a:latin typeface="Arial" charset="0"/>
                <a:ea typeface="Lucida Sans Unicode" charset="0"/>
                <a:cs typeface="Lucida Sans Unicode" charset="0"/>
              </a:rPr>
              <a:t>expresses same belief whether we talk</a:t>
            </a:r>
            <a:br>
              <a:rPr lang="en-GB" altLang="ja-JP" dirty="0">
                <a:latin typeface="Arial" charset="0"/>
                <a:ea typeface="Lucida Sans Unicode" charset="0"/>
                <a:cs typeface="Lucida Sans Unicode" charset="0"/>
              </a:rPr>
            </a:br>
            <a:r>
              <a:rPr lang="en-GB" altLang="ja-JP" dirty="0">
                <a:latin typeface="Arial" charset="0"/>
                <a:ea typeface="Lucida Sans Unicode" charset="0"/>
                <a:cs typeface="Lucida Sans Unicode" charset="0"/>
              </a:rPr>
              <a:t>about </a:t>
            </a:r>
            <a:r>
              <a:rPr lang="en-GB" altLang="ja-JP" i="1" dirty="0" err="1">
                <a:latin typeface="Arial" charset="0"/>
                <a:cs typeface="Arial" charset="0"/>
              </a:rPr>
              <a:t>θ</a:t>
            </a:r>
            <a:r>
              <a:rPr lang="en-GB" altLang="ja-JP" dirty="0">
                <a:latin typeface="Arial" charset="0"/>
                <a:ea typeface="Lucida Sans Unicode" charset="0"/>
                <a:cs typeface="Lucida Sans Unicode" charset="0"/>
              </a:rPr>
              <a:t> or </a:t>
            </a:r>
            <a:r>
              <a:rPr lang="en-GB" altLang="ja-JP" dirty="0" err="1">
                <a:latin typeface="Arial" charset="0"/>
                <a:ea typeface="Lucida Sans Unicode" charset="0"/>
                <a:cs typeface="Lucida Sans Unicode" charset="0"/>
              </a:rPr>
              <a:t>log</a:t>
            </a:r>
            <a:r>
              <a:rPr lang="en-GB" altLang="ja-JP" i="1" dirty="0" err="1">
                <a:latin typeface="Arial" charset="0"/>
                <a:cs typeface="Arial" charset="0"/>
              </a:rPr>
              <a:t>θ</a:t>
            </a:r>
            <a:r>
              <a:rPr lang="en-GB" altLang="ja-JP" dirty="0">
                <a:latin typeface="Arial" charset="0"/>
                <a:ea typeface="Lucida Sans Unicode" charset="0"/>
                <a:cs typeface="Lucida Sans Unicode" charset="0"/>
              </a:rPr>
              <a:t> </a:t>
            </a:r>
            <a:endParaRPr lang="en-GB" dirty="0">
              <a:latin typeface="Arial" charset="0"/>
              <a:ea typeface="Lucida Sans Unicode" charset="0"/>
              <a:cs typeface="Lucida Sans Unicode" charset="0"/>
            </a:endParaRPr>
          </a:p>
          <a:p>
            <a:pPr marL="0" indent="0" eaLnBrk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>
              <a:latin typeface="Arial" charset="0"/>
            </a:endParaRP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091" y="4038600"/>
            <a:ext cx="2667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Supervised Approach To Concept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1554484"/>
            <a:ext cx="9220200" cy="5913116"/>
          </a:xfrm>
        </p:spPr>
        <p:txBody>
          <a:bodyPr>
            <a:normAutofit/>
          </a:bodyPr>
          <a:lstStyle/>
          <a:p>
            <a:r>
              <a:rPr lang="en-US" dirty="0"/>
              <a:t>Machine learning methods typically require positive and negative examples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3962400"/>
            <a:ext cx="0" cy="3048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38200" y="7010400"/>
            <a:ext cx="35814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38200" y="3962400"/>
            <a:ext cx="35814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19600" y="3962400"/>
            <a:ext cx="0" cy="3048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43100" y="4724400"/>
            <a:ext cx="382662" cy="402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00FF00"/>
                </a:solidFill>
                <a:latin typeface="+mn-lt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09700" y="5007782"/>
            <a:ext cx="382662" cy="402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00FF00"/>
                </a:solidFill>
                <a:latin typeface="+mn-lt"/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14500" y="5105400"/>
            <a:ext cx="382662" cy="402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00FF00"/>
                </a:solidFill>
                <a:latin typeface="+mn-lt"/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66900" y="6019800"/>
            <a:ext cx="382662" cy="402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00FF00"/>
                </a:solidFill>
                <a:latin typeface="+mn-lt"/>
              </a:rPr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85900" y="5562600"/>
            <a:ext cx="382662" cy="402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00FF00"/>
                </a:solidFill>
                <a:latin typeface="+mn-lt"/>
              </a:rPr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05100" y="5486400"/>
            <a:ext cx="382662" cy="402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00FF00"/>
                </a:solidFill>
                <a:latin typeface="+mn-lt"/>
              </a:rPr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43100" y="5562600"/>
            <a:ext cx="382662" cy="402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00FF00"/>
                </a:solidFill>
                <a:latin typeface="+mn-lt"/>
              </a:rPr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98638" y="5791200"/>
            <a:ext cx="382662" cy="402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00FF00"/>
                </a:solidFill>
                <a:latin typeface="+mn-lt"/>
              </a:rPr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47900" y="5029200"/>
            <a:ext cx="382662" cy="402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00FF00"/>
                </a:solidFill>
                <a:latin typeface="+mn-lt"/>
              </a:rPr>
              <a:t>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86100" y="5791200"/>
            <a:ext cx="382662" cy="402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00FF00"/>
                </a:solidFill>
                <a:latin typeface="+mn-lt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46238" y="5464982"/>
            <a:ext cx="382662" cy="402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00FF00"/>
                </a:solidFill>
                <a:latin typeface="+mn-lt"/>
              </a:rPr>
              <a:t>+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1485900" y="4114800"/>
            <a:ext cx="274320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94038" y="5562600"/>
            <a:ext cx="306375" cy="402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FF0000"/>
                </a:solidFill>
                <a:latin typeface="+mn-lt"/>
              </a:rPr>
              <a:t>-</a:t>
            </a:r>
            <a:r>
              <a:rPr lang="en-US" sz="3100" b="1" dirty="0">
                <a:solidFill>
                  <a:srgbClr val="00FF00"/>
                </a:solidFill>
                <a:latin typeface="+mn-lt"/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71900" y="5029200"/>
            <a:ext cx="306375" cy="402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FF0000"/>
                </a:solidFill>
                <a:latin typeface="+mn-lt"/>
              </a:rPr>
              <a:t>-</a:t>
            </a:r>
            <a:r>
              <a:rPr lang="en-US" sz="3100" b="1" dirty="0">
                <a:solidFill>
                  <a:srgbClr val="00FF00"/>
                </a:solidFill>
                <a:latin typeface="+mn-lt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81300" y="4343400"/>
            <a:ext cx="306375" cy="402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FF0000"/>
                </a:solidFill>
                <a:latin typeface="+mn-lt"/>
              </a:rPr>
              <a:t>-</a:t>
            </a:r>
            <a:r>
              <a:rPr lang="en-US" sz="3100" b="1" dirty="0">
                <a:solidFill>
                  <a:srgbClr val="00FF00"/>
                </a:solidFill>
                <a:latin typeface="+mn-lt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86100" y="4572000"/>
            <a:ext cx="306375" cy="402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FF0000"/>
                </a:solidFill>
                <a:latin typeface="+mn-lt"/>
              </a:rPr>
              <a:t>-</a:t>
            </a:r>
            <a:r>
              <a:rPr lang="en-US" sz="3100" b="1" dirty="0">
                <a:solidFill>
                  <a:srgbClr val="00FF00"/>
                </a:solidFill>
                <a:latin typeface="+mn-lt"/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62300" y="5029200"/>
            <a:ext cx="306375" cy="402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FF0000"/>
                </a:solidFill>
                <a:latin typeface="+mn-lt"/>
              </a:rPr>
              <a:t>-</a:t>
            </a:r>
            <a:r>
              <a:rPr lang="en-US" sz="3100" b="1" dirty="0">
                <a:solidFill>
                  <a:srgbClr val="00FF00"/>
                </a:solidFill>
                <a:latin typeface="+mn-lt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14700" y="4419600"/>
            <a:ext cx="306375" cy="402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FF0000"/>
                </a:solidFill>
                <a:latin typeface="+mn-lt"/>
              </a:rPr>
              <a:t>-</a:t>
            </a:r>
            <a:r>
              <a:rPr lang="en-US" sz="3100" b="1" dirty="0">
                <a:solidFill>
                  <a:srgbClr val="00FF00"/>
                </a:solidFill>
                <a:latin typeface="+mn-lt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76500" y="4724400"/>
            <a:ext cx="306375" cy="402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FF0000"/>
                </a:solidFill>
                <a:latin typeface="+mn-lt"/>
              </a:rPr>
              <a:t>-</a:t>
            </a:r>
            <a:r>
              <a:rPr lang="en-US" sz="3100" b="1" dirty="0">
                <a:solidFill>
                  <a:srgbClr val="00FF00"/>
                </a:solidFill>
                <a:latin typeface="+mn-lt"/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14700" y="5236382"/>
            <a:ext cx="306375" cy="402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FF0000"/>
                </a:solidFill>
                <a:latin typeface="+mn-lt"/>
              </a:rPr>
              <a:t>-</a:t>
            </a:r>
            <a:r>
              <a:rPr lang="en-US" sz="3100" b="1" dirty="0">
                <a:solidFill>
                  <a:srgbClr val="00FF00"/>
                </a:solidFill>
                <a:latin typeface="+mn-lt"/>
              </a:rPr>
              <a:t>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6F1B0BFF-3F5C-A843-B535-E171249ACBC6}"/>
              </a:ext>
            </a:extLst>
          </p:cNvPr>
          <p:cNvCxnSpPr/>
          <p:nvPr/>
        </p:nvCxnSpPr>
        <p:spPr>
          <a:xfrm>
            <a:off x="5715000" y="3962400"/>
            <a:ext cx="0" cy="3048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DD9F9375-1732-1E45-8A55-301A53385D21}"/>
              </a:ext>
            </a:extLst>
          </p:cNvPr>
          <p:cNvCxnSpPr/>
          <p:nvPr/>
        </p:nvCxnSpPr>
        <p:spPr>
          <a:xfrm flipH="1">
            <a:off x="5715000" y="7010400"/>
            <a:ext cx="35814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D00C9DA0-D8EB-8D46-9281-E5DC07E7F714}"/>
              </a:ext>
            </a:extLst>
          </p:cNvPr>
          <p:cNvCxnSpPr/>
          <p:nvPr/>
        </p:nvCxnSpPr>
        <p:spPr>
          <a:xfrm flipH="1">
            <a:off x="5715000" y="3962400"/>
            <a:ext cx="35814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AD880C14-7727-2C48-9C69-819FBE766AD0}"/>
              </a:ext>
            </a:extLst>
          </p:cNvPr>
          <p:cNvCxnSpPr/>
          <p:nvPr/>
        </p:nvCxnSpPr>
        <p:spPr>
          <a:xfrm>
            <a:off x="9296400" y="3962400"/>
            <a:ext cx="0" cy="3048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FAA899A-FF16-0E48-8890-213EEE36EA4A}"/>
              </a:ext>
            </a:extLst>
          </p:cNvPr>
          <p:cNvSpPr txBox="1"/>
          <p:nvPr/>
        </p:nvSpPr>
        <p:spPr>
          <a:xfrm>
            <a:off x="7391400" y="4191000"/>
            <a:ext cx="382662" cy="402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00FF00"/>
                </a:solidFill>
                <a:latin typeface="+mn-lt"/>
              </a:rPr>
              <a:t>+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82A08DD-DBD1-3F42-8F7A-F6FEDCAD1600}"/>
              </a:ext>
            </a:extLst>
          </p:cNvPr>
          <p:cNvSpPr txBox="1"/>
          <p:nvPr/>
        </p:nvSpPr>
        <p:spPr>
          <a:xfrm>
            <a:off x="6858000" y="4474382"/>
            <a:ext cx="382662" cy="402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00FF00"/>
                </a:solidFill>
                <a:latin typeface="+mn-lt"/>
              </a:rPr>
              <a:t>+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CCE626A-513B-F84D-96CA-B93AFB9C7CD3}"/>
              </a:ext>
            </a:extLst>
          </p:cNvPr>
          <p:cNvSpPr txBox="1"/>
          <p:nvPr/>
        </p:nvSpPr>
        <p:spPr>
          <a:xfrm>
            <a:off x="7315200" y="5486400"/>
            <a:ext cx="382662" cy="402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00FF00"/>
                </a:solidFill>
                <a:latin typeface="+mn-lt"/>
              </a:rPr>
              <a:t>+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9429F12-6242-B849-9260-27B21A236EE9}"/>
              </a:ext>
            </a:extLst>
          </p:cNvPr>
          <p:cNvSpPr txBox="1"/>
          <p:nvPr/>
        </p:nvSpPr>
        <p:spPr>
          <a:xfrm>
            <a:off x="6934200" y="5029200"/>
            <a:ext cx="382662" cy="402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00FF00"/>
                </a:solidFill>
                <a:latin typeface="+mn-lt"/>
              </a:rPr>
              <a:t>+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2C8F484-ABA9-F14B-873F-2BBDD23EF568}"/>
              </a:ext>
            </a:extLst>
          </p:cNvPr>
          <p:cNvSpPr txBox="1"/>
          <p:nvPr/>
        </p:nvSpPr>
        <p:spPr>
          <a:xfrm>
            <a:off x="7391400" y="5029200"/>
            <a:ext cx="382662" cy="402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00FF00"/>
                </a:solidFill>
                <a:latin typeface="+mn-lt"/>
              </a:rPr>
              <a:t>+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6823A57-F567-054F-BAA4-00854FF815A3}"/>
              </a:ext>
            </a:extLst>
          </p:cNvPr>
          <p:cNvSpPr txBox="1"/>
          <p:nvPr/>
        </p:nvSpPr>
        <p:spPr>
          <a:xfrm>
            <a:off x="7846938" y="5257800"/>
            <a:ext cx="382662" cy="402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00FF00"/>
                </a:solidFill>
                <a:latin typeface="+mn-lt"/>
              </a:rPr>
              <a:t>+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DB41AF7-DC7D-0041-AB22-AE36DDF45142}"/>
              </a:ext>
            </a:extLst>
          </p:cNvPr>
          <p:cNvSpPr txBox="1"/>
          <p:nvPr/>
        </p:nvSpPr>
        <p:spPr>
          <a:xfrm>
            <a:off x="7696200" y="4495800"/>
            <a:ext cx="382662" cy="402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00FF00"/>
                </a:solidFill>
                <a:latin typeface="+mn-lt"/>
              </a:rPr>
              <a:t>+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73B0D5B-7DB4-6942-8FF3-44DA2EC0CC1F}"/>
              </a:ext>
            </a:extLst>
          </p:cNvPr>
          <p:cNvSpPr txBox="1"/>
          <p:nvPr/>
        </p:nvSpPr>
        <p:spPr>
          <a:xfrm>
            <a:off x="7694538" y="4931582"/>
            <a:ext cx="382662" cy="402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00FF00"/>
                </a:solidFill>
                <a:latin typeface="+mn-lt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95481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1650" y="355600"/>
            <a:ext cx="9045575" cy="585788"/>
          </a:xfrm>
        </p:spPr>
        <p:txBody>
          <a:bodyPr/>
          <a:lstStyle/>
          <a:p>
            <a:pPr eaLnBrk="1">
              <a:lnSpc>
                <a:spcPct val="6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</a:rPr>
              <a:t>Ockham’s Razor Via Likelihoods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506413" y="1222375"/>
            <a:ext cx="9045575" cy="6646863"/>
          </a:xfrm>
        </p:spPr>
        <p:txBody>
          <a:bodyPr>
            <a:normAutofit/>
          </a:bodyPr>
          <a:lstStyle/>
          <a:p>
            <a:pPr marL="0" indent="0" eaLnBrk="1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</a:rPr>
              <a:t>Coin flipping example</a:t>
            </a:r>
          </a:p>
          <a:p>
            <a:pPr lvl="2" eaLnBrk="1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H</a:t>
            </a:r>
            <a:r>
              <a:rPr lang="en-GB" baseline="-33000" dirty="0">
                <a:latin typeface="Arial" charset="0"/>
                <a:ea typeface="Lucida Sans Unicode" charset="0"/>
                <a:cs typeface="Lucida Sans Unicode" charset="0"/>
              </a:rPr>
              <a:t>1</a:t>
            </a: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: coin has two heads</a:t>
            </a:r>
            <a:br>
              <a:rPr lang="en-GB" dirty="0">
                <a:latin typeface="Arial" charset="0"/>
                <a:ea typeface="Lucida Sans Unicode" charset="0"/>
                <a:cs typeface="Lucida Sans Unicode" charset="0"/>
              </a:rPr>
            </a:b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H</a:t>
            </a:r>
            <a:r>
              <a:rPr lang="en-GB" baseline="-33000" dirty="0">
                <a:latin typeface="Arial" charset="0"/>
                <a:ea typeface="Lucida Sans Unicode" charset="0"/>
                <a:cs typeface="Lucida Sans Unicode" charset="0"/>
              </a:rPr>
              <a:t>2</a:t>
            </a: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: coin has a head and a tail</a:t>
            </a:r>
          </a:p>
          <a:p>
            <a:pPr marL="0" indent="0" eaLnBrk="1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</a:rPr>
              <a:t>Consider 5 flips producing HHHHH</a:t>
            </a:r>
          </a:p>
          <a:p>
            <a:pPr lvl="2" eaLnBrk="1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H</a:t>
            </a:r>
            <a:r>
              <a:rPr lang="en-GB" baseline="-33000" dirty="0">
                <a:latin typeface="Arial" charset="0"/>
                <a:ea typeface="Lucida Sans Unicode" charset="0"/>
                <a:cs typeface="Lucida Sans Unicode" charset="0"/>
              </a:rPr>
              <a:t>1 </a:t>
            </a: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could produce only this sequence</a:t>
            </a:r>
            <a:br>
              <a:rPr lang="en-GB" dirty="0">
                <a:latin typeface="Arial" charset="0"/>
                <a:ea typeface="Lucida Sans Unicode" charset="0"/>
                <a:cs typeface="Lucida Sans Unicode" charset="0"/>
              </a:rPr>
            </a:b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H</a:t>
            </a:r>
            <a:r>
              <a:rPr lang="en-GB" baseline="-33000" dirty="0">
                <a:latin typeface="Arial" charset="0"/>
                <a:ea typeface="Lucida Sans Unicode" charset="0"/>
                <a:cs typeface="Lucida Sans Unicode" charset="0"/>
              </a:rPr>
              <a:t>2</a:t>
            </a: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 could produce HHHHH, but also HHHHT, HHHTH, ... TTTTT</a:t>
            </a:r>
          </a:p>
          <a:p>
            <a:pPr lvl="2" eaLnBrk="1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P(HHHHH | H</a:t>
            </a:r>
            <a:r>
              <a:rPr lang="en-GB" baseline="-33000" dirty="0">
                <a:latin typeface="Arial" charset="0"/>
                <a:ea typeface="Lucida Sans Unicode" charset="0"/>
                <a:cs typeface="Lucida Sans Unicode" charset="0"/>
              </a:rPr>
              <a:t>1</a:t>
            </a: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) = 1, P(HHHHH | H</a:t>
            </a:r>
            <a:r>
              <a:rPr lang="en-GB" baseline="-33000" dirty="0">
                <a:latin typeface="Arial" charset="0"/>
                <a:ea typeface="Lucida Sans Unicode" charset="0"/>
                <a:cs typeface="Lucida Sans Unicode" charset="0"/>
              </a:rPr>
              <a:t>2</a:t>
            </a: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) = 1/32</a:t>
            </a:r>
            <a:endParaRPr lang="en-GB" dirty="0">
              <a:latin typeface="Arial" charset="0"/>
            </a:endParaRPr>
          </a:p>
          <a:p>
            <a:pPr marL="0" indent="0" eaLnBrk="1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</a:rPr>
              <a:t>H</a:t>
            </a:r>
            <a:r>
              <a:rPr lang="en-GB" baseline="-33000" dirty="0">
                <a:latin typeface="Arial" charset="0"/>
              </a:rPr>
              <a:t>2</a:t>
            </a:r>
            <a:r>
              <a:rPr lang="en-GB" dirty="0">
                <a:latin typeface="Arial" charset="0"/>
              </a:rPr>
              <a:t> pays the price of having a lower likelihood via the fact it can accommodate a greater range of observations</a:t>
            </a:r>
          </a:p>
          <a:p>
            <a:pPr marL="0" indent="0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</a:rPr>
              <a:t>H</a:t>
            </a:r>
            <a:r>
              <a:rPr lang="en-GB" baseline="-33000" dirty="0">
                <a:latin typeface="Arial" charset="0"/>
              </a:rPr>
              <a:t>1</a:t>
            </a:r>
            <a:r>
              <a:rPr lang="en-GB" dirty="0">
                <a:latin typeface="Arial" charset="0"/>
              </a:rPr>
              <a:t> is more readily rejected by observations</a:t>
            </a:r>
          </a:p>
          <a:p>
            <a:pPr lvl="2" eaLnBrk="1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latin typeface="Arial" charset="0"/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1650" y="355600"/>
            <a:ext cx="9042400" cy="1198563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Arial" charset="0"/>
              </a:rPr>
              <a:t>Simple and Complex Hypotheses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501650" y="1817688"/>
            <a:ext cx="9042400" cy="5037137"/>
          </a:xfrm>
        </p:spPr>
        <p:txBody>
          <a:bodyPr/>
          <a:lstStyle/>
          <a:p>
            <a:pPr marL="0" indent="0" eaLnBrk="1"/>
            <a:endParaRPr lang="en-US">
              <a:latin typeface="Arial" charset="0"/>
            </a:endParaRPr>
          </a:p>
        </p:txBody>
      </p:sp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1824038" y="2397125"/>
            <a:ext cx="3033712" cy="2633663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Oval 4"/>
          <p:cNvSpPr>
            <a:spLocks noChangeArrowheads="1"/>
          </p:cNvSpPr>
          <p:nvPr/>
        </p:nvSpPr>
        <p:spPr bwMode="auto">
          <a:xfrm>
            <a:off x="2828925" y="3735388"/>
            <a:ext cx="92075" cy="9525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3170238" y="3257550"/>
            <a:ext cx="90487" cy="9525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3524250" y="3679825"/>
            <a:ext cx="92075" cy="9525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Oval 7"/>
          <p:cNvSpPr>
            <a:spLocks noChangeArrowheads="1"/>
          </p:cNvSpPr>
          <p:nvPr/>
        </p:nvSpPr>
        <p:spPr bwMode="auto">
          <a:xfrm>
            <a:off x="3716338" y="4173538"/>
            <a:ext cx="92075" cy="9525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Oval 8"/>
          <p:cNvSpPr>
            <a:spLocks noChangeArrowheads="1"/>
          </p:cNvSpPr>
          <p:nvPr/>
        </p:nvSpPr>
        <p:spPr bwMode="auto">
          <a:xfrm>
            <a:off x="3716338" y="3146425"/>
            <a:ext cx="92075" cy="9525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4029075" y="3441700"/>
            <a:ext cx="92075" cy="9525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Oval 10"/>
          <p:cNvSpPr>
            <a:spLocks noChangeArrowheads="1"/>
          </p:cNvSpPr>
          <p:nvPr/>
        </p:nvSpPr>
        <p:spPr bwMode="auto">
          <a:xfrm>
            <a:off x="4029075" y="3959225"/>
            <a:ext cx="92075" cy="9525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Oval 11"/>
          <p:cNvSpPr>
            <a:spLocks noChangeArrowheads="1"/>
          </p:cNvSpPr>
          <p:nvPr/>
        </p:nvSpPr>
        <p:spPr bwMode="auto">
          <a:xfrm>
            <a:off x="2879725" y="4143375"/>
            <a:ext cx="92075" cy="9525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2270125" y="3294063"/>
            <a:ext cx="92075" cy="93662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Oval 13"/>
          <p:cNvSpPr>
            <a:spLocks noChangeArrowheads="1"/>
          </p:cNvSpPr>
          <p:nvPr/>
        </p:nvSpPr>
        <p:spPr bwMode="auto">
          <a:xfrm>
            <a:off x="2771775" y="3033713"/>
            <a:ext cx="92075" cy="9525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Oval 14"/>
          <p:cNvSpPr>
            <a:spLocks noChangeArrowheads="1"/>
          </p:cNvSpPr>
          <p:nvPr/>
        </p:nvSpPr>
        <p:spPr bwMode="auto">
          <a:xfrm>
            <a:off x="3203575" y="2774950"/>
            <a:ext cx="90488" cy="93663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4562475" y="2749550"/>
            <a:ext cx="41751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en-GB" sz="1800">
                <a:solidFill>
                  <a:srgbClr val="000000"/>
                </a:solidFill>
              </a:rPr>
              <a:t>H</a:t>
            </a:r>
            <a:r>
              <a:rPr lang="en-GB" sz="1800" baseline="-33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2000" name="Oval 16"/>
          <p:cNvSpPr>
            <a:spLocks noChangeArrowheads="1"/>
          </p:cNvSpPr>
          <p:nvPr/>
        </p:nvSpPr>
        <p:spPr bwMode="auto">
          <a:xfrm>
            <a:off x="2441575" y="3987800"/>
            <a:ext cx="865188" cy="89217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3268663" y="4378325"/>
            <a:ext cx="4191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en-GB" sz="1800">
                <a:solidFill>
                  <a:srgbClr val="000000"/>
                </a:solidFill>
              </a:rPr>
              <a:t>H</a:t>
            </a:r>
            <a:r>
              <a:rPr lang="en-GB" sz="1800" baseline="-33000">
                <a:solidFill>
                  <a:srgbClr val="000000"/>
                </a:solidFill>
              </a:rPr>
              <a:t>1</a:t>
            </a:r>
          </a:p>
        </p:txBody>
      </p:sp>
      <p:pic>
        <p:nvPicPr>
          <p:cNvPr id="4200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4583113"/>
            <a:ext cx="44196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2003" name="AutoShape 19"/>
          <p:cNvSpPr>
            <a:spLocks noChangeArrowheads="1"/>
          </p:cNvSpPr>
          <p:nvPr/>
        </p:nvSpPr>
        <p:spPr bwMode="auto">
          <a:xfrm>
            <a:off x="6180138" y="6435725"/>
            <a:ext cx="1711325" cy="352425"/>
          </a:xfrm>
          <a:prstGeom prst="roundRect">
            <a:avLst>
              <a:gd name="adj" fmla="val 463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501650" y="355600"/>
            <a:ext cx="9043988" cy="1200150"/>
          </a:xfrm>
        </p:spPr>
        <p:txBody>
          <a:bodyPr/>
          <a:lstStyle/>
          <a:p>
            <a:pPr eaLnBrk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</a:rPr>
              <a:t>Bayes Factor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>
          <a:xfrm>
            <a:off x="501650" y="1817688"/>
            <a:ext cx="9043988" cy="5038725"/>
          </a:xfrm>
        </p:spPr>
        <p:txBody>
          <a:bodyPr/>
          <a:lstStyle/>
          <a:p>
            <a:pPr marL="0" indent="0" eaLnBrk="1">
              <a:lnSpc>
                <a:spcPct val="87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latin typeface="Arial" charset="0"/>
            </a:endParaRPr>
          </a:p>
          <a:p>
            <a:pPr marL="0" indent="0" eaLnBrk="1">
              <a:lnSpc>
                <a:spcPct val="87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latin typeface="Arial" charset="0"/>
            </a:endParaRPr>
          </a:p>
          <a:p>
            <a:pPr marL="0" indent="0" eaLnBrk="1">
              <a:lnSpc>
                <a:spcPct val="87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latin typeface="Arial" charset="0"/>
            </a:endParaRPr>
          </a:p>
          <a:p>
            <a:pPr marL="0" indent="0" eaLnBrk="1">
              <a:lnSpc>
                <a:spcPct val="87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latin typeface="Arial" charset="0"/>
            </a:endParaRPr>
          </a:p>
          <a:p>
            <a:pPr marL="0" indent="0" eaLnBrk="1">
              <a:lnSpc>
                <a:spcPct val="87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latin typeface="Arial" charset="0"/>
            </a:endParaRPr>
          </a:p>
          <a:p>
            <a:pPr marL="0" indent="0" eaLnBrk="1">
              <a:lnSpc>
                <a:spcPct val="87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</a:rPr>
              <a:t>BIC is approximation to Bayes factor</a:t>
            </a:r>
          </a:p>
          <a:p>
            <a:pPr marL="0" indent="0" eaLnBrk="1">
              <a:lnSpc>
                <a:spcPct val="87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</a:rPr>
              <a:t>A.k.a. likelihood ratio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871663"/>
            <a:ext cx="900112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52400"/>
            <a:ext cx="2025615" cy="1205458"/>
          </a:xfrm>
          <a:prstGeom prst="rect">
            <a:avLst/>
          </a:prstGeom>
          <a:noFill/>
          <a:ln w="25400"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6600"/>
                </a:solidFill>
                <a:latin typeface="+mn-lt"/>
              </a:rPr>
              <a:t>Note: “model”</a:t>
            </a:r>
            <a:br>
              <a:rPr lang="en-US" sz="2000" b="1" dirty="0">
                <a:solidFill>
                  <a:srgbClr val="FF6600"/>
                </a:solidFill>
                <a:latin typeface="+mn-lt"/>
              </a:rPr>
            </a:br>
            <a:r>
              <a:rPr lang="en-US" sz="2000" b="1" dirty="0">
                <a:solidFill>
                  <a:srgbClr val="FF6600"/>
                </a:solidFill>
                <a:latin typeface="+mn-lt"/>
              </a:rPr>
              <a:t>and “hypothesis”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6600"/>
                </a:solidFill>
                <a:latin typeface="+mn-lt"/>
              </a:rPr>
              <a:t>are generally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6600"/>
                </a:solidFill>
                <a:latin typeface="+mn-lt"/>
              </a:rPr>
              <a:t>interchangeable</a:t>
            </a:r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>
          <a:xfrm>
            <a:off x="2178015" y="755129"/>
            <a:ext cx="1403385" cy="107367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9544050" cy="654050"/>
          </a:xfrm>
        </p:spPr>
        <p:txBody>
          <a:bodyPr>
            <a:normAutofit fontScale="90000"/>
          </a:bodyPr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</a:rPr>
              <a:t>Hypothesis </a:t>
            </a:r>
            <a:r>
              <a:rPr lang="en-GB" i="1" dirty="0">
                <a:latin typeface="Arial" charset="0"/>
              </a:rPr>
              <a:t>Classes </a:t>
            </a:r>
            <a:r>
              <a:rPr lang="en-GB" dirty="0">
                <a:latin typeface="Arial" charset="0"/>
              </a:rPr>
              <a:t>Varying In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8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92125" y="1174750"/>
                <a:ext cx="9042400" cy="4897438"/>
              </a:xfrm>
            </p:spPr>
            <p:txBody>
              <a:bodyPr/>
              <a:lstStyle/>
              <a:p>
                <a:pPr marL="0" indent="0"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800" dirty="0">
                    <a:latin typeface="Arial" charset="0"/>
                  </a:rPr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𝓗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𝓗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GB" sz="2800" dirty="0">
                    <a:latin typeface="Arial" charset="0"/>
                  </a:rPr>
                  <a:t>,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𝓗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GB" sz="2800" dirty="0">
                    <a:latin typeface="Arial" charset="0"/>
                  </a:rPr>
                  <a:t>: 1</a:t>
                </a:r>
                <a:r>
                  <a:rPr lang="en-GB" sz="2800" baseline="30000" dirty="0">
                    <a:latin typeface="Arial" charset="0"/>
                  </a:rPr>
                  <a:t>st</a:t>
                </a:r>
                <a:r>
                  <a:rPr lang="en-GB" sz="2800" dirty="0">
                    <a:latin typeface="Arial" charset="0"/>
                  </a:rPr>
                  <a:t>, 2</a:t>
                </a:r>
                <a:r>
                  <a:rPr lang="en-GB" sz="2800" baseline="30000" dirty="0">
                    <a:latin typeface="Arial" charset="0"/>
                  </a:rPr>
                  <a:t>nd</a:t>
                </a:r>
                <a:r>
                  <a:rPr lang="en-GB" sz="2800" dirty="0">
                    <a:latin typeface="Arial" charset="0"/>
                  </a:rPr>
                  <a:t>, and 3</a:t>
                </a:r>
                <a:r>
                  <a:rPr lang="en-GB" sz="2800" baseline="30000" dirty="0">
                    <a:latin typeface="Arial" charset="0"/>
                  </a:rPr>
                  <a:t>d</a:t>
                </a:r>
                <a:r>
                  <a:rPr lang="en-GB" sz="2800" dirty="0">
                    <a:latin typeface="Arial" charset="0"/>
                  </a:rPr>
                  <a:t> order polynomials</a:t>
                </a:r>
              </a:p>
              <a:p>
                <a:pPr marL="0" indent="0" eaLnBrk="1"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800" dirty="0">
                    <a:latin typeface="Arial" charset="0"/>
                  </a:rPr>
                  <a:t>Hypothesis class is parameterized by </a:t>
                </a:r>
                <a:r>
                  <a:rPr lang="en-GB" sz="2800" i="1" dirty="0">
                    <a:latin typeface="Arial" charset="0"/>
                  </a:rPr>
                  <a:t>w</a:t>
                </a:r>
              </a:p>
              <a:p>
                <a:pPr marL="0" indent="0" eaLnBrk="1"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 i="1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5017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2125" y="1174750"/>
                <a:ext cx="9042400" cy="4897438"/>
              </a:xfrm>
              <a:blipFill>
                <a:blip r:embed="rId3"/>
                <a:stretch>
                  <a:fillRect l="-421" t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425450" y="2795588"/>
            <a:ext cx="6167438" cy="4983162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 anchorCtr="1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2513013"/>
            <a:ext cx="42957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3398838"/>
            <a:ext cx="40481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xmlns="" id="{C7D0C232-49B1-2B48-813A-55679DB10569}"/>
              </a:ext>
            </a:extLst>
          </p:cNvPr>
          <p:cNvSpPr/>
          <p:nvPr/>
        </p:nvSpPr>
        <p:spPr>
          <a:xfrm>
            <a:off x="1054249" y="3044414"/>
            <a:ext cx="6228678" cy="4905487"/>
          </a:xfrm>
          <a:custGeom>
            <a:avLst/>
            <a:gdLst>
              <a:gd name="connsiteX0" fmla="*/ 2420471 w 6228678"/>
              <a:gd name="connsiteY0" fmla="*/ 0 h 4905487"/>
              <a:gd name="connsiteX1" fmla="*/ 0 w 6228678"/>
              <a:gd name="connsiteY1" fmla="*/ 4668819 h 4905487"/>
              <a:gd name="connsiteX2" fmla="*/ 1818043 w 6228678"/>
              <a:gd name="connsiteY2" fmla="*/ 4905487 h 4905487"/>
              <a:gd name="connsiteX3" fmla="*/ 6228678 w 6228678"/>
              <a:gd name="connsiteY3" fmla="*/ 4367605 h 4905487"/>
              <a:gd name="connsiteX4" fmla="*/ 5626250 w 6228678"/>
              <a:gd name="connsiteY4" fmla="*/ 537882 h 4905487"/>
              <a:gd name="connsiteX5" fmla="*/ 2226833 w 6228678"/>
              <a:gd name="connsiteY5" fmla="*/ 225911 h 490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8678" h="4905487">
                <a:moveTo>
                  <a:pt x="2420471" y="0"/>
                </a:moveTo>
                <a:lnTo>
                  <a:pt x="0" y="4668819"/>
                </a:lnTo>
                <a:lnTo>
                  <a:pt x="1818043" y="4905487"/>
                </a:lnTo>
                <a:lnTo>
                  <a:pt x="6228678" y="4367605"/>
                </a:lnTo>
                <a:lnTo>
                  <a:pt x="5626250" y="537882"/>
                </a:lnTo>
                <a:lnTo>
                  <a:pt x="2226833" y="225911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108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1650" y="355600"/>
            <a:ext cx="9042400" cy="1198563"/>
          </a:xfrm>
        </p:spPr>
        <p:txBody>
          <a:bodyPr>
            <a:normAutofit fontScale="90000"/>
          </a:bodyPr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Arial" charset="0"/>
              </a:rPr>
              <a:t>Rissanen (1976)</a:t>
            </a:r>
            <a:br>
              <a:rPr lang="en-GB">
                <a:latin typeface="Arial" charset="0"/>
              </a:rPr>
            </a:br>
            <a:r>
              <a:rPr lang="en-GB">
                <a:latin typeface="Arial" charset="0"/>
              </a:rPr>
              <a:t>Minimum Description Length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501650" y="1817688"/>
            <a:ext cx="9042400" cy="5037137"/>
          </a:xfrm>
        </p:spPr>
        <p:txBody>
          <a:bodyPr/>
          <a:lstStyle/>
          <a:p>
            <a:pPr marL="0" indent="0" eaLnBrk="1">
              <a:lnSpc>
                <a:spcPct val="87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</a:rPr>
              <a:t>Prefer models that can communicate the data in the smallest number of bits.</a:t>
            </a:r>
          </a:p>
          <a:p>
            <a:pPr marL="0" indent="0" eaLnBrk="1">
              <a:lnSpc>
                <a:spcPct val="87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</a:rPr>
              <a:t>The preferred hypothesis H for explaining  data D minimizes:</a:t>
            </a:r>
          </a:p>
          <a:p>
            <a:pPr lvl="2" eaLnBrk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(1) length of the description of the hypothesis </a:t>
            </a:r>
          </a:p>
          <a:p>
            <a:pPr lvl="2" eaLnBrk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(2) length of the description of the data with the help of the chosen theory</a:t>
            </a:r>
          </a:p>
          <a:p>
            <a:pPr marL="0" indent="0" eaLnBrk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latin typeface="Arial" charset="0"/>
            </a:endParaRPr>
          </a:p>
          <a:p>
            <a:pPr marL="0" indent="0" eaLnBrk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latin typeface="Arial" charset="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5800725"/>
            <a:ext cx="2936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3128962" y="5772150"/>
            <a:ext cx="204788" cy="400050"/>
          </a:xfrm>
          <a:prstGeom prst="ellipse">
            <a:avLst/>
          </a:prstGeom>
          <a:noFill/>
          <a:ln w="27360">
            <a:solidFill>
              <a:srgbClr val="B3B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499100" y="5815012"/>
            <a:ext cx="10541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en-GB" sz="1800">
                <a:solidFill>
                  <a:srgbClr val="B3B300"/>
                </a:solidFill>
              </a:rPr>
              <a:t>L: length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1650" y="95250"/>
            <a:ext cx="9045575" cy="846138"/>
          </a:xfrm>
        </p:spPr>
        <p:txBody>
          <a:bodyPr/>
          <a:lstStyle/>
          <a:p>
            <a:pPr eaLnBrk="1">
              <a:lnSpc>
                <a:spcPct val="6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Arial" charset="0"/>
              </a:rPr>
              <a:t>MDL &amp; Bayes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501650" y="939800"/>
            <a:ext cx="9045575" cy="7943850"/>
          </a:xfrm>
        </p:spPr>
        <p:txBody>
          <a:bodyPr/>
          <a:lstStyle/>
          <a:p>
            <a:pPr marL="0" indent="0" eaLnBrk="1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</a:rPr>
              <a:t>L: some measure of length (complexity)</a:t>
            </a:r>
          </a:p>
          <a:p>
            <a:pPr marL="0" indent="0" eaLnBrk="1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</a:rPr>
              <a:t>MDL: prefer hypothesis that min. L(H) + L(D|H)</a:t>
            </a:r>
          </a:p>
          <a:p>
            <a:pPr marL="0" indent="0" eaLnBrk="1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</a:rPr>
              <a:t>Bayes rule implies MDL principle</a:t>
            </a:r>
          </a:p>
          <a:p>
            <a:pPr lvl="2" eaLnBrk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P(H|D) = P(D|H)P(H) / P(D)</a:t>
            </a:r>
          </a:p>
          <a:p>
            <a:pPr lvl="2" eaLnBrk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–log P(H|D) = –log P(D|H) – log P(H) + log P(D)</a:t>
            </a:r>
            <a:br>
              <a:rPr lang="en-GB" dirty="0">
                <a:latin typeface="Arial" charset="0"/>
                <a:ea typeface="Lucida Sans Unicode" charset="0"/>
                <a:cs typeface="Lucida Sans Unicode" charset="0"/>
              </a:rPr>
            </a:b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 			 	  = L(D|H) + L(H) + </a:t>
            </a:r>
            <a:r>
              <a:rPr lang="en-GB" dirty="0" err="1">
                <a:latin typeface="Arial" charset="0"/>
                <a:ea typeface="Lucida Sans Unicode" charset="0"/>
                <a:cs typeface="Lucida Sans Unicode" charset="0"/>
              </a:rPr>
              <a:t>const</a:t>
            </a:r>
            <a:endParaRPr lang="en-GB" dirty="0">
              <a:latin typeface="Arial" charset="0"/>
              <a:ea typeface="Lucida Sans Unicode" charset="0"/>
              <a:cs typeface="Lucida Sans Unicode" charset="0"/>
            </a:endParaRPr>
          </a:p>
          <a:p>
            <a:pPr marL="0" indent="0" eaLnBrk="1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934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501650" y="355600"/>
            <a:ext cx="9045575" cy="787400"/>
          </a:xfrm>
        </p:spPr>
        <p:txBody>
          <a:bodyPr/>
          <a:lstStyle/>
          <a:p>
            <a:pPr eaLnBrk="1">
              <a:lnSpc>
                <a:spcPct val="6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Arial" charset="0"/>
              </a:rPr>
              <a:t>Relativity Example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idx="1"/>
          </p:nvPr>
        </p:nvSpPr>
        <p:spPr>
          <a:xfrm>
            <a:off x="501650" y="1219200"/>
            <a:ext cx="9045575" cy="5637213"/>
          </a:xfrm>
        </p:spPr>
        <p:txBody>
          <a:bodyPr/>
          <a:lstStyle/>
          <a:p>
            <a:pPr marL="0" indent="0" eaLnBrk="1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</a:rPr>
              <a:t>Explain deviation in Mercury's orbit at perihelion with respect to prevailing theory</a:t>
            </a:r>
          </a:p>
          <a:p>
            <a:pPr lvl="2" eaLnBrk="1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E: Einstein's theory						</a:t>
            </a:r>
            <a:r>
              <a:rPr lang="en-GB" dirty="0">
                <a:latin typeface="Arial" charset="0"/>
                <a:ea typeface="ＭＳ Ｐゴシック" charset="0"/>
              </a:rPr>
              <a:t>α</a:t>
            </a: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 = true deviation</a:t>
            </a:r>
            <a:br>
              <a:rPr lang="en-GB" dirty="0">
                <a:latin typeface="Arial" charset="0"/>
                <a:ea typeface="Lucida Sans Unicode" charset="0"/>
                <a:cs typeface="Lucida Sans Unicode" charset="0"/>
              </a:rPr>
            </a:b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F: fudged Newtonian theory			a = observed deviation</a:t>
            </a:r>
            <a:br>
              <a:rPr lang="en-GB" dirty="0">
                <a:latin typeface="Arial" charset="0"/>
                <a:ea typeface="Lucida Sans Unicode" charset="0"/>
                <a:cs typeface="Lucida Sans Unicode" charset="0"/>
              </a:rPr>
            </a:b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											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0"/>
            <a:ext cx="90011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76625"/>
            <a:ext cx="40576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29200"/>
            <a:ext cx="307816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19600"/>
            <a:ext cx="30226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46087" name="Group 12"/>
          <p:cNvGrpSpPr>
            <a:grpSpLocks/>
          </p:cNvGrpSpPr>
          <p:nvPr/>
        </p:nvGrpSpPr>
        <p:grpSpPr bwMode="auto">
          <a:xfrm>
            <a:off x="4267200" y="4038600"/>
            <a:ext cx="5791200" cy="1066800"/>
            <a:chOff x="4267200" y="4267200"/>
            <a:chExt cx="5791200" cy="1066800"/>
          </a:xfrm>
        </p:grpSpPr>
        <p:sp>
          <p:nvSpPr>
            <p:cNvPr id="46090" name="Rectangle 11"/>
            <p:cNvSpPr>
              <a:spLocks noChangeArrowheads="1"/>
            </p:cNvSpPr>
            <p:nvPr/>
          </p:nvSpPr>
          <p:spPr bwMode="auto">
            <a:xfrm>
              <a:off x="4267200" y="4267200"/>
              <a:ext cx="5791200" cy="1066800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609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1825" y="4419600"/>
              <a:ext cx="5616575" cy="754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4608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0"/>
            <a:ext cx="2686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76675"/>
            <a:ext cx="2895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xfrm>
            <a:off x="501650" y="355600"/>
            <a:ext cx="9045575" cy="1200150"/>
          </a:xfrm>
        </p:spPr>
        <p:txBody>
          <a:bodyPr/>
          <a:lstStyle/>
          <a:p>
            <a:pPr eaLnBrk="1">
              <a:lnSpc>
                <a:spcPct val="6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Arial" charset="0"/>
              </a:rPr>
              <a:t>Relativity Example (Continued)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>
          <a:xfrm>
            <a:off x="501650" y="1817688"/>
            <a:ext cx="9045575" cy="5038725"/>
          </a:xfrm>
        </p:spPr>
        <p:txBody>
          <a:bodyPr/>
          <a:lstStyle/>
          <a:p>
            <a:pPr marL="0" indent="0" eaLnBrk="1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Arial" charset="0"/>
              </a:rPr>
              <a:t>Subjective Ockham's razor</a:t>
            </a:r>
          </a:p>
          <a:p>
            <a:pPr lvl="2" eaLnBrk="1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Arial" charset="0"/>
                <a:ea typeface="Lucida Sans Unicode" charset="0"/>
                <a:cs typeface="Lucida Sans Unicode" charset="0"/>
              </a:rPr>
              <a:t>result depends on one's belief about P(</a:t>
            </a:r>
            <a:r>
              <a:rPr lang="en-GB">
                <a:latin typeface="Arial" charset="0"/>
                <a:ea typeface="ＭＳ Ｐゴシック" charset="0"/>
              </a:rPr>
              <a:t>α</a:t>
            </a:r>
            <a:r>
              <a:rPr lang="en-GB">
                <a:latin typeface="Arial" charset="0"/>
                <a:ea typeface="Lucida Sans Unicode" charset="0"/>
                <a:cs typeface="Lucida Sans Unicode" charset="0"/>
              </a:rPr>
              <a:t>|F)</a:t>
            </a:r>
          </a:p>
          <a:p>
            <a:pPr marL="0" indent="0" eaLnBrk="1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Arial" charset="0"/>
              </a:rPr>
              <a:t>Objective Ockham's razor</a:t>
            </a:r>
          </a:p>
          <a:p>
            <a:pPr lvl="2" eaLnBrk="1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latin typeface="Arial" charset="0"/>
              <a:ea typeface="Lucida Sans Unicode" charset="0"/>
              <a:cs typeface="Lucida Sans Unicode" charset="0"/>
            </a:endParaRPr>
          </a:p>
          <a:p>
            <a:pPr lvl="2" eaLnBrk="1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latin typeface="Arial" charset="0"/>
              <a:ea typeface="Lucida Sans Unicode" charset="0"/>
              <a:cs typeface="Lucida Sans Unicode" charset="0"/>
            </a:endParaRPr>
          </a:p>
          <a:p>
            <a:pPr lvl="2" eaLnBrk="1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latin typeface="Arial" charset="0"/>
              <a:ea typeface="Lucida Sans Unicode" charset="0"/>
              <a:cs typeface="Lucida Sans Unicode" charset="0"/>
            </a:endParaRPr>
          </a:p>
          <a:p>
            <a:pPr lvl="2" eaLnBrk="1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Arial" charset="0"/>
                <a:ea typeface="Lucida Sans Unicode" charset="0"/>
                <a:cs typeface="Lucida Sans Unicode" charset="0"/>
              </a:rPr>
              <a:t>for Mercury example, RHS is 15.04</a:t>
            </a:r>
          </a:p>
          <a:p>
            <a:pPr marL="0" indent="0" eaLnBrk="1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Arial" charset="0"/>
              </a:rPr>
              <a:t>Applies to generic situation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3854450"/>
            <a:ext cx="651827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6600825"/>
            <a:ext cx="8951912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642938" y="6615113"/>
            <a:ext cx="2190750" cy="260350"/>
          </a:xfrm>
          <a:prstGeom prst="roundRect">
            <a:avLst>
              <a:gd name="adj" fmla="val 630"/>
            </a:avLst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5456238" y="7212013"/>
            <a:ext cx="4516437" cy="260350"/>
          </a:xfrm>
          <a:prstGeom prst="roundRect">
            <a:avLst>
              <a:gd name="adj" fmla="val 630"/>
            </a:avLst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 With Human Learning </a:t>
            </a:r>
            <a:r>
              <a:rPr lang="en-US" dirty="0" err="1"/>
              <a:t>Abiliites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Learning from positive examples only</a:t>
            </a:r>
          </a:p>
          <a:p>
            <a:r>
              <a:rPr lang="en-US" dirty="0"/>
              <a:t>Learning from a small number of examples</a:t>
            </a:r>
          </a:p>
          <a:p>
            <a:pPr lvl="1"/>
            <a:r>
              <a:rPr lang="en-US" dirty="0"/>
              <a:t>E.g., word meanings</a:t>
            </a:r>
          </a:p>
          <a:p>
            <a:pPr lvl="1"/>
            <a:r>
              <a:rPr lang="en-US" dirty="0"/>
              <a:t>E.g., learning appropriate social behavior</a:t>
            </a:r>
          </a:p>
          <a:p>
            <a:pPr lvl="1"/>
            <a:r>
              <a:rPr lang="en-US" dirty="0"/>
              <a:t>E.g., learning edible foods</a:t>
            </a:r>
          </a:p>
          <a:p>
            <a:pPr lvl="1"/>
            <a:r>
              <a:rPr lang="en-US" dirty="0"/>
              <a:t>E.g., skill instruction</a:t>
            </a:r>
          </a:p>
          <a:p>
            <a:r>
              <a:rPr lang="en-US" dirty="0"/>
              <a:t>What would it mean to learn from a</a:t>
            </a:r>
            <a:br>
              <a:rPr lang="en-US" dirty="0"/>
            </a:br>
            <a:r>
              <a:rPr lang="en-US" dirty="0"/>
              <a:t>small number of positive examples?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162800" y="4953000"/>
            <a:ext cx="2743200" cy="2438400"/>
            <a:chOff x="7162800" y="4953000"/>
            <a:chExt cx="2743200" cy="2438400"/>
          </a:xfrm>
        </p:grpSpPr>
        <p:sp>
          <p:nvSpPr>
            <p:cNvPr id="5" name="Rectangle 4"/>
            <p:cNvSpPr/>
            <p:nvPr/>
          </p:nvSpPr>
          <p:spPr>
            <a:xfrm>
              <a:off x="7162800" y="4953000"/>
              <a:ext cx="2743200" cy="2438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534400" y="5715000"/>
              <a:ext cx="364403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FF00"/>
                  </a:solidFill>
                </a:rPr>
                <a:t>+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670203" y="6248400"/>
              <a:ext cx="364403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FF00"/>
                  </a:solidFill>
                </a:rPr>
                <a:t>+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15400" y="5791200"/>
              <a:ext cx="364403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FF00"/>
                  </a:solidFill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106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162800" y="4953000"/>
            <a:ext cx="2743200" cy="2438400"/>
            <a:chOff x="7162800" y="4953000"/>
            <a:chExt cx="2743200" cy="2438400"/>
          </a:xfrm>
        </p:grpSpPr>
        <p:sp>
          <p:nvSpPr>
            <p:cNvPr id="13" name="Rectangle 12"/>
            <p:cNvSpPr/>
            <p:nvPr/>
          </p:nvSpPr>
          <p:spPr>
            <a:xfrm>
              <a:off x="7162800" y="4953000"/>
              <a:ext cx="2743200" cy="2438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34400" y="5715000"/>
              <a:ext cx="364403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FF00"/>
                  </a:solidFill>
                </a:rPr>
                <a:t>+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70203" y="6248400"/>
              <a:ext cx="364403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FF00"/>
                  </a:solidFill>
                </a:rPr>
                <a:t>+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915400" y="5791200"/>
              <a:ext cx="364403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FF00"/>
                  </a:solidFill>
                </a:rPr>
                <a:t>+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set of </a:t>
                </a:r>
                <a:r>
                  <a:rPr lang="en-GB" dirty="0">
                    <a:latin typeface="Arial" charset="0"/>
                  </a:rPr>
                  <a:t>given a set of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i="1" dirty="0">
                    <a:latin typeface="Arial" charset="0"/>
                  </a:rPr>
                  <a:t> </a:t>
                </a:r>
                <a:r>
                  <a:rPr lang="en-GB" dirty="0">
                    <a:latin typeface="Arial" charset="0"/>
                  </a:rPr>
                  <a:t>positive</a:t>
                </a:r>
                <a:r>
                  <a:rPr lang="en-GB" i="1" dirty="0">
                    <a:latin typeface="Arial" charset="0"/>
                  </a:rPr>
                  <a:t> </a:t>
                </a:r>
                <a:r>
                  <a:rPr lang="en-GB" dirty="0">
                    <a:latin typeface="Arial" charset="0"/>
                  </a:rPr>
                  <a:t>examples of a concept,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1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baseline="-25000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baseline="-25000" dirty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baseline="-25000" dirty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en-GB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baseline="-25000" dirty="0" err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GB" dirty="0">
                    <a:latin typeface="Arial" charset="0"/>
                  </a:rPr>
                  <a:t>, will some unknown example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dirty="0">
                    <a:latin typeface="Arial" charset="0"/>
                  </a:rPr>
                  <a:t> also be an instance of the concept?</a:t>
                </a:r>
              </a:p>
              <a:p>
                <a:r>
                  <a:rPr lang="en-GB" dirty="0">
                    <a:latin typeface="Arial" charset="0"/>
                  </a:rPr>
                  <a:t>Problem of generalization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5" t="-1408" r="-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178563" y="6096000"/>
            <a:ext cx="355837" cy="332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48600" y="6477000"/>
            <a:ext cx="355837" cy="332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62800" y="7086600"/>
            <a:ext cx="355837" cy="332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2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err="1">
                <a:latin typeface="Arial" charset="0"/>
              </a:rPr>
              <a:t>Tenenbaum</a:t>
            </a:r>
            <a:r>
              <a:rPr lang="en-GB" dirty="0">
                <a:latin typeface="Arial" charset="0"/>
              </a:rPr>
              <a:t> (1999)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>
                <a:latin typeface="Arial" charset="0"/>
              </a:rPr>
              <a:t>Two dimensional continuous feature space</a:t>
            </a:r>
          </a:p>
          <a:p>
            <a:pPr marL="0" indent="0" eaLnBrk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>
                <a:latin typeface="Arial" charset="0"/>
              </a:rPr>
              <a:t>Concepts defined by axis-parallel rectangles</a:t>
            </a:r>
          </a:p>
          <a:p>
            <a:pPr marL="0" indent="0" eaLnBrk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>
                <a:latin typeface="Arial" charset="0"/>
              </a:rPr>
              <a:t>e.g., feature dimensions</a:t>
            </a:r>
          </a:p>
          <a:p>
            <a:pPr marL="302352" lvl="1" indent="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>
                <a:latin typeface="Arial" charset="0"/>
              </a:rPr>
              <a:t> cholesterol level</a:t>
            </a:r>
          </a:p>
          <a:p>
            <a:pPr marL="302352" lvl="1" indent="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>
                <a:latin typeface="Arial" charset="0"/>
              </a:rPr>
              <a:t> insulin level</a:t>
            </a:r>
          </a:p>
          <a:p>
            <a:pPr marL="0" indent="0" eaLnBrk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>
                <a:latin typeface="Arial" charset="0"/>
              </a:rPr>
              <a:t>e.g., concept</a:t>
            </a:r>
          </a:p>
          <a:p>
            <a:pPr marL="255588" lvl="1" eaLnBrk="1">
              <a:buSzPct val="42000"/>
              <a:buFont typeface="StarSymbo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		healthy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3546475" cy="301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Arial" charset="0"/>
              </a:rPr>
              <a:t>Hypothesis (Model) Space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>
                <a:latin typeface="Arial" charset="0"/>
              </a:rPr>
              <a:t>H: all rectangles on the plane,</a:t>
            </a:r>
            <a:br>
              <a:rPr lang="en-GB" dirty="0">
                <a:latin typeface="Arial" charset="0"/>
              </a:rPr>
            </a:br>
            <a:r>
              <a:rPr lang="en-GB" dirty="0">
                <a:latin typeface="Arial" charset="0"/>
              </a:rPr>
              <a:t>parameterized by (l</a:t>
            </a:r>
            <a:r>
              <a:rPr lang="en-GB" baseline="-25000" dirty="0">
                <a:latin typeface="Arial" charset="0"/>
              </a:rPr>
              <a:t>1</a:t>
            </a:r>
            <a:r>
              <a:rPr lang="en-GB" dirty="0">
                <a:latin typeface="Arial" charset="0"/>
              </a:rPr>
              <a:t>, l</a:t>
            </a:r>
            <a:r>
              <a:rPr lang="en-GB" baseline="-25000" dirty="0">
                <a:latin typeface="Arial" charset="0"/>
              </a:rPr>
              <a:t>2</a:t>
            </a:r>
            <a:r>
              <a:rPr lang="en-GB" dirty="0">
                <a:latin typeface="Arial" charset="0"/>
              </a:rPr>
              <a:t>, s</a:t>
            </a:r>
            <a:r>
              <a:rPr lang="en-GB" baseline="-25000" dirty="0">
                <a:latin typeface="Arial" charset="0"/>
              </a:rPr>
              <a:t>1</a:t>
            </a:r>
            <a:r>
              <a:rPr lang="en-GB" dirty="0">
                <a:latin typeface="Arial" charset="0"/>
              </a:rPr>
              <a:t>, s</a:t>
            </a:r>
            <a:r>
              <a:rPr lang="en-GB" baseline="-25000" dirty="0">
                <a:latin typeface="Arial" charset="0"/>
              </a:rPr>
              <a:t>2</a:t>
            </a:r>
            <a:r>
              <a:rPr lang="en-GB" dirty="0">
                <a:latin typeface="Arial" charset="0"/>
              </a:rPr>
              <a:t>)</a:t>
            </a:r>
          </a:p>
          <a:p>
            <a:pPr marL="0" indent="0" eaLnBrk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>
                <a:latin typeface="Arial" charset="0"/>
              </a:rPr>
              <a:t>h: one particular hypothesis</a:t>
            </a:r>
          </a:p>
          <a:p>
            <a:pPr marL="297680" lvl="2" indent="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>
                <a:latin typeface="Arial" charset="0"/>
              </a:rPr>
              <a:t>Note: |H| = ∞</a:t>
            </a:r>
          </a:p>
          <a:p>
            <a:pPr marL="0" indent="0" eaLnBrk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>
                <a:latin typeface="Arial" charset="0"/>
              </a:rPr>
              <a:t>Consider all hypotheses in parallel</a:t>
            </a:r>
          </a:p>
          <a:p>
            <a:pPr marL="297680" lvl="2" indent="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In contrast to non-Bayesian approach of </a:t>
            </a:r>
            <a:br>
              <a:rPr lang="en-GB" dirty="0">
                <a:latin typeface="Arial" charset="0"/>
                <a:ea typeface="Lucida Sans Unicode" charset="0"/>
                <a:cs typeface="Lucida Sans Unicode" charset="0"/>
              </a:rPr>
            </a:b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maintaining only the best hypothesis</a:t>
            </a:r>
            <a:br>
              <a:rPr lang="en-GB" dirty="0">
                <a:latin typeface="Arial" charset="0"/>
                <a:ea typeface="Lucida Sans Unicode" charset="0"/>
                <a:cs typeface="Lucida Sans Unicode" charset="0"/>
              </a:rPr>
            </a:br>
            <a:r>
              <a:rPr lang="en-GB" dirty="0">
                <a:latin typeface="Arial" charset="0"/>
                <a:ea typeface="Lucida Sans Unicode" charset="0"/>
                <a:cs typeface="Lucida Sans Unicode" charset="0"/>
              </a:rPr>
              <a:t>at any point in time.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2151063"/>
            <a:ext cx="1978025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658"/>
            <a:ext cx="9053513" cy="985837"/>
          </a:xfrm>
        </p:spPr>
        <p:txBody>
          <a:bodyPr/>
          <a:lstStyle/>
          <a:p>
            <a:pPr eaLnBrk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latin typeface="Arial" charset="0"/>
              </a:rPr>
              <a:t>Prediction Via Model Averaging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8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01650" y="1143000"/>
                <a:ext cx="9053513" cy="64008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r>
                  <a:rPr lang="en-GB" dirty="0">
                    <a:latin typeface="Arial" charset="0"/>
                  </a:rPr>
                  <a:t>Given positive examples of a concept,</a:t>
                </a:r>
                <a:br>
                  <a:rPr lang="en-GB" dirty="0">
                    <a:latin typeface="Arial" charset="0"/>
                  </a:rPr>
                </a:b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i="1" baseline="-25000" dirty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i="1" baseline="-25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i="1" baseline="-25000" dirty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>
                    <a:latin typeface="Arial" charset="0"/>
                  </a:rPr>
                  <a:t>,  will some unknown case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dirty="0">
                    <a:latin typeface="Arial" charset="0"/>
                  </a:rPr>
                  <a:t> also be a positive example?</a:t>
                </a:r>
              </a:p>
              <a:p>
                <a:pPr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r>
                  <a:rPr lang="en-GB" dirty="0">
                    <a:latin typeface="Arial" charset="0"/>
                  </a:rPr>
                  <a:t>Define Boolean random variable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endParaRPr lang="en-GB" dirty="0">
                  <a:latin typeface="Arial" charset="0"/>
                </a:endParaRPr>
              </a:p>
              <a:p>
                <a:pPr lvl="2"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𝒕𝒓𝒖𝒆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GB" dirty="0">
                    <a:latin typeface="Arial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dirty="0">
                    <a:latin typeface="Arial" charset="0"/>
                  </a:rPr>
                  <a:t> is a positive example of concept</a:t>
                </a:r>
                <a:br>
                  <a:rPr lang="en-GB" dirty="0">
                    <a:latin typeface="Arial" charset="0"/>
                  </a:rPr>
                </a:b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𝒇𝒂𝒍𝒔𝒆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rial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dirty="0">
                    <a:latin typeface="Arial" charset="0"/>
                  </a:rPr>
                  <a:t> is a negative example of concept</a:t>
                </a:r>
              </a:p>
              <a:p>
                <a:pPr lvl="2"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2" indent="0"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  <m:sup/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  <m:d>
                            <m:dPr>
                              <m:begChr m:val="|"/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𝒅𝒉</m:t>
                          </m:r>
                        </m:e>
                      </m:nary>
                    </m:oMath>
                  </m:oMathPara>
                </a14:m>
                <a:r>
                  <a:rPr lang="en-US" dirty="0">
                    <a:solidFill>
                      <a:schemeClr val="tx1"/>
                    </a:solidFill>
                    <a:latin typeface="Arial" charset="0"/>
                    <a:ea typeface="Lucida Sans Unicode" charset="0"/>
                    <a:cs typeface="Lucida Sans Unicode" charset="0"/>
                  </a:rPr>
                  <a:t/>
                </a:r>
                <a:br>
                  <a:rPr lang="en-US" dirty="0">
                    <a:solidFill>
                      <a:schemeClr val="tx1"/>
                    </a:solidFill>
                    <a:latin typeface="Arial" charset="0"/>
                    <a:ea typeface="Lucida Sans Unicode" charset="0"/>
                    <a:cs typeface="Lucida Sans Unicode" charset="0"/>
                  </a:rPr>
                </a:br>
                <a:endParaRPr lang="en-GB" dirty="0">
                  <a:solidFill>
                    <a:schemeClr val="tx1"/>
                  </a:solidFill>
                  <a:latin typeface="Arial" charset="0"/>
                  <a:ea typeface="Lucida Sans Unicode" charset="0"/>
                  <a:cs typeface="Lucida Sans Unicode" charset="0"/>
                </a:endParaRPr>
              </a:p>
              <a:p>
                <a:pPr lvl="2" indent="0"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lvl="2" indent="0"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r>
                  <a:rPr lang="en-US" dirty="0">
                    <a:solidFill>
                      <a:schemeClr val="tx1"/>
                    </a:solidFill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  <m:d>
                          <m:dPr>
                            <m:begChr m:val="|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𝒅𝒉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  <a:latin typeface="Arial" charset="0"/>
                </a:endParaRPr>
              </a:p>
              <a:p>
                <a:pPr lvl="2" indent="0"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lvl="2" indent="0"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r>
                  <a:rPr lang="en-US" dirty="0">
                    <a:solidFill>
                      <a:schemeClr val="tx1"/>
                    </a:solidFill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  <m:d>
                          <m:dPr>
                            <m:begChr m:val="|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𝒅𝒉</m:t>
                        </m:r>
                      </m:e>
                    </m:nary>
                  </m:oMath>
                </a14:m>
                <a:endParaRPr lang="en-GB" dirty="0">
                  <a:solidFill>
                    <a:srgbClr val="009973"/>
                  </a:solidFill>
                  <a:latin typeface="Arial" charset="0"/>
                  <a:ea typeface="Lucida Sans Unicode" charset="0"/>
                  <a:cs typeface="Lucida Sans Unicode" charset="0"/>
                </a:endParaRPr>
              </a:p>
            </p:txBody>
          </p:sp>
        </mc:Choice>
        <mc:Fallback xmlns="">
          <p:sp>
            <p:nvSpPr>
              <p:cNvPr id="1433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1650" y="1143000"/>
                <a:ext cx="9053513" cy="6400800"/>
              </a:xfrm>
              <a:blipFill>
                <a:blip r:embed="rId3"/>
                <a:stretch>
                  <a:fillRect l="-281" t="-1386" b="-17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881831" y="4535269"/>
            <a:ext cx="2622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b="1" dirty="0">
                <a:solidFill>
                  <a:srgbClr val="7030A0"/>
                </a:solidFill>
              </a:rPr>
              <a:t>Marginalization</a:t>
            </a:r>
          </a:p>
          <a:p>
            <a:pPr eaLnBrk="1">
              <a:lnSpc>
                <a:spcPct val="100000"/>
              </a:lnSpc>
            </a:pPr>
            <a:r>
              <a:rPr lang="en-US" b="1" dirty="0">
                <a:solidFill>
                  <a:srgbClr val="7030A0"/>
                </a:solidFill>
              </a:rPr>
              <a:t>or model averaging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xmlns="" id="{E905EE52-834A-C148-964C-C0DB0A0F8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831" y="5958477"/>
            <a:ext cx="2622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b="1" dirty="0">
                <a:solidFill>
                  <a:srgbClr val="7030A0"/>
                </a:solidFill>
              </a:rPr>
              <a:t>Chain rule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xmlns="" id="{AB61289D-2E91-324F-B298-959450E1A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831" y="6890569"/>
            <a:ext cx="2622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b="1" dirty="0">
                <a:solidFill>
                  <a:srgbClr val="7030A0"/>
                </a:solidFill>
              </a:rPr>
              <a:t>Conditional independence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1D085A3-DAC7-9049-AE1E-7F44C32AAF87}"/>
              </a:ext>
            </a:extLst>
          </p:cNvPr>
          <p:cNvSpPr/>
          <p:nvPr/>
        </p:nvSpPr>
        <p:spPr>
          <a:xfrm>
            <a:off x="2133600" y="4267200"/>
            <a:ext cx="70866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6BCE746-F776-4548-8667-11A83B1E04EA}"/>
              </a:ext>
            </a:extLst>
          </p:cNvPr>
          <p:cNvSpPr/>
          <p:nvPr/>
        </p:nvSpPr>
        <p:spPr>
          <a:xfrm>
            <a:off x="9541194" y="6553200"/>
            <a:ext cx="45719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FA1BF51-D1B3-3748-BE61-EE97F5D2BB69}"/>
              </a:ext>
            </a:extLst>
          </p:cNvPr>
          <p:cNvSpPr/>
          <p:nvPr/>
        </p:nvSpPr>
        <p:spPr>
          <a:xfrm>
            <a:off x="2301082" y="5906869"/>
            <a:ext cx="7086600" cy="874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CACF627-E865-F546-8D3E-B87C4E73A43C}"/>
              </a:ext>
            </a:extLst>
          </p:cNvPr>
          <p:cNvSpPr/>
          <p:nvPr/>
        </p:nvSpPr>
        <p:spPr>
          <a:xfrm>
            <a:off x="2247236" y="6776268"/>
            <a:ext cx="7086600" cy="874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8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658"/>
            <a:ext cx="9053513" cy="985837"/>
          </a:xfrm>
        </p:spPr>
        <p:txBody>
          <a:bodyPr/>
          <a:lstStyle/>
          <a:p>
            <a:pPr eaLnBrk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latin typeface="Arial" charset="0"/>
              </a:rPr>
              <a:t>Prediction Via Model Averaging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8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01650" y="1143000"/>
                <a:ext cx="9053513" cy="6400800"/>
              </a:xfrm>
            </p:spPr>
            <p:txBody>
              <a:bodyPr>
                <a:normAutofit/>
              </a:bodyPr>
              <a:lstStyle/>
              <a:p>
                <a:pPr lvl="2" indent="0"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  <m:sup/>
                        <m:e>
                          <m:r>
                            <a:rPr lang="en-US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  <m:d>
                            <m:dPr>
                              <m:begChr m:val="|"/>
                              <m:ctrlPr>
                                <a:rPr lang="en-US" i="1">
                                  <a:solidFill>
                                    <a:srgbClr val="0F6FC6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𝒅𝒉</m:t>
                          </m:r>
                        </m:e>
                      </m:nary>
                    </m:oMath>
                  </m:oMathPara>
                </a14:m>
                <a:endParaRPr lang="en-GB" dirty="0">
                  <a:solidFill>
                    <a:srgbClr val="009973"/>
                  </a:solidFill>
                  <a:latin typeface="Arial" charset="0"/>
                  <a:ea typeface="Lucida Sans Unicode" charset="0"/>
                  <a:cs typeface="Lucida Sans Unicode" charset="0"/>
                </a:endParaRPr>
              </a:p>
              <a:p>
                <a:pPr lvl="2" indent="0"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endParaRPr lang="en-GB" dirty="0">
                  <a:solidFill>
                    <a:srgbClr val="009973"/>
                  </a:solidFill>
                  <a:latin typeface="Arial" charset="0"/>
                  <a:ea typeface="Lucida Sans Unicode" charset="0"/>
                  <a:cs typeface="Lucida Sans Unicode" charset="0"/>
                </a:endParaRPr>
              </a:p>
              <a:p>
                <a:pPr lvl="2" indent="0"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lvl="2" indent="0"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endParaRPr lang="en-US" dirty="0">
                  <a:solidFill>
                    <a:schemeClr val="tx1"/>
                  </a:solidFill>
                  <a:latin typeface="Arial" charset="0"/>
                  <a:ea typeface="Lucida Sans Unicode" charset="0"/>
                  <a:cs typeface="Lucida Sans Unicode" charset="0"/>
                </a:endParaRPr>
              </a:p>
              <a:p>
                <a:pPr lvl="2" indent="0"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endParaRPr lang="en-US" dirty="0">
                  <a:solidFill>
                    <a:schemeClr val="tx1"/>
                  </a:solidFill>
                  <a:latin typeface="Arial" charset="0"/>
                  <a:ea typeface="Lucida Sans Unicode" charset="0"/>
                  <a:cs typeface="Lucida Sans Unicode" charset="0"/>
                </a:endParaRPr>
              </a:p>
              <a:p>
                <a:pPr lvl="2" indent="0"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endParaRPr lang="en-US" dirty="0">
                  <a:solidFill>
                    <a:schemeClr val="tx1"/>
                  </a:solidFill>
                  <a:latin typeface="Arial" charset="0"/>
                  <a:ea typeface="Lucida Sans Unicode" charset="0"/>
                  <a:cs typeface="Lucida Sans Unicode" charset="0"/>
                </a:endParaRPr>
              </a:p>
              <a:p>
                <a:pPr lvl="2" indent="0"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  <m:sup/>
                        <m:e>
                          <m:r>
                            <a:rPr lang="en-US" i="1" smtClean="0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i="1" smtClean="0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i="1" smtClean="0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 smtClean="0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i="1" smtClean="0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𝒅𝒉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Arial" charset="0"/>
                </a:endParaRPr>
              </a:p>
              <a:p>
                <a:pPr lvl="2" indent="0"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endParaRPr lang="en-GB" dirty="0">
                  <a:solidFill>
                    <a:srgbClr val="009973"/>
                  </a:solidFill>
                  <a:latin typeface="Arial" charset="0"/>
                  <a:ea typeface="Lucida Sans Unicode" charset="0"/>
                  <a:cs typeface="Lucida Sans Unicode" charset="0"/>
                </a:endParaRPr>
              </a:p>
              <a:p>
                <a:pPr lvl="2" indent="0"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nary>
                        <m:naryPr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C694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C694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694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 smtClean="0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b="1" i="1" smtClean="0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𝒅𝒉</m:t>
                          </m:r>
                        </m:e>
                      </m:nary>
                    </m:oMath>
                  </m:oMathPara>
                </a14:m>
                <a:endParaRPr lang="en-GB" dirty="0">
                  <a:solidFill>
                    <a:srgbClr val="009973"/>
                  </a:solidFill>
                  <a:latin typeface="Arial" charset="0"/>
                  <a:ea typeface="Lucida Sans Unicode" charset="0"/>
                  <a:cs typeface="Lucida Sans Unicode" charset="0"/>
                </a:endParaRPr>
              </a:p>
              <a:p>
                <a:pPr lvl="2" indent="0"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endParaRPr lang="en-GB" dirty="0">
                  <a:solidFill>
                    <a:srgbClr val="009973"/>
                  </a:solidFill>
                  <a:latin typeface="Arial" charset="0"/>
                  <a:ea typeface="Lucida Sans Unicode" charset="0"/>
                  <a:cs typeface="Lucida Sans Unicode" charset="0"/>
                </a:endParaRPr>
              </a:p>
            </p:txBody>
          </p:sp>
        </mc:Choice>
        <mc:Fallback xmlns="">
          <p:sp>
            <p:nvSpPr>
              <p:cNvPr id="1433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1650" y="1143000"/>
                <a:ext cx="9053513" cy="6400800"/>
              </a:xfrm>
              <a:blipFill>
                <a:blip r:embed="rId3"/>
                <a:stretch>
                  <a:fillRect t="-27921" b="-38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98026B2-F47E-5F4F-9F26-F94E361E3934}"/>
              </a:ext>
            </a:extLst>
          </p:cNvPr>
          <p:cNvGrpSpPr/>
          <p:nvPr/>
        </p:nvGrpSpPr>
        <p:grpSpPr>
          <a:xfrm>
            <a:off x="4008155" y="2286000"/>
            <a:ext cx="2286000" cy="2057400"/>
            <a:chOff x="1752600" y="4953000"/>
            <a:chExt cx="2286000" cy="20574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B1C9D3A5-558D-9544-88F2-1566D4FF4C9A}"/>
                </a:ext>
              </a:extLst>
            </p:cNvPr>
            <p:cNvGrpSpPr/>
            <p:nvPr/>
          </p:nvGrpSpPr>
          <p:grpSpPr>
            <a:xfrm>
              <a:off x="1752600" y="4953000"/>
              <a:ext cx="2286000" cy="2057400"/>
              <a:chOff x="1752600" y="4953000"/>
              <a:chExt cx="2286000" cy="2057400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89B5D4C8-701D-5A4D-B525-CFDE482A22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2600" y="7010400"/>
                <a:ext cx="2286000" cy="0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98B34FDC-F72D-1847-B4C3-B8D0BDDE92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52600" y="4953000"/>
                <a:ext cx="0" cy="2057400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1E32335E-18F3-D64A-BA1B-682D44253148}"/>
                    </a:ext>
                  </a:extLst>
                </p:cNvPr>
                <p:cNvSpPr/>
                <p:nvPr/>
              </p:nvSpPr>
              <p:spPr>
                <a:xfrm>
                  <a:off x="2247900" y="5925223"/>
                  <a:ext cx="1295400" cy="6096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1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oMath>
                    </m:oMathPara>
                  </a14:m>
                  <a:endParaRPr lang="en-US" sz="31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1E32335E-18F3-D64A-BA1B-682D442531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7900" y="5925223"/>
                  <a:ext cx="1295400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539ACF8A-8386-C448-A994-F2E388D3F552}"/>
                </a:ext>
              </a:extLst>
            </p:cNvPr>
            <p:cNvSpPr/>
            <p:nvPr/>
          </p:nvSpPr>
          <p:spPr>
            <a:xfrm>
              <a:off x="3124200" y="5410200"/>
              <a:ext cx="228600" cy="228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D1CB3514-CC45-FC46-B49E-BB5A3F6D5FD2}"/>
                    </a:ext>
                  </a:extLst>
                </p:cNvPr>
                <p:cNvSpPr txBox="1"/>
                <p:nvPr/>
              </p:nvSpPr>
              <p:spPr>
                <a:xfrm>
                  <a:off x="2667000" y="5339994"/>
                  <a:ext cx="511679" cy="3690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1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US" sz="3100" b="1" dirty="0">
                    <a:solidFill>
                      <a:srgbClr val="0F6FC6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1CB3514-CC45-FC46-B49E-BB5A3F6D5F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000" y="5339994"/>
                  <a:ext cx="511679" cy="369012"/>
                </a:xfrm>
                <a:prstGeom prst="rect">
                  <a:avLst/>
                </a:prstGeom>
                <a:blipFill>
                  <a:blip r:embed="rId5"/>
                  <a:stretch>
                    <a:fillRect b="-258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156B18C8-420E-614A-A7BD-00906B002A29}"/>
              </a:ext>
            </a:extLst>
          </p:cNvPr>
          <p:cNvGrpSpPr/>
          <p:nvPr/>
        </p:nvGrpSpPr>
        <p:grpSpPr>
          <a:xfrm>
            <a:off x="7246654" y="2286000"/>
            <a:ext cx="2286000" cy="2057400"/>
            <a:chOff x="1752600" y="4953000"/>
            <a:chExt cx="2286000" cy="20574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F25101AB-6831-234A-85B5-89BBBAF7CC0D}"/>
                </a:ext>
              </a:extLst>
            </p:cNvPr>
            <p:cNvGrpSpPr/>
            <p:nvPr/>
          </p:nvGrpSpPr>
          <p:grpSpPr>
            <a:xfrm>
              <a:off x="1752600" y="4953000"/>
              <a:ext cx="2286000" cy="2057400"/>
              <a:chOff x="1752600" y="4953000"/>
              <a:chExt cx="2286000" cy="2057400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0C8A88B2-57EE-AA4B-874D-E3F3E184E9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2600" y="7010400"/>
                <a:ext cx="2286000" cy="0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F793EFE5-30ED-B047-A9F8-C08B255D46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52600" y="4953000"/>
                <a:ext cx="0" cy="2057400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xmlns="" id="{81E8D192-5A2B-244B-9F44-E5E84FBC3484}"/>
                    </a:ext>
                  </a:extLst>
                </p:cNvPr>
                <p:cNvSpPr/>
                <p:nvPr/>
              </p:nvSpPr>
              <p:spPr>
                <a:xfrm>
                  <a:off x="2247900" y="5925223"/>
                  <a:ext cx="1295400" cy="6096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1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oMath>
                    </m:oMathPara>
                  </a14:m>
                  <a:endParaRPr lang="en-US" sz="31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1E8D192-5A2B-244B-9F44-E5E84FBC34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7900" y="5925223"/>
                  <a:ext cx="1295400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8EB8475D-1392-B748-BE5C-B51BF3678B57}"/>
                </a:ext>
              </a:extLst>
            </p:cNvPr>
            <p:cNvSpPr/>
            <p:nvPr/>
          </p:nvSpPr>
          <p:spPr>
            <a:xfrm>
              <a:off x="3238501" y="6178254"/>
              <a:ext cx="228600" cy="2286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54489795-7D0C-DC42-AA3E-88D3AAB35FCE}"/>
                    </a:ext>
                  </a:extLst>
                </p:cNvPr>
                <p:cNvSpPr txBox="1"/>
                <p:nvPr/>
              </p:nvSpPr>
              <p:spPr>
                <a:xfrm>
                  <a:off x="3412622" y="6260448"/>
                  <a:ext cx="511679" cy="3690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1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US" sz="3100" b="1" dirty="0">
                    <a:solidFill>
                      <a:srgbClr val="0F6FC6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4489795-7D0C-DC42-AA3E-88D3AAB35F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2622" y="6260448"/>
                  <a:ext cx="511679" cy="369012"/>
                </a:xfrm>
                <a:prstGeom prst="rect">
                  <a:avLst/>
                </a:prstGeom>
                <a:blipFill>
                  <a:blip r:embed="rId6"/>
                  <a:stretch>
                    <a:fillRect t="-3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48FA8CE0-0FE3-1F44-BE6A-CDAF1227FF41}"/>
                  </a:ext>
                </a:extLst>
              </p:cNvPr>
              <p:cNvSpPr txBox="1"/>
              <p:nvPr/>
            </p:nvSpPr>
            <p:spPr>
              <a:xfrm>
                <a:off x="7398497" y="4458327"/>
                <a:ext cx="2097497" cy="342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e>
                          <m:r>
                            <a:rPr lang="en-US" sz="28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rgbClr val="0F6FC6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8FA8CE0-0FE3-1F44-BE6A-CDAF1227F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497" y="4458327"/>
                <a:ext cx="2097497" cy="342273"/>
              </a:xfrm>
              <a:prstGeom prst="rect">
                <a:avLst/>
              </a:prstGeom>
              <a:blipFill>
                <a:blip r:embed="rId7"/>
                <a:stretch>
                  <a:fillRect t="-21429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6B23437D-C126-524A-98F8-F79FE217556B}"/>
                  </a:ext>
                </a:extLst>
              </p:cNvPr>
              <p:cNvSpPr txBox="1"/>
              <p:nvPr/>
            </p:nvSpPr>
            <p:spPr>
              <a:xfrm>
                <a:off x="4191000" y="4444295"/>
                <a:ext cx="2097497" cy="342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e>
                          <m:r>
                            <a:rPr lang="en-US" sz="28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b="1" dirty="0">
                  <a:solidFill>
                    <a:srgbClr val="0F6FC6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B23437D-C126-524A-98F8-F79FE2175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444295"/>
                <a:ext cx="2097497" cy="342273"/>
              </a:xfrm>
              <a:prstGeom prst="rect">
                <a:avLst/>
              </a:prstGeom>
              <a:blipFill>
                <a:blip r:embed="rId8"/>
                <a:stretch>
                  <a:fillRect t="-21429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B7673AAA-D629-D145-9D18-472FAE293717}"/>
                  </a:ext>
                </a:extLst>
              </p:cNvPr>
              <p:cNvSpPr txBox="1"/>
              <p:nvPr/>
            </p:nvSpPr>
            <p:spPr>
              <a:xfrm>
                <a:off x="6630966" y="5715000"/>
                <a:ext cx="2589234" cy="621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694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C694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2800" b="1" i="1">
                                  <a:solidFill>
                                    <a:srgbClr val="C694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C694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e>
                              <m:r>
                                <a:rPr lang="en-US" sz="2800" b="1" i="1">
                                  <a:solidFill>
                                    <a:srgbClr val="C694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</m:d>
                          <m:r>
                            <a:rPr lang="en-US" sz="2800" b="1" i="1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2800" b="1" i="1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sz="2800" b="1" i="1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2800" b="1" i="1" smtClean="0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800" b="1" i="1" smtClean="0">
                              <a:solidFill>
                                <a:srgbClr val="C694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800" b="1" dirty="0">
                  <a:solidFill>
                    <a:srgbClr val="009973"/>
                  </a:solidFill>
                  <a:ea typeface="Lucida Sans Unicode" charset="0"/>
                  <a:cs typeface="Lucida Sans Unicode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7673AAA-D629-D145-9D18-472FAE293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966" y="5715000"/>
                <a:ext cx="2589234" cy="621645"/>
              </a:xfrm>
              <a:prstGeom prst="rect">
                <a:avLst/>
              </a:prstGeom>
              <a:blipFill>
                <a:blip r:embed="rId9"/>
                <a:stretch>
                  <a:fillRect t="-44000" r="-97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xmlns="" id="{386A0234-165D-F04F-8FDD-9ADC295963F6}"/>
              </a:ext>
            </a:extLst>
          </p:cNvPr>
          <p:cNvCxnSpPr>
            <a:cxnSpLocks/>
          </p:cNvCxnSpPr>
          <p:nvPr/>
        </p:nvCxnSpPr>
        <p:spPr>
          <a:xfrm>
            <a:off x="4114800" y="5791200"/>
            <a:ext cx="2553263" cy="184086"/>
          </a:xfrm>
          <a:prstGeom prst="bentConnector3">
            <a:avLst>
              <a:gd name="adj1" fmla="val 1547"/>
            </a:avLst>
          </a:prstGeom>
          <a:ln w="82550">
            <a:solidFill>
              <a:srgbClr val="C69400">
                <a:alpha val="55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2">
            <a:extLst>
              <a:ext uri="{FF2B5EF4-FFF2-40B4-BE49-F238E27FC236}">
                <a16:creationId xmlns:a16="http://schemas.microsoft.com/office/drawing/2014/main" xmlns="" id="{08D9675A-4F7C-E144-B69B-9D635EE48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349" y="5990999"/>
            <a:ext cx="1347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b="1" dirty="0">
                <a:solidFill>
                  <a:srgbClr val="7030A0"/>
                </a:solidFill>
              </a:rPr>
              <a:t>Bayes rule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74741C1-7150-524D-8382-EAA3758A1CB0}"/>
              </a:ext>
            </a:extLst>
          </p:cNvPr>
          <p:cNvSpPr txBox="1"/>
          <p:nvPr/>
        </p:nvSpPr>
        <p:spPr>
          <a:xfrm>
            <a:off x="10639313" y="6035040"/>
            <a:ext cx="184731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100" b="1" dirty="0">
              <a:solidFill>
                <a:srgbClr val="0F6FC6"/>
              </a:solidFill>
              <a:latin typeface="+mn-lt"/>
            </a:endParaRPr>
          </a:p>
        </p:txBody>
      </p:sp>
      <p:sp>
        <p:nvSpPr>
          <p:cNvPr id="52" name="TextBox 2">
            <a:extLst>
              <a:ext uri="{FF2B5EF4-FFF2-40B4-BE49-F238E27FC236}">
                <a16:creationId xmlns:a16="http://schemas.microsoft.com/office/drawing/2014/main" xmlns="" id="{36927F0D-6C0A-684B-9D5D-36BDBFEFD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488668"/>
            <a:ext cx="1347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b="1" dirty="0">
                <a:solidFill>
                  <a:srgbClr val="7030A0"/>
                </a:solidFill>
              </a:rPr>
              <a:t>likelihood</a:t>
            </a:r>
          </a:p>
        </p:txBody>
      </p:sp>
      <p:sp>
        <p:nvSpPr>
          <p:cNvPr id="53" name="TextBox 2">
            <a:extLst>
              <a:ext uri="{FF2B5EF4-FFF2-40B4-BE49-F238E27FC236}">
                <a16:creationId xmlns:a16="http://schemas.microsoft.com/office/drawing/2014/main" xmlns="" id="{D3708118-FAE1-0B46-84D6-2412F6AB9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831" y="6488668"/>
            <a:ext cx="1347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b="1" dirty="0">
                <a:solidFill>
                  <a:srgbClr val="7030A0"/>
                </a:solidFill>
              </a:rPr>
              <a:t>prior</a:t>
            </a:r>
          </a:p>
        </p:txBody>
      </p:sp>
      <p:sp>
        <p:nvSpPr>
          <p:cNvPr id="54" name="TextBox 2">
            <a:extLst>
              <a:ext uri="{FF2B5EF4-FFF2-40B4-BE49-F238E27FC236}">
                <a16:creationId xmlns:a16="http://schemas.microsoft.com/office/drawing/2014/main" xmlns="" id="{1B84CDE8-9151-F741-9F03-772464291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9906" y="5125774"/>
            <a:ext cx="1347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b="1" dirty="0">
                <a:solidFill>
                  <a:srgbClr val="7030A0"/>
                </a:solidFill>
              </a:rPr>
              <a:t>likelihood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BC408623-DADB-064E-A68B-88F9DAAC9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7270" y="5125774"/>
            <a:ext cx="1347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b="1" dirty="0">
                <a:solidFill>
                  <a:srgbClr val="7030A0"/>
                </a:solidFill>
              </a:rPr>
              <a:t>prior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98A32791-804C-BA46-BA4F-A15EC9EACCE6}"/>
              </a:ext>
            </a:extLst>
          </p:cNvPr>
          <p:cNvSpPr/>
          <p:nvPr/>
        </p:nvSpPr>
        <p:spPr>
          <a:xfrm>
            <a:off x="4503455" y="6477000"/>
            <a:ext cx="754346" cy="838200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1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23" grpId="0"/>
      <p:bldP spid="49" grpId="0"/>
      <p:bldP spid="52" grpId="0"/>
      <p:bldP spid="53" grpId="0"/>
      <p:bldP spid="54" grpId="0"/>
      <p:bldP spid="55" grpId="0"/>
      <p:bldP spid="56" grpId="0" animBg="1"/>
    </p:bldLst>
  </p:timing>
</p:sld>
</file>

<file path=ppt/theme/theme1.xml><?xml version="1.0" encoding="utf-8"?>
<a:theme xmlns:a="http://schemas.openxmlformats.org/drawingml/2006/main" name="DEFAUL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rgbClr val="7030A0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8_Default2014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9_Default2014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10_Default2014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2014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Default2014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Default2014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Default2014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Default2014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5_Default2014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6_Default2014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7_Default2014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DEFAULT.thmx</Template>
  <TotalTime>3995</TotalTime>
  <Words>1368</Words>
  <Application>Microsoft Macintosh PowerPoint</Application>
  <PresentationFormat>Custom</PresentationFormat>
  <Paragraphs>372</Paragraphs>
  <Slides>38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38</vt:i4>
      </vt:variant>
    </vt:vector>
  </HeadingPairs>
  <TitlesOfParts>
    <vt:vector size="59" baseType="lpstr">
      <vt:lpstr>Calibri</vt:lpstr>
      <vt:lpstr>Cambria Math</vt:lpstr>
      <vt:lpstr>Lucida Sans Unicode</vt:lpstr>
      <vt:lpstr>ＭＳ Ｐゴシック</vt:lpstr>
      <vt:lpstr>StarSymbol</vt:lpstr>
      <vt:lpstr>Symbol</vt:lpstr>
      <vt:lpstr>Times New Roman</vt:lpstr>
      <vt:lpstr>Wingdings</vt:lpstr>
      <vt:lpstr>Arial</vt:lpstr>
      <vt:lpstr>DEFAULT</vt:lpstr>
      <vt:lpstr>Default2014</vt:lpstr>
      <vt:lpstr>1_Default2014</vt:lpstr>
      <vt:lpstr>2_Default2014</vt:lpstr>
      <vt:lpstr>3_Default2014</vt:lpstr>
      <vt:lpstr>4_Default2014</vt:lpstr>
      <vt:lpstr>5_Default2014</vt:lpstr>
      <vt:lpstr>6_Default2014</vt:lpstr>
      <vt:lpstr>7_Default2014</vt:lpstr>
      <vt:lpstr>8_Default2014</vt:lpstr>
      <vt:lpstr>9_Default2014</vt:lpstr>
      <vt:lpstr>10_Default2014</vt:lpstr>
      <vt:lpstr>Concept Learning and Occam’s Razor  CSCI 5822 Probabilistic Models of Human and Machine Intelligence</vt:lpstr>
      <vt:lpstr>Concept Learning</vt:lpstr>
      <vt:lpstr>Supervised Approach To Concept Learning</vt:lpstr>
      <vt:lpstr>Contrast With Human Learning Abiliites</vt:lpstr>
      <vt:lpstr>Learning Problem</vt:lpstr>
      <vt:lpstr>Tenenbaum (1999)</vt:lpstr>
      <vt:lpstr>Hypothesis (Model) Space</vt:lpstr>
      <vt:lpstr>Prediction Via Model Averaging</vt:lpstr>
      <vt:lpstr>Prediction Via Model Averaging</vt:lpstr>
      <vt:lpstr>Prior p(h)</vt:lpstr>
      <vt:lpstr>Digression on Priors</vt:lpstr>
      <vt:lpstr>Prediction Via Model Averaging</vt:lpstr>
      <vt:lpstr>Likelihood Function p(X|h)</vt:lpstr>
      <vt:lpstr>Generalization Gradients</vt:lpstr>
      <vt:lpstr>Experimental Design</vt:lpstr>
      <vt:lpstr>Experimental Results</vt:lpstr>
      <vt:lpstr>Number Game</vt:lpstr>
      <vt:lpstr>Empirical Predictive Distributions</vt:lpstr>
      <vt:lpstr>Hypothesis Space</vt:lpstr>
      <vt:lpstr>PowerPoint Presentation</vt:lpstr>
      <vt:lpstr>PowerPoint Presentation</vt:lpstr>
      <vt:lpstr>Posterior Distribution After Observing 16</vt:lpstr>
      <vt:lpstr>Model Vs. Human Data</vt:lpstr>
      <vt:lpstr>Summary of Tenenbaum (1999)</vt:lpstr>
      <vt:lpstr>Important Ideas in Bayesian Models</vt:lpstr>
      <vt:lpstr>Ockham's Razor</vt:lpstr>
      <vt:lpstr>Motivating Ockham's Razor</vt:lpstr>
      <vt:lpstr>Ockham's Razor with Priors</vt:lpstr>
      <vt:lpstr>Subjective vs. Objective Priors</vt:lpstr>
      <vt:lpstr>Ockham’s Razor Via Likelihoods</vt:lpstr>
      <vt:lpstr>Simple and Complex Hypotheses</vt:lpstr>
      <vt:lpstr>Bayes Factor</vt:lpstr>
      <vt:lpstr>Hypothesis Classes Varying In Complexity</vt:lpstr>
      <vt:lpstr>Rissanen (1976) Minimum Description Length</vt:lpstr>
      <vt:lpstr>MDL &amp; Bayes</vt:lpstr>
      <vt:lpstr>PowerPoint Presentation</vt:lpstr>
      <vt:lpstr>Relativity Example</vt:lpstr>
      <vt:lpstr>Relativity Example (Continued)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Tenenbaum (1999)</dc:title>
  <cp:lastModifiedBy>Michael C Mozer</cp:lastModifiedBy>
  <cp:revision>259</cp:revision>
  <dcterms:modified xsi:type="dcterms:W3CDTF">2018-02-01T05:29:26Z</dcterms:modified>
</cp:coreProperties>
</file>