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318" r:id="rId2"/>
    <p:sldId id="513" r:id="rId3"/>
    <p:sldId id="516" r:id="rId4"/>
    <p:sldId id="517" r:id="rId5"/>
    <p:sldId id="514" r:id="rId6"/>
    <p:sldId id="518" r:id="rId7"/>
    <p:sldId id="515" r:id="rId8"/>
    <p:sldId id="521" r:id="rId9"/>
    <p:sldId id="519" r:id="rId10"/>
    <p:sldId id="522" r:id="rId11"/>
    <p:sldId id="520" r:id="rId12"/>
    <p:sldId id="295" r:id="rId13"/>
    <p:sldId id="442" r:id="rId14"/>
    <p:sldId id="499" r:id="rId15"/>
    <p:sldId id="443" r:id="rId16"/>
    <p:sldId id="440" r:id="rId17"/>
    <p:sldId id="441" r:id="rId18"/>
    <p:sldId id="444" r:id="rId19"/>
    <p:sldId id="446" r:id="rId20"/>
    <p:sldId id="296" r:id="rId21"/>
    <p:sldId id="338" r:id="rId22"/>
    <p:sldId id="501" r:id="rId23"/>
    <p:sldId id="384" r:id="rId24"/>
    <p:sldId id="455" r:id="rId25"/>
    <p:sldId id="456" r:id="rId26"/>
    <p:sldId id="493" r:id="rId27"/>
    <p:sldId id="450" r:id="rId28"/>
    <p:sldId id="460" r:id="rId29"/>
    <p:sldId id="498" r:id="rId30"/>
    <p:sldId id="458" r:id="rId31"/>
    <p:sldId id="461" r:id="rId32"/>
    <p:sldId id="469" r:id="rId33"/>
    <p:sldId id="470" r:id="rId34"/>
    <p:sldId id="381" r:id="rId35"/>
    <p:sldId id="382" r:id="rId36"/>
    <p:sldId id="383" r:id="rId37"/>
    <p:sldId id="504" r:id="rId38"/>
    <p:sldId id="502" r:id="rId39"/>
    <p:sldId id="503" r:id="rId40"/>
    <p:sldId id="490" r:id="rId41"/>
    <p:sldId id="506" r:id="rId42"/>
    <p:sldId id="500" r:id="rId43"/>
    <p:sldId id="511" r:id="rId44"/>
    <p:sldId id="505" r:id="rId45"/>
    <p:sldId id="512" r:id="rId46"/>
    <p:sldId id="509" r:id="rId47"/>
    <p:sldId id="510" r:id="rId48"/>
    <p:sldId id="495" r:id="rId49"/>
    <p:sldId id="489" r:id="rId50"/>
    <p:sldId id="494" r:id="rId51"/>
    <p:sldId id="491" r:id="rId52"/>
    <p:sldId id="49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9B3"/>
    <a:srgbClr val="A50002"/>
    <a:srgbClr val="FF0000"/>
    <a:srgbClr val="0000FF"/>
    <a:srgbClr val="27D5F0"/>
    <a:srgbClr val="00DE00"/>
    <a:srgbClr val="00FF00"/>
    <a:srgbClr val="00674D"/>
    <a:srgbClr val="A09D00"/>
    <a:srgbClr val="2E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/>
    <p:restoredTop sz="85520"/>
  </p:normalViewPr>
  <p:slideViewPr>
    <p:cSldViewPr snapToGrid="0" snapToObjects="1">
      <p:cViewPr>
        <p:scale>
          <a:sx n="129" d="100"/>
          <a:sy n="129" d="100"/>
        </p:scale>
        <p:origin x="376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4/30/18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5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time scale and temporal distribution of behavior is critical for modeling and predicting many human activities.</a:t>
            </a:r>
          </a:p>
          <a:p>
            <a:endParaRPr lang="en-US" dirty="0"/>
          </a:p>
          <a:p>
            <a:r>
              <a:rPr lang="en-US" dirty="0"/>
              <a:t>Not just the 2 I</a:t>
            </a:r>
            <a:r>
              <a:rPr lang="en-US" baseline="0" dirty="0"/>
              <a:t> mentioned but ...[*] </a:t>
            </a:r>
          </a:p>
          <a:p>
            <a:endParaRPr lang="en-US" baseline="0" dirty="0"/>
          </a:p>
          <a:p>
            <a:r>
              <a:rPr lang="en-US" dirty="0"/>
              <a:t>[*]</a:t>
            </a:r>
            <a:r>
              <a:rPr lang="en-US" baseline="0" dirty="0"/>
              <a:t> </a:t>
            </a:r>
            <a:r>
              <a:rPr lang="en-US" dirty="0"/>
              <a:t>All of these activities are</a:t>
            </a:r>
            <a:r>
              <a:rPr lang="en-US" baseline="0" dirty="0"/>
              <a:t> characterized by events in time.</a:t>
            </a:r>
          </a:p>
          <a:p>
            <a:r>
              <a:rPr lang="en-US" baseline="0" dirty="0"/>
              <a:t>[*] Discrete events, each associated with a time tag</a:t>
            </a:r>
          </a:p>
          <a:p>
            <a:r>
              <a:rPr lang="en-US" baseline="0" dirty="0"/>
              <a:t>Typical sequence processing tasks we do with RNNs (e.g., language understanding) do not have the time tags</a:t>
            </a:r>
          </a:p>
          <a:p>
            <a:r>
              <a:rPr lang="en-US" baseline="0" dirty="0"/>
              <a:t>Also important: gap between events can vary by many orders of magnitude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9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Our</a:t>
            </a:r>
            <a:r>
              <a:rPr lang="en-US" baseline="0" dirty="0"/>
              <a:t> approach: incorporate time into the RNN dynamics</a:t>
            </a:r>
          </a:p>
          <a:p>
            <a:r>
              <a:rPr lang="en-US" baseline="0" dirty="0"/>
              <a:t>We do this by defining a new type of recurrent neuron, like an LSTM neuron, that leverages the math of temporal point processes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4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Temporal point process is a stochastic process that produces a sequence of event times</a:t>
            </a:r>
          </a:p>
          <a:p>
            <a:r>
              <a:rPr lang="en-US" dirty="0"/>
              <a:t>Characterized</a:t>
            </a:r>
            <a:r>
              <a:rPr lang="en-US" baseline="0" dirty="0"/>
              <a:t> by conditional intensity function, </a:t>
            </a:r>
            <a:r>
              <a:rPr lang="en-US" dirty="0"/>
              <a:t>calling it h(t) </a:t>
            </a:r>
          </a:p>
          <a:p>
            <a:r>
              <a:rPr lang="en-US" dirty="0"/>
              <a:t>Within</a:t>
            </a:r>
            <a:r>
              <a:rPr lang="en-US" baseline="0" dirty="0"/>
              <a:t> some small interval </a:t>
            </a:r>
            <a:r>
              <a:rPr lang="en-US" baseline="0" dirty="0" err="1"/>
              <a:t>dt</a:t>
            </a:r>
            <a:r>
              <a:rPr lang="en-US" baseline="0" dirty="0"/>
              <a:t>, h(t) is the event rate</a:t>
            </a:r>
            <a:endParaRPr lang="en-US" dirty="0"/>
          </a:p>
          <a:p>
            <a:r>
              <a:rPr lang="en-US" dirty="0"/>
              <a:t>h(t) is the rate of events occurring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07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We've</a:t>
            </a:r>
            <a:r>
              <a:rPr lang="en-US" baseline="0" dirty="0"/>
              <a:t> explored </a:t>
            </a:r>
            <a:r>
              <a:rPr lang="en-US" dirty="0"/>
              <a:t>HP, where</a:t>
            </a:r>
            <a:r>
              <a:rPr lang="en-US" baseline="0" dirty="0"/>
              <a:t> the </a:t>
            </a:r>
            <a:r>
              <a:rPr lang="en-US" dirty="0"/>
              <a:t>intensity depends on event history.</a:t>
            </a:r>
          </a:p>
          <a:p>
            <a:endParaRPr lang="en-US" dirty="0"/>
          </a:p>
          <a:p>
            <a:r>
              <a:rPr lang="en-US" dirty="0"/>
              <a:t>Self</a:t>
            </a:r>
            <a:r>
              <a:rPr lang="en-US" baseline="0" dirty="0"/>
              <a:t> excitatory: INTENSITY INCREASES WITH EACH EVENT</a:t>
            </a:r>
          </a:p>
          <a:p>
            <a:r>
              <a:rPr lang="en-US" baseline="0" dirty="0"/>
              <a:t>Decays over time:</a:t>
            </a:r>
          </a:p>
          <a:p>
            <a:r>
              <a:rPr lang="en-US" dirty="0"/>
              <a:t>    EXPONENTIAL KERNEL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[*] </a:t>
            </a:r>
            <a:r>
              <a:rPr lang="en-US" dirty="0" err="1"/>
              <a:t>Bursty</a:t>
            </a:r>
            <a:r>
              <a:rPr lang="en-US" dirty="0"/>
              <a:t> property: useful for modeling phenomena</a:t>
            </a:r>
            <a:r>
              <a:rPr lang="en-US" baseline="0" dirty="0"/>
              <a:t> like earthquakes, financial transactions crimes</a:t>
            </a:r>
          </a:p>
          <a:p>
            <a:endParaRPr lang="en-US" baseline="0" dirty="0"/>
          </a:p>
          <a:p>
            <a:r>
              <a:rPr lang="en-US" baseline="0" dirty="0"/>
              <a:t>Just to give you an intuition of where I’m going,</a:t>
            </a:r>
          </a:p>
          <a:p>
            <a:r>
              <a:rPr lang="en-US" baseline="0" dirty="0"/>
              <a:t>Suppose that events are purchases of a particular product or class of products</a:t>
            </a:r>
          </a:p>
          <a:p>
            <a:r>
              <a:rPr lang="en-US" baseline="0" dirty="0"/>
              <a:t>The more purchases you make, the more likely you are to make them in the NEAR future</a:t>
            </a:r>
          </a:p>
          <a:p>
            <a:r>
              <a:rPr lang="en-US" baseline="0" dirty="0"/>
              <a:t>What “near” means depends on the rate of decay here</a:t>
            </a:r>
          </a:p>
          <a:p>
            <a:endParaRPr lang="en-US" baseline="0" dirty="0"/>
          </a:p>
          <a:p>
            <a:r>
              <a:rPr lang="en-US" baseline="0" dirty="0"/>
              <a:t>[*] Decay rate determines time scale of behavioral persistence</a:t>
            </a:r>
          </a:p>
          <a:p>
            <a:endParaRPr lang="en-US" baseline="0" dirty="0"/>
          </a:p>
          <a:p>
            <a:r>
              <a:rPr lang="en-US" baseline="0" dirty="0"/>
              <a:t>Now look at h(t) as hidden unit’s activation:</a:t>
            </a:r>
          </a:p>
          <a:p>
            <a:r>
              <a:rPr lang="en-US" baseline="0" dirty="0"/>
              <a:t>decaying memory of past events. Like LSTM if decay rate is slow, unlike LSTM, it has built in forgetting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2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Here's</a:t>
            </a:r>
            <a:r>
              <a:rPr lang="en-US" baseline="0" dirty="0"/>
              <a:t> the conditional intensity function...</a:t>
            </a:r>
          </a:p>
          <a:p>
            <a:r>
              <a:rPr lang="en-US" baseline="0" dirty="0"/>
              <a:t>[*][*][*]</a:t>
            </a:r>
            <a:endParaRPr lang="en-US" dirty="0"/>
          </a:p>
          <a:p>
            <a:endParaRPr lang="en-US" dirty="0"/>
          </a:p>
          <a:p>
            <a:r>
              <a:rPr lang="en-US" dirty="0"/>
              <a:t>Incremental formulation :</a:t>
            </a:r>
          </a:p>
          <a:p>
            <a:r>
              <a:rPr lang="en-US" dirty="0"/>
              <a:t>initialize,</a:t>
            </a:r>
            <a:r>
              <a:rPr lang="en-US" baseline="0" dirty="0"/>
              <a:t> and then perform discrete updates at event times, capturing the exponential decay that has </a:t>
            </a:r>
            <a:r>
              <a:rPr lang="en-US" baseline="0" dirty="0" err="1"/>
              <a:t>occured</a:t>
            </a:r>
            <a:r>
              <a:rPr lang="en-US" baseline="0" dirty="0"/>
              <a:t> during [*] the intervening time</a:t>
            </a:r>
          </a:p>
          <a:p>
            <a:endParaRPr lang="en-US" baseline="0" dirty="0"/>
          </a:p>
          <a:p>
            <a:r>
              <a:rPr lang="en-US" baseline="0" dirty="0"/>
              <a:t>add one bit of notation: x</a:t>
            </a:r>
            <a:endParaRPr lang="en-US" dirty="0"/>
          </a:p>
          <a:p>
            <a:endParaRPr lang="en-US" dirty="0"/>
          </a:p>
          <a:p>
            <a:r>
              <a:rPr lang="en-US" dirty="0"/>
              <a:t>Neural net formulation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h is</a:t>
            </a:r>
            <a:r>
              <a:rPr lang="en-US" baseline="0" dirty="0"/>
              <a:t> a recurrent hidden unit which accept input x from the layer below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 bunch of these units each looking for a different event type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[*] may think of mu, alpha, and gamma as neural net parameters but I’m going to make it a bit more interesting in a sec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[*] delta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46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</a:t>
            </a:r>
            <a:r>
              <a:rPr lang="en-US" baseline="0" dirty="0"/>
              <a:t> a time series of some event, like purchases of electronics, and predict what comes next...</a:t>
            </a:r>
          </a:p>
          <a:p>
            <a:endParaRPr lang="en-US" baseline="0" dirty="0"/>
          </a:p>
          <a:p>
            <a:r>
              <a:rPr lang="en-US" baseline="0" dirty="0"/>
              <a:t>Given model parameters...</a:t>
            </a:r>
          </a:p>
          <a:p>
            <a:endParaRPr lang="en-US" baseline="0" dirty="0"/>
          </a:p>
          <a:p>
            <a:r>
              <a:rPr lang="en-US" baseline="0" dirty="0"/>
              <a:t>Given intensity, compute likelihood of another event in a given window of the future.</a:t>
            </a:r>
          </a:p>
          <a:p>
            <a:r>
              <a:rPr lang="en-US" baseline="0" dirty="0"/>
              <a:t>[*] give this expression a name, 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en-US" baseline="0" dirty="0"/>
              <a:t> INTEREST IN WATER HEATERS MAY BE SHORT LIVED, BUT WATER HEATERS ARE JUERGEN'S OBSESSION.</a:t>
            </a:r>
          </a:p>
          <a:p>
            <a:endParaRPr lang="en-US" dirty="0"/>
          </a:p>
          <a:p>
            <a:r>
              <a:rPr lang="en-US" dirty="0"/>
              <a:t>LADY GAGA</a:t>
            </a:r>
            <a:r>
              <a:rPr lang="en-US" baseline="0" dirty="0"/>
              <a:t> MAY BE A FLEETING INTEREST OF SEPP'S, BUT SHE IS MY FAVORITE.</a:t>
            </a:r>
          </a:p>
          <a:p>
            <a:endParaRPr lang="en-US" baseline="0" dirty="0"/>
          </a:p>
          <a:p>
            <a:r>
              <a:rPr lang="en-US" baseline="0" dirty="0"/>
              <a:t>can't treat gamma as a parameter to be trained by gradient descent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3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log-linear set</a:t>
            </a:r>
            <a:r>
              <a:rPr lang="en-US" baseline="0" dirty="0"/>
              <a:t> to cover a large dynamic range</a:t>
            </a:r>
          </a:p>
          <a:p>
            <a:endParaRPr lang="en-US" baseline="0" dirty="0"/>
          </a:p>
          <a:p>
            <a:r>
              <a:rPr lang="en-US" baseline="0" dirty="0"/>
              <a:t>likelihood comes from HP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</a:t>
            </a:r>
            <a:r>
              <a:rPr lang="en-US" baseline="0" dirty="0"/>
              <a:t> sequence</a:t>
            </a:r>
          </a:p>
          <a:p>
            <a:r>
              <a:rPr lang="en-US" baseline="0" dirty="0"/>
              <a:t>[*] resulting intensity functions at short, medium, long time scales</a:t>
            </a:r>
          </a:p>
          <a:p>
            <a:r>
              <a:rPr lang="en-US" baseline="0" dirty="0"/>
              <a:t>[*] inference over gamma</a:t>
            </a:r>
          </a:p>
          <a:p>
            <a:r>
              <a:rPr lang="en-US" baseline="0" dirty="0"/>
              <a:t>    - each vertical slice represents the posterior over time scales at a given moment</a:t>
            </a:r>
          </a:p>
          <a:p>
            <a:r>
              <a:rPr lang="en-US" baseline="0" dirty="0"/>
              <a:t>    - the distribution shifts from </a:t>
            </a:r>
            <a:r>
              <a:rPr lang="en-US" baseline="0" dirty="0" err="1"/>
              <a:t>unifrom</a:t>
            </a:r>
            <a:r>
              <a:rPr lang="en-US" baseline="0" dirty="0"/>
              <a:t> to focused on the medium time scale</a:t>
            </a:r>
          </a:p>
          <a:p>
            <a:r>
              <a:rPr lang="en-US" baseline="0" dirty="0"/>
              <a:t>     which is what </a:t>
            </a:r>
            <a:r>
              <a:rPr lang="en-US" baseline="0" dirty="0" err="1"/>
              <a:t>i</a:t>
            </a:r>
            <a:r>
              <a:rPr lang="en-US" baseline="0" dirty="0"/>
              <a:t> used to generate the sequence</a:t>
            </a:r>
          </a:p>
          <a:p>
            <a:endParaRPr lang="en-US" baseline="0" dirty="0"/>
          </a:p>
          <a:p>
            <a:r>
              <a:rPr lang="en-US" baseline="0" dirty="0"/>
              <a:t>[*] you can marginalize over gamma</a:t>
            </a:r>
          </a:p>
          <a:p>
            <a:r>
              <a:rPr lang="en-US" baseline="0" dirty="0"/>
              <a:t>[*] to obtain an expected intensity</a:t>
            </a:r>
          </a:p>
          <a:p>
            <a:r>
              <a:rPr lang="en-US" baseline="0" dirty="0"/>
              <a:t>without providing the time scale, the medium scale is inferred from data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0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[*] expected intensity marginalizing over time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3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rub:  requires marginalizing over all weight configurations. Summation is over exponential number of terms.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88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holds history of past events</a:t>
            </a:r>
          </a:p>
          <a:p>
            <a:r>
              <a:rPr lang="en-US" dirty="0"/>
              <a:t>ESSENTIALLY, BUILDS MEMORIES AT MULTIPLE TIME SCALES</a:t>
            </a:r>
          </a:p>
          <a:p>
            <a:r>
              <a:rPr lang="en-US" dirty="0"/>
              <a:t>[*] LSTM...</a:t>
            </a:r>
          </a:p>
          <a:p>
            <a:endParaRPr lang="en-US" dirty="0"/>
          </a:p>
          <a:p>
            <a:r>
              <a:rPr lang="en-US" dirty="0"/>
              <a:t>[*] memory persistence depends on input history</a:t>
            </a:r>
          </a:p>
          <a:p>
            <a:r>
              <a:rPr lang="en-US" dirty="0"/>
              <a:t>SELECTS APPROPRIATE TIME SCALE GIVEN INPUT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7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YOU DON'T WANT TO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77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explain HP net, let's start with generic LSTM 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50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OPTIONAL:</a:t>
            </a:r>
          </a:p>
          <a:p>
            <a:endParaRPr lang="en-US" dirty="0"/>
          </a:p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User-relative encoding of forum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6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hope is that HPM is picking up on different aspects of the data than LSTM,</a:t>
            </a:r>
            <a:r>
              <a:rPr lang="is-I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LSTM relies on input gate whereas HPM does not</a:t>
            </a:r>
            <a:endParaRPr lang="is-I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is-I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</a:t>
            </a:r>
            <a:r>
              <a:rPr lang="is-I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ADVANCING:</a:t>
            </a:r>
            <a:endParaRPr lang="is-I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last.fm</a:t>
            </a:r>
            <a:r>
              <a:rPr lang="is-I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artist choice data set that i won’t talk about. produced results much like reddit</a:t>
            </a:r>
            <a:endParaRPr lang="is-I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1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4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9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input_map_constraint</a:t>
            </a:r>
            <a:r>
              <a:rPr lang="en-US" baseline="0" dirty="0"/>
              <a:t> = 0.5: 78.71% AUC 0.833</a:t>
            </a:r>
          </a:p>
          <a:p>
            <a:r>
              <a:rPr lang="en-US" dirty="0" err="1"/>
              <a:t>input_map_constraint</a:t>
            </a:r>
            <a:r>
              <a:rPr lang="en-US" dirty="0"/>
              <a:t> = 2.0: 78;68% AUC 0.830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39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wrap up,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P(v|…) distribution look like:  Gaussian approximation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2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wrap up,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7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…picking up on distinct information</a:t>
            </a:r>
            <a:r>
              <a:rPr lang="is-IS" baseline="0" dirty="0"/>
              <a:t> in sequences.</a:t>
            </a:r>
          </a:p>
          <a:p>
            <a:endParaRPr lang="is-IS" baseline="0" dirty="0"/>
          </a:p>
          <a:p>
            <a:r>
              <a:rPr lang="is-IS" baseline="0" dirty="0"/>
              <a:t>IF SO, possibility that mixing unit types...</a:t>
            </a:r>
          </a:p>
          <a:p>
            <a:endParaRPr lang="is-IS" baseline="0" dirty="0"/>
          </a:p>
          <a:p>
            <a:r>
              <a:rPr lang="is-IS" baseline="0" dirty="0"/>
              <a:t>...</a:t>
            </a:r>
          </a:p>
          <a:p>
            <a:r>
              <a:rPr lang="is-IS" baseline="0" dirty="0"/>
              <a:t>e.g., self correcting processes</a:t>
            </a:r>
          </a:p>
          <a:p>
            <a:r>
              <a:rPr lang="is-IS" baseline="0" dirty="0"/>
              <a:t>USEFUL FOR REPRESENTING PERIODIC STRUCTURE OR SATIATION OF INTEREST (if you’ve just had dessert you’re unlikely to want another for a while)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U_m</a:t>
            </a:r>
            <a:r>
              <a:rPr lang="en-US" dirty="0"/>
              <a:t> is input to layer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3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8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work in ML &amp; education, and am interested in predicting student knowledge.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9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85800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Forgetting</a:t>
            </a:r>
            <a:r>
              <a:rPr lang="en-US" baseline="0" dirty="0"/>
              <a:t> is influenced by the temporal distribution of study.</a:t>
            </a:r>
          </a:p>
          <a:p>
            <a:endParaRPr lang="en-US" baseline="0" dirty="0"/>
          </a:p>
          <a:p>
            <a:r>
              <a:rPr lang="en-US" baseline="0" dirty="0"/>
              <a:t>Spaced study produces more robust and durable learning than massed study.</a:t>
            </a:r>
          </a:p>
          <a:p>
            <a:endParaRPr lang="en-US" baseline="0" dirty="0"/>
          </a:p>
          <a:p>
            <a:r>
              <a:rPr lang="en-US" baseline="0" dirty="0"/>
              <a:t>(Usually explained in psych 1 as "don't cram for exam". That's actually a lie.</a:t>
            </a:r>
          </a:p>
          <a:p>
            <a:r>
              <a:rPr lang="en-US" baseline="0" dirty="0"/>
              <a:t>If you want to do well on the exam, ...)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9284-36C7-4E8E-BE0F-81E8314E9A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6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psychologists know a lot about how the temporal distribution of study influences memory retention.</a:t>
            </a:r>
          </a:p>
          <a:p>
            <a:endParaRPr lang="en-US" dirty="0"/>
          </a:p>
          <a:p>
            <a:r>
              <a:rPr lang="en-US" baseline="0" dirty="0"/>
              <a:t>[*] As anyone who has taken psych 1 has heard, massed study is not as effective as spaced study for long-term retention.</a:t>
            </a:r>
          </a:p>
          <a:p>
            <a:endParaRPr lang="en-US" baseline="0" dirty="0"/>
          </a:p>
          <a:p>
            <a:r>
              <a:rPr lang="en-US" baseline="0" dirty="0"/>
              <a:t>[*] Memory may not be as strong with spaced study but it decays more slowly</a:t>
            </a:r>
          </a:p>
          <a:p>
            <a:r>
              <a:rPr lang="en-US" baseline="0" dirty="0"/>
              <a:t>[plot </a:t>
            </a:r>
            <a:r>
              <a:rPr lang="en-US" baseline="0" dirty="0" err="1"/>
              <a:t>pwr</a:t>
            </a:r>
            <a:r>
              <a:rPr lang="en-US" baseline="0" dirty="0"/>
              <a:t> function decay]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9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switch gears. Let’s think about a different domain – product recommendation</a:t>
            </a:r>
          </a:p>
          <a:p>
            <a:endParaRPr lang="en-US" dirty="0"/>
          </a:p>
          <a:p>
            <a:r>
              <a:rPr lang="en-US" dirty="0"/>
              <a:t>[*]</a:t>
            </a:r>
            <a:r>
              <a:rPr lang="en-US" baseline="0" dirty="0"/>
              <a:t> </a:t>
            </a:r>
            <a:r>
              <a:rPr lang="en-US" dirty="0"/>
              <a:t>Over many years,</a:t>
            </a:r>
            <a:r>
              <a:rPr lang="en-US" baseline="0" dirty="0"/>
              <a:t> I've hopped on shopping sites and looked for electronic toys.</a:t>
            </a:r>
          </a:p>
          <a:p>
            <a:r>
              <a:rPr lang="en-US" dirty="0"/>
              <a:t>[*] And other times, I have to </a:t>
            </a:r>
            <a:r>
              <a:rPr lang="en-US" dirty="0" err="1"/>
              <a:t>replentish</a:t>
            </a:r>
            <a:r>
              <a:rPr lang="en-US" dirty="0"/>
              <a:t> my stock of my favorite lentils.</a:t>
            </a:r>
          </a:p>
          <a:p>
            <a:r>
              <a:rPr lang="en-US" dirty="0"/>
              <a:t>[*] And then every once in a while, I have an emergency</a:t>
            </a:r>
            <a:r>
              <a:rPr lang="en-US" baseline="0" dirty="0"/>
              <a:t> that requires a quick purchase.</a:t>
            </a:r>
          </a:p>
          <a:p>
            <a:r>
              <a:rPr lang="en-US" baseline="0" dirty="0"/>
              <a:t>E.g., water heater</a:t>
            </a:r>
          </a:p>
          <a:p>
            <a:endParaRPr lang="en-US" baseline="0" dirty="0"/>
          </a:p>
          <a:p>
            <a:r>
              <a:rPr lang="en-US" baseline="0" dirty="0"/>
              <a:t>[*] question is: what to recommend at this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4/30/18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.png"/><Relationship Id="rId3" Type="http://schemas.openxmlformats.org/officeDocument/2006/relationships/image" Target="../media/image100.png"/><Relationship Id="rId7" Type="http://schemas.openxmlformats.org/officeDocument/2006/relationships/image" Target="../media/image15.png"/><Relationship Id="rId12" Type="http://schemas.openxmlformats.org/officeDocument/2006/relationships/image" Target="../media/image20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0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CSCI 5822</a:t>
            </a:r>
            <a:br>
              <a:rPr lang="en-US" dirty="0"/>
            </a:br>
            <a:r>
              <a:rPr lang="en-US" dirty="0"/>
              <a:t>Probabilistic Models of</a:t>
            </a:r>
            <a:br>
              <a:rPr lang="en-US" dirty="0"/>
            </a:br>
            <a:r>
              <a:rPr lang="en-US" dirty="0"/>
              <a:t>Human and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Mike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Department of Computer Science and</a:t>
            </a:r>
            <a:br>
              <a:rPr lang="en-US" dirty="0"/>
            </a:br>
            <a:r>
              <a:rPr lang="en-US" dirty="0"/>
              <a:t>Institute of Cognitive Science</a:t>
            </a:r>
            <a:br>
              <a:rPr lang="en-US" dirty="0"/>
            </a:br>
            <a:r>
              <a:rPr lang="en-US" dirty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126867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7C4D-49AC-A749-A213-C7352317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Resulting Forward Pass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0A4583-7F7A-6E4C-9EE0-B47E17D715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0E051D6-0B18-CA46-A6BB-6F52A2F271DE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0A4583-7F7A-6E4C-9EE0-B47E17D71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8D5AB38-9895-E743-9304-64FB6BDAA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14" y="1887645"/>
            <a:ext cx="9833372" cy="37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3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7A25-342B-BC4E-88E0-4AE4904F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Tyler Scott’s Final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EE7A6-4CC0-9C4B-8329-425CF155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Binary weights</a:t>
            </a:r>
          </a:p>
          <a:p>
            <a:pPr algn="ctr"/>
            <a:r>
              <a:rPr lang="en-US" dirty="0"/>
              <a:t>MNIST: 10-way classification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D02B8-D694-B54F-8ED6-42A3D01F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59" y="2750655"/>
            <a:ext cx="7052089" cy="3953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97700A-6776-894A-AE8A-6BF4A3E5D098}"/>
              </a:ext>
            </a:extLst>
          </p:cNvPr>
          <p:cNvSpPr/>
          <p:nvPr/>
        </p:nvSpPr>
        <p:spPr>
          <a:xfrm>
            <a:off x="2206487" y="2633870"/>
            <a:ext cx="7931426" cy="209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A90A1-8DAE-E94C-B87B-0A8445D9C729}"/>
              </a:ext>
            </a:extLst>
          </p:cNvPr>
          <p:cNvSpPr/>
          <p:nvPr/>
        </p:nvSpPr>
        <p:spPr>
          <a:xfrm>
            <a:off x="2130287" y="4944714"/>
            <a:ext cx="7931426" cy="209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76320"/>
            <a:ext cx="10363200" cy="1470025"/>
          </a:xfrm>
        </p:spPr>
        <p:txBody>
          <a:bodyPr/>
          <a:lstStyle/>
          <a:p>
            <a:r>
              <a:rPr lang="en-US" dirty="0"/>
              <a:t>Neural Hawkes Process Memory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3446586"/>
            <a:ext cx="8534400" cy="31066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Michael C.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University of Colorado, Boulder</a:t>
            </a:r>
          </a:p>
          <a:p>
            <a:pPr>
              <a:spcBef>
                <a:spcPts val="1100"/>
              </a:spcBef>
            </a:pPr>
            <a:r>
              <a:rPr lang="en-US" dirty="0">
                <a:solidFill>
                  <a:schemeClr val="tx1"/>
                </a:solidFill>
              </a:rPr>
              <a:t>Robert V. Lindsey</a:t>
            </a:r>
          </a:p>
          <a:p>
            <a:r>
              <a:rPr lang="en-US" dirty="0" err="1"/>
              <a:t>Imagen</a:t>
            </a:r>
            <a:r>
              <a:rPr lang="en-US" dirty="0"/>
              <a:t> Technologies</a:t>
            </a:r>
          </a:p>
          <a:p>
            <a:pPr>
              <a:spcBef>
                <a:spcPts val="1100"/>
              </a:spcBef>
            </a:pPr>
            <a:r>
              <a:rPr lang="en-US" dirty="0">
                <a:solidFill>
                  <a:schemeClr val="tx1"/>
                </a:solidFill>
              </a:rPr>
              <a:t>Denis </a:t>
            </a:r>
            <a:r>
              <a:rPr lang="en-US" dirty="0" err="1">
                <a:solidFill>
                  <a:schemeClr val="tx1"/>
                </a:solidFill>
              </a:rPr>
              <a:t>Kazakov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University of Colorado, Boulder</a:t>
            </a:r>
          </a:p>
        </p:txBody>
      </p:sp>
    </p:spTree>
    <p:extLst>
      <p:ext uri="{BB962C8B-B14F-4D97-AF65-F5344CB8AC3E}">
        <p14:creationId xmlns:p14="http://schemas.microsoft.com/office/powerpoint/2010/main" val="126439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Student Knowledge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0850" y="3612236"/>
            <a:ext cx="9804400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9245108" y="2622612"/>
            <a:ext cx="369012" cy="1376974"/>
            <a:chOff x="9245108" y="2622612"/>
            <a:chExt cx="369012" cy="1376974"/>
          </a:xfrm>
        </p:grpSpPr>
        <p:sp>
          <p:nvSpPr>
            <p:cNvPr id="6" name="Rectangle 5"/>
            <p:cNvSpPr/>
            <p:nvPr/>
          </p:nvSpPr>
          <p:spPr>
            <a:xfrm>
              <a:off x="9382654" y="3199486"/>
              <a:ext cx="86165" cy="800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45108" y="2622612"/>
              <a:ext cx="369012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latin typeface="+mn-lt"/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07292" y="3314842"/>
            <a:ext cx="94448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latin typeface="+mn-lt"/>
              </a:rPr>
              <a:t>time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320520" y="3189961"/>
            <a:ext cx="5696471" cy="2422771"/>
            <a:chOff x="1320520" y="3189961"/>
            <a:chExt cx="5696471" cy="242277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035416" y="3199486"/>
              <a:ext cx="0" cy="825500"/>
            </a:xfrm>
            <a:prstGeom prst="line">
              <a:avLst/>
            </a:prstGeom>
            <a:ln w="101600">
              <a:solidFill>
                <a:srgbClr val="FF77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76966" y="3199486"/>
              <a:ext cx="0" cy="825500"/>
            </a:xfrm>
            <a:prstGeom prst="line">
              <a:avLst/>
            </a:prstGeom>
            <a:ln w="101600">
              <a:solidFill>
                <a:srgbClr val="FF77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70816" y="3199486"/>
              <a:ext cx="0" cy="825500"/>
            </a:xfrm>
            <a:prstGeom prst="line">
              <a:avLst/>
            </a:prstGeom>
            <a:ln w="101600">
              <a:solidFill>
                <a:srgbClr val="FF77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16991" y="3189961"/>
              <a:ext cx="0" cy="825500"/>
            </a:xfrm>
            <a:prstGeom prst="line">
              <a:avLst/>
            </a:prstGeom>
            <a:ln w="101600">
              <a:solidFill>
                <a:srgbClr val="FF77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520" y="4182941"/>
              <a:ext cx="1429791" cy="142979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11367" y="1564361"/>
            <a:ext cx="6432549" cy="2460625"/>
            <a:chOff x="111367" y="1564361"/>
            <a:chExt cx="6432549" cy="24606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476616" y="3199486"/>
              <a:ext cx="0" cy="825500"/>
            </a:xfrm>
            <a:prstGeom prst="line">
              <a:avLst/>
            </a:prstGeom>
            <a:ln w="101600">
              <a:solidFill>
                <a:srgbClr val="1200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48216" y="3199486"/>
              <a:ext cx="0" cy="825500"/>
            </a:xfrm>
            <a:prstGeom prst="line">
              <a:avLst/>
            </a:prstGeom>
            <a:ln w="101600">
              <a:solidFill>
                <a:srgbClr val="1200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43916" y="3199486"/>
              <a:ext cx="0" cy="825500"/>
            </a:xfrm>
            <a:prstGeom prst="line">
              <a:avLst/>
            </a:prstGeom>
            <a:ln w="101600">
              <a:solidFill>
                <a:srgbClr val="1200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2892" y="3199486"/>
              <a:ext cx="0" cy="825500"/>
            </a:xfrm>
            <a:prstGeom prst="line">
              <a:avLst/>
            </a:prstGeom>
            <a:ln w="101600">
              <a:solidFill>
                <a:srgbClr val="1200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67" y="1564361"/>
              <a:ext cx="1465493" cy="1477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Scales and Human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727204"/>
            <a:ext cx="8610600" cy="483235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924814" y="2908581"/>
            <a:ext cx="2319859" cy="541866"/>
            <a:chOff x="677333" y="3386667"/>
            <a:chExt cx="3793067" cy="541866"/>
          </a:xfrm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677333" y="3649134"/>
              <a:ext cx="3793067" cy="16932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369720" y="3386667"/>
              <a:ext cx="0" cy="54186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539053" y="3386667"/>
              <a:ext cx="0" cy="54186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725320" y="3386667"/>
              <a:ext cx="0" cy="54186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877720" y="3386667"/>
              <a:ext cx="0" cy="54186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048957" y="2908581"/>
            <a:ext cx="2319859" cy="541866"/>
            <a:chOff x="5029199" y="3386667"/>
            <a:chExt cx="3793067" cy="541866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5029199" y="3649134"/>
              <a:ext cx="3793067" cy="16932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435631" y="3386667"/>
              <a:ext cx="0" cy="54186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096021" y="3386667"/>
              <a:ext cx="0" cy="54186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010407" y="3386667"/>
              <a:ext cx="0" cy="54186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229586" y="3386667"/>
              <a:ext cx="0" cy="54186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2181416" y="2265785"/>
            <a:ext cx="2121071" cy="523208"/>
          </a:xfrm>
          <a:prstGeom prst="rect">
            <a:avLst/>
          </a:prstGeom>
          <a:noFill/>
        </p:spPr>
        <p:txBody>
          <a:bodyPr wrap="none" lIns="91301" tIns="45652" rIns="91301" bIns="45652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Spaced study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4930" y="2265785"/>
            <a:ext cx="2198015" cy="523208"/>
          </a:xfrm>
          <a:prstGeom prst="rect">
            <a:avLst/>
          </a:prstGeom>
          <a:noFill/>
        </p:spPr>
        <p:txBody>
          <a:bodyPr wrap="none" lIns="91301" tIns="45652" rIns="91301" bIns="45652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Massed study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37075" y="1835873"/>
            <a:ext cx="2668697" cy="1384982"/>
          </a:xfrm>
          <a:prstGeom prst="rect">
            <a:avLst/>
          </a:prstGeom>
          <a:noFill/>
        </p:spPr>
        <p:txBody>
          <a:bodyPr wrap="none" lIns="91301" tIns="45652" rIns="91301" bIns="45652" rtlCol="0">
            <a:spAutoFit/>
          </a:bodyPr>
          <a:lstStyle/>
          <a:p>
            <a:r>
              <a:rPr lang="en-US" sz="2800" dirty="0"/>
              <a:t>produces more</a:t>
            </a:r>
            <a:br>
              <a:rPr lang="en-US" sz="2800" dirty="0"/>
            </a:br>
            <a:r>
              <a:rPr lang="en-US" sz="2800" dirty="0"/>
              <a:t>robust &amp; durable</a:t>
            </a:r>
            <a:br>
              <a:rPr lang="en-US" sz="2800" dirty="0"/>
            </a:br>
            <a:r>
              <a:rPr lang="en-US" sz="2800" dirty="0"/>
              <a:t>learning than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58294"/>
          <a:stretch/>
        </p:blipFill>
        <p:spPr>
          <a:xfrm>
            <a:off x="3104707" y="3997842"/>
            <a:ext cx="6324364" cy="286015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701431" y="5114261"/>
            <a:ext cx="7180756" cy="2286000"/>
            <a:chOff x="2701431" y="5114261"/>
            <a:chExt cx="7180756" cy="2286000"/>
          </a:xfrm>
        </p:grpSpPr>
        <p:sp>
          <p:nvSpPr>
            <p:cNvPr id="6" name="Rectangle 5"/>
            <p:cNvSpPr/>
            <p:nvPr/>
          </p:nvSpPr>
          <p:spPr>
            <a:xfrm>
              <a:off x="2701431" y="5188689"/>
              <a:ext cx="7180756" cy="22115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72916" y="5114261"/>
              <a:ext cx="7970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latin typeface="+mn-lt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0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Temporally Distributed Study and Memory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5317295"/>
          </a:xfrm>
        </p:spPr>
        <p:txBody>
          <a:bodyPr>
            <a:normAutofit/>
          </a:bodyPr>
          <a:lstStyle/>
          <a:p>
            <a:r>
              <a:rPr lang="en-US" dirty="0"/>
              <a:t>Massed study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Spaced study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Memory decays more slowly with spaced study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1469" y="2208886"/>
            <a:ext cx="11000931" cy="825500"/>
            <a:chOff x="581469" y="2208886"/>
            <a:chExt cx="11000931" cy="825500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581469" y="2621636"/>
              <a:ext cx="9804400" cy="0"/>
            </a:xfrm>
            <a:prstGeom prst="line">
              <a:avLst/>
            </a:prstGeom>
            <a:ln>
              <a:solidFill>
                <a:schemeClr val="tx1"/>
              </a:solidFill>
              <a:headEnd type="stealth" w="lg" len="lg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637911" y="2324242"/>
              <a:ext cx="944489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latin typeface="+mn-lt"/>
                </a:rPr>
                <a:t>time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706946" y="2208886"/>
              <a:ext cx="0" cy="825500"/>
            </a:xfrm>
            <a:prstGeom prst="line">
              <a:avLst/>
            </a:prstGeom>
            <a:ln w="101600">
              <a:solidFill>
                <a:srgbClr val="1200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952154" y="2208886"/>
              <a:ext cx="0" cy="825500"/>
            </a:xfrm>
            <a:prstGeom prst="line">
              <a:avLst/>
            </a:prstGeom>
            <a:ln w="101600">
              <a:solidFill>
                <a:srgbClr val="1200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97362" y="2208886"/>
              <a:ext cx="0" cy="825500"/>
            </a:xfrm>
            <a:prstGeom prst="line">
              <a:avLst/>
            </a:prstGeom>
            <a:ln w="101600">
              <a:solidFill>
                <a:srgbClr val="1200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461738" y="2208886"/>
              <a:ext cx="0" cy="825500"/>
            </a:xfrm>
            <a:prstGeom prst="line">
              <a:avLst/>
            </a:prstGeom>
            <a:ln w="101600">
              <a:solidFill>
                <a:srgbClr val="1200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1469" y="4262288"/>
            <a:ext cx="11000931" cy="825500"/>
            <a:chOff x="581469" y="4262288"/>
            <a:chExt cx="11000931" cy="82550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581469" y="4675038"/>
              <a:ext cx="9804400" cy="0"/>
            </a:xfrm>
            <a:prstGeom prst="line">
              <a:avLst/>
            </a:prstGeom>
            <a:ln>
              <a:solidFill>
                <a:schemeClr val="tx1"/>
              </a:solidFill>
              <a:headEnd type="stealth" w="lg" len="lg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637911" y="4377644"/>
              <a:ext cx="944489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latin typeface="+mn-lt"/>
                </a:rPr>
                <a:t>time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785946" y="4262288"/>
              <a:ext cx="0" cy="825500"/>
            </a:xfrm>
            <a:prstGeom prst="line">
              <a:avLst/>
            </a:prstGeom>
            <a:ln w="101600">
              <a:solidFill>
                <a:srgbClr val="FF77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91654" y="4262288"/>
              <a:ext cx="0" cy="825500"/>
            </a:xfrm>
            <a:prstGeom prst="line">
              <a:avLst/>
            </a:prstGeom>
            <a:ln w="101600">
              <a:solidFill>
                <a:srgbClr val="FF77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97362" y="4262288"/>
              <a:ext cx="0" cy="825500"/>
            </a:xfrm>
            <a:prstGeom prst="line">
              <a:avLst/>
            </a:prstGeom>
            <a:ln w="101600">
              <a:solidFill>
                <a:srgbClr val="FF77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80238" y="4262288"/>
              <a:ext cx="0" cy="825500"/>
            </a:xfrm>
            <a:prstGeom prst="line">
              <a:avLst/>
            </a:prstGeom>
            <a:ln w="101600">
              <a:solidFill>
                <a:srgbClr val="FF77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75727" y="1632012"/>
            <a:ext cx="369012" cy="3430376"/>
            <a:chOff x="9375727" y="1632012"/>
            <a:chExt cx="369012" cy="3430376"/>
          </a:xfrm>
        </p:grpSpPr>
        <p:grpSp>
          <p:nvGrpSpPr>
            <p:cNvPr id="5" name="Group 4"/>
            <p:cNvGrpSpPr/>
            <p:nvPr/>
          </p:nvGrpSpPr>
          <p:grpSpPr>
            <a:xfrm>
              <a:off x="9375727" y="1632012"/>
              <a:ext cx="369012" cy="1376974"/>
              <a:chOff x="9245108" y="2622612"/>
              <a:chExt cx="369012" cy="137697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9382654" y="3199486"/>
                <a:ext cx="86165" cy="800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245108" y="2622612"/>
                <a:ext cx="369012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dirty="0">
                    <a:latin typeface="+mn-lt"/>
                  </a:rPr>
                  <a:t>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375727" y="3685414"/>
              <a:ext cx="369012" cy="1376974"/>
              <a:chOff x="9245108" y="2622612"/>
              <a:chExt cx="369012" cy="137697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9382654" y="3199486"/>
                <a:ext cx="86165" cy="800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245108" y="2622612"/>
                <a:ext cx="369012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dirty="0">
                    <a:latin typeface="+mn-lt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210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H="1">
            <a:off x="450850" y="3612236"/>
            <a:ext cx="9804400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Scales and Human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496388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267441" y="3199486"/>
            <a:ext cx="3492500" cy="825500"/>
            <a:chOff x="4089400" y="2774950"/>
            <a:chExt cx="3492500" cy="8255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089400" y="2774950"/>
              <a:ext cx="0" cy="825500"/>
            </a:xfrm>
            <a:prstGeom prst="line">
              <a:avLst/>
            </a:prstGeom>
            <a:ln w="1016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562600" y="2774950"/>
              <a:ext cx="0" cy="825500"/>
            </a:xfrm>
            <a:prstGeom prst="line">
              <a:avLst/>
            </a:prstGeom>
            <a:ln w="1016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581900" y="2774950"/>
              <a:ext cx="0" cy="825500"/>
            </a:xfrm>
            <a:prstGeom prst="line">
              <a:avLst/>
            </a:prstGeom>
            <a:ln w="1016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979117" y="3199486"/>
            <a:ext cx="6971324" cy="825500"/>
            <a:chOff x="1293442" y="2774950"/>
            <a:chExt cx="6971324" cy="825500"/>
          </a:xfrm>
        </p:grpSpPr>
        <p:grpSp>
          <p:nvGrpSpPr>
            <p:cNvPr id="43" name="Group 42"/>
            <p:cNvGrpSpPr/>
            <p:nvPr/>
          </p:nvGrpSpPr>
          <p:grpSpPr>
            <a:xfrm>
              <a:off x="2067166" y="2774950"/>
              <a:ext cx="6197600" cy="825500"/>
              <a:chOff x="1574800" y="2774950"/>
              <a:chExt cx="6197600" cy="8255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574800" y="2774950"/>
                <a:ext cx="0" cy="825500"/>
              </a:xfrm>
              <a:prstGeom prst="line">
                <a:avLst/>
              </a:prstGeom>
              <a:ln w="1016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946400" y="2774950"/>
                <a:ext cx="0" cy="825500"/>
              </a:xfrm>
              <a:prstGeom prst="line">
                <a:avLst/>
              </a:prstGeom>
              <a:ln w="1016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200400" y="2774950"/>
                <a:ext cx="0" cy="825500"/>
              </a:xfrm>
              <a:prstGeom prst="line">
                <a:avLst/>
              </a:prstGeom>
              <a:ln w="1016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660900" y="2774950"/>
                <a:ext cx="0" cy="825500"/>
              </a:xfrm>
              <a:prstGeom prst="line">
                <a:avLst/>
              </a:prstGeom>
              <a:ln w="1016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969000" y="2774950"/>
                <a:ext cx="0" cy="825500"/>
              </a:xfrm>
              <a:prstGeom prst="line">
                <a:avLst/>
              </a:prstGeom>
              <a:ln w="1016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642100" y="2774950"/>
                <a:ext cx="0" cy="825500"/>
              </a:xfrm>
              <a:prstGeom prst="line">
                <a:avLst/>
              </a:prstGeom>
              <a:ln w="1016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772400" y="2774950"/>
                <a:ext cx="0" cy="825500"/>
              </a:xfrm>
              <a:prstGeom prst="line">
                <a:avLst/>
              </a:prstGeom>
              <a:ln w="1016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>
              <a:off x="1293442" y="2774950"/>
              <a:ext cx="0" cy="825500"/>
            </a:xfrm>
            <a:prstGeom prst="line">
              <a:avLst/>
            </a:prstGeom>
            <a:ln w="1016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41" y="4173421"/>
            <a:ext cx="1270000" cy="14224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41" y="4208344"/>
            <a:ext cx="1270000" cy="10795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25" y="4224218"/>
            <a:ext cx="1270000" cy="127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245108" y="2622612"/>
            <a:ext cx="369012" cy="1376974"/>
            <a:chOff x="9343292" y="2198076"/>
            <a:chExt cx="369012" cy="1376974"/>
          </a:xfrm>
        </p:grpSpPr>
        <p:sp>
          <p:nvSpPr>
            <p:cNvPr id="31" name="Rectangle 30"/>
            <p:cNvSpPr/>
            <p:nvPr/>
          </p:nvSpPr>
          <p:spPr>
            <a:xfrm>
              <a:off x="9480838" y="2774950"/>
              <a:ext cx="86165" cy="800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43292" y="2198076"/>
              <a:ext cx="369012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latin typeface="+mn-lt"/>
                </a:rPr>
                <a:t>?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507292" y="3314842"/>
            <a:ext cx="94448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latin typeface="+mn-lt"/>
              </a:rPr>
              <a:t>time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344141" y="3199486"/>
            <a:ext cx="292100" cy="825500"/>
            <a:chOff x="8166100" y="2774950"/>
            <a:chExt cx="292100" cy="8255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8166100" y="2774950"/>
              <a:ext cx="0" cy="825500"/>
            </a:xfrm>
            <a:prstGeom prst="line">
              <a:avLst/>
            </a:prstGeom>
            <a:ln w="1016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318500" y="2774950"/>
              <a:ext cx="0" cy="825500"/>
            </a:xfrm>
            <a:prstGeom prst="line">
              <a:avLst/>
            </a:prstGeom>
            <a:ln w="1016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458200" y="2774950"/>
              <a:ext cx="0" cy="825500"/>
            </a:xfrm>
            <a:prstGeom prst="line">
              <a:avLst/>
            </a:prstGeom>
            <a:ln w="1016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4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Scale and Temporal Distribution of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49638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Critical for modeling and predicting many human activities:</a:t>
            </a:r>
          </a:p>
          <a:p>
            <a:pPr lvl="1"/>
            <a:r>
              <a:rPr lang="en-US" dirty="0"/>
              <a:t>Retrieving from memory</a:t>
            </a:r>
          </a:p>
          <a:p>
            <a:pPr lvl="1"/>
            <a:r>
              <a:rPr lang="en-US" dirty="0"/>
              <a:t>Purchasing products</a:t>
            </a:r>
          </a:p>
          <a:p>
            <a:pPr lvl="1"/>
            <a:r>
              <a:rPr lang="en-US" dirty="0"/>
              <a:t>Selecting music</a:t>
            </a:r>
          </a:p>
          <a:p>
            <a:pPr lvl="1"/>
            <a:r>
              <a:rPr lang="en-US" dirty="0"/>
              <a:t>Making restaurant reservations</a:t>
            </a:r>
          </a:p>
          <a:p>
            <a:pPr lvl="1"/>
            <a:r>
              <a:rPr lang="en-US" dirty="0"/>
              <a:t>Posting on web forums and social media</a:t>
            </a:r>
          </a:p>
          <a:p>
            <a:pPr lvl="1"/>
            <a:r>
              <a:rPr lang="en-US" dirty="0"/>
              <a:t>Gaming online</a:t>
            </a:r>
          </a:p>
          <a:p>
            <a:pPr lvl="1"/>
            <a:r>
              <a:rPr lang="en-US" dirty="0"/>
              <a:t>Engaging in criminal activities</a:t>
            </a:r>
          </a:p>
          <a:p>
            <a:pPr lvl="1"/>
            <a:r>
              <a:rPr lang="en-US" dirty="0"/>
              <a:t>Sending email and texts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70644" y="2793090"/>
            <a:ext cx="4346713" cy="1473205"/>
            <a:chOff x="6970644" y="2793090"/>
            <a:chExt cx="4346713" cy="1473205"/>
          </a:xfrm>
        </p:grpSpPr>
        <p:grpSp>
          <p:nvGrpSpPr>
            <p:cNvPr id="4" name="Group 3"/>
            <p:cNvGrpSpPr/>
            <p:nvPr/>
          </p:nvGrpSpPr>
          <p:grpSpPr>
            <a:xfrm>
              <a:off x="6970644" y="3440795"/>
              <a:ext cx="4346713" cy="825500"/>
              <a:chOff x="1364974" y="3199486"/>
              <a:chExt cx="4346713" cy="8255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1364974" y="3612236"/>
                <a:ext cx="4346713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stealth" w="lg" len="lg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267441" y="3199486"/>
                <a:ext cx="0" cy="825500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1752841" y="3199486"/>
                <a:ext cx="1371600" cy="825500"/>
                <a:chOff x="1574800" y="2774950"/>
                <a:chExt cx="1371600" cy="825500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574800" y="2774950"/>
                  <a:ext cx="0" cy="825500"/>
                </a:xfrm>
                <a:prstGeom prst="line">
                  <a:avLst/>
                </a:prstGeom>
                <a:ln w="101600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946400" y="2774950"/>
                  <a:ext cx="0" cy="825500"/>
                </a:xfrm>
                <a:prstGeom prst="line">
                  <a:avLst/>
                </a:prstGeom>
                <a:ln w="101600">
                  <a:solidFill>
                    <a:srgbClr val="B473F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/>
              <p:cNvCxnSpPr/>
              <p:nvPr/>
            </p:nvCxnSpPr>
            <p:spPr>
              <a:xfrm>
                <a:off x="4951581" y="3199486"/>
                <a:ext cx="0" cy="825500"/>
              </a:xfrm>
              <a:prstGeom prst="line">
                <a:avLst/>
              </a:prstGeom>
              <a:ln w="10160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7107480" y="2793090"/>
              <a:ext cx="50206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solidFill>
                    <a:srgbClr val="0000FF"/>
                  </a:solidFill>
                  <a:latin typeface="+mn-lt"/>
                </a:rPr>
                <a:t>x</a:t>
              </a:r>
              <a:r>
                <a:rPr lang="en-US" sz="3100" b="1" baseline="-25000" dirty="0">
                  <a:solidFill>
                    <a:srgbClr val="0000FF"/>
                  </a:solidFill>
                  <a:latin typeface="+mn-lt"/>
                </a:rPr>
                <a:t>1</a:t>
              </a:r>
              <a:endParaRPr lang="en-US" sz="31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479080" y="2796966"/>
              <a:ext cx="50206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solidFill>
                    <a:srgbClr val="B473F2"/>
                  </a:solidFill>
                  <a:latin typeface="+mn-lt"/>
                </a:rPr>
                <a:t>x</a:t>
              </a:r>
              <a:r>
                <a:rPr lang="en-US" sz="3100" b="1" baseline="-25000" dirty="0">
                  <a:solidFill>
                    <a:srgbClr val="B473F2"/>
                  </a:solidFill>
                  <a:latin typeface="+mn-lt"/>
                </a:rPr>
                <a:t>2</a:t>
              </a:r>
              <a:endParaRPr lang="en-US" sz="3100" b="1" dirty="0">
                <a:solidFill>
                  <a:srgbClr val="B473F2"/>
                </a:solidFill>
                <a:latin typeface="+mn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622080" y="2809621"/>
              <a:ext cx="50206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solidFill>
                    <a:srgbClr val="FFC000"/>
                  </a:solidFill>
                  <a:latin typeface="+mn-lt"/>
                </a:rPr>
                <a:t>x</a:t>
              </a:r>
              <a:r>
                <a:rPr lang="en-US" sz="3100" b="1" baseline="-25000" dirty="0">
                  <a:solidFill>
                    <a:srgbClr val="FFC000"/>
                  </a:solidFill>
                  <a:latin typeface="+mn-lt"/>
                </a:rPr>
                <a:t>3</a:t>
              </a:r>
              <a:endParaRPr lang="en-US" sz="3100" b="1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306220" y="2793090"/>
              <a:ext cx="50206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solidFill>
                    <a:srgbClr val="C00000"/>
                  </a:solidFill>
                  <a:latin typeface="+mn-lt"/>
                </a:rPr>
                <a:t>x</a:t>
              </a:r>
              <a:r>
                <a:rPr lang="en-US" sz="3100" b="1" baseline="-25000" dirty="0">
                  <a:solidFill>
                    <a:srgbClr val="C00000"/>
                  </a:solidFill>
                  <a:latin typeface="+mn-lt"/>
                </a:rPr>
                <a:t>4</a:t>
              </a:r>
              <a:endParaRPr lang="en-US" sz="3100" b="1" dirty="0">
                <a:solidFill>
                  <a:srgbClr val="C00000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92400" y="3740618"/>
            <a:ext cx="3655916" cy="585918"/>
            <a:chOff x="7392400" y="3740618"/>
            <a:chExt cx="3655916" cy="585918"/>
          </a:xfrm>
        </p:grpSpPr>
        <p:sp>
          <p:nvSpPr>
            <p:cNvPr id="81" name="TextBox 80"/>
            <p:cNvSpPr txBox="1"/>
            <p:nvPr/>
          </p:nvSpPr>
          <p:spPr>
            <a:xfrm>
              <a:off x="7392400" y="3740618"/>
              <a:ext cx="45717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solidFill>
                    <a:srgbClr val="0000FF"/>
                  </a:solidFill>
                  <a:latin typeface="+mn-lt"/>
                </a:rPr>
                <a:t>t</a:t>
              </a:r>
              <a:r>
                <a:rPr lang="en-US" sz="3100" b="1" baseline="-25000" dirty="0">
                  <a:solidFill>
                    <a:srgbClr val="0000FF"/>
                  </a:solidFill>
                  <a:latin typeface="+mn-lt"/>
                </a:rPr>
                <a:t>1</a:t>
              </a:r>
              <a:endParaRPr lang="en-US" sz="31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764000" y="3744494"/>
              <a:ext cx="45717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solidFill>
                    <a:srgbClr val="B473F2"/>
                  </a:solidFill>
                  <a:latin typeface="+mn-lt"/>
                </a:rPr>
                <a:t>t</a:t>
              </a:r>
              <a:r>
                <a:rPr lang="en-US" sz="3100" b="1" baseline="-25000" dirty="0">
                  <a:solidFill>
                    <a:srgbClr val="B473F2"/>
                  </a:solidFill>
                  <a:latin typeface="+mn-lt"/>
                </a:rPr>
                <a:t>2</a:t>
              </a:r>
              <a:endParaRPr lang="en-US" sz="3100" b="1" dirty="0">
                <a:solidFill>
                  <a:srgbClr val="B473F2"/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07000" y="3757149"/>
              <a:ext cx="45717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solidFill>
                    <a:srgbClr val="FFC000"/>
                  </a:solidFill>
                  <a:latin typeface="+mn-lt"/>
                </a:rPr>
                <a:t>t</a:t>
              </a:r>
              <a:r>
                <a:rPr lang="en-US" sz="3100" b="1" baseline="-25000" dirty="0">
                  <a:solidFill>
                    <a:srgbClr val="FFC000"/>
                  </a:solidFill>
                  <a:latin typeface="+mn-lt"/>
                </a:rPr>
                <a:t>3</a:t>
              </a:r>
              <a:endParaRPr lang="en-US" sz="3100" b="1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591140" y="3740618"/>
              <a:ext cx="45717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solidFill>
                    <a:srgbClr val="C00000"/>
                  </a:solidFill>
                  <a:latin typeface="+mn-lt"/>
                </a:rPr>
                <a:t>t</a:t>
              </a:r>
              <a:r>
                <a:rPr lang="en-US" sz="3100" b="1" baseline="-25000" dirty="0">
                  <a:solidFill>
                    <a:srgbClr val="C00000"/>
                  </a:solidFill>
                  <a:latin typeface="+mn-lt"/>
                </a:rPr>
                <a:t>4</a:t>
              </a:r>
              <a:endParaRPr lang="en-US" sz="3100" b="1" dirty="0">
                <a:solidFill>
                  <a:srgbClr val="C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3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Research Involving Temporally Situated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346"/>
              </a:spcBef>
            </a:pPr>
            <a:r>
              <a:rPr lang="en-US" dirty="0"/>
              <a:t>Discretize time and use tensor factorization or RNNs</a:t>
            </a:r>
          </a:p>
          <a:p>
            <a:pPr lvl="1">
              <a:spcBef>
                <a:spcPts val="1346"/>
              </a:spcBef>
            </a:pPr>
            <a:r>
              <a:rPr lang="en-US" dirty="0"/>
              <a:t>e.g., X. Wang et al. (2016), Y Song et al. (2016), Neil et al. (2016)</a:t>
            </a:r>
          </a:p>
          <a:p>
            <a:pPr>
              <a:spcBef>
                <a:spcPts val="1346"/>
              </a:spcBef>
            </a:pPr>
            <a:r>
              <a:rPr lang="en-US" dirty="0"/>
              <a:t>Hidden semi-Markov models and survival analysis</a:t>
            </a:r>
          </a:p>
          <a:p>
            <a:pPr lvl="1">
              <a:spcBef>
                <a:spcPts val="1346"/>
              </a:spcBef>
            </a:pPr>
            <a:r>
              <a:rPr lang="en-US" dirty="0"/>
              <a:t>Kapoor et al. (2014, 2015)</a:t>
            </a:r>
          </a:p>
          <a:p>
            <a:pPr>
              <a:spcBef>
                <a:spcPts val="1346"/>
              </a:spcBef>
            </a:pPr>
            <a:r>
              <a:rPr lang="en-US" dirty="0"/>
              <a:t>Include time tags as RNN inputs and treat as sequence processing task</a:t>
            </a:r>
          </a:p>
          <a:p>
            <a:pPr lvl="1">
              <a:spcBef>
                <a:spcPts val="1346"/>
              </a:spcBef>
            </a:pPr>
            <a:r>
              <a:rPr lang="en-US" dirty="0"/>
              <a:t>Du et al. (2016)</a:t>
            </a:r>
          </a:p>
          <a:p>
            <a:pPr>
              <a:spcBef>
                <a:spcPts val="1346"/>
              </a:spcBef>
            </a:pPr>
            <a:r>
              <a:rPr lang="en-US" dirty="0"/>
              <a:t>Temporal point processes</a:t>
            </a:r>
          </a:p>
          <a:p>
            <a:pPr lvl="1">
              <a:spcBef>
                <a:spcPts val="1346"/>
              </a:spcBef>
            </a:pPr>
            <a:r>
              <a:rPr lang="en-US" dirty="0"/>
              <a:t>Du et al. (2015), Y. Wang et al. (2015, 2016)</a:t>
            </a:r>
          </a:p>
          <a:p>
            <a:pPr>
              <a:spcBef>
                <a:spcPts val="1346"/>
              </a:spcBef>
            </a:pPr>
            <a:r>
              <a:rPr lang="en-US" dirty="0"/>
              <a:t>Our approach</a:t>
            </a:r>
          </a:p>
          <a:p>
            <a:pPr lvl="1">
              <a:spcBef>
                <a:spcPts val="1346"/>
              </a:spcBef>
            </a:pPr>
            <a:r>
              <a:rPr lang="en-US" dirty="0"/>
              <a:t>incorporate time into the RNN dynamics</a:t>
            </a:r>
          </a:p>
        </p:txBody>
      </p:sp>
    </p:spTree>
    <p:extLst>
      <p:ext uri="{BB962C8B-B14F-4D97-AF65-F5344CB8AC3E}">
        <p14:creationId xmlns:p14="http://schemas.microsoft.com/office/powerpoint/2010/main" val="1677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Point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3"/>
                <a:ext cx="11176000" cy="51087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Produces sequence of event times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Characterized by conditional intensity function,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𝒕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sz="236" i="1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𝒉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𝒕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𝑷𝒓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event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interval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dt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𝓣</m:t>
                    </m:r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)/</m:t>
                    </m:r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𝐝𝐭</m:t>
                    </m:r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dirty="0"/>
                  <a:t>E.g., Poisson process</a:t>
                </a:r>
              </a:p>
              <a:p>
                <a:pPr lvl="1"/>
                <a:r>
                  <a:rPr lang="en-US" dirty="0"/>
                  <a:t>Constant intensity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𝒕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E.g., inhomogeneous Poisson process</a:t>
                </a:r>
              </a:p>
              <a:p>
                <a:pPr lvl="1"/>
                <a:r>
                  <a:rPr lang="en-US" dirty="0"/>
                  <a:t>Time varying intensity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3"/>
                <a:ext cx="11176000" cy="5108709"/>
              </a:xfrm>
              <a:blipFill rotWithShape="0">
                <a:blip r:embed="rId3"/>
                <a:stretch>
                  <a:fillRect l="-16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87" y="3783771"/>
            <a:ext cx="5930900" cy="6223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982804" y="4969012"/>
            <a:ext cx="5930900" cy="1511300"/>
            <a:chOff x="6553200" y="4737100"/>
            <a:chExt cx="4445000" cy="1511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737100"/>
              <a:ext cx="4445000" cy="1511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769100" y="4737100"/>
                  <a:ext cx="67120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𝒕</m:t>
                            </m:r>
                          </m:e>
                        </m:d>
                      </m:oMath>
                    </m:oMathPara>
                  </a14:m>
                  <a:endParaRPr lang="en-US" b="1" i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9100" y="4737100"/>
                  <a:ext cx="67120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72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F15539-7975-8245-9350-7DA8F03E49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Propagation: Parameter-Free Training of Multilayer Neural Networks</a:t>
            </a:r>
            <a:br>
              <a:rPr lang="en-US" dirty="0"/>
            </a:br>
            <a:r>
              <a:rPr lang="en-US" dirty="0"/>
              <a:t>with Continuous or Discrete Weights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5383DA-3328-BC4A-815F-18A9F6161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Soudry</a:t>
            </a:r>
            <a:r>
              <a:rPr lang="en-US" dirty="0"/>
              <a:t>, </a:t>
            </a:r>
            <a:r>
              <a:rPr lang="en-US" dirty="0" err="1"/>
              <a:t>Hubara</a:t>
            </a:r>
            <a:r>
              <a:rPr lang="en-US" dirty="0"/>
              <a:t>, Meir (2014)</a:t>
            </a:r>
          </a:p>
        </p:txBody>
      </p:sp>
    </p:spTree>
    <p:extLst>
      <p:ext uri="{BB962C8B-B14F-4D97-AF65-F5344CB8AC3E}">
        <p14:creationId xmlns:p14="http://schemas.microsoft.com/office/powerpoint/2010/main" val="2487576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Hawkes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Intensity</a:t>
            </a:r>
            <a:r>
              <a:rPr lang="en-US" dirty="0"/>
              <a:t> depends on </a:t>
            </a:r>
            <a:r>
              <a:rPr lang="en-US" dirty="0">
                <a:solidFill>
                  <a:srgbClr val="0000FF"/>
                </a:solidFill>
              </a:rPr>
              <a:t>event </a:t>
            </a:r>
            <a:r>
              <a:rPr lang="en-US" dirty="0"/>
              <a:t>history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Self excitatory</a:t>
            </a:r>
          </a:p>
          <a:p>
            <a:pPr lvl="1"/>
            <a:r>
              <a:rPr lang="en-US" dirty="0"/>
              <a:t>Decaying</a:t>
            </a:r>
          </a:p>
          <a:p>
            <a:r>
              <a:rPr lang="en-US" dirty="0"/>
              <a:t>Intensity decays over time</a:t>
            </a:r>
          </a:p>
          <a:p>
            <a:pPr lvl="1"/>
            <a:r>
              <a:rPr lang="en-US" dirty="0"/>
              <a:t>Used to model earthquakes,</a:t>
            </a:r>
            <a:br>
              <a:rPr lang="en-US" dirty="0"/>
            </a:br>
            <a:r>
              <a:rPr lang="en-US" dirty="0"/>
              <a:t>financial transactions, crimes</a:t>
            </a:r>
          </a:p>
          <a:p>
            <a:pPr lvl="1"/>
            <a:r>
              <a:rPr lang="en-US" dirty="0"/>
              <a:t>Decay rate determines time</a:t>
            </a:r>
            <a:br>
              <a:rPr lang="en-US" dirty="0"/>
            </a:br>
            <a:r>
              <a:rPr lang="en-US" dirty="0"/>
              <a:t>scale of persistence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28472" y="1342333"/>
            <a:ext cx="6337300" cy="4828702"/>
            <a:chOff x="5391150" y="2044700"/>
            <a:chExt cx="6337300" cy="48287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150" y="2044700"/>
              <a:ext cx="6337300" cy="45901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506817" y="2438400"/>
              <a:ext cx="1245705" cy="410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16760" y="6396348"/>
              <a:ext cx="845103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latin typeface="+mn-lt"/>
                </a:rPr>
                <a:t>Time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68454" y="4020365"/>
              <a:ext cx="134171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A50002"/>
                  </a:solidFill>
                  <a:latin typeface="+mn-lt"/>
                </a:rPr>
                <a:t>intensity</a:t>
              </a:r>
            </a:p>
            <a:p>
              <a:pPr algn="ctr"/>
              <a:r>
                <a:rPr lang="en-US" sz="2500" b="1" dirty="0">
                  <a:solidFill>
                    <a:srgbClr val="A50002"/>
                  </a:solidFill>
                  <a:latin typeface="+mn-lt"/>
                </a:rPr>
                <a:t>h(t)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71578" y="5453070"/>
              <a:ext cx="19354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rgbClr val="0000FF"/>
                  </a:solidFill>
                  <a:latin typeface="+mn-lt"/>
                </a:rPr>
                <a:t>event stream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7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7942" y="1613924"/>
                <a:ext cx="3840218" cy="111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𝒉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𝝁</m:t>
                      </m:r>
                      <m:r>
                        <a:rPr lang="en-US" sz="2500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5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500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&lt;</m:t>
                          </m:r>
                          <m:r>
                            <a:rPr lang="en-US" sz="2500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𝒕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𝜸</m:t>
                              </m:r>
                              <m:d>
                                <m:dPr>
                                  <m:ctrlPr>
                                    <a:rPr lang="en-US" sz="25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1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𝒕</m:t>
                                  </m:r>
                                  <m:r>
                                    <a:rPr lang="en-US" sz="2500" b="1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5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Arial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5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sz="25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5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42" y="1613924"/>
                <a:ext cx="3840218" cy="11146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Hawkes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286" y="1053366"/>
            <a:ext cx="11176000" cy="3699368"/>
          </a:xfrm>
        </p:spPr>
        <p:txBody>
          <a:bodyPr/>
          <a:lstStyle/>
          <a:p>
            <a:r>
              <a:rPr lang="en-US" sz="2800" dirty="0">
                <a:solidFill>
                  <a:srgbClr val="0F6FC6"/>
                </a:solidFill>
              </a:rPr>
              <a:t>Conditional intensity function</a:t>
            </a:r>
          </a:p>
          <a:p>
            <a:endParaRPr lang="en-US" sz="2800" dirty="0">
              <a:solidFill>
                <a:srgbClr val="0F6FC6"/>
              </a:solidFill>
            </a:endParaRPr>
          </a:p>
          <a:p>
            <a:endParaRPr lang="en-US" sz="2800" dirty="0">
              <a:solidFill>
                <a:srgbClr val="0F6FC6"/>
              </a:solidFill>
            </a:endParaRPr>
          </a:p>
          <a:p>
            <a:r>
              <a:rPr lang="en-US" sz="2800" dirty="0">
                <a:solidFill>
                  <a:srgbClr val="0F6FC6"/>
                </a:solidFill>
              </a:rPr>
              <a:t>Incremental formulation with discrete updates</a:t>
            </a:r>
          </a:p>
          <a:p>
            <a:endParaRPr lang="en-US" sz="2800" dirty="0">
              <a:solidFill>
                <a:srgbClr val="0F6FC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6734" y="1794440"/>
                <a:ext cx="6536148" cy="540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with</a:t>
                </a:r>
                <a:r>
                  <a:rPr lang="en-US" sz="2500" b="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𝓣</m:t>
                    </m:r>
                    <m:r>
                      <a:rPr lang="en-US" sz="2500" b="1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25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500" b="1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times of past events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734" y="1794440"/>
                <a:ext cx="6536148" cy="540084"/>
              </a:xfrm>
              <a:prstGeom prst="rect">
                <a:avLst/>
              </a:prstGeom>
              <a:blipFill rotWithShape="0">
                <a:blip r:embed="rId4"/>
                <a:stretch>
                  <a:fillRect l="-1491" t="-4494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7942" y="4704644"/>
                <a:ext cx="4972964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𝒌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𝝁</m:t>
                      </m:r>
                      <m:r>
                        <a:rPr lang="en-US" sz="2500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sz="25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500" b="1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𝒆</m:t>
                          </m:r>
                        </m:e>
                        <m:sup>
                          <m:r>
                            <a:rPr lang="en-US" sz="2500" b="1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500" b="1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𝜸</m:t>
                          </m:r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B473F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>
                                  <a:solidFill>
                                    <a:srgbClr val="B473F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𝜟</m:t>
                              </m:r>
                              <m:r>
                                <a:rPr lang="en-US" sz="2500" b="1" i="1">
                                  <a:solidFill>
                                    <a:srgbClr val="B473F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500" b="1" i="1">
                                  <a:solidFill>
                                    <a:srgbClr val="B473F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𝒌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is-IS" sz="25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𝒌</m:t>
                              </m:r>
                              <m: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en-US" sz="25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500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500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𝝁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𝜶</m:t>
                      </m:r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B473F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B473F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B473F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25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42" y="4704644"/>
                <a:ext cx="4972964" cy="4849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5918" y="3773212"/>
                <a:ext cx="280538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𝒉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𝟎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𝝁</m:t>
                    </m:r>
                  </m:oMath>
                </a14:m>
                <a:r>
                  <a:rPr lang="en-US" sz="2500" b="1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and</a:t>
                </a:r>
                <a:r>
                  <a:rPr lang="en-US" sz="25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𝒕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𝟎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𝟎</m:t>
                    </m:r>
                  </m:oMath>
                </a14:m>
                <a:endParaRPr lang="en-US" sz="25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3773212"/>
                <a:ext cx="2805383" cy="477054"/>
              </a:xfrm>
              <a:prstGeom prst="rect">
                <a:avLst/>
              </a:prstGeom>
              <a:blipFill rotWithShape="0">
                <a:blip r:embed="rId6"/>
                <a:stretch>
                  <a:fillRect t="-1025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6911" y="5816141"/>
                <a:ext cx="2400081" cy="477054"/>
              </a:xfrm>
              <a:prstGeom prst="rect">
                <a:avLst/>
              </a:prstGeom>
              <a:noFill/>
              <a:ln>
                <a:solidFill>
                  <a:srgbClr val="B473F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500" b="0" i="0" smtClean="0">
                          <a:solidFill>
                            <a:srgbClr val="B473F2"/>
                          </a:solidFill>
                          <a:latin typeface="Cambria Math" charset="0"/>
                        </a:rPr>
                        <m:t>Δ</m:t>
                      </m:r>
                      <m:sSub>
                        <m:sSubPr>
                          <m:ctrlPr>
                            <a:rPr lang="en-US" sz="2500" i="1" smtClean="0">
                              <a:solidFill>
                                <a:srgbClr val="B473F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rgbClr val="B473F2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B473F2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rgbClr val="B473F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sSub>
                        <m:sSubPr>
                          <m:ctrlPr>
                            <a:rPr lang="en-US" sz="2500" i="1" smtClean="0">
                              <a:solidFill>
                                <a:srgbClr val="B473F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rgbClr val="B473F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B473F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rgbClr val="B473F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500" i="1" smtClean="0">
                              <a:solidFill>
                                <a:srgbClr val="B473F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rgbClr val="B473F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B473F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500" b="0" i="1" smtClean="0">
                              <a:solidFill>
                                <a:srgbClr val="B473F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500" dirty="0">
                  <a:solidFill>
                    <a:srgbClr val="B473F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11" y="5816141"/>
                <a:ext cx="2400081" cy="477054"/>
              </a:xfrm>
              <a:prstGeom prst="rect">
                <a:avLst/>
              </a:prstGeom>
              <a:blipFill rotWithShape="0">
                <a:blip r:embed="rId7"/>
                <a:stretch>
                  <a:fillRect b="-3750"/>
                </a:stretch>
              </a:blipFill>
              <a:ln>
                <a:solidFill>
                  <a:srgbClr val="B473F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2806952" y="5189585"/>
            <a:ext cx="412210" cy="626556"/>
          </a:xfrm>
          <a:prstGeom prst="straightConnector1">
            <a:avLst/>
          </a:prstGeom>
          <a:ln w="127000">
            <a:solidFill>
              <a:srgbClr val="B473F2">
                <a:alpha val="31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69473" y="4844183"/>
            <a:ext cx="635440" cy="34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33449" y="5207112"/>
            <a:ext cx="3603807" cy="1506742"/>
            <a:chOff x="2787787" y="6644664"/>
            <a:chExt cx="3603807" cy="15067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787787" y="7258918"/>
                  <a:ext cx="3603807" cy="892488"/>
                </a:xfrm>
                <a:prstGeom prst="rect">
                  <a:avLst/>
                </a:prstGeom>
                <a:noFill/>
                <a:ln>
                  <a:solidFill>
                    <a:srgbClr val="B473F2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0" i="1" smtClean="0">
                                <a:ln>
                                  <a:noFill/>
                                </a:ln>
                                <a:solidFill>
                                  <a:srgbClr val="B473F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n>
                                  <a:noFill/>
                                </a:ln>
                                <a:solidFill>
                                  <a:srgbClr val="B473F2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n>
                                  <a:noFill/>
                                </a:ln>
                                <a:solidFill>
                                  <a:srgbClr val="B473F2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600" b="0" i="1" smtClean="0">
                            <a:ln>
                              <a:noFill/>
                            </a:ln>
                            <a:solidFill>
                              <a:srgbClr val="B473F2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cs-CZ" sz="2600" b="0" i="1" smtClean="0">
                                <a:ln>
                                  <a:noFill/>
                                </a:ln>
                                <a:solidFill>
                                  <a:srgbClr val="B473F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600" b="0" i="1" smtClean="0">
                                    <a:ln>
                                      <a:noFill/>
                                    </a:ln>
                                    <a:solidFill>
                                      <a:srgbClr val="B473F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b="0" i="1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600" b="0" i="0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 b="0" i="0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 b="0" i="0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event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 i="0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 i="0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occurs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600" b="0" i="1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600" b="0" i="0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 b="0" i="0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 b="0" i="0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no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 b="0" i="0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 b="0" i="0" smtClean="0">
                                      <a:ln>
                                        <a:noFill/>
                                      </a:ln>
                                      <a:solidFill>
                                        <a:srgbClr val="B473F2"/>
                                      </a:solidFill>
                                      <a:latin typeface="Cambria Math" charset="0"/>
                                    </a:rPr>
                                    <m:t>event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600" b="1" dirty="0">
                    <a:solidFill>
                      <a:srgbClr val="B473F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7787" y="7258918"/>
                  <a:ext cx="3603807" cy="8924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rgbClr val="B473F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 flipV="1">
              <a:off x="4287125" y="6644664"/>
              <a:ext cx="451156" cy="614254"/>
            </a:xfrm>
            <a:prstGeom prst="straightConnector1">
              <a:avLst/>
            </a:prstGeom>
            <a:ln w="127000">
              <a:solidFill>
                <a:srgbClr val="B473F2">
                  <a:alpha val="44000"/>
                </a:srgb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47942" y="1613924"/>
            <a:ext cx="3840218" cy="1114601"/>
            <a:chOff x="7489108" y="-359752"/>
            <a:chExt cx="3840218" cy="1114601"/>
          </a:xfrm>
        </p:grpSpPr>
        <p:sp>
          <p:nvSpPr>
            <p:cNvPr id="16" name="Rectangle 15"/>
            <p:cNvSpPr/>
            <p:nvPr/>
          </p:nvSpPr>
          <p:spPr>
            <a:xfrm>
              <a:off x="8432695" y="-69705"/>
              <a:ext cx="497437" cy="3950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489108" y="-359752"/>
                  <a:ext cx="3840218" cy="1114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𝝁</m:t>
                        </m:r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+</m:t>
                        </m:r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𝜶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&lt;</m:t>
                            </m:r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𝒕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−</m:t>
                                </m:r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𝜸</m:t>
                                </m:r>
                                <m:d>
                                  <m:dPr>
                                    <m:ctrlPr>
                                      <a:rPr lang="en-US" sz="25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𝒕</m:t>
                                    </m:r>
                                    <m:r>
                                      <a:rPr lang="en-US" sz="25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5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Arial" charset="0"/>
                                            <a:cs typeface="Arial" charset="0"/>
                                          </a:rPr>
                                          <m:t>𝒕</m:t>
                                        </m:r>
                                      </m:e>
                                      <m:sub>
                                        <m:r>
                                          <a:rPr lang="en-US" sz="25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Arial" charset="0"/>
                                            <a:cs typeface="Arial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500" b="1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108" y="-359752"/>
                  <a:ext cx="3840218" cy="11146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1147942" y="1615536"/>
            <a:ext cx="3840218" cy="1114601"/>
            <a:chOff x="3395816" y="-1200178"/>
            <a:chExt cx="3840218" cy="1114601"/>
          </a:xfrm>
        </p:grpSpPr>
        <p:sp>
          <p:nvSpPr>
            <p:cNvPr id="25" name="Rectangle 24"/>
            <p:cNvSpPr/>
            <p:nvPr/>
          </p:nvSpPr>
          <p:spPr>
            <a:xfrm>
              <a:off x="4969599" y="-910131"/>
              <a:ext cx="497437" cy="3950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395816" y="-1200178"/>
                  <a:ext cx="3840218" cy="1114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𝝁</m:t>
                        </m:r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+</m:t>
                        </m:r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𝜶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&lt;</m:t>
                            </m:r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𝒕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−</m:t>
                                </m:r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𝜸</m:t>
                                </m:r>
                                <m:d>
                                  <m:dPr>
                                    <m:ctrlPr>
                                      <a:rPr lang="en-US" sz="25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𝒕</m:t>
                                    </m:r>
                                    <m:r>
                                      <a:rPr lang="en-US" sz="25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5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Arial" charset="0"/>
                                            <a:cs typeface="Arial" charset="0"/>
                                          </a:rPr>
                                          <m:t>𝒕</m:t>
                                        </m:r>
                                      </m:e>
                                      <m:sub>
                                        <m:r>
                                          <a:rPr lang="en-US" sz="25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Arial" charset="0"/>
                                            <a:cs typeface="Arial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500" b="1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5816" y="-1200178"/>
                  <a:ext cx="3840218" cy="11146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147942" y="1613924"/>
            <a:ext cx="3840218" cy="1114601"/>
            <a:chOff x="-7623" y="-306930"/>
            <a:chExt cx="3840218" cy="1114601"/>
          </a:xfrm>
        </p:grpSpPr>
        <p:sp>
          <p:nvSpPr>
            <p:cNvPr id="38" name="Rectangle 37"/>
            <p:cNvSpPr/>
            <p:nvPr/>
          </p:nvSpPr>
          <p:spPr>
            <a:xfrm>
              <a:off x="2702982" y="-53954"/>
              <a:ext cx="312065" cy="2307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-7623" y="-306930"/>
                  <a:ext cx="3840218" cy="1114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𝝁</m:t>
                        </m:r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+</m:t>
                        </m:r>
                        <m:r>
                          <a:rPr lang="en-US" sz="2500" b="1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𝜶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&lt;</m:t>
                            </m:r>
                            <m:r>
                              <a:rPr lang="en-US" sz="25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𝒕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500" b="1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−</m:t>
                                </m:r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𝜸</m:t>
                                </m:r>
                                <m:d>
                                  <m:dPr>
                                    <m:ctrlPr>
                                      <a:rPr lang="en-US" sz="25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𝒕</m:t>
                                    </m:r>
                                    <m:r>
                                      <a:rPr lang="en-US" sz="25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5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Arial" charset="0"/>
                                            <a:cs typeface="Arial" charset="0"/>
                                          </a:rPr>
                                          <m:t>𝒕</m:t>
                                        </m:r>
                                      </m:e>
                                      <m:sub>
                                        <m:r>
                                          <a:rPr lang="en-US" sz="25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Arial" charset="0"/>
                                            <a:cs typeface="Arial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500" b="1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623" y="-306930"/>
                  <a:ext cx="3840218" cy="111460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10454742" y="4566593"/>
            <a:ext cx="1246111" cy="1703313"/>
            <a:chOff x="10454742" y="4566593"/>
            <a:chExt cx="1246111" cy="1703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/>
                <p:cNvSpPr/>
                <p:nvPr/>
              </p:nvSpPr>
              <p:spPr>
                <a:xfrm>
                  <a:off x="10786453" y="5355506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 w="63500">
                  <a:solidFill>
                    <a:srgbClr val="2E00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rgbClr val="B473F2"/>
                            </a:solidFill>
                            <a:latin typeface="Cambria Math" charset="0"/>
                          </a:rPr>
                          <m:t>𝚫</m:t>
                        </m:r>
                        <m:r>
                          <a:rPr lang="en-US" sz="2800" b="1" i="0" smtClean="0">
                            <a:solidFill>
                              <a:srgbClr val="B473F2"/>
                            </a:solidFill>
                            <a:latin typeface="Cambria Math" charset="0"/>
                          </a:rPr>
                          <m:t>𝐭</m:t>
                        </m:r>
                      </m:oMath>
                    </m:oMathPara>
                  </a14:m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Oval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6453" y="5355506"/>
                  <a:ext cx="914400" cy="914400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63500">
                  <a:solidFill>
                    <a:srgbClr val="2E006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>
              <a:endCxn id="43" idx="5"/>
            </p:cNvCxnSpPr>
            <p:nvPr/>
          </p:nvCxnSpPr>
          <p:spPr>
            <a:xfrm flipH="1" flipV="1">
              <a:off x="10454742" y="4566593"/>
              <a:ext cx="591111" cy="837003"/>
            </a:xfrm>
            <a:prstGeom prst="straightConnector1">
              <a:avLst/>
            </a:prstGeom>
            <a:ln w="63500">
              <a:solidFill>
                <a:srgbClr val="2E006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9674253" y="3138364"/>
            <a:ext cx="1341120" cy="3135971"/>
            <a:chOff x="10241280" y="3410712"/>
            <a:chExt cx="1341120" cy="3135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/>
                <p:cNvSpPr/>
                <p:nvPr/>
              </p:nvSpPr>
              <p:spPr>
                <a:xfrm>
                  <a:off x="10241280" y="4058452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 w="63500">
                  <a:solidFill>
                    <a:srgbClr val="2E00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𝒉</m:t>
                        </m:r>
                      </m:oMath>
                    </m:oMathPara>
                  </a14:m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Oval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280" y="4058452"/>
                  <a:ext cx="914400" cy="9144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63500">
                  <a:solidFill>
                    <a:srgbClr val="2E006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/>
                <p:cNvSpPr/>
                <p:nvPr/>
              </p:nvSpPr>
              <p:spPr>
                <a:xfrm>
                  <a:off x="10241280" y="5632283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 w="63500">
                  <a:solidFill>
                    <a:srgbClr val="2E00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B473F2"/>
                            </a:solidFill>
                            <a:latin typeface="Cambria Math" charset="0"/>
                          </a:rPr>
                          <m:t>𝒙</m:t>
                        </m:r>
                      </m:oMath>
                    </m:oMathPara>
                  </a14:m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280" y="5632283"/>
                  <a:ext cx="914400" cy="914400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63500">
                  <a:solidFill>
                    <a:srgbClr val="2E006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44" idx="0"/>
              <a:endCxn id="43" idx="4"/>
            </p:cNvCxnSpPr>
            <p:nvPr/>
          </p:nvCxnSpPr>
          <p:spPr>
            <a:xfrm flipV="1">
              <a:off x="10698480" y="4972852"/>
              <a:ext cx="0" cy="659431"/>
            </a:xfrm>
            <a:prstGeom prst="straightConnector1">
              <a:avLst/>
            </a:prstGeom>
            <a:ln w="63500">
              <a:solidFill>
                <a:srgbClr val="2E006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3" idx="0"/>
            </p:cNvCxnSpPr>
            <p:nvPr/>
          </p:nvCxnSpPr>
          <p:spPr>
            <a:xfrm flipV="1">
              <a:off x="10698480" y="3410712"/>
              <a:ext cx="0" cy="647740"/>
            </a:xfrm>
            <a:prstGeom prst="straightConnector1">
              <a:avLst/>
            </a:prstGeom>
            <a:ln w="63500">
              <a:solidFill>
                <a:srgbClr val="2E006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U-Turn Arrow 61"/>
            <p:cNvSpPr/>
            <p:nvPr/>
          </p:nvSpPr>
          <p:spPr>
            <a:xfrm rot="5400000">
              <a:off x="11028315" y="4308710"/>
              <a:ext cx="612526" cy="495644"/>
            </a:xfrm>
            <a:prstGeom prst="uturnArrow">
              <a:avLst>
                <a:gd name="adj1" fmla="val 10800"/>
                <a:gd name="adj2" fmla="val 19235"/>
                <a:gd name="adj3" fmla="val 35685"/>
                <a:gd name="adj4" fmla="val 43750"/>
                <a:gd name="adj5" fmla="val 100000"/>
              </a:avLst>
            </a:prstGeom>
            <a:solidFill>
              <a:srgbClr val="2E0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244538" y="3909076"/>
            <a:ext cx="2150436" cy="1424986"/>
            <a:chOff x="9811565" y="4181424"/>
            <a:chExt cx="2150436" cy="14249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9811565" y="4247616"/>
                  <a:ext cx="494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2E0067"/>
                            </a:solidFill>
                            <a:latin typeface="Cambria Math" charset="0"/>
                          </a:rPr>
                          <m:t>𝝁</m:t>
                        </m:r>
                      </m:oMath>
                    </m:oMathPara>
                  </a14:m>
                  <a:endParaRPr lang="en-US" sz="2800" b="1" dirty="0">
                    <a:solidFill>
                      <a:srgbClr val="2E0067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1565" y="4247616"/>
                  <a:ext cx="494046" cy="52322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1479177" y="4181424"/>
                  <a:ext cx="4828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2E0067"/>
                            </a:solidFill>
                            <a:latin typeface="Cambria Math" charset="0"/>
                          </a:rPr>
                          <m:t>𝜸</m:t>
                        </m:r>
                      </m:oMath>
                    </m:oMathPara>
                  </a14:m>
                  <a:endParaRPr lang="en-US" sz="2800" b="1" dirty="0">
                    <a:solidFill>
                      <a:srgbClr val="2E0067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9177" y="4181424"/>
                  <a:ext cx="482824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0629190" y="5083190"/>
                  <a:ext cx="50686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2E0067"/>
                            </a:solidFill>
                            <a:latin typeface="Cambria Math" charset="0"/>
                          </a:rPr>
                          <m:t>𝜶</m:t>
                        </m:r>
                      </m:oMath>
                    </m:oMathPara>
                  </a14:m>
                  <a:endParaRPr lang="en-US" sz="2800" b="1" dirty="0">
                    <a:solidFill>
                      <a:srgbClr val="2E0067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9190" y="5083190"/>
                  <a:ext cx="506869" cy="52322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19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Hawkes Process As A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200150"/>
                <a:ext cx="11176000" cy="13906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Three time scales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𝜸</m:t>
                    </m:r>
                    <m:r>
                      <a:rPr lang="en-US" b="1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𝟖</m:t>
                            </m:r>
                          </m:den>
                        </m:f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bg-BG" b="1" i="1" smtClean="0">
                                <a:solidFill>
                                  <a:srgbClr val="00DE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DE0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DE00"/>
                                </a:solidFill>
                                <a:latin typeface="Cambria Math" charset="0"/>
                              </a:rPr>
                              <m:t>𝟑𝟐</m:t>
                            </m:r>
                          </m:den>
                        </m:f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bg-BG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𝟏𝟐𝟖</m:t>
                            </m:r>
                          </m:den>
                        </m:f>
                      </m:e>
                    </m:d>
                    <m:r>
                      <a:rPr lang="en-US" b="1" i="0" smtClean="0">
                        <a:latin typeface="Cambria Math" charset="0"/>
                      </a:rPr>
                      <m:t>, </m:t>
                    </m:r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.</m:t>
                    </m:r>
                    <m:r>
                      <a:rPr lang="en-US" b="1" i="1" smtClean="0">
                        <a:latin typeface="Cambria Math" charset="0"/>
                      </a:rPr>
                      <m:t>𝟕𝟓</m:t>
                    </m:r>
                    <m:r>
                      <a:rPr lang="en-US" b="1" i="1" smtClean="0">
                        <a:latin typeface="Cambria Math" charset="0"/>
                      </a:rPr>
                      <m:t>𝜸</m:t>
                    </m:r>
                    <m:r>
                      <a:rPr lang="en-US" b="1" i="1" smtClean="0">
                        <a:latin typeface="Cambria Math" charset="0"/>
                      </a:rPr>
                      <m:t>, </m:t>
                    </m:r>
                    <m:r>
                      <a:rPr lang="en-US" b="1" i="1" smtClean="0">
                        <a:latin typeface="Cambria Math" charset="0"/>
                      </a:rPr>
                      <m:t>𝝁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.</m:t>
                    </m:r>
                    <m:r>
                      <a:rPr lang="en-US" b="1" i="1" smtClean="0">
                        <a:latin typeface="Cambria Math" charset="0"/>
                      </a:rPr>
                      <m:t>𝟎𝟎𝟐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200150"/>
                <a:ext cx="11176000" cy="1390650"/>
              </a:xfrm>
              <a:blipFill rotWithShape="0">
                <a:blip r:embed="rId2"/>
                <a:stretch>
                  <a:fillRect l="-164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4" y="2800350"/>
            <a:ext cx="10058400" cy="37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Observe a time series and predict what comes next?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Given model parameters, compute intensity from observations:</a:t>
                </a:r>
                <a:endParaRPr lang="en-US" i="1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i="1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i="1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Given intensity, compute event likelihood in 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𝚫</m:t>
                    </m:r>
                    <m:r>
                      <a:rPr lang="en-US" b="1" i="0" smtClean="0">
                        <a:latin typeface="Cambria Math" charset="0"/>
                      </a:rPr>
                      <m:t>𝐭</m:t>
                    </m:r>
                  </m:oMath>
                </a14:m>
                <a:r>
                  <a:rPr lang="en-US" dirty="0"/>
                  <a:t> window: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82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8575" y="5237109"/>
                <a:ext cx="9783576" cy="54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 b="0" i="0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Pr</m:t>
                      </m:r>
                      <m:d>
                        <m:dPr>
                          <m:ctrlPr>
                            <a:rPr lang="en-US" sz="25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𝑘</m:t>
                              </m:r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500" b="0" i="0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Δ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=1|</m:t>
                          </m:r>
                          <m:sSub>
                            <m:sSub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𝑘</m:t>
                              </m:r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US" sz="2500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1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−</m:t>
                      </m:r>
                      <m:sSup>
                        <m:sSupPr>
                          <m:ctrlP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𝑘</m:t>
                                  </m:r>
                                  <m: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𝜇</m:t>
                              </m:r>
                            </m:e>
                          </m:d>
                          <m:d>
                            <m:d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−</m:t>
                                  </m:r>
                                  <m: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𝛾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Δ</m:t>
                                  </m:r>
                                  <m:r>
                                    <a:rPr lang="en-US" sz="25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/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𝛾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2500" b="0" i="0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Δ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5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75" y="5237109"/>
                <a:ext cx="9783576" cy="5452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68575" y="4040424"/>
                <a:ext cx="5018682" cy="486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US" sz="2500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𝜇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sz="25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500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5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Δ</m:t>
                              </m:r>
                              <m: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is-IS" sz="25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𝑘</m:t>
                              </m:r>
                              <m:r>
                                <a:rPr lang="en-US" sz="25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𝜇</m:t>
                          </m:r>
                        </m:e>
                      </m:d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+</m:t>
                      </m:r>
                      <m:r>
                        <a:rPr lang="en-US" sz="25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𝛼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5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75" y="4040424"/>
                <a:ext cx="5018682" cy="4869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44937" y="5309661"/>
                <a:ext cx="138634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n>
                            <a:noFill/>
                          </a:ln>
                          <a:solidFill>
                            <a:srgbClr val="B473F2"/>
                          </a:solidFill>
                          <a:latin typeface="Cambria Math" charset="0"/>
                        </a:rPr>
                        <m:t>≡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B473F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B473F2"/>
                              </a:solidFill>
                              <a:latin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B473F2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600" i="1">
                          <a:solidFill>
                            <a:srgbClr val="B473F2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600">
                          <a:solidFill>
                            <a:srgbClr val="B473F2"/>
                          </a:solidFill>
                          <a:latin typeface="Cambria Math" charset="0"/>
                        </a:rPr>
                        <m:t>Δ</m:t>
                      </m:r>
                      <m:r>
                        <a:rPr lang="en-US" sz="2600" i="1">
                          <a:solidFill>
                            <a:srgbClr val="B473F2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sz="2600" i="1">
                          <a:solidFill>
                            <a:srgbClr val="B473F2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6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937" y="5309661"/>
                <a:ext cx="138634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5" y="2066320"/>
            <a:ext cx="9525000" cy="135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84713" y="2119328"/>
            <a:ext cx="4812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66301" y="2178996"/>
            <a:ext cx="520700" cy="726332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Premise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990600"/>
                <a:ext cx="11176000" cy="55961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time scale for an event type may vary from sequence to sequence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we want to infer time scale 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𝜸</m:t>
                    </m:r>
                  </m:oMath>
                </a14:m>
                <a:r>
                  <a:rPr lang="en-US" dirty="0"/>
                  <a:t> appropriate for each event and </a:t>
                </a:r>
                <a:r>
                  <a:rPr lang="en-US" u="sng" dirty="0"/>
                  <a:t>for each sequence.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990600"/>
                <a:ext cx="11176000" cy="5596180"/>
              </a:xfrm>
              <a:blipFill rotWithShape="0">
                <a:blip r:embed="rId3"/>
                <a:stretch>
                  <a:fillRect l="-164" t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2804557" y="2170063"/>
            <a:ext cx="6582886" cy="1458285"/>
            <a:chOff x="2561114" y="1601262"/>
            <a:chExt cx="6582886" cy="1458285"/>
          </a:xfrm>
        </p:grpSpPr>
        <p:grpSp>
          <p:nvGrpSpPr>
            <p:cNvPr id="47" name="Group 46"/>
            <p:cNvGrpSpPr/>
            <p:nvPr/>
          </p:nvGrpSpPr>
          <p:grpSpPr>
            <a:xfrm>
              <a:off x="2561114" y="1601262"/>
              <a:ext cx="6582886" cy="554259"/>
              <a:chOff x="1197263" y="2019360"/>
              <a:chExt cx="9804400" cy="8255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H="1">
                <a:off x="1197263" y="2432110"/>
                <a:ext cx="98044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stealth" w="lg" len="lg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736079" y="2019360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611363" y="2019360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561114" y="2505288"/>
              <a:ext cx="6582886" cy="554259"/>
              <a:chOff x="501017" y="7452504"/>
              <a:chExt cx="9804400" cy="8255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501017" y="7865254"/>
                <a:ext cx="98044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stealth" w="lg" len="lg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17608" y="7452504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232869" y="7452504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562135" y="7452504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992774" y="7452504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352409" y="7452504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673131" y="7452504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085518" y="7452504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9179329" y="7452504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316646" y="7452504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557163" y="7452504"/>
                <a:ext cx="0" cy="8255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468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Inference of Time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176000" cy="52379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Treat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𝜸</m:t>
                    </m:r>
                  </m:oMath>
                </a14:m>
                <a:r>
                  <a:rPr lang="en-US" dirty="0"/>
                  <a:t> as a discrete random variable to be inferred from observations.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𝛾</m:t>
                    </m:r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r>
                      <a:rPr lang="en-US" sz="2600" b="1" i="1" smtClean="0">
                        <a:latin typeface="Cambria Math" charset="0"/>
                      </a:rPr>
                      <m:t>{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 …,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sz="2600" b="1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600" dirty="0"/>
                  <a:t> where </a:t>
                </a:r>
                <a:r>
                  <a:rPr lang="en-US" sz="2600" i="1" dirty="0"/>
                  <a:t>S</a:t>
                </a:r>
                <a:r>
                  <a:rPr lang="en-US" sz="2600" dirty="0"/>
                  <a:t> is the number of candidate scales</a:t>
                </a:r>
              </a:p>
              <a:p>
                <a:pPr lvl="1"/>
                <a:r>
                  <a:rPr lang="en-US" sz="2600" dirty="0"/>
                  <a:t>log-linear scale to cover large dynamic range</a:t>
                </a:r>
              </a:p>
              <a:p>
                <a:r>
                  <a:rPr lang="en-US" sz="2800" dirty="0"/>
                  <a:t>Specify prior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𝜸</m:t>
                    </m:r>
                  </m:oMath>
                </a14:m>
                <a:endParaRPr lang="en-US" sz="2388" b="0" dirty="0">
                  <a:solidFill>
                    <a:schemeClr val="accent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>
                        <a:latin typeface="Cambria Math" charset="0"/>
                      </a:rPr>
                      <m:t>Pr</m:t>
                    </m:r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charset="0"/>
                          </a:rPr>
                          <m:t>𝛾</m:t>
                        </m:r>
                        <m:r>
                          <a:rPr lang="en-US" sz="2400" b="0" i="1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300" b="0" dirty="0">
                  <a:solidFill>
                    <a:schemeClr val="accent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Given next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sz="280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/>
                  <a:t>(present or absent)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𝒕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, perform Bayesian update: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>
                        <a:latin typeface="Cambria Math" charset="0"/>
                        <a:ea typeface="Cambria Math" charset="0"/>
                        <a:cs typeface="Cambria Math" charset="0"/>
                      </a:rPr>
                      <m:t>Pr</m:t>
                    </m:r>
                    <m:d>
                      <m:dPr>
                        <m:ctrlPr>
                          <a:rPr lang="en-US" sz="2300" b="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3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3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3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300" b="0" i="1">
                        <a:latin typeface="Cambria Math" charset="0"/>
                        <a:ea typeface="Cambria Math" charset="0"/>
                        <a:cs typeface="Cambria Math" charset="0"/>
                      </a:rPr>
                      <m:t> ~ </m:t>
                    </m:r>
                    <m:r>
                      <a:rPr lang="en-US" sz="2300" b="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d>
                      <m:dPr>
                        <m:ctrlPr>
                          <a:rPr lang="en-US" sz="23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300" b="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300" b="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300" b="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3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2300" b="0">
                        <a:latin typeface="Cambria Math" charset="0"/>
                        <a:ea typeface="Cambria Math" charset="0"/>
                        <a:cs typeface="Cambria Math" charset="0"/>
                      </a:rPr>
                      <m:t>Pr</m:t>
                    </m:r>
                    <m:d>
                      <m:dPr>
                        <m:ctrlPr>
                          <a:rPr lang="en-US" sz="2300" b="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3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3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3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3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300" b="0" dirty="0">
                  <a:solidFill>
                    <a:schemeClr val="accent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2688" dirty="0"/>
              </a:p>
              <a:p>
                <a:endParaRPr lang="en-US" sz="2600" b="0" dirty="0"/>
              </a:p>
              <a:p>
                <a:pPr lvl="1"/>
                <a:endParaRPr lang="en-US" sz="2600" b="0" dirty="0">
                  <a:solidFill>
                    <a:schemeClr val="accent2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176000" cy="5237918"/>
              </a:xfrm>
              <a:blipFill rotWithShape="0">
                <a:blip r:embed="rId3"/>
                <a:stretch>
                  <a:fillRect l="-218" t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79458" y="4572731"/>
            <a:ext cx="65" cy="4770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787" y="5385748"/>
            <a:ext cx="6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500" b="0" dirty="0">
              <a:solidFill>
                <a:srgbClr val="0F6FC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82179" y="6010793"/>
                <a:ext cx="4478470" cy="61356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𝜇</m:t>
                              </m:r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1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1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Arial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210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Arial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is-IS" sz="21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Arial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𝑘</m:t>
                                      </m:r>
                                      <m: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−1,</m:t>
                                      </m:r>
                                      <m: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1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−</m:t>
                                  </m:r>
                                  <m:r>
                                    <a:rPr lang="en-US" sz="21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1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𝑘𝑖</m:t>
                          </m:r>
                        </m:sub>
                      </m:sSub>
                      <m:d>
                        <m:d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solidFill>
                                <a:srgbClr val="7030A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1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179" y="6010793"/>
                <a:ext cx="4478470" cy="6135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rapezoid 8"/>
          <p:cNvSpPr/>
          <p:nvPr/>
        </p:nvSpPr>
        <p:spPr>
          <a:xfrm>
            <a:off x="2368732" y="5561730"/>
            <a:ext cx="4513309" cy="449063"/>
          </a:xfrm>
          <a:prstGeom prst="trapezoid">
            <a:avLst>
              <a:gd name="adj" fmla="val 158809"/>
            </a:avLst>
          </a:prstGeom>
          <a:solidFill>
            <a:srgbClr val="7030A0">
              <a:alpha val="28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6"/>
          <a:stretch/>
        </p:blipFill>
        <p:spPr>
          <a:xfrm>
            <a:off x="2365679" y="457200"/>
            <a:ext cx="7380875" cy="5749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4576" y="4073968"/>
            <a:ext cx="104868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00FF"/>
                </a:solidFill>
              </a:rPr>
              <a:t>short</a:t>
            </a:r>
            <a:endParaRPr lang="en-US" sz="31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4576" y="1787967"/>
            <a:ext cx="89800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</a:rPr>
              <a:t>long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4576" y="2927883"/>
            <a:ext cx="1556836" cy="5693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B419B3"/>
                </a:solidFill>
              </a:rPr>
              <a:t>medium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14456" y="456121"/>
            <a:ext cx="271666" cy="976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4456" y="1032592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short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14456" y="456121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14456" y="734647"/>
            <a:ext cx="106952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B419B3"/>
                </a:solidFill>
              </a:rPr>
              <a:t>medium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5679" y="1630017"/>
            <a:ext cx="8925173" cy="3326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9774" y="-80368"/>
            <a:ext cx="9899374" cy="1551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2"/>
          <a:stretch/>
        </p:blipFill>
        <p:spPr>
          <a:xfrm>
            <a:off x="2370413" y="4982820"/>
            <a:ext cx="7380875" cy="1047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09828" y="5128594"/>
            <a:ext cx="163423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latin typeface="+mn-lt"/>
              </a:rPr>
              <a:t>marginal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09599" y="856231"/>
            <a:ext cx="1679797" cy="3941056"/>
            <a:chOff x="609599" y="856231"/>
            <a:chExt cx="1679797" cy="3941056"/>
          </a:xfrm>
        </p:grpSpPr>
        <p:sp>
          <p:nvSpPr>
            <p:cNvPr id="17" name="Left Bracket 16"/>
            <p:cNvSpPr/>
            <p:nvPr/>
          </p:nvSpPr>
          <p:spPr>
            <a:xfrm>
              <a:off x="1905083" y="1630017"/>
              <a:ext cx="384313" cy="3167270"/>
            </a:xfrm>
            <a:prstGeom prst="leftBracket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09599" y="2782954"/>
              <a:ext cx="791087" cy="795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05143" y="856231"/>
              <a:ext cx="1284253" cy="0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0"/>
            </p:cNvCxnSpPr>
            <p:nvPr/>
          </p:nvCxnSpPr>
          <p:spPr>
            <a:xfrm flipV="1">
              <a:off x="1005143" y="856231"/>
              <a:ext cx="3233" cy="1926723"/>
            </a:xfrm>
            <a:prstGeom prst="line">
              <a:avLst/>
            </a:prstGeom>
            <a:ln w="50800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8" idx="6"/>
            </p:cNvCxnSpPr>
            <p:nvPr/>
          </p:nvCxnSpPr>
          <p:spPr>
            <a:xfrm flipH="1" flipV="1">
              <a:off x="1400686" y="3180519"/>
              <a:ext cx="493167" cy="14721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00408" y="3578084"/>
            <a:ext cx="1370005" cy="1928611"/>
            <a:chOff x="1000408" y="3578084"/>
            <a:chExt cx="1370005" cy="1928611"/>
          </a:xfrm>
        </p:grpSpPr>
        <p:cxnSp>
          <p:nvCxnSpPr>
            <p:cNvPr id="30" name="Straight Connector 29"/>
            <p:cNvCxnSpPr>
              <a:stCxn id="5" idx="1"/>
            </p:cNvCxnSpPr>
            <p:nvPr/>
          </p:nvCxnSpPr>
          <p:spPr>
            <a:xfrm flipH="1" flipV="1">
              <a:off x="1000408" y="5504806"/>
              <a:ext cx="1370005" cy="1889"/>
            </a:xfrm>
            <a:prstGeom prst="line">
              <a:avLst/>
            </a:prstGeom>
            <a:ln w="50800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8" idx="4"/>
            </p:cNvCxnSpPr>
            <p:nvPr/>
          </p:nvCxnSpPr>
          <p:spPr>
            <a:xfrm flipV="1">
              <a:off x="1005142" y="3578084"/>
              <a:ext cx="1" cy="1928611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16200000">
                <a:off x="1992521" y="578412"/>
                <a:ext cx="514885" cy="5693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𝜸</m:t>
                      </m:r>
                    </m:oMath>
                  </m:oMathPara>
                </a14:m>
                <a:endParaRPr lang="en-US" sz="31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92521" y="578412"/>
                <a:ext cx="514885" cy="5693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931408" y="1787967"/>
            <a:ext cx="570470" cy="2855388"/>
            <a:chOff x="1931408" y="1787967"/>
            <a:chExt cx="570470" cy="2925168"/>
          </a:xfrm>
        </p:grpSpPr>
        <p:sp>
          <p:nvSpPr>
            <p:cNvPr id="41" name="Rectangle 40"/>
            <p:cNvSpPr/>
            <p:nvPr/>
          </p:nvSpPr>
          <p:spPr>
            <a:xfrm>
              <a:off x="2294717" y="1787967"/>
              <a:ext cx="207161" cy="2925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401776" y="2906597"/>
              <a:ext cx="1628651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100" b="1" dirty="0">
                  <a:solidFill>
                    <a:schemeClr val="tx1"/>
                  </a:solidFill>
                  <a:latin typeface="+mn-lt"/>
                </a:rPr>
                <a:t>Intensity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36" y="990600"/>
            <a:ext cx="6926128" cy="586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7"/>
          <a:stretch/>
        </p:blipFill>
        <p:spPr>
          <a:xfrm>
            <a:off x="2562487" y="4393573"/>
            <a:ext cx="6814270" cy="12570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3200" y="899532"/>
            <a:ext cx="7032702" cy="3442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6362" y="5687122"/>
            <a:ext cx="7032702" cy="132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Spacing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918411"/>
            <a:ext cx="8047740" cy="5867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67951" y="5570805"/>
            <a:ext cx="8384344" cy="123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67951" y="902494"/>
            <a:ext cx="8384344" cy="3445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Alternative Characterizations of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5468880" cy="4754562"/>
              </a:xfrm>
            </p:spPr>
            <p:txBody>
              <a:bodyPr>
                <a:normAutofit fontScale="77500" lnSpcReduction="20000"/>
              </a:bodyPr>
              <a:lstStyle/>
              <a:p>
                <a:pPr algn="ctr"/>
                <a:r>
                  <a:rPr lang="en-US" sz="3600" dirty="0"/>
                  <a:t>All events are observed</a:t>
                </a:r>
              </a:p>
              <a:p>
                <a:pPr lvl="1"/>
                <a:r>
                  <a:rPr lang="en-US" sz="3000" dirty="0"/>
                  <a:t>e.g., students practicing retrieval of foreign language vocabulary</a:t>
                </a:r>
                <a:br>
                  <a:rPr lang="en-US" sz="3000" dirty="0"/>
                </a:br>
                <a:endParaRPr lang="en-US" sz="3000" dirty="0"/>
              </a:p>
              <a:p>
                <a:pPr lvl="1"/>
                <a:r>
                  <a:rPr lang="en-US" sz="3000" dirty="0"/>
                  <a:t>Likelihood function should reflect absence of events between inputs</a:t>
                </a:r>
                <a:br>
                  <a:rPr lang="en-US" dirty="0"/>
                </a:b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900" b="0">
                        <a:latin typeface="Cambria Math" charset="0"/>
                        <a:ea typeface="Cambria Math" charset="0"/>
                        <a:cs typeface="Cambria Math" charset="0"/>
                      </a:rPr>
                      <m:t>Pr</m:t>
                    </m:r>
                    <m:d>
                      <m:dPr>
                        <m:ctrlPr>
                          <a:rPr lang="en-US" sz="1900" b="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9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9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9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900" b="0" i="1">
                        <a:latin typeface="Cambria Math" charset="0"/>
                        <a:ea typeface="Cambria Math" charset="0"/>
                        <a:cs typeface="Cambria Math" charset="0"/>
                      </a:rPr>
                      <m:t> ~ </m:t>
                    </m:r>
                    <m:r>
                      <a:rPr lang="en-US" sz="1900" b="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d>
                      <m:dPr>
                        <m:ctrlPr>
                          <a:rPr lang="en-US" sz="19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900" b="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900" b="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900" b="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9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1900" b="0">
                        <a:latin typeface="Cambria Math" charset="0"/>
                        <a:ea typeface="Cambria Math" charset="0"/>
                        <a:cs typeface="Cambria Math" charset="0"/>
                      </a:rPr>
                      <m:t>Pr</m:t>
                    </m:r>
                    <m:d>
                      <m:dPr>
                        <m:ctrlPr>
                          <a:rPr lang="en-US" sz="1900" b="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9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9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9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19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1900" b="0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5468880" cy="4754562"/>
              </a:xfrm>
              <a:blipFill rotWithShape="0">
                <a:blip r:embed="rId2"/>
                <a:stretch>
                  <a:fillRect t="-2821" r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25746" y="4549854"/>
                <a:ext cx="3894015" cy="53899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𝜇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Arial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Arial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Arial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−1,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746" y="4549854"/>
                <a:ext cx="3894015" cy="5389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rapezoid 4"/>
          <p:cNvSpPr/>
          <p:nvPr/>
        </p:nvSpPr>
        <p:spPr>
          <a:xfrm>
            <a:off x="1425746" y="4100791"/>
            <a:ext cx="3894015" cy="449063"/>
          </a:xfrm>
          <a:prstGeom prst="trapezoid">
            <a:avLst>
              <a:gd name="adj" fmla="val 222002"/>
            </a:avLst>
          </a:prstGeom>
          <a:solidFill>
            <a:srgbClr val="7030A0">
              <a:alpha val="28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244894" y="1371604"/>
                <a:ext cx="5468880" cy="4754562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 fontScale="55000" lnSpcReduction="20000"/>
              </a:bodyPr>
              <a:lstStyle>
                <a:lvl1pPr marL="88931" indent="-88931" algn="l" defTabSz="889409" rtl="0" eaLnBrk="1" latinLnBrk="0" hangingPunct="1">
                  <a:spcBef>
                    <a:spcPts val="1946"/>
                  </a:spcBef>
                  <a:spcAft>
                    <a:spcPts val="0"/>
                  </a:spcAft>
                  <a:buClr>
                    <a:schemeClr val="bg1"/>
                  </a:buClr>
                  <a:buSzPct val="25000"/>
                  <a:buFont typeface="Wingdings" pitchFamily="2" charset="2"/>
                  <a:buChar char="ü"/>
                  <a:defRPr kumimoji="1" sz="2735" b="1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55726" indent="-249034" algn="l" defTabSz="889409" rtl="0" eaLnBrk="1" latinLnBrk="0" hangingPunct="1">
                  <a:spcBef>
                    <a:spcPts val="1946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kumimoji="1" sz="2647" b="1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351604" indent="0" algn="l" defTabSz="889409" rtl="0" eaLnBrk="1" latinLnBrk="0" hangingPunct="1">
                  <a:spcBef>
                    <a:spcPts val="1167"/>
                  </a:spcBef>
                  <a:buClr>
                    <a:schemeClr val="bg1"/>
                  </a:buClr>
                  <a:buSzPct val="25000"/>
                  <a:buFont typeface="Calibri" pitchFamily="34" charset="0"/>
                  <a:buChar char=" "/>
                  <a:defRPr kumimoji="1" sz="2471" b="1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00257" indent="-145236" algn="l" defTabSz="889409" rtl="0" eaLnBrk="1" latinLnBrk="0" hangingPunct="1">
                  <a:spcBef>
                    <a:spcPts val="1167"/>
                  </a:spcBef>
                  <a:buFont typeface="Arial"/>
                  <a:buChar char="•"/>
                  <a:defRPr kumimoji="1" sz="2294" b="1" kern="120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551919" indent="0" algn="l" defTabSz="889409" rtl="0" eaLnBrk="1" latinLnBrk="0" hangingPunct="1">
                  <a:spcBef>
                    <a:spcPts val="778"/>
                  </a:spcBef>
                  <a:buFont typeface="Calibri" pitchFamily="34" charset="0"/>
                  <a:buNone/>
                  <a:defRPr kumimoji="1" sz="211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45875" indent="-222352" algn="l" defTabSz="8894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194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0579" indent="-222352" algn="l" defTabSz="8894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194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35284" indent="-222352" algn="l" defTabSz="8894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194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79988" indent="-222352" algn="l" defTabSz="8894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194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100" dirty="0"/>
                  <a:t>Some events are unobserved</a:t>
                </a:r>
              </a:p>
              <a:p>
                <a:pPr lvl="1"/>
                <a:r>
                  <a:rPr lang="en-US" sz="4200" dirty="0"/>
                  <a:t>e.g., shoppers making purchases on </a:t>
                </a:r>
                <a:r>
                  <a:rPr lang="en-US" sz="4200" dirty="0" err="1"/>
                  <a:t>amazon.com</a:t>
                </a:r>
                <a:r>
                  <a:rPr lang="en-US" sz="4200" dirty="0"/>
                  <a:t> (but purchases also made on </a:t>
                </a:r>
                <a:r>
                  <a:rPr lang="en-US" sz="4200" dirty="0" err="1"/>
                  <a:t>target.com</a:t>
                </a:r>
                <a:r>
                  <a:rPr lang="en-US" sz="4200" dirty="0"/>
                  <a:t> and </a:t>
                </a:r>
                <a:r>
                  <a:rPr lang="en-US" sz="4200" dirty="0" err="1"/>
                  <a:t>jet.com</a:t>
                </a:r>
                <a:r>
                  <a:rPr lang="en-US" sz="4200" dirty="0"/>
                  <a:t>)</a:t>
                </a:r>
              </a:p>
              <a:p>
                <a:pPr lvl="1"/>
                <a:r>
                  <a:rPr lang="en-US" sz="4200" dirty="0"/>
                  <a:t>Likelihood function should marginalize over unobserved events and reflect the expected intensity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>
                        <a:latin typeface="Cambria Math" charset="0"/>
                        <a:ea typeface="Cambria Math" charset="0"/>
                        <a:cs typeface="Cambria Math" charset="0"/>
                      </a:rPr>
                      <m:t>Pr</m:t>
                    </m:r>
                    <m:d>
                      <m:dPr>
                        <m:ctrlPr>
                          <a:rPr lang="en-US" sz="2800" b="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>
                        <a:latin typeface="Cambria Math" charset="0"/>
                        <a:ea typeface="Cambria Math" charset="0"/>
                        <a:cs typeface="Cambria Math" charset="0"/>
                      </a:rPr>
                      <m:t> ~ </m:t>
                    </m:r>
                    <m:r>
                      <a:rPr lang="en-US" sz="2800" b="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d>
                      <m:dPr>
                        <m:ctrlPr>
                          <a:rPr lang="en-US" sz="28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2800" b="0">
                        <a:latin typeface="Cambria Math" charset="0"/>
                        <a:ea typeface="Cambria Math" charset="0"/>
                        <a:cs typeface="Cambria Math" charset="0"/>
                      </a:rPr>
                      <m:t>Pr</m:t>
                    </m:r>
                    <m:d>
                      <m:dPr>
                        <m:ctrlPr>
                          <a:rPr lang="en-US" sz="2800" b="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8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894" y="1371604"/>
                <a:ext cx="5468880" cy="4754562"/>
              </a:xfrm>
              <a:prstGeom prst="rect">
                <a:avLst/>
              </a:prstGeom>
              <a:blipFill rotWithShape="0">
                <a:blip r:embed="rId4"/>
                <a:stretch>
                  <a:fillRect t="-2821" r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84629" y="4549854"/>
                <a:ext cx="3870354" cy="60324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  <m:r>
                                    <a:rPr lang="en-US" sz="14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is-IS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bg-BG" sz="1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𝛼</m:t>
                                      </m:r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is-IS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𝒌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629" y="4549854"/>
                <a:ext cx="3870354" cy="6032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rapezoid 10"/>
          <p:cNvSpPr/>
          <p:nvPr/>
        </p:nvSpPr>
        <p:spPr>
          <a:xfrm>
            <a:off x="7284629" y="4100791"/>
            <a:ext cx="3870354" cy="449063"/>
          </a:xfrm>
          <a:prstGeom prst="trapezoid">
            <a:avLst>
              <a:gd name="adj" fmla="val 233705"/>
            </a:avLst>
          </a:prstGeom>
          <a:solidFill>
            <a:srgbClr val="7030A0">
              <a:alpha val="28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72D1-4758-CC4C-AAC5-81E7ABA1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Training of a Neural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EB2D76-E0E5-2F4A-9095-70527E7EBC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Data set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Model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Typical training objective</a:t>
                </a:r>
              </a:p>
              <a:p>
                <a:pPr lvl="1"/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Can be interpreted as finding parameters that maximize conditional data likelihood: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  <m:nary>
                      <m:naryPr>
                        <m:chr m:val="∏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EB2D76-E0E5-2F4A-9095-70527E7EB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72" b="-9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308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Hawkes Process Memory (HPM) Unit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949076" y="4153323"/>
            <a:ext cx="2045575" cy="2611580"/>
            <a:chOff x="9585500" y="3587812"/>
            <a:chExt cx="2456315" cy="3135971"/>
          </a:xfrm>
        </p:grpSpPr>
        <p:grpSp>
          <p:nvGrpSpPr>
            <p:cNvPr id="4" name="Group 3"/>
            <p:cNvGrpSpPr/>
            <p:nvPr/>
          </p:nvGrpSpPr>
          <p:grpSpPr>
            <a:xfrm>
              <a:off x="10795704" y="5016041"/>
              <a:ext cx="1246111" cy="1703313"/>
              <a:chOff x="10454742" y="4566593"/>
              <a:chExt cx="1246111" cy="17033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>
                  <a:xfrm>
                    <a:off x="10786453" y="5355506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2E00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0" smtClean="0">
                              <a:solidFill>
                                <a:srgbClr val="B473F2"/>
                              </a:solidFill>
                              <a:latin typeface="Cambria Math" charset="0"/>
                            </a:rPr>
                            <m:t>𝚫</m:t>
                          </m:r>
                          <m:r>
                            <a:rPr lang="en-US" sz="2800" b="1" i="0" smtClean="0">
                              <a:solidFill>
                                <a:srgbClr val="B473F2"/>
                              </a:solidFill>
                              <a:latin typeface="Cambria Math" charset="0"/>
                            </a:rPr>
                            <m:t>𝐭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6453" y="5355506"/>
                    <a:ext cx="914400" cy="914400"/>
                  </a:xfrm>
                  <a:prstGeom prst="ellipse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63500">
                    <a:solidFill>
                      <a:srgbClr val="2E006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10454742" y="4566593"/>
                <a:ext cx="591111" cy="837003"/>
              </a:xfrm>
              <a:prstGeom prst="straightConnector1">
                <a:avLst/>
              </a:prstGeom>
              <a:ln w="63500">
                <a:solidFill>
                  <a:srgbClr val="2E0067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10015215" y="3587812"/>
              <a:ext cx="1341120" cy="3135971"/>
              <a:chOff x="10241280" y="3410712"/>
              <a:chExt cx="1341120" cy="31359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/>
                  <p:cNvSpPr/>
                  <p:nvPr/>
                </p:nvSpPr>
                <p:spPr>
                  <a:xfrm>
                    <a:off x="10241280" y="4058452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2E00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1280" y="4058452"/>
                    <a:ext cx="914400" cy="914400"/>
                  </a:xfrm>
                  <a:prstGeom prst="ellipse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63500">
                    <a:solidFill>
                      <a:srgbClr val="2E006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>
                  <a:xfrm>
                    <a:off x="10241280" y="5632283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2E00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B473F2"/>
                              </a:solidFill>
                              <a:latin typeface="Cambria Math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1280" y="5632283"/>
                    <a:ext cx="914400" cy="9144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63500">
                    <a:solidFill>
                      <a:srgbClr val="2E006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/>
              <p:nvPr/>
            </p:nvCxnSpPr>
            <p:spPr>
              <a:xfrm flipV="1">
                <a:off x="10698480" y="4972852"/>
                <a:ext cx="0" cy="659431"/>
              </a:xfrm>
              <a:prstGeom prst="straightConnector1">
                <a:avLst/>
              </a:prstGeom>
              <a:ln w="63500">
                <a:solidFill>
                  <a:srgbClr val="2E0067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0698480" y="3410712"/>
                <a:ext cx="0" cy="647740"/>
              </a:xfrm>
              <a:prstGeom prst="straightConnector1">
                <a:avLst/>
              </a:prstGeom>
              <a:ln w="63500">
                <a:solidFill>
                  <a:srgbClr val="2E0067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U-Turn Arrow 11"/>
              <p:cNvSpPr/>
              <p:nvPr/>
            </p:nvSpPr>
            <p:spPr>
              <a:xfrm rot="5400000">
                <a:off x="11028315" y="4308710"/>
                <a:ext cx="612526" cy="495644"/>
              </a:xfrm>
              <a:prstGeom prst="uturnArrow">
                <a:avLst>
                  <a:gd name="adj1" fmla="val 10800"/>
                  <a:gd name="adj2" fmla="val 19235"/>
                  <a:gd name="adj3" fmla="val 35685"/>
                  <a:gd name="adj4" fmla="val 43750"/>
                  <a:gd name="adj5" fmla="val 100000"/>
                </a:avLst>
              </a:prstGeom>
              <a:solidFill>
                <a:srgbClr val="2E0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85500" y="4358524"/>
              <a:ext cx="2150436" cy="1391712"/>
              <a:chOff x="9811565" y="4181424"/>
              <a:chExt cx="2150436" cy="1391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9811565" y="4247616"/>
                    <a:ext cx="49404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2E0067"/>
                              </a:solidFill>
                              <a:latin typeface="Cambria Math" charset="0"/>
                            </a:rPr>
                            <m:t>𝝁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2E0067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1565" y="4247616"/>
                    <a:ext cx="494046" cy="52322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1479177" y="4181424"/>
                    <a:ext cx="48282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2E0067"/>
                              </a:solidFill>
                              <a:latin typeface="Cambria Math" charset="0"/>
                            </a:rPr>
                            <m:t>𝜸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2E0067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79177" y="4181424"/>
                    <a:ext cx="482824" cy="523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0645827" y="5049916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2E0067"/>
                              </a:solidFill>
                              <a:latin typeface="Cambria Math" charset="0"/>
                            </a:rPr>
                            <m:t>𝜶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2E0067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45827" y="5049916"/>
                    <a:ext cx="506869" cy="52322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942111"/>
                <a:ext cx="11176000" cy="368380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                           									</a:t>
                </a:r>
                <a:r>
                  <a:rPr lang="en-US" dirty="0">
                    <a:solidFill>
                      <a:schemeClr val="tx2"/>
                    </a:solidFill>
                  </a:rPr>
                  <a:t>LSTM</a:t>
                </a:r>
              </a:p>
              <a:p>
                <a:r>
                  <a:rPr lang="en-US" dirty="0"/>
                  <a:t>Holds a history of past inputs (events)					   </a:t>
                </a:r>
                <a:r>
                  <a:rPr lang="en-US" dirty="0">
                    <a:solidFill>
                      <a:srgbClr val="00FF00"/>
                    </a:solidFill>
                  </a:rPr>
                  <a:t>✔</a:t>
                </a:r>
                <a:r>
                  <a:rPr lang="en-US" dirty="0"/>
                  <a:t> 	</a:t>
                </a:r>
              </a:p>
              <a:p>
                <a:r>
                  <a:rPr lang="en-US" dirty="0"/>
                  <a:t>Memory persistence depends on input history				   </a:t>
                </a:r>
                <a:r>
                  <a:rPr lang="en-US" dirty="0">
                    <a:solidFill>
                      <a:srgbClr val="C00000"/>
                    </a:solidFill>
                  </a:rPr>
                  <a:t>X</a:t>
                </a:r>
              </a:p>
              <a:p>
                <a:r>
                  <a:rPr lang="en-US" dirty="0"/>
                  <a:t>No forget or output gates				   		               </a:t>
                </a:r>
                <a:r>
                  <a:rPr lang="en-US" dirty="0">
                    <a:solidFill>
                      <a:srgbClr val="C00000"/>
                    </a:solidFill>
                  </a:rPr>
                  <a:t>X</a:t>
                </a:r>
              </a:p>
              <a:p>
                <a:r>
                  <a:rPr lang="en-US" dirty="0"/>
                  <a:t>Input gate (interpreted as variable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	              </a:t>
                </a:r>
                <a:r>
                  <a:rPr lang="en-US" dirty="0">
                    <a:solidFill>
                      <a:srgbClr val="00FF00"/>
                    </a:solidFill>
                  </a:rPr>
                  <a:t>✔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Captures continuous time dynamics	 					   </a:t>
                </a:r>
                <a:r>
                  <a:rPr lang="en-US" dirty="0">
                    <a:solidFill>
                      <a:srgbClr val="C00000"/>
                    </a:solidFill>
                  </a:rPr>
                  <a:t>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942111"/>
                <a:ext cx="11176000" cy="3683806"/>
              </a:xfrm>
              <a:blipFill rotWithShape="0">
                <a:blip r:embed="rId9"/>
                <a:stretch>
                  <a:fillRect l="-164" t="-2649" b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9273858" y="2532597"/>
            <a:ext cx="2602288" cy="6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94264" y="1009912"/>
            <a:ext cx="2602288" cy="1120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98994" y="2243691"/>
            <a:ext cx="2602288" cy="6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67599" y="4091424"/>
            <a:ext cx="2602288" cy="6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37190" y="3436147"/>
            <a:ext cx="2602288" cy="6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5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HPM in an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Because event representations are learned, input x denotes </a:t>
                </a:r>
                <a:r>
                  <a:rPr lang="en-US" dirty="0" err="1"/>
                  <a:t>Pr</a:t>
                </a:r>
                <a:r>
                  <a:rPr lang="en-US" dirty="0"/>
                  <a:t>(event) rather than truth value</a:t>
                </a:r>
              </a:p>
              <a:p>
                <a:pPr lvl="1"/>
                <a:r>
                  <a:rPr lang="en-US" dirty="0"/>
                  <a:t>Activation dynamics are a mean field approximation to HP inference</a:t>
                </a:r>
              </a:p>
              <a:p>
                <a:pPr lvl="2"/>
                <a:r>
                  <a:rPr lang="en-US" dirty="0"/>
                  <a:t>Marginalizing over belief about event occurrence: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>
                        <a:latin typeface="Cambria Math" charset="0"/>
                        <a:ea typeface="Cambria Math" charset="0"/>
                        <a:cs typeface="Cambria Math" charset="0"/>
                      </a:rPr>
                      <m:t>Pr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1:</m:t>
                            </m:r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>
                        <a:latin typeface="Cambria Math" charset="0"/>
                        <a:ea typeface="Cambria Math" charset="0"/>
                        <a:cs typeface="Cambria Math" charset="0"/>
                      </a:rPr>
                      <m:t> ~ </m:t>
                    </m:r>
                    <m:nary>
                      <m:naryPr>
                        <m:chr m:val="∑"/>
                        <m:ctrlPr>
                          <a:rPr lang="is-IS" sz="2000" b="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0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p>
                      <m:e>
                        <m: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1:</m:t>
                                </m:r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1:</m:t>
                                </m:r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2000" b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Pr</m:t>
                        </m:r>
                        <m:d>
                          <m:dPr>
                            <m:ctrlPr>
                              <a:rPr lang="en-US" sz="2000" b="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1:</m:t>
                                </m:r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000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1:</m:t>
                                </m:r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000" dirty="0"/>
              </a:p>
              <a:p>
                <a:r>
                  <a:rPr lang="en-US" dirty="0"/>
                  <a:t>Output (to next layer and through recurrent connections) must be bounded.</a:t>
                </a:r>
              </a:p>
              <a:p>
                <a:pPr lvl="1"/>
                <a:r>
                  <a:rPr lang="en-US" dirty="0"/>
                  <a:t>Quasi-hyperbolic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charset="0"/>
                          </a:rPr>
                          <m:t>𝚫</m:t>
                        </m:r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𝒕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/(</m:t>
                    </m:r>
                    <m:r>
                      <a:rPr lang="en-US" i="1">
                        <a:latin typeface="Cambria Math" charset="0"/>
                      </a:rPr>
                      <m:t>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𝒕</m:t>
                        </m:r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>
                            <a:latin typeface="Cambria Math" charset="0"/>
                          </a:rPr>
                          <m:t>𝚫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𝒕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latin typeface="Cambria Math" charset="0"/>
                      </a:rPr>
                      <m:t>𝝂</m:t>
                    </m:r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3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LSTM RNN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556810" y="1519858"/>
            <a:ext cx="3352839" cy="998357"/>
            <a:chOff x="5000561" y="1519858"/>
            <a:chExt cx="3352839" cy="998357"/>
          </a:xfrm>
        </p:grpSpPr>
        <p:sp>
          <p:nvSpPr>
            <p:cNvPr id="4" name="TextBox 3"/>
            <p:cNvSpPr txBox="1"/>
            <p:nvPr/>
          </p:nvSpPr>
          <p:spPr>
            <a:xfrm>
              <a:off x="7311364" y="1519858"/>
              <a:ext cx="1042036" cy="9983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0" b="1" dirty="0">
                  <a:solidFill>
                    <a:srgbClr val="00DE00"/>
                  </a:solidFill>
                  <a:latin typeface="+mn-lt"/>
                </a:rPr>
                <a:t>. . .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000561" y="1752151"/>
              <a:ext cx="2118647" cy="579097"/>
              <a:chOff x="5000561" y="1752151"/>
              <a:chExt cx="2118647" cy="579097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000561" y="1752152"/>
                <a:ext cx="579096" cy="579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>
                    <a:solidFill>
                      <a:srgbClr val="00DE00"/>
                    </a:solidFill>
                  </a:rPr>
                  <a:t>A</a:t>
                </a:r>
                <a:endParaRPr lang="en-US" sz="2800" dirty="0">
                  <a:solidFill>
                    <a:srgbClr val="00DE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70337" y="1752151"/>
                <a:ext cx="579096" cy="579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dirty="0">
                    <a:solidFill>
                      <a:srgbClr val="00DE00"/>
                    </a:solidFill>
                  </a:rPr>
                  <a:t>B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540112" y="1752151"/>
                <a:ext cx="579096" cy="579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dirty="0">
                    <a:solidFill>
                      <a:srgbClr val="00DE00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636770" y="2331247"/>
            <a:ext cx="6030957" cy="2741210"/>
            <a:chOff x="2636770" y="2331247"/>
            <a:chExt cx="6030957" cy="2741210"/>
          </a:xfrm>
        </p:grpSpPr>
        <p:sp>
          <p:nvSpPr>
            <p:cNvPr id="6" name="Rectangle 5"/>
            <p:cNvSpPr/>
            <p:nvPr/>
          </p:nvSpPr>
          <p:spPr>
            <a:xfrm>
              <a:off x="2636770" y="3471776"/>
              <a:ext cx="734464" cy="4519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900" dirty="0">
                  <a:solidFill>
                    <a:srgbClr val="7030A0"/>
                  </a:solidFill>
                </a:rPr>
                <a:t>LSTM</a:t>
              </a:r>
            </a:p>
          </p:txBody>
        </p:sp>
        <p:sp>
          <p:nvSpPr>
            <p:cNvPr id="7" name="U-Turn Arrow 6"/>
            <p:cNvSpPr/>
            <p:nvPr/>
          </p:nvSpPr>
          <p:spPr>
            <a:xfrm rot="5400000">
              <a:off x="3364170" y="3535338"/>
              <a:ext cx="338987" cy="324859"/>
            </a:xfrm>
            <a:prstGeom prst="uturnArrow">
              <a:avLst>
                <a:gd name="adj1" fmla="val 0"/>
                <a:gd name="adj2" fmla="val 14744"/>
                <a:gd name="adj3" fmla="val 19872"/>
                <a:gd name="adj4" fmla="val 43750"/>
                <a:gd name="adj5" fmla="val 10000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31593" y="3471776"/>
              <a:ext cx="734464" cy="4519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900" dirty="0">
                  <a:solidFill>
                    <a:srgbClr val="7030A0"/>
                  </a:solidFill>
                </a:rPr>
                <a:t>LSTM</a:t>
              </a:r>
            </a:p>
          </p:txBody>
        </p:sp>
        <p:sp>
          <p:nvSpPr>
            <p:cNvPr id="9" name="U-Turn Arrow 8"/>
            <p:cNvSpPr/>
            <p:nvPr/>
          </p:nvSpPr>
          <p:spPr>
            <a:xfrm rot="5400000">
              <a:off x="4858993" y="3535338"/>
              <a:ext cx="338987" cy="324859"/>
            </a:xfrm>
            <a:prstGeom prst="uturnArrow">
              <a:avLst>
                <a:gd name="adj1" fmla="val 0"/>
                <a:gd name="adj2" fmla="val 14744"/>
                <a:gd name="adj3" fmla="val 19872"/>
                <a:gd name="adj4" fmla="val 43750"/>
                <a:gd name="adj5" fmla="val 10000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26415" y="3471776"/>
              <a:ext cx="734464" cy="4519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900" dirty="0">
                  <a:solidFill>
                    <a:srgbClr val="7030A0"/>
                  </a:solidFill>
                </a:rPr>
                <a:t>LSTM</a:t>
              </a:r>
            </a:p>
          </p:txBody>
        </p:sp>
        <p:sp>
          <p:nvSpPr>
            <p:cNvPr id="11" name="U-Turn Arrow 10"/>
            <p:cNvSpPr/>
            <p:nvPr/>
          </p:nvSpPr>
          <p:spPr>
            <a:xfrm rot="5400000">
              <a:off x="6353815" y="3535338"/>
              <a:ext cx="338987" cy="324859"/>
            </a:xfrm>
            <a:prstGeom prst="uturnArrow">
              <a:avLst>
                <a:gd name="adj1" fmla="val 0"/>
                <a:gd name="adj2" fmla="val 14744"/>
                <a:gd name="adj3" fmla="val 19872"/>
                <a:gd name="adj4" fmla="val 43750"/>
                <a:gd name="adj5" fmla="val 10000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21239" y="3471776"/>
              <a:ext cx="734464" cy="4519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900" dirty="0">
                  <a:solidFill>
                    <a:srgbClr val="7030A0"/>
                  </a:solidFill>
                </a:rPr>
                <a:t>LSTM</a:t>
              </a:r>
            </a:p>
          </p:txBody>
        </p:sp>
        <p:sp>
          <p:nvSpPr>
            <p:cNvPr id="13" name="U-Turn Arrow 12"/>
            <p:cNvSpPr/>
            <p:nvPr/>
          </p:nvSpPr>
          <p:spPr>
            <a:xfrm rot="5400000">
              <a:off x="7848639" y="3535338"/>
              <a:ext cx="338987" cy="324859"/>
            </a:xfrm>
            <a:prstGeom prst="uturnArrow">
              <a:avLst>
                <a:gd name="adj1" fmla="val 0"/>
                <a:gd name="adj2" fmla="val 14744"/>
                <a:gd name="adj3" fmla="val 19872"/>
                <a:gd name="adj4" fmla="val 43750"/>
                <a:gd name="adj5" fmla="val 10000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3004002" y="3085097"/>
              <a:ext cx="1" cy="386679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498824" y="3085098"/>
              <a:ext cx="1" cy="38667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488471" y="3085098"/>
              <a:ext cx="1" cy="38667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5993647" y="3085098"/>
              <a:ext cx="1" cy="38667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04002" y="3085097"/>
              <a:ext cx="5663725" cy="0"/>
            </a:xfrm>
            <a:prstGeom prst="line">
              <a:avLst/>
            </a:prstGeom>
            <a:ln w="6350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04002" y="4355366"/>
              <a:ext cx="5663725" cy="0"/>
            </a:xfrm>
            <a:prstGeom prst="line">
              <a:avLst/>
            </a:prstGeom>
            <a:ln w="6350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667727" y="3085097"/>
              <a:ext cx="0" cy="1270269"/>
            </a:xfrm>
            <a:prstGeom prst="line">
              <a:avLst/>
            </a:prstGeom>
            <a:ln w="6350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88471" y="3923755"/>
              <a:ext cx="1" cy="449393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993646" y="3900565"/>
              <a:ext cx="1" cy="449393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498822" y="3888192"/>
              <a:ext cx="1" cy="449393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003999" y="3903270"/>
              <a:ext cx="1" cy="449393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146098" y="4676158"/>
              <a:ext cx="4488441" cy="0"/>
            </a:xfrm>
            <a:prstGeom prst="line">
              <a:avLst/>
            </a:prstGeom>
            <a:ln w="63500">
              <a:solidFill>
                <a:srgbClr val="27D5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634540" y="3923755"/>
              <a:ext cx="0" cy="752403"/>
            </a:xfrm>
            <a:prstGeom prst="line">
              <a:avLst/>
            </a:prstGeom>
            <a:ln w="63500">
              <a:solidFill>
                <a:srgbClr val="27D5F0"/>
              </a:solidFill>
              <a:head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247" y="3923755"/>
              <a:ext cx="0" cy="752403"/>
            </a:xfrm>
            <a:prstGeom prst="line">
              <a:avLst/>
            </a:prstGeom>
            <a:ln w="63500">
              <a:solidFill>
                <a:srgbClr val="27D5F0"/>
              </a:solidFill>
              <a:head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627167" y="3923755"/>
              <a:ext cx="0" cy="752403"/>
            </a:xfrm>
            <a:prstGeom prst="line">
              <a:avLst/>
            </a:prstGeom>
            <a:ln w="63500">
              <a:solidFill>
                <a:srgbClr val="27D5F0"/>
              </a:solidFill>
              <a:head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146098" y="3923755"/>
              <a:ext cx="0" cy="752403"/>
            </a:xfrm>
            <a:prstGeom prst="line">
              <a:avLst/>
            </a:prstGeom>
            <a:ln w="63500">
              <a:solidFill>
                <a:srgbClr val="27D5F0"/>
              </a:solidFill>
              <a:head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383625" y="2331247"/>
              <a:ext cx="2284" cy="736069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613850" y="2331247"/>
              <a:ext cx="2284" cy="753850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838998" y="2331248"/>
              <a:ext cx="7361" cy="763602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4846358" y="4675435"/>
              <a:ext cx="1" cy="387400"/>
            </a:xfrm>
            <a:prstGeom prst="straightConnector1">
              <a:avLst/>
            </a:prstGeom>
            <a:ln>
              <a:solidFill>
                <a:srgbClr val="27D5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623513" y="4666535"/>
              <a:ext cx="6031" cy="405922"/>
            </a:xfrm>
            <a:prstGeom prst="straightConnector1">
              <a:avLst/>
            </a:prstGeom>
            <a:ln>
              <a:solidFill>
                <a:srgbClr val="27D5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382894" y="4646255"/>
              <a:ext cx="6030" cy="405922"/>
            </a:xfrm>
            <a:prstGeom prst="straightConnector1">
              <a:avLst/>
            </a:prstGeom>
            <a:ln>
              <a:solidFill>
                <a:srgbClr val="27D5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556810" y="4803310"/>
            <a:ext cx="3351362" cy="998357"/>
            <a:chOff x="5000561" y="4803310"/>
            <a:chExt cx="3351362" cy="998357"/>
          </a:xfrm>
        </p:grpSpPr>
        <p:sp>
          <p:nvSpPr>
            <p:cNvPr id="39" name="Oval 38"/>
            <p:cNvSpPr/>
            <p:nvPr/>
          </p:nvSpPr>
          <p:spPr>
            <a:xfrm>
              <a:off x="5000561" y="5062835"/>
              <a:ext cx="579096" cy="5790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7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>
                  <a:solidFill>
                    <a:srgbClr val="27D5F0"/>
                  </a:solidFill>
                </a:rPr>
                <a:t>A</a:t>
              </a:r>
              <a:endParaRPr lang="en-US" sz="2800" dirty="0">
                <a:solidFill>
                  <a:srgbClr val="27D5F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770337" y="5062834"/>
              <a:ext cx="579096" cy="5790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7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27D5F0"/>
                  </a:solidFill>
                </a:rPr>
                <a:t>B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40112" y="5062834"/>
              <a:ext cx="579096" cy="5790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7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27D5F0"/>
                  </a:solidFill>
                </a:rPr>
                <a:t>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09887" y="4803310"/>
              <a:ext cx="1042036" cy="9983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0" b="1" dirty="0">
                  <a:solidFill>
                    <a:srgbClr val="27D5F0"/>
                  </a:solidFill>
                  <a:latin typeface="+mn-lt"/>
                </a:rPr>
                <a:t>. . .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97824" y="5017794"/>
            <a:ext cx="241053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>
                <a:solidFill>
                  <a:srgbClr val="27D5F0"/>
                </a:solidFill>
                <a:latin typeface="+mn-lt"/>
              </a:rPr>
              <a:t>current event</a:t>
            </a:r>
            <a:endParaRPr lang="en-US" sz="3100" b="1" dirty="0">
              <a:solidFill>
                <a:srgbClr val="27D5F0"/>
              </a:solidFill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824" y="1734342"/>
            <a:ext cx="27796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DE00"/>
                </a:solidFill>
                <a:latin typeface="+mn-lt"/>
              </a:rPr>
              <a:t>predicted event</a:t>
            </a:r>
          </a:p>
        </p:txBody>
      </p:sp>
    </p:spTree>
    <p:extLst>
      <p:ext uri="{BB962C8B-B14F-4D97-AF65-F5344CB8AC3E}">
        <p14:creationId xmlns:p14="http://schemas.microsoft.com/office/powerpoint/2010/main" val="4043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HPM RNN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556810" y="1519858"/>
            <a:ext cx="3352839" cy="998357"/>
            <a:chOff x="5000561" y="1519858"/>
            <a:chExt cx="3352839" cy="998357"/>
          </a:xfrm>
        </p:grpSpPr>
        <p:sp>
          <p:nvSpPr>
            <p:cNvPr id="4" name="TextBox 3"/>
            <p:cNvSpPr txBox="1"/>
            <p:nvPr/>
          </p:nvSpPr>
          <p:spPr>
            <a:xfrm>
              <a:off x="7311364" y="1519858"/>
              <a:ext cx="1042036" cy="9983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0" b="1" dirty="0">
                  <a:solidFill>
                    <a:srgbClr val="00DE00"/>
                  </a:solidFill>
                  <a:latin typeface="+mn-lt"/>
                </a:rPr>
                <a:t>. . .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000561" y="1752151"/>
              <a:ext cx="2118647" cy="579097"/>
              <a:chOff x="5000561" y="1752151"/>
              <a:chExt cx="2118647" cy="579097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000561" y="1752152"/>
                <a:ext cx="579096" cy="579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>
                    <a:solidFill>
                      <a:srgbClr val="00DE00"/>
                    </a:solidFill>
                  </a:rPr>
                  <a:t>A</a:t>
                </a:r>
                <a:endParaRPr lang="en-US" sz="2800" dirty="0">
                  <a:solidFill>
                    <a:srgbClr val="00DE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70337" y="1752151"/>
                <a:ext cx="579096" cy="579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dirty="0">
                    <a:solidFill>
                      <a:srgbClr val="00DE00"/>
                    </a:solidFill>
                  </a:rPr>
                  <a:t>B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540112" y="1752151"/>
                <a:ext cx="579096" cy="579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dirty="0">
                    <a:solidFill>
                      <a:srgbClr val="00DE00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636770" y="2331247"/>
            <a:ext cx="6030957" cy="2741210"/>
            <a:chOff x="2636770" y="2331247"/>
            <a:chExt cx="6030957" cy="2741210"/>
          </a:xfrm>
        </p:grpSpPr>
        <p:sp>
          <p:nvSpPr>
            <p:cNvPr id="6" name="Rectangle 5"/>
            <p:cNvSpPr/>
            <p:nvPr/>
          </p:nvSpPr>
          <p:spPr>
            <a:xfrm>
              <a:off x="2636770" y="3471776"/>
              <a:ext cx="734464" cy="4519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900" dirty="0">
                  <a:solidFill>
                    <a:srgbClr val="7030A0"/>
                  </a:solidFill>
                </a:rPr>
                <a:t>HPM</a:t>
              </a:r>
            </a:p>
          </p:txBody>
        </p:sp>
        <p:sp>
          <p:nvSpPr>
            <p:cNvPr id="7" name="U-Turn Arrow 6"/>
            <p:cNvSpPr/>
            <p:nvPr/>
          </p:nvSpPr>
          <p:spPr>
            <a:xfrm rot="5400000">
              <a:off x="3364170" y="3535338"/>
              <a:ext cx="338987" cy="324859"/>
            </a:xfrm>
            <a:prstGeom prst="uturnArrow">
              <a:avLst>
                <a:gd name="adj1" fmla="val 0"/>
                <a:gd name="adj2" fmla="val 14744"/>
                <a:gd name="adj3" fmla="val 19872"/>
                <a:gd name="adj4" fmla="val 43750"/>
                <a:gd name="adj5" fmla="val 10000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31593" y="3471776"/>
              <a:ext cx="734464" cy="4519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900" dirty="0">
                  <a:solidFill>
                    <a:srgbClr val="7030A0"/>
                  </a:solidFill>
                </a:rPr>
                <a:t>HPM</a:t>
              </a:r>
            </a:p>
          </p:txBody>
        </p:sp>
        <p:sp>
          <p:nvSpPr>
            <p:cNvPr id="9" name="U-Turn Arrow 8"/>
            <p:cNvSpPr/>
            <p:nvPr/>
          </p:nvSpPr>
          <p:spPr>
            <a:xfrm rot="5400000">
              <a:off x="4858993" y="3535338"/>
              <a:ext cx="338987" cy="324859"/>
            </a:xfrm>
            <a:prstGeom prst="uturnArrow">
              <a:avLst>
                <a:gd name="adj1" fmla="val 0"/>
                <a:gd name="adj2" fmla="val 14744"/>
                <a:gd name="adj3" fmla="val 19872"/>
                <a:gd name="adj4" fmla="val 43750"/>
                <a:gd name="adj5" fmla="val 10000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26415" y="3471776"/>
              <a:ext cx="734464" cy="4519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900" dirty="0">
                  <a:solidFill>
                    <a:srgbClr val="7030A0"/>
                  </a:solidFill>
                </a:rPr>
                <a:t>HPM</a:t>
              </a:r>
            </a:p>
          </p:txBody>
        </p:sp>
        <p:sp>
          <p:nvSpPr>
            <p:cNvPr id="11" name="U-Turn Arrow 10"/>
            <p:cNvSpPr/>
            <p:nvPr/>
          </p:nvSpPr>
          <p:spPr>
            <a:xfrm rot="5400000">
              <a:off x="6353815" y="3535338"/>
              <a:ext cx="338987" cy="324859"/>
            </a:xfrm>
            <a:prstGeom prst="uturnArrow">
              <a:avLst>
                <a:gd name="adj1" fmla="val 0"/>
                <a:gd name="adj2" fmla="val 14744"/>
                <a:gd name="adj3" fmla="val 19872"/>
                <a:gd name="adj4" fmla="val 43750"/>
                <a:gd name="adj5" fmla="val 10000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21239" y="3471776"/>
              <a:ext cx="734464" cy="4519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900" dirty="0">
                  <a:solidFill>
                    <a:srgbClr val="7030A0"/>
                  </a:solidFill>
                </a:rPr>
                <a:t>HPM</a:t>
              </a:r>
            </a:p>
          </p:txBody>
        </p:sp>
        <p:sp>
          <p:nvSpPr>
            <p:cNvPr id="13" name="U-Turn Arrow 12"/>
            <p:cNvSpPr/>
            <p:nvPr/>
          </p:nvSpPr>
          <p:spPr>
            <a:xfrm rot="5400000">
              <a:off x="7848639" y="3535338"/>
              <a:ext cx="338987" cy="324859"/>
            </a:xfrm>
            <a:prstGeom prst="uturnArrow">
              <a:avLst>
                <a:gd name="adj1" fmla="val 0"/>
                <a:gd name="adj2" fmla="val 14744"/>
                <a:gd name="adj3" fmla="val 19872"/>
                <a:gd name="adj4" fmla="val 43750"/>
                <a:gd name="adj5" fmla="val 10000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3004002" y="3085097"/>
              <a:ext cx="1" cy="386679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498824" y="3085098"/>
              <a:ext cx="1" cy="38667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488471" y="3085098"/>
              <a:ext cx="1" cy="38667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5993647" y="3085098"/>
              <a:ext cx="1" cy="38667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04002" y="3085097"/>
              <a:ext cx="5663725" cy="0"/>
            </a:xfrm>
            <a:prstGeom prst="line">
              <a:avLst/>
            </a:prstGeom>
            <a:ln w="6350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04002" y="4355366"/>
              <a:ext cx="5663725" cy="0"/>
            </a:xfrm>
            <a:prstGeom prst="line">
              <a:avLst/>
            </a:prstGeom>
            <a:ln w="6350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667727" y="3085097"/>
              <a:ext cx="0" cy="1270269"/>
            </a:xfrm>
            <a:prstGeom prst="line">
              <a:avLst/>
            </a:prstGeom>
            <a:ln w="6350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88471" y="3923755"/>
              <a:ext cx="1" cy="449393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993646" y="3900565"/>
              <a:ext cx="1" cy="449393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498822" y="3888192"/>
              <a:ext cx="1" cy="449393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003999" y="3903270"/>
              <a:ext cx="1" cy="449393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146098" y="4676158"/>
              <a:ext cx="4488441" cy="0"/>
            </a:xfrm>
            <a:prstGeom prst="line">
              <a:avLst/>
            </a:prstGeom>
            <a:ln w="63500">
              <a:solidFill>
                <a:srgbClr val="27D5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634540" y="3923755"/>
              <a:ext cx="0" cy="752403"/>
            </a:xfrm>
            <a:prstGeom prst="line">
              <a:avLst/>
            </a:prstGeom>
            <a:ln w="63500">
              <a:solidFill>
                <a:srgbClr val="27D5F0"/>
              </a:solidFill>
              <a:head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247" y="3923755"/>
              <a:ext cx="0" cy="752403"/>
            </a:xfrm>
            <a:prstGeom prst="line">
              <a:avLst/>
            </a:prstGeom>
            <a:ln w="63500">
              <a:solidFill>
                <a:srgbClr val="27D5F0"/>
              </a:solidFill>
              <a:head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627167" y="3923755"/>
              <a:ext cx="0" cy="752403"/>
            </a:xfrm>
            <a:prstGeom prst="line">
              <a:avLst/>
            </a:prstGeom>
            <a:ln w="63500">
              <a:solidFill>
                <a:srgbClr val="27D5F0"/>
              </a:solidFill>
              <a:head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146098" y="3923755"/>
              <a:ext cx="0" cy="752403"/>
            </a:xfrm>
            <a:prstGeom prst="line">
              <a:avLst/>
            </a:prstGeom>
            <a:ln w="63500">
              <a:solidFill>
                <a:srgbClr val="27D5F0"/>
              </a:solidFill>
              <a:head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383625" y="2331247"/>
              <a:ext cx="2284" cy="736069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613850" y="2331247"/>
              <a:ext cx="2284" cy="753850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838998" y="2331248"/>
              <a:ext cx="7361" cy="763602"/>
            </a:xfrm>
            <a:prstGeom prst="line">
              <a:avLst/>
            </a:prstGeom>
            <a:ln w="63500">
              <a:solidFill>
                <a:srgbClr val="7030A0"/>
              </a:solidFill>
              <a:headEnd type="triangle" w="sm" len="sm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4846358" y="4675435"/>
              <a:ext cx="1" cy="387400"/>
            </a:xfrm>
            <a:prstGeom prst="straightConnector1">
              <a:avLst/>
            </a:prstGeom>
            <a:ln>
              <a:solidFill>
                <a:srgbClr val="27D5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623513" y="4666535"/>
              <a:ext cx="6031" cy="405922"/>
            </a:xfrm>
            <a:prstGeom prst="straightConnector1">
              <a:avLst/>
            </a:prstGeom>
            <a:ln>
              <a:solidFill>
                <a:srgbClr val="27D5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382894" y="4646255"/>
              <a:ext cx="6030" cy="405922"/>
            </a:xfrm>
            <a:prstGeom prst="straightConnector1">
              <a:avLst/>
            </a:prstGeom>
            <a:ln>
              <a:solidFill>
                <a:srgbClr val="27D5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556810" y="4803310"/>
            <a:ext cx="3351362" cy="998357"/>
            <a:chOff x="5000561" y="4803310"/>
            <a:chExt cx="3351362" cy="998357"/>
          </a:xfrm>
        </p:grpSpPr>
        <p:sp>
          <p:nvSpPr>
            <p:cNvPr id="39" name="Oval 38"/>
            <p:cNvSpPr/>
            <p:nvPr/>
          </p:nvSpPr>
          <p:spPr>
            <a:xfrm>
              <a:off x="5000561" y="5062835"/>
              <a:ext cx="579096" cy="5790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7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>
                  <a:solidFill>
                    <a:srgbClr val="27D5F0"/>
                  </a:solidFill>
                </a:rPr>
                <a:t>A</a:t>
              </a:r>
              <a:endParaRPr lang="en-US" sz="2800" dirty="0">
                <a:solidFill>
                  <a:srgbClr val="27D5F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770337" y="5062834"/>
              <a:ext cx="579096" cy="5790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7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27D5F0"/>
                  </a:solidFill>
                </a:rPr>
                <a:t>B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40112" y="5062834"/>
              <a:ext cx="579096" cy="5790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7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27D5F0"/>
                  </a:solidFill>
                </a:rPr>
                <a:t>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09887" y="4803310"/>
              <a:ext cx="1042036" cy="9983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0" b="1" dirty="0">
                  <a:solidFill>
                    <a:srgbClr val="27D5F0"/>
                  </a:solidFill>
                  <a:latin typeface="+mn-lt"/>
                </a:rPr>
                <a:t>. . .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97824" y="5017794"/>
            <a:ext cx="241053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>
                <a:solidFill>
                  <a:srgbClr val="27D5F0"/>
                </a:solidFill>
                <a:latin typeface="+mn-lt"/>
              </a:rPr>
              <a:t>current event</a:t>
            </a:r>
            <a:endParaRPr lang="en-US" sz="3100" b="1" dirty="0">
              <a:solidFill>
                <a:srgbClr val="27D5F0"/>
              </a:solidFill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824" y="1734342"/>
            <a:ext cx="27796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DE00"/>
                </a:solidFill>
                <a:latin typeface="+mn-lt"/>
              </a:rPr>
              <a:t>predicted event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29657" y="4663945"/>
            <a:ext cx="1942754" cy="1852460"/>
            <a:chOff x="2643106" y="4663945"/>
            <a:chExt cx="1942754" cy="1852460"/>
          </a:xfrm>
        </p:grpSpPr>
        <p:cxnSp>
          <p:nvCxnSpPr>
            <p:cNvPr id="50" name="Straight Arrow Connector 49"/>
            <p:cNvCxnSpPr/>
            <p:nvPr/>
          </p:nvCxnSpPr>
          <p:spPr>
            <a:xfrm flipH="1" flipV="1">
              <a:off x="4117341" y="4663945"/>
              <a:ext cx="1" cy="414137"/>
            </a:xfrm>
            <a:prstGeom prst="straightConnector1">
              <a:avLst/>
            </a:prstGeom>
            <a:ln>
              <a:solidFill>
                <a:srgbClr val="A50002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261090" y="4681474"/>
              <a:ext cx="0" cy="401439"/>
            </a:xfrm>
            <a:prstGeom prst="straightConnector1">
              <a:avLst/>
            </a:prstGeom>
            <a:ln>
              <a:solidFill>
                <a:srgbClr val="A50002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/>
                <p:cNvSpPr/>
                <p:nvPr/>
              </p:nvSpPr>
              <p:spPr>
                <a:xfrm>
                  <a:off x="3819799" y="5078082"/>
                  <a:ext cx="595085" cy="5950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A500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A50002"/>
                            </a:solidFill>
                            <a:latin typeface="Cambria Math" charset="0"/>
                          </a:rPr>
                          <m:t>Δ</m:t>
                        </m:r>
                        <m:r>
                          <a:rPr lang="en-US" sz="2800" b="0" i="1" dirty="0" smtClean="0">
                            <a:solidFill>
                              <a:srgbClr val="A50002"/>
                            </a:solidFill>
                            <a:latin typeface="Cambria Math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rgbClr val="A5000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799" y="5078082"/>
                  <a:ext cx="595085" cy="595085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solidFill>
                    <a:srgbClr val="A5000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/>
                <p:cNvSpPr/>
                <p:nvPr/>
              </p:nvSpPr>
              <p:spPr>
                <a:xfrm>
                  <a:off x="2963551" y="5079570"/>
                  <a:ext cx="595085" cy="5950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A500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A50002"/>
                            </a:solidFill>
                            <a:latin typeface="Cambria Math" charset="0"/>
                          </a:rPr>
                          <m:t>Δ</m:t>
                        </m:r>
                        <m:acc>
                          <m:accPr>
                            <m:chr m:val="̂"/>
                            <m:ctrlPr>
                              <a:rPr lang="en-US" sz="2800" b="0" i="1" dirty="0" smtClean="0">
                                <a:solidFill>
                                  <a:srgbClr val="A5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A50002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A50002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551" y="5079570"/>
                  <a:ext cx="595085" cy="595085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A5000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>
              <a:off x="3622776" y="5685408"/>
              <a:ext cx="9630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A50002"/>
                  </a:solidFill>
                </a:rPr>
                <a:t>time</a:t>
              </a:r>
            </a:p>
            <a:p>
              <a:pPr algn="ctr"/>
              <a:r>
                <a:rPr lang="en-US" sz="1600" b="1" dirty="0">
                  <a:solidFill>
                    <a:srgbClr val="A50002"/>
                  </a:solidFill>
                </a:rPr>
                <a:t>since last</a:t>
              </a:r>
            </a:p>
            <a:p>
              <a:pPr algn="ctr"/>
              <a:r>
                <a:rPr lang="en-US" sz="1600" b="1" dirty="0">
                  <a:solidFill>
                    <a:srgbClr val="A50002"/>
                  </a:solidFill>
                </a:rPr>
                <a:t>event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3106" y="5685408"/>
              <a:ext cx="9975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A50002"/>
                  </a:solidFill>
                </a:rPr>
                <a:t>time to</a:t>
              </a:r>
            </a:p>
            <a:p>
              <a:pPr algn="ctr"/>
              <a:r>
                <a:rPr lang="en-US" sz="1600" b="1" dirty="0">
                  <a:solidFill>
                    <a:srgbClr val="A50002"/>
                  </a:solidFill>
                </a:rPr>
                <a:t>predicted</a:t>
              </a:r>
            </a:p>
            <a:p>
              <a:pPr algn="ctr"/>
              <a:r>
                <a:rPr lang="en-US" sz="1600" b="1" dirty="0">
                  <a:solidFill>
                    <a:srgbClr val="A50002"/>
                  </a:solidFill>
                </a:rPr>
                <a:t>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4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6071"/>
            <a:ext cx="10972800" cy="838200"/>
          </a:xfrm>
        </p:spPr>
        <p:txBody>
          <a:bodyPr/>
          <a:lstStyle/>
          <a:p>
            <a:r>
              <a:rPr lang="en-US" dirty="0"/>
              <a:t>Reddit Postings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2128"/>
            <a:ext cx="10186288" cy="61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2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30,733 users</a:t>
            </a:r>
          </a:p>
          <a:p>
            <a:pPr lvl="1"/>
            <a:r>
              <a:rPr lang="en-US" dirty="0"/>
              <a:t>32-1024 posts per user</a:t>
            </a:r>
          </a:p>
          <a:p>
            <a:pPr lvl="1"/>
            <a:r>
              <a:rPr lang="en-US" dirty="0"/>
              <a:t>1-50 forums</a:t>
            </a:r>
          </a:p>
          <a:p>
            <a:pPr lvl="1"/>
            <a:r>
              <a:rPr lang="en-US" dirty="0"/>
              <a:t>15,000 users for training (and validation), remainder testing</a:t>
            </a:r>
          </a:p>
          <a:p>
            <a:r>
              <a:rPr lang="en-US" dirty="0"/>
              <a:t>Task</a:t>
            </a:r>
          </a:p>
          <a:p>
            <a:pPr lvl="1"/>
            <a:r>
              <a:rPr lang="en-US" dirty="0"/>
              <a:t>Predict forum to which user will post next, given the time of the posting</a:t>
            </a:r>
          </a:p>
        </p:txBody>
      </p:sp>
    </p:spTree>
    <p:extLst>
      <p:ext uri="{BB962C8B-B14F-4D97-AF65-F5344CB8AC3E}">
        <p14:creationId xmlns:p14="http://schemas.microsoft.com/office/powerpoint/2010/main" val="1938062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Reddit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Next = previous				39.7%</a:t>
                </a:r>
              </a:p>
              <a:p>
                <a:r>
                  <a:rPr lang="en-US" dirty="0"/>
                  <a:t>Hawkes Process				44.8%</a:t>
                </a:r>
              </a:p>
              <a:p>
                <a:r>
                  <a:rPr lang="en-US" dirty="0"/>
                  <a:t>HPM						53.6%</a:t>
                </a:r>
              </a:p>
              <a:p>
                <a:r>
                  <a:rPr lang="en-US" dirty="0"/>
                  <a:t>LSTM (with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𝚫</m:t>
                    </m:r>
                    <m:r>
                      <a:rPr lang="en-US" b="1" i="0" smtClean="0">
                        <a:latin typeface="Cambria Math" charset="0"/>
                      </a:rPr>
                      <m:t>𝐭</m:t>
                    </m:r>
                  </m:oMath>
                </a14:m>
                <a:r>
                  <a:rPr lang="en-US" dirty="0"/>
                  <a:t> inputs)			53.5%</a:t>
                </a:r>
              </a:p>
              <a:p>
                <a:r>
                  <a:rPr lang="en-US" dirty="0"/>
                  <a:t>LSTM, no input or forget gate		51.1%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0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 prediction </a:t>
            </a:r>
          </a:p>
          <a:p>
            <a:pPr lvl="1"/>
            <a:r>
              <a:rPr lang="en-US" dirty="0"/>
              <a:t>Given time of occurrence, which of </a:t>
            </a:r>
            <a:r>
              <a:rPr lang="en-US" i="1" dirty="0"/>
              <a:t>n</a:t>
            </a:r>
            <a:r>
              <a:rPr lang="en-US" dirty="0"/>
              <a:t> event types is most likely?</a:t>
            </a:r>
          </a:p>
          <a:p>
            <a:r>
              <a:rPr lang="en-US" dirty="0"/>
              <a:t>Event outcome</a:t>
            </a:r>
          </a:p>
          <a:p>
            <a:pPr lvl="1"/>
            <a:r>
              <a:rPr lang="en-US" dirty="0"/>
              <a:t>Given event type and time of occurrence, predict event </a:t>
            </a:r>
            <a:r>
              <a:rPr lang="en-US" i="1" dirty="0"/>
              <a:t>outcome.</a:t>
            </a:r>
          </a:p>
          <a:p>
            <a:pPr lvl="1"/>
            <a:r>
              <a:rPr lang="en-US" dirty="0"/>
              <a:t>E.g., if a student is prompted to apply some knowledge or recall a fact, will they succeed?</a:t>
            </a:r>
          </a:p>
          <a:p>
            <a:pPr lvl="3"/>
            <a:r>
              <a:rPr lang="en-US" dirty="0"/>
              <a:t>input: `student retrieved item X at time T successfully or unsuccessfully’</a:t>
            </a:r>
          </a:p>
          <a:p>
            <a:pPr lvl="3"/>
            <a:r>
              <a:rPr lang="en-US" dirty="0"/>
              <a:t>output: `will student retrieve item X’ at time T’ successfully or unsuccessfully?’</a:t>
            </a:r>
          </a:p>
        </p:txBody>
      </p:sp>
    </p:spTree>
    <p:extLst>
      <p:ext uri="{BB962C8B-B14F-4D97-AF65-F5344CB8AC3E}">
        <p14:creationId xmlns:p14="http://schemas.microsoft.com/office/powerpoint/2010/main" val="14040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Learning Study</a:t>
            </a:r>
            <a:br>
              <a:rPr lang="en-US" dirty="0"/>
            </a:br>
            <a:r>
              <a:rPr lang="en-US" dirty="0"/>
              <a:t>(Kang et al., 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51233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32 human subjects</a:t>
            </a:r>
          </a:p>
          <a:p>
            <a:pPr lvl="1"/>
            <a:r>
              <a:rPr lang="en-US" dirty="0"/>
              <a:t>60 Japanese-English word associations</a:t>
            </a:r>
          </a:p>
          <a:p>
            <a:pPr lvl="1"/>
            <a:r>
              <a:rPr lang="en-US" dirty="0"/>
              <a:t>each association tested 4-13 times over</a:t>
            </a:r>
            <a:br>
              <a:rPr lang="en-US" dirty="0"/>
            </a:br>
            <a:r>
              <a:rPr lang="en-US" dirty="0"/>
              <a:t>intervals ranging from minutes to</a:t>
            </a:r>
            <a:br>
              <a:rPr lang="en-US" dirty="0"/>
            </a:br>
            <a:r>
              <a:rPr lang="en-US" dirty="0"/>
              <a:t>several months</a:t>
            </a:r>
          </a:p>
          <a:p>
            <a:pPr lvl="1"/>
            <a:r>
              <a:rPr lang="en-US" dirty="0"/>
              <a:t>655 trials per sequence on average</a:t>
            </a:r>
          </a:p>
          <a:p>
            <a:r>
              <a:rPr lang="en-US" dirty="0"/>
              <a:t>Task</a:t>
            </a:r>
          </a:p>
          <a:p>
            <a:pPr lvl="1"/>
            <a:r>
              <a:rPr lang="en-US" dirty="0"/>
              <a:t>Given study history up to trial t,</a:t>
            </a:r>
            <a:br>
              <a:rPr lang="is-IS" dirty="0"/>
            </a:br>
            <a:r>
              <a:rPr lang="is-IS" dirty="0"/>
              <a:t>predict accuracy (retrievable from memory</a:t>
            </a:r>
            <a:br>
              <a:rPr lang="is-IS" dirty="0"/>
            </a:br>
            <a:r>
              <a:rPr lang="is-IS" dirty="0"/>
              <a:t>or not) for next trial.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21" y="1303309"/>
            <a:ext cx="5336609" cy="2871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7" y="4174555"/>
            <a:ext cx="5275809" cy="26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Learning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Majority class (correct)			62.7%</a:t>
            </a:r>
          </a:p>
          <a:p>
            <a:r>
              <a:rPr lang="en-US" dirty="0"/>
              <a:t>Traditional Hawkes process		64.6%</a:t>
            </a:r>
          </a:p>
          <a:p>
            <a:r>
              <a:rPr lang="en-US" dirty="0"/>
              <a:t>Next = previous				71.3%</a:t>
            </a:r>
          </a:p>
          <a:p>
            <a:r>
              <a:rPr lang="en-US" dirty="0"/>
              <a:t>LSTM 					77.9%</a:t>
            </a:r>
          </a:p>
          <a:p>
            <a:r>
              <a:rPr lang="en-US" dirty="0"/>
              <a:t>HPM 						78.3%		</a:t>
            </a:r>
          </a:p>
          <a:p>
            <a:r>
              <a:rPr lang="en-US" dirty="0"/>
              <a:t>LSTM with 𝚫t inputs			78.3%		</a:t>
            </a:r>
          </a:p>
        </p:txBody>
      </p:sp>
    </p:spTree>
    <p:extLst>
      <p:ext uri="{BB962C8B-B14F-4D97-AF65-F5344CB8AC3E}">
        <p14:creationId xmlns:p14="http://schemas.microsoft.com/office/powerpoint/2010/main" val="7798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4F35-39E8-3845-8ABC-60E4C8D9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Inference on a Neural </a:t>
            </a:r>
            <a:r>
              <a:rPr lang="en-US" dirty="0" err="1"/>
              <a:t>Networ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777FE9-6AC5-3B4A-B5FF-E3D447E04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Start with priors on weights,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Observe 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Two possible objectives objectives</a:t>
                </a:r>
              </a:p>
              <a:p>
                <a:pPr lvl="1"/>
                <a:r>
                  <a:rPr lang="en-US" dirty="0"/>
                  <a:t>Compute MAP estimate of weights,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posterior on weights,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Weight uncertainty translates to output uncertainty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Additional potential advantage of Bayesian approach</a:t>
                </a:r>
              </a:p>
              <a:p>
                <a:pPr lvl="1"/>
                <a:r>
                  <a:rPr lang="en-US" dirty="0"/>
                  <a:t>If learning doesn’t depend on gradient descent, can have discreet weights and discreet activations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777FE9-6AC5-3B4A-B5FF-E3D447E04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166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52394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last.fm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30,000 user sequences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predict artist selection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time interval between selections varies from hours to years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COLT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300 students practicing Spanish vocabulary (~200 words) over a semester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MSNBC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sequence of web page views categorized by topic (sports, news, finance, etc.)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10k sequences used for training, 110k for testing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Synthetic </a:t>
            </a:r>
            <a:r>
              <a:rPr lang="en-US" dirty="0" err="1"/>
              <a:t>bursty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Poisson distributed events over a finite window, with rate ~ 1/</a:t>
            </a:r>
            <a:r>
              <a:rPr lang="en-US" dirty="0" err="1"/>
              <a:t>window_duration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5 event streams</a:t>
            </a:r>
          </a:p>
        </p:txBody>
      </p:sp>
    </p:spTree>
    <p:extLst>
      <p:ext uri="{BB962C8B-B14F-4D97-AF65-F5344CB8AC3E}">
        <p14:creationId xmlns:p14="http://schemas.microsoft.com/office/powerpoint/2010/main" val="1254077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log likelihood</a:t>
            </a:r>
          </a:p>
          <a:p>
            <a:r>
              <a:rPr lang="en-US" dirty="0"/>
              <a:t>Test top-1 accuracy</a:t>
            </a:r>
          </a:p>
          <a:p>
            <a:r>
              <a:rPr lang="en-US" dirty="0"/>
              <a:t>Test AUC</a:t>
            </a:r>
          </a:p>
        </p:txBody>
      </p:sp>
    </p:spTree>
    <p:extLst>
      <p:ext uri="{BB962C8B-B14F-4D97-AF65-F5344CB8AC3E}">
        <p14:creationId xmlns:p14="http://schemas.microsoft.com/office/powerpoint/2010/main" val="1900935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Symmetric HPM with positive and negative intensities and inputs</a:t>
            </a:r>
          </a:p>
          <a:p>
            <a:r>
              <a:rPr lang="en-US" dirty="0"/>
              <a:t>Single time scale HPM</a:t>
            </a:r>
          </a:p>
          <a:p>
            <a:pPr lvl="1"/>
            <a:r>
              <a:rPr lang="en-US" dirty="0"/>
              <a:t>typically does a tiny bit worse than multiscale model</a:t>
            </a:r>
          </a:p>
          <a:p>
            <a:pPr lvl="1"/>
            <a:r>
              <a:rPr lang="en-US" dirty="0"/>
              <a:t>single scale symmetric HPM reduces to LSTM without forget and output gates</a:t>
            </a:r>
          </a:p>
          <a:p>
            <a:r>
              <a:rPr lang="en-US" dirty="0"/>
              <a:t>Hybrid HPM-LSTM layer</a:t>
            </a:r>
          </a:p>
          <a:p>
            <a:r>
              <a:rPr lang="en-US" dirty="0"/>
              <a:t>Mixture HPM</a:t>
            </a:r>
          </a:p>
          <a:p>
            <a:pPr lvl="1"/>
            <a:r>
              <a:rPr lang="en-US" dirty="0"/>
              <a:t>Model I described assumes that a single time scale is responsible for the observed event sequence</a:t>
            </a:r>
          </a:p>
          <a:p>
            <a:pPr lvl="1"/>
            <a:r>
              <a:rPr lang="en-US" dirty="0"/>
              <a:t>Alternative: observed events are a mixture of events produced by processes operating in parallel at multiple time scales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8676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LSTM Is Robust:</a:t>
            </a:r>
            <a:br>
              <a:rPr lang="en-US" dirty="0"/>
            </a:br>
            <a:r>
              <a:rPr lang="en-US" dirty="0"/>
              <a:t>Synthetic “One Popular” Data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11 event types</a:t>
            </a:r>
          </a:p>
          <a:p>
            <a:pPr lvl="1"/>
            <a:r>
              <a:rPr lang="en-US" dirty="0"/>
              <a:t>in each sequence, one event is ‘popular’</a:t>
            </a:r>
            <a:br>
              <a:rPr lang="en-US" dirty="0"/>
            </a:br>
            <a:r>
              <a:rPr lang="en-US" dirty="0"/>
              <a:t>(50%) and other 10 are unpopular (5%)</a:t>
            </a:r>
          </a:p>
          <a:p>
            <a:pPr lvl="1"/>
            <a:r>
              <a:rPr lang="en-US" dirty="0"/>
              <a:t>randomized order and times</a:t>
            </a:r>
          </a:p>
          <a:p>
            <a:r>
              <a:rPr lang="en-US" dirty="0"/>
              <a:t>Results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26014" y="1578676"/>
            <a:ext cx="4582510" cy="1897077"/>
            <a:chOff x="2942897" y="3651036"/>
            <a:chExt cx="6243144" cy="27339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942897" y="4562355"/>
              <a:ext cx="6243144" cy="8663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942897" y="3651036"/>
              <a:ext cx="6243144" cy="8663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942897" y="5518620"/>
              <a:ext cx="6243144" cy="866374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93632"/>
              </p:ext>
            </p:extLst>
          </p:nvPr>
        </p:nvGraphicFramePr>
        <p:xfrm>
          <a:off x="2032000" y="438133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logL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 = cur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~0.250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identify popular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~0.500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LSTM (20 hid)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0.485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HPM (20 hid)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894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b-NO" sz="1765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0.486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HP (10 hid, 1-1,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ff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nb-NO" sz="1765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0.474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693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Couple of Worrisome Results:</a:t>
            </a:r>
            <a:br>
              <a:rPr lang="en-US" dirty="0"/>
            </a:br>
            <a:r>
              <a:rPr lang="en-US" dirty="0"/>
              <a:t>(1) Synthetic Data Generated By Hawkes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5385456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10 interspersed event streams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1000 training sequences, 1000 testing sequences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Results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cur = previous					13.34%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HP, parameterized by max likelihood		17.94%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LSTM						16.46%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HPM						16.40%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LSTM and HPM have full input-hidden, hidden-output, hidden-hidden connectivity, versus restricted architecture of HP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7" b="10147"/>
          <a:stretch/>
        </p:blipFill>
        <p:spPr>
          <a:xfrm>
            <a:off x="0" y="2420592"/>
            <a:ext cx="12261351" cy="8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15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Synthetic Data Generated By Hawkes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53854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Results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cur = previous					13.34%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HP, parameterized by max likelihood	17.94%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LSTM						16.46%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HPM						16.40%</a:t>
            </a:r>
          </a:p>
          <a:p>
            <a:pPr lvl="2">
              <a:lnSpc>
                <a:spcPct val="12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LSTM and HPM have full input-hidden, hidden-output, hidden-hidden connectivity, versus restricted architecture of HP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9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Couple of Worrisome Results:</a:t>
            </a:r>
            <a:br>
              <a:rPr lang="en-US" dirty="0"/>
            </a:br>
            <a:r>
              <a:rPr lang="en-US" dirty="0"/>
              <a:t>(2) Student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54863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Interspersed practice of multiple items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treat as one long sequence of </a:t>
            </a:r>
            <a:r>
              <a:rPr lang="en-US" i="1" dirty="0"/>
              <a:t>n</a:t>
            </a:r>
            <a:r>
              <a:rPr lang="en-US" dirty="0"/>
              <a:t> different events, or as </a:t>
            </a:r>
            <a:r>
              <a:rPr lang="en-US" i="1" dirty="0"/>
              <a:t>n</a:t>
            </a:r>
            <a:r>
              <a:rPr lang="en-US" dirty="0"/>
              <a:t> shorter sequences each with a single event type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677129"/>
              </p:ext>
            </p:extLst>
          </p:nvPr>
        </p:nvGraphicFramePr>
        <p:xfrm>
          <a:off x="2970929" y="1990334"/>
          <a:ext cx="6046950" cy="324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656">
                <a:tc>
                  <a:txBody>
                    <a:bodyPr/>
                    <a:lstStyle/>
                    <a:p>
                      <a:r>
                        <a:rPr lang="en-US" dirty="0"/>
                        <a:t>time 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problem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56"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56"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56">
                <a:tc>
                  <a:txBody>
                    <a:bodyPr/>
                    <a:lstStyle/>
                    <a:p>
                      <a:r>
                        <a:rPr lang="en-US" dirty="0"/>
                        <a:t>19.2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56">
                <a:tc>
                  <a:txBody>
                    <a:bodyPr/>
                    <a:lstStyle/>
                    <a:p>
                      <a:r>
                        <a:rPr lang="en-US" dirty="0"/>
                        <a:t>47.0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56">
                <a:tc>
                  <a:txBody>
                    <a:bodyPr/>
                    <a:lstStyle/>
                    <a:p>
                      <a:r>
                        <a:rPr lang="en-US" dirty="0"/>
                        <a:t>192.0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656">
                <a:tc>
                  <a:txBody>
                    <a:bodyPr/>
                    <a:lstStyle/>
                    <a:p>
                      <a:r>
                        <a:rPr lang="en-US" dirty="0"/>
                        <a:t>490.0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56">
                <a:tc>
                  <a:txBody>
                    <a:bodyPr/>
                    <a:lstStyle/>
                    <a:p>
                      <a:r>
                        <a:rPr lang="en-US" dirty="0"/>
                        <a:t>495.2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656">
                <a:tc>
                  <a:txBody>
                    <a:bodyPr/>
                    <a:lstStyle/>
                    <a:p>
                      <a:r>
                        <a:rPr lang="en-US" dirty="0"/>
                        <a:t>497.9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348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sequence per student-item</a:t>
            </a:r>
          </a:p>
          <a:p>
            <a:pPr lvl="1"/>
            <a:r>
              <a:rPr lang="en-US" dirty="0"/>
              <a:t>HPM	81.14%	AUC 0.853</a:t>
            </a:r>
            <a:endParaRPr lang="en-US" dirty="0">
              <a:solidFill>
                <a:srgbClr val="A50002"/>
              </a:solidFill>
            </a:endParaRPr>
          </a:p>
          <a:p>
            <a:pPr lvl="1"/>
            <a:r>
              <a:rPr lang="en-US" dirty="0"/>
              <a:t>LSTM	81.31%	AUC 0.853</a:t>
            </a:r>
          </a:p>
          <a:p>
            <a:r>
              <a:rPr lang="en-US" dirty="0"/>
              <a:t>One sequence per student</a:t>
            </a:r>
          </a:p>
          <a:p>
            <a:pPr lvl="1"/>
            <a:r>
              <a:rPr lang="en-US" dirty="0"/>
              <a:t>HPM	78.69%	AUC 0.841</a:t>
            </a:r>
          </a:p>
          <a:p>
            <a:pPr lvl="1"/>
            <a:r>
              <a:rPr lang="en-US" dirty="0"/>
              <a:t>LSTM	78.05%	AUC 0.839</a:t>
            </a:r>
          </a:p>
          <a:p>
            <a:pPr lvl="1"/>
            <a:r>
              <a:rPr lang="en-US" dirty="0"/>
              <a:t>[same result from HPM when recurrent connections removed, and in-&gt;hid and hid-&gt;out connections are initialized to be 1-1]</a:t>
            </a:r>
          </a:p>
        </p:txBody>
      </p:sp>
    </p:spTree>
    <p:extLst>
      <p:ext uri="{BB962C8B-B14F-4D97-AF65-F5344CB8AC3E}">
        <p14:creationId xmlns:p14="http://schemas.microsoft.com/office/powerpoint/2010/main" val="201004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58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5148466"/>
          </a:xfrm>
        </p:spPr>
        <p:txBody>
          <a:bodyPr>
            <a:normAutofit/>
          </a:bodyPr>
          <a:lstStyle/>
          <a:p>
            <a:r>
              <a:rPr lang="en-US" dirty="0"/>
              <a:t>Human behavior and preferences have dynamics that operate across a range of time scales.</a:t>
            </a:r>
          </a:p>
          <a:p>
            <a:r>
              <a:rPr lang="en-US" dirty="0"/>
              <a:t>It seems like a model based on these dynamics should be a good predictor of human behavior.</a:t>
            </a:r>
          </a:p>
          <a:p>
            <a:r>
              <a:rPr lang="is-IS" dirty="0"/>
              <a:t>… and hopefully also a good predictor of other multiscale time series.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7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69FF-1666-244D-A3D3-A1E93068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1CBA92B-F76F-BC4C-90FF-34C0928D9E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neurons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Discreet weights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Activation function</a:t>
                </a:r>
              </a:p>
              <a:p>
                <a:pPr lvl="1"/>
                <a:r>
                  <a:rPr lang="en-US" dirty="0"/>
                  <a:t> 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1CBA92B-F76F-BC4C-90FF-34C0928D9E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" t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29571EE-A236-9248-BE08-02CDCBEBE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399" y="1874576"/>
            <a:ext cx="6815667" cy="3748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2AD9CB-124A-C74D-95C2-660A69638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49" y="4142316"/>
            <a:ext cx="4583325" cy="2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4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of Hawkes Process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5148466"/>
          </a:xfrm>
        </p:spPr>
        <p:txBody>
          <a:bodyPr>
            <a:normAutofit/>
          </a:bodyPr>
          <a:lstStyle/>
          <a:p>
            <a:r>
              <a:rPr lang="en-US" dirty="0"/>
              <a:t>Represent memory of sequences at multiple</a:t>
            </a:r>
            <a:br>
              <a:rPr lang="en-US" dirty="0"/>
            </a:br>
            <a:r>
              <a:rPr lang="en-US" dirty="0"/>
              <a:t>time scales simultaneously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 ‘appropriate’ time scale based on</a:t>
            </a:r>
            <a:br>
              <a:rPr lang="en-US" dirty="0"/>
            </a:br>
            <a:r>
              <a:rPr lang="en-US" dirty="0"/>
              <a:t>input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2"/>
          <a:stretch/>
        </p:blipFill>
        <p:spPr>
          <a:xfrm>
            <a:off x="7453940" y="3795403"/>
            <a:ext cx="4299911" cy="610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31916" r="-180" b="18615"/>
          <a:stretch/>
        </p:blipFill>
        <p:spPr>
          <a:xfrm>
            <a:off x="7453940" y="1150130"/>
            <a:ext cx="4299911" cy="19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00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50922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LSTM is pretty darn robust</a:t>
            </a:r>
          </a:p>
          <a:p>
            <a:r>
              <a:rPr lang="en-US" dirty="0"/>
              <a:t>Some evidence that HPM and LSTM are picking up on distinct information in the sequences</a:t>
            </a:r>
          </a:p>
          <a:p>
            <a:pPr lvl="1"/>
            <a:r>
              <a:rPr lang="en-US" dirty="0"/>
              <a:t>Possibility that mixing unit types will </a:t>
            </a:r>
            <a:br>
              <a:rPr lang="en-US" dirty="0"/>
            </a:br>
            <a:r>
              <a:rPr lang="en-US" dirty="0"/>
              <a:t>obtain benefits</a:t>
            </a:r>
          </a:p>
          <a:p>
            <a:pPr lvl="1"/>
            <a:r>
              <a:rPr lang="en-US" dirty="0"/>
              <a:t>Can also consider other types of units</a:t>
            </a:r>
            <a:br>
              <a:rPr lang="en-US" dirty="0"/>
            </a:br>
            <a:r>
              <a:rPr lang="en-US" dirty="0"/>
              <a:t>premised on alternative temporal point</a:t>
            </a:r>
            <a:br>
              <a:rPr lang="en-US" dirty="0"/>
            </a:br>
            <a:r>
              <a:rPr lang="en-US" dirty="0"/>
              <a:t>processes, e.g., self correcting processes</a:t>
            </a:r>
          </a:p>
          <a:p>
            <a:r>
              <a:rPr lang="en-US" dirty="0"/>
              <a:t>Potential for using event-based model even for traditional sequence processing tasks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15" y="3653151"/>
            <a:ext cx="3983421" cy="15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neural Hawkes process memory belongs to two new classes of neural net models that are emerging.</a:t>
            </a:r>
          </a:p>
          <a:p>
            <a:pPr lvl="1"/>
            <a:r>
              <a:rPr lang="en-US" dirty="0"/>
              <a:t>Models that perform dynamic parameter inference as a sequence is processed</a:t>
            </a:r>
          </a:p>
          <a:p>
            <a:pPr lvl="2"/>
            <a:r>
              <a:rPr lang="en-US" dirty="0"/>
              <a:t>see also </a:t>
            </a:r>
            <a:r>
              <a:rPr lang="en-US" i="1" dirty="0"/>
              <a:t>Fast Weights</a:t>
            </a:r>
            <a:r>
              <a:rPr lang="en-US" dirty="0"/>
              <a:t> paper by Ba, Hinton, </a:t>
            </a:r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Leibo</a:t>
            </a:r>
            <a:r>
              <a:rPr lang="en-US" dirty="0"/>
              <a:t>, &amp; </a:t>
            </a:r>
            <a:r>
              <a:rPr lang="en-US" dirty="0" err="1"/>
              <a:t>Ionescu</a:t>
            </a:r>
            <a:r>
              <a:rPr lang="en-US"/>
              <a:t> (2016), </a:t>
            </a:r>
            <a:r>
              <a:rPr lang="en-US" i="1"/>
              <a:t>Tau Net</a:t>
            </a:r>
            <a:r>
              <a:rPr lang="en-US"/>
              <a:t> paper by Nguyen &amp; Cottrell (1997)</a:t>
            </a:r>
          </a:p>
          <a:p>
            <a:pPr lvl="1"/>
            <a:r>
              <a:rPr lang="en-US"/>
              <a:t>Models </a:t>
            </a:r>
            <a:r>
              <a:rPr lang="en-US" dirty="0"/>
              <a:t>that operate in a continuous time environment</a:t>
            </a:r>
          </a:p>
          <a:p>
            <a:pPr lvl="2"/>
            <a:r>
              <a:rPr lang="en-US" dirty="0"/>
              <a:t>see also </a:t>
            </a:r>
            <a:r>
              <a:rPr lang="en-US" i="1" dirty="0"/>
              <a:t>Phased LSTM </a:t>
            </a:r>
            <a:r>
              <a:rPr lang="en-US" dirty="0"/>
              <a:t>paper by Neil, Pfeiffer, Liu (2016) </a:t>
            </a:r>
          </a:p>
        </p:txBody>
      </p:sp>
    </p:spTree>
    <p:extLst>
      <p:ext uri="{BB962C8B-B14F-4D97-AF65-F5344CB8AC3E}">
        <p14:creationId xmlns:p14="http://schemas.microsoft.com/office/powerpoint/2010/main" val="54995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69FF-1666-244D-A3D3-A1E93068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BA92B-F76F-BC4C-90FF-34C0928D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5164663"/>
          </a:xfrm>
        </p:spPr>
        <p:txBody>
          <a:bodyPr>
            <a:normAutofit/>
          </a:bodyPr>
          <a:lstStyle/>
          <a:p>
            <a:r>
              <a:rPr lang="en-US" dirty="0"/>
              <a:t>MAP weight estimate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Marginalize over uncertainty in weights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Sensible if outputs are discrete</a:t>
            </a:r>
          </a:p>
          <a:p>
            <a:r>
              <a:rPr lang="en-US" dirty="0"/>
              <a:t>Sequential updating of weights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571EE-A236-9248-BE08-02CDCBEB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1214176"/>
            <a:ext cx="3820582" cy="2101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9FD706-EA97-D14A-B4E8-E25528EC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83" y="2129368"/>
            <a:ext cx="3114389" cy="33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B1BD1-B44A-E84F-AA31-528880C3B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83" y="3375688"/>
            <a:ext cx="5380669" cy="5733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A865C5C-01BF-A344-8D14-07D776474569}"/>
              </a:ext>
            </a:extLst>
          </p:cNvPr>
          <p:cNvGrpSpPr/>
          <p:nvPr/>
        </p:nvGrpSpPr>
        <p:grpSpPr>
          <a:xfrm>
            <a:off x="840315" y="5353052"/>
            <a:ext cx="4057921" cy="387347"/>
            <a:chOff x="840315" y="5353052"/>
            <a:chExt cx="4057921" cy="3873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CF656E-584C-B449-B9BA-C5DA245F5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315" y="5353052"/>
              <a:ext cx="4057921" cy="387347"/>
            </a:xfrm>
            <a:prstGeom prst="rect">
              <a:avLst/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A52923D-FA8A-C540-8EBA-462EF93E3748}"/>
                </a:ext>
              </a:extLst>
            </p:cNvPr>
            <p:cNvSpPr/>
            <p:nvPr/>
          </p:nvSpPr>
          <p:spPr>
            <a:xfrm>
              <a:off x="2117035" y="5353052"/>
              <a:ext cx="1550504" cy="387347"/>
            </a:xfrm>
            <a:prstGeom prst="round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B8DF77-9B31-8E42-9F40-60C88F2DF931}"/>
              </a:ext>
            </a:extLst>
          </p:cNvPr>
          <p:cNvGrpSpPr/>
          <p:nvPr/>
        </p:nvGrpSpPr>
        <p:grpSpPr>
          <a:xfrm>
            <a:off x="923878" y="5953123"/>
            <a:ext cx="4103556" cy="464242"/>
            <a:chOff x="923878" y="5953123"/>
            <a:chExt cx="4103556" cy="4642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CD5076F-D4C6-9741-9707-83F73B107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1515"/>
            <a:stretch/>
          </p:blipFill>
          <p:spPr>
            <a:xfrm>
              <a:off x="923878" y="5953123"/>
              <a:ext cx="4103556" cy="464242"/>
            </a:xfrm>
            <a:prstGeom prst="rect">
              <a:avLst/>
            </a:prstGeom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4B838FC-E7C8-7143-8F91-133954266CCB}"/>
                </a:ext>
              </a:extLst>
            </p:cNvPr>
            <p:cNvSpPr/>
            <p:nvPr/>
          </p:nvSpPr>
          <p:spPr>
            <a:xfrm>
              <a:off x="943756" y="5973001"/>
              <a:ext cx="1550504" cy="387347"/>
            </a:xfrm>
            <a:prstGeom prst="round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C13AB9-7F49-0F4B-B7A6-E566FEE60D9E}"/>
              </a:ext>
            </a:extLst>
          </p:cNvPr>
          <p:cNvSpPr txBox="1"/>
          <p:nvPr/>
        </p:nvSpPr>
        <p:spPr>
          <a:xfrm>
            <a:off x="6304154" y="5386456"/>
            <a:ext cx="3998467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n-lt"/>
              </a:rPr>
              <a:t>Exact inference not possible: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Exponential # weight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21933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9C9F-9C79-C941-81CB-C8DB0322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Mean-Field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EFBA0-A8FF-C64B-A622-6DEA6E03F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176000" cy="50788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Use variational inference with the factorized (‘mean field’) approximate distribution</a:t>
                </a:r>
              </a:p>
              <a:p>
                <a:pPr lvl="1"/>
                <a:r>
                  <a:rPr lang="en-US" dirty="0"/>
                  <a:t>previously referred to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 </a:t>
                </a:r>
              </a:p>
              <a:p>
                <a:r>
                  <a:rPr lang="en-US" dirty="0"/>
                  <a:t>Solving for the ELBO, there is an exact (i.e., non-iterative) solution:</a:t>
                </a:r>
              </a:p>
              <a:p>
                <a:pPr lvl="1"/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Requires marginalizing over all weight configurations</a:t>
                </a:r>
              </a:p>
              <a:p>
                <a:pPr lvl="2"/>
                <a:r>
                  <a:rPr lang="en-US" dirty="0"/>
                  <a:t>Exponential in number of terms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EFBA0-A8FF-C64B-A622-6DEA6E03F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176000" cy="5078892"/>
              </a:xfrm>
              <a:blipFill>
                <a:blip r:embed="rId3"/>
                <a:stretch>
                  <a:fillRect l="-114" t="-225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39FE07A-422D-E647-AF9D-E44D356D5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11" y="4199409"/>
            <a:ext cx="4941666" cy="457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0EE0A8-B63D-1241-9C85-1F630A888D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45"/>
          <a:stretch/>
        </p:blipFill>
        <p:spPr>
          <a:xfrm>
            <a:off x="3097970" y="4734486"/>
            <a:ext cx="4693351" cy="668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0518E4-16BE-C94F-8FDB-276AD299A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72" y="2972768"/>
            <a:ext cx="2785799" cy="5835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4DCDAB-674E-5A42-817C-6C3322DF9CC2}"/>
              </a:ext>
            </a:extLst>
          </p:cNvPr>
          <p:cNvSpPr/>
          <p:nvPr/>
        </p:nvSpPr>
        <p:spPr>
          <a:xfrm>
            <a:off x="2176670" y="4104861"/>
            <a:ext cx="2276060" cy="55178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F089D-4B1F-6D40-91E8-D6FCB0AA5168}"/>
              </a:ext>
            </a:extLst>
          </p:cNvPr>
          <p:cNvSpPr/>
          <p:nvPr/>
        </p:nvSpPr>
        <p:spPr>
          <a:xfrm>
            <a:off x="2869370" y="4792728"/>
            <a:ext cx="5012359" cy="55178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0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D27C-3FD9-1B4F-B6AF-17DAABF4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 #2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B379A-9283-5D43-84A5-1FF682366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Marginal likelihood is expressed as a sum over all weight configurations</a:t>
                </a:r>
              </a:p>
              <a:p>
                <a:pPr lvl="1"/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(Simplifying notation by dropping dependence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indicator function, can do some trick to express this probability over activation configurations.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B379A-9283-5D43-84A5-1FF682366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" t="-1337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E38111-DF77-AE41-972B-6D1B8064A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80" y="2043341"/>
            <a:ext cx="4911311" cy="6636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75CB7D-148E-BD4D-BF5D-1FF2759231D3}"/>
                  </a:ext>
                </a:extLst>
              </p:cNvPr>
              <p:cNvSpPr txBox="1"/>
              <p:nvPr/>
            </p:nvSpPr>
            <p:spPr>
              <a:xfrm>
                <a:off x="8524833" y="5832397"/>
                <a:ext cx="3546292" cy="451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B419B3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B419B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B419B3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B419B3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000" b="1" i="1" smtClean="0">
                                  <a:solidFill>
                                    <a:srgbClr val="B419B3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solidFill>
                                    <a:srgbClr val="B419B3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smtClean="0">
                                  <a:solidFill>
                                    <a:srgbClr val="B419B3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solidFill>
                                    <a:srgbClr val="B419B3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rgbClr val="B419B3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000" b="1" i="1" smtClean="0">
                          <a:solidFill>
                            <a:srgbClr val="B419B3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1" i="1" smtClean="0">
                          <a:solidFill>
                            <a:srgbClr val="B419B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B419B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B419B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B419B3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B419B3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B419B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B419B3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75CB7D-148E-BD4D-BF5D-1FF275923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833" y="5832397"/>
                <a:ext cx="3546292" cy="451342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FFC9B24-CC77-6F42-BF74-FB72AECEA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14" y="4534015"/>
            <a:ext cx="7749209" cy="21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0318-6361-B748-AF85-180B7DC9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Fan-In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D1141-7474-F245-9A5D-3C6929B5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Leverage central limit theorem (Trick #3)</a:t>
                </a:r>
              </a:p>
              <a:p>
                <a:pPr lvl="1"/>
                <a:r>
                  <a:rPr lang="en-US" dirty="0"/>
                  <a:t>If fan-in to a neuron is high and weights are random variables, the normalized input to each neuron is Gaussian distributed</a:t>
                </a:r>
              </a:p>
              <a:p>
                <a:pPr lvl="1"/>
                <a:r>
                  <a:rPr lang="en-US" dirty="0"/>
                  <a:t>  </a:t>
                </a:r>
              </a:p>
              <a:p>
                <a:r>
                  <a:rPr lang="en-US" dirty="0"/>
                  <a:t>Taylor series expansion (Trick #4)</a:t>
                </a:r>
              </a:p>
              <a:p>
                <a:pPr lvl="1"/>
                <a:r>
                  <a:rPr lang="en-US" dirty="0"/>
                  <a:t>Even with large fan-in approximation, calculating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𝒊𝒋𝒍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dirty="0"/>
                  <a:t> would be costly </a:t>
                </a:r>
              </a:p>
              <a:p>
                <a:pPr lvl="1"/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𝒊𝒋𝒍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Taylor series expansion around mean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First order terms (derivatives) in expansion can be computed by a single back propagation step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D1141-7474-F245-9A5D-3C6929B5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406" r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01D925E-F4E3-1F4D-9CFC-37FDB6014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26" y="2673076"/>
            <a:ext cx="5110774" cy="49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38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68083</TotalTime>
  <Words>2916</Words>
  <Application>Microsoft Macintosh PowerPoint</Application>
  <PresentationFormat>Widescreen</PresentationFormat>
  <Paragraphs>620</Paragraphs>
  <Slides>52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ＭＳ Ｐゴシック</vt:lpstr>
      <vt:lpstr>Arial</vt:lpstr>
      <vt:lpstr>Calibri</vt:lpstr>
      <vt:lpstr>Cambria Math</vt:lpstr>
      <vt:lpstr>Wingdings</vt:lpstr>
      <vt:lpstr>Default2015</vt:lpstr>
      <vt:lpstr>CSCI 5822 Probabilistic Models of Human and Machine Learning</vt:lpstr>
      <vt:lpstr>Expectation Propagation: Parameter-Free Training of Multilayer Neural Networks with Continuous or Discrete Weights</vt:lpstr>
      <vt:lpstr>Standard Training of a Neural Network</vt:lpstr>
      <vt:lpstr>Bayesian Inference on a Neural Networ</vt:lpstr>
      <vt:lpstr>PowerPoint Presentation</vt:lpstr>
      <vt:lpstr>PowerPoint Presentation</vt:lpstr>
      <vt:lpstr>Mean-Field Approximation</vt:lpstr>
      <vt:lpstr>Trick #2</vt:lpstr>
      <vt:lpstr>Large Fan-In Approximation</vt:lpstr>
      <vt:lpstr>The Resulting Forward Pass Algorithm</vt:lpstr>
      <vt:lpstr>Tyler Scott’s Final Project</vt:lpstr>
      <vt:lpstr>Neural Hawkes Process Memory</vt:lpstr>
      <vt:lpstr>Predicting Student Knowledge</vt:lpstr>
      <vt:lpstr>Time Scales and Human Memory</vt:lpstr>
      <vt:lpstr>Temporally Distributed Study and Memory Retention</vt:lpstr>
      <vt:lpstr>Time Scales and Human Preferences</vt:lpstr>
      <vt:lpstr>Time Scale and Temporal Distribution of Behavior</vt:lpstr>
      <vt:lpstr>Recent Research Involving Temporally Situated Events</vt:lpstr>
      <vt:lpstr>Temporal Point Processes</vt:lpstr>
      <vt:lpstr>Hawkes Process</vt:lpstr>
      <vt:lpstr>Hawkes Process</vt:lpstr>
      <vt:lpstr>Hawkes Process As A Generative Model</vt:lpstr>
      <vt:lpstr>Prediction</vt:lpstr>
      <vt:lpstr>Key Premise</vt:lpstr>
      <vt:lpstr>Bayesian Inference of Time Scale</vt:lpstr>
      <vt:lpstr>PowerPoint Presentation</vt:lpstr>
      <vt:lpstr>PowerPoint Presentation</vt:lpstr>
      <vt:lpstr>Effect of Spacing</vt:lpstr>
      <vt:lpstr>Two Alternative Characterizations of Environment</vt:lpstr>
      <vt:lpstr>Hawkes Process Memory (HPM) Unit</vt:lpstr>
      <vt:lpstr>Embedding HPM in an RNN</vt:lpstr>
      <vt:lpstr>Generic LSTM RNN</vt:lpstr>
      <vt:lpstr>HPM RNN</vt:lpstr>
      <vt:lpstr>Reddit Postings</vt:lpstr>
      <vt:lpstr>Reddit</vt:lpstr>
      <vt:lpstr>Reddit Results</vt:lpstr>
      <vt:lpstr>Two Tasks</vt:lpstr>
      <vt:lpstr>Word Learning Study (Kang et al., 2014)</vt:lpstr>
      <vt:lpstr>Word Learning Results</vt:lpstr>
      <vt:lpstr>Other Data Sets</vt:lpstr>
      <vt:lpstr>Multiple Performance Measures</vt:lpstr>
      <vt:lpstr>Alternative Models</vt:lpstr>
      <vt:lpstr>LSTM Is Robust: Synthetic “One Popular” Data Set</vt:lpstr>
      <vt:lpstr>A Couple of Worrisome Results: (1) Synthetic Data Generated By Hawkes Process</vt:lpstr>
      <vt:lpstr>Synthetic Data Generated By Hawkes Process</vt:lpstr>
      <vt:lpstr>A Couple of Worrisome Results: (2) Student Modeling</vt:lpstr>
      <vt:lpstr>Student Modeling</vt:lpstr>
      <vt:lpstr>PowerPoint Presentation</vt:lpstr>
      <vt:lpstr>PowerPoint Presentation</vt:lpstr>
      <vt:lpstr>Key Idea of Hawkes Process Memory</vt:lpstr>
      <vt:lpstr>State of the Research</vt:lpstr>
      <vt:lpstr>Novelty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3136</cp:revision>
  <cp:lastPrinted>2016-03-26T19:02:22Z</cp:lastPrinted>
  <dcterms:created xsi:type="dcterms:W3CDTF">2015-11-30T16:35:29Z</dcterms:created>
  <dcterms:modified xsi:type="dcterms:W3CDTF">2018-05-01T16:59:07Z</dcterms:modified>
  <cp:category/>
</cp:coreProperties>
</file>