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</p:sldMasterIdLst>
  <p:notesMasterIdLst>
    <p:notesMasterId r:id="rId67"/>
  </p:notesMasterIdLst>
  <p:sldIdLst>
    <p:sldId id="359" r:id="rId8"/>
    <p:sldId id="362" r:id="rId9"/>
    <p:sldId id="369" r:id="rId10"/>
    <p:sldId id="363" r:id="rId11"/>
    <p:sldId id="364" r:id="rId12"/>
    <p:sldId id="365" r:id="rId13"/>
    <p:sldId id="366" r:id="rId14"/>
    <p:sldId id="367" r:id="rId15"/>
    <p:sldId id="355" r:id="rId16"/>
    <p:sldId id="368" r:id="rId17"/>
    <p:sldId id="343" r:id="rId18"/>
    <p:sldId id="261" r:id="rId19"/>
    <p:sldId id="360" r:id="rId20"/>
    <p:sldId id="361" r:id="rId21"/>
    <p:sldId id="258" r:id="rId22"/>
    <p:sldId id="259" r:id="rId23"/>
    <p:sldId id="260" r:id="rId24"/>
    <p:sldId id="257" r:id="rId25"/>
    <p:sldId id="263" r:id="rId26"/>
    <p:sldId id="264" r:id="rId27"/>
    <p:sldId id="335" r:id="rId28"/>
    <p:sldId id="268" r:id="rId29"/>
    <p:sldId id="269" r:id="rId30"/>
    <p:sldId id="339" r:id="rId31"/>
    <p:sldId id="272" r:id="rId32"/>
    <p:sldId id="273" r:id="rId33"/>
    <p:sldId id="321" r:id="rId34"/>
    <p:sldId id="350" r:id="rId35"/>
    <p:sldId id="357" r:id="rId36"/>
    <p:sldId id="370" r:id="rId37"/>
    <p:sldId id="349" r:id="rId38"/>
    <p:sldId id="324" r:id="rId39"/>
    <p:sldId id="371" r:id="rId40"/>
    <p:sldId id="325" r:id="rId41"/>
    <p:sldId id="326" r:id="rId42"/>
    <p:sldId id="358" r:id="rId43"/>
    <p:sldId id="341" r:id="rId44"/>
    <p:sldId id="327" r:id="rId45"/>
    <p:sldId id="336" r:id="rId46"/>
    <p:sldId id="337" r:id="rId47"/>
    <p:sldId id="328" r:id="rId48"/>
    <p:sldId id="329" r:id="rId49"/>
    <p:sldId id="348" r:id="rId50"/>
    <p:sldId id="330" r:id="rId51"/>
    <p:sldId id="331" r:id="rId52"/>
    <p:sldId id="340" r:id="rId53"/>
    <p:sldId id="333" r:id="rId54"/>
    <p:sldId id="334" r:id="rId55"/>
    <p:sldId id="338" r:id="rId56"/>
    <p:sldId id="274" r:id="rId57"/>
    <p:sldId id="277" r:id="rId58"/>
    <p:sldId id="275" r:id="rId59"/>
    <p:sldId id="276" r:id="rId60"/>
    <p:sldId id="319" r:id="rId61"/>
    <p:sldId id="372" r:id="rId62"/>
    <p:sldId id="373" r:id="rId63"/>
    <p:sldId id="344" r:id="rId64"/>
    <p:sldId id="345" r:id="rId65"/>
    <p:sldId id="347" r:id="rId66"/>
  </p:sldIdLst>
  <p:sldSz cx="9144000" cy="6858000" type="screen4x3"/>
  <p:notesSz cx="6858000" cy="9144000"/>
  <p:defaultTextStyle>
    <a:defPPr>
      <a:defRPr lang="en-US"/>
    </a:defPPr>
    <a:lvl1pPr marL="0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038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063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094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126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157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189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220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251" algn="l" defTabSz="9120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B00"/>
    <a:srgbClr val="FF9900"/>
    <a:srgbClr val="CC0000"/>
    <a:srgbClr val="CC00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7" autoAdjust="0"/>
    <p:restoredTop sz="94743"/>
  </p:normalViewPr>
  <p:slideViewPr>
    <p:cSldViewPr>
      <p:cViewPr varScale="1">
        <p:scale>
          <a:sx n="137" d="100"/>
          <a:sy n="137" d="100"/>
        </p:scale>
        <p:origin x="208" y="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14518-D1C9-4877-874D-4418758C3BB5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24971-730C-49F3-B90B-F62E343C53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3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038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063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094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126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0157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6189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2220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8251" algn="l" defTabSz="9120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68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D-separation:</a:t>
            </a:r>
            <a:r>
              <a:rPr lang="en-US" baseline="0" dirty="0"/>
              <a:t>  DEPENDENCE separation.  Is information carried along path?</a:t>
            </a:r>
          </a:p>
          <a:p>
            <a:endParaRPr lang="en-US" baseline="0" dirty="0"/>
          </a:p>
          <a:p>
            <a:r>
              <a:rPr lang="en-US" baseline="0" dirty="0"/>
              <a:t>Last case:  Z is a collision between U and V.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D-separation:</a:t>
            </a:r>
            <a:r>
              <a:rPr lang="en-US" baseline="0" dirty="0"/>
              <a:t>  DEPENDENCE separation.  Is information carried along path?</a:t>
            </a:r>
          </a:p>
          <a:p>
            <a:endParaRPr lang="en-US" baseline="0" dirty="0"/>
          </a:p>
          <a:p>
            <a:r>
              <a:rPr lang="en-US" baseline="0" dirty="0"/>
              <a:t>Last case:  Z is a collision between U and V.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7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QUIZ:  Yes, Yes, and 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0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Paths: </a:t>
            </a:r>
          </a:p>
          <a:p>
            <a:r>
              <a:rPr lang="en-US" dirty="0"/>
              <a:t>shunt-intubation-</a:t>
            </a:r>
            <a:r>
              <a:rPr lang="en-US" dirty="0" err="1"/>
              <a:t>ventalv</a:t>
            </a:r>
            <a:endParaRPr lang="en-US" dirty="0"/>
          </a:p>
          <a:p>
            <a:r>
              <a:rPr lang="en-US" dirty="0"/>
              <a:t>Shunt-sage-</a:t>
            </a:r>
            <a:r>
              <a:rPr lang="en-US" dirty="0" err="1"/>
              <a:t>pvsat</a:t>
            </a:r>
            <a:r>
              <a:rPr lang="en-US" dirty="0"/>
              <a:t>-</a:t>
            </a:r>
            <a:r>
              <a:rPr lang="en-US" dirty="0" err="1"/>
              <a:t>ventalv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49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 can infer this from the d-separation</a:t>
            </a:r>
            <a:r>
              <a:rPr lang="en-US" baseline="0" dirty="0"/>
              <a:t> property – each node outside </a:t>
            </a:r>
            <a:r>
              <a:rPr lang="en-US" baseline="0" dirty="0" err="1"/>
              <a:t>markov</a:t>
            </a:r>
            <a:r>
              <a:rPr lang="en-US" baseline="0" dirty="0"/>
              <a:t> blanket is d-separated from 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55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BAYESIAN</a:t>
            </a:r>
            <a:r>
              <a:rPr lang="en-US" baseline="0" dirty="0"/>
              <a:t> (BELIEF) NET vs. MARKOV NET</a:t>
            </a:r>
          </a:p>
          <a:p>
            <a:r>
              <a:rPr lang="en-US" baseline="0" dirty="0"/>
              <a:t>Bayesian belief nets are a subset of Markov nets</a:t>
            </a:r>
          </a:p>
          <a:p>
            <a:r>
              <a:rPr lang="en-US" baseline="0" dirty="0"/>
              <a:t>Any Bayesian net can be turned into a Markov net; the reverse is not true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edge needs to be in a clique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87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Arbitrary potential functions for each clique.</a:t>
            </a:r>
            <a:r>
              <a:rPr lang="en-US" baseline="0" dirty="0"/>
              <a:t>  Functions can have interactions among terms or just products involving individual terms, i.e., psi(x4,x5) could equal psi(x4)psi(x5).</a:t>
            </a:r>
          </a:p>
          <a:p>
            <a:endParaRPr lang="en-US" baseline="0" dirty="0"/>
          </a:p>
          <a:p>
            <a:r>
              <a:rPr lang="en-US" baseline="0" dirty="0"/>
              <a:t>Conditional </a:t>
            </a:r>
            <a:r>
              <a:rPr lang="en-US" baseline="0" dirty="0" err="1"/>
              <a:t>indpendence</a:t>
            </a:r>
            <a:r>
              <a:rPr lang="en-US" baseline="0" dirty="0"/>
              <a:t>:  two nodes are </a:t>
            </a:r>
            <a:r>
              <a:rPr lang="en-US" baseline="0" dirty="0" err="1"/>
              <a:t>indpendent</a:t>
            </a:r>
            <a:r>
              <a:rPr lang="en-US" baseline="0" dirty="0"/>
              <a:t> conditional on evidence if every path between nodes is cut off by evidence.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X1’s neighbors are given so that means x1 is cut off from all other nodes.  For this example, Only x3 needs to be known to block x1 from x4, x5.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Next slide has example – segmentation:  cause is an object ID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7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is more general?</a:t>
            </a:r>
          </a:p>
          <a:p>
            <a:r>
              <a:rPr lang="en-US" dirty="0"/>
              <a:t>Both represent lack of independence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38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– readings</a:t>
            </a:r>
          </a:p>
          <a:p>
            <a:r>
              <a:rPr lang="en-US" dirty="0"/>
              <a:t>Section 3.4 – CAUSALITY!!!!!!  Simpson’s paradox – confusing causality (what happens when we intervene) and correlation (what happens when we observe)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2316FF7-D0A9-46F1-A26B-DB781B563006}" type="slidenum">
              <a:rPr lang="en-GB" smtClean="0"/>
              <a:pPr>
                <a:defRPr/>
              </a:pPr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516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plate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4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Turbo codes</a:t>
            </a:r>
            <a:r>
              <a:rPr lang="en-US" baseline="0" dirty="0"/>
              <a:t> – scheme for efficient (near </a:t>
            </a:r>
            <a:r>
              <a:rPr lang="en-US" baseline="0" dirty="0" err="1"/>
              <a:t>shannon</a:t>
            </a:r>
            <a:r>
              <a:rPr lang="en-US" baseline="0" dirty="0"/>
              <a:t> limit) encoding of information, used in cellular communication.  </a:t>
            </a:r>
            <a:r>
              <a:rPr lang="en-US" baseline="0" dirty="0" err="1"/>
              <a:t>Turbocodes</a:t>
            </a:r>
            <a:r>
              <a:rPr lang="en-US" baseline="0" dirty="0"/>
              <a:t> were reinterpreted as a form of (loopy) belief propagation in Bayes nets by Weiss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SLIDE when I started lecture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24971-730C-49F3-B90B-F62E343C53E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4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Rational decisions:  need probability estimates of outcomes</a:t>
            </a:r>
          </a:p>
          <a:p>
            <a:r>
              <a:rPr lang="en-US" dirty="0"/>
              <a:t>value of information: how much would it help to obtain evidence about some variable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example?</a:t>
            </a:r>
            <a:r>
              <a:rPr lang="en-US" baseline="0" dirty="0"/>
              <a:t>   C </a:t>
            </a:r>
            <a:r>
              <a:rPr lang="en-US" baseline="0" dirty="0" err="1"/>
              <a:t>indep</a:t>
            </a:r>
            <a:r>
              <a:rPr lang="en-US" baseline="0" dirty="0"/>
              <a:t> of E and B given A</a:t>
            </a:r>
          </a:p>
          <a:p>
            <a:endParaRPr lang="en-US" baseline="0" dirty="0"/>
          </a:p>
          <a:p>
            <a:r>
              <a:rPr lang="en-US" baseline="0" dirty="0"/>
              <a:t>[equations] we’ve already seen some other examples of independence with the formulation of </a:t>
            </a:r>
            <a:r>
              <a:rPr lang="en-US" baseline="0" dirty="0" err="1"/>
              <a:t>bayes</a:t>
            </a:r>
            <a:r>
              <a:rPr lang="en-US" baseline="0" dirty="0"/>
              <a:t> net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7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8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52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1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9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233" indent="-9023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0926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6745" indent="4273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7910" indent="133600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59992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3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34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46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5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0696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581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092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162" indent="0">
              <a:buNone/>
              <a:defRPr sz="2000" b="1"/>
            </a:lvl2pPr>
            <a:lvl3pPr marL="902328" indent="0">
              <a:buNone/>
              <a:defRPr sz="1800" b="1"/>
            </a:lvl3pPr>
            <a:lvl4pPr marL="1353488" indent="0">
              <a:buNone/>
              <a:defRPr sz="1600" b="1"/>
            </a:lvl4pPr>
            <a:lvl5pPr marL="1804646" indent="0">
              <a:buNone/>
              <a:defRPr sz="1600" b="1"/>
            </a:lvl5pPr>
            <a:lvl6pPr marL="2255806" indent="0">
              <a:buNone/>
              <a:defRPr sz="1600" b="1"/>
            </a:lvl6pPr>
            <a:lvl7pPr marL="2706964" indent="0">
              <a:buNone/>
              <a:defRPr sz="1600" b="1"/>
            </a:lvl7pPr>
            <a:lvl8pPr marL="3158126" indent="0">
              <a:buNone/>
              <a:defRPr sz="1600" b="1"/>
            </a:lvl8pPr>
            <a:lvl9pPr marL="36092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162" indent="0">
              <a:buNone/>
              <a:defRPr sz="2000" b="1"/>
            </a:lvl2pPr>
            <a:lvl3pPr marL="902328" indent="0">
              <a:buNone/>
              <a:defRPr sz="1800" b="1"/>
            </a:lvl3pPr>
            <a:lvl4pPr marL="1353488" indent="0">
              <a:buNone/>
              <a:defRPr sz="1600" b="1"/>
            </a:lvl4pPr>
            <a:lvl5pPr marL="1804646" indent="0">
              <a:buNone/>
              <a:defRPr sz="1600" b="1"/>
            </a:lvl5pPr>
            <a:lvl6pPr marL="2255806" indent="0">
              <a:buNone/>
              <a:defRPr sz="1600" b="1"/>
            </a:lvl6pPr>
            <a:lvl7pPr marL="2706964" indent="0">
              <a:buNone/>
              <a:defRPr sz="1600" b="1"/>
            </a:lvl7pPr>
            <a:lvl8pPr marL="3158126" indent="0">
              <a:buNone/>
              <a:defRPr sz="1600" b="1"/>
            </a:lvl8pPr>
            <a:lvl9pPr marL="36092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223" indent="-9022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0884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6703" indent="4273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7862" indent="133584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59926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162" indent="0">
              <a:buNone/>
              <a:defRPr sz="1200"/>
            </a:lvl2pPr>
            <a:lvl3pPr marL="902328" indent="0">
              <a:buNone/>
              <a:defRPr sz="1000"/>
            </a:lvl3pPr>
            <a:lvl4pPr marL="1353488" indent="0">
              <a:buNone/>
              <a:defRPr sz="900"/>
            </a:lvl4pPr>
            <a:lvl5pPr marL="1804646" indent="0">
              <a:buNone/>
              <a:defRPr sz="900"/>
            </a:lvl5pPr>
            <a:lvl6pPr marL="2255806" indent="0">
              <a:buNone/>
              <a:defRPr sz="900"/>
            </a:lvl6pPr>
            <a:lvl7pPr marL="2706964" indent="0">
              <a:buNone/>
              <a:defRPr sz="900"/>
            </a:lvl7pPr>
            <a:lvl8pPr marL="3158126" indent="0">
              <a:buNone/>
              <a:defRPr sz="900"/>
            </a:lvl8pPr>
            <a:lvl9pPr marL="36092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162" indent="0">
              <a:buNone/>
              <a:defRPr sz="2800"/>
            </a:lvl2pPr>
            <a:lvl3pPr marL="902328" indent="0">
              <a:buNone/>
              <a:defRPr sz="2300"/>
            </a:lvl3pPr>
            <a:lvl4pPr marL="1353488" indent="0">
              <a:buNone/>
              <a:defRPr sz="2000"/>
            </a:lvl4pPr>
            <a:lvl5pPr marL="1804646" indent="0">
              <a:buNone/>
              <a:defRPr sz="2000"/>
            </a:lvl5pPr>
            <a:lvl6pPr marL="2255806" indent="0">
              <a:buNone/>
              <a:defRPr sz="2000"/>
            </a:lvl6pPr>
            <a:lvl7pPr marL="2706964" indent="0">
              <a:buNone/>
              <a:defRPr sz="2000"/>
            </a:lvl7pPr>
            <a:lvl8pPr marL="3158126" indent="0">
              <a:buNone/>
              <a:defRPr sz="2000"/>
            </a:lvl8pPr>
            <a:lvl9pPr marL="360928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162" indent="0">
              <a:buNone/>
              <a:defRPr sz="1200"/>
            </a:lvl2pPr>
            <a:lvl3pPr marL="902328" indent="0">
              <a:buNone/>
              <a:defRPr sz="1000"/>
            </a:lvl3pPr>
            <a:lvl4pPr marL="1353488" indent="0">
              <a:buNone/>
              <a:defRPr sz="900"/>
            </a:lvl4pPr>
            <a:lvl5pPr marL="1804646" indent="0">
              <a:buNone/>
              <a:defRPr sz="900"/>
            </a:lvl5pPr>
            <a:lvl6pPr marL="2255806" indent="0">
              <a:buNone/>
              <a:defRPr sz="900"/>
            </a:lvl6pPr>
            <a:lvl7pPr marL="2706964" indent="0">
              <a:buNone/>
              <a:defRPr sz="900"/>
            </a:lvl7pPr>
            <a:lvl8pPr marL="3158126" indent="0">
              <a:buNone/>
              <a:defRPr sz="900"/>
            </a:lvl8pPr>
            <a:lvl9pPr marL="36092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51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1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3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8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253" indent="-9025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011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6829" indent="4273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006" indent="133630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0122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1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2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5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3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50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633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0759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588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013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2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2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3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44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55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066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577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088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267" indent="0">
              <a:buNone/>
              <a:defRPr sz="2000" b="1"/>
            </a:lvl2pPr>
            <a:lvl3pPr marL="902538" indent="0">
              <a:buNone/>
              <a:defRPr sz="1800" b="1"/>
            </a:lvl3pPr>
            <a:lvl4pPr marL="1353805" indent="0">
              <a:buNone/>
              <a:defRPr sz="1600" b="1"/>
            </a:lvl4pPr>
            <a:lvl5pPr marL="1805068" indent="0">
              <a:buNone/>
              <a:defRPr sz="1600" b="1"/>
            </a:lvl5pPr>
            <a:lvl6pPr marL="2256334" indent="0">
              <a:buNone/>
              <a:defRPr sz="1600" b="1"/>
            </a:lvl6pPr>
            <a:lvl7pPr marL="2707597" indent="0">
              <a:buNone/>
              <a:defRPr sz="1600" b="1"/>
            </a:lvl7pPr>
            <a:lvl8pPr marL="3158866" indent="0">
              <a:buNone/>
              <a:defRPr sz="1600" b="1"/>
            </a:lvl8pPr>
            <a:lvl9pPr marL="36101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267" indent="0">
              <a:buNone/>
              <a:defRPr sz="2000" b="1"/>
            </a:lvl2pPr>
            <a:lvl3pPr marL="902538" indent="0">
              <a:buNone/>
              <a:defRPr sz="1800" b="1"/>
            </a:lvl3pPr>
            <a:lvl4pPr marL="1353805" indent="0">
              <a:buNone/>
              <a:defRPr sz="1600" b="1"/>
            </a:lvl4pPr>
            <a:lvl5pPr marL="1805068" indent="0">
              <a:buNone/>
              <a:defRPr sz="1600" b="1"/>
            </a:lvl5pPr>
            <a:lvl6pPr marL="2256334" indent="0">
              <a:buNone/>
              <a:defRPr sz="1600" b="1"/>
            </a:lvl6pPr>
            <a:lvl7pPr marL="2707597" indent="0">
              <a:buNone/>
              <a:defRPr sz="1600" b="1"/>
            </a:lvl7pPr>
            <a:lvl8pPr marL="3158866" indent="0">
              <a:buNone/>
              <a:defRPr sz="1600" b="1"/>
            </a:lvl8pPr>
            <a:lvl9pPr marL="361013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267" indent="0">
              <a:buNone/>
              <a:defRPr sz="1200"/>
            </a:lvl2pPr>
            <a:lvl3pPr marL="902538" indent="0">
              <a:buNone/>
              <a:defRPr sz="1000"/>
            </a:lvl3pPr>
            <a:lvl4pPr marL="1353805" indent="0">
              <a:buNone/>
              <a:defRPr sz="900"/>
            </a:lvl4pPr>
            <a:lvl5pPr marL="1805068" indent="0">
              <a:buNone/>
              <a:defRPr sz="900"/>
            </a:lvl5pPr>
            <a:lvl6pPr marL="2256334" indent="0">
              <a:buNone/>
              <a:defRPr sz="900"/>
            </a:lvl6pPr>
            <a:lvl7pPr marL="2707597" indent="0">
              <a:buNone/>
              <a:defRPr sz="900"/>
            </a:lvl7pPr>
            <a:lvl8pPr marL="3158866" indent="0">
              <a:buNone/>
              <a:defRPr sz="900"/>
            </a:lvl8pPr>
            <a:lvl9pPr marL="361013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267" indent="0">
              <a:buNone/>
              <a:defRPr sz="2800"/>
            </a:lvl2pPr>
            <a:lvl3pPr marL="902538" indent="0">
              <a:buNone/>
              <a:defRPr sz="2300"/>
            </a:lvl3pPr>
            <a:lvl4pPr marL="1353805" indent="0">
              <a:buNone/>
              <a:defRPr sz="2000"/>
            </a:lvl4pPr>
            <a:lvl5pPr marL="1805068" indent="0">
              <a:buNone/>
              <a:defRPr sz="2000"/>
            </a:lvl5pPr>
            <a:lvl6pPr marL="2256334" indent="0">
              <a:buNone/>
              <a:defRPr sz="2000"/>
            </a:lvl6pPr>
            <a:lvl7pPr marL="2707597" indent="0">
              <a:buNone/>
              <a:defRPr sz="2000"/>
            </a:lvl7pPr>
            <a:lvl8pPr marL="3158866" indent="0">
              <a:buNone/>
              <a:defRPr sz="2000"/>
            </a:lvl8pPr>
            <a:lvl9pPr marL="3610131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267" indent="0">
              <a:buNone/>
              <a:defRPr sz="1200"/>
            </a:lvl2pPr>
            <a:lvl3pPr marL="902538" indent="0">
              <a:buNone/>
              <a:defRPr sz="1000"/>
            </a:lvl3pPr>
            <a:lvl4pPr marL="1353805" indent="0">
              <a:buNone/>
              <a:defRPr sz="900"/>
            </a:lvl4pPr>
            <a:lvl5pPr marL="1805068" indent="0">
              <a:buNone/>
              <a:defRPr sz="900"/>
            </a:lvl5pPr>
            <a:lvl6pPr marL="2256334" indent="0">
              <a:buNone/>
              <a:defRPr sz="900"/>
            </a:lvl6pPr>
            <a:lvl7pPr marL="2707597" indent="0">
              <a:buNone/>
              <a:defRPr sz="900"/>
            </a:lvl7pPr>
            <a:lvl8pPr marL="3158866" indent="0">
              <a:buNone/>
              <a:defRPr sz="900"/>
            </a:lvl8pPr>
            <a:lvl9pPr marL="361013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49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285" indent="-90285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138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6954" indent="4273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148" indent="133678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0319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8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57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71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085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599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139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25" indent="0">
              <a:buNone/>
              <a:defRPr sz="2000" b="1"/>
            </a:lvl2pPr>
            <a:lvl3pPr marL="902853" indent="0">
              <a:buNone/>
              <a:defRPr sz="1800" b="1"/>
            </a:lvl3pPr>
            <a:lvl4pPr marL="1354279" indent="0">
              <a:buNone/>
              <a:defRPr sz="1600" b="1"/>
            </a:lvl4pPr>
            <a:lvl5pPr marL="1805701" indent="0">
              <a:buNone/>
              <a:defRPr sz="1600" b="1"/>
            </a:lvl5pPr>
            <a:lvl6pPr marL="2257125" indent="0">
              <a:buNone/>
              <a:defRPr sz="1600" b="1"/>
            </a:lvl6pPr>
            <a:lvl7pPr marL="2708547" indent="0">
              <a:buNone/>
              <a:defRPr sz="1600" b="1"/>
            </a:lvl7pPr>
            <a:lvl8pPr marL="3159973" indent="0">
              <a:buNone/>
              <a:defRPr sz="1600" b="1"/>
            </a:lvl8pPr>
            <a:lvl9pPr marL="361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425" indent="0">
              <a:buNone/>
              <a:defRPr sz="2000" b="1"/>
            </a:lvl2pPr>
            <a:lvl3pPr marL="902853" indent="0">
              <a:buNone/>
              <a:defRPr sz="1800" b="1"/>
            </a:lvl3pPr>
            <a:lvl4pPr marL="1354279" indent="0">
              <a:buNone/>
              <a:defRPr sz="1600" b="1"/>
            </a:lvl4pPr>
            <a:lvl5pPr marL="1805701" indent="0">
              <a:buNone/>
              <a:defRPr sz="1600" b="1"/>
            </a:lvl5pPr>
            <a:lvl6pPr marL="2257125" indent="0">
              <a:buNone/>
              <a:defRPr sz="1600" b="1"/>
            </a:lvl6pPr>
            <a:lvl7pPr marL="2708547" indent="0">
              <a:buNone/>
              <a:defRPr sz="1600" b="1"/>
            </a:lvl7pPr>
            <a:lvl8pPr marL="3159973" indent="0">
              <a:buNone/>
              <a:defRPr sz="1600" b="1"/>
            </a:lvl8pPr>
            <a:lvl9pPr marL="361139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425" indent="0">
              <a:buNone/>
              <a:defRPr sz="1200"/>
            </a:lvl2pPr>
            <a:lvl3pPr marL="902853" indent="0">
              <a:buNone/>
              <a:defRPr sz="1000"/>
            </a:lvl3pPr>
            <a:lvl4pPr marL="1354279" indent="0">
              <a:buNone/>
              <a:defRPr sz="900"/>
            </a:lvl4pPr>
            <a:lvl5pPr marL="1805701" indent="0">
              <a:buNone/>
              <a:defRPr sz="900"/>
            </a:lvl5pPr>
            <a:lvl6pPr marL="2257125" indent="0">
              <a:buNone/>
              <a:defRPr sz="900"/>
            </a:lvl6pPr>
            <a:lvl7pPr marL="2708547" indent="0">
              <a:buNone/>
              <a:defRPr sz="900"/>
            </a:lvl7pPr>
            <a:lvl8pPr marL="3159973" indent="0">
              <a:buNone/>
              <a:defRPr sz="900"/>
            </a:lvl8pPr>
            <a:lvl9pPr marL="361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425" indent="0">
              <a:buNone/>
              <a:defRPr sz="2800"/>
            </a:lvl2pPr>
            <a:lvl3pPr marL="902853" indent="0">
              <a:buNone/>
              <a:defRPr sz="2300"/>
            </a:lvl3pPr>
            <a:lvl4pPr marL="1354279" indent="0">
              <a:buNone/>
              <a:defRPr sz="2000"/>
            </a:lvl4pPr>
            <a:lvl5pPr marL="1805701" indent="0">
              <a:buNone/>
              <a:defRPr sz="2000"/>
            </a:lvl5pPr>
            <a:lvl6pPr marL="2257125" indent="0">
              <a:buNone/>
              <a:defRPr sz="2000"/>
            </a:lvl6pPr>
            <a:lvl7pPr marL="2708547" indent="0">
              <a:buNone/>
              <a:defRPr sz="2000"/>
            </a:lvl7pPr>
            <a:lvl8pPr marL="3159973" indent="0">
              <a:buNone/>
              <a:defRPr sz="2000"/>
            </a:lvl8pPr>
            <a:lvl9pPr marL="361139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425" indent="0">
              <a:buNone/>
              <a:defRPr sz="1200"/>
            </a:lvl2pPr>
            <a:lvl3pPr marL="902853" indent="0">
              <a:buNone/>
              <a:defRPr sz="1000"/>
            </a:lvl3pPr>
            <a:lvl4pPr marL="1354279" indent="0">
              <a:buNone/>
              <a:defRPr sz="900"/>
            </a:lvl4pPr>
            <a:lvl5pPr marL="1805701" indent="0">
              <a:buNone/>
              <a:defRPr sz="900"/>
            </a:lvl5pPr>
            <a:lvl6pPr marL="2257125" indent="0">
              <a:buNone/>
              <a:defRPr sz="900"/>
            </a:lvl6pPr>
            <a:lvl7pPr marL="2708547" indent="0">
              <a:buNone/>
              <a:defRPr sz="900"/>
            </a:lvl7pPr>
            <a:lvl8pPr marL="3159973" indent="0">
              <a:buNone/>
              <a:defRPr sz="900"/>
            </a:lvl8pPr>
            <a:lvl9pPr marL="361139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110" indent="0">
              <a:buNone/>
              <a:defRPr sz="2000" b="1"/>
            </a:lvl2pPr>
            <a:lvl3pPr marL="902223" indent="0">
              <a:buNone/>
              <a:defRPr sz="1800" b="1"/>
            </a:lvl3pPr>
            <a:lvl4pPr marL="1353329" indent="0">
              <a:buNone/>
              <a:defRPr sz="1600" b="1"/>
            </a:lvl4pPr>
            <a:lvl5pPr marL="1804435" indent="0">
              <a:buNone/>
              <a:defRPr sz="1600" b="1"/>
            </a:lvl5pPr>
            <a:lvl6pPr marL="2255542" indent="0">
              <a:buNone/>
              <a:defRPr sz="1600" b="1"/>
            </a:lvl6pPr>
            <a:lvl7pPr marL="2706647" indent="0">
              <a:buNone/>
              <a:defRPr sz="1600" b="1"/>
            </a:lvl7pPr>
            <a:lvl8pPr marL="3157757" indent="0">
              <a:buNone/>
              <a:defRPr sz="1600" b="1"/>
            </a:lvl8pPr>
            <a:lvl9pPr marL="36088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110" indent="0">
              <a:buNone/>
              <a:defRPr sz="2000" b="1"/>
            </a:lvl2pPr>
            <a:lvl3pPr marL="902223" indent="0">
              <a:buNone/>
              <a:defRPr sz="1800" b="1"/>
            </a:lvl3pPr>
            <a:lvl4pPr marL="1353329" indent="0">
              <a:buNone/>
              <a:defRPr sz="1600" b="1"/>
            </a:lvl4pPr>
            <a:lvl5pPr marL="1804435" indent="0">
              <a:buNone/>
              <a:defRPr sz="1600" b="1"/>
            </a:lvl5pPr>
            <a:lvl6pPr marL="2255542" indent="0">
              <a:buNone/>
              <a:defRPr sz="1600" b="1"/>
            </a:lvl6pPr>
            <a:lvl7pPr marL="2706647" indent="0">
              <a:buNone/>
              <a:defRPr sz="1600" b="1"/>
            </a:lvl7pPr>
            <a:lvl8pPr marL="3157757" indent="0">
              <a:buNone/>
              <a:defRPr sz="1600" b="1"/>
            </a:lvl8pPr>
            <a:lvl9pPr marL="36088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46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8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1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3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28" indent="-90328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308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7121" indent="4273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340" indent="133741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0581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14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6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2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91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6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81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0981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14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308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635" indent="0">
              <a:buNone/>
              <a:defRPr sz="2000" b="1"/>
            </a:lvl2pPr>
            <a:lvl3pPr marL="903273" indent="0">
              <a:buNone/>
              <a:defRPr sz="1800" b="1"/>
            </a:lvl3pPr>
            <a:lvl4pPr marL="1354911" indent="0">
              <a:buNone/>
              <a:defRPr sz="1600" b="1"/>
            </a:lvl4pPr>
            <a:lvl5pPr marL="1806546" indent="0">
              <a:buNone/>
              <a:defRPr sz="1600" b="1"/>
            </a:lvl5pPr>
            <a:lvl6pPr marL="2258181" indent="0">
              <a:buNone/>
              <a:defRPr sz="1600" b="1"/>
            </a:lvl6pPr>
            <a:lvl7pPr marL="2709814" indent="0">
              <a:buNone/>
              <a:defRPr sz="1600" b="1"/>
            </a:lvl7pPr>
            <a:lvl8pPr marL="3161451" indent="0">
              <a:buNone/>
              <a:defRPr sz="1600" b="1"/>
            </a:lvl8pPr>
            <a:lvl9pPr marL="3613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635" indent="0">
              <a:buNone/>
              <a:defRPr sz="2000" b="1"/>
            </a:lvl2pPr>
            <a:lvl3pPr marL="903273" indent="0">
              <a:buNone/>
              <a:defRPr sz="1800" b="1"/>
            </a:lvl3pPr>
            <a:lvl4pPr marL="1354911" indent="0">
              <a:buNone/>
              <a:defRPr sz="1600" b="1"/>
            </a:lvl4pPr>
            <a:lvl5pPr marL="1806546" indent="0">
              <a:buNone/>
              <a:defRPr sz="1600" b="1"/>
            </a:lvl5pPr>
            <a:lvl6pPr marL="2258181" indent="0">
              <a:buNone/>
              <a:defRPr sz="1600" b="1"/>
            </a:lvl6pPr>
            <a:lvl7pPr marL="2709814" indent="0">
              <a:buNone/>
              <a:defRPr sz="1600" b="1"/>
            </a:lvl7pPr>
            <a:lvl8pPr marL="3161451" indent="0">
              <a:buNone/>
              <a:defRPr sz="1600" b="1"/>
            </a:lvl8pPr>
            <a:lvl9pPr marL="36130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635" indent="0">
              <a:buNone/>
              <a:defRPr sz="1200"/>
            </a:lvl2pPr>
            <a:lvl3pPr marL="903273" indent="0">
              <a:buNone/>
              <a:defRPr sz="1000"/>
            </a:lvl3pPr>
            <a:lvl4pPr marL="1354911" indent="0">
              <a:buNone/>
              <a:defRPr sz="900"/>
            </a:lvl4pPr>
            <a:lvl5pPr marL="1806546" indent="0">
              <a:buNone/>
              <a:defRPr sz="900"/>
            </a:lvl5pPr>
            <a:lvl6pPr marL="2258181" indent="0">
              <a:buNone/>
              <a:defRPr sz="900"/>
            </a:lvl6pPr>
            <a:lvl7pPr marL="2709814" indent="0">
              <a:buNone/>
              <a:defRPr sz="900"/>
            </a:lvl7pPr>
            <a:lvl8pPr marL="3161451" indent="0">
              <a:buNone/>
              <a:defRPr sz="900"/>
            </a:lvl8pPr>
            <a:lvl9pPr marL="3613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635" indent="0">
              <a:buNone/>
              <a:defRPr sz="2800"/>
            </a:lvl2pPr>
            <a:lvl3pPr marL="903273" indent="0">
              <a:buNone/>
              <a:defRPr sz="2300"/>
            </a:lvl3pPr>
            <a:lvl4pPr marL="1354911" indent="0">
              <a:buNone/>
              <a:defRPr sz="2000"/>
            </a:lvl4pPr>
            <a:lvl5pPr marL="1806546" indent="0">
              <a:buNone/>
              <a:defRPr sz="2000"/>
            </a:lvl5pPr>
            <a:lvl6pPr marL="2258181" indent="0">
              <a:buNone/>
              <a:defRPr sz="2000"/>
            </a:lvl6pPr>
            <a:lvl7pPr marL="2709814" indent="0">
              <a:buNone/>
              <a:defRPr sz="2000"/>
            </a:lvl7pPr>
            <a:lvl8pPr marL="3161451" indent="0">
              <a:buNone/>
              <a:defRPr sz="2000"/>
            </a:lvl8pPr>
            <a:lvl9pPr marL="361308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635" indent="0">
              <a:buNone/>
              <a:defRPr sz="1200"/>
            </a:lvl2pPr>
            <a:lvl3pPr marL="903273" indent="0">
              <a:buNone/>
              <a:defRPr sz="1000"/>
            </a:lvl3pPr>
            <a:lvl4pPr marL="1354911" indent="0">
              <a:buNone/>
              <a:defRPr sz="900"/>
            </a:lvl4pPr>
            <a:lvl5pPr marL="1806546" indent="0">
              <a:buNone/>
              <a:defRPr sz="900"/>
            </a:lvl5pPr>
            <a:lvl6pPr marL="2258181" indent="0">
              <a:buNone/>
              <a:defRPr sz="900"/>
            </a:lvl6pPr>
            <a:lvl7pPr marL="2709814" indent="0">
              <a:buNone/>
              <a:defRPr sz="900"/>
            </a:lvl7pPr>
            <a:lvl8pPr marL="3161451" indent="0">
              <a:buNone/>
              <a:defRPr sz="900"/>
            </a:lvl8pPr>
            <a:lvl9pPr marL="36130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42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80" indent="-9038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19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7330" indent="4273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580" indent="133820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0908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9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7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6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5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3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00" indent="0">
              <a:buNone/>
              <a:defRPr sz="2800"/>
            </a:lvl2pPr>
            <a:lvl3pPr marL="903798" indent="0">
              <a:buNone/>
              <a:defRPr sz="2300"/>
            </a:lvl3pPr>
            <a:lvl4pPr marL="1355702" indent="0">
              <a:buNone/>
              <a:defRPr sz="2000"/>
            </a:lvl4pPr>
            <a:lvl5pPr marL="1807601" indent="0">
              <a:buNone/>
              <a:defRPr sz="2000"/>
            </a:lvl5pPr>
            <a:lvl6pPr marL="2259501" indent="0">
              <a:buNone/>
              <a:defRPr sz="2000"/>
            </a:lvl6pPr>
            <a:lvl7pPr marL="2711399" indent="0">
              <a:buNone/>
              <a:defRPr sz="2000"/>
            </a:lvl7pPr>
            <a:lvl8pPr marL="3163300" indent="0">
              <a:buNone/>
              <a:defRPr sz="2000"/>
            </a:lvl8pPr>
            <a:lvl9pPr marL="361519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7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110" indent="0">
              <a:buNone/>
              <a:defRPr sz="1200"/>
            </a:lvl2pPr>
            <a:lvl3pPr marL="902223" indent="0">
              <a:buNone/>
              <a:defRPr sz="1000"/>
            </a:lvl3pPr>
            <a:lvl4pPr marL="1353329" indent="0">
              <a:buNone/>
              <a:defRPr sz="900"/>
            </a:lvl4pPr>
            <a:lvl5pPr marL="1804435" indent="0">
              <a:buNone/>
              <a:defRPr sz="900"/>
            </a:lvl5pPr>
            <a:lvl6pPr marL="2255542" indent="0">
              <a:buNone/>
              <a:defRPr sz="900"/>
            </a:lvl6pPr>
            <a:lvl7pPr marL="2706647" indent="0">
              <a:buNone/>
              <a:defRPr sz="900"/>
            </a:lvl7pPr>
            <a:lvl8pPr marL="3157757" indent="0">
              <a:buNone/>
              <a:defRPr sz="900"/>
            </a:lvl8pPr>
            <a:lvl9pPr marL="36088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43" indent="-9044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773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7581" indent="4274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867" indent="133915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1301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10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3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5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7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218" indent="0">
              <a:buNone/>
              <a:defRPr sz="2800"/>
            </a:lvl2pPr>
            <a:lvl3pPr marL="904434" indent="0">
              <a:buNone/>
              <a:defRPr sz="2300"/>
            </a:lvl3pPr>
            <a:lvl4pPr marL="1356652" indent="0">
              <a:buNone/>
              <a:defRPr sz="2000"/>
            </a:lvl4pPr>
            <a:lvl5pPr marL="1808869" indent="0">
              <a:buNone/>
              <a:defRPr sz="2000"/>
            </a:lvl5pPr>
            <a:lvl6pPr marL="2261086" indent="0">
              <a:buNone/>
              <a:defRPr sz="2000"/>
            </a:lvl6pPr>
            <a:lvl7pPr marL="2713302" indent="0">
              <a:buNone/>
              <a:defRPr sz="2000"/>
            </a:lvl7pPr>
            <a:lvl8pPr marL="3165520" indent="0">
              <a:buNone/>
              <a:defRPr sz="2000"/>
            </a:lvl8pPr>
            <a:lvl9pPr marL="361773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110" indent="0">
              <a:buNone/>
              <a:defRPr sz="2800"/>
            </a:lvl2pPr>
            <a:lvl3pPr marL="902223" indent="0">
              <a:buNone/>
              <a:defRPr sz="2300"/>
            </a:lvl3pPr>
            <a:lvl4pPr marL="1353329" indent="0">
              <a:buNone/>
              <a:defRPr sz="2000"/>
            </a:lvl4pPr>
            <a:lvl5pPr marL="1804435" indent="0">
              <a:buNone/>
              <a:defRPr sz="2000"/>
            </a:lvl5pPr>
            <a:lvl6pPr marL="2255542" indent="0">
              <a:buNone/>
              <a:defRPr sz="2000"/>
            </a:lvl6pPr>
            <a:lvl7pPr marL="2706647" indent="0">
              <a:buNone/>
              <a:defRPr sz="2000"/>
            </a:lvl7pPr>
            <a:lvl8pPr marL="3157757" indent="0">
              <a:buNone/>
              <a:defRPr sz="2000"/>
            </a:lvl8pPr>
            <a:lvl9pPr marL="3608865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110" indent="0">
              <a:buNone/>
              <a:defRPr sz="1200"/>
            </a:lvl2pPr>
            <a:lvl3pPr marL="902223" indent="0">
              <a:buNone/>
              <a:defRPr sz="1000"/>
            </a:lvl3pPr>
            <a:lvl4pPr marL="1353329" indent="0">
              <a:buNone/>
              <a:defRPr sz="900"/>
            </a:lvl4pPr>
            <a:lvl5pPr marL="1804435" indent="0">
              <a:buNone/>
              <a:defRPr sz="900"/>
            </a:lvl5pPr>
            <a:lvl6pPr marL="2255542" indent="0">
              <a:buNone/>
              <a:defRPr sz="900"/>
            </a:lvl6pPr>
            <a:lvl7pPr marL="2706647" indent="0">
              <a:buNone/>
              <a:defRPr sz="900"/>
            </a:lvl7pPr>
            <a:lvl8pPr marL="3157757" indent="0">
              <a:buNone/>
              <a:defRPr sz="900"/>
            </a:lvl8pPr>
            <a:lvl9pPr marL="36088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233" tIns="45117" rIns="90233" bIns="4511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22"/>
            <a:ext cx="8229600" cy="4906963"/>
          </a:xfrm>
          <a:prstGeom prst="rect">
            <a:avLst/>
          </a:prstGeom>
        </p:spPr>
        <p:txBody>
          <a:bodyPr vert="horz" lIns="90233" tIns="45117" rIns="90233" bIns="4511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233" tIns="45117" rIns="90233" bIns="451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233" tIns="45117" rIns="90233" bIns="451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233" tIns="45117" rIns="90233" bIns="451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02319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231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2649" indent="-252649" algn="l" defTabSz="902319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162" indent="-90233" algn="l" defTabSz="90231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6736" indent="-225579" algn="l" defTabSz="902319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2319" indent="0" algn="l" defTabSz="902319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1355" indent="-225579" algn="l" defTabSz="902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507" indent="-225579" algn="l" defTabSz="902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662" indent="-225579" algn="l" defTabSz="902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817" indent="-225579" algn="l" defTabSz="90231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62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319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472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622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777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929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087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9240" algn="l" defTabSz="902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243" tIns="45122" rIns="90243" bIns="451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21"/>
            <a:ext cx="8229600" cy="4906963"/>
          </a:xfrm>
          <a:prstGeom prst="rect">
            <a:avLst/>
          </a:prstGeom>
        </p:spPr>
        <p:txBody>
          <a:bodyPr vert="horz" lIns="90243" tIns="45122" rIns="90243" bIns="451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243" tIns="45122" rIns="90243" bIns="4512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243" tIns="45122" rIns="90243" bIns="4512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243" tIns="45122" rIns="90243" bIns="4512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02424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242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2678" indent="-252678" algn="l" defTabSz="902424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215" indent="-90243" algn="l" defTabSz="90242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6815" indent="-225605" algn="l" defTabSz="902424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2424" indent="0" algn="l" defTabSz="902424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1645" indent="-225605" algn="l" defTabSz="90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850" indent="-225605" algn="l" defTabSz="90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058" indent="-225605" algn="l" defTabSz="90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5266" indent="-225605" algn="l" defTabSz="90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215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424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630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833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041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246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8456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9662" algn="l" defTabSz="90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264" tIns="45132" rIns="90264" bIns="4513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19"/>
            <a:ext cx="8229600" cy="4906963"/>
          </a:xfrm>
          <a:prstGeom prst="rect">
            <a:avLst/>
          </a:prstGeom>
        </p:spPr>
        <p:txBody>
          <a:bodyPr vert="horz" lIns="90264" tIns="45132" rIns="90264" bIns="4513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264" tIns="45132" rIns="90264" bIns="4513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264" tIns="45132" rIns="90264" bIns="4513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264" tIns="45132" rIns="90264" bIns="4513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02634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263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2737" indent="-252737" algn="l" defTabSz="902634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320" indent="-90264" algn="l" defTabSz="90263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6973" indent="-225658" algn="l" defTabSz="902634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2634" indent="0" algn="l" defTabSz="902634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2225" indent="-225658" algn="l" defTabSz="90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3536" indent="-225658" algn="l" defTabSz="90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4849" indent="-225658" algn="l" defTabSz="90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6162" indent="-225658" algn="l" defTabSz="9026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320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634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946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255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569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7878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194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0506" algn="l" defTabSz="9026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295" tIns="45147" rIns="90295" bIns="4514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16"/>
            <a:ext cx="8229600" cy="4906963"/>
          </a:xfrm>
          <a:prstGeom prst="rect">
            <a:avLst/>
          </a:prstGeom>
        </p:spPr>
        <p:txBody>
          <a:bodyPr vert="horz" lIns="90295" tIns="45147" rIns="90295" bIns="4514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295" tIns="45147" rIns="90295" bIns="4514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295" tIns="45147" rIns="90295" bIns="4514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295" tIns="45147" rIns="90295" bIns="4514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02949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294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2825" indent="-252825" algn="l" defTabSz="902949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477" indent="-90295" algn="l" defTabSz="90294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7211" indent="-225736" algn="l" defTabSz="902949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2949" indent="0" algn="l" defTabSz="902949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3096" indent="-225736" algn="l" defTabSz="90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566" indent="-225736" algn="l" defTabSz="90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6037" indent="-225736" algn="l" defTabSz="90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508" indent="-225736" algn="l" defTabSz="90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77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949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420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889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360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829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0303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773" algn="l" defTabSz="9029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338" tIns="45168" rIns="90338" bIns="4516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12"/>
            <a:ext cx="8229600" cy="4906963"/>
          </a:xfrm>
          <a:prstGeom prst="rect">
            <a:avLst/>
          </a:prstGeom>
        </p:spPr>
        <p:txBody>
          <a:bodyPr vert="horz" lIns="90338" tIns="45168" rIns="90338" bIns="4516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338" tIns="45168" rIns="90338" bIns="451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338" tIns="45168" rIns="90338" bIns="451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338" tIns="45168" rIns="90338" bIns="451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03369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36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2944" indent="-252944" algn="l" defTabSz="903369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687" indent="-90338" algn="l" defTabSz="90336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7527" indent="-225841" algn="l" defTabSz="903369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369" indent="0" algn="l" defTabSz="903369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4256" indent="-225841" algn="l" defTabSz="903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938" indent="-225841" algn="l" defTabSz="903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621" indent="-225841" algn="l" defTabSz="903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303" indent="-225841" algn="l" defTabSz="9033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87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69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52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33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416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96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81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62" algn="l" defTabSz="9033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390" tIns="45194" rIns="90390" bIns="451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7"/>
            <a:ext cx="8229600" cy="4906963"/>
          </a:xfrm>
          <a:prstGeom prst="rect">
            <a:avLst/>
          </a:prstGeom>
        </p:spPr>
        <p:txBody>
          <a:bodyPr vert="horz" lIns="90390" tIns="45194" rIns="90390" bIns="451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03894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090" indent="-253090" algn="l" defTabSz="903894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949" indent="-9039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7922" indent="-225972" algn="l" defTabSz="903894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894" indent="0" algn="l" defTabSz="903894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5709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655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02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548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94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89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845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78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736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681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62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57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53" tIns="45226" rIns="90453" bIns="452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0453" tIns="45226" rIns="90453" bIns="452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DDE2B-66E0-4DF5-83CC-93D0F578CFE4}" type="datetimeFigureOut">
              <a:rPr lang="en-US" smtClean="0"/>
              <a:pPr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795F-F594-45DF-992E-5A906A423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04528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268" indent="-253268" algn="l" defTabSz="904528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264" indent="-90453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396" indent="-226132" algn="l" defTabSz="904528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528" indent="0" algn="l" defTabSz="904528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7453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716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81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244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8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93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56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321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8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849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112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Relationship Id="rId5" Type="http://schemas.openxmlformats.org/officeDocument/2006/relationships/image" Target="../media/image14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48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</a:t>
            </a:r>
            <a:br>
              <a:rPr lang="en-US" dirty="0"/>
            </a:br>
            <a:r>
              <a:rPr lang="en-US" dirty="0"/>
              <a:t>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9583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Guidance on Assignment 3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2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Guidance: Assignment 3 Part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simulate_coin_flip_discre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81204"/>
            <a:ext cx="2819400" cy="2372063"/>
          </a:xfrm>
          <a:prstGeom prst="rect">
            <a:avLst/>
          </a:prstGeom>
        </p:spPr>
      </p:pic>
      <p:pic>
        <p:nvPicPr>
          <p:cNvPr id="5" name="Picture 4" descr="simulate_coin_flip_conti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3" y="1981205"/>
            <a:ext cx="2757413" cy="236433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3810000" y="2895601"/>
            <a:ext cx="1524000" cy="533400"/>
          </a:xfrm>
          <a:prstGeom prst="rightArrow">
            <a:avLst/>
          </a:prstGeom>
          <a:solidFill>
            <a:srgbClr val="FF9900"/>
          </a:solidFill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rtlCol="0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endParaRPr lang="en-US" sz="8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8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Guidance: Assignment 3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Implement a version of Weiss motion model for a set of discrete binary pixels and discrete velocities.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maximum likelihood to maximum a posteriori solutions by including the slow-motion prior.</a:t>
            </a:r>
          </a:p>
          <a:p>
            <a:r>
              <a:rPr lang="en-US" dirty="0"/>
              <a:t>The Weiss model showed that priors play an important role when</a:t>
            </a:r>
          </a:p>
          <a:p>
            <a:pPr lvl="1"/>
            <a:r>
              <a:rPr lang="en-US" dirty="0"/>
              <a:t>observations are noisy</a:t>
            </a:r>
          </a:p>
          <a:p>
            <a:pPr lvl="1"/>
            <a:r>
              <a:rPr lang="en-US" dirty="0"/>
              <a:t>observations don’t provide strong constraints</a:t>
            </a:r>
          </a:p>
          <a:p>
            <a:pPr lvl="1"/>
            <a:r>
              <a:rPr lang="en-US" dirty="0"/>
              <a:t>there aren’t many observations.</a:t>
            </a:r>
          </a:p>
          <a:p>
            <a:pPr lvl="3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E43B-3BA5-2645-A8EA-2F2D3200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5" y="2209800"/>
            <a:ext cx="408167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Guidance: Assignment 3 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 a version of Weiss motion model for binary-pixel images and discrete velocities.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3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F4E43B-3BA5-2645-A8EA-2F2D32005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5" y="2524404"/>
            <a:ext cx="4081670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BA49E7-7066-8B4B-BDF9-E06805FAC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4648200"/>
            <a:ext cx="6350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48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Guidance: Assignment 3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095" y="2895600"/>
                <a:ext cx="8382000" cy="3810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 each (red) pixel present in image 1 at coordinate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each velocity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the assignment, you will compare maximum likelihood interpretations of motion to maximum a posteriori interpretations</a:t>
                </a:r>
              </a:p>
              <a:p>
                <a:pPr lvl="1"/>
                <a:r>
                  <a:rPr lang="en-US" dirty="0"/>
                  <a:t>With the preference-for-slow-motion prior</a:t>
                </a:r>
              </a:p>
              <a:p>
                <a:endParaRPr lang="en-US" dirty="0"/>
              </a:p>
              <a:p>
                <a:pPr lvl="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095" y="2895600"/>
                <a:ext cx="8382000" cy="3810000"/>
              </a:xfrm>
              <a:blipFill>
                <a:blip r:embed="rId3"/>
                <a:stretch>
                  <a:fillRect l="-151" t="-3333" r="-908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BF4E43B-3BA5-2645-A8EA-2F2D32005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165" y="1219200"/>
            <a:ext cx="4081670" cy="121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39330-60B5-0447-BFD0-025D647D433E}"/>
                  </a:ext>
                </a:extLst>
              </p:cNvPr>
              <p:cNvSpPr txBox="1"/>
              <p:nvPr/>
            </p:nvSpPr>
            <p:spPr>
              <a:xfrm>
                <a:off x="381000" y="3790914"/>
                <a:ext cx="8382000" cy="8572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4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e>
                                      </m:d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b>
                                      </m:sSub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𝒗</m:t>
                                          </m:r>
                                        </m:e>
                                        <m:sub>
                                          <m:r>
                                            <a:rPr lang="en-US" sz="2400" b="1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39330-60B5-0447-BFD0-025D647D43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790914"/>
                <a:ext cx="8382000" cy="857286"/>
              </a:xfrm>
              <a:prstGeom prst="rect">
                <a:avLst/>
              </a:prstGeom>
              <a:blipFill>
                <a:blip r:embed="rId5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439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Guidance: Assignment 3 Part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model a bit like Weiss et al. (2002)</a:t>
            </a:r>
          </a:p>
          <a:p>
            <a:r>
              <a:rPr lang="en-US" dirty="0"/>
              <a:t>Goal: infer motion (velocity) of a rigid shape from observations at two instances in time.</a:t>
            </a:r>
          </a:p>
          <a:p>
            <a:r>
              <a:rPr lang="en-US" dirty="0"/>
              <a:t>Assume </a:t>
            </a:r>
            <a:r>
              <a:rPr lang="en-US" i="1" dirty="0"/>
              <a:t>distinctive features</a:t>
            </a:r>
            <a:r>
              <a:rPr lang="en-US" dirty="0"/>
              <a:t> that make it easy to identify the location of the feature at successive times.</a:t>
            </a:r>
          </a:p>
        </p:txBody>
      </p:sp>
      <p:pic>
        <p:nvPicPr>
          <p:cNvPr id="2050" name="Picture 2" descr="C:\Users\mozer\Desktop\Shared\ProbabilisticModels\assignment2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9" y="4800600"/>
            <a:ext cx="4352925" cy="148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Bx</a:t>
            </a:r>
            <a:r>
              <a:rPr lang="en-US" dirty="0"/>
              <a:t>: the x displacement of the blue square (= delta x in one unit of time)</a:t>
            </a:r>
          </a:p>
          <a:p>
            <a:r>
              <a:rPr lang="en-US" dirty="0">
                <a:solidFill>
                  <a:schemeClr val="tx1"/>
                </a:solidFill>
              </a:rPr>
              <a:t>By</a:t>
            </a:r>
            <a:r>
              <a:rPr lang="en-US" dirty="0"/>
              <a:t>: the y displacement of the blue square</a:t>
            </a:r>
          </a:p>
          <a:p>
            <a:r>
              <a:rPr lang="en-US" dirty="0">
                <a:solidFill>
                  <a:schemeClr val="tx1"/>
                </a:solidFill>
              </a:rPr>
              <a:t>Rx</a:t>
            </a:r>
            <a:r>
              <a:rPr lang="en-US" dirty="0"/>
              <a:t>: the x displacement of the red square</a:t>
            </a:r>
          </a:p>
          <a:p>
            <a:r>
              <a:rPr lang="en-US" dirty="0" err="1">
                <a:solidFill>
                  <a:schemeClr val="tx1"/>
                </a:solidFill>
              </a:rPr>
              <a:t>Ry</a:t>
            </a:r>
            <a:r>
              <a:rPr lang="en-US" dirty="0"/>
              <a:t>: the y displacement of the red square</a:t>
            </a:r>
          </a:p>
          <a:p>
            <a:r>
              <a:rPr lang="en-US" dirty="0"/>
              <a:t>These observations are corrupted by measurement noise.</a:t>
            </a:r>
          </a:p>
          <a:p>
            <a:pPr lvl="2"/>
            <a:r>
              <a:rPr lang="en-US" dirty="0"/>
              <a:t>Gaussian, mean zero, std deviation </a:t>
            </a:r>
            <a:r>
              <a:rPr lang="el-GR" dirty="0"/>
              <a:t>σ</a:t>
            </a:r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/>
              <a:t>: direction of motion (up, down, left, right)</a:t>
            </a:r>
          </a:p>
          <a:p>
            <a:pPr lvl="2"/>
            <a:r>
              <a:rPr lang="en-US" dirty="0"/>
              <a:t>Assume only possibilities are one unit of motion in any direction</a:t>
            </a:r>
          </a:p>
        </p:txBody>
      </p:sp>
      <p:pic>
        <p:nvPicPr>
          <p:cNvPr id="4" name="Picture 2" descr="C:\Users\mozer\Desktop\Shared\ProbabilisticModels\assignment2Exam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78" y="5996394"/>
            <a:ext cx="2524125" cy="861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1143000"/>
            <a:ext cx="1219200" cy="304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3: Generative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Same assumptions for </a:t>
            </a:r>
            <a:r>
              <a:rPr lang="en-US" dirty="0" err="1"/>
              <a:t>Bx</a:t>
            </a:r>
            <a:r>
              <a:rPr lang="en-US" dirty="0"/>
              <a:t>, By.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77929"/>
              </p:ext>
            </p:extLst>
          </p:nvPr>
        </p:nvGraphicFramePr>
        <p:xfrm>
          <a:off x="2673245" y="1066821"/>
          <a:ext cx="3455197" cy="373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" name="Equation" r:id="rId3" imgW="3454400" imgH="3733800" progId="Equation.DSMT4">
                  <p:embed/>
                </p:oleObj>
              </mc:Choice>
              <mc:Fallback>
                <p:oleObj name="Equation" r:id="rId3" imgW="3454400" imgH="373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3245" y="1066821"/>
                        <a:ext cx="3455197" cy="37338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4" y="1143022"/>
            <a:ext cx="163987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/>
              <a:t>Rx conditioned </a:t>
            </a:r>
          </a:p>
          <a:p>
            <a:r>
              <a:rPr lang="en-US" dirty="0"/>
              <a:t>on D=up is</a:t>
            </a:r>
          </a:p>
          <a:p>
            <a:r>
              <a:rPr lang="en-US" dirty="0"/>
              <a:t>drawn from a</a:t>
            </a:r>
          </a:p>
          <a:p>
            <a:r>
              <a:rPr lang="en-US" dirty="0"/>
              <a:t>Gaussian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1981200" y="1219200"/>
            <a:ext cx="609600" cy="152400"/>
          </a:xfrm>
          <a:prstGeom prst="rightArrow">
            <a:avLst/>
          </a:prstGeom>
          <a:solidFill>
            <a:srgbClr val="009DD9"/>
          </a:solidFill>
          <a:ln w="648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rtlCol="0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endParaRPr lang="en-US" sz="8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78499" y="1905001"/>
          <a:ext cx="7787002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Equation" r:id="rId3" imgW="4089240" imgH="2120760" progId="Equation.3">
                  <p:embed/>
                </p:oleObj>
              </mc:Choice>
              <mc:Fallback>
                <p:oleObj name="Equation" r:id="rId3" imgW="4089240" imgH="21207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499" y="1905001"/>
                        <a:ext cx="7787002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0" y="6096000"/>
            <a:ext cx="26597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/>
              <a:t>Conditional independence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3 Implementation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533400" y="2590800"/>
          <a:ext cx="60960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" name="Equation" r:id="rId3" imgW="4076640" imgH="431640" progId="Equation.3">
                  <p:embed/>
                </p:oleObj>
              </mc:Choice>
              <mc:Fallback>
                <p:oleObj name="Equation" r:id="rId3" imgW="4076640" imgH="431640" progId="Equation.3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6096000" cy="64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22" y="1371601"/>
          <a:ext cx="7788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" name="Equation" r:id="rId5" imgW="4089240" imgH="203040" progId="Equation.3">
                  <p:embed/>
                </p:oleObj>
              </mc:Choice>
              <mc:Fallback>
                <p:oleObj name="Equation" r:id="rId5" imgW="4089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22" y="1371601"/>
                        <a:ext cx="77882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800622" y="3048000"/>
          <a:ext cx="22256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7" name="Equation" r:id="rId7" imgW="1409400" imgH="241200" progId="Equation.3">
                  <p:embed/>
                </p:oleObj>
              </mc:Choice>
              <mc:Fallback>
                <p:oleObj name="Equation" r:id="rId7" imgW="14094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22" y="3048000"/>
                        <a:ext cx="222567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4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8" name="Equation" r:id="rId9" imgW="114120" imgH="215640" progId="Equation.3">
                  <p:embed/>
                </p:oleObj>
              </mc:Choice>
              <mc:Fallback>
                <p:oleObj name="Equation" r:id="rId9" imgW="114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4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91080" y="3657600"/>
          <a:ext cx="30670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" name="Equation" r:id="rId11" imgW="2044440" imgH="457200" progId="Equation.3">
                  <p:embed/>
                </p:oleObj>
              </mc:Choice>
              <mc:Fallback>
                <p:oleObj name="Equation" r:id="rId11" imgW="2044440" imgH="457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80" y="3657600"/>
                        <a:ext cx="30670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1" y="5562621"/>
            <a:ext cx="8153400" cy="830997"/>
          </a:xfrm>
          <a:prstGeom prst="rect">
            <a:avLst/>
          </a:prstGeom>
          <a:noFill/>
        </p:spPr>
        <p:txBody>
          <a:bodyPr wrap="square" lIns="91205" tIns="45606" rIns="91205" bIns="45606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Quiz:  do we need worry about the Gaussian density function normalization term?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B9E9-38E3-EA49-B4D7-D38A39B9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02459-8814-B443-BADC-5192478B1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 back Assignment 1</a:t>
            </a:r>
          </a:p>
          <a:p>
            <a:r>
              <a:rPr lang="en-US" dirty="0"/>
              <a:t>More fun stuff from motion perception model</a:t>
            </a:r>
          </a:p>
          <a:p>
            <a:r>
              <a:rPr lang="en-US" dirty="0"/>
              <a:t>More fun stuff from concept learning model</a:t>
            </a:r>
          </a:p>
          <a:p>
            <a:r>
              <a:rPr lang="en-US" dirty="0"/>
              <a:t>Generalizing Bayesian inference of coin flips to die rolls</a:t>
            </a:r>
          </a:p>
          <a:p>
            <a:r>
              <a:rPr lang="en-US" dirty="0"/>
              <a:t>Assignment 3</a:t>
            </a:r>
          </a:p>
          <a:p>
            <a:r>
              <a:rPr lang="en-US" dirty="0"/>
              <a:t>Bayes networks</a:t>
            </a:r>
          </a:p>
        </p:txBody>
      </p:sp>
    </p:spTree>
    <p:extLst>
      <p:ext uri="{BB962C8B-B14F-4D97-AF65-F5344CB8AC3E}">
        <p14:creationId xmlns:p14="http://schemas.microsoft.com/office/powerpoint/2010/main" val="7550988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Bayes</a:t>
            </a:r>
            <a:r>
              <a:rPr lang="en-US" dirty="0"/>
              <a:t> Nets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(Stuff stolen from</a:t>
            </a:r>
            <a:br>
              <a:rPr lang="en-US" dirty="0"/>
            </a:br>
            <a:r>
              <a:rPr lang="en-US" dirty="0"/>
              <a:t>Kevin Murphy, UBC, and </a:t>
            </a:r>
            <a:br>
              <a:rPr lang="en-US" dirty="0"/>
            </a:br>
            <a:r>
              <a:rPr lang="en-US" dirty="0" err="1"/>
              <a:t>Nir</a:t>
            </a:r>
            <a:r>
              <a:rPr lang="en-US" dirty="0"/>
              <a:t> Friedman, HUJI)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You Need To Do Probabilistic Inference In A Given Domain?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/>
              <a:t>Joint probability distribution over all variables in domain</a:t>
            </a:r>
          </a:p>
        </p:txBody>
      </p:sp>
    </p:spTree>
    <p:extLst>
      <p:ext uri="{BB962C8B-B14F-4D97-AF65-F5344CB8AC3E}">
        <p14:creationId xmlns:p14="http://schemas.microsoft.com/office/powerpoint/2010/main" val="19218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30180" y="2201866"/>
            <a:ext cx="4235450" cy="246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131" tIns="44168" rIns="90131" bIns="44168"/>
          <a:lstStyle/>
          <a:p>
            <a:pPr marL="340441" indent="-340441">
              <a:spcBef>
                <a:spcPts val="700"/>
              </a:spcBef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Qualitative part</a:t>
            </a:r>
            <a:r>
              <a:rPr lang="en-GB" sz="28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 </a:t>
            </a:r>
          </a:p>
          <a:p>
            <a:pPr>
              <a:spcBef>
                <a:spcPts val="700"/>
              </a:spcBef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Directed acyclic graph</a:t>
            </a:r>
            <a:b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</a:b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(DAG)</a:t>
            </a:r>
          </a:p>
          <a:p>
            <a:pPr marL="228019" indent="-228019">
              <a:spcBef>
                <a:spcPts val="7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Nodes: random vars. </a:t>
            </a:r>
          </a:p>
          <a:p>
            <a:pPr marL="228019" indent="-228019">
              <a:spcBef>
                <a:spcPts val="7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Edges: direct influence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435601" y="5057775"/>
            <a:ext cx="353218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131" tIns="44168" rIns="90131" bIns="44168"/>
          <a:lstStyle/>
          <a:p>
            <a:pPr eaLnBrk="0" hangingPunct="0">
              <a:spcBef>
                <a:spcPts val="1200"/>
              </a:spcBef>
              <a:spcAft>
                <a:spcPts val="600"/>
              </a:spcAft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Lucida Sans Unicode" charset="0"/>
                <a:cs typeface="Lucida Sans Unicode" charset="0"/>
              </a:rPr>
              <a:t>Quantitative part</a:t>
            </a:r>
            <a:endParaRPr lang="en-GB" dirty="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eaLnBrk="0" hangingPunct="0">
              <a:spcBef>
                <a:spcPts val="600"/>
              </a:spcBef>
              <a:spcAft>
                <a:spcPts val="1800"/>
              </a:spcAft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Lucida Sans Unicode" charset="0"/>
                <a:cs typeface="Lucida Sans Unicode" charset="0"/>
              </a:rPr>
              <a:t>Set of conditional probability distributions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8478" y="2055814"/>
            <a:ext cx="2016125" cy="2166937"/>
            <a:chOff x="4314" y="1295"/>
            <a:chExt cx="1270" cy="1365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4314" y="1295"/>
              <a:ext cx="1270" cy="1365"/>
            </a:xfrm>
            <a:prstGeom prst="wedgeRoundRectCallout">
              <a:avLst>
                <a:gd name="adj1" fmla="val -75199"/>
                <a:gd name="adj2" fmla="val 25606"/>
                <a:gd name="adj3" fmla="val 16667"/>
              </a:avLst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386" y="1367"/>
              <a:ext cx="1191" cy="1286"/>
              <a:chOff x="4386" y="1367"/>
              <a:chExt cx="1191" cy="1286"/>
            </a:xfrm>
          </p:grpSpPr>
          <p:sp>
            <p:nvSpPr>
              <p:cNvPr id="5126" name="Rectangle 6"/>
              <p:cNvSpPr>
                <a:spLocks noChangeArrowheads="1"/>
              </p:cNvSpPr>
              <p:nvPr/>
            </p:nvSpPr>
            <p:spPr bwMode="auto">
              <a:xfrm>
                <a:off x="4413" y="1370"/>
                <a:ext cx="1084" cy="1221"/>
              </a:xfrm>
              <a:prstGeom prst="rect">
                <a:avLst/>
              </a:prstGeom>
              <a:solidFill>
                <a:srgbClr val="00CC99"/>
              </a:solidFill>
              <a:ln w="1908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4814" y="1676"/>
                <a:ext cx="32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0.9</a:t>
                </a:r>
              </a:p>
            </p:txBody>
          </p:sp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5121" y="1676"/>
                <a:ext cx="32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0.1</a:t>
                </a:r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4396" y="1897"/>
                <a:ext cx="26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e</a:t>
                </a:r>
              </a:p>
            </p:txBody>
          </p:sp>
          <p:sp>
            <p:nvSpPr>
              <p:cNvPr id="5130" name="Text Box 10"/>
              <p:cNvSpPr txBox="1">
                <a:spLocks noChangeArrowheads="1"/>
              </p:cNvSpPr>
              <p:nvPr/>
            </p:nvSpPr>
            <p:spPr bwMode="auto">
              <a:xfrm>
                <a:off x="4593" y="2400"/>
                <a:ext cx="267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b</a:t>
                </a:r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/>
            </p:nvSpPr>
            <p:spPr bwMode="auto">
              <a:xfrm>
                <a:off x="4697" y="2450"/>
                <a:ext cx="67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Text Box 12"/>
              <p:cNvSpPr txBox="1">
                <a:spLocks noChangeArrowheads="1"/>
              </p:cNvSpPr>
              <p:nvPr/>
            </p:nvSpPr>
            <p:spPr bwMode="auto">
              <a:xfrm>
                <a:off x="4447" y="2148"/>
                <a:ext cx="26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e</a:t>
                </a:r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/>
            </p:nvSpPr>
            <p:spPr bwMode="auto">
              <a:xfrm>
                <a:off x="4490" y="2190"/>
                <a:ext cx="67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Text Box 14"/>
              <p:cNvSpPr txBox="1">
                <a:spLocks noChangeArrowheads="1"/>
              </p:cNvSpPr>
              <p:nvPr/>
            </p:nvSpPr>
            <p:spPr bwMode="auto">
              <a:xfrm>
                <a:off x="4814" y="1927"/>
                <a:ext cx="32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0.2</a:t>
                </a:r>
              </a:p>
            </p:txBody>
          </p:sp>
          <p:sp>
            <p:nvSpPr>
              <p:cNvPr id="5135" name="Text Box 15"/>
              <p:cNvSpPr txBox="1">
                <a:spLocks noChangeArrowheads="1"/>
              </p:cNvSpPr>
              <p:nvPr/>
            </p:nvSpPr>
            <p:spPr bwMode="auto">
              <a:xfrm>
                <a:off x="5119" y="1927"/>
                <a:ext cx="32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0.8</a:t>
                </a:r>
              </a:p>
            </p:txBody>
          </p:sp>
          <p:sp>
            <p:nvSpPr>
              <p:cNvPr id="5136" name="Text Box 16"/>
              <p:cNvSpPr txBox="1">
                <a:spLocks noChangeArrowheads="1"/>
              </p:cNvSpPr>
              <p:nvPr/>
            </p:nvSpPr>
            <p:spPr bwMode="auto">
              <a:xfrm>
                <a:off x="4777" y="2393"/>
                <a:ext cx="407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0.01</a:t>
                </a:r>
              </a:p>
            </p:txBody>
          </p:sp>
          <p:sp>
            <p:nvSpPr>
              <p:cNvPr id="5137" name="Text Box 17"/>
              <p:cNvSpPr txBox="1">
                <a:spLocks noChangeArrowheads="1"/>
              </p:cNvSpPr>
              <p:nvPr/>
            </p:nvSpPr>
            <p:spPr bwMode="auto">
              <a:xfrm>
                <a:off x="5055" y="2393"/>
                <a:ext cx="459" cy="21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 0.99</a:t>
                </a:r>
              </a:p>
            </p:txBody>
          </p:sp>
          <p:sp>
            <p:nvSpPr>
              <p:cNvPr id="5138" name="Text Box 18"/>
              <p:cNvSpPr txBox="1">
                <a:spLocks noChangeArrowheads="1"/>
              </p:cNvSpPr>
              <p:nvPr/>
            </p:nvSpPr>
            <p:spPr bwMode="auto">
              <a:xfrm>
                <a:off x="4814" y="2177"/>
                <a:ext cx="32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0.9</a:t>
                </a:r>
              </a:p>
            </p:txBody>
          </p:sp>
          <p:sp>
            <p:nvSpPr>
              <p:cNvPr id="5139" name="Text Box 19"/>
              <p:cNvSpPr txBox="1">
                <a:spLocks noChangeArrowheads="1"/>
              </p:cNvSpPr>
              <p:nvPr/>
            </p:nvSpPr>
            <p:spPr bwMode="auto">
              <a:xfrm>
                <a:off x="5119" y="2177"/>
                <a:ext cx="328" cy="21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1600" b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0.1</a:t>
                </a:r>
              </a:p>
            </p:txBody>
          </p:sp>
          <p:sp>
            <p:nvSpPr>
              <p:cNvPr id="5140" name="Text Box 20"/>
              <p:cNvSpPr txBox="1">
                <a:spLocks noChangeArrowheads="1"/>
              </p:cNvSpPr>
              <p:nvPr/>
            </p:nvSpPr>
            <p:spPr bwMode="auto">
              <a:xfrm>
                <a:off x="4593" y="1647"/>
                <a:ext cx="267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b</a:t>
                </a:r>
              </a:p>
            </p:txBody>
          </p:sp>
          <p:sp>
            <p:nvSpPr>
              <p:cNvPr id="5141" name="Text Box 21"/>
              <p:cNvSpPr txBox="1">
                <a:spLocks noChangeArrowheads="1"/>
              </p:cNvSpPr>
              <p:nvPr/>
            </p:nvSpPr>
            <p:spPr bwMode="auto">
              <a:xfrm>
                <a:off x="4392" y="1647"/>
                <a:ext cx="26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e</a:t>
                </a:r>
              </a:p>
            </p:txBody>
          </p:sp>
          <p:sp>
            <p:nvSpPr>
              <p:cNvPr id="5142" name="Text Box 22"/>
              <p:cNvSpPr txBox="1">
                <a:spLocks noChangeArrowheads="1"/>
              </p:cNvSpPr>
              <p:nvPr/>
            </p:nvSpPr>
            <p:spPr bwMode="auto">
              <a:xfrm>
                <a:off x="4596" y="1897"/>
                <a:ext cx="267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b</a:t>
                </a:r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/>
            </p:nvSpPr>
            <p:spPr bwMode="auto">
              <a:xfrm>
                <a:off x="4700" y="1950"/>
                <a:ext cx="67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Text Box 24"/>
              <p:cNvSpPr txBox="1">
                <a:spLocks noChangeArrowheads="1"/>
              </p:cNvSpPr>
              <p:nvPr/>
            </p:nvSpPr>
            <p:spPr bwMode="auto">
              <a:xfrm>
                <a:off x="4593" y="2148"/>
                <a:ext cx="267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b</a:t>
                </a:r>
              </a:p>
            </p:txBody>
          </p:sp>
          <p:sp>
            <p:nvSpPr>
              <p:cNvPr id="5145" name="Text Box 25"/>
              <p:cNvSpPr txBox="1">
                <a:spLocks noChangeArrowheads="1"/>
              </p:cNvSpPr>
              <p:nvPr/>
            </p:nvSpPr>
            <p:spPr bwMode="auto">
              <a:xfrm>
                <a:off x="4447" y="2400"/>
                <a:ext cx="260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e</a:t>
                </a:r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/>
            </p:nvSpPr>
            <p:spPr bwMode="auto">
              <a:xfrm>
                <a:off x="4490" y="2438"/>
                <a:ext cx="67" cy="1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Text Box 27"/>
              <p:cNvSpPr txBox="1">
                <a:spLocks noChangeArrowheads="1"/>
              </p:cNvSpPr>
              <p:nvPr/>
            </p:nvSpPr>
            <p:spPr bwMode="auto">
              <a:xfrm>
                <a:off x="4590" y="1431"/>
                <a:ext cx="273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B</a:t>
                </a:r>
              </a:p>
            </p:txBody>
          </p:sp>
          <p:sp>
            <p:nvSpPr>
              <p:cNvPr id="5148" name="Text Box 28"/>
              <p:cNvSpPr txBox="1">
                <a:spLocks noChangeArrowheads="1"/>
              </p:cNvSpPr>
              <p:nvPr/>
            </p:nvSpPr>
            <p:spPr bwMode="auto">
              <a:xfrm>
                <a:off x="4386" y="1431"/>
                <a:ext cx="272" cy="253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sz="2000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E</a:t>
                </a:r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/>
            </p:nvSpPr>
            <p:spPr bwMode="auto">
              <a:xfrm>
                <a:off x="4413" y="1619"/>
                <a:ext cx="1084" cy="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/>
            </p:nvSpPr>
            <p:spPr bwMode="auto">
              <a:xfrm>
                <a:off x="4820" y="1367"/>
                <a:ext cx="1" cy="1221"/>
              </a:xfrm>
              <a:prstGeom prst="line">
                <a:avLst/>
              </a:prstGeom>
              <a:noFill/>
              <a:ln w="2844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Text Box 31"/>
              <p:cNvSpPr txBox="1">
                <a:spLocks noChangeArrowheads="1"/>
              </p:cNvSpPr>
              <p:nvPr/>
            </p:nvSpPr>
            <p:spPr bwMode="auto">
              <a:xfrm>
                <a:off x="4753" y="1446"/>
                <a:ext cx="824" cy="23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90000" tIns="46800" rIns="90000" bIns="46800">
                <a:spAutoFit/>
              </a:bodyPr>
              <a:lstStyle/>
              <a:p>
                <a:pPr algn="ctr" eaLnBrk="0" hangingPunct="0"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i="1">
                    <a:solidFill>
                      <a:srgbClr val="000000"/>
                    </a:solidFill>
                    <a:latin typeface="Comic Sans MS" pitchFamily="64" charset="0"/>
                    <a:ea typeface="Lucida Sans Unicode" charset="0"/>
                    <a:cs typeface="Lucida Sans Unicode" charset="0"/>
                  </a:rPr>
                  <a:t>P(A | E,B)</a:t>
                </a:r>
              </a:p>
            </p:txBody>
          </p:sp>
        </p:grp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657601" y="1981204"/>
            <a:ext cx="3135312" cy="2128837"/>
            <a:chOff x="2304" y="1248"/>
            <a:chExt cx="1975" cy="1341"/>
          </a:xfrm>
        </p:grpSpPr>
        <p:sp>
          <p:nvSpPr>
            <p:cNvPr id="5154" name="Freeform 34"/>
            <p:cNvSpPr>
              <a:spLocks noChangeArrowheads="1"/>
            </p:cNvSpPr>
            <p:nvPr/>
          </p:nvSpPr>
          <p:spPr bwMode="auto">
            <a:xfrm>
              <a:off x="2304" y="1455"/>
              <a:ext cx="1975" cy="11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75" y="0"/>
                </a:cxn>
                <a:cxn ang="0">
                  <a:pos x="1655" y="1134"/>
                </a:cxn>
                <a:cxn ang="0">
                  <a:pos x="1043" y="1125"/>
                </a:cxn>
                <a:cxn ang="0">
                  <a:pos x="0" y="0"/>
                </a:cxn>
              </a:cxnLst>
              <a:rect l="0" t="0" r="r" b="b"/>
              <a:pathLst>
                <a:path w="1975" h="1134">
                  <a:moveTo>
                    <a:pt x="0" y="0"/>
                  </a:moveTo>
                  <a:lnTo>
                    <a:pt x="1975" y="0"/>
                  </a:lnTo>
                  <a:lnTo>
                    <a:pt x="1655" y="1134"/>
                  </a:lnTo>
                  <a:lnTo>
                    <a:pt x="1043" y="1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99">
                <a:alpha val="50000"/>
              </a:srgbClr>
            </a:solidFill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5" name="Text Box 35"/>
            <p:cNvSpPr txBox="1">
              <a:spLocks noChangeArrowheads="1"/>
            </p:cNvSpPr>
            <p:nvPr/>
          </p:nvSpPr>
          <p:spPr bwMode="auto">
            <a:xfrm>
              <a:off x="2721" y="1248"/>
              <a:ext cx="1314" cy="25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20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Family of </a:t>
              </a:r>
              <a:r>
                <a:rPr lang="en-GB" sz="20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Alarm</a:t>
              </a:r>
            </a:p>
          </p:txBody>
        </p:sp>
      </p:grp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4049713" y="2376489"/>
            <a:ext cx="1106488" cy="488950"/>
          </a:xfrm>
          <a:prstGeom prst="ellipse">
            <a:avLst/>
          </a:prstGeom>
          <a:solidFill>
            <a:srgbClr val="FF99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Earthquake</a:t>
            </a:r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3843360" y="3481388"/>
            <a:ext cx="1082675" cy="488950"/>
          </a:xfrm>
          <a:prstGeom prst="ellipse">
            <a:avLst/>
          </a:prstGeom>
          <a:solidFill>
            <a:srgbClr val="FF99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Radio</a:t>
            </a:r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5545160" y="2374905"/>
            <a:ext cx="1058863" cy="490538"/>
          </a:xfrm>
          <a:prstGeom prst="ellipse">
            <a:avLst/>
          </a:prstGeom>
          <a:solidFill>
            <a:srgbClr val="FF99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Burglary</a:t>
            </a:r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5294335" y="3481389"/>
            <a:ext cx="1033463" cy="490538"/>
          </a:xfrm>
          <a:prstGeom prst="ellipse">
            <a:avLst/>
          </a:prstGeom>
          <a:solidFill>
            <a:srgbClr val="FF99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Alarm</a:t>
            </a:r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5319713" y="4524376"/>
            <a:ext cx="979488" cy="490538"/>
          </a:xfrm>
          <a:prstGeom prst="ellipse">
            <a:avLst/>
          </a:prstGeom>
          <a:solidFill>
            <a:srgbClr val="FF9966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000000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Call</a:t>
            </a:r>
          </a:p>
        </p:txBody>
      </p:sp>
      <p:sp>
        <p:nvSpPr>
          <p:cNvPr id="5161" name="Line 41"/>
          <p:cNvSpPr>
            <a:spLocks noChangeShapeType="1"/>
          </p:cNvSpPr>
          <p:nvPr/>
        </p:nvSpPr>
        <p:spPr bwMode="auto">
          <a:xfrm flipH="1">
            <a:off x="4357688" y="2857522"/>
            <a:ext cx="287338" cy="62706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91205" tIns="45606" rIns="91205" bIns="45606"/>
          <a:lstStyle/>
          <a:p>
            <a:endParaRPr lang="en-US"/>
          </a:p>
        </p:txBody>
      </p:sp>
      <p:sp>
        <p:nvSpPr>
          <p:cNvPr id="5162" name="Line 42"/>
          <p:cNvSpPr>
            <a:spLocks noChangeShapeType="1"/>
          </p:cNvSpPr>
          <p:nvPr/>
        </p:nvSpPr>
        <p:spPr bwMode="auto">
          <a:xfrm>
            <a:off x="4799014" y="2852760"/>
            <a:ext cx="900113" cy="62706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91205" tIns="45606" rIns="91205" bIns="45606"/>
          <a:lstStyle/>
          <a:p>
            <a:endParaRPr lang="en-US"/>
          </a:p>
        </p:txBody>
      </p:sp>
      <p:sp>
        <p:nvSpPr>
          <p:cNvPr id="5163" name="Line 43"/>
          <p:cNvSpPr>
            <a:spLocks noChangeShapeType="1"/>
          </p:cNvSpPr>
          <p:nvPr/>
        </p:nvSpPr>
        <p:spPr bwMode="auto">
          <a:xfrm flipH="1">
            <a:off x="5899150" y="2873376"/>
            <a:ext cx="184150" cy="614363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91205" tIns="45606" rIns="91205" bIns="45606"/>
          <a:lstStyle/>
          <a:p>
            <a:endParaRPr lang="en-US"/>
          </a:p>
        </p:txBody>
      </p:sp>
      <p:cxnSp>
        <p:nvCxnSpPr>
          <p:cNvPr id="5164" name="AutoShape 44"/>
          <p:cNvCxnSpPr>
            <a:cxnSpLocks noChangeShapeType="1"/>
            <a:stCxn id="5159" idx="4"/>
            <a:endCxn id="5160" idx="0"/>
          </p:cNvCxnSpPr>
          <p:nvPr/>
        </p:nvCxnSpPr>
        <p:spPr bwMode="auto">
          <a:xfrm flipH="1">
            <a:off x="5808663" y="3971925"/>
            <a:ext cx="1588" cy="552450"/>
          </a:xfrm>
          <a:prstGeom prst="straightConnector1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5165" name="Rectangle 45"/>
          <p:cNvSpPr>
            <a:spLocks noChangeArrowheads="1"/>
          </p:cNvSpPr>
          <p:nvPr/>
        </p:nvSpPr>
        <p:spPr bwMode="auto">
          <a:xfrm>
            <a:off x="138113" y="962028"/>
            <a:ext cx="8483600" cy="99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131" tIns="44168" rIns="90131" bIns="44168"/>
          <a:lstStyle/>
          <a:p>
            <a:pPr eaLnBrk="0" hangingPunct="0">
              <a:buClr>
                <a:srgbClr val="003366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Lucida Sans Unicode" charset="0"/>
                <a:cs typeface="Lucida Sans Unicode" charset="0"/>
              </a:rPr>
              <a:t>Compact representation of joint probability distributions via conditional independence</a:t>
            </a:r>
          </a:p>
        </p:txBody>
      </p:sp>
      <p:sp>
        <p:nvSpPr>
          <p:cNvPr id="5166" name="Rectangle 46"/>
          <p:cNvSpPr>
            <a:spLocks noChangeArrowheads="1"/>
          </p:cNvSpPr>
          <p:nvPr/>
        </p:nvSpPr>
        <p:spPr bwMode="auto">
          <a:xfrm>
            <a:off x="130176" y="4830785"/>
            <a:ext cx="3957638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131" tIns="44168" rIns="90131" bIns="44168"/>
          <a:lstStyle/>
          <a:p>
            <a:pPr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Lucida Sans Unicode" charset="0"/>
                <a:cs typeface="Lucida Sans Unicode" charset="0"/>
              </a:rPr>
              <a:t>Together</a:t>
            </a:r>
            <a:br>
              <a:rPr lang="en-GB" b="1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Lucida Sans Unicode" charset="0"/>
                <a:cs typeface="Lucida Sans Unicode" charset="0"/>
              </a:rPr>
            </a:br>
            <a:endParaRPr lang="en-GB" b="1" dirty="0">
              <a:solidFill>
                <a:schemeClr val="accent2">
                  <a:lumMod val="75000"/>
                </a:schemeClr>
              </a:solidFill>
              <a:latin typeface="Arial" charset="0"/>
              <a:ea typeface="Lucida Sans Unicode" charset="0"/>
              <a:cs typeface="Lucida Sans Unicode" charset="0"/>
            </a:endParaRPr>
          </a:p>
          <a:p>
            <a:pPr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ea typeface="Lucida Sans Unicode" charset="0"/>
                <a:cs typeface="Lucida Sans Unicode" charset="0"/>
              </a:rPr>
              <a:t>Define a unique distribution in a factored form</a:t>
            </a:r>
          </a:p>
        </p:txBody>
      </p:sp>
      <p:graphicFrame>
        <p:nvGraphicFramePr>
          <p:cNvPr id="5167" name="Object 47"/>
          <p:cNvGraphicFramePr>
            <a:graphicFrameLocks noChangeAspect="1"/>
          </p:cNvGraphicFramePr>
          <p:nvPr/>
        </p:nvGraphicFramePr>
        <p:xfrm>
          <a:off x="212747" y="6183313"/>
          <a:ext cx="67484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r:id="rId4" imgW="3708360" imgH="228600" progId="Equation.3">
                  <p:embed/>
                </p:oleObj>
              </mc:Choice>
              <mc:Fallback>
                <p:oleObj r:id="rId4" imgW="3708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47" y="6183313"/>
                        <a:ext cx="6748463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8" name="Rectangle 4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Bayes Nets (a.k.a. Belief Nets)</a:t>
            </a: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6648472" y="6491309"/>
            <a:ext cx="2496877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Figure from N. Friedman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What Is A </a:t>
            </a:r>
            <a:r>
              <a:rPr lang="en-GB" dirty="0" err="1"/>
              <a:t>Bayes</a:t>
            </a:r>
            <a:r>
              <a:rPr lang="en-GB" dirty="0"/>
              <a:t> Net?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22" y="1676422"/>
            <a:ext cx="2759075" cy="2638425"/>
            <a:chOff x="3744" y="1056"/>
            <a:chExt cx="1738" cy="1662"/>
          </a:xfrm>
        </p:grpSpPr>
        <p:sp>
          <p:nvSpPr>
            <p:cNvPr id="6147" name="Oval 3"/>
            <p:cNvSpPr>
              <a:spLocks noChangeArrowheads="1"/>
            </p:cNvSpPr>
            <p:nvPr/>
          </p:nvSpPr>
          <p:spPr bwMode="auto">
            <a:xfrm>
              <a:off x="3874" y="1057"/>
              <a:ext cx="697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Earthquake</a:t>
              </a:r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3744" y="1753"/>
              <a:ext cx="682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Radio</a:t>
              </a:r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4816" y="1056"/>
              <a:ext cx="66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Burglary</a:t>
              </a:r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4658" y="1753"/>
              <a:ext cx="651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Alarm</a:t>
              </a: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4674" y="2410"/>
              <a:ext cx="61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Call</a:t>
              </a: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4068" y="1360"/>
              <a:ext cx="181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346" y="1357"/>
              <a:ext cx="567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5039" y="1370"/>
              <a:ext cx="116" cy="3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55" name="AutoShape 11"/>
            <p:cNvCxnSpPr>
              <a:cxnSpLocks noChangeShapeType="1"/>
              <a:stCxn id="6150" idx="4"/>
              <a:endCxn id="6151" idx="0"/>
            </p:cNvCxnSpPr>
            <p:nvPr/>
          </p:nvCxnSpPr>
          <p:spPr bwMode="auto">
            <a:xfrm flipH="1">
              <a:off x="4982" y="2062"/>
              <a:ext cx="1" cy="348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6934200" cy="1101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60385" y="1412875"/>
            <a:ext cx="4758395" cy="2033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A node is conditionally independent of its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ancestors given its parents.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endParaRPr lang="en-GB" dirty="0">
              <a:solidFill>
                <a:schemeClr val="accent2">
                  <a:lumMod val="75000"/>
                </a:schemeClr>
              </a:solidFill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E.g., C is conditionally independent of R, E, and B</a:t>
            </a:r>
            <a:b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</a:b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given A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endParaRPr lang="en-GB" dirty="0">
              <a:solidFill>
                <a:schemeClr val="accent2">
                  <a:lumMod val="75000"/>
                </a:schemeClr>
              </a:solidFill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Notation: C? R,B,E | A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81009" y="5562614"/>
            <a:ext cx="4990348" cy="371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Quiz: What sort of parameter reduction do we get?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57209" y="6096016"/>
            <a:ext cx="4545251" cy="371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From 2</a:t>
            </a:r>
            <a:r>
              <a:rPr lang="en-GB" baseline="300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5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 – 1 = 31 parameters to 1+1+2+4+2=10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Distributions Are Flexible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1" y="1371600"/>
            <a:ext cx="8382000" cy="5334000"/>
          </a:xfrm>
        </p:spPr>
        <p:txBody>
          <a:bodyPr>
            <a:normAutofit/>
          </a:bodyPr>
          <a:lstStyle/>
          <a:p>
            <a:r>
              <a:rPr lang="en-US" dirty="0"/>
              <a:t>E.g., Earthquake and Burglary </a:t>
            </a:r>
            <a:br>
              <a:rPr lang="en-US" dirty="0"/>
            </a:br>
            <a:r>
              <a:rPr lang="en-US" dirty="0"/>
              <a:t>might have independent effects</a:t>
            </a:r>
            <a:br>
              <a:rPr lang="en-US" dirty="0"/>
            </a:br>
            <a:r>
              <a:rPr lang="en-US" dirty="0"/>
              <a:t>on Alarm</a:t>
            </a:r>
          </a:p>
          <a:p>
            <a:r>
              <a:rPr lang="en-US" dirty="0"/>
              <a:t>A.k.a. noisy-or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i="1" dirty="0"/>
              <a:t>p</a:t>
            </a:r>
            <a:r>
              <a:rPr lang="en-US" i="1" baseline="-25000" dirty="0"/>
              <a:t>B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/>
              <a:t>p</a:t>
            </a:r>
            <a:r>
              <a:rPr lang="en-US" i="1" baseline="-25000" dirty="0"/>
              <a:t>E</a:t>
            </a:r>
            <a:r>
              <a:rPr lang="en-US" i="1" dirty="0"/>
              <a:t> </a:t>
            </a:r>
            <a:r>
              <a:rPr lang="en-US" dirty="0"/>
              <a:t>are alarm probability</a:t>
            </a:r>
            <a:br>
              <a:rPr lang="en-US" dirty="0"/>
            </a:br>
            <a:r>
              <a:rPr lang="en-US" dirty="0"/>
              <a:t>given burglary and earthquake alone</a:t>
            </a:r>
          </a:p>
          <a:p>
            <a:r>
              <a:rPr lang="en-US" dirty="0"/>
              <a:t>This constraint reduces # free parameters to 8!</a:t>
            </a:r>
          </a:p>
          <a:p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149981" y="1450975"/>
            <a:ext cx="2554288" cy="1597025"/>
            <a:chOff x="3874" y="1056"/>
            <a:chExt cx="1609" cy="1006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3874" y="1057"/>
              <a:ext cx="697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Earthquake</a:t>
              </a: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4816" y="1056"/>
              <a:ext cx="66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Burglary</a:t>
              </a: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4658" y="1753"/>
              <a:ext cx="651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 dirty="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Alarm</a:t>
              </a: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346" y="1357"/>
              <a:ext cx="567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5039" y="1370"/>
              <a:ext cx="116" cy="3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853307"/>
              </p:ext>
            </p:extLst>
          </p:nvPr>
        </p:nvGraphicFramePr>
        <p:xfrm>
          <a:off x="457200" y="3581400"/>
          <a:ext cx="6189637" cy="305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4" name="Equation" r:id="rId3" imgW="7543800" imgH="368300" progId="Equation.DSMT4">
                  <p:embed/>
                </p:oleObj>
              </mc:Choice>
              <mc:Fallback>
                <p:oleObj name="Equation" r:id="rId3" imgW="75438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3581400"/>
                        <a:ext cx="6189637" cy="305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45366"/>
              </p:ext>
            </p:extLst>
          </p:nvPr>
        </p:nvGraphicFramePr>
        <p:xfrm>
          <a:off x="7239000" y="3505200"/>
          <a:ext cx="152400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1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P(A|B,E)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en-US" sz="1600" baseline="-25000" dirty="0"/>
                        <a:t>E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en-US" sz="1600" baseline="-25000" dirty="0"/>
                        <a:t>B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en-US" sz="1600" baseline="-25000" dirty="0"/>
                        <a:t>E</a:t>
                      </a:r>
                      <a:r>
                        <a:rPr lang="en-US" sz="1600" dirty="0"/>
                        <a:t>+p</a:t>
                      </a:r>
                      <a:r>
                        <a:rPr lang="en-US" sz="1600" baseline="-25000" dirty="0"/>
                        <a:t>B</a:t>
                      </a:r>
                      <a:r>
                        <a:rPr lang="en-US" sz="1600" baseline="0" dirty="0"/>
                        <a:t>-p</a:t>
                      </a:r>
                      <a:r>
                        <a:rPr lang="en-US" sz="1600" baseline="-25000" dirty="0"/>
                        <a:t>E</a:t>
                      </a:r>
                      <a:r>
                        <a:rPr lang="en-US" sz="1600" baseline="0" dirty="0"/>
                        <a:t>p</a:t>
                      </a:r>
                      <a:r>
                        <a:rPr lang="en-US" sz="1600" baseline="-25000" dirty="0"/>
                        <a:t>B</a:t>
                      </a:r>
                      <a:endParaRPr lang="en-US" sz="16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384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09601" y="1085851"/>
            <a:ext cx="8153400" cy="5138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131" tIns="44168" rIns="90131" bIns="44168"/>
          <a:lstStyle/>
          <a:p>
            <a:pPr marL="340441" indent="-340441">
              <a:spcBef>
                <a:spcPts val="800"/>
              </a:spcBef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Domain: Monitoring Intensive-Care Patients</a:t>
            </a:r>
          </a:p>
          <a:p>
            <a:pPr marL="340441" indent="-340441">
              <a:spcBef>
                <a:spcPts val="8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37 variables</a:t>
            </a:r>
          </a:p>
          <a:p>
            <a:pPr marL="340441" indent="-340441">
              <a:spcBef>
                <a:spcPts val="8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509 parameters</a:t>
            </a:r>
          </a:p>
          <a:p>
            <a:pPr marL="340441" indent="-340441">
              <a:spcBef>
                <a:spcPts val="800"/>
              </a:spcBef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    …instead of  2</a:t>
            </a:r>
            <a:r>
              <a:rPr lang="en-GB" sz="3200" baseline="300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37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27364" y="2016126"/>
            <a:ext cx="5899150" cy="4630738"/>
            <a:chOff x="1907" y="1270"/>
            <a:chExt cx="3716" cy="2917"/>
          </a:xfrm>
        </p:grpSpPr>
        <p:sp>
          <p:nvSpPr>
            <p:cNvPr id="9219" name="Oval 3"/>
            <p:cNvSpPr>
              <a:spLocks noChangeArrowheads="1"/>
            </p:cNvSpPr>
            <p:nvPr/>
          </p:nvSpPr>
          <p:spPr bwMode="auto">
            <a:xfrm>
              <a:off x="2355" y="3714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PCWP</a:t>
              </a:r>
            </a:p>
          </p:txBody>
        </p:sp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2733" y="3711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CO</a:t>
              </a:r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3820" y="3846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HRBP</a:t>
              </a:r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4323" y="3717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HREKG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4707" y="3720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HRSAT</a:t>
              </a:r>
            </a:p>
          </p:txBody>
        </p:sp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4655" y="3408"/>
              <a:ext cx="427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ERRCAUTER</a:t>
              </a:r>
            </a:p>
          </p:txBody>
        </p:sp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4314" y="3411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</a:t>
              </a: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3215" y="3420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HISTORY</a:t>
              </a: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3378" y="3102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CATECHOL</a:t>
              </a:r>
            </a:p>
          </p:txBody>
        </p:sp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931" y="2796"/>
              <a:ext cx="31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SAO2</a:t>
              </a:r>
            </a:p>
          </p:txBody>
        </p:sp>
        <p:sp>
          <p:nvSpPr>
            <p:cNvPr id="9229" name="Oval 13"/>
            <p:cNvSpPr>
              <a:spLocks noChangeArrowheads="1"/>
            </p:cNvSpPr>
            <p:nvPr/>
          </p:nvSpPr>
          <p:spPr bwMode="auto">
            <a:xfrm>
              <a:off x="4035" y="2784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EXPCO2</a:t>
              </a:r>
            </a:p>
          </p:txBody>
        </p:sp>
        <p:sp>
          <p:nvSpPr>
            <p:cNvPr id="9230" name="Oval 14"/>
            <p:cNvSpPr>
              <a:spLocks noChangeArrowheads="1"/>
            </p:cNvSpPr>
            <p:nvPr/>
          </p:nvSpPr>
          <p:spPr bwMode="auto">
            <a:xfrm>
              <a:off x="3747" y="2496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ARTCO2</a:t>
              </a:r>
            </a:p>
          </p:txBody>
        </p:sp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3744" y="2184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VENTALV</a:t>
              </a:r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3693" y="1872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VENTLUNG</a:t>
              </a: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4891" y="1901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VENITUBE</a:t>
              </a:r>
            </a:p>
          </p:txBody>
        </p:sp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5084" y="1595"/>
              <a:ext cx="540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DISCONNECT</a:t>
              </a:r>
            </a:p>
          </p:txBody>
        </p:sp>
        <p:sp>
          <p:nvSpPr>
            <p:cNvPr id="9235" name="Oval 19"/>
            <p:cNvSpPr>
              <a:spLocks noChangeArrowheads="1"/>
            </p:cNvSpPr>
            <p:nvPr/>
          </p:nvSpPr>
          <p:spPr bwMode="auto">
            <a:xfrm>
              <a:off x="4577" y="1270"/>
              <a:ext cx="492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MINVOLSET</a:t>
              </a:r>
            </a:p>
          </p:txBody>
        </p:sp>
        <p:sp>
          <p:nvSpPr>
            <p:cNvPr id="9236" name="Oval 20"/>
            <p:cNvSpPr>
              <a:spLocks noChangeArrowheads="1"/>
            </p:cNvSpPr>
            <p:nvPr/>
          </p:nvSpPr>
          <p:spPr bwMode="auto">
            <a:xfrm>
              <a:off x="4601" y="1595"/>
              <a:ext cx="40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VENTMACH</a:t>
              </a:r>
            </a:p>
          </p:txBody>
        </p:sp>
        <p:sp>
          <p:nvSpPr>
            <p:cNvPr id="9237" name="Oval 21"/>
            <p:cNvSpPr>
              <a:spLocks noChangeArrowheads="1"/>
            </p:cNvSpPr>
            <p:nvPr/>
          </p:nvSpPr>
          <p:spPr bwMode="auto">
            <a:xfrm>
              <a:off x="3946" y="1564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KINKEDTUBE</a:t>
              </a:r>
            </a:p>
          </p:txBody>
        </p:sp>
        <p:sp>
          <p:nvSpPr>
            <p:cNvPr id="9238" name="Oval 22"/>
            <p:cNvSpPr>
              <a:spLocks noChangeArrowheads="1"/>
            </p:cNvSpPr>
            <p:nvPr/>
          </p:nvSpPr>
          <p:spPr bwMode="auto">
            <a:xfrm>
              <a:off x="3075" y="157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INTUBATION</a:t>
              </a:r>
            </a:p>
          </p:txBody>
        </p:sp>
        <p:sp>
          <p:nvSpPr>
            <p:cNvPr id="9239" name="Oval 23"/>
            <p:cNvSpPr>
              <a:spLocks noChangeArrowheads="1"/>
            </p:cNvSpPr>
            <p:nvPr/>
          </p:nvSpPr>
          <p:spPr bwMode="auto">
            <a:xfrm>
              <a:off x="2446" y="1572"/>
              <a:ext cx="56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PULMEMBOLUS</a:t>
              </a:r>
            </a:p>
          </p:txBody>
        </p:sp>
        <p:sp>
          <p:nvSpPr>
            <p:cNvPr id="9240" name="Oval 24"/>
            <p:cNvSpPr>
              <a:spLocks noChangeArrowheads="1"/>
            </p:cNvSpPr>
            <p:nvPr/>
          </p:nvSpPr>
          <p:spPr bwMode="auto">
            <a:xfrm>
              <a:off x="2451" y="1872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PAP</a:t>
              </a:r>
            </a:p>
          </p:txBody>
        </p:sp>
        <p:sp>
          <p:nvSpPr>
            <p:cNvPr id="9241" name="Oval 25"/>
            <p:cNvSpPr>
              <a:spLocks noChangeArrowheads="1"/>
            </p:cNvSpPr>
            <p:nvPr/>
          </p:nvSpPr>
          <p:spPr bwMode="auto">
            <a:xfrm>
              <a:off x="2787" y="1872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SHUNT</a:t>
              </a:r>
            </a:p>
          </p:txBody>
        </p:sp>
        <p:sp>
          <p:nvSpPr>
            <p:cNvPr id="9242" name="Oval 26"/>
            <p:cNvSpPr>
              <a:spLocks noChangeArrowheads="1"/>
            </p:cNvSpPr>
            <p:nvPr/>
          </p:nvSpPr>
          <p:spPr bwMode="auto">
            <a:xfrm>
              <a:off x="2160" y="2490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ANAPHYLAXIS</a:t>
              </a:r>
            </a:p>
          </p:txBody>
        </p:sp>
        <p:sp>
          <p:nvSpPr>
            <p:cNvPr id="9243" name="Oval 27"/>
            <p:cNvSpPr>
              <a:spLocks noChangeArrowheads="1"/>
            </p:cNvSpPr>
            <p:nvPr/>
          </p:nvSpPr>
          <p:spPr bwMode="auto">
            <a:xfrm>
              <a:off x="3027" y="2178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MINOVL</a:t>
              </a:r>
            </a:p>
          </p:txBody>
        </p:sp>
        <p:sp>
          <p:nvSpPr>
            <p:cNvPr id="9244" name="Oval 28"/>
            <p:cNvSpPr>
              <a:spLocks noChangeArrowheads="1"/>
            </p:cNvSpPr>
            <p:nvPr/>
          </p:nvSpPr>
          <p:spPr bwMode="auto">
            <a:xfrm>
              <a:off x="3372" y="2487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PVSAT</a:t>
              </a:r>
            </a:p>
          </p:txBody>
        </p:sp>
        <p:sp>
          <p:nvSpPr>
            <p:cNvPr id="9245" name="Oval 29"/>
            <p:cNvSpPr>
              <a:spLocks noChangeArrowheads="1"/>
            </p:cNvSpPr>
            <p:nvPr/>
          </p:nvSpPr>
          <p:spPr bwMode="auto">
            <a:xfrm>
              <a:off x="3405" y="2178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FIO2</a:t>
              </a:r>
            </a:p>
          </p:txBody>
        </p:sp>
        <p:sp>
          <p:nvSpPr>
            <p:cNvPr id="9246" name="Oval 30"/>
            <p:cNvSpPr>
              <a:spLocks noChangeArrowheads="1"/>
            </p:cNvSpPr>
            <p:nvPr/>
          </p:nvSpPr>
          <p:spPr bwMode="auto">
            <a:xfrm>
              <a:off x="4423" y="2084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PRESS</a:t>
              </a:r>
            </a:p>
          </p:txBody>
        </p:sp>
        <p:sp>
          <p:nvSpPr>
            <p:cNvPr id="9247" name="Oval 31"/>
            <p:cNvSpPr>
              <a:spLocks noChangeArrowheads="1"/>
            </p:cNvSpPr>
            <p:nvPr/>
          </p:nvSpPr>
          <p:spPr bwMode="auto">
            <a:xfrm>
              <a:off x="3318" y="2802"/>
              <a:ext cx="56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INSUFFANESTH</a:t>
              </a:r>
            </a:p>
          </p:txBody>
        </p:sp>
        <p:sp>
          <p:nvSpPr>
            <p:cNvPr id="9248" name="Oval 32"/>
            <p:cNvSpPr>
              <a:spLocks noChangeArrowheads="1"/>
            </p:cNvSpPr>
            <p:nvPr/>
          </p:nvSpPr>
          <p:spPr bwMode="auto">
            <a:xfrm>
              <a:off x="2259" y="2802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TPR</a:t>
              </a:r>
            </a:p>
          </p:txBody>
        </p:sp>
        <p:sp>
          <p:nvSpPr>
            <p:cNvPr id="9249" name="Oval 33"/>
            <p:cNvSpPr>
              <a:spLocks noChangeArrowheads="1"/>
            </p:cNvSpPr>
            <p:nvPr/>
          </p:nvSpPr>
          <p:spPr bwMode="auto">
            <a:xfrm>
              <a:off x="2631" y="310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LVFAILURE</a:t>
              </a:r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3631" y="3416"/>
              <a:ext cx="65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ERRBLOWOUTPUT</a:t>
              </a:r>
            </a:p>
          </p:txBody>
        </p:sp>
        <p:sp>
          <p:nvSpPr>
            <p:cNvPr id="9251" name="Oval 35"/>
            <p:cNvSpPr>
              <a:spLocks noChangeArrowheads="1"/>
            </p:cNvSpPr>
            <p:nvPr/>
          </p:nvSpPr>
          <p:spPr bwMode="auto">
            <a:xfrm>
              <a:off x="2600" y="3408"/>
              <a:ext cx="57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STROEVOLUME</a:t>
              </a:r>
            </a:p>
          </p:txBody>
        </p:sp>
        <p:sp>
          <p:nvSpPr>
            <p:cNvPr id="9252" name="Oval 36"/>
            <p:cNvSpPr>
              <a:spLocks noChangeArrowheads="1"/>
            </p:cNvSpPr>
            <p:nvPr/>
          </p:nvSpPr>
          <p:spPr bwMode="auto">
            <a:xfrm>
              <a:off x="1945" y="3408"/>
              <a:ext cx="57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LVEDVOLUME</a:t>
              </a:r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2643" y="1747"/>
              <a:ext cx="47" cy="12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3026" y="1737"/>
              <a:ext cx="187" cy="144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192" h="144">
                  <a:moveTo>
                    <a:pt x="192" y="0"/>
                  </a:moveTo>
                  <a:cubicBezTo>
                    <a:pt x="192" y="0"/>
                    <a:pt x="96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813" y="1445"/>
              <a:ext cx="4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5149" y="1766"/>
              <a:ext cx="144" cy="1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44" y="0"/>
                    <a:pt x="72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4900" y="1760"/>
              <a:ext cx="105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4678" y="2027"/>
              <a:ext cx="228" cy="103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0" y="103"/>
                </a:cxn>
              </a:cxnLst>
              <a:rect l="0" t="0" r="r" b="b"/>
              <a:pathLst>
                <a:path w="228" h="103">
                  <a:moveTo>
                    <a:pt x="228" y="0"/>
                  </a:moveTo>
                  <a:cubicBezTo>
                    <a:pt x="190" y="17"/>
                    <a:pt x="47" y="82"/>
                    <a:pt x="0" y="103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4295" y="1748"/>
              <a:ext cx="240" cy="3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332"/>
                </a:cxn>
              </a:cxnLst>
              <a:rect l="0" t="0" r="r" b="b"/>
              <a:pathLst>
                <a:path w="240" h="332">
                  <a:moveTo>
                    <a:pt x="0" y="0"/>
                  </a:moveTo>
                  <a:cubicBezTo>
                    <a:pt x="41" y="55"/>
                    <a:pt x="190" y="263"/>
                    <a:pt x="240" y="33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3911" y="1744"/>
              <a:ext cx="200" cy="124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124"/>
                </a:cxn>
              </a:cxnLst>
              <a:rect l="0" t="0" r="r" b="b"/>
              <a:pathLst>
                <a:path w="200" h="124">
                  <a:moveTo>
                    <a:pt x="200" y="0"/>
                  </a:moveTo>
                  <a:cubicBezTo>
                    <a:pt x="167" y="21"/>
                    <a:pt x="42" y="98"/>
                    <a:pt x="0" y="12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3486" y="1725"/>
              <a:ext cx="261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3213" y="1752"/>
              <a:ext cx="90" cy="42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32"/>
                </a:cxn>
              </a:cxnLst>
              <a:rect l="0" t="0" r="r" b="b"/>
              <a:pathLst>
                <a:path w="96" h="432">
                  <a:moveTo>
                    <a:pt x="96" y="0"/>
                  </a:moveTo>
                  <a:cubicBezTo>
                    <a:pt x="96" y="0"/>
                    <a:pt x="48" y="216"/>
                    <a:pt x="0" y="43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 flipH="1">
              <a:off x="3506" y="2352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3378" y="1746"/>
              <a:ext cx="417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432" y="480"/>
                </a:cxn>
              </a:cxnLst>
              <a:rect l="0" t="0" r="r" b="b"/>
              <a:pathLst>
                <a:path w="432" h="480">
                  <a:moveTo>
                    <a:pt x="0" y="0"/>
                  </a:moveTo>
                  <a:cubicBezTo>
                    <a:pt x="60" y="80"/>
                    <a:pt x="120" y="160"/>
                    <a:pt x="192" y="240"/>
                  </a:cubicBezTo>
                  <a:cubicBezTo>
                    <a:pt x="264" y="320"/>
                    <a:pt x="348" y="400"/>
                    <a:pt x="432" y="48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3315" y="2016"/>
              <a:ext cx="432" cy="19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192"/>
                </a:cxn>
              </a:cxnLst>
              <a:rect l="0" t="0" r="r" b="b"/>
              <a:pathLst>
                <a:path w="432" h="192">
                  <a:moveTo>
                    <a:pt x="432" y="0"/>
                  </a:moveTo>
                  <a:cubicBezTo>
                    <a:pt x="432" y="0"/>
                    <a:pt x="216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4068" y="1995"/>
              <a:ext cx="159" cy="7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165"/>
                </a:cxn>
                <a:cxn ang="0">
                  <a:pos x="159" y="789"/>
                </a:cxn>
              </a:cxnLst>
              <a:rect l="0" t="0" r="r" b="b"/>
              <a:pathLst>
                <a:path w="159" h="789">
                  <a:moveTo>
                    <a:pt x="0" y="0"/>
                  </a:moveTo>
                  <a:cubicBezTo>
                    <a:pt x="19" y="27"/>
                    <a:pt x="85" y="34"/>
                    <a:pt x="111" y="165"/>
                  </a:cubicBezTo>
                  <a:cubicBezTo>
                    <a:pt x="137" y="296"/>
                    <a:pt x="155" y="541"/>
                    <a:pt x="159" y="789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3938" y="2361"/>
              <a:ext cx="4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3603" y="2337"/>
              <a:ext cx="192" cy="15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</a:cxnLst>
              <a:rect l="0" t="0" r="r" b="b"/>
              <a:pathLst>
                <a:path w="240" h="144">
                  <a:moveTo>
                    <a:pt x="240" y="0"/>
                  </a:moveTo>
                  <a:cubicBezTo>
                    <a:pt x="240" y="0"/>
                    <a:pt x="12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3192" y="2637"/>
              <a:ext cx="234" cy="17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2964" y="2064"/>
              <a:ext cx="106" cy="74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88"/>
                </a:cxn>
                <a:cxn ang="0">
                  <a:pos x="106" y="740"/>
                </a:cxn>
              </a:cxnLst>
              <a:rect l="0" t="0" r="r" b="b"/>
              <a:pathLst>
                <a:path w="106" h="740">
                  <a:moveTo>
                    <a:pt x="15" y="0"/>
                  </a:moveTo>
                  <a:cubicBezTo>
                    <a:pt x="7" y="84"/>
                    <a:pt x="0" y="165"/>
                    <a:pt x="15" y="288"/>
                  </a:cubicBezTo>
                  <a:cubicBezTo>
                    <a:pt x="30" y="411"/>
                    <a:pt x="87" y="646"/>
                    <a:pt x="106" y="74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3699" y="2673"/>
              <a:ext cx="237" cy="447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2" y="288"/>
                </a:cxn>
                <a:cxn ang="0">
                  <a:pos x="0" y="480"/>
                </a:cxn>
              </a:cxnLst>
              <a:rect l="0" t="0" r="r" b="b"/>
              <a:pathLst>
                <a:path w="240" h="480">
                  <a:moveTo>
                    <a:pt x="240" y="0"/>
                  </a:moveTo>
                  <a:cubicBezTo>
                    <a:pt x="236" y="104"/>
                    <a:pt x="232" y="208"/>
                    <a:pt x="192" y="288"/>
                  </a:cubicBezTo>
                  <a:cubicBezTo>
                    <a:pt x="152" y="368"/>
                    <a:pt x="76" y="424"/>
                    <a:pt x="0" y="48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3555" y="2976"/>
              <a:ext cx="47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60"/>
                    <a:pt x="0" y="120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2535" y="2922"/>
              <a:ext cx="855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5" y="237"/>
                </a:cxn>
              </a:cxnLst>
              <a:rect l="0" t="0" r="r" b="b"/>
              <a:pathLst>
                <a:path w="855" h="237">
                  <a:moveTo>
                    <a:pt x="0" y="0"/>
                  </a:moveTo>
                  <a:cubicBezTo>
                    <a:pt x="142" y="39"/>
                    <a:pt x="677" y="188"/>
                    <a:pt x="855" y="237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1907" y="2919"/>
              <a:ext cx="376" cy="1143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105" y="151"/>
                </a:cxn>
                <a:cxn ang="0">
                  <a:pos x="15" y="293"/>
                </a:cxn>
                <a:cxn ang="0">
                  <a:pos x="15" y="529"/>
                </a:cxn>
                <a:cxn ang="0">
                  <a:pos x="60" y="860"/>
                </a:cxn>
                <a:cxn ang="0">
                  <a:pos x="105" y="954"/>
                </a:cxn>
                <a:cxn ang="0">
                  <a:pos x="376" y="1143"/>
                </a:cxn>
              </a:cxnLst>
              <a:rect l="0" t="0" r="r" b="b"/>
              <a:pathLst>
                <a:path w="376" h="1143">
                  <a:moveTo>
                    <a:pt x="358" y="0"/>
                  </a:moveTo>
                  <a:cubicBezTo>
                    <a:pt x="316" y="25"/>
                    <a:pt x="162" y="102"/>
                    <a:pt x="105" y="151"/>
                  </a:cubicBezTo>
                  <a:cubicBezTo>
                    <a:pt x="48" y="200"/>
                    <a:pt x="30" y="230"/>
                    <a:pt x="15" y="293"/>
                  </a:cubicBezTo>
                  <a:cubicBezTo>
                    <a:pt x="0" y="356"/>
                    <a:pt x="8" y="434"/>
                    <a:pt x="15" y="529"/>
                  </a:cubicBezTo>
                  <a:cubicBezTo>
                    <a:pt x="23" y="623"/>
                    <a:pt x="45" y="789"/>
                    <a:pt x="60" y="860"/>
                  </a:cubicBezTo>
                  <a:cubicBezTo>
                    <a:pt x="75" y="930"/>
                    <a:pt x="53" y="907"/>
                    <a:pt x="105" y="954"/>
                  </a:cubicBezTo>
                  <a:cubicBezTo>
                    <a:pt x="158" y="1001"/>
                    <a:pt x="267" y="1072"/>
                    <a:pt x="376" y="1143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2409" y="3264"/>
              <a:ext cx="330" cy="165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336" h="144">
                  <a:moveTo>
                    <a:pt x="336" y="0"/>
                  </a:moveTo>
                  <a:cubicBezTo>
                    <a:pt x="336" y="0"/>
                    <a:pt x="168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3114" y="3225"/>
              <a:ext cx="265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199"/>
                </a:cxn>
              </a:cxnLst>
              <a:rect l="0" t="0" r="r" b="b"/>
              <a:pathLst>
                <a:path w="265" h="199">
                  <a:moveTo>
                    <a:pt x="0" y="0"/>
                  </a:moveTo>
                  <a:cubicBezTo>
                    <a:pt x="44" y="33"/>
                    <a:pt x="210" y="158"/>
                    <a:pt x="265" y="199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2319" y="3580"/>
              <a:ext cx="10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44"/>
                </a:cxn>
              </a:cxnLst>
              <a:rect l="0" t="0" r="r" b="b"/>
              <a:pathLst>
                <a:path w="108" h="144">
                  <a:moveTo>
                    <a:pt x="0" y="0"/>
                  </a:moveTo>
                  <a:cubicBezTo>
                    <a:pt x="17" y="24"/>
                    <a:pt x="86" y="114"/>
                    <a:pt x="108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2163" y="3585"/>
              <a:ext cx="47" cy="12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2403" y="3264"/>
              <a:ext cx="318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44"/>
                </a:cxn>
              </a:cxnLst>
              <a:rect l="0" t="0" r="r" b="b"/>
              <a:pathLst>
                <a:path w="336" h="144">
                  <a:moveTo>
                    <a:pt x="0" y="0"/>
                  </a:moveTo>
                  <a:cubicBezTo>
                    <a:pt x="0" y="0"/>
                    <a:pt x="168" y="72"/>
                    <a:pt x="33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 flipH="1">
              <a:off x="2834" y="3585"/>
              <a:ext cx="47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2883" y="3276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4050" y="2655"/>
              <a:ext cx="84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Freeform 67"/>
            <p:cNvSpPr>
              <a:spLocks/>
            </p:cNvSpPr>
            <p:nvPr/>
          </p:nvSpPr>
          <p:spPr bwMode="auto">
            <a:xfrm>
              <a:off x="3720" y="3243"/>
              <a:ext cx="648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1" y="213"/>
                </a:cxn>
              </a:cxnLst>
              <a:rect l="0" t="0" r="r" b="b"/>
              <a:pathLst>
                <a:path w="621" h="213">
                  <a:moveTo>
                    <a:pt x="0" y="0"/>
                  </a:moveTo>
                  <a:cubicBezTo>
                    <a:pt x="104" y="36"/>
                    <a:pt x="518" y="178"/>
                    <a:pt x="621" y="213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68"/>
            <p:cNvSpPr>
              <a:spLocks/>
            </p:cNvSpPr>
            <p:nvPr/>
          </p:nvSpPr>
          <p:spPr bwMode="auto">
            <a:xfrm>
              <a:off x="4539" y="3564"/>
              <a:ext cx="225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Freeform 69"/>
            <p:cNvSpPr>
              <a:spLocks/>
            </p:cNvSpPr>
            <p:nvPr/>
          </p:nvSpPr>
          <p:spPr bwMode="auto">
            <a:xfrm>
              <a:off x="4866" y="3582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Freeform 70"/>
            <p:cNvSpPr>
              <a:spLocks/>
            </p:cNvSpPr>
            <p:nvPr/>
          </p:nvSpPr>
          <p:spPr bwMode="auto">
            <a:xfrm>
              <a:off x="4551" y="3570"/>
              <a:ext cx="195" cy="16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240" h="192">
                  <a:moveTo>
                    <a:pt x="240" y="0"/>
                  </a:moveTo>
                  <a:cubicBezTo>
                    <a:pt x="240" y="0"/>
                    <a:pt x="12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7" name="Freeform 71"/>
            <p:cNvSpPr>
              <a:spLocks/>
            </p:cNvSpPr>
            <p:nvPr/>
          </p:nvSpPr>
          <p:spPr bwMode="auto">
            <a:xfrm>
              <a:off x="4067" y="3576"/>
              <a:ext cx="312" cy="296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0" y="296"/>
                </a:cxn>
              </a:cxnLst>
              <a:rect l="0" t="0" r="r" b="b"/>
              <a:pathLst>
                <a:path w="312" h="296">
                  <a:moveTo>
                    <a:pt x="312" y="0"/>
                  </a:moveTo>
                  <a:cubicBezTo>
                    <a:pt x="260" y="49"/>
                    <a:pt x="65" y="234"/>
                    <a:pt x="0" y="296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Freeform 72"/>
            <p:cNvSpPr>
              <a:spLocks/>
            </p:cNvSpPr>
            <p:nvPr/>
          </p:nvSpPr>
          <p:spPr bwMode="auto">
            <a:xfrm>
              <a:off x="2499" y="3855"/>
              <a:ext cx="267" cy="1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Freeform 73"/>
            <p:cNvSpPr>
              <a:spLocks/>
            </p:cNvSpPr>
            <p:nvPr/>
          </p:nvSpPr>
          <p:spPr bwMode="auto">
            <a:xfrm>
              <a:off x="3009" y="3534"/>
              <a:ext cx="1323" cy="258"/>
            </a:xfrm>
            <a:custGeom>
              <a:avLst/>
              <a:gdLst/>
              <a:ahLst/>
              <a:cxnLst>
                <a:cxn ang="0">
                  <a:pos x="1323" y="0"/>
                </a:cxn>
                <a:cxn ang="0">
                  <a:pos x="1058" y="134"/>
                </a:cxn>
                <a:cxn ang="0">
                  <a:pos x="418" y="146"/>
                </a:cxn>
                <a:cxn ang="0">
                  <a:pos x="0" y="258"/>
                </a:cxn>
              </a:cxnLst>
              <a:rect l="0" t="0" r="r" b="b"/>
              <a:pathLst>
                <a:path w="1323" h="258">
                  <a:moveTo>
                    <a:pt x="1323" y="0"/>
                  </a:moveTo>
                  <a:cubicBezTo>
                    <a:pt x="1279" y="22"/>
                    <a:pt x="1209" y="110"/>
                    <a:pt x="1058" y="134"/>
                  </a:cubicBezTo>
                  <a:cubicBezTo>
                    <a:pt x="907" y="158"/>
                    <a:pt x="594" y="125"/>
                    <a:pt x="418" y="146"/>
                  </a:cubicBezTo>
                  <a:cubicBezTo>
                    <a:pt x="242" y="167"/>
                    <a:pt x="87" y="235"/>
                    <a:pt x="0" y="258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Freeform 74"/>
            <p:cNvSpPr>
              <a:spLocks/>
            </p:cNvSpPr>
            <p:nvPr/>
          </p:nvSpPr>
          <p:spPr bwMode="auto">
            <a:xfrm>
              <a:off x="4452" y="3588"/>
              <a:ext cx="47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Oval 75"/>
            <p:cNvSpPr>
              <a:spLocks noChangeArrowheads="1"/>
            </p:cNvSpPr>
            <p:nvPr/>
          </p:nvSpPr>
          <p:spPr bwMode="auto">
            <a:xfrm>
              <a:off x="2031" y="310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HYPOVOLEMIA</a:t>
              </a:r>
            </a:p>
          </p:txBody>
        </p:sp>
        <p:sp>
          <p:nvSpPr>
            <p:cNvPr id="9292" name="Oval 76"/>
            <p:cNvSpPr>
              <a:spLocks noChangeArrowheads="1"/>
            </p:cNvSpPr>
            <p:nvPr/>
          </p:nvSpPr>
          <p:spPr bwMode="auto">
            <a:xfrm>
              <a:off x="2019" y="3714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CVP</a:t>
              </a:r>
            </a:p>
          </p:txBody>
        </p:sp>
        <p:sp>
          <p:nvSpPr>
            <p:cNvPr id="9293" name="Freeform 77"/>
            <p:cNvSpPr>
              <a:spLocks/>
            </p:cNvSpPr>
            <p:nvPr/>
          </p:nvSpPr>
          <p:spPr bwMode="auto">
            <a:xfrm>
              <a:off x="2253" y="3282"/>
              <a:ext cx="53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Oval 78"/>
            <p:cNvSpPr>
              <a:spLocks noChangeArrowheads="1"/>
            </p:cNvSpPr>
            <p:nvPr/>
          </p:nvSpPr>
          <p:spPr bwMode="auto">
            <a:xfrm>
              <a:off x="2271" y="4014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BP</a:t>
              </a:r>
            </a:p>
          </p:txBody>
        </p:sp>
        <p:sp>
          <p:nvSpPr>
            <p:cNvPr id="9295" name="Freeform 79"/>
            <p:cNvSpPr>
              <a:spLocks/>
            </p:cNvSpPr>
            <p:nvPr/>
          </p:nvSpPr>
          <p:spPr bwMode="auto">
            <a:xfrm>
              <a:off x="3959" y="3600"/>
              <a:ext cx="1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8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cubicBezTo>
                    <a:pt x="0" y="41"/>
                    <a:pt x="0" y="196"/>
                    <a:pt x="0" y="248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Freeform 80"/>
            <p:cNvSpPr>
              <a:spLocks/>
            </p:cNvSpPr>
            <p:nvPr/>
          </p:nvSpPr>
          <p:spPr bwMode="auto">
            <a:xfrm>
              <a:off x="2400" y="2667"/>
              <a:ext cx="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" h="135">
                  <a:moveTo>
                    <a:pt x="0" y="0"/>
                  </a:moveTo>
                  <a:cubicBezTo>
                    <a:pt x="0" y="22"/>
                    <a:pt x="0" y="107"/>
                    <a:pt x="0" y="135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Freeform 81"/>
            <p:cNvSpPr>
              <a:spLocks/>
            </p:cNvSpPr>
            <p:nvPr/>
          </p:nvSpPr>
          <p:spPr bwMode="auto">
            <a:xfrm>
              <a:off x="3591" y="1676"/>
              <a:ext cx="864" cy="4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" y="196"/>
                </a:cxn>
                <a:cxn ang="0">
                  <a:pos x="864" y="444"/>
                </a:cxn>
              </a:cxnLst>
              <a:rect l="0" t="0" r="r" b="b"/>
              <a:pathLst>
                <a:path w="864" h="444">
                  <a:moveTo>
                    <a:pt x="0" y="0"/>
                  </a:moveTo>
                  <a:cubicBezTo>
                    <a:pt x="91" y="33"/>
                    <a:pt x="396" y="122"/>
                    <a:pt x="540" y="196"/>
                  </a:cubicBezTo>
                  <a:cubicBezTo>
                    <a:pt x="684" y="270"/>
                    <a:pt x="796" y="392"/>
                    <a:pt x="864" y="444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Line 82"/>
            <p:cNvSpPr>
              <a:spLocks noChangeShapeType="1"/>
            </p:cNvSpPr>
            <p:nvPr/>
          </p:nvSpPr>
          <p:spPr bwMode="auto">
            <a:xfrm>
              <a:off x="2819" y="1740"/>
              <a:ext cx="96" cy="14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83"/>
            <p:cNvSpPr>
              <a:spLocks/>
            </p:cNvSpPr>
            <p:nvPr/>
          </p:nvSpPr>
          <p:spPr bwMode="auto">
            <a:xfrm>
              <a:off x="4088" y="1941"/>
              <a:ext cx="799" cy="43"/>
            </a:xfrm>
            <a:custGeom>
              <a:avLst/>
              <a:gdLst/>
              <a:ahLst/>
              <a:cxnLst>
                <a:cxn ang="0">
                  <a:pos x="799" y="43"/>
                </a:cxn>
                <a:cxn ang="0">
                  <a:pos x="0" y="0"/>
                </a:cxn>
              </a:cxnLst>
              <a:rect l="0" t="0" r="r" b="b"/>
              <a:pathLst>
                <a:path w="799" h="43">
                  <a:moveTo>
                    <a:pt x="799" y="43"/>
                  </a:moveTo>
                  <a:lnTo>
                    <a:pt x="0" y="0"/>
                  </a:ln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84"/>
            <p:cNvSpPr>
              <a:spLocks noChangeShapeType="1"/>
            </p:cNvSpPr>
            <p:nvPr/>
          </p:nvSpPr>
          <p:spPr bwMode="auto">
            <a:xfrm>
              <a:off x="3875" y="2028"/>
              <a:ext cx="48" cy="14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Line 85"/>
            <p:cNvSpPr>
              <a:spLocks noChangeShapeType="1"/>
            </p:cNvSpPr>
            <p:nvPr/>
          </p:nvSpPr>
          <p:spPr bwMode="auto">
            <a:xfrm>
              <a:off x="3203" y="2940"/>
              <a:ext cx="240" cy="192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02" name="Rectangle 86"/>
          <p:cNvSpPr>
            <a:spLocks noGrp="1" noChangeArrowheads="1"/>
          </p:cNvSpPr>
          <p:nvPr>
            <p:ph type="title"/>
          </p:nvPr>
        </p:nvSpPr>
        <p:spPr>
          <a:xfrm>
            <a:off x="609601" y="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A Real </a:t>
            </a:r>
            <a:r>
              <a:rPr lang="en-GB" dirty="0" err="1"/>
              <a:t>Bayes</a:t>
            </a:r>
            <a:r>
              <a:rPr lang="en-GB" dirty="0"/>
              <a:t> Net: Alarm</a:t>
            </a:r>
          </a:p>
        </p:txBody>
      </p:sp>
      <p:sp>
        <p:nvSpPr>
          <p:cNvPr id="9303" name="Text Box 87"/>
          <p:cNvSpPr txBox="1">
            <a:spLocks noChangeArrowheads="1"/>
          </p:cNvSpPr>
          <p:nvPr/>
        </p:nvSpPr>
        <p:spPr bwMode="auto">
          <a:xfrm>
            <a:off x="6648472" y="6491309"/>
            <a:ext cx="2496877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Figure from N. Friedman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More Real-World Bayes Net Applications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21"/>
            <a:ext cx="7772400" cy="5495925"/>
          </a:xfrm>
          <a:ln/>
        </p:spPr>
        <p:txBody>
          <a:bodyPr/>
          <a:lstStyle/>
          <a:p>
            <a:pPr>
              <a:lnSpc>
                <a:spcPct val="110000"/>
              </a:lnSpc>
              <a:spcBef>
                <a:spcPts val="700"/>
              </a:spcBef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“Microsoft’s competitive advantage lies in its expertise in Bayesian networks”</a:t>
            </a:r>
            <a:br>
              <a:rPr lang="en-GB" dirty="0"/>
            </a:br>
            <a:r>
              <a:rPr lang="en-GB" dirty="0"/>
              <a:t>-- Bill Gates, quoted in LA Times, 1996</a:t>
            </a:r>
          </a:p>
          <a:p>
            <a:pPr>
              <a:lnSpc>
                <a:spcPct val="110000"/>
              </a:lnSpc>
              <a:spcBef>
                <a:spcPts val="700"/>
              </a:spcBef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MS Answer Wizards, (printer) </a:t>
            </a:r>
            <a:r>
              <a:rPr lang="en-GB" dirty="0" err="1"/>
              <a:t>troubleshooters</a:t>
            </a:r>
            <a:endParaRPr lang="en-GB" dirty="0"/>
          </a:p>
          <a:p>
            <a:pPr>
              <a:lnSpc>
                <a:spcPct val="110000"/>
              </a:lnSpc>
              <a:spcBef>
                <a:spcPts val="700"/>
              </a:spcBef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Medical diagnosis</a:t>
            </a:r>
          </a:p>
          <a:p>
            <a:pPr>
              <a:lnSpc>
                <a:spcPct val="110000"/>
              </a:lnSpc>
              <a:spcBef>
                <a:spcPts val="700"/>
              </a:spcBef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Speech recognition (HMMs)</a:t>
            </a:r>
          </a:p>
          <a:p>
            <a:pPr>
              <a:lnSpc>
                <a:spcPct val="110000"/>
              </a:lnSpc>
              <a:spcBef>
                <a:spcPts val="700"/>
              </a:spcBef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Gene sequence/expression analysis </a:t>
            </a:r>
          </a:p>
          <a:p>
            <a:pPr>
              <a:lnSpc>
                <a:spcPct val="110000"/>
              </a:lnSpc>
              <a:spcBef>
                <a:spcPts val="700"/>
              </a:spcBef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 err="1"/>
              <a:t>Turbocodes</a:t>
            </a:r>
            <a:r>
              <a:rPr lang="en-GB" dirty="0"/>
              <a:t> (channel coding) </a:t>
            </a:r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endParaRPr lang="en-GB" dirty="0"/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endParaRPr lang="en-GB" dirty="0"/>
          </a:p>
          <a:p>
            <a:pPr>
              <a:lnSpc>
                <a:spcPct val="90000"/>
              </a:lnSpc>
              <a:spcBef>
                <a:spcPts val="700"/>
              </a:spcBef>
              <a:buNone/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040335"/>
            <a:ext cx="2057400" cy="1817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</a:t>
            </a:r>
            <a:r>
              <a:rPr lang="en-US" dirty="0" err="1"/>
              <a:t>Bayes</a:t>
            </a:r>
            <a:r>
              <a:rPr lang="en-US" dirty="0"/>
              <a:t> Nets Useful?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71600"/>
            <a:ext cx="8382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Factored representation may have exponentially fewer parameters than full joint</a:t>
            </a:r>
          </a:p>
          <a:p>
            <a:pPr lvl="1"/>
            <a:r>
              <a:rPr lang="en-US" dirty="0"/>
              <a:t>Easier inference (lower time complexity)</a:t>
            </a:r>
          </a:p>
          <a:p>
            <a:pPr lvl="1"/>
            <a:r>
              <a:rPr lang="en-US" dirty="0"/>
              <a:t>Less data required for learning (lower sample complexity)</a:t>
            </a:r>
          </a:p>
          <a:p>
            <a:r>
              <a:rPr lang="en-US" dirty="0"/>
              <a:t>Graph structure supports</a:t>
            </a:r>
          </a:p>
          <a:p>
            <a:pPr lvl="1"/>
            <a:r>
              <a:rPr lang="en-US" dirty="0"/>
              <a:t>Modular representation of knowledge</a:t>
            </a:r>
          </a:p>
          <a:p>
            <a:pPr lvl="1"/>
            <a:r>
              <a:rPr lang="en-US" dirty="0"/>
              <a:t>Local, distributed algorithms for inference and learning</a:t>
            </a:r>
          </a:p>
          <a:p>
            <a:pPr lvl="1"/>
            <a:r>
              <a:rPr lang="en-US" dirty="0"/>
              <a:t>Intuitive (possibly causal) interpretation</a:t>
            </a:r>
          </a:p>
          <a:p>
            <a:pPr lvl="1"/>
            <a:r>
              <a:rPr lang="en-US" dirty="0"/>
              <a:t>Strong theory about the nature of cognition or the generative process that produces observed data</a:t>
            </a:r>
          </a:p>
          <a:p>
            <a:pPr lvl="2"/>
            <a:r>
              <a:rPr lang="en-US" dirty="0"/>
              <a:t>Can’t represent arbitrary contingencies among variables, so theory can be rejected by data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Reformulating Naïve Bayes As Graphical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23"/>
          <p:cNvGrpSpPr/>
          <p:nvPr/>
        </p:nvGrpSpPr>
        <p:grpSpPr>
          <a:xfrm>
            <a:off x="4648200" y="1371600"/>
            <a:ext cx="4038600" cy="2514600"/>
            <a:chOff x="2286000" y="2667000"/>
            <a:chExt cx="4038600" cy="2514600"/>
          </a:xfrm>
        </p:grpSpPr>
        <p:sp>
          <p:nvSpPr>
            <p:cNvPr id="4" name="Oval 3"/>
            <p:cNvSpPr/>
            <p:nvPr/>
          </p:nvSpPr>
          <p:spPr>
            <a:xfrm>
              <a:off x="3886200" y="2667000"/>
              <a:ext cx="838200" cy="8382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D</a:t>
              </a:r>
              <a:endParaRPr lang="en-US" dirty="0">
                <a:solidFill>
                  <a:srgbClr val="D60093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C0000"/>
                  </a:solidFill>
                </a:rPr>
                <a:t>Rx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3528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CC0000"/>
                  </a:solidFill>
                </a:rPr>
                <a:t>Ry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CC0000"/>
                  </a:solidFill>
                </a:rPr>
                <a:t>Bx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C0000"/>
                  </a:solidFill>
                </a:rPr>
                <a:t>By</a:t>
              </a:r>
            </a:p>
          </p:txBody>
        </p:sp>
        <p:cxnSp>
          <p:nvCxnSpPr>
            <p:cNvPr id="11" name="Straight Connector 10"/>
            <p:cNvCxnSpPr>
              <a:stCxn id="4" idx="5"/>
              <a:endCxn id="9" idx="0"/>
            </p:cNvCxnSpPr>
            <p:nvPr/>
          </p:nvCxnSpPr>
          <p:spPr>
            <a:xfrm rot="16200000" flipH="1">
              <a:off x="4773099" y="3210998"/>
              <a:ext cx="960951" cy="1303852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8" idx="0"/>
            </p:cNvCxnSpPr>
            <p:nvPr/>
          </p:nvCxnSpPr>
          <p:spPr>
            <a:xfrm rot="16200000" flipH="1">
              <a:off x="4210050" y="3714750"/>
              <a:ext cx="838200" cy="419100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0"/>
            </p:cNvCxnSpPr>
            <p:nvPr/>
          </p:nvCxnSpPr>
          <p:spPr>
            <a:xfrm rot="5400000">
              <a:off x="3562350" y="3714750"/>
              <a:ext cx="838200" cy="419100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" idx="3"/>
              <a:endCxn id="5" idx="0"/>
            </p:cNvCxnSpPr>
            <p:nvPr/>
          </p:nvCxnSpPr>
          <p:spPr>
            <a:xfrm rot="5400000">
              <a:off x="2876551" y="3210998"/>
              <a:ext cx="960951" cy="1303852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28600" y="4495801"/>
          <a:ext cx="8706464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6" name="Equation" r:id="rId3" imgW="4089240" imgH="787320" progId="Equation.3">
                  <p:embed/>
                </p:oleObj>
              </mc:Choice>
              <mc:Fallback>
                <p:oleObj name="Equation" r:id="rId3" imgW="408924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95801"/>
                        <a:ext cx="8706464" cy="167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019815" y="5117078"/>
            <a:ext cx="2113806" cy="36910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Marginalizing over 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5" y="6248400"/>
            <a:ext cx="3528851" cy="36933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Definition of conditional probability</a:t>
            </a:r>
          </a:p>
        </p:txBody>
      </p:sp>
      <p:grpSp>
        <p:nvGrpSpPr>
          <p:cNvPr id="18" name="Group 23"/>
          <p:cNvGrpSpPr/>
          <p:nvPr/>
        </p:nvGrpSpPr>
        <p:grpSpPr>
          <a:xfrm>
            <a:off x="838200" y="1371600"/>
            <a:ext cx="2971800" cy="2514600"/>
            <a:chOff x="2286000" y="2667000"/>
            <a:chExt cx="2971800" cy="2514600"/>
          </a:xfrm>
        </p:grpSpPr>
        <p:sp>
          <p:nvSpPr>
            <p:cNvPr id="20" name="Oval 19"/>
            <p:cNvSpPr/>
            <p:nvPr/>
          </p:nvSpPr>
          <p:spPr>
            <a:xfrm>
              <a:off x="3352800" y="2667000"/>
              <a:ext cx="838200" cy="8382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144" rIns="0" bIns="9144"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survive</a:t>
              </a:r>
              <a:endParaRPr lang="en-US" sz="1600" dirty="0">
                <a:solidFill>
                  <a:srgbClr val="D60093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2860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CC0000"/>
                  </a:solidFill>
                </a:rPr>
                <a:t>Age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3528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CC0000"/>
                  </a:solidFill>
                </a:rPr>
                <a:t>Class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419600" y="4343400"/>
              <a:ext cx="838200" cy="838200"/>
            </a:xfrm>
            <a:prstGeom prst="ellipse">
              <a:avLst/>
            </a:prstGeom>
            <a:noFill/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500" dirty="0">
                  <a:solidFill>
                    <a:srgbClr val="CC0000"/>
                  </a:solidFill>
                </a:rPr>
                <a:t>Gender</a:t>
              </a:r>
            </a:p>
          </p:txBody>
        </p:sp>
        <p:cxnSp>
          <p:nvCxnSpPr>
            <p:cNvPr id="29" name="Straight Connector 28"/>
            <p:cNvCxnSpPr>
              <a:stCxn id="20" idx="5"/>
              <a:endCxn id="23" idx="0"/>
            </p:cNvCxnSpPr>
            <p:nvPr/>
          </p:nvCxnSpPr>
          <p:spPr>
            <a:xfrm>
              <a:off x="4068248" y="3382448"/>
              <a:ext cx="770452" cy="960952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0" idx="4"/>
              <a:endCxn id="22" idx="0"/>
            </p:cNvCxnSpPr>
            <p:nvPr/>
          </p:nvCxnSpPr>
          <p:spPr>
            <a:xfrm>
              <a:off x="3771900" y="3505200"/>
              <a:ext cx="0" cy="838200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0" idx="3"/>
              <a:endCxn id="21" idx="0"/>
            </p:cNvCxnSpPr>
            <p:nvPr/>
          </p:nvCxnSpPr>
          <p:spPr>
            <a:xfrm flipH="1">
              <a:off x="2705100" y="3382448"/>
              <a:ext cx="770452" cy="960952"/>
            </a:xfrm>
            <a:prstGeom prst="line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879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Bayes 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= random variables</a:t>
            </a:r>
          </a:p>
          <a:p>
            <a:r>
              <a:rPr lang="en-US" dirty="0"/>
              <a:t>Links = expression of joint distribution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Compare to full joint distribution by chain rule</a:t>
            </a: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156325" y="1676422"/>
            <a:ext cx="2759075" cy="2638425"/>
            <a:chOff x="3744" y="1056"/>
            <a:chExt cx="1738" cy="1662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3874" y="1057"/>
              <a:ext cx="697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Earthquake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744" y="1753"/>
              <a:ext cx="682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Radio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816" y="1056"/>
              <a:ext cx="66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Burglary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658" y="1753"/>
              <a:ext cx="651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Alarm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674" y="2410"/>
              <a:ext cx="61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Call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4068" y="1360"/>
              <a:ext cx="181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346" y="1357"/>
              <a:ext cx="567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5039" y="1370"/>
              <a:ext cx="116" cy="3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AutoShape 11"/>
            <p:cNvCxnSpPr>
              <a:cxnSpLocks noChangeShapeType="1"/>
              <a:stCxn id="8" idx="4"/>
              <a:endCxn id="9" idx="0"/>
            </p:cNvCxnSpPr>
            <p:nvPr/>
          </p:nvCxnSpPr>
          <p:spPr bwMode="auto">
            <a:xfrm flipH="1">
              <a:off x="4982" y="2062"/>
              <a:ext cx="1" cy="348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1269"/>
              </p:ext>
            </p:extLst>
          </p:nvPr>
        </p:nvGraphicFramePr>
        <p:xfrm>
          <a:off x="457200" y="3810000"/>
          <a:ext cx="64041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5" name="Equation" r:id="rId4" imgW="3098800" imgH="190500" progId="Equation.DSMT4">
                  <p:embed/>
                </p:oleObj>
              </mc:Choice>
              <mc:Fallback>
                <p:oleObj name="Equation" r:id="rId4" imgW="3098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3810000"/>
                        <a:ext cx="640418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3692"/>
              </p:ext>
            </p:extLst>
          </p:nvPr>
        </p:nvGraphicFramePr>
        <p:xfrm>
          <a:off x="457200" y="5486400"/>
          <a:ext cx="8188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6" name="Equation" r:id="rId6" imgW="3962400" imgH="190500" progId="Equation.DSMT4">
                  <p:embed/>
                </p:oleObj>
              </mc:Choice>
              <mc:Fallback>
                <p:oleObj name="Equation" r:id="rId6" imgW="3962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5486400"/>
                        <a:ext cx="81883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012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D2415-E899-CC4B-AABF-F4A6EA584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1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8F7D-8DB6-DE44-9F1E-B70E4F1D2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Mean 93, </a:t>
            </a:r>
            <a:r>
              <a:rPr lang="en-US" dirty="0" err="1"/>
              <a:t>std</a:t>
            </a:r>
            <a:r>
              <a:rPr lang="en-US" dirty="0"/>
              <a:t> deviation 11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17 assignments which were difficult to follow</a:t>
            </a:r>
          </a:p>
          <a:p>
            <a:pPr lvl="1"/>
            <a:r>
              <a:rPr lang="en-US" dirty="0"/>
              <a:t>Unfortunate color choices</a:t>
            </a:r>
          </a:p>
          <a:p>
            <a:pPr lvl="1"/>
            <a:r>
              <a:rPr lang="en-US" dirty="0"/>
              <a:t>Printing in grayscale yet using colors for contours </a:t>
            </a:r>
          </a:p>
          <a:p>
            <a:pPr lvl="1"/>
            <a:r>
              <a:rPr lang="en-US" dirty="0"/>
              <a:t>Unreadable plots (contour labels or color)</a:t>
            </a:r>
          </a:p>
          <a:p>
            <a:pPr lvl="1"/>
            <a:r>
              <a:rPr lang="en-US" dirty="0"/>
              <a:t>Didn’t submit code when there was an issue</a:t>
            </a:r>
          </a:p>
          <a:p>
            <a:pPr lvl="1"/>
            <a:r>
              <a:rPr lang="en-US" dirty="0"/>
              <a:t>Task 5: no explanation given</a:t>
            </a:r>
          </a:p>
          <a:p>
            <a:pPr lvl="1"/>
            <a:r>
              <a:rPr lang="en-US" dirty="0"/>
              <a:t>Task 6 (extra credit): kept points separate</a:t>
            </a:r>
          </a:p>
        </p:txBody>
      </p:sp>
    </p:spTree>
    <p:extLst>
      <p:ext uri="{BB962C8B-B14F-4D97-AF65-F5344CB8AC3E}">
        <p14:creationId xmlns:p14="http://schemas.microsoft.com/office/powerpoint/2010/main" val="3874813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2147A-384D-414C-9ED8-B861893AE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BEE00-7EAD-C146-89F4-10A4F6497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3" y="1143000"/>
            <a:ext cx="8382000" cy="99889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many terms in the joint distribution of this graph?</a:t>
            </a:r>
          </a:p>
          <a:p>
            <a:r>
              <a:rPr lang="en-US" dirty="0"/>
              <a:t>What is the joint distribution of this graph?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A6AB1B-CBB2-C241-A0A1-33C91F5A5291}"/>
              </a:ext>
            </a:extLst>
          </p:cNvPr>
          <p:cNvSpPr/>
          <p:nvPr/>
        </p:nvSpPr>
        <p:spPr>
          <a:xfrm>
            <a:off x="2514600" y="39706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5AC932-ADAB-F64F-A1E1-443550CF138B}"/>
              </a:ext>
            </a:extLst>
          </p:cNvPr>
          <p:cNvSpPr/>
          <p:nvPr/>
        </p:nvSpPr>
        <p:spPr>
          <a:xfrm>
            <a:off x="4152903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59E7C7-8888-C94E-A8A3-F826FF816969}"/>
              </a:ext>
            </a:extLst>
          </p:cNvPr>
          <p:cNvSpPr/>
          <p:nvPr/>
        </p:nvSpPr>
        <p:spPr>
          <a:xfrm>
            <a:off x="2514600" y="26670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DA2B84E-C150-AC4A-9C2E-06CF080043BD}"/>
              </a:ext>
            </a:extLst>
          </p:cNvPr>
          <p:cNvSpPr/>
          <p:nvPr/>
        </p:nvSpPr>
        <p:spPr>
          <a:xfrm>
            <a:off x="4152903" y="39706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BB7A73-09ED-DC42-BA81-2200ABB255FD}"/>
              </a:ext>
            </a:extLst>
          </p:cNvPr>
          <p:cNvCxnSpPr>
            <a:stCxn id="6" idx="4"/>
            <a:endCxn id="4" idx="0"/>
          </p:cNvCxnSpPr>
          <p:nvPr/>
        </p:nvCxnSpPr>
        <p:spPr>
          <a:xfrm>
            <a:off x="2857500" y="3352800"/>
            <a:ext cx="0" cy="6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6D22C48-5044-7645-9502-34949681521D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>
            <a:off x="2857500" y="3352800"/>
            <a:ext cx="1638303" cy="6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5502D6-7BF3-B14C-A3DE-70B0B1A029B7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>
            <a:off x="4495803" y="3352800"/>
            <a:ext cx="0" cy="6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68F80A9-C7AF-1449-8ED2-C29543364AD1}"/>
              </a:ext>
            </a:extLst>
          </p:cNvPr>
          <p:cNvSpPr/>
          <p:nvPr/>
        </p:nvSpPr>
        <p:spPr>
          <a:xfrm>
            <a:off x="5789311" y="3970695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88CDD0-F3D2-634A-B1EB-7572878C1666}"/>
              </a:ext>
            </a:extLst>
          </p:cNvPr>
          <p:cNvSpPr/>
          <p:nvPr/>
        </p:nvSpPr>
        <p:spPr>
          <a:xfrm>
            <a:off x="4152903" y="527439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F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4F0E78-2E68-A541-ADC8-FA71D743FDA8}"/>
              </a:ext>
            </a:extLst>
          </p:cNvPr>
          <p:cNvCxnSpPr>
            <a:cxnSpLocks/>
            <a:stCxn id="4" idx="4"/>
            <a:endCxn id="18" idx="1"/>
          </p:cNvCxnSpPr>
          <p:nvPr/>
        </p:nvCxnSpPr>
        <p:spPr>
          <a:xfrm>
            <a:off x="2857500" y="4656495"/>
            <a:ext cx="1395836" cy="71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A973CF-DF05-ED40-83EC-835F577DA7E0}"/>
              </a:ext>
            </a:extLst>
          </p:cNvPr>
          <p:cNvCxnSpPr>
            <a:cxnSpLocks/>
            <a:stCxn id="17" idx="4"/>
            <a:endCxn id="18" idx="7"/>
          </p:cNvCxnSpPr>
          <p:nvPr/>
        </p:nvCxnSpPr>
        <p:spPr>
          <a:xfrm flipH="1">
            <a:off x="4738270" y="4656495"/>
            <a:ext cx="1393941" cy="71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A14B3BD-6E3C-9042-A032-7E74AE178241}"/>
              </a:ext>
            </a:extLst>
          </p:cNvPr>
          <p:cNvCxnSpPr>
            <a:cxnSpLocks/>
            <a:stCxn id="7" idx="4"/>
            <a:endCxn id="18" idx="0"/>
          </p:cNvCxnSpPr>
          <p:nvPr/>
        </p:nvCxnSpPr>
        <p:spPr>
          <a:xfrm>
            <a:off x="4495803" y="4656495"/>
            <a:ext cx="0" cy="617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95F1A9-4596-8E43-B0C4-4CAB0016BE95}"/>
                  </a:ext>
                </a:extLst>
              </p:cNvPr>
              <p:cNvSpPr txBox="1"/>
              <p:nvPr/>
            </p:nvSpPr>
            <p:spPr>
              <a:xfrm>
                <a:off x="0" y="6246768"/>
                <a:ext cx="9225987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95F1A9-4596-8E43-B0C4-4CAB0016B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246768"/>
                <a:ext cx="9225987" cy="477054"/>
              </a:xfrm>
              <a:prstGeom prst="rect">
                <a:avLst/>
              </a:prstGeom>
              <a:blipFill>
                <a:blip r:embed="rId2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4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Bayesian Analysis:</a:t>
            </a:r>
            <a:br>
              <a:rPr lang="en-US" dirty="0"/>
            </a:br>
            <a:r>
              <a:rPr lang="en-US" dirty="0"/>
              <a:t>The Big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371604"/>
            <a:ext cx="8382000" cy="5257796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/>
              <a:t>Make inferences from data using probability models about quantities we want to predict</a:t>
            </a:r>
          </a:p>
          <a:p>
            <a:pPr lvl="1">
              <a:defRPr/>
            </a:pPr>
            <a:r>
              <a:rPr lang="en-US" dirty="0"/>
              <a:t>E.g., expected age of death given 51 yr old</a:t>
            </a:r>
          </a:p>
          <a:p>
            <a:pPr lvl="1">
              <a:defRPr/>
            </a:pPr>
            <a:r>
              <a:rPr lang="en-US" dirty="0"/>
              <a:t>E.g., latent topics in document</a:t>
            </a:r>
          </a:p>
          <a:p>
            <a:pPr lvl="1">
              <a:defRPr/>
            </a:pPr>
            <a:r>
              <a:rPr lang="en-US" dirty="0"/>
              <a:t>E.g., What direction is the motion?</a:t>
            </a:r>
          </a:p>
          <a:p>
            <a:pPr>
              <a:defRPr/>
            </a:pPr>
            <a:r>
              <a:rPr lang="en-US" dirty="0"/>
              <a:t>Set up </a:t>
            </a:r>
            <a:r>
              <a:rPr lang="en-US" i="1" dirty="0"/>
              <a:t>full probability model</a:t>
            </a:r>
            <a:r>
              <a:rPr lang="en-US" dirty="0"/>
              <a:t> that characterizes distribution over all quantities (observed and unobserved)</a:t>
            </a:r>
          </a:p>
          <a:p>
            <a:pPr lvl="1">
              <a:defRPr/>
            </a:pPr>
            <a:r>
              <a:rPr lang="en-US" dirty="0"/>
              <a:t>incorporates prior beliefs</a:t>
            </a:r>
          </a:p>
          <a:p>
            <a:pPr>
              <a:defRPr/>
            </a:pPr>
            <a:r>
              <a:rPr lang="en-US" dirty="0"/>
              <a:t>Condition model on observed data to compute </a:t>
            </a:r>
            <a:r>
              <a:rPr lang="en-US" i="1" dirty="0"/>
              <a:t>posterior distribution</a:t>
            </a:r>
          </a:p>
          <a:p>
            <a:pPr marL="0" indent="0">
              <a:buFont typeface="+mj-lt"/>
              <a:buAutoNum type="arabicPeriod"/>
              <a:defRPr/>
            </a:pPr>
            <a:r>
              <a:rPr lang="en-US" dirty="0"/>
              <a:t>Evaluate fit of model to data</a:t>
            </a:r>
          </a:p>
          <a:p>
            <a:pPr lvl="1">
              <a:defRPr/>
            </a:pPr>
            <a:r>
              <a:rPr lang="en-US" dirty="0"/>
              <a:t>adjust model parameters to achieve better fits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39A507-3EB9-8F4C-B796-25FBFE7B0E49}"/>
              </a:ext>
            </a:extLst>
          </p:cNvPr>
          <p:cNvSpPr/>
          <p:nvPr/>
        </p:nvSpPr>
        <p:spPr>
          <a:xfrm>
            <a:off x="1143000" y="1371604"/>
            <a:ext cx="1295400" cy="304796"/>
          </a:xfrm>
          <a:prstGeom prst="rect">
            <a:avLst/>
          </a:prstGeom>
          <a:solidFill>
            <a:srgbClr val="FFFF00">
              <a:alpha val="46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9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1" y="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Inference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0060" y="1073172"/>
            <a:ext cx="8643937" cy="535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131" tIns="44168" rIns="90131" bIns="44168"/>
          <a:lstStyle/>
          <a:p>
            <a:pPr marL="340441" indent="-340441">
              <a:spcBef>
                <a:spcPts val="9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6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Computing posterior probabilities</a:t>
            </a:r>
          </a:p>
          <a:p>
            <a:pPr marL="739462" lvl="1" indent="-283437">
              <a:spcBef>
                <a:spcPts val="700"/>
              </a:spcBef>
              <a:buFont typeface="Times New Roman" pitchFamily="16" charset="0"/>
              <a:buChar char="–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Probability of hidden events given any evidence</a:t>
            </a:r>
          </a:p>
          <a:p>
            <a:pPr marL="340441" indent="-340441">
              <a:spcBef>
                <a:spcPts val="9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6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Most likely explanation</a:t>
            </a:r>
          </a:p>
          <a:p>
            <a:pPr marL="739462" lvl="1" indent="-283437">
              <a:spcBef>
                <a:spcPts val="700"/>
              </a:spcBef>
              <a:buFont typeface="Times New Roman" pitchFamily="16" charset="0"/>
              <a:buChar char="–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Scenario that explains evidence</a:t>
            </a:r>
          </a:p>
          <a:p>
            <a:pPr marL="340441" indent="-340441">
              <a:spcBef>
                <a:spcPts val="9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6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Rational decisions</a:t>
            </a:r>
          </a:p>
          <a:p>
            <a:pPr marL="739462" lvl="1" indent="-283437">
              <a:spcBef>
                <a:spcPts val="700"/>
              </a:spcBef>
              <a:buFont typeface="Times New Roman" pitchFamily="16" charset="0"/>
              <a:buChar char="–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Maximize expected utility</a:t>
            </a:r>
          </a:p>
          <a:p>
            <a:pPr marL="739462" lvl="1" indent="-283437">
              <a:spcBef>
                <a:spcPts val="700"/>
              </a:spcBef>
              <a:buFont typeface="Times New Roman" pitchFamily="16" charset="0"/>
              <a:buChar char="–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28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Value of Information</a:t>
            </a:r>
          </a:p>
          <a:p>
            <a:pPr marL="340441" indent="-340441">
              <a:spcBef>
                <a:spcPts val="900"/>
              </a:spcBef>
              <a:buFont typeface="Times New Roman" pitchFamily="16" charset="0"/>
              <a:buChar char="•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600" dirty="0">
                <a:solidFill>
                  <a:schemeClr val="accent2">
                    <a:lumMod val="75000"/>
                  </a:schemeClr>
                </a:solidFill>
                <a:ea typeface="Lucida Sans Unicode" charset="0"/>
                <a:cs typeface="Lucida Sans Unicode" charset="0"/>
              </a:rPr>
              <a:t>Effect of intervention</a:t>
            </a:r>
          </a:p>
          <a:p>
            <a:pPr marL="739462" lvl="1" indent="-283437">
              <a:spcBef>
                <a:spcPts val="800"/>
              </a:spcBef>
              <a:buFont typeface="Times New Roman" pitchFamily="16" charset="0"/>
              <a:buChar char="–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r>
              <a:rPr lang="en-GB" sz="3200" dirty="0">
                <a:solidFill>
                  <a:schemeClr val="accent2">
                    <a:lumMod val="60000"/>
                    <a:lumOff val="40000"/>
                  </a:schemeClr>
                </a:solidFill>
                <a:ea typeface="Lucida Sans Unicode" charset="0"/>
                <a:cs typeface="Lucida Sans Unicode" charset="0"/>
              </a:rPr>
              <a:t>Causal analysis</a:t>
            </a:r>
          </a:p>
          <a:p>
            <a:pPr marL="739462" lvl="1" indent="-283437">
              <a:spcBef>
                <a:spcPts val="800"/>
              </a:spcBef>
              <a:buFont typeface="Times New Roman" pitchFamily="16" charset="0"/>
              <a:buChar char="–"/>
              <a:tabLst>
                <a:tab pos="340441" algn="l"/>
                <a:tab pos="1252503" algn="l"/>
                <a:tab pos="2164558" algn="l"/>
                <a:tab pos="3076630" algn="l"/>
                <a:tab pos="3988693" algn="l"/>
                <a:tab pos="4900757" algn="l"/>
                <a:tab pos="5812817" algn="l"/>
                <a:tab pos="6724873" algn="l"/>
                <a:tab pos="7636944" algn="l"/>
                <a:tab pos="8549006" algn="l"/>
                <a:tab pos="9461069" algn="l"/>
                <a:tab pos="10373132" algn="l"/>
              </a:tabLst>
            </a:pPr>
            <a:endParaRPr lang="en-GB" sz="3200" dirty="0">
              <a:solidFill>
                <a:schemeClr val="accent2">
                  <a:lumMod val="60000"/>
                  <a:lumOff val="40000"/>
                </a:schemeClr>
              </a:solidFill>
              <a:ea typeface="Lucida Sans Unicode" charset="0"/>
              <a:cs typeface="Lucida Sans Unicode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891235" y="3705247"/>
            <a:ext cx="2759075" cy="2638425"/>
            <a:chOff x="3711" y="2334"/>
            <a:chExt cx="1738" cy="1662"/>
          </a:xfrm>
        </p:grpSpPr>
        <p:sp>
          <p:nvSpPr>
            <p:cNvPr id="8196" name="Oval 4"/>
            <p:cNvSpPr>
              <a:spLocks noChangeArrowheads="1"/>
            </p:cNvSpPr>
            <p:nvPr/>
          </p:nvSpPr>
          <p:spPr bwMode="auto">
            <a:xfrm>
              <a:off x="3841" y="2335"/>
              <a:ext cx="697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Earthquake</a:t>
              </a:r>
            </a:p>
          </p:txBody>
        </p:sp>
        <p:sp>
          <p:nvSpPr>
            <p:cNvPr id="8197" name="Oval 5"/>
            <p:cNvSpPr>
              <a:spLocks noChangeArrowheads="1"/>
            </p:cNvSpPr>
            <p:nvPr/>
          </p:nvSpPr>
          <p:spPr bwMode="auto">
            <a:xfrm>
              <a:off x="3711" y="3031"/>
              <a:ext cx="682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Radio</a:t>
              </a:r>
            </a:p>
          </p:txBody>
        </p:sp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4783" y="2334"/>
              <a:ext cx="66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Burglary</a:t>
              </a:r>
            </a:p>
          </p:txBody>
        </p:sp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4625" y="3031"/>
              <a:ext cx="651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 dirty="0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Alarm</a:t>
              </a:r>
            </a:p>
          </p:txBody>
        </p:sp>
        <p:sp>
          <p:nvSpPr>
            <p:cNvPr id="8200" name="Oval 8"/>
            <p:cNvSpPr>
              <a:spLocks noChangeArrowheads="1"/>
            </p:cNvSpPr>
            <p:nvPr/>
          </p:nvSpPr>
          <p:spPr bwMode="auto">
            <a:xfrm>
              <a:off x="4641" y="3688"/>
              <a:ext cx="61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Call</a:t>
              </a:r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>
              <a:off x="4035" y="2638"/>
              <a:ext cx="181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>
              <a:off x="4313" y="2635"/>
              <a:ext cx="567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5006" y="2648"/>
              <a:ext cx="116" cy="3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8204" name="AutoShape 12"/>
            <p:cNvCxnSpPr>
              <a:cxnSpLocks noChangeShapeType="1"/>
              <a:stCxn id="8199" idx="4"/>
              <a:endCxn id="8200" idx="0"/>
            </p:cNvCxnSpPr>
            <p:nvPr/>
          </p:nvCxnSpPr>
          <p:spPr bwMode="auto">
            <a:xfrm flipH="1">
              <a:off x="4949" y="3340"/>
              <a:ext cx="1" cy="348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sp>
        <p:nvSpPr>
          <p:cNvPr id="8205" name="Oval 13"/>
          <p:cNvSpPr>
            <a:spLocks noChangeArrowheads="1"/>
          </p:cNvSpPr>
          <p:nvPr/>
        </p:nvSpPr>
        <p:spPr bwMode="auto">
          <a:xfrm>
            <a:off x="5892812" y="4810125"/>
            <a:ext cx="1082675" cy="488950"/>
          </a:xfrm>
          <a:prstGeom prst="ellipse">
            <a:avLst/>
          </a:prstGeom>
          <a:solidFill>
            <a:srgbClr val="FF0000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buClr>
                <a:srgbClr val="FFFFFF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FFFFFF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Radio</a:t>
            </a:r>
          </a:p>
        </p:txBody>
      </p:sp>
      <p:sp>
        <p:nvSpPr>
          <p:cNvPr id="8206" name="Oval 14"/>
          <p:cNvSpPr>
            <a:spLocks noChangeArrowheads="1"/>
          </p:cNvSpPr>
          <p:nvPr/>
        </p:nvSpPr>
        <p:spPr bwMode="auto">
          <a:xfrm>
            <a:off x="7366001" y="5853117"/>
            <a:ext cx="979488" cy="490537"/>
          </a:xfrm>
          <a:prstGeom prst="ellipse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774" tIns="46679" rIns="89774" bIns="46679" anchor="ctr"/>
          <a:lstStyle/>
          <a:p>
            <a:pPr algn="ctr" eaLnBrk="0" hangingPunct="0">
              <a:buClr>
                <a:srgbClr val="FFFFFF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1400" b="1" i="1">
                <a:solidFill>
                  <a:srgbClr val="FFFFFF"/>
                </a:solidFill>
                <a:latin typeface="Comic Sans MS" pitchFamily="64" charset="0"/>
                <a:ea typeface="Lucida Sans Unicode" charset="0"/>
                <a:cs typeface="Lucida Sans Unicode" charset="0"/>
              </a:rPr>
              <a:t>Call</a:t>
            </a: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294439" y="2986088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8208" name="AutoShape 16"/>
          <p:cNvSpPr>
            <a:spLocks noChangeArrowheads="1"/>
          </p:cNvSpPr>
          <p:nvPr/>
        </p:nvSpPr>
        <p:spPr bwMode="auto">
          <a:xfrm>
            <a:off x="8153400" y="3078163"/>
            <a:ext cx="304800" cy="549275"/>
          </a:xfrm>
          <a:prstGeom prst="downArrow">
            <a:avLst>
              <a:gd name="adj1" fmla="val 50000"/>
              <a:gd name="adj2" fmla="val 45052"/>
            </a:avLst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7727950" y="3016250"/>
            <a:ext cx="3048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8210" name="AutoShape 18"/>
          <p:cNvSpPr>
            <a:spLocks noChangeArrowheads="1"/>
          </p:cNvSpPr>
          <p:nvPr/>
        </p:nvSpPr>
        <p:spPr bwMode="auto">
          <a:xfrm flipV="1">
            <a:off x="6688139" y="2711450"/>
            <a:ext cx="304800" cy="884238"/>
          </a:xfrm>
          <a:prstGeom prst="downArrow">
            <a:avLst>
              <a:gd name="adj1" fmla="val 50000"/>
              <a:gd name="adj2" fmla="val 72526"/>
            </a:avLst>
          </a:prstGeom>
          <a:solidFill>
            <a:srgbClr val="FF0000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6648472" y="6491309"/>
            <a:ext cx="2496877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Figure from N. Friedman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5789618" y="2286021"/>
            <a:ext cx="2287174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Explaining away effect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8208" grpId="0" animBg="1"/>
      <p:bldP spid="8209" grpId="0" animBg="1"/>
      <p:bldP spid="8210" grpId="0" animBg="1"/>
      <p:bldP spid="82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31A16-399A-374D-8AF7-D97DFF61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Some Details…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FCF7C-857E-DE42-B5A3-941BA89B41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22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Conditional Independence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3" y="1371604"/>
            <a:ext cx="8382000" cy="41147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node is conditionally independent</a:t>
            </a:r>
            <a:br>
              <a:rPr lang="en-US" dirty="0"/>
            </a:br>
            <a:r>
              <a:rPr lang="en-US" dirty="0"/>
              <a:t>of its ancestors given its parents.</a:t>
            </a:r>
          </a:p>
          <a:p>
            <a:pPr lvl="1"/>
            <a:r>
              <a:rPr lang="en-US" dirty="0"/>
              <a:t>Example?</a:t>
            </a:r>
          </a:p>
          <a:p>
            <a:r>
              <a:rPr lang="en-US" dirty="0"/>
              <a:t>What about (conditional)</a:t>
            </a:r>
            <a:br>
              <a:rPr lang="en-US" dirty="0"/>
            </a:br>
            <a:r>
              <a:rPr lang="en-US" dirty="0"/>
              <a:t>independence between variables</a:t>
            </a:r>
            <a:br>
              <a:rPr lang="en-US" dirty="0"/>
            </a:br>
            <a:r>
              <a:rPr lang="en-US" dirty="0"/>
              <a:t>that aren’t directly connected?</a:t>
            </a:r>
          </a:p>
          <a:p>
            <a:pPr lvl="1"/>
            <a:r>
              <a:rPr lang="en-US" dirty="0"/>
              <a:t>e.g., Earthquake and Burglary?</a:t>
            </a:r>
          </a:p>
          <a:p>
            <a:pPr lvl="1"/>
            <a:r>
              <a:rPr lang="en-US" dirty="0"/>
              <a:t>e.g., Burglary and Radio?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22" y="1676422"/>
            <a:ext cx="2759075" cy="2638425"/>
            <a:chOff x="3744" y="1056"/>
            <a:chExt cx="1738" cy="1662"/>
          </a:xfrm>
        </p:grpSpPr>
        <p:sp>
          <p:nvSpPr>
            <p:cNvPr id="6147" name="Oval 3"/>
            <p:cNvSpPr>
              <a:spLocks noChangeArrowheads="1"/>
            </p:cNvSpPr>
            <p:nvPr/>
          </p:nvSpPr>
          <p:spPr bwMode="auto">
            <a:xfrm>
              <a:off x="3874" y="1057"/>
              <a:ext cx="697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Earthquake</a:t>
              </a:r>
            </a:p>
          </p:txBody>
        </p:sp>
        <p:sp>
          <p:nvSpPr>
            <p:cNvPr id="6148" name="Oval 4"/>
            <p:cNvSpPr>
              <a:spLocks noChangeArrowheads="1"/>
            </p:cNvSpPr>
            <p:nvPr/>
          </p:nvSpPr>
          <p:spPr bwMode="auto">
            <a:xfrm>
              <a:off x="3744" y="1753"/>
              <a:ext cx="682" cy="308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Radio</a:t>
              </a:r>
            </a:p>
          </p:txBody>
        </p:sp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4816" y="1056"/>
              <a:ext cx="66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Burglary</a:t>
              </a:r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4658" y="1753"/>
              <a:ext cx="651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Alarm</a:t>
              </a:r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4674" y="2410"/>
              <a:ext cx="617" cy="309"/>
            </a:xfrm>
            <a:prstGeom prst="ellipse">
              <a:avLst/>
            </a:prstGeom>
            <a:solidFill>
              <a:srgbClr val="FF9966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b="1" i="1">
                  <a:solidFill>
                    <a:srgbClr val="000000"/>
                  </a:solidFill>
                  <a:latin typeface="Comic Sans MS" pitchFamily="64" charset="0"/>
                  <a:ea typeface="Lucida Sans Unicode" charset="0"/>
                  <a:cs typeface="Lucida Sans Unicode" charset="0"/>
                </a:rPr>
                <a:t>Call</a:t>
              </a:r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H="1">
              <a:off x="4068" y="1360"/>
              <a:ext cx="181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346" y="1357"/>
              <a:ext cx="567" cy="395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5039" y="1370"/>
              <a:ext cx="116" cy="387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55" name="AutoShape 11"/>
            <p:cNvCxnSpPr>
              <a:cxnSpLocks noChangeShapeType="1"/>
              <a:stCxn id="6150" idx="4"/>
              <a:endCxn id="6151" idx="0"/>
            </p:cNvCxnSpPr>
            <p:nvPr/>
          </p:nvCxnSpPr>
          <p:spPr bwMode="auto">
            <a:xfrm flipH="1">
              <a:off x="4982" y="2062"/>
              <a:ext cx="1" cy="348"/>
            </a:xfrm>
            <a:prstGeom prst="straightConnector1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406693"/>
              </p:ext>
            </p:extLst>
          </p:nvPr>
        </p:nvGraphicFramePr>
        <p:xfrm>
          <a:off x="457200" y="6311900"/>
          <a:ext cx="8188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4" name="Equation" r:id="rId4" imgW="3962400" imgH="190500" progId="Equation.DSMT4">
                  <p:embed/>
                </p:oleObj>
              </mc:Choice>
              <mc:Fallback>
                <p:oleObj name="Equation" r:id="rId4" imgW="39624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6311900"/>
                        <a:ext cx="8188325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804740"/>
              </p:ext>
            </p:extLst>
          </p:nvPr>
        </p:nvGraphicFramePr>
        <p:xfrm>
          <a:off x="457200" y="5791200"/>
          <a:ext cx="64041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5" name="Equation" r:id="rId6" imgW="3098800" imgH="190500" progId="Equation.DSMT4">
                  <p:embed/>
                </p:oleObj>
              </mc:Choice>
              <mc:Fallback>
                <p:oleObj name="Equation" r:id="rId6" imgW="30988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5791200"/>
                        <a:ext cx="6404187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d-separation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09600"/>
            <a:ext cx="8382000" cy="2133600"/>
          </a:xfrm>
        </p:spPr>
        <p:txBody>
          <a:bodyPr>
            <a:normAutofit/>
          </a:bodyPr>
          <a:lstStyle/>
          <a:p>
            <a:r>
              <a:rPr lang="en-US" dirty="0"/>
              <a:t>Criterion for deciding if nodes are conditionally independent.</a:t>
            </a:r>
          </a:p>
          <a:p>
            <a:r>
              <a:rPr lang="en-US" dirty="0"/>
              <a:t>A path from node u to node v is d-separated by a node z if the path matches one of these templates:</a:t>
            </a:r>
          </a:p>
          <a:p>
            <a:pPr lvl="1">
              <a:buNone/>
            </a:pP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895600" y="2895600"/>
            <a:ext cx="3238500" cy="3810000"/>
            <a:chOff x="1676400" y="2590800"/>
            <a:chExt cx="3733800" cy="4267200"/>
          </a:xfrm>
        </p:grpSpPr>
        <p:sp>
          <p:nvSpPr>
            <p:cNvPr id="4" name="Oval 3"/>
            <p:cNvSpPr/>
            <p:nvPr/>
          </p:nvSpPr>
          <p:spPr>
            <a:xfrm>
              <a:off x="1676400" y="34290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200400" y="3429000"/>
              <a:ext cx="685800" cy="685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34290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>
            <a:xfrm>
              <a:off x="2362200" y="37719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886200" y="37338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676400" y="43434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200400" y="4343400"/>
              <a:ext cx="685800" cy="685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724400" y="43434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2362200" y="46863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886200" y="46482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676400" y="5257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5257800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5257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2362200" y="56007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86200" y="55626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676400" y="2590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2590800"/>
              <a:ext cx="685800" cy="685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724400" y="2590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9" name="Straight Arrow Connector 28"/>
            <p:cNvCxnSpPr>
              <a:stCxn id="26" idx="6"/>
              <a:endCxn id="27" idx="2"/>
            </p:cNvCxnSpPr>
            <p:nvPr/>
          </p:nvCxnSpPr>
          <p:spPr>
            <a:xfrm>
              <a:off x="2362200" y="29337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886200" y="28956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29000" y="54864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200400" y="6172200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29000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2" idx="4"/>
              <a:endCxn id="33" idx="0"/>
            </p:cNvCxnSpPr>
            <p:nvPr/>
          </p:nvCxnSpPr>
          <p:spPr>
            <a:xfrm rot="5400000">
              <a:off x="3429000" y="6057900"/>
              <a:ext cx="228600" cy="15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7980255" y="4569279"/>
            <a:ext cx="594827" cy="612321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68946" y="4038600"/>
            <a:ext cx="141744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  <a:latin typeface="+mn-lt"/>
              </a:rPr>
              <a:t>observed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96905" y="5334000"/>
            <a:ext cx="17615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+mn-lt"/>
              </a:rPr>
              <a:t>unobserved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CAC299-5E28-854B-93BE-15E8FA3BE144}"/>
              </a:ext>
            </a:extLst>
          </p:cNvPr>
          <p:cNvGrpSpPr/>
          <p:nvPr/>
        </p:nvGrpSpPr>
        <p:grpSpPr>
          <a:xfrm>
            <a:off x="7980255" y="5867400"/>
            <a:ext cx="594827" cy="612321"/>
            <a:chOff x="7980255" y="5867400"/>
            <a:chExt cx="594827" cy="612321"/>
          </a:xfrm>
        </p:grpSpPr>
        <p:sp>
          <p:nvSpPr>
            <p:cNvPr id="35" name="Oval 34"/>
            <p:cNvSpPr/>
            <p:nvPr/>
          </p:nvSpPr>
          <p:spPr>
            <a:xfrm>
              <a:off x="7980255" y="5867400"/>
              <a:ext cx="594827" cy="61232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3E3D9B4-1309-8C41-82D8-88442F689CDD}"/>
                </a:ext>
              </a:extLst>
            </p:cNvPr>
            <p:cNvCxnSpPr/>
            <p:nvPr/>
          </p:nvCxnSpPr>
          <p:spPr>
            <a:xfrm>
              <a:off x="8153400" y="6096000"/>
              <a:ext cx="1982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/>
              <a:t>d-separation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09600"/>
            <a:ext cx="8382000" cy="2133600"/>
          </a:xfrm>
        </p:spPr>
        <p:txBody>
          <a:bodyPr>
            <a:normAutofit/>
          </a:bodyPr>
          <a:lstStyle/>
          <a:p>
            <a:r>
              <a:rPr lang="en-US" dirty="0"/>
              <a:t>Think about d-separation as breaking a chain.</a:t>
            </a:r>
          </a:p>
          <a:p>
            <a:r>
              <a:rPr lang="en-US" dirty="0"/>
              <a:t>If any link on a chain is broken, the whole chain is broken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2895600" y="2895600"/>
            <a:ext cx="3238500" cy="3810000"/>
            <a:chOff x="1676400" y="2590800"/>
            <a:chExt cx="3733800" cy="4267200"/>
          </a:xfrm>
        </p:grpSpPr>
        <p:sp>
          <p:nvSpPr>
            <p:cNvPr id="4" name="Oval 3"/>
            <p:cNvSpPr/>
            <p:nvPr/>
          </p:nvSpPr>
          <p:spPr>
            <a:xfrm>
              <a:off x="1676400" y="34290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3200400" y="3429000"/>
              <a:ext cx="685800" cy="685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724400" y="34290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>
            <a:xfrm>
              <a:off x="2362200" y="37719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3886200" y="37338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676400" y="43434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3200400" y="4343400"/>
              <a:ext cx="685800" cy="685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724400" y="43434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0800000">
              <a:off x="2362200" y="46863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886200" y="46482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1676400" y="5257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200400" y="5257800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4724400" y="5257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2362200" y="56007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86200" y="55626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1676400" y="2590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2590800"/>
              <a:ext cx="685800" cy="685800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4724400" y="2590800"/>
              <a:ext cx="685800" cy="6858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9" name="Straight Arrow Connector 28"/>
            <p:cNvCxnSpPr>
              <a:stCxn id="26" idx="6"/>
              <a:endCxn id="27" idx="2"/>
            </p:cNvCxnSpPr>
            <p:nvPr/>
          </p:nvCxnSpPr>
          <p:spPr>
            <a:xfrm>
              <a:off x="2362200" y="29337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886200" y="2895600"/>
              <a:ext cx="838200" cy="1588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429000" y="54864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3200400" y="6172200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429000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2" idx="4"/>
              <a:endCxn id="33" idx="0"/>
            </p:cNvCxnSpPr>
            <p:nvPr/>
          </p:nvCxnSpPr>
          <p:spPr>
            <a:xfrm rot="5400000">
              <a:off x="3429000" y="6057900"/>
              <a:ext cx="228600" cy="1588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1295400" y="2895600"/>
            <a:ext cx="6477000" cy="3810000"/>
            <a:chOff x="1066800" y="2895600"/>
            <a:chExt cx="6477000" cy="3810000"/>
          </a:xfrm>
        </p:grpSpPr>
        <p:grpSp>
          <p:nvGrpSpPr>
            <p:cNvPr id="90" name="Group 89"/>
            <p:cNvGrpSpPr/>
            <p:nvPr/>
          </p:nvGrpSpPr>
          <p:grpSpPr>
            <a:xfrm>
              <a:off x="1066800" y="2895600"/>
              <a:ext cx="1321837" cy="2993571"/>
              <a:chOff x="1295400" y="2895600"/>
              <a:chExt cx="1321837" cy="2993571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1295400" y="3643993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cxnSp>
            <p:nvCxnSpPr>
              <p:cNvPr id="126" name="Straight Arrow Connector 125"/>
              <p:cNvCxnSpPr>
                <a:stCxn id="125" idx="6"/>
              </p:cNvCxnSpPr>
              <p:nvPr/>
            </p:nvCxnSpPr>
            <p:spPr>
              <a:xfrm>
                <a:off x="1890227" y="3950154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1295400" y="4460421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cxnSp>
            <p:nvCxnSpPr>
              <p:cNvPr id="128" name="Straight Arrow Connector 127"/>
              <p:cNvCxnSpPr/>
              <p:nvPr/>
            </p:nvCxnSpPr>
            <p:spPr>
              <a:xfrm rot="10800000">
                <a:off x="1890227" y="4766582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Oval 128"/>
              <p:cNvSpPr/>
              <p:nvPr/>
            </p:nvSpPr>
            <p:spPr>
              <a:xfrm>
                <a:off x="1295400" y="5276850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cxnSp>
            <p:nvCxnSpPr>
              <p:cNvPr id="130" name="Straight Arrow Connector 129"/>
              <p:cNvCxnSpPr/>
              <p:nvPr/>
            </p:nvCxnSpPr>
            <p:spPr>
              <a:xfrm rot="10800000">
                <a:off x="1890227" y="5583011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1295400" y="2895600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u</a:t>
                </a:r>
              </a:p>
            </p:txBody>
          </p:sp>
          <p:cxnSp>
            <p:nvCxnSpPr>
              <p:cNvPr id="132" name="Straight Arrow Connector 131"/>
              <p:cNvCxnSpPr>
                <a:stCxn id="131" idx="6"/>
              </p:cNvCxnSpPr>
              <p:nvPr/>
            </p:nvCxnSpPr>
            <p:spPr>
              <a:xfrm>
                <a:off x="1890227" y="3201761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6221963" y="2895600"/>
              <a:ext cx="1321837" cy="2993571"/>
              <a:chOff x="4812263" y="2895600"/>
              <a:chExt cx="1321837" cy="2993571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5539273" y="3643993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cxnSp>
            <p:nvCxnSpPr>
              <p:cNvPr id="118" name="Straight Arrow Connector 117"/>
              <p:cNvCxnSpPr/>
              <p:nvPr/>
            </p:nvCxnSpPr>
            <p:spPr>
              <a:xfrm>
                <a:off x="4812263" y="3916136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Oval 118"/>
              <p:cNvSpPr/>
              <p:nvPr/>
            </p:nvSpPr>
            <p:spPr>
              <a:xfrm>
                <a:off x="5539273" y="4460421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cxnSp>
            <p:nvCxnSpPr>
              <p:cNvPr id="120" name="Straight Arrow Connector 119"/>
              <p:cNvCxnSpPr/>
              <p:nvPr/>
            </p:nvCxnSpPr>
            <p:spPr>
              <a:xfrm>
                <a:off x="4812263" y="4732564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5539273" y="5276850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cxnSp>
            <p:nvCxnSpPr>
              <p:cNvPr id="122" name="Straight Arrow Connector 121"/>
              <p:cNvCxnSpPr/>
              <p:nvPr/>
            </p:nvCxnSpPr>
            <p:spPr>
              <a:xfrm>
                <a:off x="4812263" y="5548993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Oval 122"/>
              <p:cNvSpPr/>
              <p:nvPr/>
            </p:nvSpPr>
            <p:spPr>
              <a:xfrm>
                <a:off x="5539273" y="2895600"/>
                <a:ext cx="594827" cy="612321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cxnSp>
            <p:nvCxnSpPr>
              <p:cNvPr id="124" name="Straight Arrow Connector 123"/>
              <p:cNvCxnSpPr/>
              <p:nvPr/>
            </p:nvCxnSpPr>
            <p:spPr>
              <a:xfrm>
                <a:off x="4812263" y="3167743"/>
                <a:ext cx="727010" cy="1418"/>
              </a:xfrm>
              <a:prstGeom prst="straightConnector1">
                <a:avLst/>
              </a:prstGeom>
              <a:ln w="15875" cap="sq" cmpd="sng">
                <a:solidFill>
                  <a:schemeClr val="bg2">
                    <a:lumMod val="25000"/>
                  </a:schemeClr>
                </a:solidFill>
                <a:prstDash val="dash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/>
            <p:cNvGrpSpPr/>
            <p:nvPr/>
          </p:nvGrpSpPr>
          <p:grpSpPr>
            <a:xfrm>
              <a:off x="2667000" y="2895600"/>
              <a:ext cx="3238500" cy="3810000"/>
              <a:chOff x="1676400" y="2590800"/>
              <a:chExt cx="3733800" cy="42672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1676400" y="34290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200400" y="3429000"/>
                <a:ext cx="685800" cy="68580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724399" y="34290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96" name="Straight Arrow Connector 95"/>
              <p:cNvCxnSpPr>
                <a:stCxn id="93" idx="6"/>
                <a:endCxn id="94" idx="2"/>
              </p:cNvCxnSpPr>
              <p:nvPr/>
            </p:nvCxnSpPr>
            <p:spPr>
              <a:xfrm>
                <a:off x="2362200" y="37719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886200" y="37338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/>
              <p:nvPr/>
            </p:nvSpPr>
            <p:spPr>
              <a:xfrm>
                <a:off x="1676400" y="43434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200400" y="4343400"/>
                <a:ext cx="685800" cy="68580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724400" y="43434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101" name="Straight Arrow Connector 100"/>
              <p:cNvCxnSpPr/>
              <p:nvPr/>
            </p:nvCxnSpPr>
            <p:spPr>
              <a:xfrm rot="10800000">
                <a:off x="2362200" y="46863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/>
              <p:cNvCxnSpPr/>
              <p:nvPr/>
            </p:nvCxnSpPr>
            <p:spPr>
              <a:xfrm>
                <a:off x="3886200" y="46482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Oval 102"/>
              <p:cNvSpPr/>
              <p:nvPr/>
            </p:nvSpPr>
            <p:spPr>
              <a:xfrm>
                <a:off x="1676400" y="52578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3200400" y="52578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4724400" y="52578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rot="10800000">
                <a:off x="2362200" y="56007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>
              <a:xfrm>
                <a:off x="3886200" y="55626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headEnd type="triangle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1676400" y="25908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3200400" y="2590800"/>
                <a:ext cx="685800" cy="685800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4724400" y="25908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p:cxnSp>
            <p:nvCxnSpPr>
              <p:cNvPr id="111" name="Straight Arrow Connector 110"/>
              <p:cNvCxnSpPr>
                <a:stCxn id="108" idx="6"/>
                <a:endCxn id="109" idx="2"/>
              </p:cNvCxnSpPr>
              <p:nvPr/>
            </p:nvCxnSpPr>
            <p:spPr>
              <a:xfrm>
                <a:off x="2362200" y="29337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3886200" y="2895600"/>
                <a:ext cx="838200" cy="1588"/>
              </a:xfrm>
              <a:prstGeom prst="straightConnector1">
                <a:avLst/>
              </a:prstGeom>
              <a:ln cap="sq">
                <a:solidFill>
                  <a:schemeClr val="bg2">
                    <a:lumMod val="2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429000" y="54864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/>
              <p:cNvSpPr/>
              <p:nvPr/>
            </p:nvSpPr>
            <p:spPr>
              <a:xfrm>
                <a:off x="3200400" y="6172200"/>
                <a:ext cx="685800" cy="6858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3429000" y="6400800"/>
                <a:ext cx="2286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>
                <a:stCxn id="104" idx="4"/>
                <a:endCxn id="114" idx="0"/>
              </p:cNvCxnSpPr>
              <p:nvPr/>
            </p:nvCxnSpPr>
            <p:spPr>
              <a:xfrm rot="5400000">
                <a:off x="3429000" y="6057900"/>
                <a:ext cx="228600" cy="1588"/>
              </a:xfrm>
              <a:prstGeom prst="straightConnector1">
                <a:avLst/>
              </a:prstGeom>
              <a:ln>
                <a:solidFill>
                  <a:schemeClr val="bg2">
                    <a:lumMod val="25000"/>
                  </a:schemeClr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599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d-separation Along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u and v d-separated?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391400" y="152400"/>
            <a:ext cx="1619250" cy="1905000"/>
            <a:chOff x="9296400" y="2743200"/>
            <a:chExt cx="1619250" cy="1905000"/>
          </a:xfrm>
        </p:grpSpPr>
        <p:sp>
          <p:nvSpPr>
            <p:cNvPr id="5" name="Oval 4"/>
            <p:cNvSpPr/>
            <p:nvPr/>
          </p:nvSpPr>
          <p:spPr>
            <a:xfrm>
              <a:off x="9296400" y="3117396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9957318" y="3117396"/>
              <a:ext cx="297413" cy="30616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0618237" y="3117396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8" name="Straight Arrow Connector 7"/>
            <p:cNvCxnSpPr>
              <a:stCxn id="5" idx="6"/>
              <a:endCxn id="6" idx="2"/>
            </p:cNvCxnSpPr>
            <p:nvPr/>
          </p:nvCxnSpPr>
          <p:spPr>
            <a:xfrm>
              <a:off x="9593813" y="3270477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0254732" y="3253468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9296400" y="3525611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9957318" y="3525611"/>
              <a:ext cx="297413" cy="30616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0618237" y="3525611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9593813" y="3678691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0254732" y="3661682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9296400" y="3933825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957318" y="3933825"/>
              <a:ext cx="297413" cy="3061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10618237" y="3933825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0800000">
              <a:off x="9593813" y="4086905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0254732" y="4069896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9296400" y="2743200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9957318" y="2743200"/>
              <a:ext cx="297413" cy="306161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10618237" y="2743200"/>
              <a:ext cx="297413" cy="3061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23" name="Straight Arrow Connector 22"/>
            <p:cNvCxnSpPr>
              <a:stCxn id="20" idx="6"/>
              <a:endCxn id="21" idx="2"/>
            </p:cNvCxnSpPr>
            <p:nvPr/>
          </p:nvCxnSpPr>
          <p:spPr>
            <a:xfrm>
              <a:off x="9593813" y="2896280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0254732" y="2879271"/>
              <a:ext cx="363505" cy="709"/>
            </a:xfrm>
            <a:prstGeom prst="straightConnector1">
              <a:avLst/>
            </a:prstGeom>
            <a:ln cap="sq"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0056456" y="4035879"/>
              <a:ext cx="991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9957318" y="4342039"/>
              <a:ext cx="297413" cy="306161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10056456" y="4444093"/>
              <a:ext cx="991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4"/>
              <a:endCxn id="26" idx="0"/>
            </p:cNvCxnSpPr>
            <p:nvPr/>
          </p:nvCxnSpPr>
          <p:spPr>
            <a:xfrm rot="5400000">
              <a:off x="10054998" y="4291023"/>
              <a:ext cx="102054" cy="689"/>
            </a:xfrm>
            <a:prstGeom prst="straightConnector1">
              <a:avLst/>
            </a:prstGeom>
            <a:ln>
              <a:solidFill>
                <a:schemeClr val="bg2">
                  <a:lumMod val="25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/>
          <p:cNvSpPr/>
          <p:nvPr/>
        </p:nvSpPr>
        <p:spPr>
          <a:xfrm>
            <a:off x="914400" y="28956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30" name="Oval 29"/>
          <p:cNvSpPr/>
          <p:nvPr/>
        </p:nvSpPr>
        <p:spPr>
          <a:xfrm>
            <a:off x="5638800" y="2971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34" name="Oval 33"/>
          <p:cNvSpPr/>
          <p:nvPr/>
        </p:nvSpPr>
        <p:spPr>
          <a:xfrm>
            <a:off x="2438401" y="2895600"/>
            <a:ext cx="685800" cy="6858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36" name="Straight Arrow Connector 35"/>
          <p:cNvCxnSpPr>
            <a:stCxn id="38" idx="6"/>
            <a:endCxn id="30" idx="2"/>
          </p:cNvCxnSpPr>
          <p:nvPr/>
        </p:nvCxnSpPr>
        <p:spPr>
          <a:xfrm>
            <a:off x="4724401" y="3314700"/>
            <a:ext cx="9144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4038600" y="2971800"/>
            <a:ext cx="685800" cy="685800"/>
            <a:chOff x="8421007" y="6146833"/>
            <a:chExt cx="685800" cy="685800"/>
          </a:xfrm>
        </p:grpSpPr>
        <p:sp>
          <p:nvSpPr>
            <p:cNvPr id="38" name="Oval 37"/>
            <p:cNvSpPr/>
            <p:nvPr/>
          </p:nvSpPr>
          <p:spPr>
            <a:xfrm>
              <a:off x="8421007" y="6146833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8649607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Arrow Connector 56"/>
          <p:cNvCxnSpPr/>
          <p:nvPr/>
        </p:nvCxnSpPr>
        <p:spPr>
          <a:xfrm>
            <a:off x="3124200" y="3276600"/>
            <a:ext cx="9144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9" idx="6"/>
            <a:endCxn id="34" idx="2"/>
          </p:cNvCxnSpPr>
          <p:nvPr/>
        </p:nvCxnSpPr>
        <p:spPr>
          <a:xfrm>
            <a:off x="1600201" y="3238500"/>
            <a:ext cx="8382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914400" y="39624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60" name="Oval 59"/>
          <p:cNvSpPr/>
          <p:nvPr/>
        </p:nvSpPr>
        <p:spPr>
          <a:xfrm>
            <a:off x="5638800" y="40386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62" name="Straight Arrow Connector 61"/>
          <p:cNvCxnSpPr>
            <a:stCxn id="60" idx="2"/>
            <a:endCxn id="64" idx="6"/>
          </p:cNvCxnSpPr>
          <p:nvPr/>
        </p:nvCxnSpPr>
        <p:spPr>
          <a:xfrm flipH="1">
            <a:off x="4724401" y="4381500"/>
            <a:ext cx="9144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>
            <a:off x="4038600" y="4038600"/>
            <a:ext cx="685800" cy="685800"/>
            <a:chOff x="8421007" y="6146833"/>
            <a:chExt cx="685800" cy="685800"/>
          </a:xfrm>
        </p:grpSpPr>
        <p:sp>
          <p:nvSpPr>
            <p:cNvPr id="64" name="Oval 63"/>
            <p:cNvSpPr/>
            <p:nvPr/>
          </p:nvSpPr>
          <p:spPr>
            <a:xfrm>
              <a:off x="8421007" y="6146833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8649607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Arrow Connector 65"/>
          <p:cNvCxnSpPr/>
          <p:nvPr/>
        </p:nvCxnSpPr>
        <p:spPr>
          <a:xfrm>
            <a:off x="3124200" y="4343400"/>
            <a:ext cx="9144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9" idx="6"/>
          </p:cNvCxnSpPr>
          <p:nvPr/>
        </p:nvCxnSpPr>
        <p:spPr>
          <a:xfrm>
            <a:off x="1600201" y="4305300"/>
            <a:ext cx="8382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438401" y="3962400"/>
            <a:ext cx="685800" cy="685800"/>
            <a:chOff x="8421007" y="6146833"/>
            <a:chExt cx="685800" cy="685800"/>
          </a:xfrm>
        </p:grpSpPr>
        <p:sp>
          <p:nvSpPr>
            <p:cNvPr id="75" name="Oval 74"/>
            <p:cNvSpPr/>
            <p:nvPr/>
          </p:nvSpPr>
          <p:spPr>
            <a:xfrm>
              <a:off x="8421007" y="6146833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8649607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/>
          <p:cNvSpPr/>
          <p:nvPr/>
        </p:nvSpPr>
        <p:spPr>
          <a:xfrm>
            <a:off x="914400" y="50292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81" name="Oval 80"/>
          <p:cNvSpPr/>
          <p:nvPr/>
        </p:nvSpPr>
        <p:spPr>
          <a:xfrm>
            <a:off x="5638800" y="51054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</a:p>
        </p:txBody>
      </p:sp>
      <p:cxnSp>
        <p:nvCxnSpPr>
          <p:cNvPr id="82" name="Straight Arrow Connector 81"/>
          <p:cNvCxnSpPr>
            <a:stCxn id="84" idx="6"/>
            <a:endCxn id="81" idx="2"/>
          </p:cNvCxnSpPr>
          <p:nvPr/>
        </p:nvCxnSpPr>
        <p:spPr>
          <a:xfrm>
            <a:off x="4724401" y="5448300"/>
            <a:ext cx="9144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4038600" y="5105400"/>
            <a:ext cx="685800" cy="685800"/>
            <a:chOff x="8421007" y="6146833"/>
            <a:chExt cx="685800" cy="685800"/>
          </a:xfrm>
        </p:grpSpPr>
        <p:sp>
          <p:nvSpPr>
            <p:cNvPr id="84" name="Oval 83"/>
            <p:cNvSpPr/>
            <p:nvPr/>
          </p:nvSpPr>
          <p:spPr>
            <a:xfrm>
              <a:off x="8421007" y="6146833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8649607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6" name="Straight Arrow Connector 85"/>
          <p:cNvCxnSpPr/>
          <p:nvPr/>
        </p:nvCxnSpPr>
        <p:spPr>
          <a:xfrm>
            <a:off x="3124200" y="5410200"/>
            <a:ext cx="9144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0" idx="6"/>
          </p:cNvCxnSpPr>
          <p:nvPr/>
        </p:nvCxnSpPr>
        <p:spPr>
          <a:xfrm>
            <a:off x="1600201" y="5372100"/>
            <a:ext cx="838200" cy="0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2438401" y="5029200"/>
            <a:ext cx="685800" cy="685800"/>
            <a:chOff x="8421007" y="6146833"/>
            <a:chExt cx="685800" cy="685800"/>
          </a:xfrm>
        </p:grpSpPr>
        <p:sp>
          <p:nvSpPr>
            <p:cNvPr id="89" name="Oval 88"/>
            <p:cNvSpPr/>
            <p:nvPr/>
          </p:nvSpPr>
          <p:spPr>
            <a:xfrm>
              <a:off x="8421007" y="6146833"/>
              <a:ext cx="685800" cy="685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z</a:t>
              </a: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8649607" y="6400800"/>
              <a:ext cx="228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>
            <a:off x="7367600" y="3124209"/>
            <a:ext cx="1299130" cy="36910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/>
              <a:t>d separated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7367600" y="4278878"/>
            <a:ext cx="1299130" cy="36910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/>
              <a:t>d separated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162800" y="5345668"/>
            <a:ext cx="1709184" cy="36933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i="1" dirty="0"/>
              <a:t>Not </a:t>
            </a:r>
            <a:r>
              <a:rPr lang="en-US" dirty="0"/>
              <a:t>d separated</a:t>
            </a:r>
          </a:p>
        </p:txBody>
      </p:sp>
    </p:spTree>
    <p:extLst>
      <p:ext uri="{BB962C8B-B14F-4D97-AF65-F5344CB8AC3E}">
        <p14:creationId xmlns:p14="http://schemas.microsoft.com/office/powerpoint/2010/main" val="108080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 u and v are conditionally independent given set Z if all (undirected) paths between u and v are d-separated by Z.</a:t>
            </a:r>
          </a:p>
          <a:p>
            <a:r>
              <a:rPr lang="en-US" dirty="0"/>
              <a:t>E.g., </a:t>
            </a:r>
          </a:p>
        </p:txBody>
      </p:sp>
      <p:sp>
        <p:nvSpPr>
          <p:cNvPr id="5" name="Oval 4"/>
          <p:cNvSpPr/>
          <p:nvPr/>
        </p:nvSpPr>
        <p:spPr>
          <a:xfrm>
            <a:off x="2667000" y="36576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u</a:t>
            </a:r>
          </a:p>
        </p:txBody>
      </p:sp>
      <p:sp>
        <p:nvSpPr>
          <p:cNvPr id="7" name="Oval 6"/>
          <p:cNvSpPr/>
          <p:nvPr/>
        </p:nvSpPr>
        <p:spPr>
          <a:xfrm>
            <a:off x="5715001" y="36576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6" name="Oval 15"/>
          <p:cNvSpPr/>
          <p:nvPr/>
        </p:nvSpPr>
        <p:spPr>
          <a:xfrm>
            <a:off x="4229100" y="5105400"/>
            <a:ext cx="685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18" name="Straight Arrow Connector 17"/>
          <p:cNvCxnSpPr>
            <a:stCxn id="16" idx="1"/>
            <a:endCxn id="5" idx="4"/>
          </p:cNvCxnSpPr>
          <p:nvPr/>
        </p:nvCxnSpPr>
        <p:spPr>
          <a:xfrm rot="16200000" flipV="1">
            <a:off x="3238504" y="4114804"/>
            <a:ext cx="862433" cy="1319633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6" idx="7"/>
            <a:endCxn id="7" idx="4"/>
          </p:cNvCxnSpPr>
          <p:nvPr/>
        </p:nvCxnSpPr>
        <p:spPr>
          <a:xfrm rot="5400000" flipH="1" flipV="1">
            <a:off x="5004974" y="4152904"/>
            <a:ext cx="862433" cy="1243433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229100" y="2438400"/>
            <a:ext cx="685800" cy="685800"/>
          </a:xfrm>
          <a:prstGeom prst="ellipse">
            <a:avLst/>
          </a:prstGeom>
          <a:solidFill>
            <a:srgbClr val="008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23" name="Straight Arrow Connector 22"/>
          <p:cNvCxnSpPr>
            <a:stCxn id="5" idx="0"/>
            <a:endCxn id="21" idx="3"/>
          </p:cNvCxnSpPr>
          <p:nvPr/>
        </p:nvCxnSpPr>
        <p:spPr>
          <a:xfrm rot="5400000" flipH="1" flipV="1">
            <a:off x="3352804" y="2680871"/>
            <a:ext cx="633833" cy="1319633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5"/>
            <a:endCxn id="7" idx="0"/>
          </p:cNvCxnSpPr>
          <p:nvPr/>
        </p:nvCxnSpPr>
        <p:spPr>
          <a:xfrm rot="16200000" flipH="1">
            <a:off x="5119267" y="2718971"/>
            <a:ext cx="633833" cy="1243433"/>
          </a:xfrm>
          <a:prstGeom prst="straightConnector1">
            <a:avLst/>
          </a:prstGeom>
          <a:ln cap="sq"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57700" y="53340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229100" y="6019800"/>
            <a:ext cx="685800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z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4457700" y="62484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4"/>
            <a:endCxn id="26" idx="0"/>
          </p:cNvCxnSpPr>
          <p:nvPr/>
        </p:nvCxnSpPr>
        <p:spPr>
          <a:xfrm rot="5400000">
            <a:off x="4457700" y="5905505"/>
            <a:ext cx="22860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8851" y="533400"/>
            <a:ext cx="7474548" cy="5867400"/>
            <a:chOff x="1907" y="1270"/>
            <a:chExt cx="3716" cy="291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355" y="3714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PCWP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733" y="3711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CO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820" y="3846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HRBP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23" y="3717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HREKG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707" y="3720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HRSAT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655" y="3408"/>
              <a:ext cx="427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ERRCAUTER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314" y="3411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215" y="3420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HISTORY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78" y="3102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CATECHOL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931" y="2796"/>
              <a:ext cx="31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SAO2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035" y="2784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EXPCO2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747" y="2496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ARTCO2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744" y="2184"/>
              <a:ext cx="384" cy="174"/>
            </a:xfrm>
            <a:prstGeom prst="ellipse">
              <a:avLst/>
            </a:prstGeom>
            <a:solidFill>
              <a:srgbClr val="009DD9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VENTALV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93" y="1872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VENTLUNG</a:t>
              </a: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891" y="1901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VENITUBE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084" y="1595"/>
              <a:ext cx="540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DISCONNECT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577" y="1270"/>
              <a:ext cx="492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MINVOLSET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601" y="1595"/>
              <a:ext cx="40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VENTMACH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946" y="1564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KINKEDTUBE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075" y="157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INTUBATION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446" y="1572"/>
              <a:ext cx="56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PULMEMBOLUS</a:t>
              </a: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451" y="1872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PAP</a:t>
              </a: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787" y="1872"/>
              <a:ext cx="336" cy="174"/>
            </a:xfrm>
            <a:prstGeom prst="ellipse">
              <a:avLst/>
            </a:prstGeom>
            <a:solidFill>
              <a:srgbClr val="009DD9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SHUNT</a:t>
              </a: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160" y="2490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ANAPHYLAXIS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027" y="2178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MINOVL</a:t>
              </a: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372" y="2487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PVSAT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405" y="2178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FIO2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423" y="2084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PRESS</a:t>
              </a: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318" y="2802"/>
              <a:ext cx="56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INSUFFANESTH</a:t>
              </a: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259" y="2802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TPR</a:t>
              </a: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631" y="310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LVFAILURE</a:t>
              </a: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631" y="3416"/>
              <a:ext cx="65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ERRBLOWOUTPUT</a:t>
              </a: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600" y="3408"/>
              <a:ext cx="57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STROEVOLUME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945" y="3408"/>
              <a:ext cx="57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LVEDVOLUME</a:t>
              </a: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43" y="1747"/>
              <a:ext cx="47" cy="12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026" y="1737"/>
              <a:ext cx="187" cy="144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192" h="144">
                  <a:moveTo>
                    <a:pt x="192" y="0"/>
                  </a:moveTo>
                  <a:cubicBezTo>
                    <a:pt x="192" y="0"/>
                    <a:pt x="96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813" y="1445"/>
              <a:ext cx="4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149" y="1766"/>
              <a:ext cx="144" cy="1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44" y="0"/>
                    <a:pt x="72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900" y="1760"/>
              <a:ext cx="105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678" y="2027"/>
              <a:ext cx="228" cy="103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0" y="103"/>
                </a:cxn>
              </a:cxnLst>
              <a:rect l="0" t="0" r="r" b="b"/>
              <a:pathLst>
                <a:path w="228" h="103">
                  <a:moveTo>
                    <a:pt x="228" y="0"/>
                  </a:moveTo>
                  <a:cubicBezTo>
                    <a:pt x="190" y="17"/>
                    <a:pt x="47" y="82"/>
                    <a:pt x="0" y="103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295" y="1748"/>
              <a:ext cx="240" cy="3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332"/>
                </a:cxn>
              </a:cxnLst>
              <a:rect l="0" t="0" r="r" b="b"/>
              <a:pathLst>
                <a:path w="240" h="332">
                  <a:moveTo>
                    <a:pt x="0" y="0"/>
                  </a:moveTo>
                  <a:cubicBezTo>
                    <a:pt x="41" y="55"/>
                    <a:pt x="190" y="263"/>
                    <a:pt x="240" y="33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911" y="1744"/>
              <a:ext cx="200" cy="124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124"/>
                </a:cxn>
              </a:cxnLst>
              <a:rect l="0" t="0" r="r" b="b"/>
              <a:pathLst>
                <a:path w="200" h="124">
                  <a:moveTo>
                    <a:pt x="200" y="0"/>
                  </a:moveTo>
                  <a:cubicBezTo>
                    <a:pt x="167" y="21"/>
                    <a:pt x="42" y="98"/>
                    <a:pt x="0" y="12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486" y="1725"/>
              <a:ext cx="261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213" y="1752"/>
              <a:ext cx="90" cy="42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32"/>
                </a:cxn>
              </a:cxnLst>
              <a:rect l="0" t="0" r="r" b="b"/>
              <a:pathLst>
                <a:path w="96" h="432">
                  <a:moveTo>
                    <a:pt x="96" y="0"/>
                  </a:moveTo>
                  <a:cubicBezTo>
                    <a:pt x="96" y="0"/>
                    <a:pt x="48" y="216"/>
                    <a:pt x="0" y="43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 flipH="1">
              <a:off x="3506" y="2352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378" y="1746"/>
              <a:ext cx="417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432" y="480"/>
                </a:cxn>
              </a:cxnLst>
              <a:rect l="0" t="0" r="r" b="b"/>
              <a:pathLst>
                <a:path w="432" h="480">
                  <a:moveTo>
                    <a:pt x="0" y="0"/>
                  </a:moveTo>
                  <a:cubicBezTo>
                    <a:pt x="60" y="80"/>
                    <a:pt x="120" y="160"/>
                    <a:pt x="192" y="240"/>
                  </a:cubicBezTo>
                  <a:cubicBezTo>
                    <a:pt x="264" y="320"/>
                    <a:pt x="348" y="400"/>
                    <a:pt x="432" y="48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315" y="2016"/>
              <a:ext cx="432" cy="19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192"/>
                </a:cxn>
              </a:cxnLst>
              <a:rect l="0" t="0" r="r" b="b"/>
              <a:pathLst>
                <a:path w="432" h="192">
                  <a:moveTo>
                    <a:pt x="432" y="0"/>
                  </a:moveTo>
                  <a:cubicBezTo>
                    <a:pt x="432" y="0"/>
                    <a:pt x="216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068" y="1995"/>
              <a:ext cx="159" cy="7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165"/>
                </a:cxn>
                <a:cxn ang="0">
                  <a:pos x="159" y="789"/>
                </a:cxn>
              </a:cxnLst>
              <a:rect l="0" t="0" r="r" b="b"/>
              <a:pathLst>
                <a:path w="159" h="789">
                  <a:moveTo>
                    <a:pt x="0" y="0"/>
                  </a:moveTo>
                  <a:cubicBezTo>
                    <a:pt x="19" y="27"/>
                    <a:pt x="85" y="34"/>
                    <a:pt x="111" y="165"/>
                  </a:cubicBezTo>
                  <a:cubicBezTo>
                    <a:pt x="137" y="296"/>
                    <a:pt x="155" y="541"/>
                    <a:pt x="159" y="789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938" y="2361"/>
              <a:ext cx="4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03" y="2337"/>
              <a:ext cx="192" cy="15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</a:cxnLst>
              <a:rect l="0" t="0" r="r" b="b"/>
              <a:pathLst>
                <a:path w="240" h="144">
                  <a:moveTo>
                    <a:pt x="240" y="0"/>
                  </a:moveTo>
                  <a:cubicBezTo>
                    <a:pt x="240" y="0"/>
                    <a:pt x="12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192" y="2637"/>
              <a:ext cx="234" cy="17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964" y="2064"/>
              <a:ext cx="106" cy="74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88"/>
                </a:cxn>
                <a:cxn ang="0">
                  <a:pos x="106" y="740"/>
                </a:cxn>
              </a:cxnLst>
              <a:rect l="0" t="0" r="r" b="b"/>
              <a:pathLst>
                <a:path w="106" h="740">
                  <a:moveTo>
                    <a:pt x="15" y="0"/>
                  </a:moveTo>
                  <a:cubicBezTo>
                    <a:pt x="7" y="84"/>
                    <a:pt x="0" y="165"/>
                    <a:pt x="15" y="288"/>
                  </a:cubicBezTo>
                  <a:cubicBezTo>
                    <a:pt x="30" y="411"/>
                    <a:pt x="87" y="646"/>
                    <a:pt x="106" y="74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699" y="2673"/>
              <a:ext cx="237" cy="447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2" y="288"/>
                </a:cxn>
                <a:cxn ang="0">
                  <a:pos x="0" y="480"/>
                </a:cxn>
              </a:cxnLst>
              <a:rect l="0" t="0" r="r" b="b"/>
              <a:pathLst>
                <a:path w="240" h="480">
                  <a:moveTo>
                    <a:pt x="240" y="0"/>
                  </a:moveTo>
                  <a:cubicBezTo>
                    <a:pt x="236" y="104"/>
                    <a:pt x="232" y="208"/>
                    <a:pt x="192" y="288"/>
                  </a:cubicBezTo>
                  <a:cubicBezTo>
                    <a:pt x="152" y="368"/>
                    <a:pt x="76" y="424"/>
                    <a:pt x="0" y="48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555" y="2976"/>
              <a:ext cx="47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60"/>
                    <a:pt x="0" y="120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535" y="2922"/>
              <a:ext cx="855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5" y="237"/>
                </a:cxn>
              </a:cxnLst>
              <a:rect l="0" t="0" r="r" b="b"/>
              <a:pathLst>
                <a:path w="855" h="237">
                  <a:moveTo>
                    <a:pt x="0" y="0"/>
                  </a:moveTo>
                  <a:cubicBezTo>
                    <a:pt x="142" y="39"/>
                    <a:pt x="677" y="188"/>
                    <a:pt x="855" y="237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907" y="2919"/>
              <a:ext cx="376" cy="1143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105" y="151"/>
                </a:cxn>
                <a:cxn ang="0">
                  <a:pos x="15" y="293"/>
                </a:cxn>
                <a:cxn ang="0">
                  <a:pos x="15" y="529"/>
                </a:cxn>
                <a:cxn ang="0">
                  <a:pos x="60" y="860"/>
                </a:cxn>
                <a:cxn ang="0">
                  <a:pos x="105" y="954"/>
                </a:cxn>
                <a:cxn ang="0">
                  <a:pos x="376" y="1143"/>
                </a:cxn>
              </a:cxnLst>
              <a:rect l="0" t="0" r="r" b="b"/>
              <a:pathLst>
                <a:path w="376" h="1143">
                  <a:moveTo>
                    <a:pt x="358" y="0"/>
                  </a:moveTo>
                  <a:cubicBezTo>
                    <a:pt x="316" y="25"/>
                    <a:pt x="162" y="102"/>
                    <a:pt x="105" y="151"/>
                  </a:cubicBezTo>
                  <a:cubicBezTo>
                    <a:pt x="48" y="200"/>
                    <a:pt x="30" y="230"/>
                    <a:pt x="15" y="293"/>
                  </a:cubicBezTo>
                  <a:cubicBezTo>
                    <a:pt x="0" y="356"/>
                    <a:pt x="8" y="434"/>
                    <a:pt x="15" y="529"/>
                  </a:cubicBezTo>
                  <a:cubicBezTo>
                    <a:pt x="23" y="623"/>
                    <a:pt x="45" y="789"/>
                    <a:pt x="60" y="860"/>
                  </a:cubicBezTo>
                  <a:cubicBezTo>
                    <a:pt x="75" y="930"/>
                    <a:pt x="53" y="907"/>
                    <a:pt x="105" y="954"/>
                  </a:cubicBezTo>
                  <a:cubicBezTo>
                    <a:pt x="158" y="1001"/>
                    <a:pt x="267" y="1072"/>
                    <a:pt x="376" y="1143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409" y="3264"/>
              <a:ext cx="330" cy="165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336" h="144">
                  <a:moveTo>
                    <a:pt x="336" y="0"/>
                  </a:moveTo>
                  <a:cubicBezTo>
                    <a:pt x="336" y="0"/>
                    <a:pt x="168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114" y="3225"/>
              <a:ext cx="265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199"/>
                </a:cxn>
              </a:cxnLst>
              <a:rect l="0" t="0" r="r" b="b"/>
              <a:pathLst>
                <a:path w="265" h="199">
                  <a:moveTo>
                    <a:pt x="0" y="0"/>
                  </a:moveTo>
                  <a:cubicBezTo>
                    <a:pt x="44" y="33"/>
                    <a:pt x="210" y="158"/>
                    <a:pt x="265" y="199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319" y="3580"/>
              <a:ext cx="10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44"/>
                </a:cxn>
              </a:cxnLst>
              <a:rect l="0" t="0" r="r" b="b"/>
              <a:pathLst>
                <a:path w="108" h="144">
                  <a:moveTo>
                    <a:pt x="0" y="0"/>
                  </a:moveTo>
                  <a:cubicBezTo>
                    <a:pt x="17" y="24"/>
                    <a:pt x="86" y="114"/>
                    <a:pt x="108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163" y="3585"/>
              <a:ext cx="47" cy="12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403" y="3264"/>
              <a:ext cx="318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44"/>
                </a:cxn>
              </a:cxnLst>
              <a:rect l="0" t="0" r="r" b="b"/>
              <a:pathLst>
                <a:path w="336" h="144">
                  <a:moveTo>
                    <a:pt x="0" y="0"/>
                  </a:moveTo>
                  <a:cubicBezTo>
                    <a:pt x="0" y="0"/>
                    <a:pt x="168" y="72"/>
                    <a:pt x="33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 flipH="1">
              <a:off x="2834" y="3585"/>
              <a:ext cx="47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883" y="3276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050" y="2655"/>
              <a:ext cx="84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720" y="3243"/>
              <a:ext cx="648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1" y="213"/>
                </a:cxn>
              </a:cxnLst>
              <a:rect l="0" t="0" r="r" b="b"/>
              <a:pathLst>
                <a:path w="621" h="213">
                  <a:moveTo>
                    <a:pt x="0" y="0"/>
                  </a:moveTo>
                  <a:cubicBezTo>
                    <a:pt x="104" y="36"/>
                    <a:pt x="518" y="178"/>
                    <a:pt x="621" y="213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539" y="3564"/>
              <a:ext cx="225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866" y="3582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551" y="3570"/>
              <a:ext cx="195" cy="16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240" h="192">
                  <a:moveTo>
                    <a:pt x="240" y="0"/>
                  </a:moveTo>
                  <a:cubicBezTo>
                    <a:pt x="240" y="0"/>
                    <a:pt x="12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067" y="3576"/>
              <a:ext cx="312" cy="296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0" y="296"/>
                </a:cxn>
              </a:cxnLst>
              <a:rect l="0" t="0" r="r" b="b"/>
              <a:pathLst>
                <a:path w="312" h="296">
                  <a:moveTo>
                    <a:pt x="312" y="0"/>
                  </a:moveTo>
                  <a:cubicBezTo>
                    <a:pt x="260" y="49"/>
                    <a:pt x="65" y="234"/>
                    <a:pt x="0" y="296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499" y="3855"/>
              <a:ext cx="267" cy="1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009" y="3534"/>
              <a:ext cx="1323" cy="258"/>
            </a:xfrm>
            <a:custGeom>
              <a:avLst/>
              <a:gdLst/>
              <a:ahLst/>
              <a:cxnLst>
                <a:cxn ang="0">
                  <a:pos x="1323" y="0"/>
                </a:cxn>
                <a:cxn ang="0">
                  <a:pos x="1058" y="134"/>
                </a:cxn>
                <a:cxn ang="0">
                  <a:pos x="418" y="146"/>
                </a:cxn>
                <a:cxn ang="0">
                  <a:pos x="0" y="258"/>
                </a:cxn>
              </a:cxnLst>
              <a:rect l="0" t="0" r="r" b="b"/>
              <a:pathLst>
                <a:path w="1323" h="258">
                  <a:moveTo>
                    <a:pt x="1323" y="0"/>
                  </a:moveTo>
                  <a:cubicBezTo>
                    <a:pt x="1279" y="22"/>
                    <a:pt x="1209" y="110"/>
                    <a:pt x="1058" y="134"/>
                  </a:cubicBezTo>
                  <a:cubicBezTo>
                    <a:pt x="907" y="158"/>
                    <a:pt x="594" y="125"/>
                    <a:pt x="418" y="146"/>
                  </a:cubicBezTo>
                  <a:cubicBezTo>
                    <a:pt x="242" y="167"/>
                    <a:pt x="87" y="235"/>
                    <a:pt x="0" y="258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452" y="3588"/>
              <a:ext cx="47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031" y="310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HYPOVOLEMIA</a:t>
              </a: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2019" y="3714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CVP</a:t>
              </a: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2253" y="3282"/>
              <a:ext cx="53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2271" y="4014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BP</a:t>
              </a: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959" y="3600"/>
              <a:ext cx="1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8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cubicBezTo>
                    <a:pt x="0" y="41"/>
                    <a:pt x="0" y="196"/>
                    <a:pt x="0" y="248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400" y="2667"/>
              <a:ext cx="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" h="135">
                  <a:moveTo>
                    <a:pt x="0" y="0"/>
                  </a:moveTo>
                  <a:cubicBezTo>
                    <a:pt x="0" y="22"/>
                    <a:pt x="0" y="107"/>
                    <a:pt x="0" y="135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591" y="1676"/>
              <a:ext cx="864" cy="4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" y="196"/>
                </a:cxn>
                <a:cxn ang="0">
                  <a:pos x="864" y="444"/>
                </a:cxn>
              </a:cxnLst>
              <a:rect l="0" t="0" r="r" b="b"/>
              <a:pathLst>
                <a:path w="864" h="444">
                  <a:moveTo>
                    <a:pt x="0" y="0"/>
                  </a:moveTo>
                  <a:cubicBezTo>
                    <a:pt x="91" y="33"/>
                    <a:pt x="396" y="122"/>
                    <a:pt x="540" y="196"/>
                  </a:cubicBezTo>
                  <a:cubicBezTo>
                    <a:pt x="684" y="270"/>
                    <a:pt x="796" y="392"/>
                    <a:pt x="864" y="444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2819" y="1740"/>
              <a:ext cx="96" cy="14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088" y="1941"/>
              <a:ext cx="799" cy="43"/>
            </a:xfrm>
            <a:custGeom>
              <a:avLst/>
              <a:gdLst/>
              <a:ahLst/>
              <a:cxnLst>
                <a:cxn ang="0">
                  <a:pos x="799" y="43"/>
                </a:cxn>
                <a:cxn ang="0">
                  <a:pos x="0" y="0"/>
                </a:cxn>
              </a:cxnLst>
              <a:rect l="0" t="0" r="r" b="b"/>
              <a:pathLst>
                <a:path w="799" h="43">
                  <a:moveTo>
                    <a:pt x="799" y="43"/>
                  </a:moveTo>
                  <a:lnTo>
                    <a:pt x="0" y="0"/>
                  </a:ln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3875" y="2028"/>
              <a:ext cx="48" cy="14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>
              <a:off x="3203" y="2940"/>
              <a:ext cx="240" cy="192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2"/>
          <p:cNvSpPr/>
          <p:nvPr/>
        </p:nvSpPr>
        <p:spPr>
          <a:xfrm>
            <a:off x="3053967" y="1241396"/>
            <a:ext cx="1741035" cy="1212912"/>
          </a:xfrm>
          <a:custGeom>
            <a:avLst/>
            <a:gdLst>
              <a:gd name="connsiteX0" fmla="*/ 0 w 1741035"/>
              <a:gd name="connsiteY0" fmla="*/ 656370 h 1212912"/>
              <a:gd name="connsiteX1" fmla="*/ 28542 w 1741035"/>
              <a:gd name="connsiteY1" fmla="*/ 585026 h 1212912"/>
              <a:gd name="connsiteX2" fmla="*/ 42812 w 1741035"/>
              <a:gd name="connsiteY2" fmla="*/ 542219 h 1212912"/>
              <a:gd name="connsiteX3" fmla="*/ 85625 w 1741035"/>
              <a:gd name="connsiteY3" fmla="*/ 513681 h 1212912"/>
              <a:gd name="connsiteX4" fmla="*/ 199791 w 1741035"/>
              <a:gd name="connsiteY4" fmla="*/ 399530 h 1212912"/>
              <a:gd name="connsiteX5" fmla="*/ 256874 w 1741035"/>
              <a:gd name="connsiteY5" fmla="*/ 342454 h 1212912"/>
              <a:gd name="connsiteX6" fmla="*/ 299686 w 1741035"/>
              <a:gd name="connsiteY6" fmla="*/ 313916 h 1212912"/>
              <a:gd name="connsiteX7" fmla="*/ 356770 w 1741035"/>
              <a:gd name="connsiteY7" fmla="*/ 256841 h 1212912"/>
              <a:gd name="connsiteX8" fmla="*/ 385311 w 1741035"/>
              <a:gd name="connsiteY8" fmla="*/ 214034 h 1212912"/>
              <a:gd name="connsiteX9" fmla="*/ 470936 w 1741035"/>
              <a:gd name="connsiteY9" fmla="*/ 185496 h 1212912"/>
              <a:gd name="connsiteX10" fmla="*/ 513748 w 1741035"/>
              <a:gd name="connsiteY10" fmla="*/ 142689 h 1212912"/>
              <a:gd name="connsiteX11" fmla="*/ 642185 w 1741035"/>
              <a:gd name="connsiteY11" fmla="*/ 99883 h 1212912"/>
              <a:gd name="connsiteX12" fmla="*/ 684997 w 1741035"/>
              <a:gd name="connsiteY12" fmla="*/ 57076 h 1212912"/>
              <a:gd name="connsiteX13" fmla="*/ 742081 w 1741035"/>
              <a:gd name="connsiteY13" fmla="*/ 28538 h 1212912"/>
              <a:gd name="connsiteX14" fmla="*/ 784893 w 1741035"/>
              <a:gd name="connsiteY14" fmla="*/ 0 h 1212912"/>
              <a:gd name="connsiteX15" fmla="*/ 913330 w 1741035"/>
              <a:gd name="connsiteY15" fmla="*/ 99883 h 1212912"/>
              <a:gd name="connsiteX16" fmla="*/ 956142 w 1741035"/>
              <a:gd name="connsiteY16" fmla="*/ 128420 h 1212912"/>
              <a:gd name="connsiteX17" fmla="*/ 1056038 w 1741035"/>
              <a:gd name="connsiteY17" fmla="*/ 256841 h 1212912"/>
              <a:gd name="connsiteX18" fmla="*/ 1084579 w 1741035"/>
              <a:gd name="connsiteY18" fmla="*/ 299647 h 1212912"/>
              <a:gd name="connsiteX19" fmla="*/ 1127391 w 1741035"/>
              <a:gd name="connsiteY19" fmla="*/ 399530 h 1212912"/>
              <a:gd name="connsiteX20" fmla="*/ 1184475 w 1741035"/>
              <a:gd name="connsiteY20" fmla="*/ 485143 h 1212912"/>
              <a:gd name="connsiteX21" fmla="*/ 1213016 w 1741035"/>
              <a:gd name="connsiteY21" fmla="*/ 527950 h 1212912"/>
              <a:gd name="connsiteX22" fmla="*/ 1241558 w 1741035"/>
              <a:gd name="connsiteY22" fmla="*/ 570757 h 1212912"/>
              <a:gd name="connsiteX23" fmla="*/ 1270099 w 1741035"/>
              <a:gd name="connsiteY23" fmla="*/ 613564 h 1212912"/>
              <a:gd name="connsiteX24" fmla="*/ 1312912 w 1741035"/>
              <a:gd name="connsiteY24" fmla="*/ 642102 h 1212912"/>
              <a:gd name="connsiteX25" fmla="*/ 1341453 w 1741035"/>
              <a:gd name="connsiteY25" fmla="*/ 699177 h 1212912"/>
              <a:gd name="connsiteX26" fmla="*/ 1412807 w 1741035"/>
              <a:gd name="connsiteY26" fmla="*/ 813329 h 1212912"/>
              <a:gd name="connsiteX27" fmla="*/ 1427078 w 1741035"/>
              <a:gd name="connsiteY27" fmla="*/ 856135 h 1212912"/>
              <a:gd name="connsiteX28" fmla="*/ 1441349 w 1741035"/>
              <a:gd name="connsiteY28" fmla="*/ 913211 h 1212912"/>
              <a:gd name="connsiteX29" fmla="*/ 1484161 w 1741035"/>
              <a:gd name="connsiteY29" fmla="*/ 941749 h 1212912"/>
              <a:gd name="connsiteX30" fmla="*/ 1555515 w 1741035"/>
              <a:gd name="connsiteY30" fmla="*/ 1055900 h 1212912"/>
              <a:gd name="connsiteX31" fmla="*/ 1598327 w 1741035"/>
              <a:gd name="connsiteY31" fmla="*/ 1084438 h 1212912"/>
              <a:gd name="connsiteX32" fmla="*/ 1683952 w 1741035"/>
              <a:gd name="connsiteY32" fmla="*/ 1170052 h 1212912"/>
              <a:gd name="connsiteX33" fmla="*/ 1741035 w 1741035"/>
              <a:gd name="connsiteY33" fmla="*/ 1212858 h 1212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741035" h="1212912">
                <a:moveTo>
                  <a:pt x="0" y="656370"/>
                </a:moveTo>
                <a:cubicBezTo>
                  <a:pt x="9514" y="632589"/>
                  <a:pt x="19547" y="609009"/>
                  <a:pt x="28542" y="585026"/>
                </a:cubicBezTo>
                <a:cubicBezTo>
                  <a:pt x="33824" y="570943"/>
                  <a:pt x="33415" y="553963"/>
                  <a:pt x="42812" y="542219"/>
                </a:cubicBezTo>
                <a:cubicBezTo>
                  <a:pt x="53527" y="528827"/>
                  <a:pt x="72934" y="525217"/>
                  <a:pt x="85625" y="513681"/>
                </a:cubicBezTo>
                <a:cubicBezTo>
                  <a:pt x="125447" y="477484"/>
                  <a:pt x="161736" y="437580"/>
                  <a:pt x="199791" y="399530"/>
                </a:cubicBezTo>
                <a:cubicBezTo>
                  <a:pt x="218819" y="380505"/>
                  <a:pt x="234485" y="357378"/>
                  <a:pt x="256874" y="342454"/>
                </a:cubicBezTo>
                <a:cubicBezTo>
                  <a:pt x="271145" y="332941"/>
                  <a:pt x="286664" y="325077"/>
                  <a:pt x="299686" y="313916"/>
                </a:cubicBezTo>
                <a:cubicBezTo>
                  <a:pt x="320117" y="296406"/>
                  <a:pt x="339257" y="277270"/>
                  <a:pt x="356770" y="256841"/>
                </a:cubicBezTo>
                <a:cubicBezTo>
                  <a:pt x="367932" y="243821"/>
                  <a:pt x="370768" y="223123"/>
                  <a:pt x="385311" y="214034"/>
                </a:cubicBezTo>
                <a:cubicBezTo>
                  <a:pt x="410824" y="198090"/>
                  <a:pt x="470936" y="185496"/>
                  <a:pt x="470936" y="185496"/>
                </a:cubicBezTo>
                <a:cubicBezTo>
                  <a:pt x="485207" y="171227"/>
                  <a:pt x="496634" y="153384"/>
                  <a:pt x="513748" y="142689"/>
                </a:cubicBezTo>
                <a:cubicBezTo>
                  <a:pt x="549576" y="120299"/>
                  <a:pt x="601393" y="110079"/>
                  <a:pt x="642185" y="99883"/>
                </a:cubicBezTo>
                <a:cubicBezTo>
                  <a:pt x="656456" y="85614"/>
                  <a:pt x="668575" y="68805"/>
                  <a:pt x="684997" y="57076"/>
                </a:cubicBezTo>
                <a:cubicBezTo>
                  <a:pt x="702309" y="44712"/>
                  <a:pt x="723610" y="39092"/>
                  <a:pt x="742081" y="28538"/>
                </a:cubicBezTo>
                <a:cubicBezTo>
                  <a:pt x="756972" y="20030"/>
                  <a:pt x="770622" y="9513"/>
                  <a:pt x="784893" y="0"/>
                </a:cubicBezTo>
                <a:cubicBezTo>
                  <a:pt x="901876" y="38990"/>
                  <a:pt x="720795" y="-28454"/>
                  <a:pt x="913330" y="99883"/>
                </a:cubicBezTo>
                <a:cubicBezTo>
                  <a:pt x="927601" y="109395"/>
                  <a:pt x="942966" y="117442"/>
                  <a:pt x="956142" y="128420"/>
                </a:cubicBezTo>
                <a:cubicBezTo>
                  <a:pt x="1006444" y="170332"/>
                  <a:pt x="1016256" y="197176"/>
                  <a:pt x="1056038" y="256841"/>
                </a:cubicBezTo>
                <a:cubicBezTo>
                  <a:pt x="1065552" y="271110"/>
                  <a:pt x="1079155" y="283378"/>
                  <a:pt x="1084579" y="299647"/>
                </a:cubicBezTo>
                <a:cubicBezTo>
                  <a:pt x="1099342" y="343929"/>
                  <a:pt x="1100942" y="355454"/>
                  <a:pt x="1127391" y="399530"/>
                </a:cubicBezTo>
                <a:cubicBezTo>
                  <a:pt x="1145040" y="428941"/>
                  <a:pt x="1165447" y="456605"/>
                  <a:pt x="1184475" y="485143"/>
                </a:cubicBezTo>
                <a:lnTo>
                  <a:pt x="1213016" y="527950"/>
                </a:lnTo>
                <a:lnTo>
                  <a:pt x="1241558" y="570757"/>
                </a:lnTo>
                <a:cubicBezTo>
                  <a:pt x="1251072" y="585026"/>
                  <a:pt x="1255829" y="604052"/>
                  <a:pt x="1270099" y="613564"/>
                </a:cubicBezTo>
                <a:lnTo>
                  <a:pt x="1312912" y="642102"/>
                </a:lnTo>
                <a:cubicBezTo>
                  <a:pt x="1322426" y="661127"/>
                  <a:pt x="1330178" y="681140"/>
                  <a:pt x="1341453" y="699177"/>
                </a:cubicBezTo>
                <a:cubicBezTo>
                  <a:pt x="1397329" y="788567"/>
                  <a:pt x="1373360" y="721299"/>
                  <a:pt x="1412807" y="813329"/>
                </a:cubicBezTo>
                <a:cubicBezTo>
                  <a:pt x="1418733" y="827153"/>
                  <a:pt x="1422945" y="841673"/>
                  <a:pt x="1427078" y="856135"/>
                </a:cubicBezTo>
                <a:cubicBezTo>
                  <a:pt x="1432466" y="874991"/>
                  <a:pt x="1430470" y="896894"/>
                  <a:pt x="1441349" y="913211"/>
                </a:cubicBezTo>
                <a:cubicBezTo>
                  <a:pt x="1450863" y="927481"/>
                  <a:pt x="1469890" y="932236"/>
                  <a:pt x="1484161" y="941749"/>
                </a:cubicBezTo>
                <a:cubicBezTo>
                  <a:pt x="1506772" y="986965"/>
                  <a:pt x="1518461" y="1018851"/>
                  <a:pt x="1555515" y="1055900"/>
                </a:cubicBezTo>
                <a:cubicBezTo>
                  <a:pt x="1567643" y="1068026"/>
                  <a:pt x="1585508" y="1073045"/>
                  <a:pt x="1598327" y="1084438"/>
                </a:cubicBezTo>
                <a:cubicBezTo>
                  <a:pt x="1628495" y="1111251"/>
                  <a:pt x="1655410" y="1141514"/>
                  <a:pt x="1683952" y="1170052"/>
                </a:cubicBezTo>
                <a:cubicBezTo>
                  <a:pt x="1730128" y="1216221"/>
                  <a:pt x="1706584" y="1212858"/>
                  <a:pt x="1741035" y="1212858"/>
                </a:cubicBezTo>
              </a:path>
            </a:pathLst>
          </a:custGeom>
          <a:ln w="76200" cmpd="sng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91205" tIns="45606" rIns="91205" bIns="45606"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025405" y="1897788"/>
            <a:ext cx="1955096" cy="1812153"/>
          </a:xfrm>
          <a:custGeom>
            <a:avLst/>
            <a:gdLst>
              <a:gd name="connsiteX0" fmla="*/ 1955096 w 1955096"/>
              <a:gd name="connsiteY0" fmla="*/ 727715 h 1812153"/>
              <a:gd name="connsiteX1" fmla="*/ 1869471 w 1955096"/>
              <a:gd name="connsiteY1" fmla="*/ 756253 h 1812153"/>
              <a:gd name="connsiteX2" fmla="*/ 1741034 w 1955096"/>
              <a:gd name="connsiteY2" fmla="*/ 856136 h 1812153"/>
              <a:gd name="connsiteX3" fmla="*/ 1698222 w 1955096"/>
              <a:gd name="connsiteY3" fmla="*/ 884674 h 1812153"/>
              <a:gd name="connsiteX4" fmla="*/ 1598327 w 1955096"/>
              <a:gd name="connsiteY4" fmla="*/ 984556 h 1812153"/>
              <a:gd name="connsiteX5" fmla="*/ 1526973 w 1955096"/>
              <a:gd name="connsiteY5" fmla="*/ 1041632 h 1812153"/>
              <a:gd name="connsiteX6" fmla="*/ 1469890 w 1955096"/>
              <a:gd name="connsiteY6" fmla="*/ 1112976 h 1812153"/>
              <a:gd name="connsiteX7" fmla="*/ 1341453 w 1955096"/>
              <a:gd name="connsiteY7" fmla="*/ 1227128 h 1812153"/>
              <a:gd name="connsiteX8" fmla="*/ 1284369 w 1955096"/>
              <a:gd name="connsiteY8" fmla="*/ 1255665 h 1812153"/>
              <a:gd name="connsiteX9" fmla="*/ 1198745 w 1955096"/>
              <a:gd name="connsiteY9" fmla="*/ 1312741 h 1812153"/>
              <a:gd name="connsiteX10" fmla="*/ 1113120 w 1955096"/>
              <a:gd name="connsiteY10" fmla="*/ 1369817 h 1812153"/>
              <a:gd name="connsiteX11" fmla="*/ 1070308 w 1955096"/>
              <a:gd name="connsiteY11" fmla="*/ 1412624 h 1812153"/>
              <a:gd name="connsiteX12" fmla="*/ 1027496 w 1955096"/>
              <a:gd name="connsiteY12" fmla="*/ 1426893 h 1812153"/>
              <a:gd name="connsiteX13" fmla="*/ 984683 w 1955096"/>
              <a:gd name="connsiteY13" fmla="*/ 1455430 h 1812153"/>
              <a:gd name="connsiteX14" fmla="*/ 870517 w 1955096"/>
              <a:gd name="connsiteY14" fmla="*/ 1541044 h 1812153"/>
              <a:gd name="connsiteX15" fmla="*/ 813434 w 1955096"/>
              <a:gd name="connsiteY15" fmla="*/ 1583851 h 1812153"/>
              <a:gd name="connsiteX16" fmla="*/ 770622 w 1955096"/>
              <a:gd name="connsiteY16" fmla="*/ 1598120 h 1812153"/>
              <a:gd name="connsiteX17" fmla="*/ 684997 w 1955096"/>
              <a:gd name="connsiteY17" fmla="*/ 1655195 h 1812153"/>
              <a:gd name="connsiteX18" fmla="*/ 570831 w 1955096"/>
              <a:gd name="connsiteY18" fmla="*/ 1740809 h 1812153"/>
              <a:gd name="connsiteX19" fmla="*/ 485206 w 1955096"/>
              <a:gd name="connsiteY19" fmla="*/ 1769347 h 1812153"/>
              <a:gd name="connsiteX20" fmla="*/ 442394 w 1955096"/>
              <a:gd name="connsiteY20" fmla="*/ 1783616 h 1812153"/>
              <a:gd name="connsiteX21" fmla="*/ 328227 w 1955096"/>
              <a:gd name="connsiteY21" fmla="*/ 1812153 h 1812153"/>
              <a:gd name="connsiteX22" fmla="*/ 214061 w 1955096"/>
              <a:gd name="connsiteY22" fmla="*/ 1797884 h 1812153"/>
              <a:gd name="connsiteX23" fmla="*/ 199790 w 1955096"/>
              <a:gd name="connsiteY23" fmla="*/ 1712271 h 1812153"/>
              <a:gd name="connsiteX24" fmla="*/ 185520 w 1955096"/>
              <a:gd name="connsiteY24" fmla="*/ 1555313 h 1812153"/>
              <a:gd name="connsiteX25" fmla="*/ 156978 w 1955096"/>
              <a:gd name="connsiteY25" fmla="*/ 1369817 h 1812153"/>
              <a:gd name="connsiteX26" fmla="*/ 128437 w 1955096"/>
              <a:gd name="connsiteY26" fmla="*/ 1127245 h 1812153"/>
              <a:gd name="connsiteX27" fmla="*/ 99895 w 1955096"/>
              <a:gd name="connsiteY27" fmla="*/ 913211 h 1812153"/>
              <a:gd name="connsiteX28" fmla="*/ 85624 w 1955096"/>
              <a:gd name="connsiteY28" fmla="*/ 456606 h 1812153"/>
              <a:gd name="connsiteX29" fmla="*/ 57083 w 1955096"/>
              <a:gd name="connsiteY29" fmla="*/ 313917 h 1812153"/>
              <a:gd name="connsiteX30" fmla="*/ 42812 w 1955096"/>
              <a:gd name="connsiteY30" fmla="*/ 228303 h 1812153"/>
              <a:gd name="connsiteX31" fmla="*/ 14270 w 1955096"/>
              <a:gd name="connsiteY31" fmla="*/ 28538 h 1812153"/>
              <a:gd name="connsiteX32" fmla="*/ 0 w 1955096"/>
              <a:gd name="connsiteY32" fmla="*/ 0 h 1812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955096" h="1812153">
                <a:moveTo>
                  <a:pt x="1955096" y="727715"/>
                </a:moveTo>
                <a:cubicBezTo>
                  <a:pt x="1926554" y="737228"/>
                  <a:pt x="1896381" y="742800"/>
                  <a:pt x="1869471" y="756253"/>
                </a:cubicBezTo>
                <a:cubicBezTo>
                  <a:pt x="1761270" y="810347"/>
                  <a:pt x="1811507" y="797416"/>
                  <a:pt x="1741034" y="856136"/>
                </a:cubicBezTo>
                <a:cubicBezTo>
                  <a:pt x="1727858" y="867115"/>
                  <a:pt x="1710971" y="873202"/>
                  <a:pt x="1698222" y="884674"/>
                </a:cubicBezTo>
                <a:cubicBezTo>
                  <a:pt x="1663220" y="916172"/>
                  <a:pt x="1635098" y="955143"/>
                  <a:pt x="1598327" y="984556"/>
                </a:cubicBezTo>
                <a:cubicBezTo>
                  <a:pt x="1574542" y="1003581"/>
                  <a:pt x="1548511" y="1020097"/>
                  <a:pt x="1526973" y="1041632"/>
                </a:cubicBezTo>
                <a:cubicBezTo>
                  <a:pt x="1505436" y="1063167"/>
                  <a:pt x="1490379" y="1090441"/>
                  <a:pt x="1469890" y="1112976"/>
                </a:cubicBezTo>
                <a:cubicBezTo>
                  <a:pt x="1423030" y="1164516"/>
                  <a:pt x="1396223" y="1195835"/>
                  <a:pt x="1341453" y="1227128"/>
                </a:cubicBezTo>
                <a:cubicBezTo>
                  <a:pt x="1322982" y="1237681"/>
                  <a:pt x="1303397" y="1246153"/>
                  <a:pt x="1284369" y="1255665"/>
                </a:cubicBezTo>
                <a:cubicBezTo>
                  <a:pt x="1147803" y="1392215"/>
                  <a:pt x="1322657" y="1230144"/>
                  <a:pt x="1198745" y="1312741"/>
                </a:cubicBezTo>
                <a:cubicBezTo>
                  <a:pt x="1091846" y="1383998"/>
                  <a:pt x="1214917" y="1335888"/>
                  <a:pt x="1113120" y="1369817"/>
                </a:cubicBezTo>
                <a:cubicBezTo>
                  <a:pt x="1098849" y="1384086"/>
                  <a:pt x="1087100" y="1401431"/>
                  <a:pt x="1070308" y="1412624"/>
                </a:cubicBezTo>
                <a:cubicBezTo>
                  <a:pt x="1057791" y="1420967"/>
                  <a:pt x="1040951" y="1420167"/>
                  <a:pt x="1027496" y="1426893"/>
                </a:cubicBezTo>
                <a:cubicBezTo>
                  <a:pt x="1012155" y="1434562"/>
                  <a:pt x="998554" y="1445343"/>
                  <a:pt x="984683" y="1455430"/>
                </a:cubicBezTo>
                <a:cubicBezTo>
                  <a:pt x="946212" y="1483405"/>
                  <a:pt x="908572" y="1512506"/>
                  <a:pt x="870517" y="1541044"/>
                </a:cubicBezTo>
                <a:cubicBezTo>
                  <a:pt x="851489" y="1555313"/>
                  <a:pt x="835997" y="1576331"/>
                  <a:pt x="813434" y="1583851"/>
                </a:cubicBezTo>
                <a:cubicBezTo>
                  <a:pt x="799163" y="1588607"/>
                  <a:pt x="783772" y="1590816"/>
                  <a:pt x="770622" y="1598120"/>
                </a:cubicBezTo>
                <a:cubicBezTo>
                  <a:pt x="740636" y="1614776"/>
                  <a:pt x="712439" y="1634616"/>
                  <a:pt x="684997" y="1655195"/>
                </a:cubicBezTo>
                <a:cubicBezTo>
                  <a:pt x="646942" y="1683733"/>
                  <a:pt x="615958" y="1725769"/>
                  <a:pt x="570831" y="1740809"/>
                </a:cubicBezTo>
                <a:lnTo>
                  <a:pt x="485206" y="1769347"/>
                </a:lnTo>
                <a:cubicBezTo>
                  <a:pt x="470935" y="1774103"/>
                  <a:pt x="456987" y="1779968"/>
                  <a:pt x="442394" y="1783616"/>
                </a:cubicBezTo>
                <a:lnTo>
                  <a:pt x="328227" y="1812153"/>
                </a:lnTo>
                <a:cubicBezTo>
                  <a:pt x="290172" y="1807397"/>
                  <a:pt x="244335" y="1821428"/>
                  <a:pt x="214061" y="1797884"/>
                </a:cubicBezTo>
                <a:cubicBezTo>
                  <a:pt x="191223" y="1780123"/>
                  <a:pt x="203171" y="1741004"/>
                  <a:pt x="199790" y="1712271"/>
                </a:cubicBezTo>
                <a:cubicBezTo>
                  <a:pt x="193651" y="1660096"/>
                  <a:pt x="191020" y="1607559"/>
                  <a:pt x="185520" y="1555313"/>
                </a:cubicBezTo>
                <a:cubicBezTo>
                  <a:pt x="174001" y="1445894"/>
                  <a:pt x="175127" y="1460550"/>
                  <a:pt x="156978" y="1369817"/>
                </a:cubicBezTo>
                <a:cubicBezTo>
                  <a:pt x="122261" y="987989"/>
                  <a:pt x="161161" y="1372650"/>
                  <a:pt x="128437" y="1127245"/>
                </a:cubicBezTo>
                <a:cubicBezTo>
                  <a:pt x="93510" y="865323"/>
                  <a:pt x="132976" y="1111671"/>
                  <a:pt x="99895" y="913211"/>
                </a:cubicBezTo>
                <a:cubicBezTo>
                  <a:pt x="95138" y="761009"/>
                  <a:pt x="96475" y="608495"/>
                  <a:pt x="85624" y="456606"/>
                </a:cubicBezTo>
                <a:cubicBezTo>
                  <a:pt x="82168" y="408224"/>
                  <a:pt x="65058" y="361762"/>
                  <a:pt x="57083" y="313917"/>
                </a:cubicBezTo>
                <a:cubicBezTo>
                  <a:pt x="52326" y="285379"/>
                  <a:pt x="46904" y="256944"/>
                  <a:pt x="42812" y="228303"/>
                </a:cubicBezTo>
                <a:cubicBezTo>
                  <a:pt x="37179" y="188880"/>
                  <a:pt x="25621" y="73936"/>
                  <a:pt x="14270" y="28538"/>
                </a:cubicBezTo>
                <a:cubicBezTo>
                  <a:pt x="11690" y="18220"/>
                  <a:pt x="4757" y="9513"/>
                  <a:pt x="0" y="0"/>
                </a:cubicBezTo>
              </a:path>
            </a:pathLst>
          </a:cu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205" tIns="45606" rIns="91205" bIns="45606"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039676" y="1216489"/>
            <a:ext cx="4145909" cy="1380457"/>
          </a:xfrm>
          <a:custGeom>
            <a:avLst/>
            <a:gdLst>
              <a:gd name="connsiteX0" fmla="*/ 2054992 w 4145909"/>
              <a:gd name="connsiteY0" fmla="*/ 1380457 h 1380457"/>
              <a:gd name="connsiteX1" fmla="*/ 2026451 w 4145909"/>
              <a:gd name="connsiteY1" fmla="*/ 995196 h 1380457"/>
              <a:gd name="connsiteX2" fmla="*/ 1997909 w 4145909"/>
              <a:gd name="connsiteY2" fmla="*/ 866775 h 1380457"/>
              <a:gd name="connsiteX3" fmla="*/ 1983638 w 4145909"/>
              <a:gd name="connsiteY3" fmla="*/ 667011 h 1380457"/>
              <a:gd name="connsiteX4" fmla="*/ 1969368 w 4145909"/>
              <a:gd name="connsiteY4" fmla="*/ 624204 h 1380457"/>
              <a:gd name="connsiteX5" fmla="*/ 2012180 w 4145909"/>
              <a:gd name="connsiteY5" fmla="*/ 595666 h 1380457"/>
              <a:gd name="connsiteX6" fmla="*/ 2112075 w 4145909"/>
              <a:gd name="connsiteY6" fmla="*/ 609935 h 1380457"/>
              <a:gd name="connsiteX7" fmla="*/ 2269054 w 4145909"/>
              <a:gd name="connsiteY7" fmla="*/ 638473 h 1380457"/>
              <a:gd name="connsiteX8" fmla="*/ 2568740 w 4145909"/>
              <a:gd name="connsiteY8" fmla="*/ 681279 h 1380457"/>
              <a:gd name="connsiteX9" fmla="*/ 2825614 w 4145909"/>
              <a:gd name="connsiteY9" fmla="*/ 709817 h 1380457"/>
              <a:gd name="connsiteX10" fmla="*/ 2954051 w 4145909"/>
              <a:gd name="connsiteY10" fmla="*/ 724086 h 1380457"/>
              <a:gd name="connsiteX11" fmla="*/ 3225196 w 4145909"/>
              <a:gd name="connsiteY11" fmla="*/ 752624 h 1380457"/>
              <a:gd name="connsiteX12" fmla="*/ 3510611 w 4145909"/>
              <a:gd name="connsiteY12" fmla="*/ 766893 h 1380457"/>
              <a:gd name="connsiteX13" fmla="*/ 3753215 w 4145909"/>
              <a:gd name="connsiteY13" fmla="*/ 795431 h 1380457"/>
              <a:gd name="connsiteX14" fmla="*/ 4138526 w 4145909"/>
              <a:gd name="connsiteY14" fmla="*/ 809700 h 1380457"/>
              <a:gd name="connsiteX15" fmla="*/ 4038630 w 4145909"/>
              <a:gd name="connsiteY15" fmla="*/ 852506 h 1380457"/>
              <a:gd name="connsiteX16" fmla="*/ 3981547 w 4145909"/>
              <a:gd name="connsiteY16" fmla="*/ 881044 h 1380457"/>
              <a:gd name="connsiteX17" fmla="*/ 3924464 w 4145909"/>
              <a:gd name="connsiteY17" fmla="*/ 923851 h 1380457"/>
              <a:gd name="connsiteX18" fmla="*/ 3838839 w 4145909"/>
              <a:gd name="connsiteY18" fmla="*/ 980927 h 1380457"/>
              <a:gd name="connsiteX19" fmla="*/ 3781756 w 4145909"/>
              <a:gd name="connsiteY19" fmla="*/ 1009465 h 1380457"/>
              <a:gd name="connsiteX20" fmla="*/ 3738944 w 4145909"/>
              <a:gd name="connsiteY20" fmla="*/ 1038002 h 1380457"/>
              <a:gd name="connsiteX21" fmla="*/ 3681861 w 4145909"/>
              <a:gd name="connsiteY21" fmla="*/ 1066540 h 1380457"/>
              <a:gd name="connsiteX22" fmla="*/ 3596236 w 4145909"/>
              <a:gd name="connsiteY22" fmla="*/ 1109347 h 1380457"/>
              <a:gd name="connsiteX23" fmla="*/ 3482070 w 4145909"/>
              <a:gd name="connsiteY23" fmla="*/ 1166423 h 1380457"/>
              <a:gd name="connsiteX24" fmla="*/ 3439258 w 4145909"/>
              <a:gd name="connsiteY24" fmla="*/ 1194961 h 1380457"/>
              <a:gd name="connsiteX25" fmla="*/ 3382174 w 4145909"/>
              <a:gd name="connsiteY25" fmla="*/ 1209230 h 1380457"/>
              <a:gd name="connsiteX26" fmla="*/ 3339362 w 4145909"/>
              <a:gd name="connsiteY26" fmla="*/ 1223498 h 1380457"/>
              <a:gd name="connsiteX27" fmla="*/ 3282279 w 4145909"/>
              <a:gd name="connsiteY27" fmla="*/ 1266305 h 1380457"/>
              <a:gd name="connsiteX28" fmla="*/ 3210925 w 4145909"/>
              <a:gd name="connsiteY28" fmla="*/ 1309112 h 1380457"/>
              <a:gd name="connsiteX29" fmla="*/ 3168113 w 4145909"/>
              <a:gd name="connsiteY29" fmla="*/ 1337650 h 1380457"/>
              <a:gd name="connsiteX30" fmla="*/ 3111030 w 4145909"/>
              <a:gd name="connsiteY30" fmla="*/ 1109347 h 1380457"/>
              <a:gd name="connsiteX31" fmla="*/ 3039676 w 4145909"/>
              <a:gd name="connsiteY31" fmla="*/ 1066540 h 1380457"/>
              <a:gd name="connsiteX32" fmla="*/ 2996863 w 4145909"/>
              <a:gd name="connsiteY32" fmla="*/ 1023734 h 1380457"/>
              <a:gd name="connsiteX33" fmla="*/ 2911239 w 4145909"/>
              <a:gd name="connsiteY33" fmla="*/ 909582 h 1380457"/>
              <a:gd name="connsiteX34" fmla="*/ 2811343 w 4145909"/>
              <a:gd name="connsiteY34" fmla="*/ 809700 h 1380457"/>
              <a:gd name="connsiteX35" fmla="*/ 2797073 w 4145909"/>
              <a:gd name="connsiteY35" fmla="*/ 738355 h 1380457"/>
              <a:gd name="connsiteX36" fmla="*/ 2711448 w 4145909"/>
              <a:gd name="connsiteY36" fmla="*/ 652742 h 1380457"/>
              <a:gd name="connsiteX37" fmla="*/ 2668636 w 4145909"/>
              <a:gd name="connsiteY37" fmla="*/ 624204 h 1380457"/>
              <a:gd name="connsiteX38" fmla="*/ 2611552 w 4145909"/>
              <a:gd name="connsiteY38" fmla="*/ 581397 h 1380457"/>
              <a:gd name="connsiteX39" fmla="*/ 2483115 w 4145909"/>
              <a:gd name="connsiteY39" fmla="*/ 538590 h 1380457"/>
              <a:gd name="connsiteX40" fmla="*/ 2397491 w 4145909"/>
              <a:gd name="connsiteY40" fmla="*/ 424439 h 1380457"/>
              <a:gd name="connsiteX41" fmla="*/ 2326137 w 4145909"/>
              <a:gd name="connsiteY41" fmla="*/ 367363 h 1380457"/>
              <a:gd name="connsiteX42" fmla="*/ 2269054 w 4145909"/>
              <a:gd name="connsiteY42" fmla="*/ 296019 h 1380457"/>
              <a:gd name="connsiteX43" fmla="*/ 2183429 w 4145909"/>
              <a:gd name="connsiteY43" fmla="*/ 238943 h 1380457"/>
              <a:gd name="connsiteX44" fmla="*/ 2140617 w 4145909"/>
              <a:gd name="connsiteY44" fmla="*/ 210405 h 1380457"/>
              <a:gd name="connsiteX45" fmla="*/ 2054992 w 4145909"/>
              <a:gd name="connsiteY45" fmla="*/ 139060 h 1380457"/>
              <a:gd name="connsiteX46" fmla="*/ 1769577 w 4145909"/>
              <a:gd name="connsiteY46" fmla="*/ 81985 h 1380457"/>
              <a:gd name="connsiteX47" fmla="*/ 1612598 w 4145909"/>
              <a:gd name="connsiteY47" fmla="*/ 53447 h 1380457"/>
              <a:gd name="connsiteX48" fmla="*/ 1569786 w 4145909"/>
              <a:gd name="connsiteY48" fmla="*/ 39178 h 1380457"/>
              <a:gd name="connsiteX49" fmla="*/ 1355724 w 4145909"/>
              <a:gd name="connsiteY49" fmla="*/ 10640 h 1380457"/>
              <a:gd name="connsiteX50" fmla="*/ 528019 w 4145909"/>
              <a:gd name="connsiteY50" fmla="*/ 110523 h 1380457"/>
              <a:gd name="connsiteX51" fmla="*/ 456665 w 4145909"/>
              <a:gd name="connsiteY51" fmla="*/ 153329 h 1380457"/>
              <a:gd name="connsiteX52" fmla="*/ 442394 w 4145909"/>
              <a:gd name="connsiteY52" fmla="*/ 196136 h 1380457"/>
              <a:gd name="connsiteX53" fmla="*/ 271145 w 4145909"/>
              <a:gd name="connsiteY53" fmla="*/ 353094 h 1380457"/>
              <a:gd name="connsiteX54" fmla="*/ 199791 w 4145909"/>
              <a:gd name="connsiteY54" fmla="*/ 438708 h 1380457"/>
              <a:gd name="connsiteX55" fmla="*/ 171250 w 4145909"/>
              <a:gd name="connsiteY55" fmla="*/ 481515 h 1380457"/>
              <a:gd name="connsiteX56" fmla="*/ 128437 w 4145909"/>
              <a:gd name="connsiteY56" fmla="*/ 538590 h 1380457"/>
              <a:gd name="connsiteX57" fmla="*/ 71354 w 4145909"/>
              <a:gd name="connsiteY57" fmla="*/ 638473 h 1380457"/>
              <a:gd name="connsiteX58" fmla="*/ 28542 w 4145909"/>
              <a:gd name="connsiteY58" fmla="*/ 681279 h 1380457"/>
              <a:gd name="connsiteX59" fmla="*/ 0 w 4145909"/>
              <a:gd name="connsiteY59" fmla="*/ 709817 h 138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145909" h="1380457">
                <a:moveTo>
                  <a:pt x="2054992" y="1380457"/>
                </a:moveTo>
                <a:cubicBezTo>
                  <a:pt x="2050923" y="1311287"/>
                  <a:pt x="2041104" y="1087987"/>
                  <a:pt x="2026451" y="995196"/>
                </a:cubicBezTo>
                <a:cubicBezTo>
                  <a:pt x="2019611" y="951881"/>
                  <a:pt x="2007423" y="909582"/>
                  <a:pt x="1997909" y="866775"/>
                </a:cubicBezTo>
                <a:cubicBezTo>
                  <a:pt x="1993152" y="800187"/>
                  <a:pt x="1991439" y="733311"/>
                  <a:pt x="1983638" y="667011"/>
                </a:cubicBezTo>
                <a:cubicBezTo>
                  <a:pt x="1981880" y="652073"/>
                  <a:pt x="1963781" y="638169"/>
                  <a:pt x="1969368" y="624204"/>
                </a:cubicBezTo>
                <a:cubicBezTo>
                  <a:pt x="1975738" y="608280"/>
                  <a:pt x="1997909" y="605179"/>
                  <a:pt x="2012180" y="595666"/>
                </a:cubicBezTo>
                <a:cubicBezTo>
                  <a:pt x="2045478" y="600422"/>
                  <a:pt x="2078896" y="604406"/>
                  <a:pt x="2112075" y="609935"/>
                </a:cubicBezTo>
                <a:cubicBezTo>
                  <a:pt x="2164536" y="618677"/>
                  <a:pt x="2216507" y="630264"/>
                  <a:pt x="2269054" y="638473"/>
                </a:cubicBezTo>
                <a:cubicBezTo>
                  <a:pt x="2368754" y="654049"/>
                  <a:pt x="2468448" y="670137"/>
                  <a:pt x="2568740" y="681279"/>
                </a:cubicBezTo>
                <a:lnTo>
                  <a:pt x="2825614" y="709817"/>
                </a:lnTo>
                <a:lnTo>
                  <a:pt x="2954051" y="724086"/>
                </a:lnTo>
                <a:cubicBezTo>
                  <a:pt x="3058190" y="737102"/>
                  <a:pt x="3115188" y="745528"/>
                  <a:pt x="3225196" y="752624"/>
                </a:cubicBezTo>
                <a:cubicBezTo>
                  <a:pt x="3320256" y="758756"/>
                  <a:pt x="3415473" y="762137"/>
                  <a:pt x="3510611" y="766893"/>
                </a:cubicBezTo>
                <a:cubicBezTo>
                  <a:pt x="3591479" y="776406"/>
                  <a:pt x="3671978" y="789893"/>
                  <a:pt x="3753215" y="795431"/>
                </a:cubicBezTo>
                <a:cubicBezTo>
                  <a:pt x="3881442" y="804173"/>
                  <a:pt x="4012496" y="784498"/>
                  <a:pt x="4138526" y="809700"/>
                </a:cubicBezTo>
                <a:cubicBezTo>
                  <a:pt x="4174050" y="816804"/>
                  <a:pt x="4071611" y="837517"/>
                  <a:pt x="4038630" y="852506"/>
                </a:cubicBezTo>
                <a:cubicBezTo>
                  <a:pt x="4019263" y="861308"/>
                  <a:pt x="3999587" y="869770"/>
                  <a:pt x="3981547" y="881044"/>
                </a:cubicBezTo>
                <a:cubicBezTo>
                  <a:pt x="3961378" y="893648"/>
                  <a:pt x="3943949" y="910213"/>
                  <a:pt x="3924464" y="923851"/>
                </a:cubicBezTo>
                <a:cubicBezTo>
                  <a:pt x="3896362" y="943520"/>
                  <a:pt x="3868253" y="963281"/>
                  <a:pt x="3838839" y="980927"/>
                </a:cubicBezTo>
                <a:cubicBezTo>
                  <a:pt x="3820597" y="991871"/>
                  <a:pt x="3800227" y="998912"/>
                  <a:pt x="3781756" y="1009465"/>
                </a:cubicBezTo>
                <a:cubicBezTo>
                  <a:pt x="3766865" y="1017973"/>
                  <a:pt x="3753835" y="1029494"/>
                  <a:pt x="3738944" y="1038002"/>
                </a:cubicBezTo>
                <a:cubicBezTo>
                  <a:pt x="3720473" y="1048555"/>
                  <a:pt x="3700332" y="1055987"/>
                  <a:pt x="3681861" y="1066540"/>
                </a:cubicBezTo>
                <a:cubicBezTo>
                  <a:pt x="3604401" y="1110797"/>
                  <a:pt x="3674729" y="1083186"/>
                  <a:pt x="3596236" y="1109347"/>
                </a:cubicBezTo>
                <a:cubicBezTo>
                  <a:pt x="3469461" y="1204417"/>
                  <a:pt x="3606758" y="1112992"/>
                  <a:pt x="3482070" y="1166423"/>
                </a:cubicBezTo>
                <a:cubicBezTo>
                  <a:pt x="3466306" y="1173178"/>
                  <a:pt x="3455022" y="1188206"/>
                  <a:pt x="3439258" y="1194961"/>
                </a:cubicBezTo>
                <a:cubicBezTo>
                  <a:pt x="3421230" y="1202686"/>
                  <a:pt x="3401033" y="1203843"/>
                  <a:pt x="3382174" y="1209230"/>
                </a:cubicBezTo>
                <a:cubicBezTo>
                  <a:pt x="3367710" y="1213362"/>
                  <a:pt x="3353633" y="1218742"/>
                  <a:pt x="3339362" y="1223498"/>
                </a:cubicBezTo>
                <a:cubicBezTo>
                  <a:pt x="3320334" y="1237767"/>
                  <a:pt x="3302069" y="1253113"/>
                  <a:pt x="3282279" y="1266305"/>
                </a:cubicBezTo>
                <a:cubicBezTo>
                  <a:pt x="3259200" y="1281689"/>
                  <a:pt x="3234446" y="1294413"/>
                  <a:pt x="3210925" y="1309112"/>
                </a:cubicBezTo>
                <a:cubicBezTo>
                  <a:pt x="3196381" y="1318201"/>
                  <a:pt x="3182384" y="1328137"/>
                  <a:pt x="3168113" y="1337650"/>
                </a:cubicBezTo>
                <a:cubicBezTo>
                  <a:pt x="3166329" y="1328731"/>
                  <a:pt x="3134657" y="1139721"/>
                  <a:pt x="3111030" y="1109347"/>
                </a:cubicBezTo>
                <a:cubicBezTo>
                  <a:pt x="3094000" y="1087454"/>
                  <a:pt x="3061866" y="1083180"/>
                  <a:pt x="3039676" y="1066540"/>
                </a:cubicBezTo>
                <a:cubicBezTo>
                  <a:pt x="3023531" y="1054433"/>
                  <a:pt x="3009643" y="1039352"/>
                  <a:pt x="2996863" y="1023734"/>
                </a:cubicBezTo>
                <a:cubicBezTo>
                  <a:pt x="2966740" y="986922"/>
                  <a:pt x="2944875" y="943213"/>
                  <a:pt x="2911239" y="909582"/>
                </a:cubicBezTo>
                <a:lnTo>
                  <a:pt x="2811343" y="809700"/>
                </a:lnTo>
                <a:cubicBezTo>
                  <a:pt x="2806586" y="785918"/>
                  <a:pt x="2805590" y="761063"/>
                  <a:pt x="2797073" y="738355"/>
                </a:cubicBezTo>
                <a:cubicBezTo>
                  <a:pt x="2781211" y="696062"/>
                  <a:pt x="2746370" y="677683"/>
                  <a:pt x="2711448" y="652742"/>
                </a:cubicBezTo>
                <a:cubicBezTo>
                  <a:pt x="2697491" y="642774"/>
                  <a:pt x="2682593" y="634172"/>
                  <a:pt x="2668636" y="624204"/>
                </a:cubicBezTo>
                <a:cubicBezTo>
                  <a:pt x="2649281" y="610381"/>
                  <a:pt x="2633147" y="591363"/>
                  <a:pt x="2611552" y="581397"/>
                </a:cubicBezTo>
                <a:cubicBezTo>
                  <a:pt x="2570577" y="562488"/>
                  <a:pt x="2483115" y="538590"/>
                  <a:pt x="2483115" y="538590"/>
                </a:cubicBezTo>
                <a:cubicBezTo>
                  <a:pt x="2431137" y="434646"/>
                  <a:pt x="2484040" y="525400"/>
                  <a:pt x="2397491" y="424439"/>
                </a:cubicBezTo>
                <a:cubicBezTo>
                  <a:pt x="2345850" y="364199"/>
                  <a:pt x="2398160" y="391368"/>
                  <a:pt x="2326137" y="367363"/>
                </a:cubicBezTo>
                <a:cubicBezTo>
                  <a:pt x="2307109" y="343582"/>
                  <a:pt x="2291694" y="316392"/>
                  <a:pt x="2269054" y="296019"/>
                </a:cubicBezTo>
                <a:cubicBezTo>
                  <a:pt x="2243556" y="273074"/>
                  <a:pt x="2211971" y="257968"/>
                  <a:pt x="2183429" y="238943"/>
                </a:cubicBezTo>
                <a:cubicBezTo>
                  <a:pt x="2169158" y="229430"/>
                  <a:pt x="2152745" y="222532"/>
                  <a:pt x="2140617" y="210405"/>
                </a:cubicBezTo>
                <a:cubicBezTo>
                  <a:pt x="2120743" y="190533"/>
                  <a:pt x="2084796" y="148993"/>
                  <a:pt x="2054992" y="139060"/>
                </a:cubicBezTo>
                <a:cubicBezTo>
                  <a:pt x="1912920" y="91709"/>
                  <a:pt x="1898859" y="100452"/>
                  <a:pt x="1769577" y="81985"/>
                </a:cubicBezTo>
                <a:cubicBezTo>
                  <a:pt x="1739889" y="77744"/>
                  <a:pt x="1645379" y="61641"/>
                  <a:pt x="1612598" y="53447"/>
                </a:cubicBezTo>
                <a:cubicBezTo>
                  <a:pt x="1598005" y="49799"/>
                  <a:pt x="1584624" y="41651"/>
                  <a:pt x="1569786" y="39178"/>
                </a:cubicBezTo>
                <a:cubicBezTo>
                  <a:pt x="1498780" y="27345"/>
                  <a:pt x="1427078" y="20153"/>
                  <a:pt x="1355724" y="10640"/>
                </a:cubicBezTo>
                <a:cubicBezTo>
                  <a:pt x="222882" y="74755"/>
                  <a:pt x="838311" y="-106652"/>
                  <a:pt x="528019" y="110523"/>
                </a:cubicBezTo>
                <a:cubicBezTo>
                  <a:pt x="505295" y="126427"/>
                  <a:pt x="480450" y="139060"/>
                  <a:pt x="456665" y="153329"/>
                </a:cubicBezTo>
                <a:cubicBezTo>
                  <a:pt x="451908" y="167598"/>
                  <a:pt x="451919" y="184495"/>
                  <a:pt x="442394" y="196136"/>
                </a:cubicBezTo>
                <a:cubicBezTo>
                  <a:pt x="373047" y="280883"/>
                  <a:pt x="344042" y="298429"/>
                  <a:pt x="271145" y="353094"/>
                </a:cubicBezTo>
                <a:cubicBezTo>
                  <a:pt x="200284" y="459374"/>
                  <a:pt x="291357" y="328842"/>
                  <a:pt x="199791" y="438708"/>
                </a:cubicBezTo>
                <a:cubicBezTo>
                  <a:pt x="188811" y="451882"/>
                  <a:pt x="181219" y="467560"/>
                  <a:pt x="171250" y="481515"/>
                </a:cubicBezTo>
                <a:cubicBezTo>
                  <a:pt x="157425" y="500867"/>
                  <a:pt x="141043" y="518423"/>
                  <a:pt x="128437" y="538590"/>
                </a:cubicBezTo>
                <a:cubicBezTo>
                  <a:pt x="93536" y="594423"/>
                  <a:pt x="110640" y="591337"/>
                  <a:pt x="71354" y="638473"/>
                </a:cubicBezTo>
                <a:cubicBezTo>
                  <a:pt x="58434" y="653975"/>
                  <a:pt x="42813" y="667010"/>
                  <a:pt x="28542" y="681279"/>
                </a:cubicBezTo>
                <a:lnTo>
                  <a:pt x="0" y="709817"/>
                </a:lnTo>
              </a:path>
            </a:pathLst>
          </a:custGeom>
          <a:ln w="571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205" tIns="45606" rIns="91205" bIns="4560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8" grpId="0" animBg="1"/>
      <p:bldP spid="88" grpId="1" animBg="1"/>
      <p:bldP spid="92" grpId="0" animBg="1"/>
      <p:bldP spid="9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DF45F-31F8-9F4D-963F-6B5F6E813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Courtesy of Aditya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E4198-8808-DD4A-8118-3C9625BF9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8089" y="1371600"/>
            <a:ext cx="3775422" cy="4754563"/>
          </a:xfrm>
        </p:spPr>
      </p:pic>
    </p:spTree>
    <p:extLst>
      <p:ext uri="{BB962C8B-B14F-4D97-AF65-F5344CB8AC3E}">
        <p14:creationId xmlns:p14="http://schemas.microsoft.com/office/powerpoint/2010/main" val="2454553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8851" y="533400"/>
            <a:ext cx="7474548" cy="5867400"/>
            <a:chOff x="1907" y="1270"/>
            <a:chExt cx="3716" cy="2917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355" y="3714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PCWP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733" y="3711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CO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820" y="3846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HRBP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4323" y="3717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HREKG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707" y="3720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HRSAT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4655" y="3408"/>
              <a:ext cx="427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ERRCAUTER</a:t>
              </a: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4314" y="3411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HR</a:t>
              </a: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3215" y="3420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HISTORY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378" y="3102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CATECHOL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931" y="2796"/>
              <a:ext cx="318" cy="174"/>
            </a:xfrm>
            <a:prstGeom prst="ellipse">
              <a:avLst/>
            </a:prstGeom>
            <a:solidFill>
              <a:schemeClr val="accent2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SAO2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035" y="2784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EXPCO2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747" y="2496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ARTCO2</a:t>
              </a: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744" y="2184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VENTALV</a:t>
              </a: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93" y="1872"/>
              <a:ext cx="384" cy="174"/>
            </a:xfrm>
            <a:prstGeom prst="ellipse">
              <a:avLst/>
            </a:prstGeom>
            <a:solidFill>
              <a:schemeClr val="accent2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VENTLUNG</a:t>
              </a: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891" y="1901"/>
              <a:ext cx="38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VENITUBE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5084" y="1595"/>
              <a:ext cx="540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DISCONNECT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577" y="1270"/>
              <a:ext cx="492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MINVOLSET</a:t>
              </a: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4601" y="1595"/>
              <a:ext cx="404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VENTMACH</a:t>
              </a: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946" y="1564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KINKEDTUBE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3075" y="157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INTUBATION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446" y="1572"/>
              <a:ext cx="56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PULMEMBOLUS</a:t>
              </a: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2451" y="1872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PAP</a:t>
              </a: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787" y="1872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SHUNT</a:t>
              </a: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160" y="2490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 dirty="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ANAPHYLAXIS</a:t>
              </a: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3027" y="2178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MINOVL</a:t>
              </a: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372" y="2487"/>
              <a:ext cx="336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PVSAT</a:t>
              </a: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405" y="2178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FIO2</a:t>
              </a: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423" y="2084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PRESS</a:t>
              </a: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318" y="2802"/>
              <a:ext cx="56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INSUFFANESTH</a:t>
              </a: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259" y="2802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TPR</a:t>
              </a: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631" y="310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LVFAILURE</a:t>
              </a: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631" y="3416"/>
              <a:ext cx="655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ERRBLOWOUTPUT</a:t>
              </a: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2600" y="3408"/>
              <a:ext cx="57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STROEVOLUME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945" y="3408"/>
              <a:ext cx="57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LVEDVOLUME</a:t>
              </a: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2643" y="1747"/>
              <a:ext cx="47" cy="129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026" y="1737"/>
              <a:ext cx="187" cy="144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192" h="144">
                  <a:moveTo>
                    <a:pt x="192" y="0"/>
                  </a:moveTo>
                  <a:cubicBezTo>
                    <a:pt x="192" y="0"/>
                    <a:pt x="96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813" y="1445"/>
              <a:ext cx="48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5149" y="1766"/>
              <a:ext cx="144" cy="144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144"/>
                </a:cxn>
              </a:cxnLst>
              <a:rect l="0" t="0" r="r" b="b"/>
              <a:pathLst>
                <a:path w="144" h="144">
                  <a:moveTo>
                    <a:pt x="144" y="0"/>
                  </a:moveTo>
                  <a:cubicBezTo>
                    <a:pt x="144" y="0"/>
                    <a:pt x="72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900" y="1760"/>
              <a:ext cx="105" cy="1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678" y="2027"/>
              <a:ext cx="228" cy="103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0" y="103"/>
                </a:cxn>
              </a:cxnLst>
              <a:rect l="0" t="0" r="r" b="b"/>
              <a:pathLst>
                <a:path w="228" h="103">
                  <a:moveTo>
                    <a:pt x="228" y="0"/>
                  </a:moveTo>
                  <a:cubicBezTo>
                    <a:pt x="190" y="17"/>
                    <a:pt x="47" y="82"/>
                    <a:pt x="0" y="103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295" y="1748"/>
              <a:ext cx="240" cy="3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332"/>
                </a:cxn>
              </a:cxnLst>
              <a:rect l="0" t="0" r="r" b="b"/>
              <a:pathLst>
                <a:path w="240" h="332">
                  <a:moveTo>
                    <a:pt x="0" y="0"/>
                  </a:moveTo>
                  <a:cubicBezTo>
                    <a:pt x="41" y="55"/>
                    <a:pt x="190" y="263"/>
                    <a:pt x="240" y="33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3911" y="1744"/>
              <a:ext cx="200" cy="124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0" y="124"/>
                </a:cxn>
              </a:cxnLst>
              <a:rect l="0" t="0" r="r" b="b"/>
              <a:pathLst>
                <a:path w="200" h="124">
                  <a:moveTo>
                    <a:pt x="200" y="0"/>
                  </a:moveTo>
                  <a:cubicBezTo>
                    <a:pt x="167" y="21"/>
                    <a:pt x="42" y="98"/>
                    <a:pt x="0" y="12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486" y="1725"/>
              <a:ext cx="261" cy="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3213" y="1752"/>
              <a:ext cx="90" cy="42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432"/>
                </a:cxn>
              </a:cxnLst>
              <a:rect l="0" t="0" r="r" b="b"/>
              <a:pathLst>
                <a:path w="96" h="432">
                  <a:moveTo>
                    <a:pt x="96" y="0"/>
                  </a:moveTo>
                  <a:cubicBezTo>
                    <a:pt x="96" y="0"/>
                    <a:pt x="48" y="216"/>
                    <a:pt x="0" y="43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 flipH="1">
              <a:off x="3506" y="2352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3378" y="1746"/>
              <a:ext cx="417" cy="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2" y="240"/>
                </a:cxn>
                <a:cxn ang="0">
                  <a:pos x="432" y="480"/>
                </a:cxn>
              </a:cxnLst>
              <a:rect l="0" t="0" r="r" b="b"/>
              <a:pathLst>
                <a:path w="432" h="480">
                  <a:moveTo>
                    <a:pt x="0" y="0"/>
                  </a:moveTo>
                  <a:cubicBezTo>
                    <a:pt x="60" y="80"/>
                    <a:pt x="120" y="160"/>
                    <a:pt x="192" y="240"/>
                  </a:cubicBezTo>
                  <a:cubicBezTo>
                    <a:pt x="264" y="320"/>
                    <a:pt x="348" y="400"/>
                    <a:pt x="432" y="48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3315" y="2016"/>
              <a:ext cx="432" cy="192"/>
            </a:xfrm>
            <a:custGeom>
              <a:avLst/>
              <a:gdLst/>
              <a:ahLst/>
              <a:cxnLst>
                <a:cxn ang="0">
                  <a:pos x="432" y="0"/>
                </a:cxn>
                <a:cxn ang="0">
                  <a:pos x="0" y="192"/>
                </a:cxn>
              </a:cxnLst>
              <a:rect l="0" t="0" r="r" b="b"/>
              <a:pathLst>
                <a:path w="432" h="192">
                  <a:moveTo>
                    <a:pt x="432" y="0"/>
                  </a:moveTo>
                  <a:cubicBezTo>
                    <a:pt x="432" y="0"/>
                    <a:pt x="216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068" y="1995"/>
              <a:ext cx="159" cy="7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" y="165"/>
                </a:cxn>
                <a:cxn ang="0">
                  <a:pos x="159" y="789"/>
                </a:cxn>
              </a:cxnLst>
              <a:rect l="0" t="0" r="r" b="b"/>
              <a:pathLst>
                <a:path w="159" h="789">
                  <a:moveTo>
                    <a:pt x="0" y="0"/>
                  </a:moveTo>
                  <a:cubicBezTo>
                    <a:pt x="19" y="27"/>
                    <a:pt x="85" y="34"/>
                    <a:pt x="111" y="165"/>
                  </a:cubicBezTo>
                  <a:cubicBezTo>
                    <a:pt x="137" y="296"/>
                    <a:pt x="155" y="541"/>
                    <a:pt x="159" y="789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938" y="2361"/>
              <a:ext cx="47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03" y="2337"/>
              <a:ext cx="192" cy="159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44"/>
                </a:cxn>
              </a:cxnLst>
              <a:rect l="0" t="0" r="r" b="b"/>
              <a:pathLst>
                <a:path w="240" h="144">
                  <a:moveTo>
                    <a:pt x="240" y="0"/>
                  </a:moveTo>
                  <a:cubicBezTo>
                    <a:pt x="240" y="0"/>
                    <a:pt x="12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3192" y="2637"/>
              <a:ext cx="234" cy="174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964" y="2064"/>
              <a:ext cx="106" cy="74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288"/>
                </a:cxn>
                <a:cxn ang="0">
                  <a:pos x="106" y="740"/>
                </a:cxn>
              </a:cxnLst>
              <a:rect l="0" t="0" r="r" b="b"/>
              <a:pathLst>
                <a:path w="106" h="740">
                  <a:moveTo>
                    <a:pt x="15" y="0"/>
                  </a:moveTo>
                  <a:cubicBezTo>
                    <a:pt x="7" y="84"/>
                    <a:pt x="0" y="165"/>
                    <a:pt x="15" y="288"/>
                  </a:cubicBezTo>
                  <a:cubicBezTo>
                    <a:pt x="30" y="411"/>
                    <a:pt x="87" y="646"/>
                    <a:pt x="106" y="74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699" y="2673"/>
              <a:ext cx="237" cy="447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192" y="288"/>
                </a:cxn>
                <a:cxn ang="0">
                  <a:pos x="0" y="480"/>
                </a:cxn>
              </a:cxnLst>
              <a:rect l="0" t="0" r="r" b="b"/>
              <a:pathLst>
                <a:path w="240" h="480">
                  <a:moveTo>
                    <a:pt x="240" y="0"/>
                  </a:moveTo>
                  <a:cubicBezTo>
                    <a:pt x="236" y="104"/>
                    <a:pt x="232" y="208"/>
                    <a:pt x="192" y="288"/>
                  </a:cubicBezTo>
                  <a:cubicBezTo>
                    <a:pt x="152" y="368"/>
                    <a:pt x="76" y="424"/>
                    <a:pt x="0" y="480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3555" y="2976"/>
              <a:ext cx="47" cy="1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60"/>
                    <a:pt x="0" y="120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2535" y="2922"/>
              <a:ext cx="855" cy="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5" y="237"/>
                </a:cxn>
              </a:cxnLst>
              <a:rect l="0" t="0" r="r" b="b"/>
              <a:pathLst>
                <a:path w="855" h="237">
                  <a:moveTo>
                    <a:pt x="0" y="0"/>
                  </a:moveTo>
                  <a:cubicBezTo>
                    <a:pt x="142" y="39"/>
                    <a:pt x="677" y="188"/>
                    <a:pt x="855" y="237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907" y="2919"/>
              <a:ext cx="376" cy="1143"/>
            </a:xfrm>
            <a:custGeom>
              <a:avLst/>
              <a:gdLst/>
              <a:ahLst/>
              <a:cxnLst>
                <a:cxn ang="0">
                  <a:pos x="358" y="0"/>
                </a:cxn>
                <a:cxn ang="0">
                  <a:pos x="105" y="151"/>
                </a:cxn>
                <a:cxn ang="0">
                  <a:pos x="15" y="293"/>
                </a:cxn>
                <a:cxn ang="0">
                  <a:pos x="15" y="529"/>
                </a:cxn>
                <a:cxn ang="0">
                  <a:pos x="60" y="860"/>
                </a:cxn>
                <a:cxn ang="0">
                  <a:pos x="105" y="954"/>
                </a:cxn>
                <a:cxn ang="0">
                  <a:pos x="376" y="1143"/>
                </a:cxn>
              </a:cxnLst>
              <a:rect l="0" t="0" r="r" b="b"/>
              <a:pathLst>
                <a:path w="376" h="1143">
                  <a:moveTo>
                    <a:pt x="358" y="0"/>
                  </a:moveTo>
                  <a:cubicBezTo>
                    <a:pt x="316" y="25"/>
                    <a:pt x="162" y="102"/>
                    <a:pt x="105" y="151"/>
                  </a:cubicBezTo>
                  <a:cubicBezTo>
                    <a:pt x="48" y="200"/>
                    <a:pt x="30" y="230"/>
                    <a:pt x="15" y="293"/>
                  </a:cubicBezTo>
                  <a:cubicBezTo>
                    <a:pt x="0" y="356"/>
                    <a:pt x="8" y="434"/>
                    <a:pt x="15" y="529"/>
                  </a:cubicBezTo>
                  <a:cubicBezTo>
                    <a:pt x="23" y="623"/>
                    <a:pt x="45" y="789"/>
                    <a:pt x="60" y="860"/>
                  </a:cubicBezTo>
                  <a:cubicBezTo>
                    <a:pt x="75" y="930"/>
                    <a:pt x="53" y="907"/>
                    <a:pt x="105" y="954"/>
                  </a:cubicBezTo>
                  <a:cubicBezTo>
                    <a:pt x="158" y="1001"/>
                    <a:pt x="267" y="1072"/>
                    <a:pt x="376" y="1143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2409" y="3264"/>
              <a:ext cx="330" cy="165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336" h="144">
                  <a:moveTo>
                    <a:pt x="336" y="0"/>
                  </a:moveTo>
                  <a:cubicBezTo>
                    <a:pt x="336" y="0"/>
                    <a:pt x="168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3114" y="3225"/>
              <a:ext cx="265" cy="1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5" y="199"/>
                </a:cxn>
              </a:cxnLst>
              <a:rect l="0" t="0" r="r" b="b"/>
              <a:pathLst>
                <a:path w="265" h="199">
                  <a:moveTo>
                    <a:pt x="0" y="0"/>
                  </a:moveTo>
                  <a:cubicBezTo>
                    <a:pt x="44" y="33"/>
                    <a:pt x="210" y="158"/>
                    <a:pt x="265" y="199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2319" y="3580"/>
              <a:ext cx="108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144"/>
                </a:cxn>
              </a:cxnLst>
              <a:rect l="0" t="0" r="r" b="b"/>
              <a:pathLst>
                <a:path w="108" h="144">
                  <a:moveTo>
                    <a:pt x="0" y="0"/>
                  </a:moveTo>
                  <a:cubicBezTo>
                    <a:pt x="17" y="24"/>
                    <a:pt x="86" y="114"/>
                    <a:pt x="108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163" y="3585"/>
              <a:ext cx="47" cy="126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0" y="144"/>
                </a:cxn>
              </a:cxnLst>
              <a:rect l="0" t="0" r="r" b="b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2403" y="3264"/>
              <a:ext cx="318" cy="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36" y="144"/>
                </a:cxn>
              </a:cxnLst>
              <a:rect l="0" t="0" r="r" b="b"/>
              <a:pathLst>
                <a:path w="336" h="144">
                  <a:moveTo>
                    <a:pt x="0" y="0"/>
                  </a:moveTo>
                  <a:cubicBezTo>
                    <a:pt x="0" y="0"/>
                    <a:pt x="168" y="72"/>
                    <a:pt x="33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 flipH="1">
              <a:off x="2834" y="3585"/>
              <a:ext cx="47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</a:cxnLst>
              <a:rect l="0" t="0" r="r" b="b"/>
              <a:pathLst>
                <a:path w="1" h="192">
                  <a:moveTo>
                    <a:pt x="0" y="0"/>
                  </a:moveTo>
                  <a:cubicBezTo>
                    <a:pt x="0" y="0"/>
                    <a:pt x="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2883" y="3276"/>
              <a:ext cx="47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050" y="2655"/>
              <a:ext cx="84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cubicBezTo>
                    <a:pt x="0" y="0"/>
                    <a:pt x="48" y="72"/>
                    <a:pt x="96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3720" y="3243"/>
              <a:ext cx="648" cy="1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1" y="213"/>
                </a:cxn>
              </a:cxnLst>
              <a:rect l="0" t="0" r="r" b="b"/>
              <a:pathLst>
                <a:path w="621" h="213">
                  <a:moveTo>
                    <a:pt x="0" y="0"/>
                  </a:moveTo>
                  <a:cubicBezTo>
                    <a:pt x="104" y="36"/>
                    <a:pt x="518" y="178"/>
                    <a:pt x="621" y="213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539" y="3564"/>
              <a:ext cx="225" cy="1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192"/>
                </a:cxn>
              </a:cxnLst>
              <a:rect l="0" t="0" r="r" b="b"/>
              <a:pathLst>
                <a:path w="288" h="192">
                  <a:moveTo>
                    <a:pt x="0" y="0"/>
                  </a:moveTo>
                  <a:cubicBezTo>
                    <a:pt x="0" y="0"/>
                    <a:pt x="144" y="96"/>
                    <a:pt x="288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866" y="3582"/>
              <a:ext cx="1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551" y="3570"/>
              <a:ext cx="195" cy="168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0" y="192"/>
                </a:cxn>
              </a:cxnLst>
              <a:rect l="0" t="0" r="r" b="b"/>
              <a:pathLst>
                <a:path w="240" h="192">
                  <a:moveTo>
                    <a:pt x="240" y="0"/>
                  </a:moveTo>
                  <a:cubicBezTo>
                    <a:pt x="240" y="0"/>
                    <a:pt x="120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067" y="3576"/>
              <a:ext cx="312" cy="296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0" y="296"/>
                </a:cxn>
              </a:cxnLst>
              <a:rect l="0" t="0" r="r" b="b"/>
              <a:pathLst>
                <a:path w="312" h="296">
                  <a:moveTo>
                    <a:pt x="312" y="0"/>
                  </a:moveTo>
                  <a:cubicBezTo>
                    <a:pt x="260" y="49"/>
                    <a:pt x="65" y="234"/>
                    <a:pt x="0" y="296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2499" y="3855"/>
              <a:ext cx="267" cy="177"/>
            </a:xfrm>
            <a:custGeom>
              <a:avLst/>
              <a:gdLst/>
              <a:ahLst/>
              <a:cxnLst>
                <a:cxn ang="0">
                  <a:pos x="288" y="0"/>
                </a:cxn>
                <a:cxn ang="0">
                  <a:pos x="0" y="192"/>
                </a:cxn>
              </a:cxnLst>
              <a:rect l="0" t="0" r="r" b="b"/>
              <a:pathLst>
                <a:path w="288" h="192">
                  <a:moveTo>
                    <a:pt x="288" y="0"/>
                  </a:moveTo>
                  <a:cubicBezTo>
                    <a:pt x="288" y="0"/>
                    <a:pt x="144" y="96"/>
                    <a:pt x="0" y="192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009" y="3534"/>
              <a:ext cx="1323" cy="258"/>
            </a:xfrm>
            <a:custGeom>
              <a:avLst/>
              <a:gdLst/>
              <a:ahLst/>
              <a:cxnLst>
                <a:cxn ang="0">
                  <a:pos x="1323" y="0"/>
                </a:cxn>
                <a:cxn ang="0">
                  <a:pos x="1058" y="134"/>
                </a:cxn>
                <a:cxn ang="0">
                  <a:pos x="418" y="146"/>
                </a:cxn>
                <a:cxn ang="0">
                  <a:pos x="0" y="258"/>
                </a:cxn>
              </a:cxnLst>
              <a:rect l="0" t="0" r="r" b="b"/>
              <a:pathLst>
                <a:path w="1323" h="258">
                  <a:moveTo>
                    <a:pt x="1323" y="0"/>
                  </a:moveTo>
                  <a:cubicBezTo>
                    <a:pt x="1279" y="22"/>
                    <a:pt x="1209" y="110"/>
                    <a:pt x="1058" y="134"/>
                  </a:cubicBezTo>
                  <a:cubicBezTo>
                    <a:pt x="907" y="158"/>
                    <a:pt x="594" y="125"/>
                    <a:pt x="418" y="146"/>
                  </a:cubicBezTo>
                  <a:cubicBezTo>
                    <a:pt x="242" y="167"/>
                    <a:pt x="87" y="235"/>
                    <a:pt x="0" y="258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452" y="3588"/>
              <a:ext cx="47" cy="12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auto">
            <a:xfrm>
              <a:off x="2031" y="3102"/>
              <a:ext cx="501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HYPOVOLEMIA</a:t>
              </a: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auto">
            <a:xfrm>
              <a:off x="2019" y="3714"/>
              <a:ext cx="288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CVP</a:t>
              </a:r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2253" y="3282"/>
              <a:ext cx="53" cy="1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" h="144">
                  <a:moveTo>
                    <a:pt x="0" y="0"/>
                  </a:moveTo>
                  <a:cubicBezTo>
                    <a:pt x="0" y="0"/>
                    <a:pt x="0" y="72"/>
                    <a:pt x="0" y="144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auto">
            <a:xfrm>
              <a:off x="2271" y="4014"/>
              <a:ext cx="273" cy="174"/>
            </a:xfrm>
            <a:prstGeom prst="ellipse">
              <a:avLst/>
            </a:prstGeom>
            <a:solidFill>
              <a:srgbClr val="FF9900"/>
            </a:solidFill>
            <a:ln w="648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 eaLnBrk="0" hangingPunct="0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800">
                  <a:solidFill>
                    <a:srgbClr val="000000"/>
                  </a:solidFill>
                  <a:latin typeface="Arial" charset="0"/>
                  <a:ea typeface="Lucida Sans Unicode" charset="0"/>
                  <a:cs typeface="Lucida Sans Unicode" charset="0"/>
                </a:rPr>
                <a:t>BP</a:t>
              </a:r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3959" y="3600"/>
              <a:ext cx="1" cy="2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48"/>
                </a:cxn>
              </a:cxnLst>
              <a:rect l="0" t="0" r="r" b="b"/>
              <a:pathLst>
                <a:path w="1" h="248">
                  <a:moveTo>
                    <a:pt x="0" y="0"/>
                  </a:moveTo>
                  <a:cubicBezTo>
                    <a:pt x="0" y="41"/>
                    <a:pt x="0" y="196"/>
                    <a:pt x="0" y="248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2400" y="2667"/>
              <a:ext cx="1" cy="1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5"/>
                </a:cxn>
              </a:cxnLst>
              <a:rect l="0" t="0" r="r" b="b"/>
              <a:pathLst>
                <a:path w="1" h="135">
                  <a:moveTo>
                    <a:pt x="0" y="0"/>
                  </a:moveTo>
                  <a:cubicBezTo>
                    <a:pt x="0" y="22"/>
                    <a:pt x="0" y="107"/>
                    <a:pt x="0" y="135"/>
                  </a:cubicBez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3591" y="1676"/>
              <a:ext cx="864" cy="4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" y="196"/>
                </a:cxn>
                <a:cxn ang="0">
                  <a:pos x="864" y="444"/>
                </a:cxn>
              </a:cxnLst>
              <a:rect l="0" t="0" r="r" b="b"/>
              <a:pathLst>
                <a:path w="864" h="444">
                  <a:moveTo>
                    <a:pt x="0" y="0"/>
                  </a:moveTo>
                  <a:cubicBezTo>
                    <a:pt x="91" y="33"/>
                    <a:pt x="396" y="122"/>
                    <a:pt x="540" y="196"/>
                  </a:cubicBezTo>
                  <a:cubicBezTo>
                    <a:pt x="684" y="270"/>
                    <a:pt x="796" y="392"/>
                    <a:pt x="864" y="444"/>
                  </a:cubicBezTo>
                </a:path>
              </a:pathLst>
            </a:custGeom>
            <a:noFill/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auto">
            <a:xfrm>
              <a:off x="2819" y="1740"/>
              <a:ext cx="96" cy="14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4088" y="1941"/>
              <a:ext cx="799" cy="43"/>
            </a:xfrm>
            <a:custGeom>
              <a:avLst/>
              <a:gdLst/>
              <a:ahLst/>
              <a:cxnLst>
                <a:cxn ang="0">
                  <a:pos x="799" y="43"/>
                </a:cxn>
                <a:cxn ang="0">
                  <a:pos x="0" y="0"/>
                </a:cxn>
              </a:cxnLst>
              <a:rect l="0" t="0" r="r" b="b"/>
              <a:pathLst>
                <a:path w="799" h="43">
                  <a:moveTo>
                    <a:pt x="799" y="43"/>
                  </a:moveTo>
                  <a:lnTo>
                    <a:pt x="0" y="0"/>
                  </a:lnTo>
                </a:path>
              </a:pathLst>
            </a:custGeom>
            <a:solidFill>
              <a:srgbClr val="FF9900"/>
            </a:solidFill>
            <a:ln w="2232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auto">
            <a:xfrm>
              <a:off x="3875" y="2028"/>
              <a:ext cx="48" cy="144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auto">
            <a:xfrm>
              <a:off x="3203" y="2940"/>
              <a:ext cx="240" cy="192"/>
            </a:xfrm>
            <a:prstGeom prst="line">
              <a:avLst/>
            </a:prstGeom>
            <a:noFill/>
            <a:ln w="2232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700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Sufficiency For Conditional Independence: 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722459"/>
            <a:ext cx="83820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The Markov blanket of node u consists of the </a:t>
            </a:r>
            <a:r>
              <a:rPr lang="en-US" dirty="0">
                <a:solidFill>
                  <a:srgbClr val="FF0000"/>
                </a:solidFill>
              </a:rPr>
              <a:t>parents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children</a:t>
            </a:r>
            <a:r>
              <a:rPr lang="en-US" dirty="0"/>
              <a:t>, and </a:t>
            </a:r>
            <a:r>
              <a:rPr lang="en-US" dirty="0">
                <a:solidFill>
                  <a:srgbClr val="FFC000"/>
                </a:solidFill>
              </a:rPr>
              <a:t>children’s parents </a:t>
            </a:r>
            <a:r>
              <a:rPr lang="en-US" dirty="0"/>
              <a:t>of u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P(</a:t>
            </a:r>
            <a:r>
              <a:rPr lang="en-US" dirty="0" err="1"/>
              <a:t>u|MB</a:t>
            </a:r>
            <a:r>
              <a:rPr lang="en-US" dirty="0"/>
              <a:t>(u),v) = P(</a:t>
            </a:r>
            <a:r>
              <a:rPr lang="en-US" dirty="0" err="1"/>
              <a:t>u|MB</a:t>
            </a:r>
            <a:r>
              <a:rPr lang="en-US" dirty="0"/>
              <a:t>(u))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52800" y="2638447"/>
            <a:ext cx="2514600" cy="2847975"/>
            <a:chOff x="3352800" y="3200400"/>
            <a:chExt cx="2514600" cy="2847975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2800" y="3200400"/>
              <a:ext cx="2514600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4445000" y="4495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A1F1EF2-745B-7C43-9EA6-77BA4410B64D}"/>
              </a:ext>
            </a:extLst>
          </p:cNvPr>
          <p:cNvSpPr/>
          <p:nvPr/>
        </p:nvSpPr>
        <p:spPr>
          <a:xfrm>
            <a:off x="4187825" y="3444875"/>
            <a:ext cx="304800" cy="3048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B6E258-22B3-3D46-8613-32F5FED7009A}"/>
              </a:ext>
            </a:extLst>
          </p:cNvPr>
          <p:cNvSpPr/>
          <p:nvPr/>
        </p:nvSpPr>
        <p:spPr>
          <a:xfrm>
            <a:off x="4768850" y="3441700"/>
            <a:ext cx="304800" cy="30480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E5DF89B-FD39-4B4D-89FE-1ECEB17E7A4A}"/>
              </a:ext>
            </a:extLst>
          </p:cNvPr>
          <p:cNvSpPr/>
          <p:nvPr/>
        </p:nvSpPr>
        <p:spPr>
          <a:xfrm>
            <a:off x="5038725" y="3940175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A629A2-2068-7C4B-A5D9-57AD833FB436}"/>
              </a:ext>
            </a:extLst>
          </p:cNvPr>
          <p:cNvSpPr/>
          <p:nvPr/>
        </p:nvSpPr>
        <p:spPr>
          <a:xfrm>
            <a:off x="3854450" y="3940175"/>
            <a:ext cx="304800" cy="304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AEBEF1-1F4B-2841-A169-9DF657770418}"/>
              </a:ext>
            </a:extLst>
          </p:cNvPr>
          <p:cNvSpPr/>
          <p:nvPr/>
        </p:nvSpPr>
        <p:spPr>
          <a:xfrm>
            <a:off x="4191000" y="4432300"/>
            <a:ext cx="304800" cy="304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FD7962-465E-7740-ABA9-A6E8E354E09B}"/>
              </a:ext>
            </a:extLst>
          </p:cNvPr>
          <p:cNvSpPr/>
          <p:nvPr/>
        </p:nvSpPr>
        <p:spPr>
          <a:xfrm>
            <a:off x="4768850" y="4430734"/>
            <a:ext cx="304800" cy="304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1" y="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endParaRPr lang="en-GB" dirty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685821" y="1905000"/>
            <a:ext cx="7620001" cy="38100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15365" name="Oval 5"/>
          <p:cNvSpPr>
            <a:spLocks noChangeArrowheads="1"/>
          </p:cNvSpPr>
          <p:nvPr/>
        </p:nvSpPr>
        <p:spPr bwMode="auto">
          <a:xfrm>
            <a:off x="914400" y="2636839"/>
            <a:ext cx="4191000" cy="2879725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133601" y="2773364"/>
            <a:ext cx="1641134" cy="581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Directed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408617" y="2773364"/>
            <a:ext cx="2093207" cy="581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Undirected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81000" y="990601"/>
            <a:ext cx="8153400" cy="4800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05" tIns="45606" rIns="91205" bIns="45606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24200" y="1247070"/>
            <a:ext cx="3149618" cy="581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Graphical models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370034" y="3578226"/>
            <a:ext cx="2194159" cy="149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Alarm network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State-space models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HMMs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Naïve </a:t>
            </a:r>
            <a:r>
              <a:rPr lang="en-GB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Bayes</a:t>
            </a: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classifier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PCA/ ICA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107010" y="3600450"/>
            <a:ext cx="2254343" cy="149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Markov Random Field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Boltzmann machine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 err="1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Ising</a:t>
            </a:r>
            <a:r>
              <a:rPr lang="en-GB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 model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Max-</a:t>
            </a:r>
            <a:r>
              <a:rPr lang="en-GB" dirty="0" err="1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ent</a:t>
            </a:r>
            <a:r>
              <a:rPr lang="en-GB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 model</a:t>
            </a:r>
          </a:p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FFC000"/>
                </a:solidFill>
                <a:ea typeface="Lucida Sans Unicode" charset="0"/>
                <a:cs typeface="Lucida Sans Unicode" charset="0"/>
              </a:rPr>
              <a:t>Log-linear models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522418" y="3184547"/>
            <a:ext cx="2203565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(Bayesian belief nets)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5029200" y="3184547"/>
            <a:ext cx="2863959" cy="371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(Markov nets, Factor graphs)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102251"/>
            <a:ext cx="8231040" cy="838168"/>
          </a:xfrm>
        </p:spPr>
        <p:txBody>
          <a:bodyPr>
            <a:normAutofit fontScale="90000"/>
          </a:bodyPr>
          <a:lstStyle/>
          <a:p>
            <a:r>
              <a:rPr lang="en-US" dirty="0"/>
              <a:t>Turning A Directed Graphical Model Into An Undirected Model Via Moralization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146601"/>
            <a:ext cx="8382000" cy="5185746"/>
          </a:xfrm>
        </p:spPr>
        <p:txBody>
          <a:bodyPr/>
          <a:lstStyle/>
          <a:p>
            <a:r>
              <a:rPr lang="en-US" dirty="0"/>
              <a:t>Moralization: connect all parents of each node and remove arrows</a:t>
            </a:r>
          </a:p>
        </p:txBody>
      </p:sp>
      <p:pic>
        <p:nvPicPr>
          <p:cNvPr id="6" name="Picture 5" descr="fig20.3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0" y="2743200"/>
            <a:ext cx="3409920" cy="3502448"/>
          </a:xfrm>
          <a:prstGeom prst="rect">
            <a:avLst/>
          </a:prstGeom>
        </p:spPr>
      </p:pic>
      <p:pic>
        <p:nvPicPr>
          <p:cNvPr id="7" name="Picture 6" descr="fig20.3b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20" y="2750422"/>
            <a:ext cx="3398400" cy="342179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742560" y="4229744"/>
            <a:ext cx="1693440" cy="5761"/>
          </a:xfrm>
          <a:prstGeom prst="straightConnector1">
            <a:avLst/>
          </a:prstGeom>
          <a:ln w="57150" cmpd="sng">
            <a:solidFill>
              <a:srgbClr val="0F6FC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362204"/>
            <a:ext cx="4878720" cy="5069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857440" y="5819512"/>
            <a:ext cx="286560" cy="276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747" tIns="41369" rIns="82747" bIns="41369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978904" y="6096000"/>
            <a:ext cx="92202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0" tIns="45641" rIns="91280" bIns="45641" spcCol="0" rtlCol="0" anchor="ctr"/>
          <a:lstStyle/>
          <a:p>
            <a:pPr algn="ctr"/>
            <a:endParaRPr lang="en-US" sz="2800" dirty="0">
              <a:solidFill>
                <a:srgbClr val="7030A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82224"/>
              </p:ext>
            </p:extLst>
          </p:nvPr>
        </p:nvGraphicFramePr>
        <p:xfrm>
          <a:off x="3733799" y="6172200"/>
          <a:ext cx="481726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7" imgW="3670300" imgH="406400" progId="Equation.DSMT4">
                  <p:embed/>
                </p:oleObj>
              </mc:Choice>
              <mc:Fallback>
                <p:oleObj name="Equation" r:id="rId7" imgW="3670300" imgH="40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799" y="6172200"/>
                        <a:ext cx="481726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8189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1" y="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Toy Example Of A Markov Net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0" y="1143000"/>
            <a:ext cx="3124200" cy="2362200"/>
            <a:chOff x="2667000" y="1143000"/>
            <a:chExt cx="3124200" cy="2362200"/>
          </a:xfrm>
        </p:grpSpPr>
        <p:sp>
          <p:nvSpPr>
            <p:cNvPr id="16386" name="Oval 2"/>
            <p:cNvSpPr>
              <a:spLocks noChangeArrowheads="1"/>
            </p:cNvSpPr>
            <p:nvPr/>
          </p:nvSpPr>
          <p:spPr bwMode="auto">
            <a:xfrm>
              <a:off x="2667000" y="1143000"/>
              <a:ext cx="930275" cy="746125"/>
            </a:xfrm>
            <a:prstGeom prst="ellipse">
              <a:avLst/>
            </a:prstGeom>
            <a:noFill/>
            <a:ln w="9360">
              <a:solidFill>
                <a:srgbClr val="00CC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2860675" y="1301750"/>
              <a:ext cx="3795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00CC99"/>
                </a:buCl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CC99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CC99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6388" name="Oval 4"/>
            <p:cNvSpPr>
              <a:spLocks noChangeArrowheads="1"/>
            </p:cNvSpPr>
            <p:nvPr/>
          </p:nvSpPr>
          <p:spPr bwMode="auto">
            <a:xfrm>
              <a:off x="4860925" y="1143000"/>
              <a:ext cx="930275" cy="746125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5056188" y="1301750"/>
              <a:ext cx="3795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FF0000"/>
                </a:buCl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4860925" y="2759075"/>
              <a:ext cx="930275" cy="746125"/>
            </a:xfrm>
            <a:prstGeom prst="ellipse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5056188" y="2917825"/>
              <a:ext cx="3795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3333CC"/>
                </a:buCl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3333CC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3333CC"/>
                  </a:solidFill>
                  <a:ea typeface="Lucida Sans Unicode" charset="0"/>
                  <a:cs typeface="Lucida Sans Unicode" charset="0"/>
                </a:rPr>
                <a:t>5</a:t>
              </a:r>
            </a:p>
          </p:txBody>
        </p:sp>
        <p:sp>
          <p:nvSpPr>
            <p:cNvPr id="16392" name="Oval 8"/>
            <p:cNvSpPr>
              <a:spLocks noChangeArrowheads="1"/>
            </p:cNvSpPr>
            <p:nvPr/>
          </p:nvSpPr>
          <p:spPr bwMode="auto">
            <a:xfrm>
              <a:off x="3810000" y="1981200"/>
              <a:ext cx="930275" cy="746125"/>
            </a:xfrm>
            <a:prstGeom prst="ellipse">
              <a:avLst/>
            </a:prstGeom>
            <a:noFill/>
            <a:ln w="936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Text Box 9"/>
            <p:cNvSpPr txBox="1">
              <a:spLocks noChangeArrowheads="1"/>
            </p:cNvSpPr>
            <p:nvPr/>
          </p:nvSpPr>
          <p:spPr bwMode="auto">
            <a:xfrm>
              <a:off x="3924300" y="2171700"/>
              <a:ext cx="3795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FF0000"/>
                </a:buCl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FF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6394" name="Oval 10"/>
            <p:cNvSpPr>
              <a:spLocks noChangeArrowheads="1"/>
            </p:cNvSpPr>
            <p:nvPr/>
          </p:nvSpPr>
          <p:spPr bwMode="auto">
            <a:xfrm>
              <a:off x="2667000" y="2759075"/>
              <a:ext cx="930275" cy="746125"/>
            </a:xfrm>
            <a:prstGeom prst="ellipse">
              <a:avLst/>
            </a:prstGeom>
            <a:noFill/>
            <a:ln w="936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2860675" y="2917825"/>
              <a:ext cx="37956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buClr>
                  <a:srgbClr val="3333CC"/>
                </a:buCl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3333CC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3333CC"/>
                  </a:solidFill>
                  <a:ea typeface="Lucida Sans Unicode" charset="0"/>
                  <a:cs typeface="Lucida Sans Unicode" charset="0"/>
                </a:rPr>
                <a:t>4</a:t>
              </a:r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3597275" y="1516063"/>
              <a:ext cx="126365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3421063" y="1824038"/>
              <a:ext cx="465137" cy="309562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>
              <a:off x="4648199" y="1827213"/>
              <a:ext cx="412750" cy="3063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H="1">
              <a:off x="3529012" y="2590800"/>
              <a:ext cx="357188" cy="29210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6"/>
            <p:cNvSpPr>
              <a:spLocks noChangeShapeType="1"/>
            </p:cNvSpPr>
            <p:nvPr/>
          </p:nvSpPr>
          <p:spPr bwMode="auto">
            <a:xfrm>
              <a:off x="4648199" y="2590800"/>
              <a:ext cx="346075" cy="23018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657600" y="3886204"/>
            <a:ext cx="5105400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e.g.,</a:t>
            </a:r>
            <a:r>
              <a:rPr lang="en-GB" sz="3200" dirty="0">
                <a:solidFill>
                  <a:srgbClr val="00CC99"/>
                </a:solidFill>
                <a:ea typeface="Lucida Sans Unicode" charset="0"/>
                <a:cs typeface="Lucida Sans Unicode" charset="0"/>
              </a:rPr>
              <a:t>   X</a:t>
            </a:r>
            <a:r>
              <a:rPr lang="en-GB" sz="3200" baseline="-25000" dirty="0">
                <a:solidFill>
                  <a:srgbClr val="00CC99"/>
                </a:solidFill>
                <a:ea typeface="Lucida Sans Unicode" charset="0"/>
                <a:cs typeface="Lucida Sans Unicode" charset="0"/>
              </a:rPr>
              <a:t>1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cmsy10" pitchFamily="32" charset="0"/>
                <a:ea typeface="Lucida Sans Unicode" charset="0"/>
                <a:cs typeface="Lucida Sans Unicode" charset="0"/>
              </a:rPr>
              <a:t>?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200" dirty="0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4</a:t>
            </a:r>
            <a:r>
              <a:rPr lang="en-GB" sz="3200" dirty="0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, X</a:t>
            </a:r>
            <a:r>
              <a:rPr lang="en-GB" sz="3200" baseline="-25000" dirty="0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5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| </a:t>
            </a:r>
            <a:r>
              <a:rPr lang="en-GB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2</a:t>
            </a:r>
            <a:r>
              <a:rPr lang="en-GB" sz="32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, X</a:t>
            </a:r>
            <a:r>
              <a:rPr lang="en-GB" sz="3200" baseline="-25000" dirty="0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3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33400" y="3886201"/>
            <a:ext cx="3276600" cy="5831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774" tIns="46679" rIns="89774" bIns="46679">
            <a:spAutoFit/>
          </a:bodyPr>
          <a:lstStyle/>
          <a:p>
            <a:pPr>
              <a:buClr>
                <a:srgbClr val="00CC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 dirty="0">
                <a:solidFill>
                  <a:srgbClr val="00CC99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>
                <a:solidFill>
                  <a:srgbClr val="00CC99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CC99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cmsy10" pitchFamily="32" charset="0"/>
                <a:ea typeface="Lucida Sans Unicode" charset="0"/>
                <a:cs typeface="Lucida Sans Unicode" charset="0"/>
              </a:rPr>
              <a:t>?</a:t>
            </a:r>
            <a:r>
              <a:rPr lang="en-GB" sz="3200" dirty="0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200" dirty="0" err="1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 err="1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rest</a:t>
            </a:r>
            <a:r>
              <a:rPr lang="en-GB" sz="3200" dirty="0">
                <a:solidFill>
                  <a:srgbClr val="3333CC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| </a:t>
            </a:r>
            <a:r>
              <a:rPr lang="en-GB" sz="32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 err="1">
                <a:solidFill>
                  <a:srgbClr val="FF0000"/>
                </a:solidFill>
                <a:ea typeface="Lucida Sans Unicode" charset="0"/>
                <a:cs typeface="Lucida Sans Unicode" charset="0"/>
              </a:rPr>
              <a:t>neigh</a:t>
            </a:r>
            <a:endParaRPr lang="en-GB" sz="3200" baseline="-25000" dirty="0">
              <a:solidFill>
                <a:srgbClr val="FF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429012" y="4724416"/>
            <a:ext cx="1862275" cy="3712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buClr>
                <a:srgbClr val="CC00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CC0099"/>
                </a:solidFill>
                <a:ea typeface="Lucida Sans Unicode" charset="0"/>
                <a:cs typeface="Lucida Sans Unicode" charset="0"/>
              </a:rPr>
              <a:t>Potential function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51218" y="6400821"/>
            <a:ext cx="1839594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buClr>
                <a:srgbClr val="CC00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CC0099"/>
                </a:solidFill>
                <a:ea typeface="Lucida Sans Unicode" charset="0"/>
                <a:cs typeface="Lucida Sans Unicode" charset="0"/>
              </a:rPr>
              <a:t>Partition function</a:t>
            </a:r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 flipH="1" flipV="1">
            <a:off x="2589235" y="6246814"/>
            <a:ext cx="841375" cy="307975"/>
          </a:xfrm>
          <a:prstGeom prst="line">
            <a:avLst/>
          </a:prstGeom>
          <a:noFill/>
          <a:ln w="38160">
            <a:solidFill>
              <a:srgbClr val="CC0099"/>
            </a:solidFill>
            <a:miter lim="800000"/>
            <a:headEnd/>
            <a:tailEnd type="triangle" w="med" len="med"/>
          </a:ln>
          <a:effectLst/>
        </p:spPr>
        <p:txBody>
          <a:bodyPr lIns="91205" tIns="45606" rIns="91205" bIns="45606"/>
          <a:lstStyle/>
          <a:p>
            <a:endParaRPr lang="en-US"/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5872109" y="1828800"/>
            <a:ext cx="3271891" cy="9252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buClr>
                <a:srgbClr val="CC00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CC0099"/>
                </a:solidFill>
                <a:ea typeface="Lucida Sans Unicode" charset="0"/>
                <a:cs typeface="Lucida Sans Unicode" charset="0"/>
              </a:rPr>
              <a:t>Maximal clique: largest subset of </a:t>
            </a:r>
          </a:p>
          <a:p>
            <a:pPr>
              <a:buClr>
                <a:srgbClr val="CC00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CC0099"/>
                </a:solidFill>
                <a:ea typeface="Lucida Sans Unicode" charset="0"/>
                <a:cs typeface="Lucida Sans Unicode" charset="0"/>
              </a:rPr>
              <a:t>vertices such that each pair</a:t>
            </a:r>
          </a:p>
          <a:p>
            <a:pPr>
              <a:buClr>
                <a:srgbClr val="CC00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CC0099"/>
                </a:solidFill>
                <a:ea typeface="Lucida Sans Unicode" charset="0"/>
                <a:cs typeface="Lucida Sans Unicode" charset="0"/>
              </a:rPr>
              <a:t>is connected by an edge</a:t>
            </a:r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6019800" y="6400804"/>
            <a:ext cx="77006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buClr>
                <a:srgbClr val="CC0099"/>
              </a:buCl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CC0099"/>
                </a:solidFill>
                <a:ea typeface="Lucida Sans Unicode" charset="0"/>
                <a:cs typeface="Lucida Sans Unicode" charset="0"/>
              </a:rPr>
              <a:t>Clique</a:t>
            </a:r>
          </a:p>
        </p:txBody>
      </p:sp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5181601"/>
            <a:ext cx="8915400" cy="109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105401" y="5105401"/>
            <a:ext cx="380998" cy="457200"/>
          </a:xfrm>
          <a:prstGeom prst="line">
            <a:avLst/>
          </a:prstGeom>
          <a:noFill/>
          <a:ln w="38160">
            <a:solidFill>
              <a:srgbClr val="CC0099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1" y="57150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85731" y="57150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1" y="575695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964244" y="5715000"/>
            <a:ext cx="228600" cy="381000"/>
          </a:xfrm>
          <a:prstGeom prst="rect">
            <a:avLst/>
          </a:prstGeom>
          <a:solidFill>
            <a:srgbClr val="FFFFFF"/>
          </a:solidFill>
          <a:ln w="648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89782" tIns="46685" rIns="89782" bIns="46685" rtlCol="0" anchor="ctr"/>
          <a:lstStyle/>
          <a:p>
            <a:pPr algn="ctr" eaLnBrk="0" hangingPunct="0">
              <a:tabLst>
                <a:tab pos="0" algn="l"/>
                <a:tab pos="912158" algn="l"/>
                <a:tab pos="1824314" algn="l"/>
                <a:tab pos="2736471" algn="l"/>
                <a:tab pos="3648628" algn="l"/>
                <a:tab pos="4560783" algn="l"/>
                <a:tab pos="5472947" algn="l"/>
                <a:tab pos="6385101" algn="l"/>
                <a:tab pos="7297262" algn="l"/>
                <a:tab pos="8209412" algn="l"/>
                <a:tab pos="9121577" algn="l"/>
                <a:tab pos="10033732" algn="l"/>
              </a:tabLst>
            </a:pPr>
            <a:endParaRPr lang="en-US" sz="8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5562921"/>
            <a:ext cx="399765" cy="579596"/>
          </a:xfrm>
          <a:prstGeom prst="rect">
            <a:avLst/>
          </a:prstGeom>
          <a:noFill/>
        </p:spPr>
        <p:txBody>
          <a:bodyPr wrap="none" lIns="91216" tIns="45609" rIns="91216" bIns="45609" rtlCol="0">
            <a:spAutoFit/>
          </a:bodyPr>
          <a:lstStyle/>
          <a:p>
            <a:r>
              <a:rPr lang="en-US" sz="3200" dirty="0">
                <a:latin typeface="+mj-lt"/>
                <a:cs typeface="Cambria"/>
              </a:rPr>
              <a:t>3</a:t>
            </a:r>
          </a:p>
        </p:txBody>
      </p:sp>
      <p:sp>
        <p:nvSpPr>
          <p:cNvPr id="27" name="Right Brace 26"/>
          <p:cNvSpPr/>
          <p:nvPr/>
        </p:nvSpPr>
        <p:spPr>
          <a:xfrm rot="5400000">
            <a:off x="6134120" y="5524502"/>
            <a:ext cx="457201" cy="1447800"/>
          </a:xfrm>
          <a:prstGeom prst="rightBrace">
            <a:avLst>
              <a:gd name="adj1" fmla="val 8333"/>
              <a:gd name="adj2" fmla="val 53548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205" tIns="45606" rIns="91205" bIns="45606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animBg="1"/>
      <p:bldP spid="164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A Real Markov Net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143021"/>
            <a:ext cx="3703638" cy="2836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3400" y="4267201"/>
            <a:ext cx="8610600" cy="1571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774" tIns="46679" rIns="89774" bIns="46679">
            <a:spAutoFit/>
          </a:bodyPr>
          <a:lstStyle/>
          <a:p>
            <a:pPr>
              <a:buFont typeface="Times New Roman" pitchFamily="16" charset="0"/>
              <a:buChar char="•"/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Estimate P(x</a:t>
            </a:r>
            <a:r>
              <a:rPr lang="en-GB" sz="3200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1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…, </a:t>
            </a:r>
            <a:r>
              <a:rPr lang="en-GB" sz="32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n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| y</a:t>
            </a:r>
            <a:r>
              <a:rPr lang="en-GB" sz="3200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1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…, </a:t>
            </a:r>
            <a:r>
              <a:rPr lang="en-GB" sz="32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y</a:t>
            </a:r>
            <a:r>
              <a:rPr lang="en-GB" sz="3200" baseline="-250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n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)</a:t>
            </a:r>
          </a:p>
          <a:p>
            <a:pPr>
              <a:buFont typeface="Times New Roman" pitchFamily="16" charset="0"/>
              <a:buChar char="•"/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US" sz="3200" dirty="0">
                <a:latin typeface="Lucida Grande"/>
                <a:ea typeface="Lucida Grande"/>
                <a:cs typeface="Lucida Grande"/>
              </a:rPr>
              <a:t> Ψ</a:t>
            </a:r>
            <a:r>
              <a:rPr lang="en-US" sz="3200" baseline="-25000" dirty="0">
                <a:latin typeface="Lucida Grande"/>
                <a:ea typeface="Lucida Grande"/>
                <a:cs typeface="Lucida Grande"/>
              </a:rPr>
              <a:t>1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(x</a:t>
            </a:r>
            <a:r>
              <a:rPr lang="en-GB" sz="3200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y</a:t>
            </a:r>
            <a:r>
              <a:rPr lang="en-GB" sz="3200" baseline="-250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) = P(</a:t>
            </a:r>
            <a:r>
              <a:rPr lang="en-GB" sz="32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y</a:t>
            </a:r>
            <a:r>
              <a:rPr lang="en-GB" sz="3200" baseline="-250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| x</a:t>
            </a:r>
            <a:r>
              <a:rPr lang="en-GB" sz="3200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): local evidence likelihood</a:t>
            </a:r>
          </a:p>
          <a:p>
            <a:pPr>
              <a:buFont typeface="Times New Roman" pitchFamily="16" charset="0"/>
              <a:buChar char="•"/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en-US" sz="3200" dirty="0">
                <a:latin typeface="Lucida Grande"/>
                <a:ea typeface="Lucida Grande"/>
                <a:cs typeface="Lucida Grande"/>
              </a:rPr>
              <a:t>Ψ</a:t>
            </a:r>
            <a:r>
              <a:rPr lang="en-US" sz="3200" baseline="-25000" dirty="0">
                <a:latin typeface="Lucida Grande"/>
                <a:ea typeface="Lucida Grande"/>
                <a:cs typeface="Lucida Grande"/>
              </a:rPr>
              <a:t>2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(x</a:t>
            </a:r>
            <a:r>
              <a:rPr lang="en-GB" sz="3200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j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) = exp(-J(x</a:t>
            </a:r>
            <a:r>
              <a:rPr lang="en-GB" sz="3200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x</a:t>
            </a:r>
            <a:r>
              <a:rPr lang="en-GB" sz="3200" baseline="-25000" dirty="0" err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j</a:t>
            </a:r>
            <a:r>
              <a:rPr lang="en-GB" sz="32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)): compatibility matrix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08726" y="1184297"/>
            <a:ext cx="1678058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Observed pixels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07138" y="2784497"/>
            <a:ext cx="1467218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Latent causes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Image Segmentation With MRFs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496" y="2311401"/>
            <a:ext cx="6724704" cy="325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86600" y="6400800"/>
            <a:ext cx="4648200" cy="369332"/>
          </a:xfrm>
          <a:prstGeom prst="rect">
            <a:avLst/>
          </a:prstGeom>
          <a:noFill/>
        </p:spPr>
        <p:txBody>
          <a:bodyPr wrap="square" lIns="91205" tIns="45606" rIns="91205" bIns="45606" rtlCol="0">
            <a:spAutoFit/>
          </a:bodyPr>
          <a:lstStyle/>
          <a:p>
            <a:r>
              <a:rPr lang="en-US" dirty="0" err="1"/>
              <a:t>Sziranyi</a:t>
            </a:r>
            <a:r>
              <a:rPr lang="en-US" dirty="0"/>
              <a:t> et al. (2000)</a:t>
            </a:r>
          </a:p>
        </p:txBody>
      </p:sp>
    </p:spTree>
    <p:extLst>
      <p:ext uri="{BB962C8B-B14F-4D97-AF65-F5344CB8AC3E}">
        <p14:creationId xmlns:p14="http://schemas.microsoft.com/office/powerpoint/2010/main" val="212698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Models Are A Useful Formalism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</a:t>
            </a:r>
            <a:r>
              <a:rPr lang="en-US" dirty="0" err="1"/>
              <a:t>feedforward</a:t>
            </a:r>
            <a:r>
              <a:rPr lang="en-US" dirty="0"/>
              <a:t> neural net</a:t>
            </a:r>
          </a:p>
          <a:p>
            <a:pPr lvl="2"/>
            <a:r>
              <a:rPr lang="en-US" dirty="0"/>
              <a:t>with noise, sigmoid belief net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15894" y="2819400"/>
            <a:ext cx="6175406" cy="3886200"/>
            <a:chOff x="415894" y="2362200"/>
            <a:chExt cx="6175406" cy="3886200"/>
          </a:xfrm>
        </p:grpSpPr>
        <p:grpSp>
          <p:nvGrpSpPr>
            <p:cNvPr id="66" name="Group 65"/>
            <p:cNvGrpSpPr/>
            <p:nvPr/>
          </p:nvGrpSpPr>
          <p:grpSpPr>
            <a:xfrm>
              <a:off x="2552700" y="2362200"/>
              <a:ext cx="4038600" cy="3886200"/>
              <a:chOff x="2514600" y="2362200"/>
              <a:chExt cx="4038600" cy="3886200"/>
            </a:xfrm>
          </p:grpSpPr>
          <p:grpSp>
            <p:nvGrpSpPr>
              <p:cNvPr id="6" name="Group 23"/>
              <p:cNvGrpSpPr/>
              <p:nvPr/>
            </p:nvGrpSpPr>
            <p:grpSpPr>
              <a:xfrm>
                <a:off x="2514600" y="3733800"/>
                <a:ext cx="4038600" cy="2514600"/>
                <a:chOff x="2286000" y="2667000"/>
                <a:chExt cx="4038600" cy="251460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3886200" y="26670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D60093"/>
                    </a:solidFill>
                  </a:endParaRPr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2286000" y="43434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352800" y="43434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4419600" y="43434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C0000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486400" y="4343400"/>
                  <a:ext cx="838200" cy="83820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CC0000"/>
                    </a:solidFill>
                  </a:endParaRPr>
                </a:p>
              </p:txBody>
            </p:sp>
            <p:cxnSp>
              <p:nvCxnSpPr>
                <p:cNvPr id="11" name="Straight Connector 10"/>
                <p:cNvCxnSpPr>
                  <a:stCxn id="4" idx="5"/>
                  <a:endCxn id="9" idx="0"/>
                </p:cNvCxnSpPr>
                <p:nvPr/>
              </p:nvCxnSpPr>
              <p:spPr>
                <a:xfrm rot="16200000" flipH="1">
                  <a:off x="4773099" y="3210998"/>
                  <a:ext cx="960951" cy="1303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>
                  <a:endCxn id="8" idx="0"/>
                </p:cNvCxnSpPr>
                <p:nvPr/>
              </p:nvCxnSpPr>
              <p:spPr>
                <a:xfrm rot="16200000" flipH="1">
                  <a:off x="4210050" y="3714750"/>
                  <a:ext cx="838200" cy="4191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>
                  <a:endCxn id="7" idx="0"/>
                </p:cNvCxnSpPr>
                <p:nvPr/>
              </p:nvCxnSpPr>
              <p:spPr>
                <a:xfrm rot="5400000">
                  <a:off x="3562350" y="3714750"/>
                  <a:ext cx="838200" cy="41910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4" idx="3"/>
                  <a:endCxn id="5" idx="0"/>
                </p:cNvCxnSpPr>
                <p:nvPr/>
              </p:nvCxnSpPr>
              <p:spPr>
                <a:xfrm rot="5400000">
                  <a:off x="2876551" y="3210998"/>
                  <a:ext cx="960951" cy="130385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Oval 17"/>
              <p:cNvSpPr/>
              <p:nvPr/>
            </p:nvSpPr>
            <p:spPr>
              <a:xfrm>
                <a:off x="5105400" y="3733800"/>
                <a:ext cx="838200" cy="838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20" name="Straight Connector 19"/>
              <p:cNvCxnSpPr>
                <a:stCxn id="18" idx="5"/>
              </p:cNvCxnSpPr>
              <p:nvPr/>
            </p:nvCxnSpPr>
            <p:spPr>
              <a:xfrm rot="16200000" flipH="1">
                <a:off x="5496999" y="4773098"/>
                <a:ext cx="960951" cy="3132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4819650" y="4819650"/>
                <a:ext cx="838200" cy="3429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0800000" flipV="1">
                <a:off x="4000500" y="4495800"/>
                <a:ext cx="1333500" cy="9144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8" idx="3"/>
              </p:cNvCxnSpPr>
              <p:nvPr/>
            </p:nvCxnSpPr>
            <p:spPr>
              <a:xfrm rot="5400000">
                <a:off x="3600451" y="3782498"/>
                <a:ext cx="960951" cy="22944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/>
              <p:cNvSpPr/>
              <p:nvPr/>
            </p:nvSpPr>
            <p:spPr>
              <a:xfrm>
                <a:off x="3124200" y="3733800"/>
                <a:ext cx="838200" cy="838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26" name="Straight Connector 25"/>
              <p:cNvCxnSpPr>
                <a:stCxn id="24" idx="5"/>
              </p:cNvCxnSpPr>
              <p:nvPr/>
            </p:nvCxnSpPr>
            <p:spPr>
              <a:xfrm rot="16200000" flipH="1">
                <a:off x="4506399" y="3782498"/>
                <a:ext cx="960951" cy="229445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448050" y="4781550"/>
                <a:ext cx="838200" cy="4191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2781300" y="4762500"/>
                <a:ext cx="838200" cy="4572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733800" y="4495800"/>
                <a:ext cx="1333500" cy="91440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4114800" y="2362200"/>
                <a:ext cx="838200" cy="838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D60093"/>
                  </a:solidFill>
                </a:endParaRPr>
              </a:p>
            </p:txBody>
          </p:sp>
          <p:cxnSp>
            <p:nvCxnSpPr>
              <p:cNvPr id="53" name="Straight Arrow Connector 52"/>
              <p:cNvCxnSpPr/>
              <p:nvPr/>
            </p:nvCxnSpPr>
            <p:spPr>
              <a:xfrm rot="16200000" flipH="1">
                <a:off x="4724400" y="3124200"/>
                <a:ext cx="609600" cy="609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endCxn id="52" idx="4"/>
              </p:cNvCxnSpPr>
              <p:nvPr/>
            </p:nvCxnSpPr>
            <p:spPr>
              <a:xfrm rot="5400000" flipH="1" flipV="1">
                <a:off x="4267200" y="3467100"/>
                <a:ext cx="5334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V="1">
                <a:off x="3581400" y="3124200"/>
                <a:ext cx="762000" cy="6096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/>
            <p:cNvSpPr txBox="1"/>
            <p:nvPr/>
          </p:nvSpPr>
          <p:spPr>
            <a:xfrm>
              <a:off x="415894" y="388620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Hidden layer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04861" y="5638800"/>
              <a:ext cx="1199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 layer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9100" y="2514600"/>
              <a:ext cx="1371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Output layer</a:t>
              </a: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Models Are A Useful Formalism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E.g., Restricted Boltzmann machine (Hinton)</a:t>
            </a:r>
          </a:p>
          <a:p>
            <a:pPr lvl="2"/>
            <a:r>
              <a:rPr lang="en-US" dirty="0"/>
              <a:t>Also known as Harmony network (</a:t>
            </a:r>
            <a:r>
              <a:rPr lang="en-US" dirty="0" err="1"/>
              <a:t>Smolensky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0" name="Group 23"/>
          <p:cNvGrpSpPr/>
          <p:nvPr/>
        </p:nvGrpSpPr>
        <p:grpSpPr>
          <a:xfrm>
            <a:off x="2552700" y="3733800"/>
            <a:ext cx="4038600" cy="2514600"/>
            <a:chOff x="2286000" y="2667000"/>
            <a:chExt cx="4038600" cy="2514600"/>
          </a:xfrm>
        </p:grpSpPr>
        <p:sp>
          <p:nvSpPr>
            <p:cNvPr id="4" name="Oval 3"/>
            <p:cNvSpPr/>
            <p:nvPr/>
          </p:nvSpPr>
          <p:spPr>
            <a:xfrm>
              <a:off x="3886200" y="26670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60093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86000" y="43434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352800" y="43434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419600" y="43434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86400" y="4343400"/>
              <a:ext cx="838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C0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4" idx="5"/>
              <a:endCxn id="9" idx="0"/>
            </p:cNvCxnSpPr>
            <p:nvPr/>
          </p:nvCxnSpPr>
          <p:spPr>
            <a:xfrm rot="16200000" flipH="1">
              <a:off x="4773099" y="3210998"/>
              <a:ext cx="960951" cy="130385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8" idx="0"/>
            </p:cNvCxnSpPr>
            <p:nvPr/>
          </p:nvCxnSpPr>
          <p:spPr>
            <a:xfrm rot="16200000" flipH="1">
              <a:off x="4210050" y="3714750"/>
              <a:ext cx="838200" cy="4191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7" idx="0"/>
            </p:cNvCxnSpPr>
            <p:nvPr/>
          </p:nvCxnSpPr>
          <p:spPr>
            <a:xfrm rot="5400000">
              <a:off x="3562350" y="3714750"/>
              <a:ext cx="838200" cy="419100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4" idx="3"/>
              <a:endCxn id="5" idx="0"/>
            </p:cNvCxnSpPr>
            <p:nvPr/>
          </p:nvCxnSpPr>
          <p:spPr>
            <a:xfrm rot="5400000">
              <a:off x="2876551" y="3210998"/>
              <a:ext cx="960951" cy="1303852"/>
            </a:xfrm>
            <a:prstGeom prst="line">
              <a:avLst/>
            </a:prstGeom>
            <a:ln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5143501" y="37338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endParaRPr lang="en-US" dirty="0">
              <a:solidFill>
                <a:srgbClr val="D60093"/>
              </a:solidFill>
            </a:endParaRPr>
          </a:p>
        </p:txBody>
      </p:sp>
      <p:cxnSp>
        <p:nvCxnSpPr>
          <p:cNvPr id="20" name="Straight Connector 19"/>
          <p:cNvCxnSpPr>
            <a:stCxn id="18" idx="5"/>
          </p:cNvCxnSpPr>
          <p:nvPr/>
        </p:nvCxnSpPr>
        <p:spPr>
          <a:xfrm rot="16200000" flipH="1">
            <a:off x="5535105" y="4773098"/>
            <a:ext cx="960951" cy="313252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857750" y="4819650"/>
            <a:ext cx="838200" cy="34290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038600" y="4495801"/>
            <a:ext cx="1333500" cy="91440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3"/>
          </p:cNvCxnSpPr>
          <p:nvPr/>
        </p:nvCxnSpPr>
        <p:spPr>
          <a:xfrm rot="5400000">
            <a:off x="3638555" y="3782498"/>
            <a:ext cx="960951" cy="2294452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162300" y="3733800"/>
            <a:ext cx="838200" cy="838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6" rIns="91205" bIns="45606" rtlCol="0" anchor="ctr"/>
          <a:lstStyle/>
          <a:p>
            <a:pPr algn="ctr"/>
            <a:endParaRPr lang="en-US" dirty="0">
              <a:solidFill>
                <a:srgbClr val="D60093"/>
              </a:solidFill>
            </a:endParaRPr>
          </a:p>
        </p:txBody>
      </p:sp>
      <p:cxnSp>
        <p:nvCxnSpPr>
          <p:cNvPr id="26" name="Straight Connector 25"/>
          <p:cNvCxnSpPr>
            <a:stCxn id="24" idx="5"/>
          </p:cNvCxnSpPr>
          <p:nvPr/>
        </p:nvCxnSpPr>
        <p:spPr>
          <a:xfrm rot="16200000" flipH="1">
            <a:off x="4544505" y="3782498"/>
            <a:ext cx="960951" cy="2294452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3486150" y="4781550"/>
            <a:ext cx="838200" cy="41910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2819400" y="4762500"/>
            <a:ext cx="838200" cy="45720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771901" y="4495801"/>
            <a:ext cx="1333500" cy="914400"/>
          </a:xfrm>
          <a:prstGeom prst="line">
            <a:avLst/>
          </a:prstGeom>
          <a:ln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8826" y="3886200"/>
            <a:ext cx="1378904" cy="36933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/>
              <a:t>Hidden units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283" y="5638800"/>
            <a:ext cx="1317990" cy="369332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dirty="0"/>
              <a:t>Visible units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6" y="1295400"/>
            <a:ext cx="8017816" cy="556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276600" y="6629401"/>
            <a:ext cx="7086600" cy="1295400"/>
          </a:xfrm>
          <a:prstGeom prst="rect">
            <a:avLst/>
          </a:prstGeom>
          <a:solidFill>
            <a:schemeClr val="bg1"/>
          </a:solidFill>
          <a:ln w="6480">
            <a:noFill/>
            <a:miter lim="800000"/>
            <a:headEnd/>
            <a:tailEnd/>
          </a:ln>
          <a:effectLst/>
        </p:spPr>
        <p:txBody>
          <a:bodyPr wrap="none" lIns="89774" tIns="46679" rIns="89774" bIns="46679" rtlCol="0" anchor="ctr"/>
          <a:lstStyle/>
          <a:p>
            <a:pPr algn="ctr" eaLnBrk="0" hangingPunct="0"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endParaRPr lang="en-US" sz="800">
              <a:solidFill>
                <a:srgbClr val="000000"/>
              </a:solidFill>
              <a:latin typeface="Arial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Graphical Models Are A Useful Formalism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6858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E.g., Gaussian Mixture Model</a:t>
            </a:r>
          </a:p>
        </p:txBody>
      </p:sp>
    </p:spTree>
    <p:extLst>
      <p:ext uri="{BB962C8B-B14F-4D97-AF65-F5344CB8AC3E}">
        <p14:creationId xmlns:p14="http://schemas.microsoft.com/office/powerpoint/2010/main" val="893797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8F6C3-ECB4-D447-8291-18CE5F25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C6FE26-CA51-8E42-8542-727FB4A72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65" y="1530627"/>
            <a:ext cx="8454470" cy="326992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354E4-9BE4-F04A-921B-D9934948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99" y="4800549"/>
            <a:ext cx="3992217" cy="19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172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Graphical Models Are A Useful Formalism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  <a:ln/>
        </p:spPr>
        <p:txBody>
          <a:bodyPr>
            <a:normAutofit lnSpcReduction="10000"/>
          </a:bodyPr>
          <a:lstStyle/>
          <a:p>
            <a:pPr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E.g., dynamical (time varying) models in which data arrives sequentially or output is produced as a sequence</a:t>
            </a:r>
          </a:p>
          <a:p>
            <a:pPr lvl="1"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Dynamic Bayes nets (DBNs) can be used to model such time-series (sequence) data</a:t>
            </a:r>
          </a:p>
          <a:p>
            <a:pPr lvl="1"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Special cases of DBNs include</a:t>
            </a:r>
          </a:p>
          <a:p>
            <a:pPr lvl="2"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Hidden Markov Models (HMMs)</a:t>
            </a:r>
          </a:p>
          <a:p>
            <a:pPr lvl="2">
              <a:tabLst>
                <a:tab pos="908897" algn="l"/>
                <a:tab pos="1820960" algn="l"/>
                <a:tab pos="2733023" algn="l"/>
                <a:tab pos="3645084" algn="l"/>
                <a:tab pos="4557145" algn="l"/>
                <a:tab pos="5469211" algn="l"/>
                <a:tab pos="6381274" algn="l"/>
                <a:tab pos="7293335" algn="l"/>
                <a:tab pos="8205400" algn="l"/>
                <a:tab pos="9117459" algn="l"/>
                <a:tab pos="10029527" algn="l"/>
              </a:tabLst>
            </a:pPr>
            <a:r>
              <a:rPr lang="en-GB" dirty="0"/>
              <a:t>State-space models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Hidden Markov Model (HMM)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" y="1295422"/>
            <a:ext cx="4533900" cy="2743201"/>
            <a:chOff x="384" y="816"/>
            <a:chExt cx="2856" cy="1728"/>
          </a:xfrm>
        </p:grpSpPr>
        <p:sp>
          <p:nvSpPr>
            <p:cNvPr id="14339" name="Oval 3"/>
            <p:cNvSpPr>
              <a:spLocks noChangeArrowheads="1"/>
            </p:cNvSpPr>
            <p:nvPr/>
          </p:nvSpPr>
          <p:spPr bwMode="auto">
            <a:xfrm>
              <a:off x="384" y="816"/>
              <a:ext cx="576" cy="576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0" name="Oval 4"/>
            <p:cNvSpPr>
              <a:spLocks noChangeArrowheads="1"/>
            </p:cNvSpPr>
            <p:nvPr/>
          </p:nvSpPr>
          <p:spPr bwMode="auto">
            <a:xfrm>
              <a:off x="1512" y="816"/>
              <a:ext cx="576" cy="576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2664" y="816"/>
              <a:ext cx="576" cy="576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2" name="Oval 6"/>
            <p:cNvSpPr>
              <a:spLocks noChangeArrowheads="1"/>
            </p:cNvSpPr>
            <p:nvPr/>
          </p:nvSpPr>
          <p:spPr bwMode="auto">
            <a:xfrm>
              <a:off x="384" y="1920"/>
              <a:ext cx="576" cy="576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648" y="1392"/>
              <a:ext cx="1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Oval 8"/>
            <p:cNvSpPr>
              <a:spLocks noChangeArrowheads="1"/>
            </p:cNvSpPr>
            <p:nvPr/>
          </p:nvSpPr>
          <p:spPr bwMode="auto">
            <a:xfrm>
              <a:off x="2664" y="1968"/>
              <a:ext cx="576" cy="576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2928" y="1440"/>
              <a:ext cx="1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1512" y="1968"/>
              <a:ext cx="576" cy="576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>
              <a:off x="1776" y="1440"/>
              <a:ext cx="1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>
              <a:off x="984" y="1104"/>
              <a:ext cx="52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2088" y="1104"/>
              <a:ext cx="52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451" y="938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>
              <a:off x="1661" y="960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813" y="960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1651" y="2138"/>
              <a:ext cx="236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</p:grp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6781800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87992" y="1600222"/>
            <a:ext cx="1601606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Phones/ words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5561015" y="3429021"/>
            <a:ext cx="1549009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acoustic signal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7297739" y="4765675"/>
            <a:ext cx="1093365" cy="652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transition</a:t>
            </a:r>
            <a:b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matrix</a:t>
            </a:r>
          </a:p>
        </p:txBody>
      </p:sp>
      <p:pic>
        <p:nvPicPr>
          <p:cNvPr id="1435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1" y="6019800"/>
            <a:ext cx="68294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7375526" y="5756275"/>
            <a:ext cx="1396560" cy="6529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Gaussian</a:t>
            </a:r>
            <a:b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observations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841D31-EEDD-7049-8594-AD285F0D27DD}"/>
              </a:ext>
            </a:extLst>
          </p:cNvPr>
          <p:cNvSpPr txBox="1"/>
          <p:nvPr/>
        </p:nvSpPr>
        <p:spPr>
          <a:xfrm>
            <a:off x="7668901" y="1233085"/>
            <a:ext cx="1137940" cy="110799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</a:rPr>
              <a:t>X</a:t>
            </a:r>
            <a:r>
              <a:rPr lang="en-US" sz="2200" b="1" baseline="-25000" dirty="0">
                <a:solidFill>
                  <a:srgbClr val="7030A0"/>
                </a:solidFill>
              </a:rPr>
              <a:t>i</a:t>
            </a:r>
            <a:r>
              <a:rPr lang="en-US" sz="2200" b="1" dirty="0">
                <a:solidFill>
                  <a:srgbClr val="7030A0"/>
                </a:solidFill>
              </a:rPr>
              <a:t> is a</a:t>
            </a:r>
          </a:p>
          <a:p>
            <a:r>
              <a:rPr lang="en-US" sz="2200" b="1" dirty="0">
                <a:solidFill>
                  <a:srgbClr val="7030A0"/>
                </a:solidFill>
                <a:latin typeface="+mn-lt"/>
              </a:rPr>
              <a:t>Discrete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RV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46050"/>
            <a:ext cx="8915400" cy="14351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State-Space Model (SSM)/</a:t>
            </a:r>
            <a:br>
              <a:rPr lang="en-GB" dirty="0"/>
            </a:br>
            <a:r>
              <a:rPr lang="en-GB" dirty="0"/>
              <a:t>Linear Dynamical System (LDS)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5801" y="1905022"/>
            <a:ext cx="4533900" cy="2743201"/>
            <a:chOff x="432" y="1200"/>
            <a:chExt cx="2856" cy="1728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auto">
            <a:xfrm>
              <a:off x="432" y="1200"/>
              <a:ext cx="576" cy="576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1560" y="1200"/>
              <a:ext cx="576" cy="576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2712" y="1200"/>
              <a:ext cx="576" cy="576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432" y="2304"/>
              <a:ext cx="576" cy="576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>
              <a:off x="696" y="1776"/>
              <a:ext cx="1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2712" y="2352"/>
              <a:ext cx="576" cy="576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>
              <a:off x="2976" y="1824"/>
              <a:ext cx="1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1560" y="2352"/>
              <a:ext cx="576" cy="576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>
              <a:off x="1824" y="1824"/>
              <a:ext cx="1" cy="528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>
              <a:off x="1032" y="1488"/>
              <a:ext cx="52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2136" y="1488"/>
              <a:ext cx="528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499" y="1322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2303" name="Rectangle 15"/>
            <p:cNvSpPr>
              <a:spLocks noChangeArrowheads="1"/>
            </p:cNvSpPr>
            <p:nvPr/>
          </p:nvSpPr>
          <p:spPr bwMode="auto">
            <a:xfrm>
              <a:off x="1709" y="1344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2861" y="1344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1699" y="2522"/>
              <a:ext cx="236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</p:grp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19801"/>
            <a:ext cx="6223000" cy="55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4953000"/>
            <a:ext cx="76708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5637218" y="2133622"/>
            <a:ext cx="1388154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“True”  state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5622930" y="3851296"/>
            <a:ext cx="1971710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Noisy observations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927F7C-FC81-0944-A810-6B7EB0E2CFC3}"/>
              </a:ext>
            </a:extLst>
          </p:cNvPr>
          <p:cNvSpPr txBox="1"/>
          <p:nvPr/>
        </p:nvSpPr>
        <p:spPr>
          <a:xfrm>
            <a:off x="7442889" y="1638947"/>
            <a:ext cx="1517338" cy="14465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7030A0"/>
                </a:solidFill>
              </a:rPr>
              <a:t>X</a:t>
            </a:r>
            <a:r>
              <a:rPr lang="en-US" sz="2200" b="1" baseline="-25000" dirty="0">
                <a:solidFill>
                  <a:srgbClr val="7030A0"/>
                </a:solidFill>
              </a:rPr>
              <a:t>i</a:t>
            </a:r>
            <a:r>
              <a:rPr lang="en-US" sz="2200" b="1" dirty="0">
                <a:solidFill>
                  <a:srgbClr val="7030A0"/>
                </a:solidFill>
              </a:rPr>
              <a:t> is a</a:t>
            </a:r>
          </a:p>
          <a:p>
            <a:r>
              <a:rPr lang="en-US" sz="2200" b="1" dirty="0">
                <a:solidFill>
                  <a:srgbClr val="7030A0"/>
                </a:solidFill>
                <a:latin typeface="+mn-lt"/>
              </a:rPr>
              <a:t>Continuous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RV</a:t>
            </a:r>
          </a:p>
          <a:p>
            <a:r>
              <a:rPr lang="en-US" sz="2200" b="1" dirty="0">
                <a:solidFill>
                  <a:srgbClr val="7030A0"/>
                </a:solidFill>
              </a:rPr>
              <a:t>(Gaussian)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1" y="152401"/>
            <a:ext cx="7772400" cy="839788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/>
              <a:t>Example: LDS For 2D Tracking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22" y="4419622"/>
            <a:ext cx="2971801" cy="1752601"/>
            <a:chOff x="480" y="2784"/>
            <a:chExt cx="1872" cy="1104"/>
          </a:xfrm>
        </p:grpSpPr>
        <p:sp>
          <p:nvSpPr>
            <p:cNvPr id="13315" name="Oval 3"/>
            <p:cNvSpPr>
              <a:spLocks noChangeArrowheads="1"/>
            </p:cNvSpPr>
            <p:nvPr/>
          </p:nvSpPr>
          <p:spPr bwMode="auto">
            <a:xfrm>
              <a:off x="480" y="2784"/>
              <a:ext cx="378" cy="36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" name="Oval 4"/>
            <p:cNvSpPr>
              <a:spLocks noChangeArrowheads="1"/>
            </p:cNvSpPr>
            <p:nvPr/>
          </p:nvSpPr>
          <p:spPr bwMode="auto">
            <a:xfrm>
              <a:off x="1219" y="2784"/>
              <a:ext cx="378" cy="36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1974" y="2784"/>
              <a:ext cx="378" cy="36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Q</a:t>
              </a:r>
              <a:r>
                <a: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3318" name="Oval 6"/>
            <p:cNvSpPr>
              <a:spLocks noChangeArrowheads="1"/>
            </p:cNvSpPr>
            <p:nvPr/>
          </p:nvSpPr>
          <p:spPr bwMode="auto">
            <a:xfrm>
              <a:off x="480" y="3489"/>
              <a:ext cx="378" cy="369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R</a:t>
              </a:r>
              <a:r>
                <a: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653" y="3152"/>
              <a:ext cx="1" cy="3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>
              <a:off x="1974" y="3520"/>
              <a:ext cx="378" cy="368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R</a:t>
              </a:r>
              <a:r>
                <a: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2147" y="3183"/>
              <a:ext cx="1" cy="3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1219" y="3520"/>
              <a:ext cx="378" cy="368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GB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R</a:t>
              </a:r>
              <a:r>
                <a: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392" y="3183"/>
              <a:ext cx="1" cy="3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873" y="2968"/>
              <a:ext cx="34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1597" y="2968"/>
              <a:ext cx="34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486" y="2832"/>
              <a:ext cx="261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Q</a:t>
              </a:r>
              <a:r>
                <a: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27" name="Rectangle 15"/>
            <p:cNvSpPr>
              <a:spLocks noChangeArrowheads="1"/>
            </p:cNvSpPr>
            <p:nvPr/>
          </p:nvSpPr>
          <p:spPr bwMode="auto">
            <a:xfrm>
              <a:off x="1254" y="2832"/>
              <a:ext cx="261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Q</a:t>
              </a:r>
              <a:r>
                <a: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022" y="2784"/>
              <a:ext cx="114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endParaRPr lang="en-GB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endParaRPr>
            </a:p>
          </p:txBody>
        </p:sp>
        <p:sp>
          <p:nvSpPr>
            <p:cNvPr id="13329" name="Text Box 17"/>
            <p:cNvSpPr txBox="1">
              <a:spLocks noChangeArrowheads="1"/>
            </p:cNvSpPr>
            <p:nvPr/>
          </p:nvSpPr>
          <p:spPr bwMode="auto">
            <a:xfrm>
              <a:off x="1296" y="3552"/>
              <a:ext cx="114" cy="1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endParaRPr lang="en-GB" baseline="-25000" dirty="0">
                <a:solidFill>
                  <a:srgbClr val="000000"/>
                </a:solidFill>
                <a:ea typeface="Lucida Sans Unicode" charset="0"/>
                <a:cs typeface="Lucida Sans Unicode" charset="0"/>
              </a:endParaRPr>
            </a:p>
          </p:txBody>
        </p:sp>
      </p:grp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21"/>
            <a:ext cx="4648200" cy="944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3"/>
            <a:ext cx="411480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72254" y="3733822"/>
            <a:ext cx="1608143" cy="2894013"/>
            <a:chOff x="3699" y="2352"/>
            <a:chExt cx="1013" cy="1823"/>
          </a:xfrm>
        </p:grpSpPr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3712" y="2352"/>
              <a:ext cx="239" cy="1823"/>
              <a:chOff x="3712" y="2352"/>
              <a:chExt cx="239" cy="1823"/>
            </a:xfrm>
          </p:grpSpPr>
          <p:sp>
            <p:nvSpPr>
              <p:cNvPr id="13334" name="Oval 22"/>
              <p:cNvSpPr>
                <a:spLocks noChangeArrowheads="1"/>
              </p:cNvSpPr>
              <p:nvPr/>
            </p:nvSpPr>
            <p:spPr bwMode="auto">
              <a:xfrm>
                <a:off x="3712" y="2640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Oval 23"/>
              <p:cNvSpPr>
                <a:spLocks noChangeArrowheads="1"/>
              </p:cNvSpPr>
              <p:nvPr/>
            </p:nvSpPr>
            <p:spPr bwMode="auto">
              <a:xfrm>
                <a:off x="3712" y="2352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Oval 24"/>
              <p:cNvSpPr>
                <a:spLocks noChangeArrowheads="1"/>
              </p:cNvSpPr>
              <p:nvPr/>
            </p:nvSpPr>
            <p:spPr bwMode="auto">
              <a:xfrm>
                <a:off x="3712" y="2928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Oval 25"/>
              <p:cNvSpPr>
                <a:spLocks noChangeArrowheads="1"/>
              </p:cNvSpPr>
              <p:nvPr/>
            </p:nvSpPr>
            <p:spPr bwMode="auto">
              <a:xfrm>
                <a:off x="3712" y="3600"/>
                <a:ext cx="240" cy="240"/>
              </a:xfrm>
              <a:prstGeom prst="ellipse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8" name="Oval 26"/>
              <p:cNvSpPr>
                <a:spLocks noChangeArrowheads="1"/>
              </p:cNvSpPr>
              <p:nvPr/>
            </p:nvSpPr>
            <p:spPr bwMode="auto">
              <a:xfrm>
                <a:off x="3712" y="3216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9" name="Oval 27"/>
              <p:cNvSpPr>
                <a:spLocks noChangeArrowheads="1"/>
              </p:cNvSpPr>
              <p:nvPr/>
            </p:nvSpPr>
            <p:spPr bwMode="auto">
              <a:xfrm>
                <a:off x="3712" y="3936"/>
                <a:ext cx="240" cy="240"/>
              </a:xfrm>
              <a:prstGeom prst="ellipse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432" y="2352"/>
              <a:ext cx="239" cy="1823"/>
              <a:chOff x="4432" y="2352"/>
              <a:chExt cx="239" cy="1823"/>
            </a:xfrm>
          </p:grpSpPr>
          <p:sp>
            <p:nvSpPr>
              <p:cNvPr id="13341" name="Oval 29"/>
              <p:cNvSpPr>
                <a:spLocks noChangeArrowheads="1"/>
              </p:cNvSpPr>
              <p:nvPr/>
            </p:nvSpPr>
            <p:spPr bwMode="auto">
              <a:xfrm>
                <a:off x="4432" y="2640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2" name="Oval 30"/>
              <p:cNvSpPr>
                <a:spLocks noChangeArrowheads="1"/>
              </p:cNvSpPr>
              <p:nvPr/>
            </p:nvSpPr>
            <p:spPr bwMode="auto">
              <a:xfrm>
                <a:off x="4432" y="2352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3" name="Oval 31"/>
              <p:cNvSpPr>
                <a:spLocks noChangeArrowheads="1"/>
              </p:cNvSpPr>
              <p:nvPr/>
            </p:nvSpPr>
            <p:spPr bwMode="auto">
              <a:xfrm>
                <a:off x="4432" y="2928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4" name="Oval 32"/>
              <p:cNvSpPr>
                <a:spLocks noChangeArrowheads="1"/>
              </p:cNvSpPr>
              <p:nvPr/>
            </p:nvSpPr>
            <p:spPr bwMode="auto">
              <a:xfrm>
                <a:off x="4432" y="3600"/>
                <a:ext cx="240" cy="240"/>
              </a:xfrm>
              <a:prstGeom prst="ellipse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5" name="Oval 33"/>
              <p:cNvSpPr>
                <a:spLocks noChangeArrowheads="1"/>
              </p:cNvSpPr>
              <p:nvPr/>
            </p:nvSpPr>
            <p:spPr bwMode="auto">
              <a:xfrm>
                <a:off x="4432" y="3216"/>
                <a:ext cx="240" cy="240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auto">
              <a:xfrm>
                <a:off x="4432" y="3936"/>
                <a:ext cx="240" cy="240"/>
              </a:xfrm>
              <a:prstGeom prst="ellipse">
                <a:avLst/>
              </a:prstGeom>
              <a:solidFill>
                <a:srgbClr val="B2B2B2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3952" y="2448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>
              <a:off x="3952" y="2784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>
              <a:off x="3952" y="3024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>
              <a:off x="3952" y="3312"/>
              <a:ext cx="480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 flipV="1">
              <a:off x="3952" y="3023"/>
              <a:ext cx="480" cy="2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 flipV="1">
              <a:off x="3952" y="2495"/>
              <a:ext cx="480" cy="2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353" name="AutoShape 41"/>
            <p:cNvCxnSpPr>
              <a:cxnSpLocks noChangeShapeType="1"/>
              <a:stCxn id="13336" idx="2"/>
              <a:endCxn id="13337" idx="2"/>
            </p:cNvCxnSpPr>
            <p:nvPr/>
          </p:nvCxnSpPr>
          <p:spPr bwMode="auto">
            <a:xfrm>
              <a:off x="3712" y="3048"/>
              <a:ext cx="1" cy="672"/>
            </a:xfrm>
            <a:prstGeom prst="bentConnector3">
              <a:avLst>
                <a:gd name="adj1" fmla="val -8501763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354" name="AutoShape 42"/>
            <p:cNvCxnSpPr>
              <a:cxnSpLocks noChangeShapeType="1"/>
              <a:stCxn id="13335" idx="2"/>
              <a:endCxn id="13339" idx="2"/>
            </p:cNvCxnSpPr>
            <p:nvPr/>
          </p:nvCxnSpPr>
          <p:spPr bwMode="auto">
            <a:xfrm>
              <a:off x="3712" y="2472"/>
              <a:ext cx="1" cy="1584"/>
            </a:xfrm>
            <a:prstGeom prst="bentConnector3">
              <a:avLst>
                <a:gd name="adj1" fmla="val -17623615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355" name="AutoShape 43"/>
            <p:cNvCxnSpPr>
              <a:cxnSpLocks noChangeShapeType="1"/>
              <a:stCxn id="13343" idx="6"/>
              <a:endCxn id="13344" idx="6"/>
            </p:cNvCxnSpPr>
            <p:nvPr/>
          </p:nvCxnSpPr>
          <p:spPr bwMode="auto">
            <a:xfrm>
              <a:off x="4672" y="3048"/>
              <a:ext cx="1" cy="672"/>
            </a:xfrm>
            <a:prstGeom prst="bentConnector3">
              <a:avLst>
                <a:gd name="adj1" fmla="val 12022481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3356" name="AutoShape 44"/>
            <p:cNvCxnSpPr>
              <a:cxnSpLocks noChangeShapeType="1"/>
              <a:stCxn id="13342" idx="6"/>
              <a:endCxn id="13346" idx="6"/>
            </p:cNvCxnSpPr>
            <p:nvPr/>
          </p:nvCxnSpPr>
          <p:spPr bwMode="auto">
            <a:xfrm>
              <a:off x="4672" y="2472"/>
              <a:ext cx="1" cy="1584"/>
            </a:xfrm>
            <a:prstGeom prst="bentConnector3">
              <a:avLst>
                <a:gd name="adj1" fmla="val 21144332"/>
              </a:avLst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3357" name="Text Box 45"/>
            <p:cNvSpPr txBox="1">
              <a:spLocks noChangeArrowheads="1"/>
            </p:cNvSpPr>
            <p:nvPr/>
          </p:nvSpPr>
          <p:spPr bwMode="auto">
            <a:xfrm>
              <a:off x="3715" y="2359"/>
              <a:ext cx="21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sz="1400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58" name="Text Box 46"/>
            <p:cNvSpPr txBox="1">
              <a:spLocks noChangeArrowheads="1"/>
            </p:cNvSpPr>
            <p:nvPr/>
          </p:nvSpPr>
          <p:spPr bwMode="auto">
            <a:xfrm>
              <a:off x="3715" y="2688"/>
              <a:ext cx="21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59" name="Text Box 47"/>
            <p:cNvSpPr txBox="1">
              <a:spLocks noChangeArrowheads="1"/>
            </p:cNvSpPr>
            <p:nvPr/>
          </p:nvSpPr>
          <p:spPr bwMode="auto">
            <a:xfrm>
              <a:off x="4442" y="2688"/>
              <a:ext cx="21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60" name="Text Box 48"/>
            <p:cNvSpPr txBox="1">
              <a:spLocks noChangeArrowheads="1"/>
            </p:cNvSpPr>
            <p:nvPr/>
          </p:nvSpPr>
          <p:spPr bwMode="auto">
            <a:xfrm>
              <a:off x="4435" y="2352"/>
              <a:ext cx="21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3715" y="3648"/>
              <a:ext cx="21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62" name="Text Box 50"/>
            <p:cNvSpPr txBox="1">
              <a:spLocks noChangeArrowheads="1"/>
            </p:cNvSpPr>
            <p:nvPr/>
          </p:nvSpPr>
          <p:spPr bwMode="auto">
            <a:xfrm>
              <a:off x="4442" y="3648"/>
              <a:ext cx="211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63" name="Text Box 51"/>
            <p:cNvSpPr txBox="1">
              <a:spLocks noChangeArrowheads="1"/>
            </p:cNvSpPr>
            <p:nvPr/>
          </p:nvSpPr>
          <p:spPr bwMode="auto">
            <a:xfrm>
              <a:off x="3715" y="2976"/>
              <a:ext cx="204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64" name="Text Box 52"/>
            <p:cNvSpPr txBox="1">
              <a:spLocks noChangeArrowheads="1"/>
            </p:cNvSpPr>
            <p:nvPr/>
          </p:nvSpPr>
          <p:spPr bwMode="auto">
            <a:xfrm>
              <a:off x="3715" y="3216"/>
              <a:ext cx="204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65" name="Text Box 53"/>
            <p:cNvSpPr txBox="1">
              <a:spLocks noChangeArrowheads="1"/>
            </p:cNvSpPr>
            <p:nvPr/>
          </p:nvSpPr>
          <p:spPr bwMode="auto">
            <a:xfrm>
              <a:off x="4467" y="3216"/>
              <a:ext cx="204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66" name="Text Box 54"/>
            <p:cNvSpPr txBox="1">
              <a:spLocks noChangeArrowheads="1"/>
            </p:cNvSpPr>
            <p:nvPr/>
          </p:nvSpPr>
          <p:spPr bwMode="auto">
            <a:xfrm>
              <a:off x="4435" y="2928"/>
              <a:ext cx="204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67" name="Text Box 55"/>
            <p:cNvSpPr txBox="1">
              <a:spLocks noChangeArrowheads="1"/>
            </p:cNvSpPr>
            <p:nvPr/>
          </p:nvSpPr>
          <p:spPr bwMode="auto">
            <a:xfrm>
              <a:off x="4435" y="3936"/>
              <a:ext cx="204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3368" name="Text Box 56"/>
            <p:cNvSpPr txBox="1">
              <a:spLocks noChangeArrowheads="1"/>
            </p:cNvSpPr>
            <p:nvPr/>
          </p:nvSpPr>
          <p:spPr bwMode="auto">
            <a:xfrm>
              <a:off x="3699" y="3936"/>
              <a:ext cx="204" cy="19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4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sz="1400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>
              <a:off x="3808" y="2688"/>
              <a:ext cx="29" cy="29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>
              <a:off x="4528" y="2688"/>
              <a:ext cx="29" cy="29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>
              <a:off x="3808" y="3264"/>
              <a:ext cx="29" cy="29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>
              <a:off x="4528" y="3264"/>
              <a:ext cx="29" cy="29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Text Box 61"/>
            <p:cNvSpPr txBox="1">
              <a:spLocks noChangeArrowheads="1"/>
            </p:cNvSpPr>
            <p:nvPr/>
          </p:nvSpPr>
          <p:spPr bwMode="auto">
            <a:xfrm>
              <a:off x="4529" y="3580"/>
              <a:ext cx="183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6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o</a:t>
              </a:r>
            </a:p>
          </p:txBody>
        </p:sp>
        <p:sp>
          <p:nvSpPr>
            <p:cNvPr id="13374" name="Text Box 62"/>
            <p:cNvSpPr txBox="1">
              <a:spLocks noChangeArrowheads="1"/>
            </p:cNvSpPr>
            <p:nvPr/>
          </p:nvSpPr>
          <p:spPr bwMode="auto">
            <a:xfrm>
              <a:off x="3773" y="3552"/>
              <a:ext cx="183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6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o</a:t>
              </a:r>
            </a:p>
          </p:txBody>
        </p:sp>
        <p:sp>
          <p:nvSpPr>
            <p:cNvPr id="13375" name="Text Box 63"/>
            <p:cNvSpPr txBox="1">
              <a:spLocks noChangeArrowheads="1"/>
            </p:cNvSpPr>
            <p:nvPr/>
          </p:nvSpPr>
          <p:spPr bwMode="auto">
            <a:xfrm>
              <a:off x="3761" y="3868"/>
              <a:ext cx="183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6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o</a:t>
              </a:r>
            </a:p>
          </p:txBody>
        </p:sp>
        <p:sp>
          <p:nvSpPr>
            <p:cNvPr id="13376" name="Text Box 64"/>
            <p:cNvSpPr txBox="1">
              <a:spLocks noChangeArrowheads="1"/>
            </p:cNvSpPr>
            <p:nvPr/>
          </p:nvSpPr>
          <p:spPr bwMode="auto">
            <a:xfrm>
              <a:off x="4493" y="3888"/>
              <a:ext cx="183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 sz="16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o</a:t>
              </a:r>
            </a:p>
          </p:txBody>
        </p:sp>
      </p:grpSp>
      <p:sp>
        <p:nvSpPr>
          <p:cNvPr id="13377" name="Text Box 65"/>
          <p:cNvSpPr txBox="1">
            <a:spLocks noChangeArrowheads="1"/>
          </p:cNvSpPr>
          <p:nvPr/>
        </p:nvSpPr>
        <p:spPr bwMode="auto">
          <a:xfrm>
            <a:off x="5164160" y="1717696"/>
            <a:ext cx="3182103" cy="3737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9774" tIns="46679" rIns="89774" bIns="46679">
            <a:spAutoFit/>
          </a:bodyPr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  sparse linear-Gaussian system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1" y="-146050"/>
            <a:ext cx="7772400" cy="1435100"/>
          </a:xfrm>
          <a:ln/>
        </p:spPr>
        <p:txBody>
          <a:bodyPr/>
          <a:lstStyle/>
          <a:p>
            <a:pPr>
              <a:tabLst>
                <a:tab pos="0" algn="l"/>
                <a:tab pos="912063" algn="l"/>
                <a:tab pos="1824126" algn="l"/>
                <a:tab pos="2736189" algn="l"/>
                <a:tab pos="3648251" algn="l"/>
                <a:tab pos="4560310" algn="l"/>
                <a:tab pos="5472379" algn="l"/>
                <a:tab pos="6384443" algn="l"/>
                <a:tab pos="7296505" algn="l"/>
                <a:tab pos="8208567" algn="l"/>
                <a:tab pos="9120624" algn="l"/>
                <a:tab pos="10032695" algn="l"/>
              </a:tabLst>
            </a:pPr>
            <a:r>
              <a:rPr lang="en-GB" dirty="0" err="1"/>
              <a:t>Kalman</a:t>
            </a:r>
            <a:r>
              <a:rPr lang="en-GB" dirty="0"/>
              <a:t> Filtering</a:t>
            </a:r>
            <a:br>
              <a:rPr lang="en-GB" dirty="0"/>
            </a:br>
            <a:r>
              <a:rPr lang="en-GB" dirty="0"/>
              <a:t>(Recursive State Estimation In An LDS)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76822" y="2209822"/>
            <a:ext cx="2971801" cy="1752601"/>
            <a:chOff x="3072" y="1392"/>
            <a:chExt cx="1872" cy="1104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3072" y="1392"/>
              <a:ext cx="378" cy="36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" name="Oval 4"/>
            <p:cNvSpPr>
              <a:spLocks noChangeArrowheads="1"/>
            </p:cNvSpPr>
            <p:nvPr/>
          </p:nvSpPr>
          <p:spPr bwMode="auto">
            <a:xfrm>
              <a:off x="3811" y="1392"/>
              <a:ext cx="378" cy="36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1" name="Oval 5"/>
            <p:cNvSpPr>
              <a:spLocks noChangeArrowheads="1"/>
            </p:cNvSpPr>
            <p:nvPr/>
          </p:nvSpPr>
          <p:spPr bwMode="auto">
            <a:xfrm>
              <a:off x="4566" y="1392"/>
              <a:ext cx="378" cy="368"/>
            </a:xfrm>
            <a:prstGeom prst="ellips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2" name="Oval 6"/>
            <p:cNvSpPr>
              <a:spLocks noChangeArrowheads="1"/>
            </p:cNvSpPr>
            <p:nvPr/>
          </p:nvSpPr>
          <p:spPr bwMode="auto">
            <a:xfrm>
              <a:off x="3072" y="2097"/>
              <a:ext cx="378" cy="369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9463" name="Line 7"/>
            <p:cNvSpPr>
              <a:spLocks noChangeShapeType="1"/>
            </p:cNvSpPr>
            <p:nvPr/>
          </p:nvSpPr>
          <p:spPr bwMode="auto">
            <a:xfrm>
              <a:off x="3245" y="1760"/>
              <a:ext cx="1" cy="3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4" name="Oval 8"/>
            <p:cNvSpPr>
              <a:spLocks noChangeArrowheads="1"/>
            </p:cNvSpPr>
            <p:nvPr/>
          </p:nvSpPr>
          <p:spPr bwMode="auto">
            <a:xfrm>
              <a:off x="4566" y="2128"/>
              <a:ext cx="378" cy="368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>
              <a:off x="4739" y="1791"/>
              <a:ext cx="1" cy="3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3811" y="2128"/>
              <a:ext cx="378" cy="368"/>
            </a:xfrm>
            <a:prstGeom prst="ellipse">
              <a:avLst/>
            </a:prstGeom>
            <a:solidFill>
              <a:srgbClr val="B2B2B2"/>
            </a:soli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>
              <a:off x="3984" y="1791"/>
              <a:ext cx="1" cy="337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3465" y="1576"/>
              <a:ext cx="34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4189" y="1576"/>
              <a:ext cx="346" cy="1"/>
            </a:xfrm>
            <a:prstGeom prst="line">
              <a:avLst/>
            </a:prstGeom>
            <a:noFill/>
            <a:ln w="381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3078" y="1440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1</a:t>
              </a:r>
            </a:p>
          </p:txBody>
        </p:sp>
        <p:sp>
          <p:nvSpPr>
            <p:cNvPr id="19471" name="Rectangle 15"/>
            <p:cNvSpPr>
              <a:spLocks noChangeArrowheads="1"/>
            </p:cNvSpPr>
            <p:nvPr/>
          </p:nvSpPr>
          <p:spPr bwMode="auto">
            <a:xfrm>
              <a:off x="3846" y="1440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4614" y="1392"/>
              <a:ext cx="239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X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3</a:t>
              </a:r>
            </a:p>
          </p:txBody>
        </p:sp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846" y="2160"/>
              <a:ext cx="236" cy="2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0" algn="l"/>
                  <a:tab pos="912063" algn="l"/>
                  <a:tab pos="1824126" algn="l"/>
                  <a:tab pos="2736189" algn="l"/>
                  <a:tab pos="3648251" algn="l"/>
                  <a:tab pos="4560310" algn="l"/>
                  <a:tab pos="5472379" algn="l"/>
                  <a:tab pos="6384443" algn="l"/>
                  <a:tab pos="7296505" algn="l"/>
                  <a:tab pos="8208567" algn="l"/>
                  <a:tab pos="9120624" algn="l"/>
                  <a:tab pos="10032695" algn="l"/>
                </a:tabLst>
              </a:pPr>
              <a:r>
                <a:rPr lang="en-GB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Y</a:t>
              </a:r>
              <a:r>
                <a:rPr lang="en-GB" baseline="-25000">
                  <a:solidFill>
                    <a:srgbClr val="000000"/>
                  </a:solidFill>
                  <a:ea typeface="Lucida Sans Unicode" charset="0"/>
                  <a:cs typeface="Lucida Sans Unicode" charset="0"/>
                </a:rPr>
                <a:t>2</a:t>
              </a:r>
            </a:p>
          </p:txBody>
        </p:sp>
      </p:grpSp>
      <p:pic>
        <p:nvPicPr>
          <p:cNvPr id="1947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1"/>
            <a:ext cx="3551238" cy="315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487368" y="5146676"/>
                <a:ext cx="6159926" cy="113955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lIns="89774" tIns="46679" rIns="89774" bIns="46679">
                <a:spAutoFit/>
              </a:bodyPr>
              <a:lstStyle/>
              <a:p>
                <a:pPr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dirty="0">
                    <a:solidFill>
                      <a:srgbClr val="000000"/>
                    </a:solidFill>
                    <a:ea typeface="Lucida Sans Unicode" charset="0"/>
                    <a:cs typeface="Lucida Sans Unicode" charset="0"/>
                  </a:rPr>
                  <a:t>Iterative computation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1: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a typeface="Lucida Sans Unicode" charset="0"/>
                    <a:cs typeface="Lucida Sans Unicode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𝑃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1: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a typeface="Lucida Sans Unicode" charset="0"/>
                    <a:cs typeface="Lucida Sans Unicode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</m:sub>
                    </m:sSub>
                  </m:oMath>
                </a14:m>
                <a:endPara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endParaRPr>
              </a:p>
              <a:p>
                <a:pPr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endParaRPr lang="en-GB" baseline="-2500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endParaRPr>
              </a:p>
              <a:p>
                <a:pPr marL="342900" indent="-342900">
                  <a:buFont typeface="+mj-lt"/>
                  <a:buAutoNum type="arabicPeriod"/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dirty="0">
                    <a:solidFill>
                      <a:srgbClr val="000000"/>
                    </a:solidFill>
                    <a:ea typeface="Lucida Sans Unicode" charset="0"/>
                    <a:cs typeface="Lucida Sans Unicode" charset="0"/>
                  </a:rPr>
                  <a:t>Predict: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1: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−1</m:t>
                            </m:r>
                          </m:sub>
                        </m:sSub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Lucida Sans Unicode" charset="0"/>
                                    <a:cs typeface="Lucida Sans Unicode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1: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0" dirty="0">
                  <a:solidFill>
                    <a:srgbClr val="000000"/>
                  </a:solidFill>
                  <a:ea typeface="Lucida Sans Unicode" charset="0"/>
                  <a:cs typeface="Lucida Sans Unicode" charset="0"/>
                </a:endParaRPr>
              </a:p>
              <a:p>
                <a:pPr marL="342900" indent="-342900">
                  <a:buFont typeface="+mj-lt"/>
                  <a:buAutoNum type="arabicPeriod"/>
                  <a:tabLst>
                    <a:tab pos="0" algn="l"/>
                    <a:tab pos="912063" algn="l"/>
                    <a:tab pos="1824126" algn="l"/>
                    <a:tab pos="2736189" algn="l"/>
                    <a:tab pos="3648251" algn="l"/>
                    <a:tab pos="4560310" algn="l"/>
                    <a:tab pos="5472379" algn="l"/>
                    <a:tab pos="6384443" algn="l"/>
                    <a:tab pos="7296505" algn="l"/>
                    <a:tab pos="8208567" algn="l"/>
                    <a:tab pos="9120624" algn="l"/>
                    <a:tab pos="10032695" algn="l"/>
                  </a:tabLst>
                </a:pPr>
                <a:r>
                  <a:rPr lang="en-GB" dirty="0">
                    <a:solidFill>
                      <a:srgbClr val="000000"/>
                    </a:solidFill>
                    <a:ea typeface="Lucida Sans Unicode" charset="0"/>
                    <a:cs typeface="Lucida Sans Unicode" charset="0"/>
                  </a:rPr>
                  <a:t>Update: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1: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~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Lucida Sans Unicode" charset="0"/>
                                <a:cs typeface="Lucida Sans Unicode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1: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Lucida Sans Unicode" charset="0"/>
                            <a:cs typeface="Lucida Sans Unicode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Lucida Sans Unicode" charset="0"/>
                        <a:cs typeface="Lucida Sans Unicode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a typeface="Lucida Sans Unicode" charset="0"/>
                    <a:cs typeface="Lucida Sans Unicode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47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368" y="5146676"/>
                <a:ext cx="6159926" cy="1139556"/>
              </a:xfrm>
              <a:prstGeom prst="rect">
                <a:avLst/>
              </a:prstGeom>
              <a:blipFill>
                <a:blip r:embed="rId4"/>
                <a:stretch>
                  <a:fillRect l="-617" t="-1099" b="-2747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D645F-B8FB-A34C-AD24-37B6D38F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What This Graph Represents?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DE9B4-6542-E14A-AE0C-23B1AA4D2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62" y="1524000"/>
            <a:ext cx="5476875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87812-10E3-0B45-AAC6-B0999252D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2" y="4114800"/>
            <a:ext cx="5513388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4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0BFE-476C-474A-8CEA-E3C57869D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3C9BA5-1CCA-9843-8C46-1DF2BED8E0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55" y="1371241"/>
            <a:ext cx="6849291" cy="4754880"/>
          </a:xfrm>
        </p:spPr>
      </p:pic>
    </p:spTree>
    <p:extLst>
      <p:ext uri="{BB962C8B-B14F-4D97-AF65-F5344CB8AC3E}">
        <p14:creationId xmlns:p14="http://schemas.microsoft.com/office/powerpoint/2010/main" val="23823203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Khajah</a:t>
            </a:r>
            <a:r>
              <a:rPr lang="en-US" dirty="0"/>
              <a:t>, Wing, Lindsey, &amp; </a:t>
            </a:r>
            <a:r>
              <a:rPr lang="en-US" dirty="0" err="1"/>
              <a:t>Mozer</a:t>
            </a:r>
            <a:r>
              <a:rPr lang="en-US" dirty="0"/>
              <a:t> (2014)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896563" y="1549825"/>
            <a:ext cx="4247437" cy="5338185"/>
            <a:chOff x="5097745" y="2198757"/>
            <a:chExt cx="4247437" cy="5338187"/>
          </a:xfrm>
        </p:grpSpPr>
        <p:sp>
          <p:nvSpPr>
            <p:cNvPr id="4" name="Oval 3"/>
            <p:cNvSpPr/>
            <p:nvPr/>
          </p:nvSpPr>
          <p:spPr>
            <a:xfrm>
              <a:off x="6892806" y="4846197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G</a:t>
              </a:r>
              <a:endParaRPr lang="en-US" sz="16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917437" y="6015902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6597598" y="4164287"/>
              <a:ext cx="2510645" cy="294646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97745" y="3676656"/>
              <a:ext cx="4200055" cy="3805468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4" idx="4"/>
              <a:endCxn id="5" idx="0"/>
            </p:cNvCxnSpPr>
            <p:nvPr/>
          </p:nvCxnSpPr>
          <p:spPr>
            <a:xfrm>
              <a:off x="7281208" y="5623001"/>
              <a:ext cx="24631" cy="392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85056" y="7167612"/>
              <a:ext cx="116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student (j)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54582" y="6808418"/>
              <a:ext cx="825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trial (</a:t>
              </a:r>
              <a:r>
                <a:rPr lang="en-US" dirty="0" err="1">
                  <a:solidFill>
                    <a:srgbClr val="7030A0"/>
                  </a:solidFill>
                </a:rPr>
                <a:t>i</a:t>
              </a:r>
              <a:r>
                <a:rPr lang="en-US" dirty="0">
                  <a:solidFill>
                    <a:srgbClr val="7030A0"/>
                  </a:solidFill>
                </a:rPr>
                <a:t>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45334" y="3769908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>
                  <a:solidFill>
                    <a:srgbClr val="7030A0"/>
                  </a:solidFill>
                </a:rPr>
                <a:t>α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033252" y="6031614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P</a:t>
              </a:r>
            </a:p>
          </p:txBody>
        </p:sp>
        <p:cxnSp>
          <p:nvCxnSpPr>
            <p:cNvPr id="13" name="Straight Arrow Connector 12"/>
            <p:cNvCxnSpPr>
              <a:stCxn id="12" idx="1"/>
              <a:endCxn id="4" idx="5"/>
            </p:cNvCxnSpPr>
            <p:nvPr/>
          </p:nvCxnSpPr>
          <p:spPr>
            <a:xfrm flipH="1" flipV="1">
              <a:off x="7555850" y="5509241"/>
              <a:ext cx="591162" cy="6361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5245334" y="2419453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7030A0"/>
                  </a:solidFill>
                </a:rPr>
                <a:t>δ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97745" y="2245884"/>
              <a:ext cx="1071982" cy="1106237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8921" y="2198757"/>
              <a:ext cx="6335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</a:rPr>
                <a:t>problem</a:t>
              </a:r>
            </a:p>
          </p:txBody>
        </p:sp>
        <p:cxnSp>
          <p:nvCxnSpPr>
            <p:cNvPr id="17" name="Straight Arrow Connector 16"/>
            <p:cNvCxnSpPr>
              <a:stCxn id="14" idx="4"/>
            </p:cNvCxnSpPr>
            <p:nvPr/>
          </p:nvCxnSpPr>
          <p:spPr>
            <a:xfrm>
              <a:off x="5633736" y="3196257"/>
              <a:ext cx="1493754" cy="1694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5"/>
              <a:endCxn id="4" idx="1"/>
            </p:cNvCxnSpPr>
            <p:nvPr/>
          </p:nvCxnSpPr>
          <p:spPr>
            <a:xfrm>
              <a:off x="5908378" y="4432952"/>
              <a:ext cx="1098188" cy="5270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6951234" y="4890601"/>
              <a:ext cx="677225" cy="677225"/>
            </a:xfrm>
            <a:prstGeom prst="ellipse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aseline="-25000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D97318-A48E-B646-8AD8-D7C7EB5F5E60}"/>
                  </a:ext>
                </a:extLst>
              </p:cNvPr>
              <p:cNvSpPr txBox="1"/>
              <p:nvPr/>
            </p:nvSpPr>
            <p:spPr>
              <a:xfrm>
                <a:off x="250407" y="3027723"/>
                <a:ext cx="4275209" cy="2436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500" b="1" dirty="0">
                    <a:solidFill>
                      <a:srgbClr val="0F6F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Item-Response Theory (IRT)</a:t>
                </a:r>
              </a:p>
              <a:p>
                <a:endParaRPr lang="en-US" sz="2500" b="1" i="1" dirty="0">
                  <a:solidFill>
                    <a:srgbClr val="0F6FC6"/>
                  </a:solidFill>
                  <a:latin typeface="Cambria Math" panose="02040503050406030204" pitchFamily="18" charset="0"/>
                </a:endParaRPr>
              </a:p>
              <a:p>
                <a:endParaRPr lang="en-US" sz="2500" b="1" i="1" dirty="0">
                  <a:solidFill>
                    <a:srgbClr val="0F6FC6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1" i="0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𝐥𝐨𝐠𝐢𝐬𝐭𝐢𝐜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5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500" b="1" i="1" smtClean="0">
                                      <a:solidFill>
                                        <a:srgbClr val="0F6FC6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  <a:p>
                <a:endParaRPr lang="en-US" sz="2500" b="1" dirty="0">
                  <a:solidFill>
                    <a:srgbClr val="0F6FC6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~ </m:t>
                      </m:r>
                      <m:r>
                        <a:rPr lang="en-US" sz="2500" b="1" i="0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𝐁𝐞𝐫𝐧𝐨𝐮𝐥𝐥𝐢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D97318-A48E-B646-8AD8-D7C7EB5F5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7" y="3027723"/>
                <a:ext cx="4275209" cy="2436308"/>
              </a:xfrm>
              <a:prstGeom prst="rect">
                <a:avLst/>
              </a:prstGeom>
              <a:blipFill>
                <a:blip r:embed="rId3"/>
                <a:stretch>
                  <a:fillRect l="-4451" t="-3627" r="-3561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3273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Khajah</a:t>
            </a:r>
            <a:r>
              <a:rPr lang="en-US" dirty="0"/>
              <a:t>, Wing, Lindsey, &amp; </a:t>
            </a:r>
            <a:r>
              <a:rPr lang="en-US" dirty="0" err="1"/>
              <a:t>Mozer</a:t>
            </a:r>
            <a:r>
              <a:rPr lang="en-US" dirty="0"/>
              <a:t> (2014)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795606" y="4197263"/>
            <a:ext cx="5314807" cy="2690745"/>
            <a:chOff x="3996788" y="4846197"/>
            <a:chExt cx="5314807" cy="2690747"/>
          </a:xfrm>
        </p:grpSpPr>
        <p:sp>
          <p:nvSpPr>
            <p:cNvPr id="4" name="Oval 3"/>
            <p:cNvSpPr/>
            <p:nvPr/>
          </p:nvSpPr>
          <p:spPr>
            <a:xfrm>
              <a:off x="6905121" y="6015902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6597598" y="5793035"/>
              <a:ext cx="2510645" cy="1317715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97745" y="5719938"/>
              <a:ext cx="4200055" cy="1762186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17" idx="4"/>
              <a:endCxn id="4" idx="0"/>
            </p:cNvCxnSpPr>
            <p:nvPr/>
          </p:nvCxnSpPr>
          <p:spPr>
            <a:xfrm>
              <a:off x="7293523" y="5623001"/>
              <a:ext cx="0" cy="392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8" idx="3"/>
              <a:endCxn id="4" idx="7"/>
            </p:cNvCxnSpPr>
            <p:nvPr/>
          </p:nvCxnSpPr>
          <p:spPr>
            <a:xfrm flipH="1">
              <a:off x="7568165" y="5509241"/>
              <a:ext cx="581230" cy="620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2" idx="6"/>
              <a:endCxn id="15" idx="1"/>
            </p:cNvCxnSpPr>
            <p:nvPr/>
          </p:nvCxnSpPr>
          <p:spPr>
            <a:xfrm>
              <a:off x="4773592" y="5915822"/>
              <a:ext cx="620046" cy="213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403324" y="7167612"/>
              <a:ext cx="908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student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06344" y="6808418"/>
              <a:ext cx="55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trial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96788" y="5527420"/>
              <a:ext cx="776804" cy="77680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L</a:t>
              </a:r>
              <a:r>
                <a:rPr lang="en-US" sz="1600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96788" y="6516337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7030A0"/>
                  </a:solidFill>
                </a:rPr>
                <a:t>T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13" idx="6"/>
              <a:endCxn id="15" idx="3"/>
            </p:cNvCxnSpPr>
            <p:nvPr/>
          </p:nvCxnSpPr>
          <p:spPr>
            <a:xfrm flipV="1">
              <a:off x="4773592" y="6678945"/>
              <a:ext cx="620046" cy="225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5279878" y="6015901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rgbClr val="7030A0"/>
                  </a:solidFill>
                </a:rPr>
                <a:t>τ</a:t>
              </a:r>
              <a:endParaRPr lang="en-US" sz="1600" dirty="0">
                <a:solidFill>
                  <a:srgbClr val="7030A0"/>
                </a:solidFill>
              </a:endParaRPr>
            </a:p>
          </p:txBody>
        </p:sp>
        <p:cxnSp>
          <p:nvCxnSpPr>
            <p:cNvPr id="16" name="Straight Arrow Connector 15"/>
            <p:cNvCxnSpPr>
              <a:stCxn id="15" idx="6"/>
              <a:endCxn id="4" idx="2"/>
            </p:cNvCxnSpPr>
            <p:nvPr/>
          </p:nvCxnSpPr>
          <p:spPr>
            <a:xfrm>
              <a:off x="6056682" y="6404303"/>
              <a:ext cx="84843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6905121" y="4846197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G</a:t>
              </a:r>
              <a:endParaRPr lang="en-US" sz="1600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035635" y="4846197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7030A0"/>
                  </a:solidFill>
                </a:rPr>
                <a:t>S</a:t>
              </a:r>
              <a:endParaRPr lang="en-US" sz="1600" baseline="-25000" dirty="0">
                <a:solidFill>
                  <a:srgbClr val="7030A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63A558-6910-9948-A7A7-F1CEEFF895C5}"/>
                  </a:ext>
                </a:extLst>
              </p:cNvPr>
              <p:cNvSpPr txBox="1"/>
              <p:nvPr/>
            </p:nvSpPr>
            <p:spPr>
              <a:xfrm>
                <a:off x="349919" y="1587908"/>
                <a:ext cx="5619359" cy="2574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500" b="1" dirty="0">
                    <a:solidFill>
                      <a:srgbClr val="0F6FC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Bayesian Knowledge Tracing</a:t>
                </a:r>
              </a:p>
              <a:p>
                <a:endParaRPr lang="en-US" sz="2500" b="1" i="1" dirty="0">
                  <a:solidFill>
                    <a:srgbClr val="0F6FC6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2500" b="1" i="0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Poisson</m:t>
                      </m:r>
                      <m:d>
                        <m:d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</m:d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  <a:latin typeface="+mn-lt"/>
                </a:endParaRPr>
              </a:p>
              <a:p>
                <a:endParaRPr lang="en-US" sz="2500" b="1" dirty="0">
                  <a:solidFill>
                    <a:srgbClr val="0F6FC6"/>
                  </a:solidFill>
                  <a:latin typeface="+mn-lt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en-US" sz="2500" b="1" i="1" smtClean="0">
                          <a:solidFill>
                            <a:srgbClr val="0F6FC6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500" b="1" i="1" smtClean="0">
                              <a:solidFill>
                                <a:srgbClr val="0F6FC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0F6FC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0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𝐁𝐞𝐫𝐧𝐨𝐮𝐥𝐥𝐢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500" b="1" i="0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sz="25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500" b="1" i="0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𝐁𝐞𝐫𝐧𝐨𝐮𝐥𝐥𝐢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500" b="1" i="0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𝐢𝐟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500" b="1" i="1" smtClean="0">
                                    <a:solidFill>
                                      <a:srgbClr val="0F6FC6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25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𝝉</m:t>
                                    </m:r>
                                  </m:e>
                                  <m:sub>
                                    <m:r>
                                      <a:rPr lang="en-US" sz="2500" b="1" i="1" smtClean="0">
                                        <a:solidFill>
                                          <a:srgbClr val="0F6FC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>
                  <a:solidFill>
                    <a:srgbClr val="0F6FC6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63A558-6910-9948-A7A7-F1CEEFF89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19" y="1587908"/>
                <a:ext cx="5619359" cy="2574551"/>
              </a:xfrm>
              <a:prstGeom prst="rect">
                <a:avLst/>
              </a:prstGeom>
              <a:blipFill>
                <a:blip r:embed="rId2"/>
                <a:stretch>
                  <a:fillRect l="-7901" t="-28431" b="-125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5767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0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Khajah</a:t>
            </a:r>
            <a:r>
              <a:rPr lang="en-US" dirty="0"/>
              <a:t>, Wing, Lindsey, &amp; </a:t>
            </a:r>
            <a:r>
              <a:rPr lang="en-US" dirty="0" err="1"/>
              <a:t>Mozer</a:t>
            </a:r>
            <a:r>
              <a:rPr lang="en-US" dirty="0"/>
              <a:t> (2014)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3766664" y="1665894"/>
            <a:ext cx="5339099" cy="5218628"/>
            <a:chOff x="3996788" y="2198757"/>
            <a:chExt cx="5309827" cy="5347292"/>
          </a:xfrm>
        </p:grpSpPr>
        <p:sp>
          <p:nvSpPr>
            <p:cNvPr id="11" name="Oval 10"/>
            <p:cNvSpPr/>
            <p:nvPr/>
          </p:nvSpPr>
          <p:spPr>
            <a:xfrm>
              <a:off x="6905121" y="6015902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97598" y="4164287"/>
              <a:ext cx="2510645" cy="2946464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97745" y="3676656"/>
              <a:ext cx="4200055" cy="3805468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9" idx="4"/>
              <a:endCxn id="11" idx="0"/>
            </p:cNvCxnSpPr>
            <p:nvPr/>
          </p:nvCxnSpPr>
          <p:spPr>
            <a:xfrm>
              <a:off x="7293523" y="5623001"/>
              <a:ext cx="0" cy="3929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3"/>
              <a:endCxn id="11" idx="7"/>
            </p:cNvCxnSpPr>
            <p:nvPr/>
          </p:nvCxnSpPr>
          <p:spPr>
            <a:xfrm flipH="1">
              <a:off x="7568165" y="5509241"/>
              <a:ext cx="581230" cy="620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40" idx="1"/>
            </p:cNvCxnSpPr>
            <p:nvPr/>
          </p:nvCxnSpPr>
          <p:spPr>
            <a:xfrm>
              <a:off x="4773592" y="5915822"/>
              <a:ext cx="620046" cy="21383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>
              <a:off x="6874268" y="2419453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7030A0"/>
                  </a:solidFill>
                </a:rPr>
                <a:t>γ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019480" y="2419453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7030A0"/>
                  </a:solidFill>
                </a:rPr>
                <a:t>σ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4" idx="4"/>
              <a:endCxn id="9" idx="0"/>
            </p:cNvCxnSpPr>
            <p:nvPr/>
          </p:nvCxnSpPr>
          <p:spPr>
            <a:xfrm>
              <a:off x="7262670" y="3196257"/>
              <a:ext cx="30853" cy="16499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5" idx="4"/>
              <a:endCxn id="10" idx="0"/>
            </p:cNvCxnSpPr>
            <p:nvPr/>
          </p:nvCxnSpPr>
          <p:spPr>
            <a:xfrm>
              <a:off x="8407882" y="3196257"/>
              <a:ext cx="16155" cy="16499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8403324" y="7167611"/>
              <a:ext cx="903291" cy="378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student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606344" y="6808418"/>
              <a:ext cx="555915" cy="378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7030A0"/>
                  </a:solidFill>
                </a:rPr>
                <a:t>trial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996788" y="5527420"/>
              <a:ext cx="776804" cy="77680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L</a:t>
              </a:r>
              <a:r>
                <a:rPr lang="en-US" sz="1400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3996788" y="6516337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7030A0"/>
                  </a:solidFill>
                </a:rPr>
                <a:t>T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39" name="Straight Arrow Connector 38"/>
            <p:cNvCxnSpPr>
              <a:stCxn id="38" idx="6"/>
              <a:endCxn id="40" idx="3"/>
            </p:cNvCxnSpPr>
            <p:nvPr/>
          </p:nvCxnSpPr>
          <p:spPr>
            <a:xfrm flipV="1">
              <a:off x="4773592" y="6678945"/>
              <a:ext cx="620046" cy="225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79878" y="6015901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7030A0"/>
                  </a:solidFill>
                </a:rPr>
                <a:t>τ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41" name="Straight Arrow Connector 40"/>
            <p:cNvCxnSpPr>
              <a:stCxn id="40" idx="6"/>
              <a:endCxn id="11" idx="2"/>
            </p:cNvCxnSpPr>
            <p:nvPr/>
          </p:nvCxnSpPr>
          <p:spPr>
            <a:xfrm>
              <a:off x="6056682" y="6404303"/>
              <a:ext cx="84843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245334" y="3769908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solidFill>
                    <a:srgbClr val="7030A0"/>
                  </a:solidFill>
                </a:rPr>
                <a:t>α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8035635" y="6031614"/>
              <a:ext cx="776804" cy="776804"/>
            </a:xfrm>
            <a:prstGeom prst="ellipse">
              <a:avLst/>
            </a:prstGeom>
            <a:solidFill>
              <a:srgbClr val="DBF5F9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7030A0"/>
                  </a:solidFill>
                </a:rPr>
                <a:t>P</a:t>
              </a:r>
            </a:p>
          </p:txBody>
        </p:sp>
        <p:cxnSp>
          <p:nvCxnSpPr>
            <p:cNvPr id="48" name="Straight Arrow Connector 47"/>
            <p:cNvCxnSpPr>
              <a:stCxn id="47" idx="1"/>
              <a:endCxn id="9" idx="5"/>
            </p:cNvCxnSpPr>
            <p:nvPr/>
          </p:nvCxnSpPr>
          <p:spPr>
            <a:xfrm flipH="1" flipV="1">
              <a:off x="7568165" y="5509241"/>
              <a:ext cx="581230" cy="6361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7" idx="0"/>
              <a:endCxn id="10" idx="4"/>
            </p:cNvCxnSpPr>
            <p:nvPr/>
          </p:nvCxnSpPr>
          <p:spPr>
            <a:xfrm flipV="1">
              <a:off x="8424037" y="5623001"/>
              <a:ext cx="0" cy="4086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5245334" y="2419453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7030A0"/>
                  </a:solidFill>
                </a:rPr>
                <a:t>δ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97745" y="2245884"/>
              <a:ext cx="1071982" cy="1106237"/>
            </a:xfrm>
            <a:prstGeom prst="rect">
              <a:avLst/>
            </a:prstGeom>
            <a:noFill/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578921" y="2198757"/>
              <a:ext cx="579959" cy="236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7030A0"/>
                  </a:solidFill>
                </a:rPr>
                <a:t>problem</a:t>
              </a:r>
            </a:p>
          </p:txBody>
        </p:sp>
        <p:cxnSp>
          <p:nvCxnSpPr>
            <p:cNvPr id="76" name="Straight Arrow Connector 75"/>
            <p:cNvCxnSpPr>
              <a:stCxn id="43" idx="5"/>
            </p:cNvCxnSpPr>
            <p:nvPr/>
          </p:nvCxnSpPr>
          <p:spPr>
            <a:xfrm>
              <a:off x="5908378" y="3082497"/>
              <a:ext cx="2359420" cy="18081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43" idx="4"/>
            </p:cNvCxnSpPr>
            <p:nvPr/>
          </p:nvCxnSpPr>
          <p:spPr>
            <a:xfrm>
              <a:off x="5633736" y="3196257"/>
              <a:ext cx="1493754" cy="16943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42" idx="6"/>
              <a:endCxn id="10" idx="1"/>
            </p:cNvCxnSpPr>
            <p:nvPr/>
          </p:nvCxnSpPr>
          <p:spPr>
            <a:xfrm>
              <a:off x="6022138" y="4158310"/>
              <a:ext cx="2127257" cy="8016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42" idx="5"/>
              <a:endCxn id="9" idx="1"/>
            </p:cNvCxnSpPr>
            <p:nvPr/>
          </p:nvCxnSpPr>
          <p:spPr>
            <a:xfrm>
              <a:off x="5908378" y="4432952"/>
              <a:ext cx="1110503" cy="52700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3996788" y="3775885"/>
              <a:ext cx="776804" cy="77680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33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rgbClr val="7030A0"/>
                  </a:solidFill>
                </a:rPr>
                <a:t>η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cxnSp>
          <p:nvCxnSpPr>
            <p:cNvPr id="93" name="Straight Arrow Connector 92"/>
            <p:cNvCxnSpPr>
              <a:stCxn id="88" idx="6"/>
              <a:endCxn id="42" idx="2"/>
            </p:cNvCxnSpPr>
            <p:nvPr/>
          </p:nvCxnSpPr>
          <p:spPr>
            <a:xfrm flipV="1">
              <a:off x="4773592" y="4158310"/>
              <a:ext cx="471742" cy="59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/>
            <p:cNvGrpSpPr/>
            <p:nvPr/>
          </p:nvGrpSpPr>
          <p:grpSpPr>
            <a:xfrm>
              <a:off x="6905121" y="4846197"/>
              <a:ext cx="776804" cy="776804"/>
              <a:chOff x="6892806" y="4846197"/>
              <a:chExt cx="776804" cy="77680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892806" y="4846197"/>
                <a:ext cx="776804" cy="7768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7030A0"/>
                    </a:solidFill>
                  </a:rPr>
                  <a:t>G</a:t>
                </a:r>
                <a:endParaRPr lang="en-US" sz="14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6951234" y="4890601"/>
                <a:ext cx="677225" cy="677225"/>
              </a:xfrm>
              <a:prstGeom prst="ellipse">
                <a:avLst/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rgbClr val="7030A0"/>
                  </a:solidFill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8035635" y="4846197"/>
              <a:ext cx="776804" cy="776804"/>
              <a:chOff x="8038018" y="4846197"/>
              <a:chExt cx="776804" cy="77680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038018" y="4846197"/>
                <a:ext cx="776804" cy="77680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rgbClr val="7030A0"/>
                    </a:solidFill>
                  </a:rPr>
                  <a:t>S</a:t>
                </a:r>
                <a:endParaRPr lang="en-US" sz="1400" baseline="-25000" dirty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8087807" y="4899241"/>
                <a:ext cx="677225" cy="677225"/>
              </a:xfrm>
              <a:prstGeom prst="ellipse">
                <a:avLst/>
              </a:prstGeom>
              <a:noFill/>
              <a:ln>
                <a:solidFill>
                  <a:srgbClr val="33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aseline="-25000" dirty="0">
                  <a:solidFill>
                    <a:srgbClr val="7030A0"/>
                  </a:solidFill>
                </a:endParaRPr>
              </a:p>
            </p:txBody>
          </p:sp>
        </p:grpSp>
      </p:grpSp>
      <p:graphicFrame>
        <p:nvGraphicFramePr>
          <p:cNvPr id="130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620728"/>
              </p:ext>
            </p:extLst>
          </p:nvPr>
        </p:nvGraphicFramePr>
        <p:xfrm>
          <a:off x="488682" y="3114956"/>
          <a:ext cx="3473739" cy="3133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3" imgW="4495800" imgH="4178300" progId="Equation.DSMT4">
                  <p:embed/>
                </p:oleObj>
              </mc:Choice>
              <mc:Fallback>
                <p:oleObj name="Equation" r:id="rId3" imgW="4495800" imgH="417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8682" y="3114956"/>
                        <a:ext cx="3473739" cy="313344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1524001"/>
            <a:ext cx="2183116" cy="483224"/>
          </a:xfrm>
          <a:prstGeom prst="rect">
            <a:avLst/>
          </a:prstGeom>
          <a:noFill/>
        </p:spPr>
        <p:txBody>
          <a:bodyPr wrap="none" lIns="91205" tIns="45606" rIns="91205" bIns="45606" rtlCol="0">
            <a:spAutoFit/>
          </a:bodyPr>
          <a:lstStyle/>
          <a:p>
            <a:r>
              <a:rPr lang="en-US" sz="2500" dirty="0"/>
              <a:t>IRT+BKT model</a:t>
            </a:r>
          </a:p>
        </p:txBody>
      </p:sp>
    </p:spTree>
    <p:extLst>
      <p:ext uri="{BB962C8B-B14F-4D97-AF65-F5344CB8AC3E}">
        <p14:creationId xmlns:p14="http://schemas.microsoft.com/office/powerpoint/2010/main" val="22632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994E-DEAC-CE48-ADB7-E09502DCC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8F4F7-03AE-7D4A-8144-8C92585C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075" y="1180948"/>
            <a:ext cx="5657850" cy="5546912"/>
          </a:xfrm>
        </p:spPr>
      </p:pic>
    </p:spTree>
    <p:extLst>
      <p:ext uri="{BB962C8B-B14F-4D97-AF65-F5344CB8AC3E}">
        <p14:creationId xmlns:p14="http://schemas.microsoft.com/office/powerpoint/2010/main" val="1108716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1:</a:t>
            </a:r>
            <a:br>
              <a:rPr lang="en-US" dirty="0"/>
            </a:br>
            <a:r>
              <a:rPr lang="en-US" dirty="0"/>
              <a:t>Noisy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Z: true feature vector</a:t>
            </a:r>
          </a:p>
          <a:p>
            <a:r>
              <a:rPr lang="en-US" dirty="0"/>
              <a:t>X: noisy observation</a:t>
            </a:r>
          </a:p>
          <a:p>
            <a:pPr lvl="1"/>
            <a:r>
              <a:rPr lang="en-US" dirty="0"/>
              <a:t>X ~ Normal(z, s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We need to compute P(X|H)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Φ</a:t>
            </a:r>
            <a:r>
              <a:rPr lang="en-US" dirty="0"/>
              <a:t>: cumulative distribution </a:t>
            </a:r>
            <a:r>
              <a:rPr lang="en-US" dirty="0" err="1"/>
              <a:t>fn</a:t>
            </a:r>
            <a:br>
              <a:rPr lang="en-US" dirty="0"/>
            </a:br>
            <a:r>
              <a:rPr lang="en-US" dirty="0"/>
              <a:t>of Gaussian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105400" y="1371600"/>
          <a:ext cx="31242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3" imgW="1676400" imgH="2794000" progId="Equation.DSMT4">
                  <p:embed/>
                </p:oleObj>
              </mc:Choice>
              <mc:Fallback>
                <p:oleObj name="Equation" r:id="rId3" imgW="1676400" imgH="27940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1371600"/>
                        <a:ext cx="3124200" cy="520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41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Assignment 1:</a:t>
            </a:r>
            <a:br>
              <a:rPr lang="en-US" dirty="0"/>
            </a:br>
            <a:r>
              <a:rPr lang="en-US" dirty="0"/>
              <a:t>Noisy Observations</a:t>
            </a:r>
          </a:p>
        </p:txBody>
      </p:sp>
      <p:pic>
        <p:nvPicPr>
          <p:cNvPr id="4" name="Picture 3" descr="downlo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52600"/>
            <a:ext cx="5105400" cy="1524567"/>
          </a:xfrm>
          <a:prstGeom prst="rect">
            <a:avLst/>
          </a:prstGeom>
        </p:spPr>
      </p:pic>
      <p:pic>
        <p:nvPicPr>
          <p:cNvPr id="5" name="Picture 4" descr="download (1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429000"/>
            <a:ext cx="5105400" cy="1534350"/>
          </a:xfrm>
          <a:prstGeom prst="rect">
            <a:avLst/>
          </a:prstGeom>
        </p:spPr>
      </p:pic>
      <p:pic>
        <p:nvPicPr>
          <p:cNvPr id="6" name="Picture 5" descr="download (2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81600"/>
            <a:ext cx="5105400" cy="15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5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Generalizing Beta-Binomial (Coin Flip) Example to </a:t>
            </a:r>
            <a:r>
              <a:rPr lang="en-US" dirty="0" err="1"/>
              <a:t>Dirichlet</a:t>
            </a:r>
            <a:r>
              <a:rPr lang="en-US" dirty="0"/>
              <a:t>-Multinomial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914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5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6_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Default2014.thmx</Template>
  <TotalTime>4331</TotalTime>
  <Words>2307</Words>
  <Application>Microsoft Macintosh PowerPoint</Application>
  <PresentationFormat>On-screen Show (4:3)</PresentationFormat>
  <Paragraphs>703</Paragraphs>
  <Slides>59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8" baseType="lpstr">
      <vt:lpstr>Arial</vt:lpstr>
      <vt:lpstr>Calibri</vt:lpstr>
      <vt:lpstr>Cambria</vt:lpstr>
      <vt:lpstr>Cambria Math</vt:lpstr>
      <vt:lpstr>cmsy10</vt:lpstr>
      <vt:lpstr>Comic Sans MS</vt:lpstr>
      <vt:lpstr>Lucida Grande</vt:lpstr>
      <vt:lpstr>Lucida Sans Unicode</vt:lpstr>
      <vt:lpstr>Times New Roman</vt:lpstr>
      <vt:lpstr>Wingdings</vt:lpstr>
      <vt:lpstr>Default2014</vt:lpstr>
      <vt:lpstr>1_Default2014</vt:lpstr>
      <vt:lpstr>2_Default2014</vt:lpstr>
      <vt:lpstr>3_Default2014</vt:lpstr>
      <vt:lpstr>4_Default2014</vt:lpstr>
      <vt:lpstr>5_Default2014</vt:lpstr>
      <vt:lpstr>6_Default2014</vt:lpstr>
      <vt:lpstr>Equation</vt:lpstr>
      <vt:lpstr>Equation.3</vt:lpstr>
      <vt:lpstr>CSCI 5822 Probabilistic Models of Human and Machine Learning</vt:lpstr>
      <vt:lpstr>Today’s Plan</vt:lpstr>
      <vt:lpstr>Assignment 1 notes</vt:lpstr>
      <vt:lpstr>Courtesy of Aditya</vt:lpstr>
      <vt:lpstr>PowerPoint Presentation</vt:lpstr>
      <vt:lpstr>PowerPoint Presentation</vt:lpstr>
      <vt:lpstr>Assignment 1: Noisy Observations</vt:lpstr>
      <vt:lpstr>Assignment 1: Noisy Observations</vt:lpstr>
      <vt:lpstr>Generalizing Beta-Binomial (Coin Flip) Example to Dirichlet-Multinomial</vt:lpstr>
      <vt:lpstr>Guidance on Assignment 3</vt:lpstr>
      <vt:lpstr>Guidance: Assignment 3 Part 1</vt:lpstr>
      <vt:lpstr>Guidance: Assignment 3 Part 2</vt:lpstr>
      <vt:lpstr>Guidance: Assignment 3 Part 2</vt:lpstr>
      <vt:lpstr>Guidance: Assignment 3 Part 2</vt:lpstr>
      <vt:lpstr>Guidance: Assignment 3 Part 3</vt:lpstr>
      <vt:lpstr>Assignment 3 Guidance</vt:lpstr>
      <vt:lpstr>Assignment 3: Generative Model</vt:lpstr>
      <vt:lpstr>Assignment 3 Math</vt:lpstr>
      <vt:lpstr>Assignment 3 Implementation</vt:lpstr>
      <vt:lpstr>Introduction To Bayes Nets</vt:lpstr>
      <vt:lpstr>What Do You Need To Do Probabilistic Inference In A Given Domain?</vt:lpstr>
      <vt:lpstr>Bayes Nets (a.k.a. Belief Nets)</vt:lpstr>
      <vt:lpstr>What Is A Bayes Net?</vt:lpstr>
      <vt:lpstr>Conditional Distributions Are Flexible</vt:lpstr>
      <vt:lpstr>A Real Bayes Net: Alarm</vt:lpstr>
      <vt:lpstr>More Real-World Bayes Net Applications</vt:lpstr>
      <vt:lpstr>Why Are Bayes Nets Useful?</vt:lpstr>
      <vt:lpstr>Reformulating Naïve Bayes As Graphical Model</vt:lpstr>
      <vt:lpstr>Review: Bayes Net</vt:lpstr>
      <vt:lpstr>Quiz</vt:lpstr>
      <vt:lpstr>Bayesian Analysis: The Big Picture</vt:lpstr>
      <vt:lpstr>Inference</vt:lpstr>
      <vt:lpstr>Now Some Details…</vt:lpstr>
      <vt:lpstr>Conditional Independence</vt:lpstr>
      <vt:lpstr>d-separation</vt:lpstr>
      <vt:lpstr>d-separation</vt:lpstr>
      <vt:lpstr>d-separation Along Paths</vt:lpstr>
      <vt:lpstr>Conditional Independence</vt:lpstr>
      <vt:lpstr>PowerPoint Presentation</vt:lpstr>
      <vt:lpstr>PowerPoint Presentation</vt:lpstr>
      <vt:lpstr>Sufficiency For Conditional Independence: Markov Blanket</vt:lpstr>
      <vt:lpstr>PowerPoint Presentation</vt:lpstr>
      <vt:lpstr>Turning A Directed Graphical Model Into An Undirected Model Via Moralization</vt:lpstr>
      <vt:lpstr>Toy Example Of A Markov Net</vt:lpstr>
      <vt:lpstr>A Real Markov Net</vt:lpstr>
      <vt:lpstr>Example Of Image Segmentation With MRFs</vt:lpstr>
      <vt:lpstr>Graphical Models Are A Useful Formalism</vt:lpstr>
      <vt:lpstr>Graphical Models Are A Useful Formalism</vt:lpstr>
      <vt:lpstr>Graphical Models Are A Useful Formalism</vt:lpstr>
      <vt:lpstr>Graphical Models Are A Useful Formalism</vt:lpstr>
      <vt:lpstr>Hidden Markov Model (HMM)</vt:lpstr>
      <vt:lpstr>State-Space Model (SSM)/ Linear Dynamical System (LDS)</vt:lpstr>
      <vt:lpstr>Example: LDS For 2D Tracking</vt:lpstr>
      <vt:lpstr>Kalman Filtering (Recursive State Estimation In An LDS) </vt:lpstr>
      <vt:lpstr>Recognize What This Graph Represents?</vt:lpstr>
      <vt:lpstr>PowerPoint Presentation</vt:lpstr>
      <vt:lpstr>Khajah, Wing, Lindsey, &amp; Mozer (2014)</vt:lpstr>
      <vt:lpstr>Khajah, Wing, Lindsey, &amp; Mozer (2014)</vt:lpstr>
      <vt:lpstr>Khajah, Wing, Lindsey, &amp; Mozer (2014)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mozer</dc:creator>
  <cp:lastModifiedBy>Michael C Mozer</cp:lastModifiedBy>
  <cp:revision>325</cp:revision>
  <dcterms:created xsi:type="dcterms:W3CDTF">2010-09-07T03:35:08Z</dcterms:created>
  <dcterms:modified xsi:type="dcterms:W3CDTF">2018-02-20T17:34:30Z</dcterms:modified>
</cp:coreProperties>
</file>