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4" r:id="rId1"/>
  </p:sldMasterIdLst>
  <p:notesMasterIdLst>
    <p:notesMasterId r:id="rId52"/>
  </p:notesMasterIdLst>
  <p:sldIdLst>
    <p:sldId id="319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99" r:id="rId10"/>
    <p:sldId id="300" r:id="rId11"/>
    <p:sldId id="298" r:id="rId12"/>
    <p:sldId id="301" r:id="rId13"/>
    <p:sldId id="294" r:id="rId14"/>
    <p:sldId id="314" r:id="rId15"/>
    <p:sldId id="302" r:id="rId16"/>
    <p:sldId id="295" r:id="rId17"/>
    <p:sldId id="315" r:id="rId18"/>
    <p:sldId id="316" r:id="rId19"/>
    <p:sldId id="317" r:id="rId20"/>
    <p:sldId id="269" r:id="rId21"/>
    <p:sldId id="320" r:id="rId22"/>
    <p:sldId id="270" r:id="rId23"/>
    <p:sldId id="303" r:id="rId24"/>
    <p:sldId id="272" r:id="rId25"/>
    <p:sldId id="273" r:id="rId26"/>
    <p:sldId id="274" r:id="rId27"/>
    <p:sldId id="304" r:id="rId28"/>
    <p:sldId id="322" r:id="rId29"/>
    <p:sldId id="283" r:id="rId30"/>
    <p:sldId id="311" r:id="rId31"/>
    <p:sldId id="279" r:id="rId32"/>
    <p:sldId id="280" r:id="rId33"/>
    <p:sldId id="281" r:id="rId34"/>
    <p:sldId id="318" r:id="rId35"/>
    <p:sldId id="282" r:id="rId36"/>
    <p:sldId id="313" r:id="rId37"/>
    <p:sldId id="286" r:id="rId38"/>
    <p:sldId id="287" r:id="rId39"/>
    <p:sldId id="288" r:id="rId40"/>
    <p:sldId id="289" r:id="rId41"/>
    <p:sldId id="290" r:id="rId42"/>
    <p:sldId id="291" r:id="rId43"/>
    <p:sldId id="321" r:id="rId44"/>
    <p:sldId id="292" r:id="rId45"/>
    <p:sldId id="293" r:id="rId46"/>
    <p:sldId id="306" r:id="rId47"/>
    <p:sldId id="309" r:id="rId48"/>
    <p:sldId id="307" r:id="rId49"/>
    <p:sldId id="308" r:id="rId50"/>
    <p:sldId id="310" r:id="rId51"/>
  </p:sldIdLst>
  <p:sldSz cx="10058400" cy="7772400"/>
  <p:notesSz cx="7772400" cy="10058400"/>
  <p:defaultTextStyle>
    <a:defPPr>
      <a:defRPr lang="en-GB"/>
    </a:defPPr>
    <a:lvl1pPr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30213" indent="-2159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646113" indent="-2159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862013" indent="-214313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077913" indent="-2159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7EB"/>
    <a:srgbClr val="9B0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24"/>
    <p:restoredTop sz="94057"/>
  </p:normalViewPr>
  <p:slideViewPr>
    <p:cSldViewPr snapToGrid="0" snapToObjects="1">
      <p:cViewPr>
        <p:scale>
          <a:sx n="108" d="100"/>
          <a:sy n="108" d="100"/>
        </p:scale>
        <p:origin x="544" y="576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99BAB-896B-CB40-9CFD-9BB5B5295A92}" type="datetimeFigureOut">
              <a:rPr lang="en-US" smtClean="0"/>
              <a:t>4/4/18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46213" y="754063"/>
            <a:ext cx="4879975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E94BB-9C75-154C-9EDE-3C299E9AD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45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46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Suppose different meal for each table:  THETA</a:t>
            </a:r>
            <a:r>
              <a:rPr lang="en-US" baseline="0" dirty="0"/>
              <a:t>  is MEAL TYPE; PHI is MEAL INSTANCE</a:t>
            </a:r>
          </a:p>
          <a:p>
            <a:endParaRPr lang="en-US" baseline="0" dirty="0"/>
          </a:p>
          <a:p>
            <a:r>
              <a:rPr lang="en-US" baseline="0" dirty="0"/>
              <a:t>What does this mean in terms of GMM example?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18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dirty="0" err="1"/>
              <a:t>iid</a:t>
            </a:r>
            <a:r>
              <a:rPr lang="en-US" dirty="0"/>
              <a:t> -&gt; exchangeable; if exchangeable,</a:t>
            </a:r>
            <a:r>
              <a:rPr lang="en-US" baseline="0" dirty="0"/>
              <a:t> not necessarily </a:t>
            </a:r>
            <a:r>
              <a:rPr lang="en-US" baseline="0" dirty="0" err="1"/>
              <a:t>iid</a:t>
            </a:r>
            <a:endParaRPr lang="en-US" baseline="0" dirty="0"/>
          </a:p>
          <a:p>
            <a:r>
              <a:rPr lang="en-US" baseline="0" dirty="0"/>
              <a:t>EXAMPLE: </a:t>
            </a:r>
            <a:r>
              <a:rPr lang="en-US" baseline="0" dirty="0" err="1"/>
              <a:t>permut</a:t>
            </a:r>
            <a:r>
              <a:rPr lang="en-US" baseline="0" dirty="0"/>
              <a:t>(1:n)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83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11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Theorem guarantees that we can find stochastic processes to serve as priors for nonparametric </a:t>
            </a:r>
            <a:r>
              <a:rPr kumimoji="1" lang="en-US" altLang="ja-JP" dirty="0" err="1"/>
              <a:t>bayesian</a:t>
            </a:r>
            <a:r>
              <a:rPr kumimoji="1" lang="en-US" altLang="ja-JP" baseline="0" dirty="0"/>
              <a:t> models if the observations are </a:t>
            </a:r>
            <a:r>
              <a:rPr kumimoji="1" lang="en-US" altLang="ja-JP" baseline="0" dirty="0" err="1"/>
              <a:t>inf</a:t>
            </a:r>
            <a:r>
              <a:rPr kumimoji="1" lang="en-US" altLang="ja-JP" baseline="0" dirty="0"/>
              <a:t> exchangeable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and </a:t>
            </a:r>
            <a:r>
              <a:rPr kumimoji="1" lang="is-IS" altLang="ja-JP" baseline="0" dirty="0"/>
              <a:t>… can perform collapsed gibbs sampling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33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Why n-1 and not n:  we have removed one item so n-1 remain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80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90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94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superscript notation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4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symmetric = all</a:t>
            </a:r>
            <a:r>
              <a:rPr lang="en-US" baseline="0" dirty="0"/>
              <a:t> alpha values are the same, as we did with topic model</a:t>
            </a:r>
          </a:p>
          <a:p>
            <a:r>
              <a:rPr lang="en-US" dirty="0"/>
              <a:t>why alpha/k</a:t>
            </a:r>
            <a:r>
              <a:rPr lang="en-US" baseline="0" dirty="0"/>
              <a:t> instead of alpha:  think of alpha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61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Top</a:t>
            </a:r>
            <a:r>
              <a:rPr kumimoji="1" lang="en-US" altLang="ja-JP" baseline="0" dirty="0"/>
              <a:t> distribution is over indicators in the absence of any data (i.e., before you’ve seen where the points lie)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derivation of </a:t>
            </a:r>
            <a:r>
              <a:rPr kumimoji="1" lang="en-US" altLang="ja-JP" baseline="0" dirty="0" err="1"/>
              <a:t>gibbs</a:t>
            </a:r>
            <a:r>
              <a:rPr kumimoji="1" lang="en-US" altLang="ja-JP" baseline="0" dirty="0"/>
              <a:t> sampling on next slide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05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075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K: analog to # occupied tables</a:t>
            </a:r>
          </a:p>
          <a:p>
            <a:r>
              <a:rPr lang="en-US" dirty="0"/>
              <a:t>The bigger K gets, the closer expectation of </a:t>
            </a:r>
            <a:r>
              <a:rPr lang="en-US" dirty="0" err="1"/>
              <a:t>theta_k</a:t>
            </a:r>
            <a:r>
              <a:rPr lang="en-US" dirty="0"/>
              <a:t> gets to 0</a:t>
            </a:r>
          </a:p>
          <a:p>
            <a:endParaRPr lang="en-US" dirty="0"/>
          </a:p>
          <a:p>
            <a:r>
              <a:rPr lang="en-US" dirty="0"/>
              <a:t>\</a:t>
            </a:r>
            <a:r>
              <a:rPr lang="en-US" dirty="0" err="1"/>
              <a:t>sum_k</a:t>
            </a:r>
            <a:r>
              <a:rPr lang="en-US" dirty="0"/>
              <a:t> N * (a/(</a:t>
            </a:r>
            <a:r>
              <a:rPr lang="en-US" dirty="0" err="1"/>
              <a:t>a+K</a:t>
            </a:r>
            <a:r>
              <a:rPr lang="en-US" dirty="0"/>
              <a:t>)) = Na \</a:t>
            </a:r>
            <a:r>
              <a:rPr lang="en-US" dirty="0" err="1"/>
              <a:t>sum_k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362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PARTICULAR MATRIX: number of bits increases, each has a probability &lt; 1</a:t>
            </a:r>
          </a:p>
          <a:p>
            <a:endParaRPr lang="en-US" dirty="0"/>
          </a:p>
          <a:p>
            <a:r>
              <a:rPr lang="en-US" dirty="0"/>
              <a:t>but all matrices with permuted columns are equivalent...</a:t>
            </a:r>
          </a:p>
          <a:p>
            <a:endParaRPr lang="en-US" dirty="0"/>
          </a:p>
          <a:p>
            <a:r>
              <a:rPr lang="en-US" dirty="0"/>
              <a:t>Exchangeability: the probability doesn't depend on ordering of rows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826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Left ordered form:</a:t>
            </a:r>
            <a:r>
              <a:rPr lang="en-US" baseline="0" dirty="0"/>
              <a:t>  rearrange columns leaving rows alone.  For the first row above, the second column has a nonzero value -&gt; move it to first column of LOF</a:t>
            </a:r>
          </a:p>
          <a:p>
            <a:endParaRPr lang="en-US" baseline="0" dirty="0"/>
          </a:p>
          <a:p>
            <a:pPr marL="228600" indent="-228600">
              <a:buAutoNum type="alphaLcParenBoth"/>
            </a:pPr>
            <a:r>
              <a:rPr lang="en-US" baseline="0" dirty="0"/>
              <a:t>is a CRP:  only one value filled in per row</a:t>
            </a:r>
          </a:p>
          <a:p>
            <a:pPr marL="228600" indent="-228600">
              <a:buAutoNum type="alphaLcParenBoth"/>
            </a:pPr>
            <a:r>
              <a:rPr lang="en-US" baseline="0" dirty="0"/>
              <a:t>is a IBP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094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PARTICULAR MATRIX: number of bits increases, each has a probability &lt; 1</a:t>
            </a:r>
          </a:p>
          <a:p>
            <a:endParaRPr lang="en-US" dirty="0"/>
          </a:p>
          <a:p>
            <a:r>
              <a:rPr lang="en-US" dirty="0"/>
              <a:t>but all matrices with permuted columns are equivalent...</a:t>
            </a:r>
          </a:p>
          <a:p>
            <a:endParaRPr lang="en-US" dirty="0"/>
          </a:p>
          <a:p>
            <a:r>
              <a:rPr lang="en-US" dirty="0"/>
              <a:t>Exchangeability: the probability doesn't depend on ordering of rows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513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Poisson (distribution over counts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53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image has 0-4 every day objects</a:t>
            </a:r>
          </a:p>
          <a:p>
            <a:r>
              <a:rPr lang="en-US" dirty="0"/>
              <a:t>Row 1: 4 images sampled from data set.</a:t>
            </a:r>
          </a:p>
          <a:p>
            <a:endParaRPr lang="en-US" dirty="0"/>
          </a:p>
          <a:p>
            <a:r>
              <a:rPr lang="en-US" dirty="0"/>
              <a:t>Negative and</a:t>
            </a:r>
            <a:r>
              <a:rPr lang="en-US" baseline="0" dirty="0"/>
              <a:t> positive refer to whether the presence of  features in (b) is denoted by a 0 or by a 1 in the feature vector.  (Symmetry)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27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Dirac</a:t>
            </a:r>
            <a:r>
              <a:rPr lang="en-US" baseline="0" dirty="0"/>
              <a:t> delta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24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effect</a:t>
            </a:r>
            <a:r>
              <a:rPr lang="en-US" baseline="0" dirty="0"/>
              <a:t> does alpha have?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99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lower graph: height = length of stick broken off, position =</a:t>
            </a:r>
            <a:r>
              <a:rPr lang="en-US" baseline="0" dirty="0"/>
              <a:t> THETA sampled from G0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17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3 columns are</a:t>
            </a:r>
            <a:r>
              <a:rPr kumimoji="1" lang="en-US" altLang="ja-JP" baseline="0" dirty="0"/>
              <a:t> 3 different draws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05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</a:t>
            </a:r>
            <a:r>
              <a:rPr lang="en-US" baseline="0" dirty="0"/>
              <a:t> alpha goes to infinity, bits of stick get very small, and repeated sampling from G0 causes G-&gt; G0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17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DIGRESSION</a:t>
            </a:r>
            <a:r>
              <a:rPr lang="en-US" baseline="0" dirty="0"/>
              <a:t> – not essential to rest of what we’re doing</a:t>
            </a:r>
            <a:endParaRPr lang="en-US" dirty="0"/>
          </a:p>
          <a:p>
            <a:r>
              <a:rPr lang="en-US" dirty="0"/>
              <a:t>Can turn INFINITE DIMENSIONAL DIRICHLET</a:t>
            </a:r>
            <a:r>
              <a:rPr lang="en-US" baseline="0" dirty="0"/>
              <a:t> DISTRIBUTION (</a:t>
            </a:r>
            <a:r>
              <a:rPr lang="en-US" baseline="0" dirty="0" err="1"/>
              <a:t>dirichlet</a:t>
            </a:r>
            <a:r>
              <a:rPr lang="en-US" baseline="0" dirty="0"/>
              <a:t> process) into a FINITE DIM DIRICHLET BY SELECTING PARTITIONS OF THETA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93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38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4"/>
            <a:ext cx="8549640" cy="1666028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3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90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15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3" y="311259"/>
            <a:ext cx="2263140" cy="6631729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9"/>
            <a:ext cx="6621780" cy="6631729"/>
          </a:xfrm>
        </p:spPr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933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8" y="310114"/>
            <a:ext cx="9022464" cy="1289415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2128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0448" y="7080359"/>
            <a:ext cx="3158496" cy="53535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11952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fld id="{4174B9A0-CB37-4C83-B880-3D838943E6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79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9" y="310113"/>
            <a:ext cx="9049392" cy="1294312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2128" y="1818240"/>
            <a:ext cx="4447872" cy="5128282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065" y="1818240"/>
            <a:ext cx="4449456" cy="5128282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41DFF-6809-4F2C-9371-97C2D64DBCD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704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283" y="1554484"/>
            <a:ext cx="9220200" cy="5388504"/>
          </a:xfrm>
        </p:spPr>
        <p:txBody>
          <a:bodyPr/>
          <a:lstStyle>
            <a:lvl1pPr marL="100783" indent="-100783">
              <a:spcBef>
                <a:spcPts val="2205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403135">
              <a:spcBef>
                <a:spcPts val="2205"/>
              </a:spcBef>
              <a:spcAft>
                <a:spcPts val="0"/>
              </a:spcAft>
              <a:defRPr sz="3000">
                <a:solidFill>
                  <a:schemeClr val="accent2"/>
                </a:solidFill>
              </a:defRPr>
            </a:lvl2pPr>
            <a:lvl3pPr marL="398463" indent="0">
              <a:spcBef>
                <a:spcPts val="1323"/>
              </a:spcBef>
              <a:buFont typeface="Calibri" pitchFamily="34" charset="0"/>
              <a:buChar char=" "/>
              <a:defRPr sz="2800">
                <a:solidFill>
                  <a:schemeClr val="accent6">
                    <a:lumMod val="75000"/>
                  </a:schemeClr>
                </a:solidFill>
              </a:defRPr>
            </a:lvl3pPr>
            <a:lvl4pPr marL="566928" indent="-164592">
              <a:spcBef>
                <a:spcPts val="1323"/>
              </a:spcBef>
              <a:buFont typeface="Arial"/>
              <a:buChar char="•"/>
              <a:defRPr b="1">
                <a:solidFill>
                  <a:schemeClr val="accent5">
                    <a:lumMod val="75000"/>
                  </a:schemeClr>
                </a:solidFill>
              </a:defRPr>
            </a:lvl4pPr>
            <a:lvl5pPr marL="625475" indent="0">
              <a:spcBef>
                <a:spcPts val="882"/>
              </a:spcBef>
              <a:buFont typeface="Calibri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81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6" y="4994490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6" y="3294277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1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00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8"/>
            <a:ext cx="4444207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60"/>
            <a:ext cx="4444207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8"/>
            <a:ext cx="4445952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60"/>
            <a:ext cx="4445952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6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67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8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8" y="309459"/>
            <a:ext cx="5622925" cy="6633528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9"/>
            <a:ext cx="3309144" cy="531653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65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80"/>
            <a:ext cx="6035040" cy="4663440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r>
              <a:rPr lang="en-US" altLang="ja-JP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48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172720"/>
            <a:ext cx="9052560" cy="94996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381761"/>
            <a:ext cx="9052560" cy="556122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third level third level third level third level third </a:t>
            </a:r>
            <a:r>
              <a:rPr lang="en-US" dirty="0" err="1"/>
              <a:t>Third</a:t>
            </a:r>
            <a:r>
              <a:rPr lang="en-US" dirty="0"/>
              <a:t> level third level</a:t>
            </a:r>
          </a:p>
          <a:p>
            <a:pPr lvl="3"/>
            <a:r>
              <a:rPr lang="en-US" dirty="0"/>
              <a:t>Fourth level fourth level fourth level fourth level fourth level fourth level fourth level</a:t>
            </a:r>
          </a:p>
          <a:p>
            <a:pPr lvl="4"/>
            <a:r>
              <a:rPr lang="en-US" dirty="0"/>
              <a:t>Fifth level fifth level fifth level fifth level fifth level fifth level fifth level fifth level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4/4/18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6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ctr" defTabSz="1007943" rtl="0" eaLnBrk="1" latinLnBrk="0" hangingPunct="1">
        <a:spcBef>
          <a:spcPct val="0"/>
        </a:spcBef>
        <a:buNone/>
        <a:defRPr kumimoji="1" sz="40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kumimoji="1"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82224" indent="-282224" algn="l" defTabSz="1007943" rtl="0" eaLnBrk="1" latinLnBrk="0" hangingPunct="1">
        <a:spcBef>
          <a:spcPct val="20000"/>
        </a:spcBef>
        <a:buFont typeface="Wingdings" pitchFamily="2" charset="2"/>
        <a:buChar char="§"/>
        <a:defRPr kumimoji="1"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503972" indent="-100794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kumimoji="1" sz="26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755957" indent="-251986" algn="l" defTabSz="1007943" rtl="0" eaLnBrk="1" latinLnBrk="0" hangingPunct="1">
        <a:spcBef>
          <a:spcPct val="20000"/>
        </a:spcBef>
        <a:buFont typeface="Wingdings" pitchFamily="2" charset="2"/>
        <a:buChar char="§"/>
        <a:defRPr kumimoji="1" sz="2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007943" indent="0" algn="l" defTabSz="1007943" rtl="0" eaLnBrk="1" latinLnBrk="0" hangingPunct="1">
        <a:spcBef>
          <a:spcPct val="20000"/>
        </a:spcBef>
        <a:buFontTx/>
        <a:buNone/>
        <a:defRPr kumimoji="1" sz="2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microsoft.com/office/2007/relationships/hdphoto" Target="../media/hdphoto1.wdp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microsoft.com/office/2007/relationships/hdphoto" Target="../media/hdphoto2.wdp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32.emf"/><Relationship Id="rId4" Type="http://schemas.openxmlformats.org/officeDocument/2006/relationships/image" Target="../media/image33.png"/><Relationship Id="rId9" Type="http://schemas.openxmlformats.org/officeDocument/2006/relationships/oleObject" Target="../embeddings/oleObject1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0.bin"/><Relationship Id="rId5" Type="http://schemas.microsoft.com/office/2007/relationships/hdphoto" Target="../media/hdphoto1.wdp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hris.robocourt.com/gibbs/index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3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CSCI 5822</a:t>
            </a:r>
            <a:br>
              <a:rPr lang="en-US" dirty="0"/>
            </a:br>
            <a:r>
              <a:rPr lang="en-US" dirty="0"/>
              <a:t>Probabilistic Models of Human and Machine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Mike </a:t>
            </a:r>
            <a:r>
              <a:rPr lang="en-US" dirty="0" err="1">
                <a:solidFill>
                  <a:schemeClr val="tx1"/>
                </a:solidFill>
              </a:rPr>
              <a:t>Mozer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Department of Computer Science and</a:t>
            </a:r>
            <a:br>
              <a:rPr lang="en-US" dirty="0"/>
            </a:br>
            <a:r>
              <a:rPr lang="en-US" dirty="0"/>
              <a:t>Institute of Cognitive Science</a:t>
            </a:r>
            <a:br>
              <a:rPr lang="en-US" dirty="0"/>
            </a:br>
            <a:r>
              <a:rPr lang="en-US" dirty="0"/>
              <a:t>University of Colorado at Boulder</a:t>
            </a:r>
          </a:p>
        </p:txBody>
      </p:sp>
    </p:spTree>
    <p:extLst>
      <p:ext uri="{BB962C8B-B14F-4D97-AF65-F5344CB8AC3E}">
        <p14:creationId xmlns:p14="http://schemas.microsoft.com/office/powerpoint/2010/main" val="1874718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Intuition: Mixture Of Gaussians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GMM has a fixed number of components.</a:t>
            </a:r>
          </a:p>
          <a:p>
            <a:endParaRPr lang="en-US" dirty="0"/>
          </a:p>
          <a:p>
            <a:r>
              <a:rPr lang="en-US" dirty="0"/>
              <a:t>Equivalent form:</a:t>
            </a:r>
          </a:p>
          <a:p>
            <a:endParaRPr lang="en-US" dirty="0"/>
          </a:p>
          <a:p>
            <a:endParaRPr lang="en-US" dirty="0"/>
          </a:p>
          <a:p>
            <a:br>
              <a:rPr lang="en-US" dirty="0"/>
            </a:br>
            <a:r>
              <a:rPr lang="en-US" dirty="0"/>
              <a:t>But suppose instead we had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17868"/>
              </p:ext>
            </p:extLst>
          </p:nvPr>
        </p:nvGraphicFramePr>
        <p:xfrm>
          <a:off x="2801144" y="2072520"/>
          <a:ext cx="4456113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5" name="Equation" r:id="rId4" imgW="2705100" imgH="698500" progId="Equation.DSMT4">
                  <p:embed/>
                </p:oleObj>
              </mc:Choice>
              <mc:Fallback>
                <p:oleObj name="Equation" r:id="rId4" imgW="27051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01144" y="2072520"/>
                        <a:ext cx="4456113" cy="1150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916216"/>
              </p:ext>
            </p:extLst>
          </p:nvPr>
        </p:nvGraphicFramePr>
        <p:xfrm>
          <a:off x="2507457" y="3718980"/>
          <a:ext cx="5043487" cy="198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6" name="Equation" r:id="rId6" imgW="3060700" imgH="1206500" progId="Equation.DSMT4">
                  <p:embed/>
                </p:oleObj>
              </mc:Choice>
              <mc:Fallback>
                <p:oleObj name="Equation" r:id="rId6" imgW="3060700" imgH="1206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07457" y="3718980"/>
                        <a:ext cx="5043487" cy="198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741565"/>
              </p:ext>
            </p:extLst>
          </p:nvPr>
        </p:nvGraphicFramePr>
        <p:xfrm>
          <a:off x="3428207" y="6438161"/>
          <a:ext cx="3201987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" name="Equation" r:id="rId8" imgW="1943100" imgH="698500" progId="Equation.DSMT4">
                  <p:embed/>
                </p:oleObj>
              </mc:Choice>
              <mc:Fallback>
                <p:oleObj name="Equation" r:id="rId8" imgW="19431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28207" y="6438161"/>
                        <a:ext cx="3201987" cy="1150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957795" y="4936104"/>
            <a:ext cx="2100605" cy="742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G: mixing</a:t>
            </a:r>
          </a:p>
          <a:p>
            <a:r>
              <a:rPr lang="en-US" sz="2400" dirty="0">
                <a:solidFill>
                  <a:srgbClr val="7030A0"/>
                </a:solidFill>
              </a:rPr>
              <a:t>     distribution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1919" y="6567958"/>
            <a:ext cx="2206053" cy="1064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1 unit of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probability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mass </a:t>
            </a:r>
            <a:r>
              <a:rPr lang="en-US" sz="2400" dirty="0" err="1">
                <a:solidFill>
                  <a:srgbClr val="FF0000"/>
                </a:solidFill>
              </a:rPr>
              <a:t>iff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θ</a:t>
            </a:r>
            <a:r>
              <a:rPr lang="en-US" sz="2400" baseline="-25000" dirty="0" err="1">
                <a:solidFill>
                  <a:srgbClr val="FF0000"/>
                </a:solidFill>
              </a:rPr>
              <a:t>k</a:t>
            </a:r>
            <a:r>
              <a:rPr lang="en-US" sz="2400" dirty="0">
                <a:solidFill>
                  <a:srgbClr val="FF0000"/>
                </a:solidFill>
              </a:rPr>
              <a:t>=</a:t>
            </a:r>
            <a:r>
              <a:rPr lang="en-US" sz="2400" dirty="0" err="1">
                <a:solidFill>
                  <a:srgbClr val="FF0000"/>
                </a:solidFill>
              </a:rPr>
              <a:t>θ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 rot="2964225">
            <a:off x="6288333" y="5873863"/>
            <a:ext cx="1479998" cy="495485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0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Being Bayesian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3" y="2526970"/>
            <a:ext cx="9220200" cy="4416017"/>
          </a:xfrm>
        </p:spPr>
        <p:txBody>
          <a:bodyPr/>
          <a:lstStyle/>
          <a:p>
            <a:r>
              <a:rPr lang="en-US" dirty="0"/>
              <a:t>Can we define a prior over π?</a:t>
            </a:r>
          </a:p>
          <a:p>
            <a:pPr lvl="2"/>
            <a:r>
              <a:rPr lang="en-US" dirty="0"/>
              <a:t>Yes: stick-breaking process</a:t>
            </a:r>
          </a:p>
          <a:p>
            <a:r>
              <a:rPr lang="en-US" dirty="0"/>
              <a:t>Can we define a prior over the mixing distribution G?</a:t>
            </a:r>
          </a:p>
          <a:p>
            <a:pPr marL="403126" lvl="2" indent="0">
              <a:buNone/>
            </a:pPr>
            <a:r>
              <a:rPr lang="en-US" dirty="0"/>
              <a:t>Yes: </a:t>
            </a:r>
            <a:r>
              <a:rPr lang="en-US" i="1" dirty="0" err="1"/>
              <a:t>Dirichlet</a:t>
            </a:r>
            <a:r>
              <a:rPr lang="en-US" i="1" dirty="0"/>
              <a:t> process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801728"/>
              </p:ext>
            </p:extLst>
          </p:nvPr>
        </p:nvGraphicFramePr>
        <p:xfrm>
          <a:off x="3428207" y="1214020"/>
          <a:ext cx="3201987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" name="Equation" r:id="rId3" imgW="1943100" imgH="698500" progId="Equation.DSMT4">
                  <p:embed/>
                </p:oleObj>
              </mc:Choice>
              <mc:Fallback>
                <p:oleObj name="Equation" r:id="rId3" imgW="19431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8207" y="1214020"/>
                        <a:ext cx="3201987" cy="1150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7423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07255"/>
            <a:ext cx="9052560" cy="796170"/>
          </a:xfrm>
        </p:spPr>
        <p:txBody>
          <a:bodyPr>
            <a:normAutofit/>
          </a:bodyPr>
          <a:lstStyle/>
          <a:p>
            <a:r>
              <a:rPr lang="en-US" dirty="0"/>
              <a:t>Stick Breaking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3" y="1122680"/>
            <a:ext cx="9220200" cy="65367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Imagine breaking a stick by recursively breaking off bits of the remaining stick </a:t>
            </a:r>
          </a:p>
          <a:p>
            <a:endParaRPr lang="en-US" dirty="0"/>
          </a:p>
          <a:p>
            <a:br>
              <a:rPr lang="en-US" dirty="0"/>
            </a:br>
            <a:r>
              <a:rPr lang="en-US" dirty="0"/>
              <a:t>Formally, define infinite sequence of beta RVs:</a:t>
            </a:r>
          </a:p>
          <a:p>
            <a:endParaRPr lang="en-US" dirty="0"/>
          </a:p>
          <a:p>
            <a:r>
              <a:rPr lang="en-US" dirty="0"/>
              <a:t>And an infinite sequence based on the {β</a:t>
            </a:r>
            <a:r>
              <a:rPr lang="en-US" baseline="-25000" dirty="0" err="1"/>
              <a:t>i</a:t>
            </a:r>
            <a:r>
              <a:rPr lang="en-US" dirty="0"/>
              <a:t>}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Produces distribution on </a:t>
            </a:r>
            <a:r>
              <a:rPr lang="en-US" dirty="0" err="1"/>
              <a:t>countably</a:t>
            </a:r>
            <a:r>
              <a:rPr lang="en-US" dirty="0"/>
              <a:t> infinite space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144" y="5361223"/>
            <a:ext cx="3080428" cy="169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447" y="2356071"/>
            <a:ext cx="7294320" cy="95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45535" y="2195001"/>
            <a:ext cx="1672704" cy="639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72831" y="2356072"/>
            <a:ext cx="608256" cy="544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985936"/>
              </p:ext>
            </p:extLst>
          </p:nvPr>
        </p:nvGraphicFramePr>
        <p:xfrm>
          <a:off x="1083435" y="5531642"/>
          <a:ext cx="2849616" cy="135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4" name="Equation" r:id="rId6" imgW="1854200" imgH="1054100" progId="Equation.DSMT4">
                  <p:embed/>
                </p:oleObj>
              </mc:Choice>
              <mc:Fallback>
                <p:oleObj name="Equation" r:id="rId6" imgW="1854200" imgH="1054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83435" y="5531642"/>
                        <a:ext cx="2849616" cy="1355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>
          <a:xfrm>
            <a:off x="2683984" y="4071960"/>
            <a:ext cx="392779" cy="407224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633526"/>
              </p:ext>
            </p:extLst>
          </p:nvPr>
        </p:nvGraphicFramePr>
        <p:xfrm>
          <a:off x="1083435" y="4071960"/>
          <a:ext cx="4055272" cy="40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5" name="Equation" r:id="rId8" imgW="3035300" imgH="304800" progId="Equation.DSMT4">
                  <p:embed/>
                </p:oleObj>
              </mc:Choice>
              <mc:Fallback>
                <p:oleObj name="Equation" r:id="rId8" imgW="30353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83435" y="4071960"/>
                        <a:ext cx="4055272" cy="407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549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Dirichlet</a:t>
            </a:r>
            <a:r>
              <a:rPr lang="en-US" dirty="0"/>
              <a:t> Process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5283" y="1554483"/>
            <a:ext cx="9220200" cy="5946287"/>
          </a:xfrm>
        </p:spPr>
        <p:txBody>
          <a:bodyPr>
            <a:normAutofit/>
          </a:bodyPr>
          <a:lstStyle/>
          <a:p>
            <a:r>
              <a:rPr lang="en-US" dirty="0"/>
              <a:t>Stick breaking gave us</a:t>
            </a:r>
          </a:p>
          <a:p>
            <a:endParaRPr lang="en-US" dirty="0"/>
          </a:p>
          <a:p>
            <a:r>
              <a:rPr lang="en-US" dirty="0"/>
              <a:t>For each </a:t>
            </a:r>
            <a:r>
              <a:rPr lang="en-US" i="1" dirty="0"/>
              <a:t>k</a:t>
            </a:r>
            <a:r>
              <a:rPr lang="en-US" dirty="0"/>
              <a:t> we draw </a:t>
            </a:r>
            <a:r>
              <a:rPr lang="en-US" dirty="0" err="1"/>
              <a:t>θ</a:t>
            </a:r>
            <a:r>
              <a:rPr lang="en-US" i="1" baseline="-25000" dirty="0" err="1"/>
              <a:t>k</a:t>
            </a:r>
            <a:r>
              <a:rPr lang="en-US" dirty="0"/>
              <a:t> ~ G</a:t>
            </a:r>
            <a:r>
              <a:rPr lang="en-US" baseline="-25000" dirty="0"/>
              <a:t>0</a:t>
            </a:r>
          </a:p>
          <a:p>
            <a:r>
              <a:rPr lang="en-US" dirty="0"/>
              <a:t>And define a new function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distribution of G is known</a:t>
            </a:r>
            <a:br>
              <a:rPr lang="en-US" dirty="0"/>
            </a:br>
            <a:r>
              <a:rPr lang="en-US" dirty="0"/>
              <a:t>as a </a:t>
            </a:r>
            <a:r>
              <a:rPr lang="en-US" dirty="0" err="1"/>
              <a:t>Dirichlet</a:t>
            </a:r>
            <a:r>
              <a:rPr lang="en-US" dirty="0"/>
              <a:t> process</a:t>
            </a:r>
          </a:p>
          <a:p>
            <a:pPr lvl="2"/>
            <a:r>
              <a:rPr lang="en-US" dirty="0"/>
              <a:t>G ~ DP(</a:t>
            </a:r>
            <a:r>
              <a:rPr lang="en-US" dirty="0">
                <a:solidFill>
                  <a:srgbClr val="9B009D"/>
                </a:solidFill>
              </a:rPr>
              <a:t>α</a:t>
            </a:r>
            <a:r>
              <a:rPr lang="en-US" dirty="0"/>
              <a:t>, </a:t>
            </a:r>
            <a:r>
              <a:rPr lang="en-US" dirty="0">
                <a:solidFill>
                  <a:srgbClr val="00E7EB"/>
                </a:solidFill>
              </a:rPr>
              <a:t>G</a:t>
            </a:r>
            <a:r>
              <a:rPr lang="en-US" baseline="-25000" dirty="0">
                <a:solidFill>
                  <a:srgbClr val="00E7EB"/>
                </a:solidFill>
              </a:rPr>
              <a:t>0</a:t>
            </a:r>
            <a:r>
              <a:rPr lang="en-US" dirty="0"/>
              <a:t>)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56" y="4295548"/>
            <a:ext cx="2507958" cy="110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318497"/>
              </p:ext>
            </p:extLst>
          </p:nvPr>
        </p:nvGraphicFramePr>
        <p:xfrm>
          <a:off x="895709" y="2128763"/>
          <a:ext cx="1657361" cy="641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5" name="Equation" r:id="rId6" imgW="1181100" imgH="457200" progId="Equation.DSMT4">
                  <p:embed/>
                </p:oleObj>
              </mc:Choice>
              <mc:Fallback>
                <p:oleObj name="Equation" r:id="rId6" imgW="11811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5709" y="2128763"/>
                        <a:ext cx="1657361" cy="641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833" y="1849250"/>
            <a:ext cx="2936736" cy="337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046368" y="5238441"/>
            <a:ext cx="3081906" cy="298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7030A0"/>
                </a:solidFill>
              </a:rPr>
              <a:t>Borrowed from </a:t>
            </a:r>
            <a:r>
              <a:rPr lang="en-US" sz="1500" dirty="0" err="1">
                <a:solidFill>
                  <a:srgbClr val="7030A0"/>
                </a:solidFill>
              </a:rPr>
              <a:t>Gharamani</a:t>
            </a:r>
            <a:r>
              <a:rPr lang="en-US" sz="1500" dirty="0">
                <a:solidFill>
                  <a:srgbClr val="7030A0"/>
                </a:solidFill>
              </a:rPr>
              <a:t> tutorial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22688" y="369077"/>
            <a:ext cx="2870197" cy="742973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infinite dimensional</a:t>
            </a:r>
          </a:p>
          <a:p>
            <a:r>
              <a:rPr lang="en-US" sz="2400" dirty="0" err="1">
                <a:solidFill>
                  <a:srgbClr val="7030A0"/>
                </a:solidFill>
              </a:rPr>
              <a:t>Dirichlet</a:t>
            </a:r>
            <a:r>
              <a:rPr lang="en-US" sz="2400" dirty="0">
                <a:solidFill>
                  <a:srgbClr val="7030A0"/>
                </a:solidFill>
              </a:rPr>
              <a:t> distribution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1801" y="7053803"/>
            <a:ext cx="1078240" cy="417653"/>
          </a:xfrm>
          <a:prstGeom prst="rect">
            <a:avLst/>
          </a:prstGeom>
          <a:noFill/>
          <a:ln>
            <a:solidFill>
              <a:srgbClr val="9B009D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rgbClr val="9B009D"/>
                </a:solidFill>
                <a:latin typeface="+mn-lt"/>
              </a:rPr>
              <a:t>concentration</a:t>
            </a:r>
          </a:p>
          <a:p>
            <a:r>
              <a:rPr kumimoji="1" lang="en-US" altLang="ja-JP" sz="1200" b="1" dirty="0">
                <a:solidFill>
                  <a:srgbClr val="9B009D"/>
                </a:solidFill>
                <a:latin typeface="+mn-lt"/>
              </a:rPr>
              <a:t>parameter</a:t>
            </a:r>
            <a:endParaRPr kumimoji="1" lang="ja-JP" altLang="en-US" sz="1200" b="1" dirty="0">
              <a:solidFill>
                <a:srgbClr val="9B009D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2425" y="7063101"/>
            <a:ext cx="932843" cy="417653"/>
          </a:xfrm>
          <a:prstGeom prst="rect">
            <a:avLst/>
          </a:prstGeom>
          <a:noFill/>
          <a:ln>
            <a:solidFill>
              <a:srgbClr val="00E7EB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rgbClr val="00E7EB"/>
                </a:solidFill>
                <a:latin typeface="+mn-lt"/>
              </a:rPr>
              <a:t>base</a:t>
            </a:r>
          </a:p>
          <a:p>
            <a:r>
              <a:rPr kumimoji="1" lang="en-US" altLang="ja-JP" sz="1200" b="1" dirty="0">
                <a:solidFill>
                  <a:srgbClr val="00E7EB"/>
                </a:solidFill>
                <a:latin typeface="+mn-lt"/>
              </a:rPr>
              <a:t>distribution</a:t>
            </a:r>
            <a:endParaRPr kumimoji="1" lang="ja-JP" altLang="en-US" sz="1200" b="1" dirty="0">
              <a:solidFill>
                <a:srgbClr val="00E7EB"/>
              </a:solidFill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5ECF74-885E-4D4B-AF81-0864F49C2519}"/>
              </a:ext>
            </a:extLst>
          </p:cNvPr>
          <p:cNvSpPr/>
          <p:nvPr/>
        </p:nvSpPr>
        <p:spPr>
          <a:xfrm>
            <a:off x="6250193" y="3227296"/>
            <a:ext cx="3878081" cy="2904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2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  <p:bldP spid="3" grpId="0" animBg="1"/>
      <p:bldP spid="10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Dirichlet</a:t>
            </a:r>
            <a:r>
              <a:rPr kumimoji="1" lang="en-US" altLang="ja-JP" dirty="0"/>
              <a:t> Process Draws</a:t>
            </a:r>
            <a:endParaRPr kumimoji="1" lang="ja-JP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47962" y="7507320"/>
            <a:ext cx="2012747" cy="298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7030A0"/>
                </a:solidFill>
              </a:rPr>
              <a:t>Figure from </a:t>
            </a:r>
            <a:r>
              <a:rPr lang="en-US" sz="1500" dirty="0" err="1">
                <a:solidFill>
                  <a:srgbClr val="7030A0"/>
                </a:solidFill>
              </a:rPr>
              <a:t>wikipedia</a:t>
            </a:r>
            <a:endParaRPr lang="en-US" sz="1500" dirty="0">
              <a:solidFill>
                <a:srgbClr val="7030A0"/>
              </a:solidFill>
            </a:endParaRPr>
          </a:p>
        </p:txBody>
      </p:sp>
      <p:pic>
        <p:nvPicPr>
          <p:cNvPr id="5" name="Picture 4" descr="Dirichlet_process_draws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88" y="1200820"/>
            <a:ext cx="6187909" cy="61879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657" y="1719848"/>
            <a:ext cx="1071571" cy="51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100" b="1" dirty="0">
                <a:solidFill>
                  <a:schemeClr val="tx1"/>
                </a:solidFill>
                <a:latin typeface="+mn-lt"/>
              </a:rPr>
              <a:t>α</a:t>
            </a:r>
            <a:r>
              <a:rPr kumimoji="1" lang="en-US" altLang="ja-JP" sz="3100" b="1" dirty="0">
                <a:solidFill>
                  <a:schemeClr val="tx1"/>
                </a:solidFill>
                <a:latin typeface="+mn-lt"/>
              </a:rPr>
              <a:t>= 1</a:t>
            </a:r>
            <a:endParaRPr kumimoji="1" lang="ja-JP" altLang="en-US" sz="31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7088" y="3168752"/>
            <a:ext cx="1274708" cy="51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100" b="1" dirty="0">
                <a:solidFill>
                  <a:schemeClr val="tx1"/>
                </a:solidFill>
                <a:latin typeface="+mn-lt"/>
              </a:rPr>
              <a:t>α</a:t>
            </a:r>
            <a:r>
              <a:rPr kumimoji="1" lang="en-US" altLang="ja-JP" sz="3100" b="1" dirty="0">
                <a:solidFill>
                  <a:schemeClr val="tx1"/>
                </a:solidFill>
                <a:latin typeface="+mn-lt"/>
              </a:rPr>
              <a:t>= 10</a:t>
            </a:r>
            <a:endParaRPr kumimoji="1" lang="ja-JP" altLang="en-US" sz="31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496" y="4710267"/>
            <a:ext cx="1479892" cy="51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100" b="1" dirty="0">
                <a:solidFill>
                  <a:schemeClr val="tx1"/>
                </a:solidFill>
                <a:latin typeface="+mn-lt"/>
              </a:rPr>
              <a:t>α</a:t>
            </a:r>
            <a:r>
              <a:rPr kumimoji="1" lang="en-US" altLang="ja-JP" sz="3100" b="1" dirty="0">
                <a:solidFill>
                  <a:schemeClr val="tx1"/>
                </a:solidFill>
                <a:latin typeface="+mn-lt"/>
              </a:rPr>
              <a:t>= 100</a:t>
            </a:r>
            <a:endParaRPr kumimoji="1" lang="ja-JP" altLang="en-US" sz="31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904" y="6225314"/>
            <a:ext cx="1685077" cy="51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100" b="1" dirty="0">
                <a:solidFill>
                  <a:schemeClr val="tx1"/>
                </a:solidFill>
                <a:latin typeface="+mn-lt"/>
              </a:rPr>
              <a:t>α</a:t>
            </a:r>
            <a:r>
              <a:rPr kumimoji="1" lang="en-US" altLang="ja-JP" sz="3100" b="1" dirty="0">
                <a:solidFill>
                  <a:schemeClr val="tx1"/>
                </a:solidFill>
                <a:latin typeface="+mn-lt"/>
              </a:rPr>
              <a:t>= 1000</a:t>
            </a:r>
            <a:endParaRPr kumimoji="1" lang="ja-JP" altLang="en-US" sz="31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1808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Dirichlet</a:t>
            </a:r>
            <a:r>
              <a:rPr lang="en-US" dirty="0"/>
              <a:t> Process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5282" y="1554483"/>
            <a:ext cx="6711085" cy="59462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Stick breaking gave us</a:t>
            </a:r>
          </a:p>
          <a:p>
            <a:endParaRPr lang="en-US" dirty="0"/>
          </a:p>
          <a:p>
            <a:r>
              <a:rPr lang="en-US" dirty="0"/>
              <a:t>For each </a:t>
            </a:r>
            <a:r>
              <a:rPr lang="en-US" i="1" dirty="0"/>
              <a:t>k</a:t>
            </a:r>
            <a:r>
              <a:rPr lang="en-US" dirty="0"/>
              <a:t> we draw </a:t>
            </a:r>
            <a:r>
              <a:rPr lang="en-US" dirty="0" err="1"/>
              <a:t>θ</a:t>
            </a:r>
            <a:r>
              <a:rPr lang="en-US" i="1" baseline="-25000" dirty="0" err="1"/>
              <a:t>k</a:t>
            </a:r>
            <a:r>
              <a:rPr lang="en-US" dirty="0"/>
              <a:t> ~ G</a:t>
            </a:r>
            <a:r>
              <a:rPr lang="en-US" baseline="-25000" dirty="0"/>
              <a:t>0</a:t>
            </a:r>
          </a:p>
          <a:p>
            <a:r>
              <a:rPr lang="en-US" dirty="0"/>
              <a:t>And define a new function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distribution of G is known</a:t>
            </a:r>
            <a:br>
              <a:rPr lang="en-US" dirty="0"/>
            </a:br>
            <a:r>
              <a:rPr lang="en-US" dirty="0"/>
              <a:t>as a </a:t>
            </a:r>
            <a:r>
              <a:rPr lang="en-US" dirty="0" err="1"/>
              <a:t>Dirichlet</a:t>
            </a:r>
            <a:r>
              <a:rPr lang="en-US" dirty="0"/>
              <a:t> process</a:t>
            </a:r>
          </a:p>
          <a:p>
            <a:pPr lvl="2"/>
            <a:r>
              <a:rPr lang="en-US" dirty="0"/>
              <a:t>G ~ DP(α, G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56" y="4295548"/>
            <a:ext cx="2507958" cy="110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157387"/>
              </p:ext>
            </p:extLst>
          </p:nvPr>
        </p:nvGraphicFramePr>
        <p:xfrm>
          <a:off x="895709" y="2128763"/>
          <a:ext cx="1657361" cy="641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4" name="Equation" r:id="rId6" imgW="1181100" imgH="457200" progId="Equation.DSMT4">
                  <p:embed/>
                </p:oleObj>
              </mc:Choice>
              <mc:Fallback>
                <p:oleObj name="Equation" r:id="rId6" imgW="11811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5709" y="2128763"/>
                        <a:ext cx="1657361" cy="641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4"/>
          <p:cNvSpPr txBox="1">
            <a:spLocks/>
          </p:cNvSpPr>
          <p:nvPr/>
        </p:nvSpPr>
        <p:spPr>
          <a:xfrm>
            <a:off x="5606906" y="1575953"/>
            <a:ext cx="4487510" cy="59462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100794" tIns="50397" rIns="100794" bIns="50397" rtlCol="0">
            <a:normAutofit lnSpcReduction="10000"/>
          </a:bodyPr>
          <a:lstStyle>
            <a:lvl1pPr marL="100783" indent="-100783" algn="l" defTabSz="1007943" rtl="0" eaLnBrk="1" latinLnBrk="0" hangingPunct="1">
              <a:spcBef>
                <a:spcPts val="2205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sz="3100" b="1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3135" indent="-282224" algn="l" defTabSz="1007943" rtl="0" eaLnBrk="1" latinLnBrk="0" hangingPunct="1">
              <a:spcBef>
                <a:spcPts val="2205"/>
              </a:spcBef>
              <a:spcAft>
                <a:spcPts val="0"/>
              </a:spcAft>
              <a:buFont typeface="Wingdings" pitchFamily="2" charset="2"/>
              <a:buChar char="§"/>
              <a:defRPr sz="3100" b="1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03920" indent="-100794" algn="l" defTabSz="1007943" rtl="0" eaLnBrk="1" latinLnBrk="0" hangingPunct="1">
              <a:spcBef>
                <a:spcPts val="1323"/>
              </a:spcBef>
              <a:buClr>
                <a:schemeClr val="bg1"/>
              </a:buClr>
              <a:buSzPct val="25000"/>
              <a:buFont typeface="Calibri" pitchFamily="34" charset="0"/>
              <a:buChar char=" "/>
              <a:defRPr sz="2600" b="1" kern="1200" baseline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56663" indent="-251986" algn="l" defTabSz="1007943" rtl="0" eaLnBrk="1" latinLnBrk="0" hangingPunct="1">
              <a:spcBef>
                <a:spcPts val="1323"/>
              </a:spcBef>
              <a:buFont typeface="Wingdings" pitchFamily="2" charset="2"/>
              <a:buChar char="§"/>
              <a:defRPr sz="26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07943" indent="0" algn="l" defTabSz="1007943" rtl="0" eaLnBrk="1" latinLnBrk="0" hangingPunct="1">
              <a:spcBef>
                <a:spcPts val="882"/>
              </a:spcBef>
              <a:buFont typeface="Calibri" pitchFamily="34" charset="0"/>
              <a:buChar char=" "/>
              <a:defRPr sz="22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QUIZ: </a:t>
            </a:r>
          </a:p>
          <a:p>
            <a:pPr marL="0" indent="0">
              <a:buNone/>
            </a:pPr>
            <a:r>
              <a:rPr lang="en-US" dirty="0"/>
              <a:t>For GMM</a:t>
            </a:r>
            <a:r>
              <a:rPr lang="is-IS" dirty="0"/>
              <a:t>…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What is </a:t>
            </a:r>
            <a:r>
              <a:rPr lang="en-US" dirty="0" err="1"/>
              <a:t>θ</a:t>
            </a:r>
            <a:r>
              <a:rPr lang="en-US" dirty="0"/>
              <a:t>? </a:t>
            </a:r>
          </a:p>
          <a:p>
            <a:pPr marL="0" indent="0">
              <a:buNone/>
            </a:pPr>
            <a:r>
              <a:rPr lang="en-US" dirty="0"/>
              <a:t>What is </a:t>
            </a:r>
            <a:r>
              <a:rPr lang="en-US" dirty="0" err="1"/>
              <a:t>θ</a:t>
            </a:r>
            <a:r>
              <a:rPr lang="en-US" altLang="ja-JP" i="1" baseline="-25000" dirty="0" err="1"/>
              <a:t>k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What is G</a:t>
            </a:r>
            <a:r>
              <a:rPr lang="en-US" baseline="-25000" dirty="0"/>
              <a:t>0?</a:t>
            </a:r>
          </a:p>
          <a:p>
            <a:pPr marL="0" indent="0">
              <a:buNone/>
            </a:pPr>
            <a:r>
              <a:rPr lang="en-US" dirty="0"/>
              <a:t>What does G represent?</a:t>
            </a:r>
          </a:p>
          <a:p>
            <a:pPr marL="0" indent="0">
              <a:buNone/>
            </a:pPr>
            <a:r>
              <a:rPr lang="en-US" dirty="0"/>
              <a:t>What is a draw from G?</a:t>
            </a:r>
          </a:p>
          <a:p>
            <a:pPr marL="0" indent="0">
              <a:buNone/>
            </a:pPr>
            <a:r>
              <a:rPr lang="en-US" dirty="0"/>
              <a:t>How do we get G that have fewer observed mixture components?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00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*Digression*</a:t>
            </a:r>
            <a:br>
              <a:rPr lang="en-US" dirty="0"/>
            </a:br>
            <a:r>
              <a:rPr lang="en-US" sz="3300" dirty="0"/>
              <a:t>Relation of </a:t>
            </a:r>
            <a:r>
              <a:rPr lang="en-US" sz="3300" dirty="0" err="1"/>
              <a:t>Dirichlet</a:t>
            </a:r>
            <a:r>
              <a:rPr lang="en-US" sz="3300" dirty="0"/>
              <a:t> Process and </a:t>
            </a:r>
            <a:r>
              <a:rPr lang="en-US" sz="3300" dirty="0" err="1"/>
              <a:t>Dirichlet</a:t>
            </a:r>
            <a:r>
              <a:rPr lang="en-US" sz="3300" dirty="0"/>
              <a:t>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3" y="1602889"/>
            <a:ext cx="9220200" cy="5906810"/>
          </a:xfrm>
        </p:spPr>
        <p:txBody>
          <a:bodyPr>
            <a:normAutofit/>
          </a:bodyPr>
          <a:lstStyle/>
          <a:p>
            <a:r>
              <a:rPr lang="en-US" dirty="0"/>
              <a:t>For all finite partitions (A</a:t>
            </a:r>
            <a:r>
              <a:rPr lang="en-US" baseline="-25000" dirty="0"/>
              <a:t>1</a:t>
            </a:r>
            <a:r>
              <a:rPr lang="en-US" dirty="0"/>
              <a:t>, A</a:t>
            </a:r>
            <a:r>
              <a:rPr lang="en-US" baseline="-25000" dirty="0"/>
              <a:t>2</a:t>
            </a:r>
            <a:r>
              <a:rPr lang="en-US" dirty="0"/>
              <a:t>, A</a:t>
            </a:r>
            <a:r>
              <a:rPr lang="en-US" baseline="-25000" dirty="0"/>
              <a:t>3</a:t>
            </a:r>
            <a:r>
              <a:rPr lang="en-US" dirty="0"/>
              <a:t>, …, A</a:t>
            </a:r>
            <a:r>
              <a:rPr lang="en-US" baseline="-25000" dirty="0"/>
              <a:t>K</a:t>
            </a:r>
            <a:r>
              <a:rPr lang="en-US" dirty="0"/>
              <a:t>) of </a:t>
            </a:r>
            <a:r>
              <a:rPr lang="en-US" dirty="0" err="1"/>
              <a:t>Θ</a:t>
            </a:r>
            <a:r>
              <a:rPr lang="en-US" dirty="0"/>
              <a:t>,</a:t>
            </a:r>
          </a:p>
          <a:p>
            <a:r>
              <a:rPr lang="en-US" dirty="0"/>
              <a:t>if G ~ DP(α, G</a:t>
            </a:r>
            <a:r>
              <a:rPr lang="en-US" baseline="-25000" dirty="0"/>
              <a:t>0</a:t>
            </a:r>
            <a:r>
              <a:rPr lang="en-US" dirty="0"/>
              <a:t>) and</a:t>
            </a:r>
          </a:p>
          <a:p>
            <a:endParaRPr lang="en-US" dirty="0"/>
          </a:p>
          <a:p>
            <a:r>
              <a:rPr lang="en-US" dirty="0"/>
              <a:t>Partitioning defines </a:t>
            </a:r>
            <a:r>
              <a:rPr lang="en-US" dirty="0" err="1"/>
              <a:t>Dirichlet</a:t>
            </a:r>
            <a:r>
              <a:rPr lang="en-US" dirty="0"/>
              <a:t> dist.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Partitions do not have to be</a:t>
            </a:r>
            <a:br>
              <a:rPr lang="en-US" dirty="0"/>
            </a:br>
            <a:r>
              <a:rPr lang="en-US" dirty="0"/>
              <a:t>exhaustive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79518" y="4529199"/>
            <a:ext cx="5164417" cy="1184953"/>
            <a:chOff x="543311" y="2916691"/>
            <a:chExt cx="5164417" cy="118495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311" y="2916691"/>
              <a:ext cx="3438191" cy="577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728" y="3523856"/>
              <a:ext cx="4176000" cy="577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051" y="2284994"/>
            <a:ext cx="3432528" cy="549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45145" y="7509699"/>
            <a:ext cx="2988124" cy="298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7030A0"/>
                </a:solidFill>
              </a:rPr>
              <a:t>Adapted from </a:t>
            </a:r>
            <a:r>
              <a:rPr lang="en-US" sz="1500" dirty="0" err="1">
                <a:solidFill>
                  <a:srgbClr val="7030A0"/>
                </a:solidFill>
              </a:rPr>
              <a:t>Gharamani</a:t>
            </a:r>
            <a:r>
              <a:rPr lang="en-US" sz="1500" dirty="0">
                <a:solidFill>
                  <a:srgbClr val="7030A0"/>
                </a:solidFill>
              </a:rPr>
              <a:t> tutorial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601251"/>
              </p:ext>
            </p:extLst>
          </p:nvPr>
        </p:nvGraphicFramePr>
        <p:xfrm>
          <a:off x="839279" y="2932013"/>
          <a:ext cx="3401463" cy="1035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1" name="Equation" r:id="rId7" imgW="1460500" imgH="444500" progId="Equation.DSMT4">
                  <p:embed/>
                </p:oleObj>
              </mc:Choice>
              <mc:Fallback>
                <p:oleObj name="Equation" r:id="rId7" imgW="14605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9279" y="2932013"/>
                        <a:ext cx="3401463" cy="1035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3176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Dirichlet</a:t>
            </a:r>
            <a:r>
              <a:rPr lang="en-US" dirty="0"/>
              <a:t> Process Mixture of Gaussians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</a:t>
            </a:r>
            <a:r>
              <a:rPr lang="en-US" dirty="0" err="1"/>
              <a:t>prespecifying</a:t>
            </a:r>
            <a:r>
              <a:rPr lang="en-US" dirty="0"/>
              <a:t> number of components, draw parameters of mixture model from a DP</a:t>
            </a:r>
          </a:p>
          <a:p>
            <a:r>
              <a:rPr lang="en-US" dirty="0"/>
              <a:t>→ infinite mixture model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288" y="2397659"/>
            <a:ext cx="2005344" cy="360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96" y="4199577"/>
            <a:ext cx="1881792" cy="152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1A99F7-F99B-7A48-8AE0-50638B77390D}"/>
              </a:ext>
            </a:extLst>
          </p:cNvPr>
          <p:cNvSpPr txBox="1"/>
          <p:nvPr/>
        </p:nvSpPr>
        <p:spPr>
          <a:xfrm>
            <a:off x="502920" y="4109421"/>
            <a:ext cx="4728602" cy="2998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100" b="1" dirty="0">
                <a:solidFill>
                  <a:srgbClr val="0F6FC6"/>
                </a:solidFill>
                <a:latin typeface="+mn-lt"/>
              </a:rPr>
              <a:t>Quiz: After </a:t>
            </a:r>
            <a:r>
              <a:rPr lang="en-US" sz="3100" b="1" i="1" dirty="0">
                <a:solidFill>
                  <a:srgbClr val="0F6FC6"/>
                </a:solidFill>
                <a:latin typeface="+mn-lt"/>
              </a:rPr>
              <a:t>n</a:t>
            </a:r>
            <a:r>
              <a:rPr lang="en-US" sz="3100" b="1" dirty="0">
                <a:solidFill>
                  <a:srgbClr val="0F6FC6"/>
                </a:solidFill>
                <a:latin typeface="+mn-lt"/>
              </a:rPr>
              <a:t> observations,</a:t>
            </a:r>
          </a:p>
          <a:p>
            <a:endParaRPr lang="en-US" sz="3100" b="1" dirty="0">
              <a:solidFill>
                <a:srgbClr val="0F6FC6"/>
              </a:solidFill>
              <a:latin typeface="+mn-lt"/>
            </a:endParaRPr>
          </a:p>
          <a:p>
            <a:r>
              <a:rPr lang="en-US" sz="3100" b="1" dirty="0">
                <a:solidFill>
                  <a:srgbClr val="0F6FC6"/>
                </a:solidFill>
                <a:latin typeface="+mn-lt"/>
              </a:rPr>
              <a:t>what’s the max # of distinct</a:t>
            </a:r>
          </a:p>
          <a:p>
            <a:r>
              <a:rPr lang="en-US" sz="3100" b="1" dirty="0">
                <a:solidFill>
                  <a:srgbClr val="0F6FC6"/>
                </a:solidFill>
                <a:latin typeface="+mn-lt"/>
              </a:rPr>
              <a:t>clusters (𝜃)?</a:t>
            </a:r>
          </a:p>
          <a:p>
            <a:endParaRPr lang="en-US" sz="3100" b="1" dirty="0">
              <a:solidFill>
                <a:srgbClr val="0F6FC6"/>
              </a:solidFill>
              <a:latin typeface="+mn-lt"/>
            </a:endParaRPr>
          </a:p>
          <a:p>
            <a:r>
              <a:rPr lang="en-US" sz="3100" b="1" dirty="0">
                <a:solidFill>
                  <a:srgbClr val="0F6FC6"/>
                </a:solidFill>
                <a:latin typeface="+mn-lt"/>
              </a:rPr>
              <a:t>what’s the min # of distinct</a:t>
            </a:r>
            <a:br>
              <a:rPr lang="en-US" sz="3100" b="1" dirty="0">
                <a:solidFill>
                  <a:srgbClr val="0F6FC6"/>
                </a:solidFill>
                <a:latin typeface="+mn-lt"/>
              </a:rPr>
            </a:br>
            <a:r>
              <a:rPr lang="en-US" sz="3100" b="1" dirty="0">
                <a:solidFill>
                  <a:srgbClr val="0F6FC6"/>
                </a:solidFill>
                <a:latin typeface="+mn-lt"/>
              </a:rPr>
              <a:t>clusters?</a:t>
            </a:r>
          </a:p>
        </p:txBody>
      </p:sp>
    </p:spTree>
    <p:extLst>
      <p:ext uri="{BB962C8B-B14F-4D97-AF65-F5344CB8AC3E}">
        <p14:creationId xmlns:p14="http://schemas.microsoft.com/office/powerpoint/2010/main" val="25791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From A DP Mixture of Gaussians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16" y="1350671"/>
            <a:ext cx="7745760" cy="638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82064" y="7476514"/>
            <a:ext cx="3081906" cy="298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7030A0"/>
                </a:solidFill>
              </a:rPr>
              <a:t>Borrowed from </a:t>
            </a:r>
            <a:r>
              <a:rPr lang="en-US" sz="1500" dirty="0" err="1">
                <a:solidFill>
                  <a:srgbClr val="7030A0"/>
                </a:solidFill>
              </a:rPr>
              <a:t>Gharamani</a:t>
            </a:r>
            <a:r>
              <a:rPr lang="en-US" sz="1500" dirty="0">
                <a:solidFill>
                  <a:srgbClr val="7030A0"/>
                </a:solidFill>
              </a:rPr>
              <a:t> tutorial</a:t>
            </a:r>
          </a:p>
        </p:txBody>
      </p:sp>
    </p:spTree>
    <p:extLst>
      <p:ext uri="{BB962C8B-B14F-4D97-AF65-F5344CB8AC3E}">
        <p14:creationId xmlns:p14="http://schemas.microsoft.com/office/powerpoint/2010/main" val="241655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From A </a:t>
            </a:r>
            <a:r>
              <a:rPr lang="en-US" dirty="0" err="1"/>
              <a:t>Dirichlet</a:t>
            </a:r>
            <a:r>
              <a:rPr lang="en-US" dirty="0"/>
              <a:t>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3" y="1554483"/>
            <a:ext cx="9564364" cy="6217917"/>
          </a:xfrm>
        </p:spPr>
        <p:txBody>
          <a:bodyPr>
            <a:normAutofit/>
          </a:bodyPr>
          <a:lstStyle/>
          <a:p>
            <a:r>
              <a:rPr lang="en-US" dirty="0"/>
              <a:t>As you draw more points from</a:t>
            </a:r>
          </a:p>
          <a:p>
            <a:pPr lvl="2"/>
            <a:r>
              <a:rPr lang="en-US" dirty="0"/>
              <a:t>G ~ DP(α, G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  <a:p>
            <a:r>
              <a:rPr lang="en-US" dirty="0"/>
              <a:t>you are more likely to get repetitions.</a:t>
            </a:r>
          </a:p>
          <a:p>
            <a:pPr lvl="2"/>
            <a:r>
              <a:rPr lang="en-US" dirty="0" err="1"/>
              <a:t>θ</a:t>
            </a:r>
            <a:r>
              <a:rPr lang="en-US" baseline="-25000" dirty="0" err="1"/>
              <a:t>i</a:t>
            </a:r>
            <a:r>
              <a:rPr lang="en-US" dirty="0"/>
              <a:t> ~ G</a:t>
            </a:r>
          </a:p>
          <a:p>
            <a:r>
              <a:rPr lang="en-US" dirty="0"/>
              <a:t>So you can think about a DP as inducing a </a:t>
            </a:r>
            <a:r>
              <a:rPr lang="en-US" i="1" dirty="0"/>
              <a:t>partitioning</a:t>
            </a:r>
            <a:r>
              <a:rPr lang="en-US" dirty="0"/>
              <a:t> of the points by equality</a:t>
            </a:r>
          </a:p>
          <a:p>
            <a:pPr lvl="2"/>
            <a:r>
              <a:rPr lang="en-US" dirty="0" err="1"/>
              <a:t>θ</a:t>
            </a:r>
            <a:r>
              <a:rPr lang="en-US" baseline="-25000" dirty="0" err="1"/>
              <a:t>i</a:t>
            </a:r>
            <a:r>
              <a:rPr lang="en-US" dirty="0"/>
              <a:t> =</a:t>
            </a:r>
            <a:r>
              <a:rPr lang="en-US" baseline="-25000" dirty="0"/>
              <a:t> </a:t>
            </a:r>
            <a:r>
              <a:rPr lang="en-US" dirty="0"/>
              <a:t>θ</a:t>
            </a:r>
            <a:r>
              <a:rPr lang="en-US" baseline="-25000" dirty="0"/>
              <a:t>3 </a:t>
            </a:r>
            <a:r>
              <a:rPr lang="en-US" dirty="0"/>
              <a:t>=</a:t>
            </a:r>
            <a:r>
              <a:rPr lang="en-US" baseline="-25000" dirty="0"/>
              <a:t> </a:t>
            </a:r>
            <a:r>
              <a:rPr lang="en-US" dirty="0"/>
              <a:t>θ</a:t>
            </a:r>
            <a:r>
              <a:rPr lang="en-US" baseline="-25000" dirty="0"/>
              <a:t>4   </a:t>
            </a:r>
            <a:r>
              <a:rPr lang="en-US" dirty="0"/>
              <a:t>≠  θ</a:t>
            </a:r>
            <a:r>
              <a:rPr lang="en-US" baseline="-25000" dirty="0"/>
              <a:t>2</a:t>
            </a:r>
            <a:r>
              <a:rPr lang="en-US" dirty="0"/>
              <a:t> =</a:t>
            </a:r>
            <a:r>
              <a:rPr lang="en-US" baseline="-25000" dirty="0"/>
              <a:t> </a:t>
            </a:r>
            <a:r>
              <a:rPr lang="en-US" dirty="0"/>
              <a:t>θ</a:t>
            </a:r>
            <a:r>
              <a:rPr lang="en-US" baseline="-25000" dirty="0"/>
              <a:t>5 </a:t>
            </a:r>
            <a:endParaRPr lang="en-US" dirty="0"/>
          </a:p>
          <a:p>
            <a:r>
              <a:rPr lang="en-US" u="sng" dirty="0"/>
              <a:t>Chinese restaurant process (CRP)</a:t>
            </a:r>
            <a:r>
              <a:rPr lang="en-US" dirty="0"/>
              <a:t> induces the corresponding distribution over these partitions</a:t>
            </a:r>
          </a:p>
          <a:p>
            <a:pPr lvl="2"/>
            <a:r>
              <a:rPr lang="en-US" dirty="0"/>
              <a:t>CRP is generative model for sampling from DP, then from G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876" y="2216449"/>
            <a:ext cx="2900304" cy="194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8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Nonparametric Bayesian 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08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84" y="172720"/>
            <a:ext cx="9503999" cy="736399"/>
          </a:xfrm>
        </p:spPr>
        <p:txBody>
          <a:bodyPr>
            <a:normAutofit fontScale="90000"/>
          </a:bodyPr>
          <a:lstStyle/>
          <a:p>
            <a:r>
              <a:rPr lang="en-US" dirty="0"/>
              <a:t>Chinese Restaurant Process:</a:t>
            </a:r>
            <a:br>
              <a:rPr lang="en-US" dirty="0"/>
            </a:br>
            <a:r>
              <a:rPr lang="en-US" dirty="0"/>
              <a:t>Informal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59517" y="7402440"/>
            <a:ext cx="2750573" cy="42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7030A0"/>
                </a:solidFill>
              </a:rPr>
              <a:t>Borrowed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1500" dirty="0">
                <a:solidFill>
                  <a:srgbClr val="7030A0"/>
                </a:solidFill>
              </a:rPr>
              <a:t>from Jordan lecture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7280" y="1222496"/>
            <a:ext cx="9427968" cy="6149045"/>
            <a:chOff x="467280" y="1222496"/>
            <a:chExt cx="9427968" cy="6149045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80" y="1222496"/>
              <a:ext cx="9427968" cy="61490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8167816" y="3805881"/>
              <a:ext cx="284205" cy="3212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7810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25AA5-8A6C-A648-A9A9-D40B9E824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Chinese Restaurant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B1380E-7B07-D047-AB4A-BBF314046F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Each table serves only one menu item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dirty="0"/>
                  <a:t> is the menu item for table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Each customer is given an order of that meal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</m:oMath>
                </a14:m>
                <a:r>
                  <a:rPr lang="en-US" dirty="0"/>
                  <a:t> is the plate containing a menu item for customer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menu items are chosen by the type of restaurant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 ~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B1380E-7B07-D047-AB4A-BBF314046F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5" t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A0F1D282-B868-5B40-A1F5-DD694D98CBC4}"/>
              </a:ext>
            </a:extLst>
          </p:cNvPr>
          <p:cNvGrpSpPr/>
          <p:nvPr/>
        </p:nvGrpSpPr>
        <p:grpSpPr>
          <a:xfrm>
            <a:off x="2883932" y="6111122"/>
            <a:ext cx="3981972" cy="1493265"/>
            <a:chOff x="1123260" y="6002301"/>
            <a:chExt cx="3981972" cy="1493265"/>
          </a:xfrm>
        </p:grpSpPr>
        <p:sp>
          <p:nvSpPr>
            <p:cNvPr id="6" name="Flowchart: Connector 6">
              <a:extLst>
                <a:ext uri="{FF2B5EF4-FFF2-40B4-BE49-F238E27FC236}">
                  <a16:creationId xmlns:a16="http://schemas.microsoft.com/office/drawing/2014/main" id="{C82BC913-A8B6-CA46-A1C0-A1F8A0642027}"/>
                </a:ext>
              </a:extLst>
            </p:cNvPr>
            <p:cNvSpPr/>
            <p:nvPr/>
          </p:nvSpPr>
          <p:spPr>
            <a:xfrm>
              <a:off x="1577720" y="6471559"/>
              <a:ext cx="608256" cy="626754"/>
            </a:xfrm>
            <a:prstGeom prst="flowChartConnector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θ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7" name="Flowchart: Connector 10">
              <a:extLst>
                <a:ext uri="{FF2B5EF4-FFF2-40B4-BE49-F238E27FC236}">
                  <a16:creationId xmlns:a16="http://schemas.microsoft.com/office/drawing/2014/main" id="{59AFCD05-2F2B-2348-B4EE-DE5AAFF3B41B}"/>
                </a:ext>
              </a:extLst>
            </p:cNvPr>
            <p:cNvSpPr/>
            <p:nvPr/>
          </p:nvSpPr>
          <p:spPr>
            <a:xfrm>
              <a:off x="3508560" y="6471559"/>
              <a:ext cx="608256" cy="626754"/>
            </a:xfrm>
            <a:prstGeom prst="flowChartConnector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θ</a:t>
              </a:r>
              <a:r>
                <a:rPr lang="en-US" baseline="-250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8" name="Flowchart: Connector 11">
              <a:extLst>
                <a:ext uri="{FF2B5EF4-FFF2-40B4-BE49-F238E27FC236}">
                  <a16:creationId xmlns:a16="http://schemas.microsoft.com/office/drawing/2014/main" id="{FBDBFAB2-4FA8-6E45-B500-AC799A3AED45}"/>
                </a:ext>
              </a:extLst>
            </p:cNvPr>
            <p:cNvSpPr/>
            <p:nvPr/>
          </p:nvSpPr>
          <p:spPr>
            <a:xfrm>
              <a:off x="2520144" y="6471559"/>
              <a:ext cx="608256" cy="626754"/>
            </a:xfrm>
            <a:prstGeom prst="flowChartConnector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θ</a:t>
              </a:r>
              <a:r>
                <a:rPr lang="en-US" baseline="-250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9" name="Flowchart: Connector 12">
              <a:extLst>
                <a:ext uri="{FF2B5EF4-FFF2-40B4-BE49-F238E27FC236}">
                  <a16:creationId xmlns:a16="http://schemas.microsoft.com/office/drawing/2014/main" id="{921835D0-6B9C-6448-8FFD-864D519C7715}"/>
                </a:ext>
              </a:extLst>
            </p:cNvPr>
            <p:cNvSpPr/>
            <p:nvPr/>
          </p:nvSpPr>
          <p:spPr>
            <a:xfrm>
              <a:off x="4496976" y="6471559"/>
              <a:ext cx="608256" cy="626754"/>
            </a:xfrm>
            <a:prstGeom prst="flowChartConnector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θ</a:t>
              </a:r>
              <a:r>
                <a:rPr lang="en-US" baseline="-250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C1A459-D5AC-3644-8A9A-1331F81899B6}"/>
                </a:ext>
              </a:extLst>
            </p:cNvPr>
            <p:cNvSpPr txBox="1"/>
            <p:nvPr/>
          </p:nvSpPr>
          <p:spPr>
            <a:xfrm>
              <a:off x="1682464" y="6038441"/>
              <a:ext cx="453970" cy="421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ymbol"/>
                </a:rPr>
                <a:t>φ</a:t>
              </a:r>
              <a:r>
                <a:rPr lang="en-US" sz="2400" b="1" baseline="-25000" dirty="0">
                  <a:solidFill>
                    <a:srgbClr val="FF0000"/>
                  </a:solidFill>
                  <a:latin typeface="Symbol"/>
                </a:rPr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CF72384-72E5-D046-B03F-A39111505B07}"/>
                </a:ext>
              </a:extLst>
            </p:cNvPr>
            <p:cNvSpPr txBox="1"/>
            <p:nvPr/>
          </p:nvSpPr>
          <p:spPr>
            <a:xfrm>
              <a:off x="1123260" y="6575850"/>
              <a:ext cx="466794" cy="421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ymbol"/>
                </a:rPr>
                <a:t>φ</a:t>
              </a:r>
              <a:r>
                <a:rPr lang="en-US" sz="2400" b="1" baseline="-25000" dirty="0">
                  <a:solidFill>
                    <a:srgbClr val="FF0000"/>
                  </a:solidFill>
                  <a:latin typeface="Symbol"/>
                </a:rPr>
                <a:t>5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3BFC8D5-9BEC-5648-A9AA-5650A099781C}"/>
                </a:ext>
              </a:extLst>
            </p:cNvPr>
            <p:cNvSpPr txBox="1"/>
            <p:nvPr/>
          </p:nvSpPr>
          <p:spPr>
            <a:xfrm>
              <a:off x="1664655" y="7068072"/>
              <a:ext cx="453970" cy="421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ymbol"/>
                </a:rPr>
                <a:t>φ</a:t>
              </a:r>
              <a:r>
                <a:rPr lang="en-US" sz="2400" b="1" baseline="-25000" dirty="0">
                  <a:solidFill>
                    <a:srgbClr val="FF0000"/>
                  </a:solidFill>
                  <a:latin typeface="Symbol"/>
                </a:rPr>
                <a:t>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D0445C-9E5F-EC40-A91D-E7C07ACBAEF9}"/>
                </a:ext>
              </a:extLst>
            </p:cNvPr>
            <p:cNvSpPr txBox="1"/>
            <p:nvPr/>
          </p:nvSpPr>
          <p:spPr>
            <a:xfrm>
              <a:off x="2520144" y="6012719"/>
              <a:ext cx="466794" cy="421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ymbol"/>
                </a:rPr>
                <a:t>φ</a:t>
              </a:r>
              <a:r>
                <a:rPr lang="en-US" sz="2400" b="1" baseline="-25000" dirty="0">
                  <a:solidFill>
                    <a:srgbClr val="FF0000"/>
                  </a:solidFill>
                  <a:latin typeface="Symbol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3AC5CCA-D73E-C648-B72E-2D30FE80B0F4}"/>
                </a:ext>
              </a:extLst>
            </p:cNvPr>
            <p:cNvSpPr txBox="1"/>
            <p:nvPr/>
          </p:nvSpPr>
          <p:spPr>
            <a:xfrm>
              <a:off x="3508560" y="6002301"/>
              <a:ext cx="466794" cy="421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ymbol"/>
                </a:rPr>
                <a:t>φ</a:t>
              </a:r>
              <a:r>
                <a:rPr lang="en-US" sz="2400" b="1" baseline="-25000" dirty="0">
                  <a:solidFill>
                    <a:srgbClr val="FF0000"/>
                  </a:solidFill>
                  <a:latin typeface="Symbol"/>
                </a:rPr>
                <a:t>4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80655BA-56E3-6F49-8A4A-30B3FB07E3D0}"/>
                </a:ext>
              </a:extLst>
            </p:cNvPr>
            <p:cNvSpPr txBox="1"/>
            <p:nvPr/>
          </p:nvSpPr>
          <p:spPr>
            <a:xfrm>
              <a:off x="3588853" y="7073912"/>
              <a:ext cx="453970" cy="421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ymbol"/>
                </a:rPr>
                <a:t>φ</a:t>
              </a:r>
              <a:r>
                <a:rPr lang="en-US" sz="2400" b="1" baseline="-25000" dirty="0">
                  <a:solidFill>
                    <a:srgbClr val="FF0000"/>
                  </a:solidFill>
                  <a:latin typeface="Symbol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196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72720"/>
            <a:ext cx="9052560" cy="736399"/>
          </a:xfrm>
        </p:spPr>
        <p:txBody>
          <a:bodyPr>
            <a:normAutofit fontScale="90000"/>
          </a:bodyPr>
          <a:lstStyle/>
          <a:p>
            <a:r>
              <a:rPr lang="en-US" dirty="0"/>
              <a:t>Chinese Restaurant Process:</a:t>
            </a:r>
            <a:br>
              <a:rPr lang="en-US" dirty="0"/>
            </a:br>
            <a:r>
              <a:rPr lang="en-US" dirty="0"/>
              <a:t>Formal Description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7" y="1175437"/>
            <a:ext cx="9849469" cy="493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082064" y="7476514"/>
            <a:ext cx="3081906" cy="298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7030A0"/>
                </a:solidFill>
              </a:rPr>
              <a:t>Borrowed from </a:t>
            </a:r>
            <a:r>
              <a:rPr lang="en-US" sz="1500" dirty="0" err="1">
                <a:solidFill>
                  <a:srgbClr val="7030A0"/>
                </a:solidFill>
              </a:rPr>
              <a:t>Gharamani</a:t>
            </a:r>
            <a:r>
              <a:rPr lang="en-US" sz="1500" dirty="0">
                <a:solidFill>
                  <a:srgbClr val="7030A0"/>
                </a:solidFill>
              </a:rPr>
              <a:t> tutorial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883932" y="6111122"/>
            <a:ext cx="3981972" cy="1493265"/>
            <a:chOff x="1123260" y="6002301"/>
            <a:chExt cx="3981972" cy="1493265"/>
          </a:xfrm>
        </p:grpSpPr>
        <p:sp>
          <p:nvSpPr>
            <p:cNvPr id="7" name="Flowchart: Connector 6"/>
            <p:cNvSpPr/>
            <p:nvPr/>
          </p:nvSpPr>
          <p:spPr>
            <a:xfrm>
              <a:off x="1577720" y="6471559"/>
              <a:ext cx="608256" cy="626754"/>
            </a:xfrm>
            <a:prstGeom prst="flowChartConnector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θ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3508560" y="6471559"/>
              <a:ext cx="608256" cy="626754"/>
            </a:xfrm>
            <a:prstGeom prst="flowChartConnector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θ</a:t>
              </a:r>
              <a:r>
                <a:rPr lang="en-US" baseline="-250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2520144" y="6471559"/>
              <a:ext cx="608256" cy="626754"/>
            </a:xfrm>
            <a:prstGeom prst="flowChartConnector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θ</a:t>
              </a:r>
              <a:r>
                <a:rPr lang="en-US" baseline="-250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4496976" y="6471559"/>
              <a:ext cx="608256" cy="626754"/>
            </a:xfrm>
            <a:prstGeom prst="flowChartConnector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θ</a:t>
              </a:r>
              <a:r>
                <a:rPr lang="en-US" baseline="-250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82464" y="6038441"/>
              <a:ext cx="453970" cy="421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ymbol"/>
                </a:rPr>
                <a:t>φ</a:t>
              </a:r>
              <a:r>
                <a:rPr lang="en-US" sz="2400" b="1" baseline="-25000" dirty="0">
                  <a:solidFill>
                    <a:srgbClr val="FF0000"/>
                  </a:solidFill>
                  <a:latin typeface="Symbol"/>
                </a:rPr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23260" y="6575850"/>
              <a:ext cx="466794" cy="421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ymbol"/>
                </a:rPr>
                <a:t>φ</a:t>
              </a:r>
              <a:r>
                <a:rPr lang="en-US" sz="2400" b="1" baseline="-25000" dirty="0">
                  <a:solidFill>
                    <a:srgbClr val="FF0000"/>
                  </a:solidFill>
                  <a:latin typeface="Symbol"/>
                </a:rPr>
                <a:t>5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64655" y="7068072"/>
              <a:ext cx="453970" cy="421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ymbol"/>
                </a:rPr>
                <a:t>φ</a:t>
              </a:r>
              <a:r>
                <a:rPr lang="en-US" sz="2400" b="1" baseline="-25000" dirty="0">
                  <a:solidFill>
                    <a:srgbClr val="FF0000"/>
                  </a:solidFill>
                  <a:latin typeface="Symbol"/>
                </a:rPr>
                <a:t>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20144" y="6012719"/>
              <a:ext cx="466794" cy="421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ymbol"/>
                </a:rPr>
                <a:t>φ</a:t>
              </a:r>
              <a:r>
                <a:rPr lang="en-US" sz="2400" b="1" baseline="-25000" dirty="0">
                  <a:solidFill>
                    <a:srgbClr val="FF0000"/>
                  </a:solidFill>
                  <a:latin typeface="Symbol"/>
                </a:rPr>
                <a:t>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08560" y="6002301"/>
              <a:ext cx="466794" cy="421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ymbol"/>
                </a:rPr>
                <a:t>φ</a:t>
              </a:r>
              <a:r>
                <a:rPr lang="en-US" sz="2400" b="1" baseline="-25000" dirty="0">
                  <a:solidFill>
                    <a:srgbClr val="FF0000"/>
                  </a:solidFill>
                  <a:latin typeface="Symbol"/>
                </a:rPr>
                <a:t>4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88853" y="7073912"/>
              <a:ext cx="453970" cy="421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ymbol"/>
                </a:rPr>
                <a:t>φ</a:t>
              </a:r>
              <a:r>
                <a:rPr lang="en-US" sz="2400" b="1" baseline="-25000" dirty="0">
                  <a:solidFill>
                    <a:srgbClr val="FF0000"/>
                  </a:solidFill>
                  <a:latin typeface="Symbol"/>
                </a:rPr>
                <a:t>6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065932" y="2020239"/>
            <a:ext cx="2000516" cy="366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7030A0"/>
                </a:solidFill>
              </a:rPr>
              <a:t>meal (instance)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80816" y="1837543"/>
            <a:ext cx="608256" cy="256715"/>
          </a:xfrm>
          <a:prstGeom prst="rect">
            <a:avLst/>
          </a:prstGeom>
          <a:solidFill>
            <a:srgbClr val="9B009D">
              <a:alpha val="1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68680" y="2327318"/>
            <a:ext cx="1530009" cy="366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7030A0"/>
                </a:solidFill>
              </a:rPr>
              <a:t>meal (type)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39636" y="2144622"/>
            <a:ext cx="608256" cy="256715"/>
          </a:xfrm>
          <a:prstGeom prst="rect">
            <a:avLst/>
          </a:prstGeom>
          <a:solidFill>
            <a:srgbClr val="9B009D">
              <a:alpha val="1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89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 On CRP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Rich get richer phenomenon</a:t>
            </a:r>
          </a:p>
          <a:p>
            <a:pPr lvl="2"/>
            <a:r>
              <a:rPr lang="en-US" dirty="0"/>
              <a:t>The popular tables are more likely to attract new patrons</a:t>
            </a:r>
          </a:p>
          <a:p>
            <a:r>
              <a:rPr lang="en-US" dirty="0"/>
              <a:t>CRP produces a sample drawn from G, which in turn is drawn from the DP, </a:t>
            </a:r>
            <a:r>
              <a:rPr lang="en-US" u="sng" dirty="0"/>
              <a:t>without explicitly specifying G</a:t>
            </a:r>
          </a:p>
          <a:p>
            <a:pPr lvl="2"/>
            <a:r>
              <a:rPr lang="en-US" dirty="0"/>
              <a:t>Analogous to how we could sample the outcome of a biased coin flip (H, T) without explicitly specifying coin bias </a:t>
            </a:r>
            <a:r>
              <a:rPr lang="en-US" dirty="0" err="1"/>
              <a:t>ρ</a:t>
            </a:r>
            <a:endParaRPr lang="en-US" dirty="0"/>
          </a:p>
          <a:p>
            <a:pPr lvl="2"/>
            <a:r>
              <a:rPr lang="en-US" dirty="0" err="1"/>
              <a:t>ρ</a:t>
            </a:r>
            <a:r>
              <a:rPr lang="en-US" dirty="0"/>
              <a:t> ~ Beta(α,β)</a:t>
            </a:r>
          </a:p>
          <a:p>
            <a:pPr lvl="2"/>
            <a:r>
              <a:rPr lang="en-US" dirty="0"/>
              <a:t>X ~ Bernoulli(</a:t>
            </a:r>
            <a:r>
              <a:rPr lang="en-US" dirty="0" err="1"/>
              <a:t>ρ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907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Exchangeability of CRP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Sequence of variables 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, X</a:t>
            </a:r>
            <a:r>
              <a:rPr lang="en-US" baseline="-25000" dirty="0"/>
              <a:t>3</a:t>
            </a:r>
            <a:r>
              <a:rPr lang="en-US" dirty="0"/>
              <a:t>, …,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/>
              <a:t> is </a:t>
            </a:r>
            <a:r>
              <a:rPr lang="en-US" i="1" dirty="0"/>
              <a:t>exchangeable</a:t>
            </a:r>
            <a:r>
              <a:rPr lang="en-US" dirty="0"/>
              <a:t> if the joint distribution is invariant to permutation.</a:t>
            </a:r>
          </a:p>
          <a:p>
            <a:pPr lvl="1"/>
            <a:r>
              <a:rPr lang="en-US" dirty="0"/>
              <a:t>With </a:t>
            </a:r>
            <a:r>
              <a:rPr lang="el-GR" dirty="0"/>
              <a:t>σ</a:t>
            </a:r>
            <a:r>
              <a:rPr lang="en-US" dirty="0"/>
              <a:t> being any permutation of {1, …, n}, </a:t>
            </a:r>
          </a:p>
          <a:p>
            <a:pPr lvl="2">
              <a:buNone/>
            </a:pPr>
            <a:endParaRPr lang="en-US" dirty="0"/>
          </a:p>
          <a:p>
            <a:r>
              <a:rPr lang="en-US" dirty="0"/>
              <a:t>An infinite sequence is </a:t>
            </a:r>
            <a:r>
              <a:rPr lang="en-US" i="1" dirty="0"/>
              <a:t>infinitely exchangeable </a:t>
            </a:r>
            <a:r>
              <a:rPr lang="en-US" dirty="0"/>
              <a:t>if any subsequence is exchangeable.</a:t>
            </a:r>
          </a:p>
          <a:p>
            <a:r>
              <a:rPr lang="en-US" dirty="0"/>
              <a:t>Quiz</a:t>
            </a:r>
          </a:p>
          <a:p>
            <a:pPr lvl="1"/>
            <a:r>
              <a:rPr lang="en-US" dirty="0"/>
              <a:t>Relationship to </a:t>
            </a:r>
            <a:r>
              <a:rPr lang="en-US" dirty="0" err="1"/>
              <a:t>iid</a:t>
            </a:r>
            <a:r>
              <a:rPr lang="en-US" dirty="0"/>
              <a:t> (</a:t>
            </a:r>
            <a:r>
              <a:rPr lang="en-US" dirty="0" err="1"/>
              <a:t>indep</a:t>
            </a:r>
            <a:r>
              <a:rPr lang="en-US" dirty="0"/>
              <a:t>., identically distributed)?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11" y="3370821"/>
            <a:ext cx="8157617" cy="48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45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72720"/>
            <a:ext cx="9052560" cy="736399"/>
          </a:xfrm>
        </p:spPr>
        <p:txBody>
          <a:bodyPr/>
          <a:lstStyle/>
          <a:p>
            <a:r>
              <a:rPr lang="en-US" dirty="0" err="1"/>
              <a:t>Inifinite</a:t>
            </a:r>
            <a:r>
              <a:rPr lang="en-US" dirty="0"/>
              <a:t> Exchangeability of CRP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2" y="1065808"/>
            <a:ext cx="9220200" cy="5877179"/>
          </a:xfrm>
        </p:spPr>
        <p:txBody>
          <a:bodyPr/>
          <a:lstStyle/>
          <a:p>
            <a:r>
              <a:rPr lang="en-US" dirty="0"/>
              <a:t>Probability of a configuration is independent of the particular order that individuals arrived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Convince yourself with a simple example: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84" y="2319315"/>
            <a:ext cx="5844960" cy="72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Flowchart: Connector 6"/>
          <p:cNvSpPr/>
          <p:nvPr/>
        </p:nvSpPr>
        <p:spPr>
          <a:xfrm>
            <a:off x="1170359" y="5607269"/>
            <a:ext cx="608256" cy="626754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θ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7" name="Flowchart: Connector 11"/>
          <p:cNvSpPr/>
          <p:nvPr/>
        </p:nvSpPr>
        <p:spPr>
          <a:xfrm>
            <a:off x="2112783" y="5607269"/>
            <a:ext cx="608256" cy="626754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θ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75103" y="5174151"/>
            <a:ext cx="453970" cy="42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ymbol"/>
              </a:rPr>
              <a:t>φ</a:t>
            </a:r>
            <a:r>
              <a:rPr lang="en-US" sz="2400" b="1" baseline="-25000" dirty="0">
                <a:solidFill>
                  <a:srgbClr val="FF0000"/>
                </a:solidFill>
                <a:latin typeface="Symbol"/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57294" y="6203782"/>
            <a:ext cx="453970" cy="42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ymbol"/>
              </a:rPr>
              <a:t>φ</a:t>
            </a:r>
            <a:r>
              <a:rPr lang="en-US" sz="2400" b="1" baseline="-25000" dirty="0">
                <a:solidFill>
                  <a:srgbClr val="FF0000"/>
                </a:solidFill>
                <a:latin typeface="Symbol"/>
              </a:rPr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112783" y="5148429"/>
            <a:ext cx="466794" cy="42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ymbol"/>
              </a:rPr>
              <a:t>φ</a:t>
            </a:r>
            <a:r>
              <a:rPr lang="en-US" sz="2400" b="1" baseline="-25000" dirty="0">
                <a:solidFill>
                  <a:srgbClr val="FF0000"/>
                </a:solidFill>
                <a:latin typeface="Symbol"/>
              </a:rPr>
              <a:t>2</a:t>
            </a:r>
          </a:p>
        </p:txBody>
      </p:sp>
      <p:sp>
        <p:nvSpPr>
          <p:cNvPr id="55" name="Flowchart: Connector 6"/>
          <p:cNvSpPr/>
          <p:nvPr/>
        </p:nvSpPr>
        <p:spPr>
          <a:xfrm>
            <a:off x="6730025" y="5647957"/>
            <a:ext cx="608256" cy="626754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θ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7" name="Flowchart: Connector 11"/>
          <p:cNvSpPr/>
          <p:nvPr/>
        </p:nvSpPr>
        <p:spPr>
          <a:xfrm>
            <a:off x="7672449" y="5647957"/>
            <a:ext cx="608256" cy="626754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θ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834769" y="5214839"/>
            <a:ext cx="466794" cy="42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ymbol"/>
              </a:rPr>
              <a:t>φ</a:t>
            </a:r>
            <a:r>
              <a:rPr lang="en-US" sz="2400" b="1" baseline="-25000" dirty="0">
                <a:solidFill>
                  <a:srgbClr val="FF0000"/>
                </a:solidFill>
                <a:latin typeface="Symbol"/>
              </a:rPr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816960" y="6244470"/>
            <a:ext cx="466794" cy="42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ymbol"/>
              </a:rPr>
              <a:t>φ</a:t>
            </a:r>
            <a:r>
              <a:rPr lang="en-US" sz="2400" b="1" baseline="-25000" dirty="0">
                <a:solidFill>
                  <a:srgbClr val="FF0000"/>
                </a:solidFill>
                <a:latin typeface="Symbol"/>
              </a:rPr>
              <a:t>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672449" y="5189117"/>
            <a:ext cx="466794" cy="42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ymbol"/>
              </a:rPr>
              <a:t>φ</a:t>
            </a:r>
            <a:r>
              <a:rPr lang="en-US" sz="2400" b="1" baseline="-25000" dirty="0">
                <a:solidFill>
                  <a:srgbClr val="FF0000"/>
                </a:solidFill>
                <a:latin typeface="Symbol"/>
              </a:rPr>
              <a:t>3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15899" y="5138011"/>
            <a:ext cx="8553222" cy="1533953"/>
            <a:chOff x="715899" y="5138011"/>
            <a:chExt cx="8553222" cy="1533953"/>
          </a:xfrm>
        </p:grpSpPr>
        <p:sp>
          <p:nvSpPr>
            <p:cNvPr id="59" name="TextBox 58"/>
            <p:cNvSpPr txBox="1"/>
            <p:nvPr/>
          </p:nvSpPr>
          <p:spPr>
            <a:xfrm>
              <a:off x="6275565" y="5752248"/>
              <a:ext cx="466794" cy="421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ymbol"/>
                </a:rPr>
                <a:t>φ</a:t>
              </a:r>
              <a:r>
                <a:rPr lang="en-US" sz="2400" b="1" baseline="-25000" dirty="0">
                  <a:solidFill>
                    <a:srgbClr val="FF0000"/>
                  </a:solidFill>
                  <a:latin typeface="Symbol"/>
                </a:rPr>
                <a:t>4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15899" y="5138011"/>
              <a:ext cx="8553222" cy="1533953"/>
              <a:chOff x="715899" y="3627514"/>
              <a:chExt cx="8553222" cy="1533953"/>
            </a:xfrm>
          </p:grpSpPr>
          <p:sp>
            <p:nvSpPr>
              <p:cNvPr id="30" name="Flowchart: Connector 10"/>
              <p:cNvSpPr/>
              <p:nvPr/>
            </p:nvSpPr>
            <p:spPr>
              <a:xfrm>
                <a:off x="3101199" y="4096772"/>
                <a:ext cx="608256" cy="626754"/>
              </a:xfrm>
              <a:prstGeom prst="flowChartConnector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θ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15899" y="4201063"/>
                <a:ext cx="466794" cy="421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Symbol"/>
                  </a:rPr>
                  <a:t>φ</a:t>
                </a:r>
                <a:r>
                  <a:rPr lang="en-US" sz="2400" b="1" baseline="-25000" dirty="0">
                    <a:solidFill>
                      <a:srgbClr val="FF0000"/>
                    </a:solidFill>
                    <a:latin typeface="Symbol"/>
                  </a:rPr>
                  <a:t>5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101199" y="3627514"/>
                <a:ext cx="466794" cy="421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Symbol"/>
                  </a:rPr>
                  <a:t>φ</a:t>
                </a:r>
                <a:r>
                  <a:rPr lang="en-US" sz="2400" b="1" baseline="-25000" dirty="0">
                    <a:solidFill>
                      <a:srgbClr val="FF0000"/>
                    </a:solidFill>
                    <a:latin typeface="Symbol"/>
                  </a:rPr>
                  <a:t>4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181492" y="4699125"/>
                <a:ext cx="453970" cy="421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Symbol"/>
                  </a:rPr>
                  <a:t>φ</a:t>
                </a:r>
                <a:r>
                  <a:rPr lang="en-US" sz="2400" b="1" baseline="-25000" dirty="0">
                    <a:solidFill>
                      <a:srgbClr val="FF0000"/>
                    </a:solidFill>
                    <a:latin typeface="Symbol"/>
                  </a:rPr>
                  <a:t>6</a:t>
                </a:r>
              </a:p>
            </p:txBody>
          </p:sp>
          <p:sp>
            <p:nvSpPr>
              <p:cNvPr id="56" name="Flowchart: Connector 10"/>
              <p:cNvSpPr/>
              <p:nvPr/>
            </p:nvSpPr>
            <p:spPr>
              <a:xfrm>
                <a:off x="8660865" y="4137460"/>
                <a:ext cx="608256" cy="626754"/>
              </a:xfrm>
              <a:prstGeom prst="flowChartConnector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θ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8660865" y="3668202"/>
                <a:ext cx="466794" cy="421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Symbol"/>
                  </a:rPr>
                  <a:t>φ</a:t>
                </a:r>
                <a:r>
                  <a:rPr lang="en-US" sz="2400" b="1" baseline="-25000" dirty="0">
                    <a:solidFill>
                      <a:srgbClr val="FF0000"/>
                    </a:solidFill>
                    <a:latin typeface="Symbol"/>
                  </a:rPr>
                  <a:t>5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8741158" y="4739813"/>
                <a:ext cx="453970" cy="421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Symbol"/>
                  </a:rPr>
                  <a:t>φ</a:t>
                </a:r>
                <a:r>
                  <a:rPr lang="en-US" sz="2400" b="1" baseline="-25000" dirty="0">
                    <a:solidFill>
                      <a:srgbClr val="FF0000"/>
                    </a:solidFill>
                    <a:latin typeface="Symbol"/>
                  </a:rPr>
                  <a:t>6</a:t>
                </a:r>
              </a:p>
            </p:txBody>
          </p:sp>
        </p:grpSp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892760"/>
              </p:ext>
            </p:extLst>
          </p:nvPr>
        </p:nvGraphicFramePr>
        <p:xfrm>
          <a:off x="5283200" y="389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0"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83200" y="389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60852"/>
              </p:ext>
            </p:extLst>
          </p:nvPr>
        </p:nvGraphicFramePr>
        <p:xfrm>
          <a:off x="335282" y="6817492"/>
          <a:ext cx="3998954" cy="686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1" name="Equation" r:id="rId7" imgW="2146300" imgH="368300" progId="Equation.DSMT4">
                  <p:embed/>
                </p:oleObj>
              </mc:Choice>
              <mc:Fallback>
                <p:oleObj name="Equation" r:id="rId7" imgW="2146300" imgH="36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5282" y="6817492"/>
                        <a:ext cx="3998954" cy="686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08036"/>
              </p:ext>
            </p:extLst>
          </p:nvPr>
        </p:nvGraphicFramePr>
        <p:xfrm>
          <a:off x="5556526" y="6817492"/>
          <a:ext cx="3998954" cy="686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2" name="Equation" r:id="rId9" imgW="2146300" imgH="368300" progId="Equation.DSMT4">
                  <p:embed/>
                </p:oleObj>
              </mc:Choice>
              <mc:Fallback>
                <p:oleObj name="Equation" r:id="rId9" imgW="2146300" imgH="36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56526" y="6817492"/>
                        <a:ext cx="3998954" cy="686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577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Finetti</a:t>
            </a:r>
            <a:r>
              <a:rPr lang="en-US" dirty="0"/>
              <a:t> (1935)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{X</a:t>
            </a:r>
            <a:r>
              <a:rPr lang="en-US" baseline="-25000" dirty="0"/>
              <a:t>i</a:t>
            </a:r>
            <a:r>
              <a:rPr lang="en-US" dirty="0"/>
              <a:t>} is exchangeable, there is a random </a:t>
            </a:r>
            <a:r>
              <a:rPr lang="el-GR" dirty="0"/>
              <a:t>θ</a:t>
            </a:r>
            <a:r>
              <a:rPr lang="en-US" dirty="0"/>
              <a:t> such that:</a:t>
            </a:r>
          </a:p>
          <a:p>
            <a:endParaRPr lang="en-US" dirty="0"/>
          </a:p>
          <a:p>
            <a:r>
              <a:rPr lang="en-US" dirty="0"/>
              <a:t>If {X</a:t>
            </a:r>
            <a:r>
              <a:rPr lang="en-US" baseline="-25000" dirty="0"/>
              <a:t>i</a:t>
            </a:r>
            <a:r>
              <a:rPr lang="en-US" dirty="0"/>
              <a:t>} is infinitely exchangeable, then </a:t>
            </a:r>
            <a:r>
              <a:rPr lang="el-GR" dirty="0"/>
              <a:t>θ</a:t>
            </a:r>
            <a:r>
              <a:rPr lang="en-US" dirty="0"/>
              <a:t> may be a stochastic process (infinite dimensional).</a:t>
            </a:r>
          </a:p>
          <a:p>
            <a:endParaRPr lang="en-US" dirty="0"/>
          </a:p>
          <a:p>
            <a:r>
              <a:rPr lang="en-US" dirty="0"/>
              <a:t>Thus, there exists a hierarchical Bayesian model for the observations {X</a:t>
            </a:r>
            <a:r>
              <a:rPr lang="en-US" baseline="-25000" dirty="0"/>
              <a:t>i</a:t>
            </a:r>
            <a:r>
              <a:rPr lang="en-US" dirty="0"/>
              <a:t>}.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080" y="2162627"/>
            <a:ext cx="4610253" cy="832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313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 Of Exchangeability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Exists collapsed Gibbs sampler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Collapsing the sequence of</a:t>
            </a:r>
          </a:p>
          <a:p>
            <a:pPr marL="635261" lvl="1" indent="-514350">
              <a:buFont typeface="+mj-lt"/>
              <a:buAutoNum type="arabicPeriod"/>
            </a:pPr>
            <a:r>
              <a:rPr lang="en-US" dirty="0"/>
              <a:t>sampling from DP</a:t>
            </a:r>
          </a:p>
          <a:p>
            <a:pPr marL="635261" lvl="1" indent="-514350">
              <a:buFont typeface="+mj-lt"/>
              <a:buAutoNum type="arabicPeriod"/>
            </a:pPr>
            <a:r>
              <a:rPr lang="en-US" dirty="0"/>
              <a:t>sampling from G</a:t>
            </a:r>
          </a:p>
          <a:p>
            <a:pPr>
              <a:spcAft>
                <a:spcPts val="1200"/>
              </a:spcAft>
            </a:pPr>
            <a:r>
              <a:rPr lang="en-US" dirty="0"/>
              <a:t>Similar to topic modeling where we were able to collapse sampling from </a:t>
            </a:r>
            <a:r>
              <a:rPr lang="en-US" dirty="0" err="1"/>
              <a:t>Dirichlet</a:t>
            </a:r>
            <a:r>
              <a:rPr lang="en-US" dirty="0"/>
              <a:t> distribution and then sample from Multinomial/Categorical distribution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7" y="2353772"/>
            <a:ext cx="8135424" cy="154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70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</a:t>
            </a:r>
            <a:r>
              <a:rPr lang="en-US" dirty="0" err="1"/>
              <a:t>Dirichlet</a:t>
            </a:r>
            <a:r>
              <a:rPr lang="en-US" dirty="0"/>
              <a:t> Process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5283" y="1554483"/>
            <a:ext cx="9220200" cy="5946287"/>
          </a:xfrm>
        </p:spPr>
        <p:txBody>
          <a:bodyPr>
            <a:normAutofit/>
          </a:bodyPr>
          <a:lstStyle/>
          <a:p>
            <a:r>
              <a:rPr lang="en-US" dirty="0"/>
              <a:t>Stick breaking gives us</a:t>
            </a:r>
          </a:p>
          <a:p>
            <a:endParaRPr lang="en-US" dirty="0"/>
          </a:p>
          <a:p>
            <a:r>
              <a:rPr lang="en-US" dirty="0"/>
              <a:t>For each </a:t>
            </a:r>
            <a:r>
              <a:rPr lang="en-US" i="1" dirty="0"/>
              <a:t>k</a:t>
            </a:r>
            <a:r>
              <a:rPr lang="en-US" dirty="0"/>
              <a:t> we draw </a:t>
            </a:r>
            <a:r>
              <a:rPr lang="en-US" dirty="0" err="1"/>
              <a:t>θ</a:t>
            </a:r>
            <a:r>
              <a:rPr lang="en-US" i="1" baseline="-25000" dirty="0" err="1"/>
              <a:t>k</a:t>
            </a:r>
            <a:r>
              <a:rPr lang="en-US" dirty="0"/>
              <a:t> ~ G</a:t>
            </a:r>
            <a:r>
              <a:rPr lang="en-US" baseline="-25000" dirty="0"/>
              <a:t>0</a:t>
            </a:r>
          </a:p>
          <a:p>
            <a:r>
              <a:rPr lang="en-US" dirty="0"/>
              <a:t>And define a new function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distribution of G is a </a:t>
            </a:r>
            <a:r>
              <a:rPr lang="en-US" dirty="0" err="1"/>
              <a:t>Dirichlet</a:t>
            </a:r>
            <a:r>
              <a:rPr lang="en-US" dirty="0"/>
              <a:t> process</a:t>
            </a:r>
          </a:p>
          <a:p>
            <a:pPr lvl="2"/>
            <a:r>
              <a:rPr lang="en-US" dirty="0"/>
              <a:t>G ~ DP(</a:t>
            </a:r>
            <a:r>
              <a:rPr lang="en-US" dirty="0">
                <a:solidFill>
                  <a:srgbClr val="9B009D"/>
                </a:solidFill>
              </a:rPr>
              <a:t>α</a:t>
            </a:r>
            <a:r>
              <a:rPr lang="en-US" dirty="0"/>
              <a:t>, </a:t>
            </a:r>
            <a:r>
              <a:rPr lang="en-US" dirty="0">
                <a:solidFill>
                  <a:srgbClr val="00E7EB"/>
                </a:solidFill>
              </a:rPr>
              <a:t>G</a:t>
            </a:r>
            <a:r>
              <a:rPr lang="en-US" baseline="-25000" dirty="0">
                <a:solidFill>
                  <a:srgbClr val="00E7EB"/>
                </a:solidFill>
              </a:rPr>
              <a:t>0</a:t>
            </a:r>
            <a:r>
              <a:rPr lang="en-US" dirty="0"/>
              <a:t>)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56" y="4295548"/>
            <a:ext cx="2507958" cy="110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95709" y="2128763"/>
          <a:ext cx="1657361" cy="641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Equation" r:id="rId6" imgW="1181100" imgH="457200" progId="Equation.DSMT4">
                  <p:embed/>
                </p:oleObj>
              </mc:Choice>
              <mc:Fallback>
                <p:oleObj name="Equation" r:id="rId6" imgW="1181100" imgH="4572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5709" y="2128763"/>
                        <a:ext cx="1657361" cy="641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143" y="1019772"/>
            <a:ext cx="2936736" cy="337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31801" y="6596603"/>
            <a:ext cx="1078240" cy="417653"/>
          </a:xfrm>
          <a:prstGeom prst="rect">
            <a:avLst/>
          </a:prstGeom>
          <a:noFill/>
          <a:ln>
            <a:solidFill>
              <a:srgbClr val="9B009D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rgbClr val="9B009D"/>
                </a:solidFill>
                <a:latin typeface="+mn-lt"/>
              </a:rPr>
              <a:t>concentration</a:t>
            </a:r>
          </a:p>
          <a:p>
            <a:r>
              <a:rPr kumimoji="1" lang="en-US" altLang="ja-JP" sz="1200" b="1" dirty="0">
                <a:solidFill>
                  <a:srgbClr val="9B009D"/>
                </a:solidFill>
                <a:latin typeface="+mn-lt"/>
              </a:rPr>
              <a:t>parameter</a:t>
            </a:r>
            <a:endParaRPr kumimoji="1" lang="ja-JP" altLang="en-US" sz="1200" b="1" dirty="0">
              <a:solidFill>
                <a:srgbClr val="9B009D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2425" y="6605901"/>
            <a:ext cx="932843" cy="417653"/>
          </a:xfrm>
          <a:prstGeom prst="rect">
            <a:avLst/>
          </a:prstGeom>
          <a:noFill/>
          <a:ln>
            <a:solidFill>
              <a:srgbClr val="00E7EB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rgbClr val="00E7EB"/>
                </a:solidFill>
                <a:latin typeface="+mn-lt"/>
              </a:rPr>
              <a:t>base</a:t>
            </a:r>
          </a:p>
          <a:p>
            <a:r>
              <a:rPr kumimoji="1" lang="en-US" altLang="ja-JP" sz="1200" b="1" dirty="0">
                <a:solidFill>
                  <a:srgbClr val="00E7EB"/>
                </a:solidFill>
                <a:latin typeface="+mn-lt"/>
              </a:rPr>
              <a:t>distribution</a:t>
            </a:r>
            <a:endParaRPr kumimoji="1" lang="ja-JP" altLang="en-US" sz="1200" b="1" dirty="0">
              <a:solidFill>
                <a:srgbClr val="00E7EB"/>
              </a:solidFill>
              <a:latin typeface="+mn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525FA29-E488-6C4A-AE73-51C366403158}"/>
              </a:ext>
            </a:extLst>
          </p:cNvPr>
          <p:cNvGrpSpPr/>
          <p:nvPr/>
        </p:nvGrpSpPr>
        <p:grpSpPr>
          <a:xfrm>
            <a:off x="7751690" y="4800792"/>
            <a:ext cx="1243642" cy="2759250"/>
            <a:chOff x="8476180" y="454559"/>
            <a:chExt cx="1243642" cy="275925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627D123-5318-574F-A903-87D427CD17B7}"/>
                </a:ext>
              </a:extLst>
            </p:cNvPr>
            <p:cNvSpPr/>
            <p:nvPr/>
          </p:nvSpPr>
          <p:spPr>
            <a:xfrm>
              <a:off x="8476180" y="454559"/>
              <a:ext cx="482885" cy="4828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>
                  <a:solidFill>
                    <a:srgbClr val="7030A0"/>
                  </a:solidFill>
                </a:rPr>
                <a:t>G</a:t>
              </a:r>
              <a:r>
                <a:rPr lang="en-US" sz="2000" baseline="-25000" dirty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250685E-E210-0046-A6E7-D2F8E979BAC0}"/>
                </a:ext>
              </a:extLst>
            </p:cNvPr>
            <p:cNvSpPr/>
            <p:nvPr/>
          </p:nvSpPr>
          <p:spPr>
            <a:xfrm>
              <a:off x="9236937" y="462348"/>
              <a:ext cx="482885" cy="4828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>
                  <a:solidFill>
                    <a:srgbClr val="7030A0"/>
                  </a:solidFill>
                </a:rPr>
                <a:t>α</a:t>
              </a:r>
              <a:endParaRPr lang="en-US" sz="2000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5D65BDA-8389-3145-873E-1C5380EAF4F1}"/>
                </a:ext>
              </a:extLst>
            </p:cNvPr>
            <p:cNvSpPr/>
            <p:nvPr/>
          </p:nvSpPr>
          <p:spPr>
            <a:xfrm>
              <a:off x="8887917" y="1194464"/>
              <a:ext cx="482885" cy="4828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>
                  <a:solidFill>
                    <a:srgbClr val="7030A0"/>
                  </a:solidFill>
                </a:rPr>
                <a:t>G</a:t>
              </a:r>
              <a:endParaRPr lang="en-US" sz="2000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F72DEFF-C957-D44A-B277-A5CAA8856C79}"/>
                </a:ext>
              </a:extLst>
            </p:cNvPr>
            <p:cNvSpPr/>
            <p:nvPr/>
          </p:nvSpPr>
          <p:spPr>
            <a:xfrm>
              <a:off x="8887917" y="1962694"/>
              <a:ext cx="482885" cy="4828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 err="1">
                  <a:solidFill>
                    <a:srgbClr val="7030A0"/>
                  </a:solidFill>
                </a:rPr>
                <a:t>θ</a:t>
              </a:r>
              <a:endParaRPr lang="en-US" sz="2000" baseline="-25000" dirty="0">
                <a:solidFill>
                  <a:srgbClr val="7030A0"/>
                </a:solidFill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7F319DC-C808-AB45-AC02-F99EA50929D2}"/>
                </a:ext>
              </a:extLst>
            </p:cNvPr>
            <p:cNvCxnSpPr>
              <a:cxnSpLocks/>
              <a:stCxn id="13" idx="4"/>
              <a:endCxn id="17" idx="1"/>
            </p:cNvCxnSpPr>
            <p:nvPr/>
          </p:nvCxnSpPr>
          <p:spPr>
            <a:xfrm>
              <a:off x="8717623" y="937444"/>
              <a:ext cx="241011" cy="327737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CCD5B21-B246-5A43-890C-657C10C72B30}"/>
                </a:ext>
              </a:extLst>
            </p:cNvPr>
            <p:cNvCxnSpPr>
              <a:cxnSpLocks/>
              <a:stCxn id="14" idx="4"/>
              <a:endCxn id="17" idx="7"/>
            </p:cNvCxnSpPr>
            <p:nvPr/>
          </p:nvCxnSpPr>
          <p:spPr>
            <a:xfrm flipH="1">
              <a:off x="9300085" y="945233"/>
              <a:ext cx="178295" cy="319948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0CD9E1D-AA02-C749-84CE-C28DDD6BAE48}"/>
                </a:ext>
              </a:extLst>
            </p:cNvPr>
            <p:cNvCxnSpPr>
              <a:cxnSpLocks/>
              <a:stCxn id="17" idx="4"/>
              <a:endCxn id="18" idx="0"/>
            </p:cNvCxnSpPr>
            <p:nvPr/>
          </p:nvCxnSpPr>
          <p:spPr>
            <a:xfrm>
              <a:off x="9129360" y="1677349"/>
              <a:ext cx="0" cy="285345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5AF7AF5-4826-3744-9E36-4F6A845DDB00}"/>
                </a:ext>
              </a:extLst>
            </p:cNvPr>
            <p:cNvSpPr/>
            <p:nvPr/>
          </p:nvSpPr>
          <p:spPr>
            <a:xfrm>
              <a:off x="8887917" y="2730924"/>
              <a:ext cx="482885" cy="4828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>
                  <a:solidFill>
                    <a:srgbClr val="7030A0"/>
                  </a:solidFill>
                </a:rPr>
                <a:t>X</a:t>
              </a:r>
              <a:endParaRPr lang="en-US" sz="2000" dirty="0">
                <a:solidFill>
                  <a:srgbClr val="7030A0"/>
                </a:solidFill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EB9F50C-5BB7-9E41-BAE6-3B6C3467C3DA}"/>
                </a:ext>
              </a:extLst>
            </p:cNvPr>
            <p:cNvCxnSpPr>
              <a:cxnSpLocks/>
              <a:stCxn id="18" idx="4"/>
              <a:endCxn id="22" idx="0"/>
            </p:cNvCxnSpPr>
            <p:nvPr/>
          </p:nvCxnSpPr>
          <p:spPr>
            <a:xfrm>
              <a:off x="9129360" y="2445579"/>
              <a:ext cx="0" cy="285345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DD7C50C-38B1-EC4A-802E-3B36506F91EB}"/>
              </a:ext>
            </a:extLst>
          </p:cNvPr>
          <p:cNvSpPr txBox="1"/>
          <p:nvPr/>
        </p:nvSpPr>
        <p:spPr>
          <a:xfrm>
            <a:off x="731520" y="-701040"/>
            <a:ext cx="184731" cy="923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100" b="1" dirty="0">
              <a:solidFill>
                <a:srgbClr val="0F6FC6"/>
              </a:solidFill>
              <a:latin typeface="+mn-lt"/>
            </a:endParaRPr>
          </a:p>
          <a:p>
            <a:endParaRPr lang="en-US" sz="3100" b="1" dirty="0">
              <a:solidFill>
                <a:srgbClr val="0F6FC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0601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0"/>
            <a:ext cx="9052560" cy="909119"/>
          </a:xfrm>
        </p:spPr>
        <p:txBody>
          <a:bodyPr/>
          <a:lstStyle/>
          <a:p>
            <a:r>
              <a:rPr lang="en-US" dirty="0" err="1"/>
              <a:t>Dirichlet</a:t>
            </a:r>
            <a:r>
              <a:rPr lang="en-US" dirty="0"/>
              <a:t> Process: </a:t>
            </a:r>
            <a:r>
              <a:rPr lang="en-US" dirty="0" err="1"/>
              <a:t>Conjugacy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4"/>
          <a:stretch/>
        </p:blipFill>
        <p:spPr bwMode="auto">
          <a:xfrm>
            <a:off x="280300" y="1464232"/>
            <a:ext cx="8667648" cy="602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82064" y="7498102"/>
            <a:ext cx="3081906" cy="298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7030A0"/>
                </a:solidFill>
              </a:rPr>
              <a:t>Borrowed from </a:t>
            </a:r>
            <a:r>
              <a:rPr lang="en-US" sz="1500" dirty="0" err="1">
                <a:solidFill>
                  <a:srgbClr val="7030A0"/>
                </a:solidFill>
              </a:rPr>
              <a:t>Gharamani</a:t>
            </a:r>
            <a:r>
              <a:rPr lang="en-US" sz="1500" dirty="0">
                <a:solidFill>
                  <a:srgbClr val="7030A0"/>
                </a:solidFill>
              </a:rPr>
              <a:t> tutorial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8547A97-9105-0249-8431-45FA3EDD05A2}"/>
              </a:ext>
            </a:extLst>
          </p:cNvPr>
          <p:cNvGrpSpPr/>
          <p:nvPr/>
        </p:nvGrpSpPr>
        <p:grpSpPr>
          <a:xfrm>
            <a:off x="8519211" y="1896084"/>
            <a:ext cx="1243642" cy="2759250"/>
            <a:chOff x="8476180" y="454559"/>
            <a:chExt cx="1243642" cy="275925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4CF917E-D475-D243-8050-35690795A63F}"/>
                </a:ext>
              </a:extLst>
            </p:cNvPr>
            <p:cNvSpPr/>
            <p:nvPr/>
          </p:nvSpPr>
          <p:spPr>
            <a:xfrm>
              <a:off x="8476180" y="454559"/>
              <a:ext cx="482885" cy="4828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>
                  <a:solidFill>
                    <a:srgbClr val="7030A0"/>
                  </a:solidFill>
                </a:rPr>
                <a:t>G</a:t>
              </a:r>
              <a:r>
                <a:rPr lang="en-US" sz="2000" baseline="-25000" dirty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A33BA16-405F-B14C-9605-D156DF4FCD55}"/>
                </a:ext>
              </a:extLst>
            </p:cNvPr>
            <p:cNvSpPr/>
            <p:nvPr/>
          </p:nvSpPr>
          <p:spPr>
            <a:xfrm>
              <a:off x="9236937" y="462348"/>
              <a:ext cx="482885" cy="4828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>
                  <a:solidFill>
                    <a:srgbClr val="7030A0"/>
                  </a:solidFill>
                </a:rPr>
                <a:t>α</a:t>
              </a:r>
              <a:endParaRPr lang="en-US" sz="2000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B5E7BB1-C663-8148-B534-E24BDE950BDA}"/>
                </a:ext>
              </a:extLst>
            </p:cNvPr>
            <p:cNvSpPr/>
            <p:nvPr/>
          </p:nvSpPr>
          <p:spPr>
            <a:xfrm>
              <a:off x="8887917" y="1194464"/>
              <a:ext cx="482885" cy="4828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>
                  <a:solidFill>
                    <a:srgbClr val="7030A0"/>
                  </a:solidFill>
                </a:rPr>
                <a:t>G</a:t>
              </a:r>
              <a:endParaRPr lang="en-US" sz="2000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BEA2A45-BF73-FF41-A5B3-A0AF5EE74AA3}"/>
                </a:ext>
              </a:extLst>
            </p:cNvPr>
            <p:cNvSpPr/>
            <p:nvPr/>
          </p:nvSpPr>
          <p:spPr>
            <a:xfrm>
              <a:off x="8887917" y="1962694"/>
              <a:ext cx="482885" cy="4828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 err="1">
                  <a:solidFill>
                    <a:srgbClr val="7030A0"/>
                  </a:solidFill>
                </a:rPr>
                <a:t>θ</a:t>
              </a:r>
              <a:endParaRPr lang="en-US" sz="2000" baseline="-25000" dirty="0">
                <a:solidFill>
                  <a:srgbClr val="7030A0"/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598B75F-7072-A643-B149-D2E62EC6ACF9}"/>
                </a:ext>
              </a:extLst>
            </p:cNvPr>
            <p:cNvCxnSpPr>
              <a:cxnSpLocks/>
              <a:stCxn id="4" idx="4"/>
              <a:endCxn id="8" idx="1"/>
            </p:cNvCxnSpPr>
            <p:nvPr/>
          </p:nvCxnSpPr>
          <p:spPr>
            <a:xfrm>
              <a:off x="8717623" y="937444"/>
              <a:ext cx="241011" cy="327737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BC55D88-ACF2-8244-AECE-EB591CA62245}"/>
                </a:ext>
              </a:extLst>
            </p:cNvPr>
            <p:cNvCxnSpPr>
              <a:cxnSpLocks/>
              <a:stCxn id="7" idx="4"/>
              <a:endCxn id="8" idx="7"/>
            </p:cNvCxnSpPr>
            <p:nvPr/>
          </p:nvCxnSpPr>
          <p:spPr>
            <a:xfrm flipH="1">
              <a:off x="9300085" y="945233"/>
              <a:ext cx="178295" cy="319948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856D3BD-75CD-1049-A73B-56EAF5C281F4}"/>
                </a:ext>
              </a:extLst>
            </p:cNvPr>
            <p:cNvCxnSpPr>
              <a:cxnSpLocks/>
              <a:stCxn id="8" idx="4"/>
              <a:endCxn id="9" idx="0"/>
            </p:cNvCxnSpPr>
            <p:nvPr/>
          </p:nvCxnSpPr>
          <p:spPr>
            <a:xfrm>
              <a:off x="9129360" y="1677349"/>
              <a:ext cx="0" cy="285345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0E9D0EA-2CCF-AB49-8923-FC3111F00223}"/>
                </a:ext>
              </a:extLst>
            </p:cNvPr>
            <p:cNvSpPr/>
            <p:nvPr/>
          </p:nvSpPr>
          <p:spPr>
            <a:xfrm>
              <a:off x="8887917" y="2730924"/>
              <a:ext cx="482885" cy="4828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>
                  <a:solidFill>
                    <a:srgbClr val="7030A0"/>
                  </a:solidFill>
                </a:rPr>
                <a:t>X</a:t>
              </a:r>
              <a:endParaRPr lang="en-US" sz="2000" dirty="0">
                <a:solidFill>
                  <a:srgbClr val="7030A0"/>
                </a:solidFill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34E26D1-7592-3443-9B98-F593C40C7871}"/>
                </a:ext>
              </a:extLst>
            </p:cNvPr>
            <p:cNvCxnSpPr>
              <a:cxnSpLocks/>
              <a:stCxn id="9" idx="4"/>
              <a:endCxn id="20" idx="0"/>
            </p:cNvCxnSpPr>
            <p:nvPr/>
          </p:nvCxnSpPr>
          <p:spPr>
            <a:xfrm>
              <a:off x="9129360" y="2445579"/>
              <a:ext cx="0" cy="285345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7267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Fixed number of parameters that is independent of the data we’re fitting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08832"/>
              </p:ext>
            </p:extLst>
          </p:nvPr>
        </p:nvGraphicFramePr>
        <p:xfrm>
          <a:off x="2292048" y="3501661"/>
          <a:ext cx="5144831" cy="3048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Equation" r:id="rId3" imgW="2540000" imgH="1460500" progId="Equation.DSMT4">
                  <p:embed/>
                </p:oleObj>
              </mc:Choice>
              <mc:Fallback>
                <p:oleObj name="Equation" r:id="rId3" imgW="2540000" imgH="146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92048" y="3501661"/>
                        <a:ext cx="5144831" cy="3048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23843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CRP-Based Gibbs Sampling 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>
                <a:hlinkClick r:id="rId3"/>
              </a:rPr>
              <a:t>http://chris.robocourt.com/</a:t>
            </a:r>
            <a:r>
              <a:rPr lang="en-US" dirty="0" err="1">
                <a:hlinkClick r:id="rId3"/>
              </a:rPr>
              <a:t>gibbs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index.html</a:t>
            </a:r>
            <a:endParaRPr lang="en-US" dirty="0"/>
          </a:p>
        </p:txBody>
      </p:sp>
      <p:pic>
        <p:nvPicPr>
          <p:cNvPr id="4" name="Picture 3" descr="Screen Shot 2013-10-08 at 11.31.04 A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68" y="2736562"/>
            <a:ext cx="6221013" cy="467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936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Vs. Partitions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3" y="1920886"/>
            <a:ext cx="9220200" cy="5022102"/>
          </a:xfrm>
        </p:spPr>
        <p:txBody>
          <a:bodyPr/>
          <a:lstStyle/>
          <a:p>
            <a:r>
              <a:rPr lang="en-US" dirty="0"/>
              <a:t>Rather than a generative model that</a:t>
            </a:r>
            <a:br>
              <a:rPr lang="en-US" dirty="0"/>
            </a:br>
            <a:r>
              <a:rPr lang="en-US" dirty="0"/>
              <a:t>spits out mixture component </a:t>
            </a:r>
            <a:br>
              <a:rPr lang="en-US" dirty="0"/>
            </a:br>
            <a:r>
              <a:rPr lang="en-US" dirty="0"/>
              <a:t>parameters, it could equivalently</a:t>
            </a:r>
            <a:br>
              <a:rPr lang="en-US" dirty="0"/>
            </a:br>
            <a:r>
              <a:rPr lang="en-US" dirty="0"/>
              <a:t>spit out partitions of the data.</a:t>
            </a:r>
          </a:p>
          <a:p>
            <a:pPr lvl="1"/>
            <a:r>
              <a:rPr lang="en-US" dirty="0"/>
              <a:t>Use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="0" i="1" baseline="30000" dirty="0">
                <a:solidFill>
                  <a:srgbClr val="FF0000"/>
                </a:solidFill>
              </a:rPr>
              <a:t>(</a:t>
            </a:r>
            <a:r>
              <a:rPr lang="en-US" b="0" i="1" baseline="30000" dirty="0" err="1">
                <a:solidFill>
                  <a:srgbClr val="FF0000"/>
                </a:solidFill>
              </a:rPr>
              <a:t>i</a:t>
            </a:r>
            <a:r>
              <a:rPr lang="en-US" b="0" i="1" baseline="30000" dirty="0">
                <a:solidFill>
                  <a:srgbClr val="FF0000"/>
                </a:solidFill>
              </a:rPr>
              <a:t>)</a:t>
            </a:r>
            <a:r>
              <a:rPr lang="en-US" dirty="0"/>
              <a:t> to denote the partition or </a:t>
            </a:r>
            <a:r>
              <a:rPr lang="en-US" i="1" dirty="0"/>
              <a:t>indicator </a:t>
            </a:r>
            <a:r>
              <a:rPr lang="en-US" dirty="0"/>
              <a:t>of X</a:t>
            </a:r>
            <a:r>
              <a:rPr lang="en-US" b="0" i="1" baseline="30000" dirty="0"/>
              <a:t>(</a:t>
            </a:r>
            <a:r>
              <a:rPr lang="en-US" b="0" i="1" baseline="30000" dirty="0" err="1"/>
              <a:t>i</a:t>
            </a:r>
            <a:r>
              <a:rPr lang="en-US" b="0" i="1" baseline="30000" dirty="0"/>
              <a:t>)</a:t>
            </a:r>
          </a:p>
          <a:p>
            <a:r>
              <a:rPr lang="en-US" dirty="0"/>
              <a:t>Casting problem in terms of indicators</a:t>
            </a:r>
            <a:br>
              <a:rPr lang="en-US" dirty="0"/>
            </a:br>
            <a:r>
              <a:rPr lang="en-US" dirty="0"/>
              <a:t>will allow us to use the CRP</a:t>
            </a:r>
          </a:p>
          <a:p>
            <a:r>
              <a:rPr lang="en-US" dirty="0"/>
              <a:t>Let’s first analyze the finite mixture case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03F6007-AEDB-1C44-8221-B5356B786626}"/>
              </a:ext>
            </a:extLst>
          </p:cNvPr>
          <p:cNvGrpSpPr/>
          <p:nvPr/>
        </p:nvGrpSpPr>
        <p:grpSpPr>
          <a:xfrm>
            <a:off x="8540727" y="970926"/>
            <a:ext cx="1243642" cy="2889433"/>
            <a:chOff x="8519211" y="1896084"/>
            <a:chExt cx="1243642" cy="288943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F82CC29-DBC5-E448-93AF-E7AD65214A88}"/>
                </a:ext>
              </a:extLst>
            </p:cNvPr>
            <p:cNvGrpSpPr/>
            <p:nvPr/>
          </p:nvGrpSpPr>
          <p:grpSpPr>
            <a:xfrm>
              <a:off x="8519211" y="1896084"/>
              <a:ext cx="1243642" cy="2759250"/>
              <a:chOff x="8476180" y="454559"/>
              <a:chExt cx="1243642" cy="275925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5FE8B6D-33F2-7148-8DAF-C94326EA494D}"/>
                  </a:ext>
                </a:extLst>
              </p:cNvPr>
              <p:cNvSpPr/>
              <p:nvPr/>
            </p:nvSpPr>
            <p:spPr>
              <a:xfrm>
                <a:off x="8476180" y="454559"/>
                <a:ext cx="482885" cy="4828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800" dirty="0">
                    <a:solidFill>
                      <a:srgbClr val="7030A0"/>
                    </a:solidFill>
                  </a:rPr>
                  <a:t>G</a:t>
                </a:r>
                <a:r>
                  <a:rPr lang="en-US" sz="2000" baseline="-25000" dirty="0">
                    <a:solidFill>
                      <a:srgbClr val="7030A0"/>
                    </a:solidFill>
                  </a:rPr>
                  <a:t>0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1E34A94-2E3E-A446-9A3E-A37E6B9DA31F}"/>
                  </a:ext>
                </a:extLst>
              </p:cNvPr>
              <p:cNvSpPr/>
              <p:nvPr/>
            </p:nvSpPr>
            <p:spPr>
              <a:xfrm>
                <a:off x="9236937" y="462348"/>
                <a:ext cx="482885" cy="4828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800" dirty="0">
                    <a:solidFill>
                      <a:srgbClr val="7030A0"/>
                    </a:solidFill>
                  </a:rPr>
                  <a:t>α</a:t>
                </a:r>
                <a:endParaRPr lang="en-US" sz="2000" baseline="-250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98748E8-57BC-8441-85DA-767613027466}"/>
                  </a:ext>
                </a:extLst>
              </p:cNvPr>
              <p:cNvSpPr/>
              <p:nvPr/>
            </p:nvSpPr>
            <p:spPr>
              <a:xfrm>
                <a:off x="8887917" y="1194464"/>
                <a:ext cx="482885" cy="4828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800" dirty="0">
                    <a:solidFill>
                      <a:srgbClr val="7030A0"/>
                    </a:solidFill>
                  </a:rPr>
                  <a:t>G</a:t>
                </a:r>
                <a:endParaRPr lang="en-US" sz="2000" baseline="-250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C9C1C40-4DEA-394E-A261-EE1D6C43E353}"/>
                  </a:ext>
                </a:extLst>
              </p:cNvPr>
              <p:cNvSpPr/>
              <p:nvPr/>
            </p:nvSpPr>
            <p:spPr>
              <a:xfrm>
                <a:off x="8887917" y="1962694"/>
                <a:ext cx="482885" cy="4828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l-GR" sz="2000" dirty="0">
                    <a:solidFill>
                      <a:srgbClr val="7030A0"/>
                    </a:solidFill>
                  </a:rPr>
                  <a:t>Θ</a:t>
                </a:r>
                <a:r>
                  <a:rPr lang="en-US" sz="2000" baseline="30000" dirty="0">
                    <a:solidFill>
                      <a:srgbClr val="7030A0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rgbClr val="7030A0"/>
                    </a:solidFill>
                  </a:rPr>
                  <a:t>i</a:t>
                </a:r>
                <a:r>
                  <a:rPr lang="en-US" sz="2000" baseline="30000" dirty="0">
                    <a:solidFill>
                      <a:srgbClr val="7030A0"/>
                    </a:solidFill>
                  </a:rPr>
                  <a:t>)</a:t>
                </a:r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6CEFBC56-6E99-B34A-9078-59D841D9042A}"/>
                  </a:ext>
                </a:extLst>
              </p:cNvPr>
              <p:cNvCxnSpPr>
                <a:cxnSpLocks/>
                <a:stCxn id="10" idx="4"/>
                <a:endCxn id="13" idx="1"/>
              </p:cNvCxnSpPr>
              <p:nvPr/>
            </p:nvCxnSpPr>
            <p:spPr>
              <a:xfrm>
                <a:off x="8717623" y="937444"/>
                <a:ext cx="241011" cy="327737"/>
              </a:xfrm>
              <a:prstGeom prst="straightConnector1">
                <a:avLst/>
              </a:prstGeom>
              <a:ln w="222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07D6A1A6-8AEB-624D-9C46-D721041968B7}"/>
                  </a:ext>
                </a:extLst>
              </p:cNvPr>
              <p:cNvCxnSpPr>
                <a:cxnSpLocks/>
                <a:stCxn id="12" idx="4"/>
                <a:endCxn id="13" idx="7"/>
              </p:cNvCxnSpPr>
              <p:nvPr/>
            </p:nvCxnSpPr>
            <p:spPr>
              <a:xfrm flipH="1">
                <a:off x="9300085" y="945233"/>
                <a:ext cx="178295" cy="319948"/>
              </a:xfrm>
              <a:prstGeom prst="straightConnector1">
                <a:avLst/>
              </a:prstGeom>
              <a:ln w="222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6F0A950D-090B-B44D-9854-09F9564BF4DC}"/>
                  </a:ext>
                </a:extLst>
              </p:cNvPr>
              <p:cNvCxnSpPr>
                <a:cxnSpLocks/>
                <a:stCxn id="13" idx="4"/>
                <a:endCxn id="14" idx="0"/>
              </p:cNvCxnSpPr>
              <p:nvPr/>
            </p:nvCxnSpPr>
            <p:spPr>
              <a:xfrm>
                <a:off x="9129360" y="1677349"/>
                <a:ext cx="0" cy="285345"/>
              </a:xfrm>
              <a:prstGeom prst="straightConnector1">
                <a:avLst/>
              </a:prstGeom>
              <a:ln w="222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DDAB447-388C-5C44-9AD1-B265C8D41F57}"/>
                  </a:ext>
                </a:extLst>
              </p:cNvPr>
              <p:cNvSpPr/>
              <p:nvPr/>
            </p:nvSpPr>
            <p:spPr>
              <a:xfrm>
                <a:off x="8887917" y="2730924"/>
                <a:ext cx="482885" cy="4828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500" dirty="0">
                    <a:solidFill>
                      <a:srgbClr val="7030A0"/>
                    </a:solidFill>
                  </a:rPr>
                  <a:t>X</a:t>
                </a:r>
                <a:r>
                  <a:rPr lang="en-US" sz="2500" baseline="30000" dirty="0">
                    <a:solidFill>
                      <a:srgbClr val="7030A0"/>
                    </a:solidFill>
                  </a:rPr>
                  <a:t>(</a:t>
                </a:r>
                <a:r>
                  <a:rPr lang="en-US" sz="2500" baseline="30000" dirty="0" err="1">
                    <a:solidFill>
                      <a:srgbClr val="7030A0"/>
                    </a:solidFill>
                  </a:rPr>
                  <a:t>i</a:t>
                </a:r>
                <a:r>
                  <a:rPr lang="en-US" sz="2500" baseline="30000" dirty="0">
                    <a:solidFill>
                      <a:srgbClr val="7030A0"/>
                    </a:solidFill>
                  </a:rPr>
                  <a:t>)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73F4FB5D-C8F4-F34B-AD6F-F7990A555F98}"/>
                  </a:ext>
                </a:extLst>
              </p:cNvPr>
              <p:cNvCxnSpPr>
                <a:cxnSpLocks/>
                <a:stCxn id="14" idx="4"/>
                <a:endCxn id="18" idx="0"/>
              </p:cNvCxnSpPr>
              <p:nvPr/>
            </p:nvCxnSpPr>
            <p:spPr>
              <a:xfrm>
                <a:off x="9129360" y="2445579"/>
                <a:ext cx="0" cy="285345"/>
              </a:xfrm>
              <a:prstGeom prst="straightConnector1">
                <a:avLst/>
              </a:prstGeom>
              <a:ln w="222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B6F8AC5-6F61-B64D-984D-4D6069F1CA3E}"/>
                </a:ext>
              </a:extLst>
            </p:cNvPr>
            <p:cNvSpPr/>
            <p:nvPr/>
          </p:nvSpPr>
          <p:spPr>
            <a:xfrm>
              <a:off x="8669821" y="3250788"/>
              <a:ext cx="977600" cy="1482576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7030A0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A72E5C5-DAF7-0E4B-B7A2-FBAC018A02D2}"/>
                </a:ext>
              </a:extLst>
            </p:cNvPr>
            <p:cNvSpPr txBox="1"/>
            <p:nvPr/>
          </p:nvSpPr>
          <p:spPr>
            <a:xfrm>
              <a:off x="9391703" y="4424649"/>
              <a:ext cx="316112" cy="360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rgbClr val="0F6FC6"/>
                  </a:solidFill>
                  <a:latin typeface="+mn-lt"/>
                </a:rPr>
                <a:t>n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6D8E287-340E-BE42-A4ED-FF1687735EAE}"/>
              </a:ext>
            </a:extLst>
          </p:cNvPr>
          <p:cNvGrpSpPr/>
          <p:nvPr/>
        </p:nvGrpSpPr>
        <p:grpSpPr>
          <a:xfrm>
            <a:off x="7106244" y="978715"/>
            <a:ext cx="1243642" cy="2889433"/>
            <a:chOff x="8519211" y="1896084"/>
            <a:chExt cx="1243642" cy="288943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B40811B-A8A9-9140-9567-37C95F815C70}"/>
                </a:ext>
              </a:extLst>
            </p:cNvPr>
            <p:cNvGrpSpPr/>
            <p:nvPr/>
          </p:nvGrpSpPr>
          <p:grpSpPr>
            <a:xfrm>
              <a:off x="8519211" y="1896084"/>
              <a:ext cx="1243642" cy="2759250"/>
              <a:chOff x="8476180" y="454559"/>
              <a:chExt cx="1243642" cy="2759250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9E7CF77-F652-3448-8A2B-46FAA309A18F}"/>
                  </a:ext>
                </a:extLst>
              </p:cNvPr>
              <p:cNvSpPr/>
              <p:nvPr/>
            </p:nvSpPr>
            <p:spPr>
              <a:xfrm>
                <a:off x="8476180" y="454559"/>
                <a:ext cx="482885" cy="4828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800" dirty="0">
                    <a:solidFill>
                      <a:srgbClr val="7030A0"/>
                    </a:solidFill>
                  </a:rPr>
                  <a:t>G</a:t>
                </a:r>
                <a:r>
                  <a:rPr lang="en-US" sz="2000" baseline="-25000" dirty="0">
                    <a:solidFill>
                      <a:srgbClr val="7030A0"/>
                    </a:solidFill>
                  </a:rPr>
                  <a:t>0</a:t>
                </a: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4AF6E73-3CC5-CA49-A56A-4F269CAE915D}"/>
                  </a:ext>
                </a:extLst>
              </p:cNvPr>
              <p:cNvSpPr/>
              <p:nvPr/>
            </p:nvSpPr>
            <p:spPr>
              <a:xfrm>
                <a:off x="9236937" y="462348"/>
                <a:ext cx="482885" cy="4828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800" dirty="0">
                    <a:solidFill>
                      <a:srgbClr val="7030A0"/>
                    </a:solidFill>
                  </a:rPr>
                  <a:t>α</a:t>
                </a:r>
                <a:endParaRPr lang="en-US" sz="2000" baseline="-250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AD3E340-6E3D-D145-A8E6-217891B6128A}"/>
                  </a:ext>
                </a:extLst>
              </p:cNvPr>
              <p:cNvSpPr/>
              <p:nvPr/>
            </p:nvSpPr>
            <p:spPr>
              <a:xfrm>
                <a:off x="8887917" y="1194464"/>
                <a:ext cx="482885" cy="4828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800" dirty="0">
                    <a:solidFill>
                      <a:srgbClr val="7030A0"/>
                    </a:solidFill>
                  </a:rPr>
                  <a:t>G</a:t>
                </a:r>
                <a:endParaRPr lang="en-US" sz="2000" baseline="-250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875439F-5DEB-FA41-82BE-A8BA11BF4F30}"/>
                  </a:ext>
                </a:extLst>
              </p:cNvPr>
              <p:cNvSpPr/>
              <p:nvPr/>
            </p:nvSpPr>
            <p:spPr>
              <a:xfrm>
                <a:off x="8887917" y="1962694"/>
                <a:ext cx="482885" cy="4828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500" dirty="0">
                    <a:solidFill>
                      <a:srgbClr val="FF0000"/>
                    </a:solidFill>
                  </a:rPr>
                  <a:t>S</a:t>
                </a:r>
                <a:r>
                  <a:rPr lang="en-US" sz="2500" baseline="30000" dirty="0">
                    <a:solidFill>
                      <a:srgbClr val="FF0000"/>
                    </a:solidFill>
                  </a:rPr>
                  <a:t>(</a:t>
                </a:r>
                <a:r>
                  <a:rPr lang="en-US" sz="2500" baseline="300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sz="2500" baseline="30000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4E75011E-0C52-5940-9D51-B5FB048DCD83}"/>
                  </a:ext>
                </a:extLst>
              </p:cNvPr>
              <p:cNvCxnSpPr>
                <a:cxnSpLocks/>
                <a:stCxn id="26" idx="4"/>
                <a:endCxn id="28" idx="1"/>
              </p:cNvCxnSpPr>
              <p:nvPr/>
            </p:nvCxnSpPr>
            <p:spPr>
              <a:xfrm>
                <a:off x="8717623" y="937444"/>
                <a:ext cx="241011" cy="327737"/>
              </a:xfrm>
              <a:prstGeom prst="straightConnector1">
                <a:avLst/>
              </a:prstGeom>
              <a:ln w="222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D13339A0-48AA-874D-A6E1-B59F82B019C0}"/>
                  </a:ext>
                </a:extLst>
              </p:cNvPr>
              <p:cNvCxnSpPr>
                <a:cxnSpLocks/>
                <a:stCxn id="27" idx="4"/>
                <a:endCxn id="28" idx="7"/>
              </p:cNvCxnSpPr>
              <p:nvPr/>
            </p:nvCxnSpPr>
            <p:spPr>
              <a:xfrm flipH="1">
                <a:off x="9300085" y="945233"/>
                <a:ext cx="178295" cy="319948"/>
              </a:xfrm>
              <a:prstGeom prst="straightConnector1">
                <a:avLst/>
              </a:prstGeom>
              <a:ln w="222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E3CE14D1-A2B4-A748-8BDC-8444EF66BFA8}"/>
                  </a:ext>
                </a:extLst>
              </p:cNvPr>
              <p:cNvCxnSpPr>
                <a:cxnSpLocks/>
                <a:stCxn id="28" idx="4"/>
                <a:endCxn id="29" idx="0"/>
              </p:cNvCxnSpPr>
              <p:nvPr/>
            </p:nvCxnSpPr>
            <p:spPr>
              <a:xfrm>
                <a:off x="9129360" y="1677349"/>
                <a:ext cx="0" cy="285345"/>
              </a:xfrm>
              <a:prstGeom prst="straightConnector1">
                <a:avLst/>
              </a:prstGeom>
              <a:ln w="222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9A0BE4A-CE03-9D46-A282-BC19F862F839}"/>
                  </a:ext>
                </a:extLst>
              </p:cNvPr>
              <p:cNvSpPr/>
              <p:nvPr/>
            </p:nvSpPr>
            <p:spPr>
              <a:xfrm>
                <a:off x="8887917" y="2730924"/>
                <a:ext cx="482885" cy="4828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500" dirty="0">
                    <a:solidFill>
                      <a:srgbClr val="7030A0"/>
                    </a:solidFill>
                  </a:rPr>
                  <a:t>X</a:t>
                </a:r>
                <a:r>
                  <a:rPr lang="en-US" sz="2500" baseline="30000" dirty="0">
                    <a:solidFill>
                      <a:srgbClr val="7030A0"/>
                    </a:solidFill>
                  </a:rPr>
                  <a:t>(</a:t>
                </a:r>
                <a:r>
                  <a:rPr lang="en-US" sz="2500" baseline="30000" dirty="0" err="1">
                    <a:solidFill>
                      <a:srgbClr val="7030A0"/>
                    </a:solidFill>
                  </a:rPr>
                  <a:t>i</a:t>
                </a:r>
                <a:r>
                  <a:rPr lang="en-US" sz="2500" baseline="30000" dirty="0">
                    <a:solidFill>
                      <a:srgbClr val="7030A0"/>
                    </a:solidFill>
                  </a:rPr>
                  <a:t>)</a:t>
                </a:r>
              </a:p>
            </p:txBody>
          </p: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5E0F6310-581B-1445-B56C-EB3451F015E3}"/>
                  </a:ext>
                </a:extLst>
              </p:cNvPr>
              <p:cNvCxnSpPr>
                <a:cxnSpLocks/>
                <a:stCxn id="29" idx="4"/>
                <a:endCxn id="33" idx="0"/>
              </p:cNvCxnSpPr>
              <p:nvPr/>
            </p:nvCxnSpPr>
            <p:spPr>
              <a:xfrm>
                <a:off x="9129360" y="2445579"/>
                <a:ext cx="0" cy="285345"/>
              </a:xfrm>
              <a:prstGeom prst="straightConnector1">
                <a:avLst/>
              </a:prstGeom>
              <a:ln w="222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D1A84DB-29C2-EE42-AF68-8C051E08C49F}"/>
                </a:ext>
              </a:extLst>
            </p:cNvPr>
            <p:cNvSpPr/>
            <p:nvPr/>
          </p:nvSpPr>
          <p:spPr>
            <a:xfrm>
              <a:off x="8669821" y="3250788"/>
              <a:ext cx="977600" cy="1482576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7030A0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DF67E5E-13D1-F04A-82B8-043C02345089}"/>
                </a:ext>
              </a:extLst>
            </p:cNvPr>
            <p:cNvSpPr txBox="1"/>
            <p:nvPr/>
          </p:nvSpPr>
          <p:spPr>
            <a:xfrm>
              <a:off x="9391703" y="4424649"/>
              <a:ext cx="316112" cy="360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rgbClr val="0F6FC6"/>
                  </a:solidFill>
                  <a:latin typeface="+mn-lt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8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Mixture Model (Finite Case)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92" y="1300841"/>
            <a:ext cx="9066816" cy="629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88364" y="7482762"/>
            <a:ext cx="1770036" cy="293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>
                <a:solidFill>
                  <a:srgbClr val="7030A0"/>
                </a:solidFill>
              </a:rPr>
              <a:t>Gharamani</a:t>
            </a:r>
            <a:r>
              <a:rPr lang="en-US" sz="1500" dirty="0">
                <a:solidFill>
                  <a:srgbClr val="7030A0"/>
                </a:solidFill>
              </a:rPr>
              <a:t> tutorial</a:t>
            </a:r>
          </a:p>
        </p:txBody>
      </p:sp>
    </p:spTree>
    <p:extLst>
      <p:ext uri="{BB962C8B-B14F-4D97-AF65-F5344CB8AC3E}">
        <p14:creationId xmlns:p14="http://schemas.microsoft.com/office/powerpoint/2010/main" val="1199930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Mixture Model (Finite Case)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Integrating out the mixing proportions, </a:t>
            </a:r>
            <a:r>
              <a:rPr lang="el-GR" b="1" dirty="0"/>
              <a:t>π</a:t>
            </a:r>
            <a:r>
              <a:rPr lang="en-US" dirty="0"/>
              <a:t>, we obtain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Allows for Gibbs sampling over indicator priors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Rich get richer effect</a:t>
            </a:r>
          </a:p>
          <a:p>
            <a:pPr lvl="2"/>
            <a:r>
              <a:rPr lang="en-US" dirty="0"/>
              <a:t>more populous classes are likely to be joined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19" y="2397659"/>
            <a:ext cx="9159293" cy="99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047" y="4356265"/>
            <a:ext cx="4889808" cy="85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3470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es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396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72720"/>
            <a:ext cx="9052560" cy="949960"/>
          </a:xfrm>
        </p:spPr>
        <p:txBody>
          <a:bodyPr/>
          <a:lstStyle/>
          <a:p>
            <a:r>
              <a:rPr lang="en-US" altLang="ja-JP" dirty="0"/>
              <a:t>Gibbs Sampler Derivation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Courtesy of Amir </a:t>
            </a:r>
            <a:r>
              <a:rPr kumimoji="1" lang="en-US" altLang="ja-JP" dirty="0" err="1"/>
              <a:t>Ghasemian</a:t>
            </a:r>
            <a:r>
              <a:rPr lang="en-US" altLang="ja-JP" dirty="0"/>
              <a:t> (2015 student in class)</a:t>
            </a:r>
            <a:endParaRPr kumimoji="1" lang="ja-JP" alt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57" y="2277338"/>
            <a:ext cx="6259311" cy="6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4968" y="3663105"/>
            <a:ext cx="2259338" cy="481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135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Finite To Infinite Mixtures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Finite case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Infinite case: CRP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047" y="2240971"/>
            <a:ext cx="4889808" cy="85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690" y="4669641"/>
            <a:ext cx="6996523" cy="137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9915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Previous slide describes prior over indicators</a:t>
            </a:r>
          </a:p>
          <a:p>
            <a:r>
              <a:rPr lang="en-US" dirty="0"/>
              <a:t>Given observations, x = {x</a:t>
            </a:r>
            <a:r>
              <a:rPr lang="en-US" baseline="-25000" dirty="0"/>
              <a:t>i</a:t>
            </a:r>
            <a:r>
              <a:rPr lang="en-US" dirty="0"/>
              <a:t>}, Gibbs can be used to sample over posterior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866461"/>
              </p:ext>
            </p:extLst>
          </p:nvPr>
        </p:nvGraphicFramePr>
        <p:xfrm>
          <a:off x="850318" y="3685348"/>
          <a:ext cx="8029575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4" name="Equation" r:id="rId3" imgW="6299200" imgH="952500" progId="Equation.DSMT4">
                  <p:embed/>
                </p:oleObj>
              </mc:Choice>
              <mc:Fallback>
                <p:oleObj name="Equation" r:id="rId3" imgW="6299200" imgH="952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0318" y="3685348"/>
                        <a:ext cx="8029575" cy="1214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5727815" y="4886847"/>
            <a:ext cx="2076829" cy="1055935"/>
            <a:chOff x="5727815" y="4886847"/>
            <a:chExt cx="2076829" cy="1055935"/>
          </a:xfrm>
        </p:grpSpPr>
        <p:sp>
          <p:nvSpPr>
            <p:cNvPr id="11" name="Rectangle 10"/>
            <p:cNvSpPr/>
            <p:nvPr/>
          </p:nvSpPr>
          <p:spPr>
            <a:xfrm>
              <a:off x="5727815" y="4886847"/>
              <a:ext cx="2076829" cy="153637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>
                <a:solidFill>
                  <a:srgbClr val="7030A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51117" y="5040484"/>
              <a:ext cx="1307895" cy="902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solidFill>
                    <a:srgbClr val="008000"/>
                  </a:solidFill>
                  <a:latin typeface="+mn-lt"/>
                </a:rPr>
                <a:t>defined on</a:t>
              </a:r>
            </a:p>
            <a:p>
              <a:r>
                <a:rPr kumimoji="1" lang="en-US" altLang="ja-JP" sz="2000" dirty="0">
                  <a:solidFill>
                    <a:srgbClr val="008000"/>
                  </a:solidFill>
                  <a:latin typeface="+mn-lt"/>
                </a:rPr>
                <a:t>previous</a:t>
              </a:r>
            </a:p>
            <a:p>
              <a:r>
                <a:rPr kumimoji="1" lang="en-US" altLang="ja-JP" sz="2000" dirty="0">
                  <a:solidFill>
                    <a:srgbClr val="008000"/>
                  </a:solidFill>
                  <a:latin typeface="+mn-lt"/>
                </a:rPr>
                <a:t>slide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Incorporating Observations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AE78C32-D5C4-114C-983E-941E69B44310}"/>
              </a:ext>
            </a:extLst>
          </p:cNvPr>
          <p:cNvGrpSpPr/>
          <p:nvPr/>
        </p:nvGrpSpPr>
        <p:grpSpPr>
          <a:xfrm>
            <a:off x="3915783" y="4902725"/>
            <a:ext cx="1739459" cy="782271"/>
            <a:chOff x="6043669" y="4886847"/>
            <a:chExt cx="1739459" cy="78227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78F237C-4EE7-4044-8292-D68D5F4DAAE8}"/>
                </a:ext>
              </a:extLst>
            </p:cNvPr>
            <p:cNvSpPr/>
            <p:nvPr/>
          </p:nvSpPr>
          <p:spPr>
            <a:xfrm>
              <a:off x="6043669" y="4886847"/>
              <a:ext cx="1739459" cy="137759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>
                <a:solidFill>
                  <a:srgbClr val="7030A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A3D115A-A1C3-814D-9D21-C685E856B91C}"/>
                </a:ext>
              </a:extLst>
            </p:cNvPr>
            <p:cNvSpPr txBox="1"/>
            <p:nvPr/>
          </p:nvSpPr>
          <p:spPr>
            <a:xfrm>
              <a:off x="6151117" y="5040484"/>
              <a:ext cx="1625317" cy="628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solidFill>
                    <a:srgbClr val="008000"/>
                  </a:solidFill>
                  <a:latin typeface="+mn-lt"/>
                </a:rPr>
                <a:t>e.g., Gaussian</a:t>
              </a:r>
            </a:p>
            <a:p>
              <a:r>
                <a:rPr kumimoji="1" lang="en-US" altLang="ja-JP" sz="2000" dirty="0">
                  <a:solidFill>
                    <a:srgbClr val="008000"/>
                  </a:solidFill>
                  <a:latin typeface="+mn-lt"/>
                </a:rPr>
                <a:t>likelihood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029261" y="4299626"/>
            <a:ext cx="5185458" cy="846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7030A0"/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5DAC7E7-ADD0-C34C-8223-B83C4678EAB1}"/>
              </a:ext>
            </a:extLst>
          </p:cNvPr>
          <p:cNvGrpSpPr/>
          <p:nvPr/>
        </p:nvGrpSpPr>
        <p:grpSpPr>
          <a:xfrm>
            <a:off x="7839134" y="4722973"/>
            <a:ext cx="1967633" cy="2889433"/>
            <a:chOff x="1256120" y="4861214"/>
            <a:chExt cx="1967633" cy="288943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1B22E18-2441-944B-8439-CC7BA47FE262}"/>
                </a:ext>
              </a:extLst>
            </p:cNvPr>
            <p:cNvSpPr/>
            <p:nvPr/>
          </p:nvSpPr>
          <p:spPr>
            <a:xfrm>
              <a:off x="1916434" y="4861214"/>
              <a:ext cx="482885" cy="4828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>
                  <a:solidFill>
                    <a:srgbClr val="7030A0"/>
                  </a:solidFill>
                </a:rPr>
                <a:t>G</a:t>
              </a:r>
              <a:r>
                <a:rPr lang="en-US" sz="2000" baseline="-25000" dirty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6D28302-4354-4147-8C5D-54BDDADBAC9C}"/>
                </a:ext>
              </a:extLst>
            </p:cNvPr>
            <p:cNvSpPr/>
            <p:nvPr/>
          </p:nvSpPr>
          <p:spPr>
            <a:xfrm>
              <a:off x="2677191" y="4869003"/>
              <a:ext cx="482885" cy="4828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>
                  <a:solidFill>
                    <a:srgbClr val="7030A0"/>
                  </a:solidFill>
                </a:rPr>
                <a:t>α</a:t>
              </a:r>
              <a:endParaRPr lang="en-US" sz="2000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B1D836D-DB9E-E84A-8123-7DCE2F460937}"/>
                </a:ext>
              </a:extLst>
            </p:cNvPr>
            <p:cNvSpPr/>
            <p:nvPr/>
          </p:nvSpPr>
          <p:spPr>
            <a:xfrm>
              <a:off x="2328171" y="5601119"/>
              <a:ext cx="482885" cy="4828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>
                  <a:solidFill>
                    <a:srgbClr val="7030A0"/>
                  </a:solidFill>
                </a:rPr>
                <a:t>G</a:t>
              </a:r>
              <a:endParaRPr lang="en-US" sz="2000" baseline="-25000" dirty="0">
                <a:solidFill>
                  <a:srgbClr val="7030A0"/>
                </a:solidFill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B3DD1E8-8709-3645-9737-8031E0E0ED3E}"/>
                </a:ext>
              </a:extLst>
            </p:cNvPr>
            <p:cNvCxnSpPr>
              <a:cxnSpLocks/>
              <a:stCxn id="22" idx="4"/>
              <a:endCxn id="24" idx="1"/>
            </p:cNvCxnSpPr>
            <p:nvPr/>
          </p:nvCxnSpPr>
          <p:spPr>
            <a:xfrm>
              <a:off x="2157877" y="5344099"/>
              <a:ext cx="241011" cy="327737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9A99593-E6C2-1D44-A8A6-7E31B0041B7C}"/>
                </a:ext>
              </a:extLst>
            </p:cNvPr>
            <p:cNvCxnSpPr>
              <a:cxnSpLocks/>
              <a:stCxn id="23" idx="4"/>
              <a:endCxn id="24" idx="7"/>
            </p:cNvCxnSpPr>
            <p:nvPr/>
          </p:nvCxnSpPr>
          <p:spPr>
            <a:xfrm flipH="1">
              <a:off x="2740339" y="5351888"/>
              <a:ext cx="178295" cy="319948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B83DBEB-34C8-5444-AD08-27EC984051CB}"/>
                </a:ext>
              </a:extLst>
            </p:cNvPr>
            <p:cNvSpPr/>
            <p:nvPr/>
          </p:nvSpPr>
          <p:spPr>
            <a:xfrm>
              <a:off x="2325978" y="7145859"/>
              <a:ext cx="482885" cy="4828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500" dirty="0">
                  <a:solidFill>
                    <a:srgbClr val="7030A0"/>
                  </a:solidFill>
                </a:rPr>
                <a:t>X</a:t>
              </a:r>
              <a:r>
                <a:rPr lang="en-US" sz="2500" baseline="30000" dirty="0">
                  <a:solidFill>
                    <a:srgbClr val="7030A0"/>
                  </a:solidFill>
                </a:rPr>
                <a:t>(</a:t>
              </a:r>
              <a:r>
                <a:rPr lang="en-US" sz="2500" baseline="30000" dirty="0" err="1">
                  <a:solidFill>
                    <a:srgbClr val="7030A0"/>
                  </a:solidFill>
                </a:rPr>
                <a:t>i</a:t>
              </a:r>
              <a:r>
                <a:rPr lang="en-US" sz="2500" baseline="30000" dirty="0">
                  <a:solidFill>
                    <a:srgbClr val="7030A0"/>
                  </a:solidFill>
                </a:rPr>
                <a:t>)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3A72D38-2428-1242-ADD8-2177D61F403B}"/>
                </a:ext>
              </a:extLst>
            </p:cNvPr>
            <p:cNvCxnSpPr>
              <a:cxnSpLocks/>
              <a:stCxn id="25" idx="6"/>
              <a:endCxn id="29" idx="2"/>
            </p:cNvCxnSpPr>
            <p:nvPr/>
          </p:nvCxnSpPr>
          <p:spPr>
            <a:xfrm>
              <a:off x="1739005" y="7387301"/>
              <a:ext cx="586973" cy="1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4D4D5B8-360E-574A-9059-CBD44C280FD5}"/>
                </a:ext>
              </a:extLst>
            </p:cNvPr>
            <p:cNvSpPr/>
            <p:nvPr/>
          </p:nvSpPr>
          <p:spPr>
            <a:xfrm>
              <a:off x="1911090" y="6245285"/>
              <a:ext cx="1312663" cy="1482576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7030A0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C9CF0F-2E78-6D4E-99A8-0CAD7C90B1AE}"/>
                </a:ext>
              </a:extLst>
            </p:cNvPr>
            <p:cNvSpPr txBox="1"/>
            <p:nvPr/>
          </p:nvSpPr>
          <p:spPr>
            <a:xfrm>
              <a:off x="2788926" y="7389779"/>
              <a:ext cx="316112" cy="360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rgbClr val="0F6FC6"/>
                  </a:solidFill>
                  <a:latin typeface="+mn-lt"/>
                </a:rPr>
                <a:t>n</a:t>
              </a: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9108EE7-454F-7F49-97C1-37D61FCE3641}"/>
                </a:ext>
              </a:extLst>
            </p:cNvPr>
            <p:cNvGrpSpPr/>
            <p:nvPr/>
          </p:nvGrpSpPr>
          <p:grpSpPr>
            <a:xfrm>
              <a:off x="1256120" y="6373170"/>
              <a:ext cx="1829297" cy="1255573"/>
              <a:chOff x="1221009" y="6366990"/>
              <a:chExt cx="1829297" cy="1255573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55C44C8-EE68-0A45-B204-71991C2DB564}"/>
                  </a:ext>
                </a:extLst>
              </p:cNvPr>
              <p:cNvSpPr/>
              <p:nvPr/>
            </p:nvSpPr>
            <p:spPr>
              <a:xfrm>
                <a:off x="1221009" y="7139678"/>
                <a:ext cx="482885" cy="4828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l-GR" sz="2000" dirty="0">
                    <a:solidFill>
                      <a:srgbClr val="7030A0"/>
                    </a:solidFill>
                  </a:rPr>
                  <a:t>Θ</a:t>
                </a:r>
                <a:endParaRPr lang="en-US" sz="2000" baseline="300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BF410BB3-149D-3144-A309-5F3147C4E5CA}"/>
                  </a:ext>
                </a:extLst>
              </p:cNvPr>
              <p:cNvSpPr/>
              <p:nvPr/>
            </p:nvSpPr>
            <p:spPr>
              <a:xfrm>
                <a:off x="2567421" y="6366990"/>
                <a:ext cx="482885" cy="4828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500" dirty="0">
                    <a:solidFill>
                      <a:srgbClr val="FF0000"/>
                    </a:solidFill>
                  </a:rPr>
                  <a:t>S</a:t>
                </a:r>
                <a:r>
                  <a:rPr lang="en-US" sz="2500" baseline="30000" dirty="0">
                    <a:solidFill>
                      <a:srgbClr val="FF0000"/>
                    </a:solidFill>
                  </a:rPr>
                  <a:t>(</a:t>
                </a:r>
                <a:r>
                  <a:rPr lang="en-US" sz="2500" baseline="300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sz="2500" baseline="30000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p:grp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EACCA8AF-BAE8-0942-BC6A-F8A9BACC3DD9}"/>
                </a:ext>
              </a:extLst>
            </p:cNvPr>
            <p:cNvCxnSpPr>
              <a:cxnSpLocks/>
              <a:stCxn id="24" idx="5"/>
              <a:endCxn id="46" idx="0"/>
            </p:cNvCxnSpPr>
            <p:nvPr/>
          </p:nvCxnSpPr>
          <p:spPr>
            <a:xfrm>
              <a:off x="2740339" y="6013287"/>
              <a:ext cx="103636" cy="359883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76F88C7D-4567-F049-B3EB-247CB4BAD0DE}"/>
                </a:ext>
              </a:extLst>
            </p:cNvPr>
            <p:cNvCxnSpPr>
              <a:cxnSpLocks/>
              <a:stCxn id="46" idx="4"/>
              <a:endCxn id="29" idx="7"/>
            </p:cNvCxnSpPr>
            <p:nvPr/>
          </p:nvCxnSpPr>
          <p:spPr>
            <a:xfrm flipH="1">
              <a:off x="2738146" y="6856055"/>
              <a:ext cx="105829" cy="360521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907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Partitioning Performed By CRP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think about CRP as creating a binary matrix</a:t>
            </a:r>
          </a:p>
          <a:p>
            <a:pPr lvl="2"/>
            <a:r>
              <a:rPr lang="en-US" dirty="0"/>
              <a:t>Rows are diners</a:t>
            </a:r>
          </a:p>
          <a:p>
            <a:pPr lvl="2"/>
            <a:r>
              <a:rPr lang="en-US" dirty="0"/>
              <a:t>Columns are tables</a:t>
            </a:r>
          </a:p>
          <a:p>
            <a:pPr lvl="2"/>
            <a:r>
              <a:rPr lang="en-US" dirty="0"/>
              <a:t>Cells indicate assignment of diners to tables</a:t>
            </a:r>
          </a:p>
          <a:p>
            <a:r>
              <a:rPr lang="en-US" dirty="0"/>
              <a:t>Columns are mutually exclusive ‘classes’</a:t>
            </a:r>
          </a:p>
          <a:p>
            <a:pPr lvl="2"/>
            <a:r>
              <a:rPr lang="en-US" dirty="0"/>
              <a:t>E.g., in DP Mixture Model</a:t>
            </a:r>
          </a:p>
          <a:p>
            <a:r>
              <a:rPr lang="en-US" dirty="0"/>
              <a:t>Infinite number of columns in matrix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256" y="2476004"/>
            <a:ext cx="2242944" cy="378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1969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General Prior On Binary Matrices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Allow each individual to be a member of multiple classes</a:t>
            </a:r>
          </a:p>
          <a:p>
            <a:pPr lvl="2"/>
            <a:r>
              <a:rPr lang="en-US" dirty="0"/>
              <a:t>… or to be represented by multiple features</a:t>
            </a:r>
          </a:p>
          <a:p>
            <a:pPr lvl="2"/>
            <a:r>
              <a:rPr lang="en-US" dirty="0"/>
              <a:t>‘distributed representation’</a:t>
            </a:r>
          </a:p>
          <a:p>
            <a:pPr lvl="2"/>
            <a:r>
              <a:rPr lang="en-US" dirty="0"/>
              <a:t>E.g., an individual is male, married, Democrat,</a:t>
            </a:r>
            <a:br>
              <a:rPr lang="en-US" dirty="0"/>
            </a:br>
            <a:r>
              <a:rPr lang="en-US" dirty="0"/>
              <a:t>fan of CU Buffs, etc.</a:t>
            </a:r>
          </a:p>
          <a:p>
            <a:r>
              <a:rPr lang="en-US" dirty="0"/>
              <a:t>As with CRP matrix, fixed number of</a:t>
            </a:r>
            <a:br>
              <a:rPr lang="en-US" dirty="0"/>
            </a:br>
            <a:r>
              <a:rPr lang="en-US" dirty="0"/>
              <a:t>rows, infinite number of columns</a:t>
            </a:r>
          </a:p>
          <a:p>
            <a:r>
              <a:rPr lang="en-US" dirty="0"/>
              <a:t>But no constraint on number of columns</a:t>
            </a:r>
            <a:br>
              <a:rPr lang="en-US" dirty="0"/>
            </a:br>
            <a:r>
              <a:rPr lang="en-US" dirty="0"/>
              <a:t>that can be nonzero in a given row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288" y="2240971"/>
            <a:ext cx="2252448" cy="377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0663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Binary Feature Matrix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60" y="1731734"/>
            <a:ext cx="8629632" cy="536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82064" y="7471080"/>
            <a:ext cx="3081906" cy="298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7030A0"/>
                </a:solidFill>
              </a:rPr>
              <a:t>Borrowed from </a:t>
            </a:r>
            <a:r>
              <a:rPr lang="en-US" sz="1500" dirty="0" err="1">
                <a:solidFill>
                  <a:srgbClr val="7030A0"/>
                </a:solidFill>
              </a:rPr>
              <a:t>Gharamani</a:t>
            </a:r>
            <a:r>
              <a:rPr lang="en-US" sz="1500" dirty="0">
                <a:solidFill>
                  <a:srgbClr val="7030A0"/>
                </a:solidFill>
              </a:rPr>
              <a:t> tutorial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8252" y="1932128"/>
            <a:ext cx="389951" cy="42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9599" y="3719401"/>
            <a:ext cx="406932" cy="42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56A0FB-4ACE-964E-AB3C-B14F494C7D0B}"/>
              </a:ext>
            </a:extLst>
          </p:cNvPr>
          <p:cNvSpPr/>
          <p:nvPr/>
        </p:nvSpPr>
        <p:spPr>
          <a:xfrm>
            <a:off x="3642360" y="3154680"/>
            <a:ext cx="5913120" cy="986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7F3195-AE40-A746-99A6-78E357072450}"/>
              </a:ext>
            </a:extLst>
          </p:cNvPr>
          <p:cNvSpPr/>
          <p:nvPr/>
        </p:nvSpPr>
        <p:spPr>
          <a:xfrm>
            <a:off x="3642360" y="4141055"/>
            <a:ext cx="5913120" cy="1238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52DB59-CAF1-BD42-9D0C-7CADCBF9F544}"/>
              </a:ext>
            </a:extLst>
          </p:cNvPr>
          <p:cNvSpPr/>
          <p:nvPr/>
        </p:nvSpPr>
        <p:spPr>
          <a:xfrm>
            <a:off x="3810000" y="5498330"/>
            <a:ext cx="5913120" cy="986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2C3978-C34C-D947-B3C2-0BB0D3EEF26F}"/>
                  </a:ext>
                </a:extLst>
              </p:cNvPr>
              <p:cNvSpPr txBox="1"/>
              <p:nvPr/>
            </p:nvSpPr>
            <p:spPr>
              <a:xfrm>
                <a:off x="4953000" y="2904323"/>
                <a:ext cx="2818336" cy="815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100" b="1" i="1" smtClean="0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100" b="1" i="1" smtClean="0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3100" b="1" i="1" smtClean="0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</m:d>
                      <m:r>
                        <a:rPr lang="en-US" sz="3100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num>
                        <m:den>
                          <m: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den>
                      </m:f>
                    </m:oMath>
                  </m:oMathPara>
                </a14:m>
                <a:endParaRPr lang="en-US" sz="3100" b="1" dirty="0">
                  <a:solidFill>
                    <a:srgbClr val="0F6FC6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2C3978-C34C-D947-B3C2-0BB0D3EEF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904323"/>
                <a:ext cx="2818336" cy="815929"/>
              </a:xfrm>
              <a:prstGeom prst="rect">
                <a:avLst/>
              </a:prstGeom>
              <a:blipFill>
                <a:blip r:embed="rId4"/>
                <a:stretch>
                  <a:fillRect t="-3077"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94AFC13-DF21-B04C-AE00-F7D64A34A1D5}"/>
                  </a:ext>
                </a:extLst>
              </p:cNvPr>
              <p:cNvSpPr txBox="1"/>
              <p:nvPr/>
            </p:nvSpPr>
            <p:spPr>
              <a:xfrm>
                <a:off x="3598772" y="5623449"/>
                <a:ext cx="6000296" cy="10992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/>
                        <m:e>
                          <m: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d>
                            <m:dPr>
                              <m:ctrlPr>
                                <a:rPr lang="en-US" sz="3100" b="1" i="1" smtClean="0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100" b="1" i="1" smtClean="0">
                                      <a:solidFill>
                                        <a:srgbClr val="0F6FC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100" b="1" i="1" smtClean="0">
                                      <a:solidFill>
                                        <a:srgbClr val="0F6FC6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en-US" sz="3100" b="1" i="1" smtClean="0">
                                      <a:solidFill>
                                        <a:srgbClr val="0F6FC6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  <m:r>
                                    <a:rPr lang="en-US" sz="3100" b="1" i="1" smtClean="0">
                                      <a:solidFill>
                                        <a:srgbClr val="0F6FC6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100" b="1" i="1" smtClean="0">
                                      <a:solidFill>
                                        <a:srgbClr val="0F6FC6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3100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100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sz="3100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100" b="1" i="1" smtClean="0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100" b="1" i="1" smtClean="0">
                                      <a:solidFill>
                                        <a:srgbClr val="0F6FC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100" b="1" i="1" smtClean="0">
                                      <a:solidFill>
                                        <a:srgbClr val="0F6FC6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  <m:r>
                                    <a:rPr lang="en-US" sz="3100" b="1" i="1" smtClean="0">
                                      <a:solidFill>
                                        <a:srgbClr val="0F6FC6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100" b="1" i="1" smtClean="0">
                                      <a:solidFill>
                                        <a:srgbClr val="0F6FC6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100" b="1" i="1" smtClean="0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100" b="1" i="1" smtClean="0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100" b="1" dirty="0">
                  <a:solidFill>
                    <a:srgbClr val="0F6FC6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94AFC13-DF21-B04C-AE00-F7D64A34A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772" y="5623449"/>
                <a:ext cx="6000296" cy="1099212"/>
              </a:xfrm>
              <a:prstGeom prst="rect">
                <a:avLst/>
              </a:prstGeom>
              <a:blipFill>
                <a:blip r:embed="rId5"/>
                <a:stretch>
                  <a:fillRect l="-21941" t="-159770" b="-214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156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6" grpId="0"/>
      <p:bldP spid="6" grpId="1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Nonparametric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4" y="1554484"/>
            <a:ext cx="9220200" cy="5622173"/>
          </a:xfrm>
        </p:spPr>
        <p:txBody>
          <a:bodyPr>
            <a:normAutofit/>
          </a:bodyPr>
          <a:lstStyle/>
          <a:p>
            <a:r>
              <a:rPr lang="en-US" dirty="0"/>
              <a:t>Number of free parameters grows with amount of data</a:t>
            </a:r>
          </a:p>
          <a:p>
            <a:r>
              <a:rPr lang="en-US" dirty="0"/>
              <a:t>Potentially </a:t>
            </a:r>
            <a:r>
              <a:rPr lang="en-US" i="1" dirty="0"/>
              <a:t>infinite</a:t>
            </a:r>
            <a:r>
              <a:rPr lang="en-US" dirty="0"/>
              <a:t> dimensional parameter space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Only a finite subset of parameters are used in a nonparametric model to explain a finite amount of data</a:t>
            </a:r>
          </a:p>
          <a:p>
            <a:pPr lvl="2"/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Model complexity grows with amount of data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700712"/>
              </p:ext>
            </p:extLst>
          </p:nvPr>
        </p:nvGraphicFramePr>
        <p:xfrm>
          <a:off x="717552" y="3719719"/>
          <a:ext cx="8797536" cy="714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Equation" r:id="rId3" imgW="4343400" imgH="342900" progId="Equation.DSMT4">
                  <p:embed/>
                </p:oleObj>
              </mc:Choice>
              <mc:Fallback>
                <p:oleObj name="Equation" r:id="rId3" imgW="43434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7552" y="3719719"/>
                        <a:ext cx="8797536" cy="7148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688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20" y="791604"/>
            <a:ext cx="9171360" cy="6189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82064" y="7484591"/>
            <a:ext cx="3081906" cy="298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7030A0"/>
                </a:solidFill>
              </a:rPr>
              <a:t>Borrowed from </a:t>
            </a:r>
            <a:r>
              <a:rPr lang="en-US" sz="1500" dirty="0" err="1">
                <a:solidFill>
                  <a:srgbClr val="7030A0"/>
                </a:solidFill>
              </a:rPr>
              <a:t>Gharamani</a:t>
            </a:r>
            <a:r>
              <a:rPr lang="en-US" sz="1500" dirty="0">
                <a:solidFill>
                  <a:srgbClr val="7030A0"/>
                </a:solidFill>
              </a:rPr>
              <a:t> tutorial</a:t>
            </a:r>
          </a:p>
        </p:txBody>
      </p:sp>
    </p:spTree>
    <p:extLst>
      <p:ext uri="{BB962C8B-B14F-4D97-AF65-F5344CB8AC3E}">
        <p14:creationId xmlns:p14="http://schemas.microsoft.com/office/powerpoint/2010/main" val="37832435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82064" y="7444058"/>
            <a:ext cx="3081906" cy="298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7030A0"/>
                </a:solidFill>
              </a:rPr>
              <a:t>Borrowed from </a:t>
            </a:r>
            <a:r>
              <a:rPr lang="en-US" sz="1500" dirty="0" err="1">
                <a:solidFill>
                  <a:srgbClr val="7030A0"/>
                </a:solidFill>
              </a:rPr>
              <a:t>Gharamani</a:t>
            </a:r>
            <a:r>
              <a:rPr lang="en-US" sz="1500" dirty="0">
                <a:solidFill>
                  <a:srgbClr val="7030A0"/>
                </a:solidFill>
              </a:rPr>
              <a:t> tutorial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28" y="835672"/>
            <a:ext cx="9370944" cy="610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5A7BB9C-1CBB-E548-88E2-BDEF4D0390F3}"/>
              </a:ext>
            </a:extLst>
          </p:cNvPr>
          <p:cNvSpPr/>
          <p:nvPr/>
        </p:nvSpPr>
        <p:spPr>
          <a:xfrm>
            <a:off x="176094" y="2703214"/>
            <a:ext cx="9538578" cy="9375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BCC76E-E856-0445-B04B-492D2717F873}"/>
              </a:ext>
            </a:extLst>
          </p:cNvPr>
          <p:cNvSpPr/>
          <p:nvPr/>
        </p:nvSpPr>
        <p:spPr>
          <a:xfrm>
            <a:off x="335283" y="3550920"/>
            <a:ext cx="9220200" cy="3674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9F04DE-A35E-6944-8308-7422644562A5}"/>
              </a:ext>
            </a:extLst>
          </p:cNvPr>
          <p:cNvSpPr/>
          <p:nvPr/>
        </p:nvSpPr>
        <p:spPr>
          <a:xfrm>
            <a:off x="4811301" y="3000676"/>
            <a:ext cx="2362203" cy="64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60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Matrices In Left-Ordered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82064" y="7457569"/>
            <a:ext cx="3081906" cy="298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7030A0"/>
                </a:solidFill>
              </a:rPr>
              <a:t>Borrowed from </a:t>
            </a:r>
            <a:r>
              <a:rPr lang="en-US" sz="1500" dirty="0" err="1">
                <a:solidFill>
                  <a:srgbClr val="7030A0"/>
                </a:solidFill>
              </a:rPr>
              <a:t>Gharamani</a:t>
            </a:r>
            <a:r>
              <a:rPr lang="en-US" sz="1500" dirty="0">
                <a:solidFill>
                  <a:srgbClr val="7030A0"/>
                </a:solidFill>
              </a:rPr>
              <a:t> tutorial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4" y="1286152"/>
            <a:ext cx="9342432" cy="520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716F6B-D8BC-7C42-8120-16C1D6CDA14F}"/>
              </a:ext>
            </a:extLst>
          </p:cNvPr>
          <p:cNvSpPr/>
          <p:nvPr/>
        </p:nvSpPr>
        <p:spPr>
          <a:xfrm>
            <a:off x="5135880" y="1122680"/>
            <a:ext cx="4008120" cy="3053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5A8919-0EAB-1F43-8E05-0979B586E676}"/>
              </a:ext>
            </a:extLst>
          </p:cNvPr>
          <p:cNvSpPr/>
          <p:nvPr/>
        </p:nvSpPr>
        <p:spPr>
          <a:xfrm>
            <a:off x="0" y="5557520"/>
            <a:ext cx="9814560" cy="1197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7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82064" y="7444058"/>
            <a:ext cx="3081906" cy="298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7030A0"/>
                </a:solidFill>
              </a:rPr>
              <a:t>Borrowed from </a:t>
            </a:r>
            <a:r>
              <a:rPr lang="en-US" sz="1500" dirty="0" err="1">
                <a:solidFill>
                  <a:srgbClr val="7030A0"/>
                </a:solidFill>
              </a:rPr>
              <a:t>Gharamani</a:t>
            </a:r>
            <a:r>
              <a:rPr lang="en-US" sz="1500" dirty="0">
                <a:solidFill>
                  <a:srgbClr val="7030A0"/>
                </a:solidFill>
              </a:rPr>
              <a:t> tutorial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28" y="835672"/>
            <a:ext cx="9370944" cy="610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BCC76E-E856-0445-B04B-492D2717F873}"/>
              </a:ext>
            </a:extLst>
          </p:cNvPr>
          <p:cNvSpPr/>
          <p:nvPr/>
        </p:nvSpPr>
        <p:spPr>
          <a:xfrm>
            <a:off x="335283" y="5913121"/>
            <a:ext cx="9220200" cy="1312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75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Indian Buffet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32" y="1496701"/>
            <a:ext cx="9114336" cy="599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911888" y="6941624"/>
            <a:ext cx="38016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915571" y="6706592"/>
            <a:ext cx="38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105651" y="6706592"/>
            <a:ext cx="1052445" cy="470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10159" y="7098313"/>
            <a:ext cx="2436311" cy="664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7030A0"/>
                </a:solidFill>
              </a:rPr>
              <a:t>Number of diners who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chose dish k already</a:t>
            </a:r>
          </a:p>
        </p:txBody>
      </p:sp>
    </p:spTree>
    <p:extLst>
      <p:ext uri="{BB962C8B-B14F-4D97-AF65-F5344CB8AC3E}">
        <p14:creationId xmlns:p14="http://schemas.microsoft.com/office/powerpoint/2010/main" val="19284022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59" y="2032040"/>
            <a:ext cx="8070480" cy="402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12" y="6233860"/>
            <a:ext cx="6548256" cy="2732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IBP Example (Griffiths &amp; </a:t>
            </a:r>
            <a:r>
              <a:rPr lang="en-US" dirty="0" err="1"/>
              <a:t>Ghahramani</a:t>
            </a:r>
            <a:r>
              <a:rPr lang="en-US" dirty="0"/>
              <a:t>, 2006)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7BD15D-5858-4D42-A96F-F98584875515}"/>
              </a:ext>
            </a:extLst>
          </p:cNvPr>
          <p:cNvSpPr/>
          <p:nvPr/>
        </p:nvSpPr>
        <p:spPr>
          <a:xfrm>
            <a:off x="472440" y="5927778"/>
            <a:ext cx="9083040" cy="2732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A5B6F9-F6BD-6C4C-9D4C-07C148FBB5A0}"/>
              </a:ext>
            </a:extLst>
          </p:cNvPr>
          <p:cNvSpPr txBox="1"/>
          <p:nvPr/>
        </p:nvSpPr>
        <p:spPr>
          <a:xfrm>
            <a:off x="8191679" y="2482847"/>
            <a:ext cx="1540102" cy="508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>
                <a:solidFill>
                  <a:srgbClr val="0F6FC6"/>
                </a:solidFill>
                <a:latin typeface="+mn-lt"/>
              </a:rPr>
              <a:t>Data set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43C62D-7383-0540-93D9-4EB7238D0DFE}"/>
              </a:ext>
            </a:extLst>
          </p:cNvPr>
          <p:cNvSpPr txBox="1"/>
          <p:nvPr/>
        </p:nvSpPr>
        <p:spPr>
          <a:xfrm>
            <a:off x="8191679" y="4780698"/>
            <a:ext cx="1541640" cy="13387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>
                <a:solidFill>
                  <a:srgbClr val="0F6FC6"/>
                </a:solidFill>
                <a:latin typeface="+mn-lt"/>
              </a:rPr>
              <a:t>Images</a:t>
            </a:r>
          </a:p>
          <a:p>
            <a:r>
              <a:rPr lang="en-US" sz="3100" b="1" dirty="0">
                <a:solidFill>
                  <a:srgbClr val="0F6FC6"/>
                </a:solidFill>
                <a:latin typeface="+mn-lt"/>
              </a:rPr>
              <a:t>from</a:t>
            </a:r>
            <a:br>
              <a:rPr lang="en-US" sz="3100" b="1" dirty="0">
                <a:solidFill>
                  <a:srgbClr val="0F6FC6"/>
                </a:solidFill>
                <a:latin typeface="+mn-lt"/>
              </a:rPr>
            </a:br>
            <a:r>
              <a:rPr lang="en-US" sz="3100" b="1" dirty="0">
                <a:solidFill>
                  <a:srgbClr val="0F6FC6"/>
                </a:solidFill>
                <a:latin typeface="+mn-lt"/>
              </a:rPr>
              <a:t>features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6F8A8B-6F32-1244-BB5B-FCFC2A33A4AD}"/>
              </a:ext>
            </a:extLst>
          </p:cNvPr>
          <p:cNvSpPr txBox="1"/>
          <p:nvPr/>
        </p:nvSpPr>
        <p:spPr>
          <a:xfrm>
            <a:off x="8191679" y="3646795"/>
            <a:ext cx="1914820" cy="923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>
                <a:solidFill>
                  <a:srgbClr val="0F6FC6"/>
                </a:solidFill>
                <a:latin typeface="+mn-lt"/>
              </a:rPr>
              <a:t>Recovered</a:t>
            </a:r>
            <a:br>
              <a:rPr lang="en-US" sz="3100" b="1" dirty="0">
                <a:solidFill>
                  <a:srgbClr val="0F6FC6"/>
                </a:solidFill>
                <a:latin typeface="+mn-lt"/>
              </a:rPr>
            </a:br>
            <a:r>
              <a:rPr lang="en-US" sz="3100" b="1" dirty="0">
                <a:solidFill>
                  <a:srgbClr val="0F6FC6"/>
                </a:solidFill>
                <a:latin typeface="+mn-lt"/>
              </a:rPr>
              <a:t>features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433AE9-3492-EC44-BA0A-47BACC7D7C5A}"/>
              </a:ext>
            </a:extLst>
          </p:cNvPr>
          <p:cNvSpPr/>
          <p:nvPr/>
        </p:nvSpPr>
        <p:spPr>
          <a:xfrm>
            <a:off x="289437" y="3268048"/>
            <a:ext cx="9817061" cy="1302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74FE9E-B461-474D-BBA2-EA26B0A0EE13}"/>
              </a:ext>
            </a:extLst>
          </p:cNvPr>
          <p:cNvSpPr/>
          <p:nvPr/>
        </p:nvSpPr>
        <p:spPr>
          <a:xfrm>
            <a:off x="289436" y="4655387"/>
            <a:ext cx="9982323" cy="1463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7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Ghahramani’s</a:t>
            </a:r>
            <a:r>
              <a:rPr lang="en-US" dirty="0"/>
              <a:t> Model Space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090" y="1716139"/>
            <a:ext cx="6286500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774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578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</a:t>
            </a:r>
            <a:r>
              <a:rPr lang="en-US" dirty="0" err="1"/>
              <a:t>Dirichlet</a:t>
            </a:r>
            <a:r>
              <a:rPr lang="en-US" dirty="0"/>
              <a:t> Process (HDP)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Suppose you want to model where people hang out in a town.</a:t>
            </a:r>
          </a:p>
          <a:p>
            <a:pPr lvl="2"/>
            <a:r>
              <a:rPr lang="en-US" dirty="0"/>
              <a:t>Not known in advance how many locations need to be modeled</a:t>
            </a:r>
          </a:p>
          <a:p>
            <a:r>
              <a:rPr lang="en-US" dirty="0"/>
              <a:t>Some spots in town are generally popular, others not so much.</a:t>
            </a:r>
          </a:p>
          <a:p>
            <a:r>
              <a:rPr lang="en-US" dirty="0"/>
              <a:t>But individuals also have preferences that deviate from the population preference.</a:t>
            </a:r>
          </a:p>
          <a:p>
            <a:pPr marL="604677" lvl="3" indent="0">
              <a:buNone/>
            </a:pPr>
            <a:r>
              <a:rPr lang="en-US" dirty="0"/>
              <a:t>E.g., bars are popular, but not for individuals who don’t drink</a:t>
            </a:r>
          </a:p>
          <a:p>
            <a:r>
              <a:rPr lang="en-US" dirty="0"/>
              <a:t>Need to model distribution over locations at level of both population and individual.</a:t>
            </a:r>
          </a:p>
          <a:p>
            <a:pPr marL="604677" lvl="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1858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</a:t>
            </a:r>
            <a:r>
              <a:rPr lang="en-US" dirty="0" err="1"/>
              <a:t>Dirichlet</a:t>
            </a:r>
            <a:r>
              <a:rPr lang="en-US" dirty="0"/>
              <a:t>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16" y="1747820"/>
            <a:ext cx="8021376" cy="426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5346" y="2298696"/>
            <a:ext cx="1673054" cy="782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Population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7030A0"/>
                </a:solidFill>
              </a:rPr>
              <a:t>distribution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5346" y="3240699"/>
            <a:ext cx="1673054" cy="742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Individual</a:t>
            </a: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distribution</a:t>
            </a:r>
          </a:p>
        </p:txBody>
      </p:sp>
    </p:spTree>
    <p:extLst>
      <p:ext uri="{BB962C8B-B14F-4D97-AF65-F5344CB8AC3E}">
        <p14:creationId xmlns:p14="http://schemas.microsoft.com/office/powerpoint/2010/main" val="1640858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</a:t>
            </a:r>
            <a:r>
              <a:rPr lang="en-US" i="1" dirty="0"/>
              <a:t>k </a:t>
            </a:r>
            <a:r>
              <a:rPr lang="en-US" dirty="0"/>
              <a:t>Nearest Neighbor (</a:t>
            </a:r>
            <a:r>
              <a:rPr lang="en-US" dirty="0" err="1"/>
              <a:t>kNN</a:t>
            </a:r>
            <a:r>
              <a:rPr lang="en-US" dirty="0"/>
              <a:t>) Classifier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195546" y="1883501"/>
            <a:ext cx="5667309" cy="4465621"/>
            <a:chOff x="3440112" y="4922837"/>
            <a:chExt cx="2590800" cy="1981200"/>
          </a:xfrm>
        </p:grpSpPr>
        <p:sp>
          <p:nvSpPr>
            <p:cNvPr id="4" name="Rectangle 3"/>
            <p:cNvSpPr/>
            <p:nvPr/>
          </p:nvSpPr>
          <p:spPr>
            <a:xfrm>
              <a:off x="3440112" y="4922837"/>
              <a:ext cx="2590800" cy="1981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92D05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97312" y="5608637"/>
              <a:ext cx="228600" cy="150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00231" y="6142037"/>
              <a:ext cx="228600" cy="150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84634" y="5709145"/>
              <a:ext cx="228600" cy="150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42064" y="5227637"/>
              <a:ext cx="228600" cy="150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45112" y="5217672"/>
              <a:ext cx="228600" cy="150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92D050"/>
                  </a:solidFill>
                </a:rPr>
                <a:t>o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94464" y="5380037"/>
              <a:ext cx="228600" cy="150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64112" y="5365574"/>
              <a:ext cx="228600" cy="150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92D050"/>
                  </a:solidFill>
                </a:rPr>
                <a:t>o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16512" y="6110223"/>
              <a:ext cx="228600" cy="150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92D050"/>
                  </a:solidFill>
                </a:rPr>
                <a:t>o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98181" y="6270379"/>
              <a:ext cx="228600" cy="150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92D050"/>
                  </a:solidFill>
                </a:rPr>
                <a:t>o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30812" y="5700787"/>
              <a:ext cx="228600" cy="150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92D050"/>
                  </a:solidFill>
                </a:rPr>
                <a:t>o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59412" y="6599237"/>
              <a:ext cx="228600" cy="150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27789" y="5287006"/>
              <a:ext cx="228600" cy="150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36372" y="6041528"/>
              <a:ext cx="228600" cy="150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34327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Stick Breaking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22" y="1614217"/>
            <a:ext cx="9838155" cy="454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82064" y="7471080"/>
            <a:ext cx="3081906" cy="298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7030A0"/>
                </a:solidFill>
              </a:rPr>
              <a:t>Borrowed from </a:t>
            </a:r>
            <a:r>
              <a:rPr lang="en-US" sz="1500" dirty="0" err="1">
                <a:solidFill>
                  <a:srgbClr val="7030A0"/>
                </a:solidFill>
              </a:rPr>
              <a:t>Gharamani</a:t>
            </a:r>
            <a:r>
              <a:rPr lang="en-US" sz="1500" dirty="0">
                <a:solidFill>
                  <a:srgbClr val="7030A0"/>
                </a:solidFill>
              </a:rPr>
              <a:t> tutorial</a:t>
            </a:r>
          </a:p>
        </p:txBody>
      </p:sp>
    </p:spTree>
    <p:extLst>
      <p:ext uri="{BB962C8B-B14F-4D97-AF65-F5344CB8AC3E}">
        <p14:creationId xmlns:p14="http://schemas.microsoft.com/office/powerpoint/2010/main" val="2888602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Nonparametric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is based on an </a:t>
            </a:r>
            <a:r>
              <a:rPr lang="en-US" i="1" dirty="0"/>
              <a:t>infinite dimensional</a:t>
            </a:r>
            <a:r>
              <a:rPr lang="en-US" dirty="0"/>
              <a:t> parameter space</a:t>
            </a:r>
          </a:p>
          <a:p>
            <a:r>
              <a:rPr lang="en-US" dirty="0"/>
              <a:t>But utilizes only a finite subset of available parameters on any given (finite) data set</a:t>
            </a:r>
          </a:p>
          <a:p>
            <a:pPr lvl="1"/>
            <a:r>
              <a:rPr lang="en-US" dirty="0"/>
              <a:t>i.e., model complexity is finite but unbounded</a:t>
            </a:r>
          </a:p>
          <a:p>
            <a:r>
              <a:rPr lang="en-US" dirty="0"/>
              <a:t>Typically</a:t>
            </a:r>
          </a:p>
          <a:p>
            <a:pPr lvl="1"/>
            <a:r>
              <a:rPr lang="en-US" dirty="0"/>
              <a:t>Parameter space consists of functions or measures</a:t>
            </a:r>
          </a:p>
          <a:p>
            <a:pPr lvl="1"/>
            <a:r>
              <a:rPr lang="en-US" dirty="0"/>
              <a:t>Complexity is limited by marginalizing out over surplus dimensions</a:t>
            </a:r>
          </a:p>
        </p:txBody>
      </p:sp>
      <p:sp>
        <p:nvSpPr>
          <p:cNvPr id="4" name="Oval 3"/>
          <p:cNvSpPr/>
          <p:nvPr/>
        </p:nvSpPr>
        <p:spPr>
          <a:xfrm>
            <a:off x="7210798" y="5185187"/>
            <a:ext cx="1621229" cy="58823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7746" y="4783782"/>
            <a:ext cx="3306422" cy="379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7030A0"/>
                </a:solidFill>
              </a:rPr>
              <a:t>nonnegative function over sets</a:t>
            </a:r>
          </a:p>
        </p:txBody>
      </p:sp>
    </p:spTree>
    <p:extLst>
      <p:ext uri="{BB962C8B-B14F-4D97-AF65-F5344CB8AC3E}">
        <p14:creationId xmlns:p14="http://schemas.microsoft.com/office/powerpoint/2010/main" val="335108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75180" y="6628247"/>
            <a:ext cx="5496099" cy="10184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2500" dirty="0">
                <a:solidFill>
                  <a:srgbClr val="7030A0"/>
                </a:solidFill>
              </a:rPr>
              <a:t>Content  of most slides borrowed from</a:t>
            </a:r>
            <a:br>
              <a:rPr lang="en-US" sz="2500" dirty="0">
                <a:solidFill>
                  <a:srgbClr val="7030A0"/>
                </a:solidFill>
              </a:rPr>
            </a:br>
            <a:r>
              <a:rPr lang="en-US" sz="2500" dirty="0" err="1">
                <a:solidFill>
                  <a:srgbClr val="7030A0"/>
                </a:solidFill>
              </a:rPr>
              <a:t>Zhoubin</a:t>
            </a:r>
            <a:r>
              <a:rPr lang="en-US" sz="2500" dirty="0">
                <a:solidFill>
                  <a:srgbClr val="7030A0"/>
                </a:solidFill>
              </a:rPr>
              <a:t> </a:t>
            </a:r>
            <a:r>
              <a:rPr lang="en-US" sz="2500" dirty="0" err="1">
                <a:solidFill>
                  <a:srgbClr val="7030A0"/>
                </a:solidFill>
              </a:rPr>
              <a:t>Ghahramani</a:t>
            </a:r>
            <a:r>
              <a:rPr lang="en-US" sz="2500" dirty="0">
                <a:solidFill>
                  <a:srgbClr val="7030A0"/>
                </a:solidFill>
              </a:rPr>
              <a:t> and Michael Jordan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parametric models, we do inference on</a:t>
            </a:r>
            <a:br>
              <a:rPr lang="en-US" dirty="0"/>
            </a:br>
            <a:r>
              <a:rPr lang="en-US" u="sng" dirty="0"/>
              <a:t>random variables</a:t>
            </a:r>
            <a:r>
              <a:rPr lang="en-US" dirty="0"/>
              <a:t> </a:t>
            </a:r>
            <a:r>
              <a:rPr lang="el-GR" dirty="0"/>
              <a:t>θ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For nonparametric models, we do inference on </a:t>
            </a:r>
            <a:r>
              <a:rPr lang="en-US" u="sng" dirty="0"/>
              <a:t>stochastic processes </a:t>
            </a:r>
          </a:p>
          <a:p>
            <a:pPr lvl="1"/>
            <a:r>
              <a:rPr lang="en-US" dirty="0"/>
              <a:t>Think about stochastic process as ‘infinite-dimensional random variable’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12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This Buy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2" y="1554482"/>
            <a:ext cx="9220200" cy="601389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Distributions over </a:t>
            </a:r>
          </a:p>
          <a:p>
            <a:pPr lvl="1"/>
            <a:r>
              <a:rPr lang="en-US" dirty="0"/>
              <a:t>Partitions</a:t>
            </a:r>
          </a:p>
          <a:p>
            <a:pPr lvl="2"/>
            <a:r>
              <a:rPr lang="en-US" dirty="0">
                <a:effectLst>
                  <a:glow>
                    <a:schemeClr val="accent6">
                      <a:satMod val="175000"/>
                      <a:alpha val="40000"/>
                    </a:schemeClr>
                  </a:glow>
                </a:effectLst>
              </a:rPr>
              <a:t>E.g., for inferring topics when number of topics not known in advance</a:t>
            </a:r>
          </a:p>
          <a:p>
            <a:pPr lvl="2"/>
            <a:r>
              <a:rPr lang="en-US" dirty="0"/>
              <a:t>E.g., for inferring clusters when number of clusters not known in advance</a:t>
            </a:r>
          </a:p>
          <a:p>
            <a:pPr lvl="1"/>
            <a:r>
              <a:rPr lang="en-US" dirty="0"/>
              <a:t>Directed trees of unbounded depth and breadth</a:t>
            </a:r>
          </a:p>
          <a:p>
            <a:pPr lvl="2"/>
            <a:r>
              <a:rPr lang="en-US" dirty="0"/>
              <a:t>E.g., Antonio Blanca’s phylogenetic trees</a:t>
            </a:r>
          </a:p>
          <a:p>
            <a:pPr lvl="2"/>
            <a:r>
              <a:rPr lang="en-US" dirty="0"/>
              <a:t>E.g., for inferring category structure</a:t>
            </a:r>
          </a:p>
          <a:p>
            <a:pPr lvl="1"/>
            <a:r>
              <a:rPr lang="en-US" dirty="0"/>
              <a:t>Sparse binary infinite dimensional matrices</a:t>
            </a:r>
          </a:p>
          <a:p>
            <a:pPr lvl="2"/>
            <a:r>
              <a:rPr lang="en-US" dirty="0"/>
              <a:t>E.g., for inferring implicit features</a:t>
            </a:r>
          </a:p>
          <a:p>
            <a:pPr lvl="1"/>
            <a:r>
              <a:rPr lang="en-US" dirty="0"/>
              <a:t>Functions</a:t>
            </a:r>
          </a:p>
          <a:p>
            <a:pPr lvl="2"/>
            <a:r>
              <a:rPr lang="en-US" dirty="0"/>
              <a:t>E.g., prior specifying function smoothness</a:t>
            </a:r>
          </a:p>
          <a:p>
            <a:pPr marL="120911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51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Intuition: Mixture Of Gaussians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GMM has a fixed number of components.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                             </a:t>
            </a:r>
            <a:r>
              <a:rPr lang="en-US" dirty="0" err="1">
                <a:solidFill>
                  <a:srgbClr val="FF0000"/>
                </a:solidFill>
              </a:rPr>
              <a:t>θ</a:t>
            </a:r>
            <a:r>
              <a:rPr lang="en-US" dirty="0">
                <a:solidFill>
                  <a:srgbClr val="FF0000"/>
                </a:solidFill>
              </a:rPr>
              <a:t>: means and variances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927019"/>
              </p:ext>
            </p:extLst>
          </p:nvPr>
        </p:nvGraphicFramePr>
        <p:xfrm>
          <a:off x="2641600" y="2203450"/>
          <a:ext cx="4456113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0" name="Equation" r:id="rId4" imgW="2705100" imgH="698500" progId="Equation.DSMT4">
                  <p:embed/>
                </p:oleObj>
              </mc:Choice>
              <mc:Fallback>
                <p:oleObj name="Equation" r:id="rId4" imgW="27051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41600" y="2203450"/>
                        <a:ext cx="4456113" cy="1150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-497537" y="4045772"/>
            <a:ext cx="9499472" cy="3720421"/>
            <a:chOff x="91648" y="4045772"/>
            <a:chExt cx="9499472" cy="3720421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83" y="4435678"/>
              <a:ext cx="4150312" cy="3055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7136" y="4478619"/>
              <a:ext cx="4713984" cy="2989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3808" y="7514838"/>
              <a:ext cx="2575584" cy="235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3911" y="7531160"/>
              <a:ext cx="2575584" cy="235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91648" y="4045772"/>
              <a:ext cx="1722263" cy="22651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7030A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479008" y="2355620"/>
            <a:ext cx="2313454" cy="1569660"/>
          </a:xfrm>
          <a:prstGeom prst="rect">
            <a:avLst/>
          </a:prstGeom>
          <a:solidFill>
            <a:srgbClr val="009DD9"/>
          </a:solidFill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7030A0"/>
                </a:solidFill>
              </a:rPr>
              <a:t>Quiz: What sort</a:t>
            </a:r>
            <a:br>
              <a:rPr lang="en-US" sz="2400" dirty="0">
                <a:solidFill>
                  <a:srgbClr val="7030A0"/>
                </a:solidFill>
              </a:rPr>
            </a:br>
            <a:r>
              <a:rPr lang="en-US" sz="2400" dirty="0">
                <a:solidFill>
                  <a:srgbClr val="7030A0"/>
                </a:solidFill>
              </a:rPr>
              <a:t>of prior would</a:t>
            </a:r>
            <a:br>
              <a:rPr lang="en-US" sz="2400" dirty="0">
                <a:solidFill>
                  <a:srgbClr val="7030A0"/>
                </a:solidFill>
              </a:rPr>
            </a:br>
            <a:r>
              <a:rPr lang="en-US" sz="2400" dirty="0">
                <a:solidFill>
                  <a:srgbClr val="7030A0"/>
                </a:solidFill>
              </a:rPr>
              <a:t>you put on π?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7030A0"/>
                </a:solidFill>
              </a:rPr>
              <a:t>On </a:t>
            </a:r>
            <a:r>
              <a:rPr lang="en-US" sz="2400" dirty="0" err="1">
                <a:solidFill>
                  <a:srgbClr val="7030A0"/>
                </a:solidFill>
              </a:rPr>
              <a:t>θ</a:t>
            </a:r>
            <a:r>
              <a:rPr lang="en-US" sz="2400" dirty="0">
                <a:solidFill>
                  <a:srgbClr val="7030A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3338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1_Default2014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3735</TotalTime>
  <Words>1960</Words>
  <Application>Microsoft Macintosh PowerPoint</Application>
  <PresentationFormat>Custom</PresentationFormat>
  <Paragraphs>432</Paragraphs>
  <Slides>50</Slides>
  <Notes>25</Notes>
  <HiddenSlides>2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ＭＳ Ｐゴシック</vt:lpstr>
      <vt:lpstr>Arial</vt:lpstr>
      <vt:lpstr>Calibri</vt:lpstr>
      <vt:lpstr>Cambria Math</vt:lpstr>
      <vt:lpstr>StarSymbol</vt:lpstr>
      <vt:lpstr>Symbol</vt:lpstr>
      <vt:lpstr>Wingdings</vt:lpstr>
      <vt:lpstr>1_Default2014</vt:lpstr>
      <vt:lpstr>Equation</vt:lpstr>
      <vt:lpstr>CSCI 5822 Probabilistic Models of Human and Machine Learning</vt:lpstr>
      <vt:lpstr>Nonparametric Bayesian Models</vt:lpstr>
      <vt:lpstr>Parametric Model</vt:lpstr>
      <vt:lpstr>Nonparametric Model</vt:lpstr>
      <vt:lpstr>Example: k Nearest Neighbor (kNN) Classifier</vt:lpstr>
      <vt:lpstr>Bayesian Nonparametric Models</vt:lpstr>
      <vt:lpstr>PowerPoint Presentation</vt:lpstr>
      <vt:lpstr>What Will This Buy Us?</vt:lpstr>
      <vt:lpstr>Intuition: Mixture Of Gaussians</vt:lpstr>
      <vt:lpstr>Intuition: Mixture Of Gaussians</vt:lpstr>
      <vt:lpstr>Being Bayesian</vt:lpstr>
      <vt:lpstr>Stick Breaking</vt:lpstr>
      <vt:lpstr>Dirichlet Process</vt:lpstr>
      <vt:lpstr>Dirichlet Process Draws</vt:lpstr>
      <vt:lpstr>Dirichlet Process</vt:lpstr>
      <vt:lpstr>*Digression* Relation of Dirichlet Process and Dirichlet Distribution</vt:lpstr>
      <vt:lpstr>Dirichlet Process Mixture of Gaussians</vt:lpstr>
      <vt:lpstr>Sampling From A DP Mixture of Gaussians</vt:lpstr>
      <vt:lpstr>Drawing From A Dirichlet Process</vt:lpstr>
      <vt:lpstr>Chinese Restaurant Process: Informal Description</vt:lpstr>
      <vt:lpstr>Chinese Restaurant Process</vt:lpstr>
      <vt:lpstr>Chinese Restaurant Process: Formal Description</vt:lpstr>
      <vt:lpstr>Comments On CRP</vt:lpstr>
      <vt:lpstr>Infinite Exchangeability of CRP</vt:lpstr>
      <vt:lpstr>Inifinite Exchangeability of CRP</vt:lpstr>
      <vt:lpstr>De Finetti (1935)</vt:lpstr>
      <vt:lpstr>Consequence Of Exchangeability</vt:lpstr>
      <vt:lpstr>REVIEW: Dirichlet Process</vt:lpstr>
      <vt:lpstr>Dirichlet Process: Conjugacy</vt:lpstr>
      <vt:lpstr>CRP-Based Gibbs Sampling Demo</vt:lpstr>
      <vt:lpstr>Parameters Vs. Partitions</vt:lpstr>
      <vt:lpstr>Bayesian Mixture Model (Finite Case)</vt:lpstr>
      <vt:lpstr>Bayesian Mixture Model (Finite Case)</vt:lpstr>
      <vt:lpstr>Gibbs Sampler Derivation </vt:lpstr>
      <vt:lpstr>From Finite To Infinite Mixtures</vt:lpstr>
      <vt:lpstr>Incorporating Observations</vt:lpstr>
      <vt:lpstr>Partitioning Performed By CRP</vt:lpstr>
      <vt:lpstr>More General Prior On Binary Matrices</vt:lpstr>
      <vt:lpstr>Finite Binary Feature Matrix</vt:lpstr>
      <vt:lpstr>PowerPoint Presentation</vt:lpstr>
      <vt:lpstr>PowerPoint Presentation</vt:lpstr>
      <vt:lpstr>Binary Matrices In Left-Ordered Form</vt:lpstr>
      <vt:lpstr>PowerPoint Presentation</vt:lpstr>
      <vt:lpstr>Indian Buffet Process</vt:lpstr>
      <vt:lpstr>IBP Example (Griffiths &amp; Ghahramani, 2006)</vt:lpstr>
      <vt:lpstr>Ghahramani’s Model Space</vt:lpstr>
      <vt:lpstr>PowerPoint Presentation</vt:lpstr>
      <vt:lpstr>Hierarchical Dirichlet Process (HDP)</vt:lpstr>
      <vt:lpstr>Hierarchical Dirichlet Process</vt:lpstr>
      <vt:lpstr>Other Stick Breaking Processes</vt:lpstr>
    </vt:vector>
  </TitlesOfParts>
  <Company>University of Colorado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Nonparametric Bayesian Models</dc:title>
  <dc:creator>Michael Mozer</dc:creator>
  <cp:lastModifiedBy>Michael C Mozer</cp:lastModifiedBy>
  <cp:revision>374</cp:revision>
  <dcterms:created xsi:type="dcterms:W3CDTF">2012-10-23T01:46:04Z</dcterms:created>
  <dcterms:modified xsi:type="dcterms:W3CDTF">2018-04-05T18:31:29Z</dcterms:modified>
</cp:coreProperties>
</file>