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8"/>
  </p:notesMasterIdLst>
  <p:sldIdLst>
    <p:sldId id="368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12750" indent="-2032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28650" indent="-198438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44550" indent="-2127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60450" indent="-2000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3" autoAdjust="0"/>
    <p:restoredTop sz="79029"/>
  </p:normalViewPr>
  <p:slideViewPr>
    <p:cSldViewPr>
      <p:cViewPr varScale="1">
        <p:scale>
          <a:sx n="105" d="100"/>
          <a:sy n="105" d="100"/>
        </p:scale>
        <p:origin x="213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0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8563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367B30-AD36-44DF-8374-7119A9D38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5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55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3D04CE-D665-4E25-AD09-7CA8AE7C4899}" type="slidenum">
              <a:rPr lang="en-GB"/>
              <a:pPr/>
              <a:t>11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272D68-9925-4A43-AD4A-F355BC0DB8B8}" type="slidenum">
              <a:rPr lang="en-GB"/>
              <a:pPr/>
              <a:t>12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EF3939-A86B-4E53-BEA4-39B49C1D3104}" type="slidenum">
              <a:rPr lang="en-GB"/>
              <a:pPr/>
              <a:t>13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B5B54E-B2BB-4510-9AE2-38820BF19B72}" type="slidenum">
              <a:rPr lang="en-GB"/>
              <a:pPr/>
              <a:t>14</a:t>
            </a:fld>
            <a:endParaRPr lang="en-GB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DFCBFF-91DA-4C4E-A058-CBBDFE8DBC93}" type="slidenum">
              <a:rPr lang="en-GB"/>
              <a:pPr/>
              <a:t>15</a:t>
            </a:fld>
            <a:endParaRPr lang="en-GB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D2E600-C91E-454C-B246-28AB33D23C6E}" type="slidenum">
              <a:rPr lang="en-GB"/>
              <a:pPr/>
              <a:t>16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969D13-37D4-43BC-A5C4-99E721376E9D}" type="slidenum">
              <a:rPr lang="en-GB"/>
              <a:pPr/>
              <a:t>17</a:t>
            </a:fld>
            <a:endParaRPr lang="en-GB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1DC658-4BF3-434F-A018-63698C465252}" type="slidenum">
              <a:rPr lang="en-GB"/>
              <a:pPr/>
              <a:t>18</a:t>
            </a:fld>
            <a:endParaRPr lang="en-GB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862D56-75D8-4CA7-B7CC-58AEB4D7BCD0}" type="slidenum">
              <a:rPr lang="en-GB"/>
              <a:pPr/>
              <a:t>19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FE2431-5040-4274-B895-12D333B59CC8}" type="slidenum">
              <a:rPr lang="en-GB"/>
              <a:pPr/>
              <a:t>20</a:t>
            </a:fld>
            <a:endParaRPr lang="en-GB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C72619-FFFE-40E3-8F87-63D8328AC09C}" type="slidenum">
              <a:rPr lang="en-GB"/>
              <a:pPr/>
              <a:t>2</a:t>
            </a:fld>
            <a:endParaRPr lang="en-GB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FE11BE-63C7-4189-A34C-0F999B3F7841}" type="slidenum">
              <a:rPr lang="en-GB"/>
              <a:pPr/>
              <a:t>21</a:t>
            </a:fld>
            <a:endParaRPr lang="en-GB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7C6622-1B8D-4F15-87D6-C7DBADBBEC15}" type="slidenum">
              <a:rPr lang="en-GB"/>
              <a:pPr/>
              <a:t>22</a:t>
            </a:fld>
            <a:endParaRPr lang="en-GB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9463B9-32FB-43A1-B6E7-C38ACB0D374B}" type="slidenum">
              <a:rPr lang="en-GB"/>
              <a:pPr/>
              <a:t>23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28053E-E876-4ACC-8171-0AB914F49D54}" type="slidenum">
              <a:rPr lang="en-GB"/>
              <a:pPr/>
              <a:t>24</a:t>
            </a:fld>
            <a:endParaRPr lang="en-GB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3C6737-B1CF-4EA4-91CF-1CC953CEFB38}" type="slidenum">
              <a:rPr lang="en-GB"/>
              <a:pPr/>
              <a:t>25</a:t>
            </a:fld>
            <a:endParaRPr lang="en-GB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786D1-E457-45F1-8660-8D2A92795A58}" type="slidenum">
              <a:rPr lang="en-GB"/>
              <a:pPr/>
              <a:t>26</a:t>
            </a:fld>
            <a:endParaRPr lang="en-GB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09B42-C255-4A66-B911-0A37ECB9D257}" type="slidenum">
              <a:rPr lang="en-GB"/>
              <a:pPr/>
              <a:t>4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13298E-4A05-43FC-8490-B9E8FAE8329E}" type="slidenum">
              <a:rPr lang="en-GB"/>
              <a:pPr/>
              <a:t>5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66367E-873A-440C-A7D7-9F9F3F09E617}" type="slidenum">
              <a:rPr lang="en-GB"/>
              <a:pPr/>
              <a:t>6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349BF7-1767-440B-8471-AFFFBDE1BCAD}" type="slidenum">
              <a:rPr lang="en-GB"/>
              <a:pPr/>
              <a:t>7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A5644E-0906-4B05-97AC-E821EB58ADAD}" type="slidenum">
              <a:rPr lang="en-GB"/>
              <a:pPr/>
              <a:t>8</a:t>
            </a:fld>
            <a:endParaRPr lang="en-GB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3663" y="763588"/>
            <a:ext cx="50244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380548-1240-469E-A550-C3F3446FC5F6}" type="slidenum">
              <a:rPr lang="en-GB"/>
              <a:pPr/>
              <a:t>9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306180-843F-4CA1-98F3-E0E7BC328A93}" type="slidenum">
              <a:rPr lang="en-GB"/>
              <a:pPr/>
              <a:t>10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5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9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2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89B-63E0-2C47-B3BE-53D6E66B9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8DF-A969-794A-BC1F-F4AE46594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4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41A4-DD06-F148-AA27-B5956DC64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0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36"/>
            <a:ext cx="9042400" cy="1254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9"/>
            <a:ext cx="3165475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7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7"/>
            <a:ext cx="4459288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4"/>
          </a:xfrm>
        </p:spPr>
        <p:txBody>
          <a:bodyPr/>
          <a:lstStyle>
            <a:lvl1pPr marL="99616" indent="-99616">
              <a:spcBef>
                <a:spcPts val="218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398461">
              <a:spcBef>
                <a:spcPts val="2180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498078">
              <a:spcBef>
                <a:spcPts val="1307"/>
              </a:spcBef>
              <a:buFont typeface="Calibri" pitchFamily="34" charset="0"/>
              <a:buChar char=" "/>
              <a:defRPr/>
            </a:lvl3pPr>
            <a:lvl4pPr marL="846732">
              <a:spcBef>
                <a:spcPts val="1307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73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D643-BDCE-C940-9C8A-28F96B7D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803"/>
            <a:ext cx="8568531" cy="150143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20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0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94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92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9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9884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486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9846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EAED-2C41-334B-9A2D-CC6139F4B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9F3-46F2-524E-A276-B67BB673A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2" y="1692184"/>
            <a:ext cx="4454027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2" y="2397398"/>
            <a:ext cx="4454027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26" y="1692184"/>
            <a:ext cx="4455776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26" y="2397398"/>
            <a:ext cx="4455776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60F8E-73F2-0944-B73B-A95371B98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1FC8-31EA-1141-B8C0-FA59AC919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35B-D489-8D4F-90EE-5CA4913A1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6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5"/>
            <a:ext cx="5635349" cy="6451973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6" y="1581939"/>
            <a:ext cx="3316456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7F04-F301-CA48-82AD-1E796F30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2"/>
            <a:ext cx="6048375" cy="4535805"/>
          </a:xfrm>
        </p:spPr>
        <p:txBody>
          <a:bodyPr/>
          <a:lstStyle>
            <a:lvl1pPr marL="0" indent="0">
              <a:buNone/>
              <a:defRPr sz="3400"/>
            </a:lvl1pPr>
            <a:lvl2pPr marL="498078" indent="0">
              <a:buNone/>
              <a:defRPr sz="3100"/>
            </a:lvl2pPr>
            <a:lvl3pPr marL="996154" indent="0">
              <a:buNone/>
              <a:defRPr sz="2500"/>
            </a:lvl3pPr>
            <a:lvl4pPr marL="1494235" indent="0">
              <a:buNone/>
              <a:defRPr sz="2200"/>
            </a:lvl4pPr>
            <a:lvl5pPr marL="1992312" indent="0">
              <a:buNone/>
              <a:defRPr sz="2200"/>
            </a:lvl5pPr>
            <a:lvl6pPr marL="2490390" indent="0">
              <a:buNone/>
              <a:defRPr sz="2200"/>
            </a:lvl6pPr>
            <a:lvl7pPr marL="2988465" indent="0">
              <a:buNone/>
              <a:defRPr sz="2200"/>
            </a:lvl7pPr>
            <a:lvl8pPr marL="3486544" indent="0">
              <a:buNone/>
              <a:defRPr sz="2200"/>
            </a:lvl8pPr>
            <a:lvl9pPr marL="398462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7"/>
            <a:ext cx="6048375" cy="887211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BBF1-E399-9E45-AFEC-3F2EE3C7A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99637" tIns="49817" rIns="99637" bIns="498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0"/>
            <a:ext cx="9072563" cy="5409018"/>
          </a:xfrm>
          <a:prstGeom prst="rect">
            <a:avLst/>
          </a:prstGeom>
        </p:spPr>
        <p:txBody>
          <a:bodyPr vert="horz" lIns="99637" tIns="49817" rIns="99637" bIns="498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96362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78981" indent="-278981" algn="l" defTabSz="996362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498183" indent="-99637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5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47273" indent="-249089" algn="l" defTabSz="996362" rtl="0" eaLnBrk="1" latinLnBrk="0" hangingPunct="1">
        <a:spcBef>
          <a:spcPct val="20000"/>
        </a:spcBef>
        <a:buFont typeface="Wingdings" pitchFamily="2" charset="2"/>
        <a:buChar char="§"/>
        <a:defRPr sz="25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996362" indent="0" algn="l" defTabSz="996362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3999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817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635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453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183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362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454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72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090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908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726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544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CSCI 5822</a:t>
            </a:r>
            <a:br>
              <a:rPr lang="en-US" dirty="0"/>
            </a:br>
            <a:r>
              <a:rPr lang="en-US" dirty="0"/>
              <a:t>Probabilistic Models of</a:t>
            </a:r>
            <a:br>
              <a:rPr lang="en-US" dirty="0"/>
            </a:br>
            <a:r>
              <a:rPr lang="en-US" dirty="0"/>
              <a:t>Human and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Mike </a:t>
            </a:r>
            <a:r>
              <a:rPr lang="en-US" dirty="0" err="1">
                <a:solidFill>
                  <a:schemeClr val="tx1"/>
                </a:solidFill>
              </a:rPr>
              <a:t>Mozer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Department of Computer Science and</a:t>
            </a:r>
            <a:br>
              <a:rPr lang="en-US" dirty="0"/>
            </a:br>
            <a:r>
              <a:rPr lang="en-US" dirty="0"/>
              <a:t>Institute of Cognitive Science</a:t>
            </a:r>
            <a:br>
              <a:rPr lang="en-US" dirty="0"/>
            </a:br>
            <a:r>
              <a:rPr lang="en-US" dirty="0"/>
              <a:t>University of Colorado at Boulder</a:t>
            </a:r>
          </a:p>
        </p:txBody>
      </p:sp>
    </p:spTree>
    <p:extLst>
      <p:ext uri="{BB962C8B-B14F-4D97-AF65-F5344CB8AC3E}">
        <p14:creationId xmlns:p14="http://schemas.microsoft.com/office/powerpoint/2010/main" val="145255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319588" y="7159625"/>
            <a:ext cx="49911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en-GB">
                <a:solidFill>
                  <a:srgbClr val="FF0000"/>
                </a:solidFill>
                <a:cs typeface="Arial" charset="0"/>
              </a:rPr>
              <a:t>α</a:t>
            </a:r>
            <a:r>
              <a:rPr lang="en-GB" baseline="-33000">
                <a:solidFill>
                  <a:srgbClr val="FF0000"/>
                </a:solidFill>
              </a:rPr>
              <a:t>h</a:t>
            </a:r>
            <a:r>
              <a:rPr lang="en-GB">
                <a:solidFill>
                  <a:srgbClr val="FF0000"/>
                </a:solidFill>
              </a:rPr>
              <a:t>, </a:t>
            </a:r>
            <a:r>
              <a:rPr lang="en-GB">
                <a:solidFill>
                  <a:srgbClr val="FF0000"/>
                </a:solidFill>
                <a:cs typeface="Arial" charset="0"/>
              </a:rPr>
              <a:t>α</a:t>
            </a:r>
            <a:r>
              <a:rPr lang="en-GB" baseline="-33000">
                <a:solidFill>
                  <a:srgbClr val="FF0000"/>
                </a:solidFill>
                <a:cs typeface="Arial" charset="0"/>
              </a:rPr>
              <a:t>t</a:t>
            </a:r>
            <a:r>
              <a:rPr lang="en-GB">
                <a:solidFill>
                  <a:srgbClr val="FF0000"/>
                </a:solidFill>
              </a:rPr>
              <a:t>, #h, and #t all indexed by these conditions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713" y="622300"/>
            <a:ext cx="8372475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6846888" y="3932238"/>
            <a:ext cx="1943100" cy="3246437"/>
          </a:xfrm>
          <a:prstGeom prst="ellipse">
            <a:avLst/>
          </a:prstGeom>
          <a:noFill/>
          <a:ln w="9525">
            <a:solidFill>
              <a:srgbClr val="FF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6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650" y="641350"/>
            <a:ext cx="8353425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 rot="19500000">
            <a:off x="3897313" y="1901825"/>
            <a:ext cx="16891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>
                <a:solidFill>
                  <a:srgbClr val="00FF00"/>
                </a:solidFill>
              </a:rPr>
              <a:t># parent config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 rot="19500000">
            <a:off x="3392488" y="2100263"/>
            <a:ext cx="9921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>
                <a:solidFill>
                  <a:srgbClr val="00FF00"/>
                </a:solidFill>
              </a:rPr>
              <a:t># nodes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9500000">
            <a:off x="6057900" y="1941513"/>
            <a:ext cx="15509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>
                <a:solidFill>
                  <a:srgbClr val="00FF00"/>
                </a:solidFill>
              </a:rPr>
              <a:t># node states</a:t>
            </a:r>
          </a:p>
        </p:txBody>
      </p:sp>
    </p:spTree>
    <p:extLst>
      <p:ext uri="{BB962C8B-B14F-4D97-AF65-F5344CB8AC3E}">
        <p14:creationId xmlns:p14="http://schemas.microsoft.com/office/powerpoint/2010/main" val="3629261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Computation of Marginal Likelihood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4899025"/>
          </a:xfrm>
          <a:ln/>
        </p:spPr>
        <p:txBody>
          <a:bodyPr/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Efficient closed form solution if</a:t>
            </a:r>
          </a:p>
          <a:p>
            <a:pPr lvl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no missing data (including no hidden variables)</a:t>
            </a:r>
          </a:p>
          <a:p>
            <a:pPr lvl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mutual independence of parameters </a:t>
            </a:r>
            <a:r>
              <a:rPr lang="en-GB">
                <a:cs typeface="Arial" charset="0"/>
              </a:rPr>
              <a:t>θ</a:t>
            </a:r>
          </a:p>
          <a:p>
            <a:pPr lvl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local distribution functions from the exponential family (binomial, Poisson, gamma, Gaussian, etc.)</a:t>
            </a:r>
          </a:p>
          <a:p>
            <a:pPr lvl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conjugate priors</a:t>
            </a:r>
          </a:p>
        </p:txBody>
      </p:sp>
    </p:spTree>
    <p:extLst>
      <p:ext uri="{BB962C8B-B14F-4D97-AF65-F5344CB8AC3E}">
        <p14:creationId xmlns:p14="http://schemas.microsoft.com/office/powerpoint/2010/main" val="2239769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Computation of Marginal Likelihood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4899025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Approximation techniques must be used otherwise.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E.g., for missing data can use Gibbs sampling or Gaussian approximation described earlier.</a:t>
            </a:r>
          </a:p>
          <a:p>
            <a:pPr lvl="2">
              <a:spcBef>
                <a:spcPts val="2888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Bayes theorem</a:t>
            </a:r>
          </a:p>
          <a:p>
            <a:pPr lvl="2">
              <a:spcBef>
                <a:spcPts val="2888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en-GB"/>
            </a:br>
            <a:r>
              <a:rPr lang="en-GB"/>
              <a:t>1. Evaluate numerator directly, estimate denominator using Gibbs sampling</a:t>
            </a:r>
          </a:p>
          <a:p>
            <a:pPr lvl="2">
              <a:spcBef>
                <a:spcPts val="2888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2. For large amounts of data, numerator can be approximated by a multivariate Gaussian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71825" y="3289300"/>
            <a:ext cx="3981450" cy="8001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854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Structure Priors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6032500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Hypothesis equivalence</a:t>
            </a:r>
          </a:p>
          <a:p>
            <a:pPr lvl="2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identify equivalence class of a given network structure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All possible structures equally likely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Partial specification: required and prohibited arcs</a:t>
            </a:r>
            <a:br>
              <a:rPr lang="en-GB"/>
            </a:br>
            <a:r>
              <a:rPr lang="en-GB"/>
              <a:t>(based on causal knowledge)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Ordering of variables + independence assumptions</a:t>
            </a:r>
          </a:p>
          <a:p>
            <a:pPr lvl="2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ordering based on e.g., temporal precedence</a:t>
            </a:r>
          </a:p>
          <a:p>
            <a:pPr lvl="2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presence or absence of arcs are mutually independent -&gt;</a:t>
            </a:r>
            <a:br>
              <a:rPr lang="en-GB"/>
            </a:br>
            <a:r>
              <a:rPr lang="en-GB"/>
              <a:t>n(n-1)/2 priors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p(m) ~ similarity(m, prior Belief Net)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94025" y="1492250"/>
            <a:ext cx="4019550" cy="44767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324350" y="1439863"/>
            <a:ext cx="823913" cy="639762"/>
          </a:xfrm>
          <a:prstGeom prst="ellipse">
            <a:avLst/>
          </a:prstGeom>
          <a:noFill/>
          <a:ln w="9525">
            <a:solidFill>
              <a:srgbClr val="00D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73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Parameter Priors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4899025"/>
          </a:xfrm>
          <a:ln/>
        </p:spPr>
        <p:txBody>
          <a:bodyPr/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all uniform: Beta(1,1)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use a prior Belief Net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7138" y="3127375"/>
            <a:ext cx="727710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383463" y="5753100"/>
            <a:ext cx="23971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en-GB">
                <a:solidFill>
                  <a:srgbClr val="FF3333"/>
                </a:solidFill>
              </a:rPr>
              <a:t>parameters depend</a:t>
            </a:r>
          </a:p>
          <a:p>
            <a:endParaRPr lang="en-GB">
              <a:solidFill>
                <a:srgbClr val="FF3333"/>
              </a:solidFill>
            </a:endParaRPr>
          </a:p>
          <a:p>
            <a:r>
              <a:rPr lang="en-GB">
                <a:solidFill>
                  <a:srgbClr val="FF3333"/>
                </a:solidFill>
              </a:rPr>
              <a:t>only on local structure</a:t>
            </a:r>
          </a:p>
        </p:txBody>
      </p:sp>
    </p:spTree>
    <p:extLst>
      <p:ext uri="{BB962C8B-B14F-4D97-AF65-F5344CB8AC3E}">
        <p14:creationId xmlns:p14="http://schemas.microsoft.com/office/powerpoint/2010/main" val="4218413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Model Search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5540375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Finding the belief net structure with highest score among those structures with at most </a:t>
            </a:r>
            <a:r>
              <a:rPr lang="en-GB" i="1"/>
              <a:t>k parents is NP-hard for k &gt; 1 (Chickering, 1995)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Sequential search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add, remove, reverse arcs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ensure no directed cycles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efficient in that changes to arcs affect only</a:t>
            </a:r>
            <a:br>
              <a:rPr lang="en-GB" i="1"/>
            </a:br>
            <a:r>
              <a:rPr lang="en-GB" i="1"/>
              <a:t>some components of p(D|M)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Heuristic methods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greedy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greedy with restarts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/>
              <a:t>MCMC / simulated annealing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3638" y="4202113"/>
            <a:ext cx="23622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262188" y="5895975"/>
            <a:ext cx="5053012" cy="346075"/>
          </a:xfrm>
          <a:prstGeom prst="line">
            <a:avLst/>
          </a:prstGeom>
          <a:noFill/>
          <a:ln w="9525">
            <a:solidFill>
              <a:srgbClr val="CC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30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888" y="646113"/>
            <a:ext cx="8324850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846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25" y="641350"/>
            <a:ext cx="8353425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304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4238" y="655638"/>
            <a:ext cx="8305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78238" y="1909763"/>
            <a:ext cx="27241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en-GB"/>
              <a:t>two most likely structures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 rot="20820000">
            <a:off x="6046788" y="3519488"/>
            <a:ext cx="846137" cy="261937"/>
          </a:xfrm>
          <a:prstGeom prst="ellipse">
            <a:avLst/>
          </a:prstGeom>
          <a:noFill/>
          <a:ln w="36720">
            <a:solidFill>
              <a:srgbClr val="9447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91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Learning Structure and Parameters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51054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The principle</a:t>
            </a:r>
          </a:p>
          <a:p>
            <a:pPr marL="403126"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Treat network structure, </a:t>
            </a:r>
            <a:r>
              <a:rPr lang="en-GB" dirty="0" err="1"/>
              <a:t>S</a:t>
            </a:r>
            <a:r>
              <a:rPr lang="en-GB" baseline="33000" dirty="0" err="1"/>
              <a:t>h</a:t>
            </a:r>
            <a:r>
              <a:rPr lang="en-GB" dirty="0"/>
              <a:t>, as a discrete RV</a:t>
            </a:r>
          </a:p>
          <a:p>
            <a:pPr marL="403126"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Calculate structure posterior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Integrate over uncertainty in structure to predict</a:t>
            </a:r>
          </a:p>
          <a:p>
            <a:pPr lvl="2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lvl="2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The practice</a:t>
            </a:r>
          </a:p>
          <a:p>
            <a:pPr marL="403126"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Computing marginal likelihood, p(</a:t>
            </a:r>
            <a:r>
              <a:rPr lang="en-GB" dirty="0" err="1"/>
              <a:t>D|S</a:t>
            </a:r>
            <a:r>
              <a:rPr lang="en-GB" baseline="33000" dirty="0" err="1"/>
              <a:t>h</a:t>
            </a:r>
            <a:r>
              <a:rPr lang="en-GB" dirty="0"/>
              <a:t>), can be difficult.</a:t>
            </a:r>
          </a:p>
          <a:p>
            <a:pPr marL="403126"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Learning structure can be impractical due to the large number of hypotheses (more than exponential in # of nodes)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4138" y="4008437"/>
            <a:ext cx="73723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30538" y="3151188"/>
            <a:ext cx="4019550" cy="447675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8152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663" y="631825"/>
            <a:ext cx="8362950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553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713" y="641350"/>
            <a:ext cx="8324850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063875" y="5919788"/>
            <a:ext cx="709613" cy="549275"/>
          </a:xfrm>
          <a:prstGeom prst="roundRect">
            <a:avLst>
              <a:gd name="adj" fmla="val 28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510213" y="5875338"/>
            <a:ext cx="1325562" cy="549275"/>
          </a:xfrm>
          <a:prstGeom prst="roundRect">
            <a:avLst>
              <a:gd name="adj" fmla="val 287"/>
            </a:avLst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527675" y="6048375"/>
            <a:ext cx="8191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en-GB"/>
              <a:t>2x10</a:t>
            </a:r>
            <a:r>
              <a:rPr lang="en-GB" baseline="33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78292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4238" y="650875"/>
            <a:ext cx="830580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06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188" y="641350"/>
            <a:ext cx="8343900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516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950" y="655638"/>
            <a:ext cx="833437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868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25" y="646113"/>
            <a:ext cx="8353425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003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713" y="646113"/>
            <a:ext cx="8324850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006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84256" y="1646237"/>
            <a:ext cx="9151856" cy="3810000"/>
            <a:chOff x="468312" y="1646237"/>
            <a:chExt cx="9151856" cy="3810000"/>
          </a:xfrm>
        </p:grpSpPr>
        <p:pic>
          <p:nvPicPr>
            <p:cNvPr id="1026" name="Picture 2" descr="C:\Users\mozer\Desktop\Clipboard0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2" y="1646237"/>
              <a:ext cx="915185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9500487" y="1722437"/>
              <a:ext cx="0" cy="3581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875928" y="6675437"/>
            <a:ext cx="4171976" cy="232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source:  www.bayesnets.com</a:t>
            </a:r>
          </a:p>
        </p:txBody>
      </p:sp>
    </p:spTree>
    <p:extLst>
      <p:ext uri="{BB962C8B-B14F-4D97-AF65-F5344CB8AC3E}">
        <p14:creationId xmlns:p14="http://schemas.microsoft.com/office/powerpoint/2010/main" val="111974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Approach to Structure Learning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4899025"/>
          </a:xfrm>
          <a:ln/>
        </p:spPr>
        <p:txBody>
          <a:bodyPr>
            <a:normAutofit lnSpcReduction="10000"/>
          </a:bodyPr>
          <a:lstStyle/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model selection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find a good model, and treat it as the correct model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selective model averaging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select a manageable number of candidate models and pretend that these models are exhaustive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Experimentally, both of these approaches produce good results.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i.e., good generalization</a:t>
            </a:r>
          </a:p>
        </p:txBody>
      </p:sp>
    </p:spTree>
    <p:extLst>
      <p:ext uri="{BB962C8B-B14F-4D97-AF65-F5344CB8AC3E}">
        <p14:creationId xmlns:p14="http://schemas.microsoft.com/office/powerpoint/2010/main" val="1427420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950" y="631825"/>
            <a:ext cx="8382000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861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7413" y="650875"/>
            <a:ext cx="834390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43175" y="7089775"/>
            <a:ext cx="49958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15160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19732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24304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2887663" indent="-198438" defTabSz="449263" fontAlgn="base" hangingPunct="0">
              <a:lnSpc>
                <a:spcPct val="3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en-GB">
                <a:solidFill>
                  <a:srgbClr val="FF0000"/>
                </a:solidFill>
              </a:rPr>
              <a:t>SLIDES STOLEN FROM DAVID HECKERMAN</a:t>
            </a:r>
          </a:p>
        </p:txBody>
      </p:sp>
    </p:spTree>
    <p:extLst>
      <p:ext uri="{BB962C8B-B14F-4D97-AF65-F5344CB8AC3E}">
        <p14:creationId xmlns:p14="http://schemas.microsoft.com/office/powerpoint/2010/main" val="622735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525" y="650875"/>
            <a:ext cx="832485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316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1925" cy="11652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Interpretation of Marginal Likelihood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1925" cy="5437188"/>
          </a:xfrm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Using chain rule for probabilities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en-GB"/>
            </a:br>
            <a:r>
              <a:rPr lang="en-GB"/>
              <a:t>Maximizing marginal likelihood also maximizes sequential prediction ability!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Relation to leave-one-out cross validation</a:t>
            </a:r>
          </a:p>
          <a:p>
            <a: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>
              <a:spcBef>
                <a:spcPts val="18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Problems with cross validation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can overfit the data, possibly because of interchanges (each item is used for training and for testing each other item)</a:t>
            </a:r>
          </a:p>
          <a:p>
            <a:pPr lvl="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has a hard time dealing with temporal sequence data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9513" y="2239963"/>
            <a:ext cx="518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7213" y="4541837"/>
            <a:ext cx="3886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305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3599" y="636588"/>
            <a:ext cx="8353425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440112" y="1493837"/>
            <a:ext cx="16192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92512" y="1493837"/>
            <a:ext cx="14668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1512" y="1265237"/>
            <a:ext cx="3657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Coin Example</a:t>
            </a:r>
          </a:p>
        </p:txBody>
      </p:sp>
    </p:spTree>
    <p:extLst>
      <p:ext uri="{BB962C8B-B14F-4D97-AF65-F5344CB8AC3E}">
        <p14:creationId xmlns:p14="http://schemas.microsoft.com/office/powerpoint/2010/main" val="112188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sz="2400" dirty="0" smtClean="0">
            <a:solidFill>
              <a:srgbClr val="7030A0"/>
            </a:solidFill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5913</TotalTime>
  <Words>324</Words>
  <Application>Microsoft Macintosh PowerPoint</Application>
  <PresentationFormat>Custom</PresentationFormat>
  <Paragraphs>104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Lucida Sans Unicode</vt:lpstr>
      <vt:lpstr>Times New Roman</vt:lpstr>
      <vt:lpstr>Wingdings</vt:lpstr>
      <vt:lpstr>DEFAULT</vt:lpstr>
      <vt:lpstr>CSCI 5822 Probabilistic Models of Human and Machine Learning</vt:lpstr>
      <vt:lpstr>Learning Structure and Parameters</vt:lpstr>
      <vt:lpstr>PowerPoint Presentation</vt:lpstr>
      <vt:lpstr>Approach to Structure Learning</vt:lpstr>
      <vt:lpstr>PowerPoint Presentation</vt:lpstr>
      <vt:lpstr>PowerPoint Presentation</vt:lpstr>
      <vt:lpstr>PowerPoint Presentation</vt:lpstr>
      <vt:lpstr>Interpretation of Marginal Likelihood</vt:lpstr>
      <vt:lpstr>PowerPoint Presentation</vt:lpstr>
      <vt:lpstr>PowerPoint Presentation</vt:lpstr>
      <vt:lpstr>PowerPoint Presentation</vt:lpstr>
      <vt:lpstr>Computation of Marginal Likelihood</vt:lpstr>
      <vt:lpstr>Computation of Marginal Likelihood</vt:lpstr>
      <vt:lpstr>Structure Priors</vt:lpstr>
      <vt:lpstr>Parameter Priors</vt:lpstr>
      <vt:lpstr>Model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With Bayesian Networks</dc:title>
  <dc:creator>mozer</dc:creator>
  <cp:lastModifiedBy>Michael C Mozer</cp:lastModifiedBy>
  <cp:revision>386</cp:revision>
  <cp:lastPrinted>2012-10-04T21:48:18Z</cp:lastPrinted>
  <dcterms:modified xsi:type="dcterms:W3CDTF">2018-03-20T16:36:08Z</dcterms:modified>
</cp:coreProperties>
</file>