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686" r:id="rId3"/>
    <p:sldMasterId id="2147483770" r:id="rId4"/>
    <p:sldMasterId id="2147483784" r:id="rId5"/>
  </p:sldMasterIdLst>
  <p:notesMasterIdLst>
    <p:notesMasterId r:id="rId39"/>
  </p:notesMasterIdLst>
  <p:sldIdLst>
    <p:sldId id="295" r:id="rId6"/>
    <p:sldId id="269" r:id="rId7"/>
    <p:sldId id="256" r:id="rId8"/>
    <p:sldId id="257" r:id="rId9"/>
    <p:sldId id="288" r:id="rId10"/>
    <p:sldId id="258" r:id="rId11"/>
    <p:sldId id="273" r:id="rId12"/>
    <p:sldId id="271" r:id="rId13"/>
    <p:sldId id="281" r:id="rId14"/>
    <p:sldId id="280" r:id="rId15"/>
    <p:sldId id="283" r:id="rId16"/>
    <p:sldId id="274" r:id="rId17"/>
    <p:sldId id="286" r:id="rId18"/>
    <p:sldId id="260" r:id="rId19"/>
    <p:sldId id="278" r:id="rId20"/>
    <p:sldId id="292" r:id="rId21"/>
    <p:sldId id="291" r:id="rId22"/>
    <p:sldId id="261" r:id="rId23"/>
    <p:sldId id="290" r:id="rId24"/>
    <p:sldId id="296" r:id="rId25"/>
    <p:sldId id="275" r:id="rId26"/>
    <p:sldId id="289" r:id="rId27"/>
    <p:sldId id="293" r:id="rId28"/>
    <p:sldId id="285" r:id="rId29"/>
    <p:sldId id="287" r:id="rId30"/>
    <p:sldId id="262" r:id="rId31"/>
    <p:sldId id="263" r:id="rId32"/>
    <p:sldId id="264" r:id="rId33"/>
    <p:sldId id="265" r:id="rId34"/>
    <p:sldId id="266" r:id="rId35"/>
    <p:sldId id="294" r:id="rId36"/>
    <p:sldId id="268" r:id="rId37"/>
    <p:sldId id="276" r:id="rId38"/>
  </p:sldIdLst>
  <p:sldSz cx="10080625" cy="7559675"/>
  <p:notesSz cx="7772400" cy="10058400"/>
  <p:defaultTextStyle>
    <a:defPPr>
      <a:defRPr lang="en-GB"/>
    </a:defPPr>
    <a:lvl1pPr algn="l" defTabSz="449263" rtl="0" fontAlgn="base" hangingPunct="0">
      <a:lnSpc>
        <a:spcPct val="4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15925" indent="-206375" algn="l" defTabSz="449263" rtl="0" fontAlgn="base" hangingPunct="0">
      <a:lnSpc>
        <a:spcPct val="4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631825" indent="-201613" algn="l" defTabSz="449263" rtl="0" fontAlgn="base" hangingPunct="0">
      <a:lnSpc>
        <a:spcPct val="4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847725" indent="-212725" algn="l" defTabSz="449263" rtl="0" fontAlgn="base" hangingPunct="0">
      <a:lnSpc>
        <a:spcPct val="4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063625" indent="-203200" algn="l" defTabSz="449263" rtl="0" fontAlgn="base" hangingPunct="0">
      <a:lnSpc>
        <a:spcPct val="4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56"/>
    <p:restoredTop sz="94629"/>
  </p:normalViewPr>
  <p:slideViewPr>
    <p:cSldViewPr>
      <p:cViewPr varScale="1">
        <p:scale>
          <a:sx n="124" d="100"/>
          <a:sy n="124" d="100"/>
        </p:scale>
        <p:origin x="200" y="2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24588" name="Rectangle 1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5250" y="763588"/>
            <a:ext cx="5024438" cy="37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60" name="Rectangle 1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00775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55975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55975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55975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55975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A2316FF7-D0A9-46F1-A26B-DB781B5630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343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B0918-989A-B147-B126-A98AEDAA35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05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FECF8E18-2385-40C3-8C0A-9EFF9F83AC3C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14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6500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r>
              <a:rPr lang="en-US" dirty="0">
                <a:latin typeface="Times New Roman" pitchFamily="18" charset="0"/>
              </a:rPr>
              <a:t>algorithm for TREES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3794F0DB-E99A-4060-98D8-A88CDE22EB31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15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6500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3794F0DB-E99A-4060-98D8-A88CDE22EB31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17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6500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4738BAE1-16D5-43A5-8FBE-F3A2C01A6563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18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6500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Multiple parents?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2316FF7-D0A9-46F1-A26B-DB781B563006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4387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no</a:t>
            </a:r>
            <a:r>
              <a:rPr kumimoji="1" lang="en-US" altLang="ja-JP" baseline="0" dirty="0"/>
              <a:t> / yes / no</a:t>
            </a:r>
          </a:p>
          <a:p>
            <a:endParaRPr kumimoji="1" lang="en-US" altLang="ja-JP" baseline="0" dirty="0"/>
          </a:p>
          <a:p>
            <a:r>
              <a:rPr kumimoji="1" lang="en-US" altLang="ja-JP" baseline="0" dirty="0"/>
              <a:t>last case is kind of interesting:  factor analysis.  x1 and x4 are causes x2 and x3 are effects.  x1 and x4 are dependent given x2 or x3. </a:t>
            </a:r>
          </a:p>
          <a:p>
            <a:r>
              <a:rPr kumimoji="1" lang="en-US" altLang="ja-JP" baseline="0" dirty="0"/>
              <a:t>4 possible causal configurations (for binary causes)</a:t>
            </a:r>
          </a:p>
          <a:p>
            <a:r>
              <a:rPr kumimoji="1" lang="en-US" altLang="ja-JP" baseline="0" dirty="0"/>
              <a:t>with N causal nodes, 2^N causal configurations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2316FF7-D0A9-46F1-A26B-DB781B563006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6240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Factor</a:t>
            </a:r>
            <a:r>
              <a:rPr lang="en-US" altLang="ja-JP" baseline="0" dirty="0"/>
              <a:t> graph makes explicit the information that needs to be combined</a:t>
            </a:r>
          </a:p>
          <a:p>
            <a:r>
              <a:rPr lang="en-US" altLang="ja-JP" baseline="0" dirty="0"/>
              <a:t>factors form </a:t>
            </a:r>
            <a:r>
              <a:rPr lang="en-US" altLang="ja-JP" baseline="0"/>
              <a:t>a tree</a:t>
            </a: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2316FF7-D0A9-46F1-A26B-DB781B563006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917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diameter = longest undirected path between two leaves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2316FF7-D0A9-46F1-A26B-DB781B563006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1453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Polytree</a:t>
            </a:r>
            <a:r>
              <a:rPr lang="en-US" dirty="0"/>
              <a:t>: tree with potentially multiple</a:t>
            </a:r>
            <a:r>
              <a:rPr lang="en-US" baseline="0" dirty="0"/>
              <a:t> parents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2316FF7-D0A9-46F1-A26B-DB781B563006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6577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16B07C61-A170-4ABE-A783-1B3E2ECFF9CB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26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4913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3CA3AEAE-530E-4DC4-A5F7-C14684605BBD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3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ABCD3B7D-7EAE-4D58-A287-C1BCBC07E58B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27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6500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BC7CE57F-BDAF-4D30-9D0A-6F923D11F7CD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28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4913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01F9EA2D-6D38-47A1-9669-CB32517F70B9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29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4913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B1CBE573-970F-4380-9DD6-DABD8A9E27C4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30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4913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B1CBE573-970F-4380-9DD6-DABD8A9E27C4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31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4913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C7A12370-DE9C-4CEE-A9A4-2E2E526C4973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32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4913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AD1E118B-A38F-404B-B056-BB7783036376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4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6500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Polytree</a:t>
            </a:r>
            <a:r>
              <a:rPr lang="en-US" dirty="0"/>
              <a:t>: tree with potentially multiple</a:t>
            </a:r>
            <a:r>
              <a:rPr lang="en-US" baseline="0" dirty="0"/>
              <a:t> parents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2316FF7-D0A9-46F1-A26B-DB781B56300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657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0A7A58FB-928A-47B8-B86F-D869F8548356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6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6500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r>
              <a:rPr lang="en-US" dirty="0" err="1">
                <a:latin typeface="Times New Roman" pitchFamily="18" charset="0"/>
              </a:rPr>
              <a:t>M_ij</a:t>
            </a:r>
            <a:r>
              <a:rPr lang="en-US" dirty="0">
                <a:latin typeface="Times New Roman" pitchFamily="18" charset="0"/>
              </a:rPr>
              <a:t> : marginal , message</a:t>
            </a:r>
          </a:p>
          <a:p>
            <a:endParaRPr lang="en-US" dirty="0">
              <a:latin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</a:rPr>
              <a:t>What is saved in variable elimination computation?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43A05E07-D372-4762-A55F-C2BE7EF6D29A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7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6500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r>
              <a:rPr lang="en-US" dirty="0">
                <a:latin typeface="Times New Roman" pitchFamily="18" charset="0"/>
              </a:rPr>
              <a:t>If we have a tree, can always eliminate a leaf node, left with tree, then </a:t>
            </a:r>
            <a:r>
              <a:rPr lang="en-US" dirty="0" err="1">
                <a:latin typeface="Times New Roman" pitchFamily="18" charset="0"/>
              </a:rPr>
              <a:t>recurse</a:t>
            </a:r>
            <a:r>
              <a:rPr lang="en-US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2316FF7-D0A9-46F1-A26B-DB781B56300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554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C, eliminate:  B, A,</a:t>
            </a:r>
            <a:r>
              <a:rPr lang="en-US" baseline="0" dirty="0"/>
              <a:t> D, E</a:t>
            </a:r>
          </a:p>
          <a:p>
            <a:r>
              <a:rPr lang="en-US" baseline="0" dirty="0"/>
              <a:t>For B, eliminate:  D, E, C,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2316FF7-D0A9-46F1-A26B-DB781B56300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554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426D5C5E-232A-4C3E-AF9B-4ED5C1EE586B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12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6500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r>
              <a:rPr lang="en-US" dirty="0">
                <a:latin typeface="Times New Roman" pitchFamily="18" charset="0"/>
              </a:rPr>
              <a:t>M12</a:t>
            </a:r>
            <a:r>
              <a:rPr lang="en-US" baseline="0" dirty="0">
                <a:latin typeface="Times New Roman" pitchFamily="18" charset="0"/>
              </a:rPr>
              <a:t> = 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1"/>
            <a:ext cx="8568531" cy="1620430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27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0724-30EA-4E48-BD14-AC64509BF718}" type="datetimeFigureOut">
              <a:rPr lang="en-US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835C3-0448-4053-AF08-EF69D736F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4953A-7D23-4F76-BB7A-EA710EF95B22}" type="datetimeFigureOut">
              <a:rPr lang="en-US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61C02-094B-4FBF-815A-3D1E27712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81" y="302781"/>
            <a:ext cx="2268141" cy="64502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81"/>
            <a:ext cx="6636411" cy="64502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B78AA-46DA-43B7-ABFB-AB6FA721194C}" type="datetimeFigureOut">
              <a:rPr lang="en-US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11442-F0E7-4051-AFDB-498926125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1"/>
            <a:ext cx="8568531" cy="1620430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27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0F0724-30EA-4E48-BD14-AC64509BF718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4835C3-0448-4053-AF08-EF69D736F6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28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6066" y="1511944"/>
            <a:ext cx="9240573" cy="5241025"/>
          </a:xfrm>
        </p:spPr>
        <p:txBody>
          <a:bodyPr/>
          <a:lstStyle>
            <a:lvl1pPr marL="100783" indent="-100783">
              <a:spcBef>
                <a:spcPts val="2205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403135">
              <a:spcBef>
                <a:spcPts val="2205"/>
              </a:spcBef>
              <a:spcAft>
                <a:spcPts val="0"/>
              </a:spcAft>
              <a:defRPr sz="3000">
                <a:solidFill>
                  <a:schemeClr val="accent2"/>
                </a:solidFill>
              </a:defRPr>
            </a:lvl2pPr>
            <a:lvl3pPr marL="398463" indent="4763">
              <a:spcBef>
                <a:spcPts val="1323"/>
              </a:spcBef>
              <a:buFont typeface="Calibri" pitchFamily="34" charset="0"/>
              <a:buChar char=" "/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 marL="455613" indent="149225">
              <a:spcBef>
                <a:spcPts val="1323"/>
              </a:spcBef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4pPr>
            <a:lvl5pPr marL="625475" indent="0">
              <a:spcBef>
                <a:spcPts val="882"/>
              </a:spcBef>
              <a:buFont typeface="Calibri" pitchFamily="34" charset="0"/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insert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0897C7-A7F9-4372-84AC-E20E4758534A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6FEC2-1221-480A-AE7A-A8286B957A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32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44" y="4857837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44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9A13D8-1D06-4679-9351-190091F78241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A5956-7A73-4BBE-BFDC-408B365E67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51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36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763936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F0496B-BD25-4ED2-A7AD-BD50139EE62A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1FC21-E532-4971-8F31-958E32DB09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95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75" y="1692223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75" y="2397399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223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9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F29C7B-989B-4EF4-A66C-EB50A5317A33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53F79-9CF8-48F6-9F9F-6BE4FB081C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61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AE8B13-5C28-4753-B358-0A176FA3DB88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77B17-C3D6-4A0A-8147-95AF002EE5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0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CB42F8-5F34-4BC5-959B-2937BD9DDBBF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23E596-B90E-429D-83B9-1F74364B61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13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90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8E2116-F505-4068-AE74-B51E2C49C5F1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88E9B-928C-4A57-820E-A2191155CE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1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64" y="1511944"/>
            <a:ext cx="9240573" cy="5241025"/>
          </a:xfrm>
        </p:spPr>
        <p:txBody>
          <a:bodyPr/>
          <a:lstStyle>
            <a:lvl1pPr marL="100783" indent="-100783">
              <a:spcBef>
                <a:spcPts val="2205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403135">
              <a:spcBef>
                <a:spcPts val="2205"/>
              </a:spcBef>
              <a:spcAft>
                <a:spcPts val="0"/>
              </a:spcAft>
              <a:defRPr/>
            </a:lvl2pPr>
            <a:lvl3pPr marL="503920">
              <a:spcBef>
                <a:spcPts val="1323"/>
              </a:spcBef>
              <a:buFont typeface="Calibri" pitchFamily="34" charset="0"/>
              <a:buChar char=" "/>
              <a:defRPr/>
            </a:lvl3pPr>
            <a:lvl4pPr marL="856663">
              <a:spcBef>
                <a:spcPts val="1323"/>
              </a:spcBef>
              <a:defRPr/>
            </a:lvl4pPr>
            <a:lvl5pPr>
              <a:spcBef>
                <a:spcPts val="882"/>
              </a:spcBef>
              <a:buFont typeface="Calibri" pitchFamily="34" charset="0"/>
              <a:buChar char=" 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897C7-A7F9-4372-84AC-E20E4758534A}" type="datetimeFigureOut">
              <a:rPr lang="en-US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6FEC2-1221-480A-AE7A-A8286B957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83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5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540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D15136-EC62-4EDB-97CA-9F6BAD633734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59D9D-632D-46F8-82C9-27C022DD92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78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04953A-7D23-4F76-BB7A-EA710EF95B22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61C02-094B-4FBF-815A-3D1E277120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751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81" y="302783"/>
            <a:ext cx="2268141" cy="6450223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83"/>
            <a:ext cx="6636411" cy="64502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9B78AA-46DA-43B7-ABFB-AB6FA721194C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11442-F0E7-4051-AFDB-498926125B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487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69"/>
            <a:ext cx="9042400" cy="12541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7" y="6886575"/>
            <a:ext cx="2317750" cy="520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D5472-EB2A-447D-8B5E-6B5F14F8D76D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65475" cy="520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17750" cy="520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A9643-558C-4384-A0D6-DFD3BE7F07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772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8" cy="1258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3238" y="1768489"/>
            <a:ext cx="44577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89"/>
            <a:ext cx="4459288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D5472-EB2A-447D-8B5E-6B5F14F8D76D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A9643-558C-4384-A0D6-DFD3BE7F07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055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1"/>
            <a:ext cx="8568531" cy="1620430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27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0F0724-30EA-4E48-BD14-AC64509BF718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4835C3-0448-4053-AF08-EF69D736F6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284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6059" y="1511944"/>
            <a:ext cx="9240573" cy="5241025"/>
          </a:xfrm>
        </p:spPr>
        <p:txBody>
          <a:bodyPr/>
          <a:lstStyle>
            <a:lvl1pPr marL="100783" indent="-100783">
              <a:spcBef>
                <a:spcPts val="2205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403135">
              <a:spcBef>
                <a:spcPts val="2205"/>
              </a:spcBef>
              <a:spcAft>
                <a:spcPts val="0"/>
              </a:spcAft>
              <a:defRPr sz="3000">
                <a:solidFill>
                  <a:schemeClr val="accent2"/>
                </a:solidFill>
              </a:defRPr>
            </a:lvl2pPr>
            <a:lvl3pPr marL="398463" indent="4763">
              <a:spcBef>
                <a:spcPts val="1323"/>
              </a:spcBef>
              <a:buFont typeface="Calibri" pitchFamily="34" charset="0"/>
              <a:buChar char=" "/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 marL="455613" indent="149225">
              <a:spcBef>
                <a:spcPts val="1323"/>
              </a:spcBef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4pPr>
            <a:lvl5pPr marL="625475" indent="0">
              <a:spcBef>
                <a:spcPts val="882"/>
              </a:spcBef>
              <a:buFont typeface="Calibri" pitchFamily="34" charset="0"/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insert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0897C7-A7F9-4372-84AC-E20E4758534A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6FEC2-1221-480A-AE7A-A8286B957A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325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37" y="4857830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37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9A13D8-1D06-4679-9351-190091F78241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A5956-7A73-4BBE-BFDC-408B365E67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513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36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763936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F0496B-BD25-4ED2-A7AD-BD50139EE62A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1FC21-E532-4971-8F31-958E32DB09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956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68" y="1692216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68" y="2397399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216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9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F29C7B-989B-4EF4-A66C-EB50A5317A33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53F79-9CF8-48F6-9F9F-6BE4FB081C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6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42" y="4857835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42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A13D8-1D06-4679-9351-190091F78241}" type="datetimeFigureOut">
              <a:rPr lang="en-US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A5956-7A73-4BBE-BFDC-408B365E6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AE8B13-5C28-4753-B358-0A176FA3DB88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77B17-C3D6-4A0A-8147-95AF002EE5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05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CB42F8-5F34-4BC5-959B-2937BD9DDBBF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23E596-B90E-429D-83B9-1F74364B61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130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83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8E2116-F505-4068-AE74-B51E2C49C5F1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88E9B-928C-4A57-820E-A2191155CE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182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83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5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r>
              <a:rPr lang="en-US" altLang="ja-JP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533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D15136-EC62-4EDB-97CA-9F6BAD633734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59D9D-632D-46F8-82C9-27C022DD92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781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04953A-7D23-4F76-BB7A-EA710EF95B22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61C02-094B-4FBF-815A-3D1E277120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751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81" y="302776"/>
            <a:ext cx="2268141" cy="6450223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76"/>
            <a:ext cx="6636411" cy="6450223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9B78AA-46DA-43B7-ABFB-AB6FA721194C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11442-F0E7-4051-AFDB-498926125B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487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62"/>
            <a:ext cx="9042400" cy="1254125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7" y="6886575"/>
            <a:ext cx="2317750" cy="520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D5472-EB2A-447D-8B5E-6B5F14F8D76D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65475" cy="520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17750" cy="520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A9643-558C-4384-A0D6-DFD3BE7F07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772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8" cy="1258888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3238" y="1768489"/>
            <a:ext cx="4457700" cy="4987925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89"/>
            <a:ext cx="4459288" cy="4987925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D5472-EB2A-447D-8B5E-6B5F14F8D76D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A9643-558C-4384-A0D6-DFD3BE7F07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055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1"/>
            <a:ext cx="8568531" cy="1620430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27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0F0724-30EA-4E48-BD14-AC64509BF718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4835C3-0448-4053-AF08-EF69D736F6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284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6032" y="1511944"/>
            <a:ext cx="9240573" cy="5241025"/>
          </a:xfrm>
        </p:spPr>
        <p:txBody>
          <a:bodyPr/>
          <a:lstStyle>
            <a:lvl1pPr marL="100783" indent="-100783">
              <a:spcBef>
                <a:spcPts val="2205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403135">
              <a:spcBef>
                <a:spcPts val="2205"/>
              </a:spcBef>
              <a:spcAft>
                <a:spcPts val="0"/>
              </a:spcAft>
              <a:defRPr sz="3000">
                <a:solidFill>
                  <a:schemeClr val="accent2"/>
                </a:solidFill>
              </a:defRPr>
            </a:lvl2pPr>
            <a:lvl3pPr marL="398463" indent="4763">
              <a:spcBef>
                <a:spcPts val="1323"/>
              </a:spcBef>
              <a:buFont typeface="Calibri" pitchFamily="34" charset="0"/>
              <a:buChar char=" "/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 marL="455613" indent="149225">
              <a:spcBef>
                <a:spcPts val="1323"/>
              </a:spcBef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4pPr>
            <a:lvl5pPr marL="625475" indent="0">
              <a:spcBef>
                <a:spcPts val="882"/>
              </a:spcBef>
              <a:buFont typeface="Calibri" pitchFamily="34" charset="0"/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insert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0897C7-A7F9-4372-84AC-E20E4758534A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6FEC2-1221-480A-AE7A-A8286B957A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3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36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763936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0496B-BD25-4ED2-A7AD-BD50139EE62A}" type="datetimeFigureOut">
              <a:rPr lang="en-US"/>
              <a:pPr>
                <a:defRPr/>
              </a:pPr>
              <a:t>2/21/18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1FC21-E532-4971-8F31-958E32DB0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10" y="485780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1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9A13D8-1D06-4679-9351-190091F78241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A5956-7A73-4BBE-BFDC-408B365E67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513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36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763936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F0496B-BD25-4ED2-A7AD-BD50139EE62A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1FC21-E532-4971-8F31-958E32DB09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956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41" y="169218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41" y="2397399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8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9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F29C7B-989B-4EF4-A66C-EB50A5317A33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53F79-9CF8-48F6-9F9F-6BE4FB081C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610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AE8B13-5C28-4753-B358-0A176FA3DB88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77B17-C3D6-4A0A-8147-95AF002EE5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05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CB42F8-5F34-4BC5-959B-2937BD9DDBBF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23E596-B90E-429D-83B9-1F74364B61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130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5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8E2116-F505-4068-AE74-B51E2C49C5F1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88E9B-928C-4A57-820E-A2191155CE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182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8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5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r>
              <a:rPr lang="en-US" altLang="ja-JP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50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D15136-EC62-4EDB-97CA-9F6BAD633734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59D9D-632D-46F8-82C9-27C022DD92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7819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04953A-7D23-4F76-BB7A-EA710EF95B22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61C02-094B-4FBF-815A-3D1E277120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751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64" y="302749"/>
            <a:ext cx="2268141" cy="6450223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49"/>
            <a:ext cx="6636411" cy="6450223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9B78AA-46DA-43B7-ABFB-AB6FA721194C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11442-F0E7-4051-AFDB-498926125B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487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35"/>
            <a:ext cx="9042400" cy="1254125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7" y="6886575"/>
            <a:ext cx="2317750" cy="520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D5472-EB2A-447D-8B5E-6B5F14F8D76D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65475" cy="520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17750" cy="520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A9643-558C-4384-A0D6-DFD3BE7F07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7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73" y="1692221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73" y="2397399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221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9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29C7B-989B-4EF4-A66C-EB50A5317A33}" type="datetimeFigureOut">
              <a:rPr lang="en-US"/>
              <a:pPr>
                <a:defRPr/>
              </a:pPr>
              <a:t>2/21/18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53F79-9CF8-48F6-9F9F-6BE4FB081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8" cy="1258888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3238" y="1768484"/>
            <a:ext cx="4457700" cy="4987925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84"/>
            <a:ext cx="4459288" cy="4987925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D5472-EB2A-447D-8B5E-6B5F14F8D76D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A9643-558C-4384-A0D6-DFD3BE7F07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055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1"/>
            <a:ext cx="8568531" cy="1620430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9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0F0724-30EA-4E48-BD14-AC64509BF718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4835C3-0448-4053-AF08-EF69D736F6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28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6024" y="1511939"/>
            <a:ext cx="9240573" cy="5241025"/>
          </a:xfrm>
        </p:spPr>
        <p:txBody>
          <a:bodyPr/>
          <a:lstStyle>
            <a:lvl1pPr marL="100783" indent="-100783">
              <a:spcBef>
                <a:spcPts val="2205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403135">
              <a:spcBef>
                <a:spcPts val="2205"/>
              </a:spcBef>
              <a:spcAft>
                <a:spcPts val="0"/>
              </a:spcAft>
              <a:defRPr sz="3000">
                <a:solidFill>
                  <a:schemeClr val="accent2"/>
                </a:solidFill>
              </a:defRPr>
            </a:lvl2pPr>
            <a:lvl3pPr marL="398463" indent="4763">
              <a:spcBef>
                <a:spcPts val="1323"/>
              </a:spcBef>
              <a:buFont typeface="Calibri" pitchFamily="34" charset="0"/>
              <a:buChar char=" "/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 marL="455613" indent="149225">
              <a:spcBef>
                <a:spcPts val="1323"/>
              </a:spcBef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4pPr>
            <a:lvl5pPr marL="625475" indent="0">
              <a:spcBef>
                <a:spcPts val="882"/>
              </a:spcBef>
              <a:buFont typeface="Calibri" pitchFamily="34" charset="0"/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insert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0897C7-A7F9-4372-84AC-E20E4758534A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6FEC2-1221-480A-AE7A-A8286B957A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325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2" y="4857795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2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9A13D8-1D06-4679-9351-190091F78241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A5956-7A73-4BBE-BFDC-408B365E67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513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28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763928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F0496B-BD25-4ED2-A7AD-BD50139EE62A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1FC21-E532-4971-8F31-958E32DB09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956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3" y="1692181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3" y="2397399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81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9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F29C7B-989B-4EF4-A66C-EB50A5317A33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53F79-9CF8-48F6-9F9F-6BE4FB081C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6105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AE8B13-5C28-4753-B358-0A176FA3DB88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77B17-C3D6-4A0A-8147-95AF002EE5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059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CB42F8-5F34-4BC5-959B-2937BD9DDBBF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23E596-B90E-429D-83B9-1F74364B61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1308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8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8E2116-F505-4068-AE74-B51E2C49C5F1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88E9B-928C-4A57-820E-A2191155CE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1824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4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3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r>
              <a:rPr lang="en-US" altLang="ja-JP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8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D15136-EC62-4EDB-97CA-9F6BAD633734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59D9D-632D-46F8-82C9-27C022DD92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7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E8B13-5C28-4753-B358-0A176FA3DB88}" type="datetimeFigureOut">
              <a:rPr lang="en-US"/>
              <a:pPr>
                <a:defRPr/>
              </a:pPr>
              <a:t>2/21/18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77B17-C3D6-4A0A-8147-95AF002EE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04953A-7D23-4F76-BB7A-EA710EF95B22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61C02-094B-4FBF-815A-3D1E277120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7519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6" y="302741"/>
            <a:ext cx="2268141" cy="6450223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636411" cy="6450223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9B78AA-46DA-43B7-ABFB-AB6FA721194C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11442-F0E7-4051-AFDB-498926125B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4872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7"/>
            <a:ext cx="9042400" cy="1254125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7" y="6886575"/>
            <a:ext cx="2317750" cy="520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D5472-EB2A-447D-8B5E-6B5F14F8D76D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65475" cy="520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17750" cy="520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A9643-558C-4384-A0D6-DFD3BE7F07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7721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8" cy="1258888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3238" y="1768476"/>
            <a:ext cx="4457700" cy="4987925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6"/>
            <a:ext cx="4459288" cy="4987925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D5472-EB2A-447D-8B5E-6B5F14F8D76D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A9643-558C-4384-A0D6-DFD3BE7F07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0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B42F8-5F34-4BC5-959B-2937BD9DDBBF}" type="datetimeFigureOut">
              <a:rPr lang="en-US"/>
              <a:pPr>
                <a:defRPr/>
              </a:pPr>
              <a:t>2/21/18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3E596-B90E-429D-83B9-1F74364B6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88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E2116-F505-4068-AE74-B51E2C49C5F1}" type="datetimeFigureOut">
              <a:rPr lang="en-US"/>
              <a:pPr>
                <a:defRPr/>
              </a:pPr>
              <a:t>2/21/18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88E9B-928C-4A57-820E-A2191155C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83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5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538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15136-EC62-4EDB-97CA-9F6BAD633734}" type="datetimeFigureOut">
              <a:rPr lang="en-US"/>
              <a:pPr>
                <a:defRPr/>
              </a:pPr>
              <a:t>2/21/18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59D9D-632D-46F8-82C9-27C022DD9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168292"/>
            <a:ext cx="90741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344620"/>
            <a:ext cx="9074150" cy="54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 third level third level third level third level third Third level third level</a:t>
            </a:r>
          </a:p>
          <a:p>
            <a:pPr lvl="3"/>
            <a:r>
              <a:rPr lang="en-US"/>
              <a:t>Fourth level fourth level fourth level fourth level fourth level fourth level fourth level</a:t>
            </a:r>
          </a:p>
          <a:p>
            <a:pPr lvl="4"/>
            <a:r>
              <a:rPr lang="en-US"/>
              <a:t>Fifth level fifth level fifth level fifth level fifth level fifth level fifth level fifth level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80" y="7007225"/>
            <a:ext cx="2352675" cy="401638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buFont typeface="Wingdings" charset="2"/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3D5472-EB2A-447D-8B5E-6B5F14F8D76D}" type="datetimeFigureOut">
              <a:rPr lang="en-US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buFont typeface="Wingdings" charset="2"/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55" y="7007225"/>
            <a:ext cx="2352675" cy="401638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buFont typeface="Wingdings" charset="2"/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EA9643-558C-4384-A0D6-DFD3BE7F0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3495C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000">
          <a:solidFill>
            <a:srgbClr val="03495C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000">
          <a:solidFill>
            <a:srgbClr val="03495C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000">
          <a:solidFill>
            <a:srgbClr val="03495C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000">
          <a:solidFill>
            <a:srgbClr val="03495C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000">
          <a:solidFill>
            <a:srgbClr val="03495C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000">
          <a:solidFill>
            <a:srgbClr val="03495C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000">
          <a:solidFill>
            <a:srgbClr val="03495C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000">
          <a:solidFill>
            <a:srgbClr val="03495C"/>
          </a:solidFill>
          <a:latin typeface="Calibri" pitchFamily="34" charset="0"/>
        </a:defRPr>
      </a:lvl9pPr>
    </p:titleStyle>
    <p:bodyStyle>
      <a:lvl1pPr marL="342900" indent="-342900" algn="l" defTabSz="1006475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25000"/>
        <a:buFont typeface="Arial" charset="0"/>
        <a:buChar char="•"/>
        <a:defRPr sz="3100" kern="1200">
          <a:solidFill>
            <a:srgbClr val="0076A3"/>
          </a:solidFill>
          <a:latin typeface="+mn-lt"/>
          <a:ea typeface="+mn-ea"/>
          <a:cs typeface="+mn-cs"/>
        </a:defRPr>
      </a:lvl1pPr>
      <a:lvl2pPr marL="280988" indent="-280988" algn="l" defTabSz="1006475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100" kern="1200">
          <a:solidFill>
            <a:srgbClr val="0076A3"/>
          </a:solidFill>
          <a:latin typeface="+mn-lt"/>
          <a:ea typeface="+mn-ea"/>
          <a:cs typeface="+mn-cs"/>
        </a:defRPr>
      </a:lvl2pPr>
      <a:lvl3pPr marL="503238" indent="-100013" algn="l" defTabSz="1006475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25000"/>
        <a:buFont typeface="Arial" charset="0"/>
        <a:buChar char="•"/>
        <a:defRPr sz="2600" kern="1200">
          <a:solidFill>
            <a:srgbClr val="0C9B74"/>
          </a:solidFill>
          <a:latin typeface="+mn-lt"/>
          <a:ea typeface="+mn-ea"/>
          <a:cs typeface="+mn-cs"/>
        </a:defRPr>
      </a:lvl3pPr>
      <a:lvl4pPr marL="755650" indent="-250825" algn="l" defTabSz="1006475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 kern="1200">
          <a:solidFill>
            <a:srgbClr val="0C9B74"/>
          </a:solidFill>
          <a:latin typeface="+mn-lt"/>
          <a:ea typeface="+mn-ea"/>
          <a:cs typeface="+mn-cs"/>
        </a:defRPr>
      </a:lvl4pPr>
      <a:lvl5pPr marL="1006475" indent="822325" algn="l" defTabSz="1006475" rtl="0" eaLnBrk="0" fontAlgn="base" hangingPunct="0">
        <a:spcBef>
          <a:spcPct val="20000"/>
        </a:spcBef>
        <a:spcAft>
          <a:spcPct val="0"/>
        </a:spcAft>
        <a:defRPr sz="2200" kern="1200">
          <a:solidFill>
            <a:srgbClr val="7E9632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167993"/>
            <a:ext cx="9072563" cy="923960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343955"/>
            <a:ext cx="9072563" cy="5409018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third level third level third level third level third </a:t>
            </a:r>
            <a:r>
              <a:rPr lang="en-US" dirty="0" err="1"/>
              <a:t>Third</a:t>
            </a:r>
            <a:r>
              <a:rPr lang="en-US" dirty="0"/>
              <a:t> level third level</a:t>
            </a:r>
          </a:p>
          <a:p>
            <a:pPr lvl="3"/>
            <a:r>
              <a:rPr lang="en-US" dirty="0"/>
              <a:t>Fourth level fourth level fourth level fourth level fourth level fourth level fourth level</a:t>
            </a:r>
          </a:p>
          <a:p>
            <a:pPr lvl="4"/>
            <a:r>
              <a:rPr lang="en-US" dirty="0"/>
              <a:t>Fifth level fifth level fifth level fifth level fifth level fifth level fifth level fifth level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742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3D5472-EB2A-447D-8B5E-6B5F14F8D76D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742"/>
            <a:ext cx="3192198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742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EA9643-558C-4384-A0D6-DFD3BE7F07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1007943" rtl="0" eaLnBrk="1" latinLnBrk="0" hangingPunct="1">
        <a:spcBef>
          <a:spcPct val="0"/>
        </a:spcBef>
        <a:buNone/>
        <a:defRPr sz="40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282224" indent="-282224" algn="l" defTabSz="1007943" rtl="0" eaLnBrk="1" latinLnBrk="0" hangingPunct="1">
        <a:spcBef>
          <a:spcPct val="20000"/>
        </a:spcBef>
        <a:buFont typeface="Wingdings" pitchFamily="2" charset="2"/>
        <a:buChar char="§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503972" indent="-100794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2600" b="1" kern="1200" baseline="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755957" indent="-251986" algn="l" defTabSz="1007943" rtl="0" eaLnBrk="1" latinLnBrk="0" hangingPunct="1">
        <a:spcBef>
          <a:spcPct val="20000"/>
        </a:spcBef>
        <a:buFont typeface="Wingdings" pitchFamily="2" charset="2"/>
        <a:buChar char="§"/>
        <a:defRPr sz="26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007943" indent="0" algn="l" defTabSz="1007943" rtl="0" eaLnBrk="1" latinLnBrk="0" hangingPunct="1">
        <a:spcBef>
          <a:spcPct val="20000"/>
        </a:spcBef>
        <a:buFontTx/>
        <a:buNone/>
        <a:defRPr sz="2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167993"/>
            <a:ext cx="9072563" cy="923960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343955"/>
            <a:ext cx="9072563" cy="5409018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third level third level third level third level third </a:t>
            </a:r>
            <a:r>
              <a:rPr lang="en-US" dirty="0" err="1"/>
              <a:t>Third</a:t>
            </a:r>
            <a:r>
              <a:rPr lang="en-US" dirty="0"/>
              <a:t> level third level</a:t>
            </a:r>
          </a:p>
          <a:p>
            <a:pPr lvl="3"/>
            <a:r>
              <a:rPr lang="en-US" dirty="0"/>
              <a:t>Fourth level fourth level fourth level fourth level fourth level fourth level fourth level</a:t>
            </a:r>
          </a:p>
          <a:p>
            <a:pPr lvl="4"/>
            <a:r>
              <a:rPr lang="en-US" dirty="0"/>
              <a:t>Fifth level fifth level fifth level fifth level fifth level fifth level fifth level fifth level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735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3D5472-EB2A-447D-8B5E-6B5F14F8D76D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735"/>
            <a:ext cx="3192198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735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EA9643-558C-4384-A0D6-DFD3BE7F07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ctr" defTabSz="1007943" rtl="0" eaLnBrk="1" latinLnBrk="0" hangingPunct="1">
        <a:spcBef>
          <a:spcPct val="0"/>
        </a:spcBef>
        <a:buNone/>
        <a:defRPr kumimoji="1" sz="40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kumimoji="1"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282224" indent="-282224" algn="l" defTabSz="1007943" rtl="0" eaLnBrk="1" latinLnBrk="0" hangingPunct="1">
        <a:spcBef>
          <a:spcPct val="20000"/>
        </a:spcBef>
        <a:buFont typeface="Wingdings" pitchFamily="2" charset="2"/>
        <a:buChar char="§"/>
        <a:defRPr kumimoji="1"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503972" indent="-100794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kumimoji="1" sz="2600" b="1" kern="1200" baseline="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755957" indent="-251986" algn="l" defTabSz="1007943" rtl="0" eaLnBrk="1" latinLnBrk="0" hangingPunct="1">
        <a:spcBef>
          <a:spcPct val="20000"/>
        </a:spcBef>
        <a:buFont typeface="Wingdings" pitchFamily="2" charset="2"/>
        <a:buChar char="§"/>
        <a:defRPr kumimoji="1" sz="26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007943" indent="0" algn="l" defTabSz="1007943" rtl="0" eaLnBrk="1" latinLnBrk="0" hangingPunct="1">
        <a:spcBef>
          <a:spcPct val="20000"/>
        </a:spcBef>
        <a:buFontTx/>
        <a:buNone/>
        <a:defRPr kumimoji="1" sz="2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167993"/>
            <a:ext cx="9072563" cy="923960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343952"/>
            <a:ext cx="9072563" cy="5409018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third level third level third level third level third </a:t>
            </a:r>
            <a:r>
              <a:rPr lang="en-US" dirty="0" err="1"/>
              <a:t>Third</a:t>
            </a:r>
            <a:r>
              <a:rPr lang="en-US" dirty="0"/>
              <a:t> level third level</a:t>
            </a:r>
          </a:p>
          <a:p>
            <a:pPr lvl="3"/>
            <a:r>
              <a:rPr lang="en-US" dirty="0"/>
              <a:t>Fourth level fourth level fourth level fourth level fourth level fourth level fourth level</a:t>
            </a:r>
          </a:p>
          <a:p>
            <a:pPr lvl="4"/>
            <a:r>
              <a:rPr lang="en-US" dirty="0"/>
              <a:t>Fifth level fifth level fifth level fifth level fifth level fifth level fifth level fifth level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708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3D5472-EB2A-447D-8B5E-6B5F14F8D76D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708"/>
            <a:ext cx="3192198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708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EA9643-558C-4384-A0D6-DFD3BE7F07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</p:sldLayoutIdLst>
  <p:txStyles>
    <p:titleStyle>
      <a:lvl1pPr algn="ctr" defTabSz="1007943" rtl="0" eaLnBrk="1" latinLnBrk="0" hangingPunct="1">
        <a:spcBef>
          <a:spcPct val="0"/>
        </a:spcBef>
        <a:buNone/>
        <a:defRPr kumimoji="1" sz="40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kumimoji="1"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282224" indent="-282224" algn="l" defTabSz="1007943" rtl="0" eaLnBrk="1" latinLnBrk="0" hangingPunct="1">
        <a:spcBef>
          <a:spcPct val="20000"/>
        </a:spcBef>
        <a:buFont typeface="Wingdings" pitchFamily="2" charset="2"/>
        <a:buChar char="§"/>
        <a:defRPr kumimoji="1"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503972" indent="-100794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kumimoji="1" sz="2600" b="1" kern="1200" baseline="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755957" indent="-251986" algn="l" defTabSz="1007943" rtl="0" eaLnBrk="1" latinLnBrk="0" hangingPunct="1">
        <a:spcBef>
          <a:spcPct val="20000"/>
        </a:spcBef>
        <a:buFont typeface="Wingdings" pitchFamily="2" charset="2"/>
        <a:buChar char="§"/>
        <a:defRPr kumimoji="1" sz="26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007943" indent="0" algn="l" defTabSz="1007943" rtl="0" eaLnBrk="1" latinLnBrk="0" hangingPunct="1">
        <a:spcBef>
          <a:spcPct val="20000"/>
        </a:spcBef>
        <a:buFontTx/>
        <a:buNone/>
        <a:defRPr kumimoji="1" sz="2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167993"/>
            <a:ext cx="9072563" cy="923960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343944"/>
            <a:ext cx="9072563" cy="5409018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third level third level third level third level third </a:t>
            </a:r>
            <a:r>
              <a:rPr lang="en-US" dirty="0" err="1"/>
              <a:t>Third</a:t>
            </a:r>
            <a:r>
              <a:rPr lang="en-US" dirty="0"/>
              <a:t> level third level</a:t>
            </a:r>
          </a:p>
          <a:p>
            <a:pPr lvl="3"/>
            <a:r>
              <a:rPr lang="en-US" dirty="0"/>
              <a:t>Fourth level fourth level fourth level fourth level fourth level fourth level fourth level</a:t>
            </a:r>
          </a:p>
          <a:p>
            <a:pPr lvl="4"/>
            <a:r>
              <a:rPr lang="en-US" dirty="0"/>
              <a:t>Fifth level fifth level fifth level fifth level fifth level fifth level fifth level fifth level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700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3D5472-EB2A-447D-8B5E-6B5F14F8D76D}" type="datetimeFigureOut">
              <a:rPr lang="en-US" smtClean="0"/>
              <a:pPr>
                <a:defRPr/>
              </a:pPr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700"/>
            <a:ext cx="3192198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700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EA9643-558C-4384-A0D6-DFD3BE7F07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</p:sldLayoutIdLst>
  <p:txStyles>
    <p:titleStyle>
      <a:lvl1pPr algn="ctr" defTabSz="1007943" rtl="0" eaLnBrk="1" latinLnBrk="0" hangingPunct="1">
        <a:spcBef>
          <a:spcPct val="0"/>
        </a:spcBef>
        <a:buNone/>
        <a:defRPr sz="40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282224" indent="-282224" algn="l" defTabSz="1007943" rtl="0" eaLnBrk="1" latinLnBrk="0" hangingPunct="1">
        <a:spcBef>
          <a:spcPct val="20000"/>
        </a:spcBef>
        <a:buFont typeface="Wingdings" pitchFamily="2" charset="2"/>
        <a:buChar char="§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503972" indent="-100794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2600" b="1" kern="1200" baseline="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755957" indent="-251986" algn="l" defTabSz="1007943" rtl="0" eaLnBrk="1" latinLnBrk="0" hangingPunct="1">
        <a:spcBef>
          <a:spcPct val="20000"/>
        </a:spcBef>
        <a:buFont typeface="Wingdings" pitchFamily="2" charset="2"/>
        <a:buChar char="§"/>
        <a:defRPr sz="26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007943" indent="0" algn="l" defTabSz="1007943" rtl="0" eaLnBrk="1" latinLnBrk="0" hangingPunct="1">
        <a:spcBef>
          <a:spcPct val="20000"/>
        </a:spcBef>
        <a:buFontTx/>
        <a:buNone/>
        <a:defRPr sz="2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6.emf"/><Relationship Id="rId12" Type="http://schemas.openxmlformats.org/officeDocument/2006/relationships/image" Target="../media/image17.emf"/><Relationship Id="rId2" Type="http://schemas.openxmlformats.org/officeDocument/2006/relationships/slideLayout" Target="../slideLayouts/slideLayout5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19.png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8.png"/><Relationship Id="rId9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5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png"/><Relationship Id="rId4" Type="http://schemas.openxmlformats.org/officeDocument/2006/relationships/image" Target="../media/image2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52.xml"/><Relationship Id="rId5" Type="http://schemas.openxmlformats.org/officeDocument/2006/relationships/image" Target="../media/image21.png"/><Relationship Id="rId4" Type="http://schemas.openxmlformats.org/officeDocument/2006/relationships/image" Target="../media/image2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5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19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3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3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40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5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5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7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6.png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5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5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CSCI 5822</a:t>
            </a:r>
            <a:br>
              <a:rPr lang="en-US" dirty="0"/>
            </a:br>
            <a:r>
              <a:rPr lang="en-US" dirty="0"/>
              <a:t>Probabilistic Models of</a:t>
            </a:r>
            <a:br>
              <a:rPr lang="en-US" dirty="0"/>
            </a:br>
            <a:r>
              <a:rPr lang="en-US" dirty="0"/>
              <a:t>Human and Machine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Mike </a:t>
            </a:r>
            <a:r>
              <a:rPr lang="en-US" dirty="0" err="1">
                <a:solidFill>
                  <a:schemeClr val="tx1"/>
                </a:solidFill>
              </a:rPr>
              <a:t>Mozer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Department of Computer Science and</a:t>
            </a:r>
            <a:br>
              <a:rPr lang="en-US" dirty="0"/>
            </a:br>
            <a:r>
              <a:rPr lang="en-US" dirty="0"/>
              <a:t>Institute of Cognitive Science</a:t>
            </a:r>
            <a:br>
              <a:rPr lang="en-US" dirty="0"/>
            </a:br>
            <a:r>
              <a:rPr lang="en-US" dirty="0"/>
              <a:t>University of Colorado at Boulder</a:t>
            </a:r>
          </a:p>
        </p:txBody>
      </p:sp>
    </p:spTree>
    <p:extLst>
      <p:ext uri="{BB962C8B-B14F-4D97-AF65-F5344CB8AC3E}">
        <p14:creationId xmlns:p14="http://schemas.microsoft.com/office/powerpoint/2010/main" val="4025842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Weaknesses Of Variable Elimination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Efficiency of algorithm strongly dependent on choosing the best elimination order</a:t>
            </a:r>
          </a:p>
          <a:p>
            <a:pPr lvl="2"/>
            <a:r>
              <a:rPr lang="en-US" dirty="0"/>
              <a:t>NP-hard problem</a:t>
            </a:r>
          </a:p>
          <a:p>
            <a:r>
              <a:rPr lang="en-US" dirty="0"/>
              <a:t>2. Inefficient if you want to compute multiple queries conditioned on the same evidence.</a:t>
            </a:r>
          </a:p>
        </p:txBody>
      </p:sp>
    </p:spTree>
    <p:extLst>
      <p:ext uri="{BB962C8B-B14F-4D97-AF65-F5344CB8AC3E}">
        <p14:creationId xmlns:p14="http://schemas.microsoft.com/office/powerpoint/2010/main" val="3736206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Passing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Think about variable elimination as pushing information along the edges of a graph →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Inference as passing messages along edges of (moral) graph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Efficient when you want to make multiple inferences conditioned on evidence, because each message can contribute to more than one marginal.</a:t>
            </a: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A05E644-5983-7740-8281-3D4C796790CC}"/>
              </a:ext>
            </a:extLst>
          </p:cNvPr>
          <p:cNvGrpSpPr/>
          <p:nvPr/>
        </p:nvGrpSpPr>
        <p:grpSpPr>
          <a:xfrm>
            <a:off x="8316912" y="5456237"/>
            <a:ext cx="1136983" cy="1600199"/>
            <a:chOff x="6716713" y="2636838"/>
            <a:chExt cx="2057399" cy="289559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D8048DA-30C3-A846-B1E9-9689680F3A66}"/>
                </a:ext>
              </a:extLst>
            </p:cNvPr>
            <p:cNvSpPr/>
            <p:nvPr/>
          </p:nvSpPr>
          <p:spPr>
            <a:xfrm>
              <a:off x="8164512" y="4922837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E</a:t>
              </a:r>
              <a:endParaRPr lang="en-US" sz="20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1F44BE4-5561-D24C-9D96-92C10EA44A2F}"/>
                </a:ext>
              </a:extLst>
            </p:cNvPr>
            <p:cNvSpPr/>
            <p:nvPr/>
          </p:nvSpPr>
          <p:spPr>
            <a:xfrm>
              <a:off x="7326312" y="4922837"/>
              <a:ext cx="609600" cy="6096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D</a:t>
              </a:r>
              <a:endParaRPr lang="en-US" sz="20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E0D4479-4D5B-E846-9B57-1E381FF97D5A}"/>
                </a:ext>
              </a:extLst>
            </p:cNvPr>
            <p:cNvSpPr/>
            <p:nvPr/>
          </p:nvSpPr>
          <p:spPr>
            <a:xfrm>
              <a:off x="7173913" y="2636838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A</a:t>
              </a:r>
              <a:endParaRPr lang="en-US" sz="20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373FD83-FD51-2344-BC68-5FED46ACCD44}"/>
                </a:ext>
              </a:extLst>
            </p:cNvPr>
            <p:cNvSpPr/>
            <p:nvPr/>
          </p:nvSpPr>
          <p:spPr>
            <a:xfrm>
              <a:off x="6716713" y="3703638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B</a:t>
              </a:r>
              <a:endParaRPr lang="en-US" sz="20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9C54BDB-54B8-1046-B120-8E924335B60E}"/>
                </a:ext>
              </a:extLst>
            </p:cNvPr>
            <p:cNvSpPr/>
            <p:nvPr/>
          </p:nvSpPr>
          <p:spPr>
            <a:xfrm>
              <a:off x="7631113" y="3703638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C</a:t>
              </a:r>
              <a:endParaRPr lang="en-US" sz="20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19BD59F-6C09-7E42-B477-317AFD347DAD}"/>
                </a:ext>
              </a:extLst>
            </p:cNvPr>
            <p:cNvCxnSpPr>
              <a:stCxn id="9" idx="5"/>
              <a:endCxn id="5" idx="0"/>
            </p:cNvCxnSpPr>
            <p:nvPr/>
          </p:nvCxnSpPr>
          <p:spPr>
            <a:xfrm rot="16200000" flipH="1">
              <a:off x="7960939" y="4414463"/>
              <a:ext cx="698873" cy="31787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404BC002-F3BD-3D4B-8789-9FF6131F5758}"/>
                </a:ext>
              </a:extLst>
            </p:cNvPr>
            <p:cNvCxnSpPr>
              <a:stCxn id="9" idx="3"/>
              <a:endCxn id="6" idx="0"/>
            </p:cNvCxnSpPr>
            <p:nvPr/>
          </p:nvCxnSpPr>
          <p:spPr>
            <a:xfrm rot="5400000">
              <a:off x="7326314" y="4528763"/>
              <a:ext cx="698873" cy="892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6F568B7-6838-334E-9055-0A2209E7DC27}"/>
                </a:ext>
              </a:extLst>
            </p:cNvPr>
            <p:cNvCxnSpPr>
              <a:stCxn id="7" idx="4"/>
              <a:endCxn id="8" idx="0"/>
            </p:cNvCxnSpPr>
            <p:nvPr/>
          </p:nvCxnSpPr>
          <p:spPr>
            <a:xfrm flipH="1">
              <a:off x="7021513" y="3246438"/>
              <a:ext cx="4572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2E90EF4-E25B-3547-B98D-DE244BCF6F8D}"/>
                </a:ext>
              </a:extLst>
            </p:cNvPr>
            <p:cNvCxnSpPr>
              <a:stCxn id="7" idx="4"/>
              <a:endCxn id="9" idx="0"/>
            </p:cNvCxnSpPr>
            <p:nvPr/>
          </p:nvCxnSpPr>
          <p:spPr>
            <a:xfrm>
              <a:off x="7478713" y="3246438"/>
              <a:ext cx="4572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216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0155" y="2865438"/>
            <a:ext cx="2657475" cy="3924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" name="Rectangular Callout 11"/>
          <p:cNvSpPr/>
          <p:nvPr/>
        </p:nvSpPr>
        <p:spPr>
          <a:xfrm>
            <a:off x="7097713" y="1646237"/>
            <a:ext cx="2743200" cy="533400"/>
          </a:xfrm>
          <a:prstGeom prst="wedgeRectCallout">
            <a:avLst>
              <a:gd name="adj1" fmla="val -13117"/>
              <a:gd name="adj2" fmla="val 273143"/>
            </a:avLst>
          </a:prstGeom>
          <a:solidFill>
            <a:srgbClr val="CCFFCC"/>
          </a:solidFill>
          <a:ln>
            <a:solidFill>
              <a:srgbClr val="CCFF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7" y="346075"/>
            <a:ext cx="9059863" cy="1166813"/>
          </a:xfrm>
        </p:spPr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Message Passing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503237" y="1768517"/>
            <a:ext cx="9059863" cy="5565775"/>
          </a:xfrm>
        </p:spPr>
        <p:txBody>
          <a:bodyPr rtlCol="0">
            <a:normAutofit lnSpcReduction="10000"/>
          </a:bodyPr>
          <a:lstStyle/>
          <a:p>
            <a:pPr marL="0" indent="0" defTabSz="1007943" eaLnBrk="1" fontAlgn="auto" hangingPunct="1">
              <a:lnSpc>
                <a:spcPct val="76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GB" baseline="-33000" dirty="0" err="1">
                <a:solidFill>
                  <a:schemeClr val="accent2">
                    <a:lumMod val="75000"/>
                  </a:schemeClr>
                </a:solidFill>
              </a:rPr>
              <a:t>ij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GB" baseline="-33000" dirty="0" err="1">
                <a:solidFill>
                  <a:schemeClr val="accent2">
                    <a:lumMod val="75000"/>
                  </a:schemeClr>
                </a:solidFill>
              </a:rPr>
              <a:t>j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): intermediate term</a:t>
            </a:r>
          </a:p>
          <a:p>
            <a:pPr marL="0" indent="0" defTabSz="1007943" eaLnBrk="1" fontAlgn="auto" hangingPunct="1">
              <a:lnSpc>
                <a:spcPct val="76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is variable being </a:t>
            </a:r>
            <a:r>
              <a:rPr lang="en-GB" dirty="0"/>
              <a:t>marginalized out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, j is other variable</a:t>
            </a:r>
          </a:p>
          <a:p>
            <a:pPr marL="0" indent="0" defTabSz="1007943" eaLnBrk="1" fontAlgn="auto" hangingPunct="1">
              <a:lnSpc>
                <a:spcPct val="76000"/>
              </a:lnSpc>
              <a:buFont typeface="Arial Narrow" pitchFamily="32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buFont typeface="Arial Narrow" pitchFamily="32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buFont typeface="Arial Narrow" pitchFamily="32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buFont typeface="Arial Narrow" pitchFamily="32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buFont typeface="Arial Narrow" pitchFamily="32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buFont typeface="Arial Narrow" pitchFamily="32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spcBef>
                <a:spcPts val="36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Note dependence on elimination ordering</a:t>
            </a:r>
          </a:p>
        </p:txBody>
      </p:sp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13" y="2941638"/>
            <a:ext cx="56007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432157"/>
              </p:ext>
            </p:extLst>
          </p:nvPr>
        </p:nvGraphicFramePr>
        <p:xfrm>
          <a:off x="3987800" y="31369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3" name="Equation" r:id="rId6" imgW="114300" imgH="165100" progId="Equation.DSMT4">
                  <p:embed/>
                </p:oleObj>
              </mc:Choice>
              <mc:Fallback>
                <p:oleObj name="Equation" r:id="rId6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87800" y="31369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903564"/>
              </p:ext>
            </p:extLst>
          </p:nvPr>
        </p:nvGraphicFramePr>
        <p:xfrm>
          <a:off x="3987800" y="31369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4" name="Equation" r:id="rId8" imgW="114300" imgH="165100" progId="Equation.DSMT4">
                  <p:embed/>
                </p:oleObj>
              </mc:Choice>
              <mc:Fallback>
                <p:oleObj name="Equation" r:id="rId8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87800" y="31369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819457"/>
              </p:ext>
            </p:extLst>
          </p:nvPr>
        </p:nvGraphicFramePr>
        <p:xfrm>
          <a:off x="3987800" y="31369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5" name="Equation" r:id="rId9" imgW="114300" imgH="165100" progId="Equation.DSMT4">
                  <p:embed/>
                </p:oleObj>
              </mc:Choice>
              <mc:Fallback>
                <p:oleObj name="Equation" r:id="rId9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87800" y="31369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362470"/>
              </p:ext>
            </p:extLst>
          </p:nvPr>
        </p:nvGraphicFramePr>
        <p:xfrm>
          <a:off x="3987800" y="31369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6" name="Equation" r:id="rId10" imgW="114300" imgH="165100" progId="Equation.DSMT4">
                  <p:embed/>
                </p:oleObj>
              </mc:Choice>
              <mc:Fallback>
                <p:oleObj name="Equation" r:id="rId10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87800" y="31369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85644"/>
              </p:ext>
            </p:extLst>
          </p:nvPr>
        </p:nvGraphicFramePr>
        <p:xfrm>
          <a:off x="7250112" y="1722437"/>
          <a:ext cx="234696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7" name="Equation" r:id="rId11" imgW="1676400" imgH="381000" progId="Equation.DSMT4">
                  <p:embed/>
                </p:oleObj>
              </mc:Choice>
              <mc:Fallback>
                <p:oleObj name="Equation" r:id="rId11" imgW="1676400" imgH="38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250112" y="1722437"/>
                        <a:ext cx="234696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these messages?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64" y="1511937"/>
            <a:ext cx="9240573" cy="55445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Message from X</a:t>
            </a:r>
            <a:r>
              <a:rPr lang="en-US" baseline="-25000" dirty="0"/>
              <a:t>i</a:t>
            </a:r>
            <a:r>
              <a:rPr lang="en-US" dirty="0"/>
              <a:t> to </a:t>
            </a:r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dirty="0"/>
              <a:t> says, </a:t>
            </a:r>
          </a:p>
          <a:p>
            <a:pPr lvl="1"/>
            <a:r>
              <a:rPr lang="en-US" dirty="0"/>
              <a:t>“X</a:t>
            </a:r>
            <a:r>
              <a:rPr lang="en-US" baseline="-25000" dirty="0"/>
              <a:t>i</a:t>
            </a:r>
            <a:r>
              <a:rPr lang="en-US" dirty="0"/>
              <a:t> thinks that </a:t>
            </a:r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dirty="0"/>
              <a:t> belongs in these states with various (relative) likelihoods.”</a:t>
            </a:r>
          </a:p>
          <a:p>
            <a:r>
              <a:rPr lang="en-US" dirty="0"/>
              <a:t>Messages are similar to likelihoods</a:t>
            </a:r>
          </a:p>
          <a:p>
            <a:pPr lvl="1"/>
            <a:r>
              <a:rPr lang="en-US" dirty="0"/>
              <a:t>non-negative</a:t>
            </a:r>
          </a:p>
          <a:p>
            <a:pPr lvl="1"/>
            <a:r>
              <a:rPr lang="en-US" dirty="0"/>
              <a:t>Don’t have to sum to 1, but you can normalize them without affecting results (which adds some numerical stability)</a:t>
            </a:r>
          </a:p>
          <a:p>
            <a:pPr lvl="1"/>
            <a:r>
              <a:rPr lang="en-US" dirty="0"/>
              <a:t>large message means that X</a:t>
            </a:r>
            <a:r>
              <a:rPr lang="en-US" baseline="-25000" dirty="0"/>
              <a:t>i</a:t>
            </a:r>
            <a:r>
              <a:rPr lang="en-US" dirty="0"/>
              <a:t> believes that the marginal value of </a:t>
            </a:r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dirty="0"/>
              <a:t>=</a:t>
            </a:r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dirty="0"/>
              <a:t> with high probability</a:t>
            </a:r>
          </a:p>
          <a:p>
            <a:pPr lvl="1"/>
            <a:r>
              <a:rPr lang="en-US" dirty="0"/>
              <a:t>(Messages </a:t>
            </a:r>
            <a:r>
              <a:rPr lang="en-US" u="sng" dirty="0"/>
              <a:t>are</a:t>
            </a:r>
            <a:r>
              <a:rPr lang="en-US" dirty="0"/>
              <a:t> likelihoods when propagating information along the direction of an edge.)</a:t>
            </a:r>
          </a:p>
          <a:p>
            <a:r>
              <a:rPr lang="en-US" dirty="0"/>
              <a:t>Result of message passing is a consensus that determines the marginal probabilities of all variables</a:t>
            </a:r>
          </a:p>
        </p:txBody>
      </p:sp>
    </p:spTree>
    <p:extLst>
      <p:ext uri="{BB962C8B-B14F-4D97-AF65-F5344CB8AC3E}">
        <p14:creationId xmlns:p14="http://schemas.microsoft.com/office/powerpoint/2010/main" val="1946641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7" y="346075"/>
            <a:ext cx="9059863" cy="1166813"/>
          </a:xfrm>
        </p:spPr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Belief Propagation (Pearl, 1982)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503237" y="1768479"/>
            <a:ext cx="9059863" cy="5308600"/>
          </a:xfrm>
        </p:spPr>
        <p:txBody>
          <a:bodyPr rtlCol="0">
            <a:normAutofit/>
          </a:bodyPr>
          <a:lstStyle/>
          <a:p>
            <a:pPr marL="0" indent="0" defTabSz="1007943" eaLnBrk="1" fontAlgn="auto" hangingPunct="1">
              <a:lnSpc>
                <a:spcPct val="76000"/>
              </a:lnSpc>
              <a:buFont typeface="Arial Narrow" pitchFamily="32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: node we're sending from</a:t>
            </a:r>
            <a:br>
              <a:rPr lang="en-GB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j: node we're sending to</a:t>
            </a:r>
          </a:p>
          <a:p>
            <a:pPr marL="0" indent="0" defTabSz="1007943" eaLnBrk="1" fontAlgn="auto" hangingPunct="1">
              <a:lnSpc>
                <a:spcPct val="76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N(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):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neighbors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of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N(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)\j: all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neighbors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of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excluding j</a:t>
            </a:r>
          </a:p>
          <a:p>
            <a:pPr marL="0" indent="0" defTabSz="1007943" eaLnBrk="1" fontAlgn="auto" hangingPunct="1">
              <a:lnSpc>
                <a:spcPct val="76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e.g., </a:t>
            </a:r>
          </a:p>
          <a:p>
            <a:pPr marL="0" indent="0" defTabSz="1007943" eaLnBrk="1" fontAlgn="auto" hangingPunct="1">
              <a:lnSpc>
                <a:spcPct val="76000"/>
              </a:lnSpc>
              <a:buFont typeface="Arial Narrow" pitchFamily="32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buFont typeface="Arial Narrow" pitchFamily="32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computing marginal probability: </a:t>
            </a: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7713" y="1531980"/>
            <a:ext cx="2800350" cy="3914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54363" y="1736725"/>
            <a:ext cx="37719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36725" y="4983205"/>
            <a:ext cx="2847975" cy="122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71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89688" y="6605630"/>
            <a:ext cx="245745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7250113" y="6523037"/>
            <a:ext cx="3048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7" y="346075"/>
            <a:ext cx="9059863" cy="1166813"/>
          </a:xfrm>
        </p:spPr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Belief Propagation (Pearl, 1982)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620712" y="2408237"/>
            <a:ext cx="8942388" cy="5181600"/>
          </a:xfrm>
        </p:spPr>
        <p:txBody>
          <a:bodyPr rtlCol="0">
            <a:normAutofit fontScale="92500" lnSpcReduction="20000"/>
          </a:bodyPr>
          <a:lstStyle/>
          <a:p>
            <a:pPr marL="0" indent="0" defTabSz="1007943" eaLnBrk="1" fontAlgn="auto" hangingPunct="1"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: node we're sending from</a:t>
            </a:r>
            <a:br>
              <a:rPr lang="en-GB" dirty="0"/>
            </a:b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j: node we're sending to</a:t>
            </a:r>
          </a:p>
          <a:p>
            <a:pPr marL="228600" indent="-228600" defTabSz="1007943" eaLnBrk="1" fontAlgn="auto" hangingPunct="1">
              <a:buClrTx/>
              <a:buSzPct val="100000"/>
              <a:buFont typeface="Arial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Designate one node of undirected</a:t>
            </a:r>
            <a:br>
              <a:rPr lang="en-GB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model as root</a:t>
            </a:r>
          </a:p>
          <a:p>
            <a:pPr marL="228600" indent="-228600" defTabSz="1007943" eaLnBrk="1" fontAlgn="auto" hangingPunct="1">
              <a:buClrTx/>
              <a:buSzPct val="100000"/>
              <a:buFont typeface="Arial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/>
              <a:t>Designate all other non-root nodes </a:t>
            </a:r>
            <a:br>
              <a:rPr lang="en-GB" dirty="0"/>
            </a:br>
            <a:r>
              <a:rPr lang="en-GB" dirty="0"/>
              <a:t>with one </a:t>
            </a:r>
            <a:r>
              <a:rPr lang="en-GB" dirty="0" err="1"/>
              <a:t>neighbor</a:t>
            </a:r>
            <a:r>
              <a:rPr lang="en-GB" dirty="0"/>
              <a:t> as leaves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228600" indent="-228600" defTabSz="1007943" eaLnBrk="1" fontAlgn="auto" hangingPunct="1">
              <a:buClrTx/>
              <a:buSzPct val="100000"/>
              <a:buFont typeface="Arial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Start with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= each leaf node</a:t>
            </a:r>
          </a:p>
          <a:p>
            <a:pPr marL="731155" lvl="4" indent="-228600" defTabSz="1007943" eaLnBrk="1" fontAlgn="auto" hangingPunct="1">
              <a:spcBef>
                <a:spcPts val="2205"/>
              </a:spcBef>
              <a:spcAft>
                <a:spcPts val="0"/>
              </a:spcAft>
              <a:buSzPct val="100000"/>
              <a:buFont typeface="Calibri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N(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)\j = Ø</a:t>
            </a:r>
          </a:p>
          <a:p>
            <a:pPr marL="228600" indent="-228600" defTabSz="1007943" eaLnBrk="1" fontAlgn="auto" hangingPunct="1">
              <a:buClrTx/>
              <a:buSzPct val="100000"/>
              <a:buFont typeface="Arial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Tree structure guarantees each node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/>
              <a:t>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can collect messages from all N(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)\j before passing message on to j</a:t>
            </a: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7713" y="1531980"/>
            <a:ext cx="2800350" cy="3914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54363" y="1736725"/>
            <a:ext cx="37719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Two steps</a:t>
            </a:r>
          </a:p>
          <a:p>
            <a:pPr lvl="1"/>
            <a:r>
              <a:rPr lang="en-US" altLang="ja-JP" dirty="0"/>
              <a:t>start at leaves, propagate to root</a:t>
            </a:r>
          </a:p>
          <a:p>
            <a:pPr lvl="1"/>
            <a:r>
              <a:rPr kumimoji="1" lang="en-US" altLang="ja-JP" dirty="0"/>
              <a:t>start at root, propagate to leaves</a:t>
            </a:r>
          </a:p>
          <a:p>
            <a:r>
              <a:rPr lang="en-US" altLang="ja-JP" dirty="0"/>
              <a:t>With resulting set of messages, can</a:t>
            </a:r>
            <a:br>
              <a:rPr lang="en-US" altLang="ja-JP" dirty="0"/>
            </a:br>
            <a:r>
              <a:rPr lang="en-US" altLang="ja-JP" dirty="0"/>
              <a:t>compute exact marginal (or exact</a:t>
            </a:r>
            <a:br>
              <a:rPr lang="en-US" altLang="ja-JP" dirty="0"/>
            </a:br>
            <a:r>
              <a:rPr lang="en-US" altLang="ja-JP" dirty="0"/>
              <a:t>conditional) for any node in network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7713" y="1531980"/>
            <a:ext cx="2800350" cy="3914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3951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Conditioning On Observations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: node we're sending from</a:t>
            </a:r>
            <a:br>
              <a:rPr lang="en-GB" dirty="0"/>
            </a:b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j: node we're sending to</a:t>
            </a:r>
          </a:p>
          <a:p>
            <a:pPr marL="228600" indent="-228600" defTabSz="1007943" eaLnBrk="1" fontAlgn="auto" hangingPunct="1">
              <a:buClrTx/>
              <a:buSzPct val="100000"/>
              <a:buFont typeface="Arial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/>
              <a:t>Computing conditionals is a special</a:t>
            </a:r>
            <a:br>
              <a:rPr lang="en-GB" dirty="0"/>
            </a:br>
            <a:r>
              <a:rPr lang="en-GB" dirty="0"/>
              <a:t>case of computing </a:t>
            </a:r>
            <a:r>
              <a:rPr lang="en-GB" dirty="0" err="1"/>
              <a:t>marginals</a:t>
            </a:r>
            <a:endParaRPr lang="en-GB" dirty="0"/>
          </a:p>
          <a:p>
            <a:pPr marL="228600" indent="-228600" defTabSz="1007943" eaLnBrk="1" fontAlgn="auto" hangingPunct="1">
              <a:buClrTx/>
              <a:buSzPct val="100000"/>
              <a:buFont typeface="Arial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/>
              <a:t>If x</a:t>
            </a:r>
            <a:r>
              <a:rPr lang="en-GB" baseline="-25000" dirty="0"/>
              <a:t>i</a:t>
            </a:r>
            <a:r>
              <a:rPr lang="en-GB" dirty="0"/>
              <a:t> is a conditioned variable,</a:t>
            </a:r>
            <a:br>
              <a:rPr lang="en-GB" dirty="0"/>
            </a:br>
            <a:r>
              <a:rPr lang="en-GB" dirty="0"/>
              <a:t>drop sum</a:t>
            </a: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7713" y="1531980"/>
            <a:ext cx="2800350" cy="3914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97112" y="5608637"/>
            <a:ext cx="37719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211512" y="5704899"/>
            <a:ext cx="530915" cy="5133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900" b="1" dirty="0">
                <a:solidFill>
                  <a:srgbClr val="FF0000"/>
                </a:solidFill>
                <a:latin typeface="+mn-lt"/>
              </a:rPr>
              <a:t>X</a:t>
            </a:r>
            <a:endParaRPr kumimoji="1" lang="ja-JP" altLang="en-US" sz="49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81278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7" y="346075"/>
            <a:ext cx="9059863" cy="1166813"/>
          </a:xfrm>
        </p:spPr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Computing MAP Probability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503237" y="1768517"/>
            <a:ext cx="9059863" cy="4900613"/>
          </a:xfrm>
        </p:spPr>
        <p:txBody>
          <a:bodyPr/>
          <a:lstStyle/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Same operation with summation replaced by max</a:t>
            </a: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6525" y="3805238"/>
            <a:ext cx="7267575" cy="1047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Belief Nets To Factor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32" y="1189037"/>
            <a:ext cx="9240573" cy="59254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Belief net</a:t>
            </a:r>
          </a:p>
          <a:p>
            <a:endParaRPr lang="en-US" sz="3200" dirty="0"/>
          </a:p>
          <a:p>
            <a:r>
              <a:rPr lang="en-US" sz="3200" dirty="0"/>
              <a:t>Markov net</a:t>
            </a:r>
          </a:p>
          <a:p>
            <a:endParaRPr lang="en-US" sz="3200" dirty="0"/>
          </a:p>
          <a:p>
            <a:r>
              <a:rPr lang="en-US" sz="3200" dirty="0"/>
              <a:t>Factor graph</a:t>
            </a:r>
          </a:p>
          <a:p>
            <a:endParaRPr lang="en-US" sz="3200" dirty="0"/>
          </a:p>
          <a:p>
            <a:r>
              <a:rPr lang="en-US" sz="3200" dirty="0"/>
              <a:t>In Barber</a:t>
            </a:r>
          </a:p>
          <a:p>
            <a:pPr lvl="1"/>
            <a:r>
              <a:rPr lang="en-US" dirty="0"/>
              <a:t>Algorithm described in terms of factor graph</a:t>
            </a:r>
          </a:p>
          <a:p>
            <a:pPr lvl="1"/>
            <a:r>
              <a:rPr lang="en-US" dirty="0"/>
              <a:t>Belief propagation -&gt; Sum-product algorithm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906713" y="1856743"/>
            <a:ext cx="3657600" cy="457200"/>
            <a:chOff x="544512" y="4084637"/>
            <a:chExt cx="3657600" cy="457200"/>
          </a:xfrm>
        </p:grpSpPr>
        <p:sp>
          <p:nvSpPr>
            <p:cNvPr id="14" name="Oval 13"/>
            <p:cNvSpPr/>
            <p:nvPr/>
          </p:nvSpPr>
          <p:spPr>
            <a:xfrm>
              <a:off x="1611312" y="4084637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B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678112" y="4084637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C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744912" y="4084637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D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544512" y="4084637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A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cxnSp>
          <p:nvCxnSpPr>
            <p:cNvPr id="19" name="Straight Arrow Connector 18"/>
            <p:cNvCxnSpPr>
              <a:stCxn id="17" idx="6"/>
              <a:endCxn id="14" idx="2"/>
            </p:cNvCxnSpPr>
            <p:nvPr/>
          </p:nvCxnSpPr>
          <p:spPr>
            <a:xfrm>
              <a:off x="1001712" y="4313237"/>
              <a:ext cx="609600" cy="0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068512" y="4313237"/>
              <a:ext cx="609600" cy="0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3135312" y="4313237"/>
              <a:ext cx="609600" cy="0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906713" y="3075935"/>
            <a:ext cx="3657600" cy="457200"/>
            <a:chOff x="544512" y="4084637"/>
            <a:chExt cx="3657600" cy="457200"/>
          </a:xfrm>
        </p:grpSpPr>
        <p:sp>
          <p:nvSpPr>
            <p:cNvPr id="24" name="Oval 23"/>
            <p:cNvSpPr/>
            <p:nvPr/>
          </p:nvSpPr>
          <p:spPr>
            <a:xfrm>
              <a:off x="1611312" y="4084637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B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2678112" y="4084637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C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3744912" y="4084637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D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544512" y="4084637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A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cxnSp>
          <p:nvCxnSpPr>
            <p:cNvPr id="28" name="Straight Arrow Connector 27"/>
            <p:cNvCxnSpPr>
              <a:stCxn id="27" idx="6"/>
              <a:endCxn id="24" idx="2"/>
            </p:cNvCxnSpPr>
            <p:nvPr/>
          </p:nvCxnSpPr>
          <p:spPr>
            <a:xfrm>
              <a:off x="1001712" y="4313237"/>
              <a:ext cx="609600" cy="0"/>
            </a:xfrm>
            <a:prstGeom prst="straightConnector1">
              <a:avLst/>
            </a:prstGeom>
            <a:ln>
              <a:solidFill>
                <a:srgbClr val="3366FF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068512" y="4313237"/>
              <a:ext cx="609600" cy="0"/>
            </a:xfrm>
            <a:prstGeom prst="straightConnector1">
              <a:avLst/>
            </a:prstGeom>
            <a:ln>
              <a:solidFill>
                <a:srgbClr val="3366FF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135312" y="4313237"/>
              <a:ext cx="609600" cy="0"/>
            </a:xfrm>
            <a:prstGeom prst="straightConnector1">
              <a:avLst/>
            </a:prstGeom>
            <a:ln>
              <a:solidFill>
                <a:srgbClr val="3366FF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683819"/>
              </p:ext>
            </p:extLst>
          </p:nvPr>
        </p:nvGraphicFramePr>
        <p:xfrm>
          <a:off x="6854825" y="1798638"/>
          <a:ext cx="3138488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3" imgW="1879600" imgH="406400" progId="Equation.DSMT4">
                  <p:embed/>
                </p:oleObj>
              </mc:Choice>
              <mc:Fallback>
                <p:oleObj name="Equation" r:id="rId3" imgW="1879600" imgH="40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4825" y="1798638"/>
                        <a:ext cx="3138488" cy="67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2525713" y="4295140"/>
            <a:ext cx="4038600" cy="457200"/>
            <a:chOff x="2525712" y="4295135"/>
            <a:chExt cx="4038600" cy="457200"/>
          </a:xfrm>
        </p:grpSpPr>
        <p:grpSp>
          <p:nvGrpSpPr>
            <p:cNvPr id="43" name="Group 42"/>
            <p:cNvGrpSpPr/>
            <p:nvPr/>
          </p:nvGrpSpPr>
          <p:grpSpPr>
            <a:xfrm>
              <a:off x="2906712" y="4295135"/>
              <a:ext cx="3657600" cy="457200"/>
              <a:chOff x="3211512" y="4295135"/>
              <a:chExt cx="3657600" cy="457200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3211512" y="4295135"/>
                <a:ext cx="3657600" cy="457200"/>
                <a:chOff x="544512" y="4084637"/>
                <a:chExt cx="3657600" cy="457200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1611312" y="4084637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3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91440" rIns="0" bIns="0" rtlCol="0" anchor="ctr"/>
                <a:lstStyle/>
                <a:p>
                  <a:pPr algn="ctr"/>
                  <a:r>
                    <a:rPr kumimoji="1" lang="en-US" altLang="ja-JP" sz="2800" dirty="0">
                      <a:solidFill>
                        <a:srgbClr val="7030A0"/>
                      </a:solidFill>
                    </a:rPr>
                    <a:t>B</a:t>
                  </a:r>
                  <a:endParaRPr kumimoji="1" lang="ja-JP" altLang="en-US" sz="28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2678112" y="4084637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3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91440" rIns="0" bIns="0" rtlCol="0" anchor="ctr"/>
                <a:lstStyle/>
                <a:p>
                  <a:pPr algn="ctr"/>
                  <a:r>
                    <a:rPr kumimoji="1" lang="en-US" altLang="ja-JP" sz="2800" dirty="0">
                      <a:solidFill>
                        <a:srgbClr val="7030A0"/>
                      </a:solidFill>
                    </a:rPr>
                    <a:t>C</a:t>
                  </a:r>
                  <a:endParaRPr kumimoji="1" lang="ja-JP" altLang="en-US" sz="28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3744912" y="4084637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3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91440" rIns="0" bIns="0" rtlCol="0" anchor="ctr"/>
                <a:lstStyle/>
                <a:p>
                  <a:pPr algn="ctr"/>
                  <a:r>
                    <a:rPr kumimoji="1" lang="en-US" altLang="ja-JP" sz="2800" dirty="0">
                      <a:solidFill>
                        <a:srgbClr val="7030A0"/>
                      </a:solidFill>
                    </a:rPr>
                    <a:t>D</a:t>
                  </a:r>
                  <a:endParaRPr kumimoji="1" lang="ja-JP" altLang="en-US" sz="28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544512" y="4084637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3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91440" rIns="0" bIns="0" rtlCol="0" anchor="ctr"/>
                <a:lstStyle/>
                <a:p>
                  <a:pPr algn="ctr"/>
                  <a:r>
                    <a:rPr kumimoji="1" lang="en-US" altLang="ja-JP" sz="2800" dirty="0">
                      <a:solidFill>
                        <a:srgbClr val="7030A0"/>
                      </a:solidFill>
                    </a:rPr>
                    <a:t>A</a:t>
                  </a:r>
                  <a:endParaRPr kumimoji="1" lang="ja-JP" altLang="en-US" sz="2800" dirty="0">
                    <a:solidFill>
                      <a:srgbClr val="7030A0"/>
                    </a:solidFill>
                  </a:endParaRPr>
                </a:p>
              </p:txBody>
            </p:sp>
            <p:cxnSp>
              <p:nvCxnSpPr>
                <p:cNvPr id="36" name="Straight Arrow Connector 35"/>
                <p:cNvCxnSpPr>
                  <a:stCxn id="35" idx="6"/>
                  <a:endCxn id="32" idx="2"/>
                </p:cNvCxnSpPr>
                <p:nvPr/>
              </p:nvCxnSpPr>
              <p:spPr>
                <a:xfrm>
                  <a:off x="1001712" y="4313237"/>
                  <a:ext cx="609600" cy="0"/>
                </a:xfrm>
                <a:prstGeom prst="straightConnector1">
                  <a:avLst/>
                </a:prstGeom>
                <a:ln>
                  <a:solidFill>
                    <a:srgbClr val="3366FF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>
                  <a:off x="2068512" y="4313237"/>
                  <a:ext cx="609600" cy="0"/>
                </a:xfrm>
                <a:prstGeom prst="straightConnector1">
                  <a:avLst/>
                </a:prstGeom>
                <a:ln>
                  <a:solidFill>
                    <a:srgbClr val="3366FF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/>
                <p:cNvCxnSpPr/>
                <p:nvPr/>
              </p:nvCxnSpPr>
              <p:spPr>
                <a:xfrm>
                  <a:off x="3135312" y="4313237"/>
                  <a:ext cx="609600" cy="0"/>
                </a:xfrm>
                <a:prstGeom prst="straightConnector1">
                  <a:avLst/>
                </a:prstGeom>
                <a:ln>
                  <a:solidFill>
                    <a:srgbClr val="3366FF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Rectangle 38"/>
              <p:cNvSpPr/>
              <p:nvPr/>
            </p:nvSpPr>
            <p:spPr>
              <a:xfrm>
                <a:off x="3821112" y="4410727"/>
                <a:ext cx="228600" cy="228600"/>
              </a:xfrm>
              <a:prstGeom prst="rect">
                <a:avLst/>
              </a:prstGeom>
              <a:solidFill>
                <a:srgbClr val="009D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887912" y="4410727"/>
                <a:ext cx="228600" cy="228600"/>
              </a:xfrm>
              <a:prstGeom prst="rect">
                <a:avLst/>
              </a:prstGeom>
              <a:solidFill>
                <a:srgbClr val="009D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963915" y="4410727"/>
                <a:ext cx="228600" cy="228600"/>
              </a:xfrm>
              <a:prstGeom prst="rect">
                <a:avLst/>
              </a:prstGeom>
              <a:solidFill>
                <a:srgbClr val="009D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 dirty="0">
                  <a:solidFill>
                    <a:srgbClr val="7030A0"/>
                  </a:solidFill>
                </a:endParaRPr>
              </a:p>
            </p:txBody>
          </p:sp>
        </p:grpSp>
        <p:cxnSp>
          <p:nvCxnSpPr>
            <p:cNvPr id="45" name="Straight Arrow Connector 44"/>
            <p:cNvCxnSpPr/>
            <p:nvPr/>
          </p:nvCxnSpPr>
          <p:spPr>
            <a:xfrm flipV="1">
              <a:off x="2601912" y="4511949"/>
              <a:ext cx="307376" cy="4057"/>
            </a:xfrm>
            <a:prstGeom prst="straightConnector1">
              <a:avLst/>
            </a:prstGeom>
            <a:ln>
              <a:solidFill>
                <a:srgbClr val="3366FF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2525712" y="4389437"/>
              <a:ext cx="228600" cy="228600"/>
            </a:xfrm>
            <a:prstGeom prst="rect">
              <a:avLst/>
            </a:prstGeom>
            <a:solidFill>
              <a:srgbClr val="009D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</p:grpSp>
      <p:pic>
        <p:nvPicPr>
          <p:cNvPr id="41" name="Picture 4">
            <a:extLst>
              <a:ext uri="{FF2B5EF4-FFF2-40B4-BE49-F238E27FC236}">
                <a16:creationId xmlns:a16="http://schemas.microsoft.com/office/drawing/2014/main" id="{05A0B7E5-713E-9347-87D8-D31589DB4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2465" y="7026275"/>
            <a:ext cx="37719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299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defTabSz="1007943" eaLnBrk="1" fontAlgn="auto" hangingPunct="1">
              <a:spcAft>
                <a:spcPts val="0"/>
              </a:spcAft>
              <a:defRPr/>
            </a:pPr>
            <a:r>
              <a:rPr lang="en-US" dirty="0"/>
              <a:t>Exact Inference in </a:t>
            </a:r>
            <a:r>
              <a:rPr lang="en-US" dirty="0" err="1"/>
              <a:t>Bayes</a:t>
            </a:r>
            <a:r>
              <a:rPr lang="en-US" dirty="0"/>
              <a:t> Nets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defTabSz="100794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C8D1E-3D9A-AD42-81F6-5C3E2388B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Factor Graphs?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B294B-D377-C240-8953-C9E6A8CCC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Markov net has ambiguity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Sum-product algorithm</a:t>
            </a:r>
            <a:br>
              <a:rPr lang="en-US" dirty="0"/>
            </a:br>
            <a:r>
              <a:rPr lang="en-US" dirty="0"/>
              <a:t>breaks up two steps of</a:t>
            </a:r>
            <a:br>
              <a:rPr lang="en-US" dirty="0"/>
            </a:br>
            <a:r>
              <a:rPr lang="en-US" dirty="0"/>
              <a:t>belief propagation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3E9056-2F4F-C846-B09E-C4C35AD5F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786" y="2865437"/>
            <a:ext cx="2643645" cy="12890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7D8C7CA-A59C-554B-B870-27E88DB029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312" y="1548037"/>
            <a:ext cx="1354594" cy="1245353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8A38C5EA-843B-FD43-A329-32780D00247E}"/>
              </a:ext>
            </a:extLst>
          </p:cNvPr>
          <p:cNvGrpSpPr/>
          <p:nvPr/>
        </p:nvGrpSpPr>
        <p:grpSpPr>
          <a:xfrm>
            <a:off x="7953708" y="4618037"/>
            <a:ext cx="972804" cy="954653"/>
            <a:chOff x="8162127" y="5456237"/>
            <a:chExt cx="972804" cy="95465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132C9DB-A4A3-0F4F-9C42-190775BBCE43}"/>
                </a:ext>
              </a:extLst>
            </p:cNvPr>
            <p:cNvSpPr/>
            <p:nvPr/>
          </p:nvSpPr>
          <p:spPr>
            <a:xfrm>
              <a:off x="8469312" y="5456237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aseline="-25000" dirty="0">
                  <a:solidFill>
                    <a:srgbClr val="C00000"/>
                  </a:solidFill>
                </a:rPr>
                <a:t>a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8142E53-61F9-3142-A0BE-B5C1177FBA7A}"/>
                </a:ext>
              </a:extLst>
            </p:cNvPr>
            <p:cNvSpPr/>
            <p:nvPr/>
          </p:nvSpPr>
          <p:spPr>
            <a:xfrm>
              <a:off x="8162127" y="6028183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aseline="-25000" dirty="0">
                  <a:solidFill>
                    <a:srgbClr val="C00000"/>
                  </a:solidFill>
                </a:rPr>
                <a:t>c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8BDA8B9-484D-6348-BFB0-DCCB182736A0}"/>
                </a:ext>
              </a:extLst>
            </p:cNvPr>
            <p:cNvSpPr/>
            <p:nvPr/>
          </p:nvSpPr>
          <p:spPr>
            <a:xfrm>
              <a:off x="8753931" y="602989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aseline="-25000" dirty="0">
                  <a:solidFill>
                    <a:srgbClr val="C00000"/>
                  </a:solidFill>
                </a:rPr>
                <a:t>b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A4135F84-6C32-FF46-A7CB-A37EE84FE6E9}"/>
                </a:ext>
              </a:extLst>
            </p:cNvPr>
            <p:cNvCxnSpPr>
              <a:cxnSpLocks/>
              <a:stCxn id="11" idx="0"/>
              <a:endCxn id="10" idx="3"/>
            </p:cNvCxnSpPr>
            <p:nvPr/>
          </p:nvCxnSpPr>
          <p:spPr>
            <a:xfrm flipV="1">
              <a:off x="8352627" y="5781441"/>
              <a:ext cx="172481" cy="24674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E99DD85-7E41-9646-B49C-222F5E5E8D07}"/>
                </a:ext>
              </a:extLst>
            </p:cNvPr>
            <p:cNvCxnSpPr>
              <a:cxnSpLocks/>
              <a:stCxn id="12" idx="0"/>
              <a:endCxn id="10" idx="5"/>
            </p:cNvCxnSpPr>
            <p:nvPr/>
          </p:nvCxnSpPr>
          <p:spPr>
            <a:xfrm flipH="1" flipV="1">
              <a:off x="8794516" y="5781441"/>
              <a:ext cx="149915" cy="24844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0A8D1C6-7DB4-444F-9DDE-273714A1134F}"/>
              </a:ext>
            </a:extLst>
          </p:cNvPr>
          <p:cNvGrpSpPr/>
          <p:nvPr/>
        </p:nvGrpSpPr>
        <p:grpSpPr>
          <a:xfrm>
            <a:off x="6352316" y="4619744"/>
            <a:ext cx="972804" cy="954653"/>
            <a:chOff x="6564312" y="5608637"/>
            <a:chExt cx="972804" cy="954653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B888058-8BB6-1A47-A987-8AAAD9BC5C00}"/>
                </a:ext>
              </a:extLst>
            </p:cNvPr>
            <p:cNvSpPr/>
            <p:nvPr/>
          </p:nvSpPr>
          <p:spPr>
            <a:xfrm>
              <a:off x="6871497" y="5608637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aseline="-25000" dirty="0">
                  <a:solidFill>
                    <a:srgbClr val="C00000"/>
                  </a:solidFill>
                </a:rPr>
                <a:t>a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A2629F9-987A-794A-93F9-8C0D5D8922C9}"/>
                </a:ext>
              </a:extLst>
            </p:cNvPr>
            <p:cNvSpPr/>
            <p:nvPr/>
          </p:nvSpPr>
          <p:spPr>
            <a:xfrm>
              <a:off x="6564312" y="6180583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aseline="-25000" dirty="0">
                  <a:solidFill>
                    <a:srgbClr val="C00000"/>
                  </a:solidFill>
                </a:rPr>
                <a:t>c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4A4B2FD-15DA-FE44-A898-D38B8BBDCCE9}"/>
                </a:ext>
              </a:extLst>
            </p:cNvPr>
            <p:cNvSpPr/>
            <p:nvPr/>
          </p:nvSpPr>
          <p:spPr>
            <a:xfrm>
              <a:off x="7156116" y="618229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aseline="-25000" dirty="0">
                  <a:solidFill>
                    <a:srgbClr val="C00000"/>
                  </a:solidFill>
                </a:rPr>
                <a:t>b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06123AF1-E350-2047-AD8D-958591EE8DFD}"/>
                </a:ext>
              </a:extLst>
            </p:cNvPr>
            <p:cNvCxnSpPr>
              <a:cxnSpLocks/>
              <a:stCxn id="20" idx="6"/>
              <a:endCxn id="21" idx="2"/>
            </p:cNvCxnSpPr>
            <p:nvPr/>
          </p:nvCxnSpPr>
          <p:spPr>
            <a:xfrm>
              <a:off x="6945312" y="6371083"/>
              <a:ext cx="210804" cy="170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FF5F7A1B-1173-844B-9E86-214CFB0BF6E0}"/>
                </a:ext>
              </a:extLst>
            </p:cNvPr>
            <p:cNvCxnSpPr>
              <a:cxnSpLocks/>
              <a:stCxn id="19" idx="5"/>
              <a:endCxn id="21" idx="0"/>
            </p:cNvCxnSpPr>
            <p:nvPr/>
          </p:nvCxnSpPr>
          <p:spPr>
            <a:xfrm>
              <a:off x="7196701" y="5933841"/>
              <a:ext cx="149915" cy="24844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8E1C54C-FE54-5443-8C27-E0E4A0078FBB}"/>
              </a:ext>
            </a:extLst>
          </p:cNvPr>
          <p:cNvGrpSpPr/>
          <p:nvPr/>
        </p:nvGrpSpPr>
        <p:grpSpPr>
          <a:xfrm>
            <a:off x="6023070" y="6046427"/>
            <a:ext cx="1302050" cy="1075722"/>
            <a:chOff x="6023070" y="6046427"/>
            <a:chExt cx="1302050" cy="1075722"/>
          </a:xfrm>
        </p:grpSpPr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D20C2A3A-F7A5-154C-A9A3-5080AFEEB9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8057" y="6104923"/>
              <a:ext cx="1077063" cy="1017226"/>
            </a:xfrm>
            <a:prstGeom prst="rect">
              <a:avLst/>
            </a:prstGeom>
          </p:spPr>
        </p:pic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F741423-249B-E645-9F3B-931C51F9C9BB}"/>
                </a:ext>
              </a:extLst>
            </p:cNvPr>
            <p:cNvGrpSpPr/>
            <p:nvPr/>
          </p:nvGrpSpPr>
          <p:grpSpPr>
            <a:xfrm>
              <a:off x="6369151" y="6046427"/>
              <a:ext cx="299420" cy="171810"/>
              <a:chOff x="6369151" y="6046427"/>
              <a:chExt cx="299420" cy="171810"/>
            </a:xfrm>
          </p:grpSpPr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CBFBF0D9-C366-ED4E-BF90-5FA3800C3422}"/>
                  </a:ext>
                </a:extLst>
              </p:cNvPr>
              <p:cNvCxnSpPr>
                <a:cxnSpLocks/>
                <a:stCxn id="41" idx="1"/>
              </p:cNvCxnSpPr>
              <p:nvPr/>
            </p:nvCxnSpPr>
            <p:spPr>
              <a:xfrm>
                <a:off x="6374363" y="6079452"/>
                <a:ext cx="294208" cy="138785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87B44EC-D0C5-F943-9C49-0D89DD2253EF}"/>
                  </a:ext>
                </a:extLst>
              </p:cNvPr>
              <p:cNvSpPr/>
              <p:nvPr/>
            </p:nvSpPr>
            <p:spPr>
              <a:xfrm rot="1484328">
                <a:off x="6369151" y="6046427"/>
                <a:ext cx="113579" cy="11357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6B8B1C0C-951F-4646-810A-EEA5659EA2AA}"/>
                </a:ext>
              </a:extLst>
            </p:cNvPr>
            <p:cNvGrpSpPr/>
            <p:nvPr/>
          </p:nvGrpSpPr>
          <p:grpSpPr>
            <a:xfrm>
              <a:off x="6023070" y="6667287"/>
              <a:ext cx="299420" cy="171810"/>
              <a:chOff x="6369151" y="6046427"/>
              <a:chExt cx="299420" cy="171810"/>
            </a:xfrm>
          </p:grpSpPr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9E305D2B-1944-A94D-B979-70DFB7EB9418}"/>
                  </a:ext>
                </a:extLst>
              </p:cNvPr>
              <p:cNvCxnSpPr>
                <a:cxnSpLocks/>
                <a:stCxn id="45" idx="1"/>
              </p:cNvCxnSpPr>
              <p:nvPr/>
            </p:nvCxnSpPr>
            <p:spPr>
              <a:xfrm>
                <a:off x="6374363" y="6079452"/>
                <a:ext cx="294208" cy="138785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E2765BCD-25B4-1D40-A07C-D5EAEB3BDA60}"/>
                  </a:ext>
                </a:extLst>
              </p:cNvPr>
              <p:cNvSpPr/>
              <p:nvPr/>
            </p:nvSpPr>
            <p:spPr>
              <a:xfrm rot="1484328">
                <a:off x="6369151" y="6046427"/>
                <a:ext cx="113579" cy="11357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F46749B-FF31-C844-9B09-616B466C0468}"/>
              </a:ext>
            </a:extLst>
          </p:cNvPr>
          <p:cNvGrpSpPr/>
          <p:nvPr/>
        </p:nvGrpSpPr>
        <p:grpSpPr>
          <a:xfrm>
            <a:off x="7609868" y="6115411"/>
            <a:ext cx="1569582" cy="1017226"/>
            <a:chOff x="6023070" y="6104923"/>
            <a:chExt cx="1569582" cy="1017226"/>
          </a:xfrm>
        </p:grpSpPr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07B40C20-160A-F042-8708-4C7FE255AA5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8057" y="6104923"/>
              <a:ext cx="1077063" cy="1017226"/>
            </a:xfrm>
            <a:prstGeom prst="rect">
              <a:avLst/>
            </a:prstGeom>
          </p:spPr>
        </p:pic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D7DD7FD5-DCA3-F94E-8B78-97122085809B}"/>
                </a:ext>
              </a:extLst>
            </p:cNvPr>
            <p:cNvGrpSpPr/>
            <p:nvPr/>
          </p:nvGrpSpPr>
          <p:grpSpPr>
            <a:xfrm>
              <a:off x="7274106" y="6679028"/>
              <a:ext cx="318546" cy="183833"/>
              <a:chOff x="7274106" y="6679028"/>
              <a:chExt cx="318546" cy="183833"/>
            </a:xfrm>
          </p:grpSpPr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6381FDF6-83BD-4544-877D-CB8E55BA6BD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274106" y="6724076"/>
                <a:ext cx="294208" cy="138785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7148ABEA-FB8F-D74C-8F70-B13D28E7932D}"/>
                  </a:ext>
                </a:extLst>
              </p:cNvPr>
              <p:cNvSpPr/>
              <p:nvPr/>
            </p:nvSpPr>
            <p:spPr>
              <a:xfrm rot="20115672" flipH="1">
                <a:off x="7479073" y="6679028"/>
                <a:ext cx="113579" cy="11357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7A4B515A-88CB-2047-B993-28640A0F8FD0}"/>
                </a:ext>
              </a:extLst>
            </p:cNvPr>
            <p:cNvGrpSpPr/>
            <p:nvPr/>
          </p:nvGrpSpPr>
          <p:grpSpPr>
            <a:xfrm>
              <a:off x="6023070" y="6667287"/>
              <a:ext cx="299420" cy="171810"/>
              <a:chOff x="6369151" y="6046427"/>
              <a:chExt cx="299420" cy="171810"/>
            </a:xfrm>
          </p:grpSpPr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782FCA8A-C9B5-A94B-ACCF-FE0C46D46502}"/>
                  </a:ext>
                </a:extLst>
              </p:cNvPr>
              <p:cNvCxnSpPr>
                <a:cxnSpLocks/>
                <a:stCxn id="54" idx="1"/>
              </p:cNvCxnSpPr>
              <p:nvPr/>
            </p:nvCxnSpPr>
            <p:spPr>
              <a:xfrm>
                <a:off x="6374363" y="6079452"/>
                <a:ext cx="294208" cy="138785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04A5E68B-B473-DE4B-AB8C-8417174EC63D}"/>
                  </a:ext>
                </a:extLst>
              </p:cNvPr>
              <p:cNvSpPr/>
              <p:nvPr/>
            </p:nvSpPr>
            <p:spPr>
              <a:xfrm rot="1484328">
                <a:off x="6369151" y="6046427"/>
                <a:ext cx="113579" cy="11357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467ED72-38CA-3C45-BC1A-01EB82ED80B2}"/>
              </a:ext>
            </a:extLst>
          </p:cNvPr>
          <p:cNvGrpSpPr/>
          <p:nvPr/>
        </p:nvGrpSpPr>
        <p:grpSpPr>
          <a:xfrm>
            <a:off x="873983" y="5569341"/>
            <a:ext cx="3884618" cy="1590784"/>
            <a:chOff x="873983" y="5569341"/>
            <a:chExt cx="3884618" cy="1590784"/>
          </a:xfrm>
        </p:grpSpPr>
        <p:pic>
          <p:nvPicPr>
            <p:cNvPr id="57" name="Picture 4">
              <a:extLst>
                <a:ext uri="{FF2B5EF4-FFF2-40B4-BE49-F238E27FC236}">
                  <a16:creationId xmlns:a16="http://schemas.microsoft.com/office/drawing/2014/main" id="{3382F17D-B099-8A4A-B71A-1100619F89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73983" y="5569341"/>
              <a:ext cx="3771900" cy="5334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4A640C0-ACC9-8F4C-8879-445C63AB03D8}"/>
                </a:ext>
              </a:extLst>
            </p:cNvPr>
            <p:cNvSpPr txBox="1"/>
            <p:nvPr/>
          </p:nvSpPr>
          <p:spPr>
            <a:xfrm>
              <a:off x="3300253" y="6288027"/>
              <a:ext cx="1458348" cy="8720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2040"/>
                </a:lnSpc>
              </a:pPr>
              <a:r>
                <a:rPr lang="en-US" sz="22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Variable to</a:t>
              </a:r>
              <a:br>
                <a:rPr lang="en-US" sz="22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</a:br>
              <a:r>
                <a:rPr lang="en-US" sz="22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factor</a:t>
              </a:r>
              <a:br>
                <a:rPr lang="en-US" sz="22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</a:br>
              <a:r>
                <a:rPr lang="en-US" sz="22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message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CC9D1A3-AD7A-A44B-A896-B6330BE116B1}"/>
                </a:ext>
              </a:extLst>
            </p:cNvPr>
            <p:cNvSpPr txBox="1"/>
            <p:nvPr/>
          </p:nvSpPr>
          <p:spPr>
            <a:xfrm>
              <a:off x="1886850" y="6288027"/>
              <a:ext cx="1224631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2040"/>
                </a:lnSpc>
              </a:pPr>
              <a:r>
                <a:rPr lang="en-US" sz="22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Factor to</a:t>
              </a:r>
              <a:br>
                <a:rPr lang="en-US" sz="22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</a:br>
              <a:r>
                <a:rPr lang="en-US" sz="22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variable</a:t>
              </a:r>
              <a:br>
                <a:rPr lang="en-US" sz="22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</a:br>
              <a:r>
                <a:rPr lang="en-US" sz="22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message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206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Polytrees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  <a:defRPr/>
            </a:pPr>
            <a:r>
              <a:rPr lang="en-US" dirty="0"/>
              <a:t>So far we’ve talked about tree structures</a:t>
            </a:r>
          </a:p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  <a:defRPr/>
            </a:pPr>
            <a:r>
              <a:rPr lang="en-US" dirty="0"/>
              <a:t>Belief propagation also performs exact inference with </a:t>
            </a:r>
            <a:r>
              <a:rPr lang="en-US" i="1" dirty="0" err="1"/>
              <a:t>polytrees</a:t>
            </a:r>
            <a:endParaRPr lang="en-US" dirty="0"/>
          </a:p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  <a:defRPr/>
            </a:pPr>
            <a:r>
              <a:rPr lang="en-US" dirty="0" err="1"/>
              <a:t>Polytree</a:t>
            </a:r>
            <a:endParaRPr lang="en-US" dirty="0"/>
          </a:p>
          <a:p>
            <a:pPr marL="503238" lvl="2" eaLnBrk="1" hangingPunct="1">
              <a:spcBef>
                <a:spcPts val="1325"/>
              </a:spcBef>
              <a:defRPr/>
            </a:pPr>
            <a:r>
              <a:rPr lang="en-US" dirty="0"/>
              <a:t>Directed graph with at most one</a:t>
            </a:r>
            <a:br>
              <a:rPr lang="en-US" dirty="0"/>
            </a:br>
            <a:r>
              <a:rPr lang="en-US" dirty="0"/>
              <a:t>undirected path between two vertices</a:t>
            </a:r>
          </a:p>
          <a:p>
            <a:pPr marL="503238" lvl="2" eaLnBrk="1" hangingPunct="1">
              <a:spcBef>
                <a:spcPts val="1325"/>
              </a:spcBef>
              <a:defRPr/>
            </a:pPr>
            <a:r>
              <a:rPr lang="en-US" dirty="0"/>
              <a:t>= DAG with no undirected cycles</a:t>
            </a:r>
          </a:p>
          <a:p>
            <a:pPr marL="503238" lvl="2" eaLnBrk="1" hangingPunct="1">
              <a:spcBef>
                <a:spcPts val="1325"/>
              </a:spcBef>
              <a:defRPr/>
            </a:pPr>
            <a:r>
              <a:rPr lang="en-US" dirty="0"/>
              <a:t>= Undirected </a:t>
            </a:r>
            <a:r>
              <a:rPr lang="en-US" dirty="0" err="1"/>
              <a:t>polytree</a:t>
            </a:r>
            <a:r>
              <a:rPr lang="en-US" dirty="0"/>
              <a:t> is a tree</a:t>
            </a:r>
          </a:p>
          <a:p>
            <a:pPr marL="503238" lvl="2" eaLnBrk="1" hangingPunct="1">
              <a:spcBef>
                <a:spcPts val="1325"/>
              </a:spcBef>
              <a:defRPr/>
            </a:pPr>
            <a:r>
              <a:rPr lang="en-US" dirty="0"/>
              <a:t>If there were undirected cycles, message</a:t>
            </a:r>
            <a:br>
              <a:rPr lang="en-US" dirty="0"/>
            </a:br>
            <a:r>
              <a:rPr lang="en-US" dirty="0"/>
              <a:t>passing would produce infinite loops</a:t>
            </a:r>
          </a:p>
        </p:txBody>
      </p:sp>
      <p:pic>
        <p:nvPicPr>
          <p:cNvPr id="14340" name="Picture 5" descr="C:\Users\mozer\Desktop\Clipboard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1513" y="3551245"/>
            <a:ext cx="2933700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Polytree</a:t>
            </a:r>
            <a:r>
              <a:rPr lang="en-US" dirty="0"/>
              <a:t> Or Not?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25548" y="2179645"/>
            <a:ext cx="2098675" cy="3951288"/>
            <a:chOff x="768" y="1560"/>
            <a:chExt cx="1248" cy="2160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296" y="156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X</a:t>
              </a:r>
              <a:r>
                <a:rPr lang="en-US" baseline="-25000" dirty="0"/>
                <a:t>1</a:t>
              </a:r>
              <a:endParaRPr lang="en-US" dirty="0"/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768" y="348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X</a:t>
              </a:r>
              <a:r>
                <a:rPr lang="en-US" baseline="-25000" dirty="0"/>
                <a:t>5</a:t>
              </a:r>
              <a:endParaRPr lang="en-US" dirty="0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1776" y="223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X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296" y="285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X</a:t>
              </a:r>
              <a:r>
                <a:rPr lang="en-US" baseline="-25000" dirty="0"/>
                <a:t>4</a:t>
              </a:r>
              <a:endParaRPr lang="en-US" dirty="0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768" y="223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X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488" y="1800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H="1">
              <a:off x="960" y="1800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960" y="2472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H="1">
              <a:off x="1488" y="2472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960" y="3096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1776" y="348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X</a:t>
              </a:r>
              <a:r>
                <a:rPr lang="en-US" baseline="-25000" dirty="0"/>
                <a:t>6</a:t>
              </a:r>
              <a:endParaRPr lang="en-US" dirty="0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1872" y="2472"/>
              <a:ext cx="1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46"/>
          <p:cNvGrpSpPr>
            <a:grpSpLocks/>
          </p:cNvGrpSpPr>
          <p:nvPr/>
        </p:nvGrpSpPr>
        <p:grpSpPr bwMode="auto">
          <a:xfrm>
            <a:off x="3821112" y="2266950"/>
            <a:ext cx="2370138" cy="3951287"/>
            <a:chOff x="2160" y="1063"/>
            <a:chExt cx="1493" cy="2489"/>
          </a:xfrm>
        </p:grpSpPr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2792" y="1063"/>
              <a:ext cx="287" cy="2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X</a:t>
              </a:r>
              <a:r>
                <a:rPr lang="en-US" baseline="-25000" dirty="0"/>
                <a:t>1</a:t>
              </a:r>
              <a:endParaRPr lang="en-US" dirty="0"/>
            </a:p>
          </p:txBody>
        </p:sp>
        <p:sp>
          <p:nvSpPr>
            <p:cNvPr id="19" name="Oval 19"/>
            <p:cNvSpPr>
              <a:spLocks noChangeArrowheads="1"/>
            </p:cNvSpPr>
            <p:nvPr/>
          </p:nvSpPr>
          <p:spPr bwMode="auto">
            <a:xfrm>
              <a:off x="2160" y="3275"/>
              <a:ext cx="287" cy="2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X</a:t>
              </a:r>
              <a:r>
                <a:rPr lang="en-US" baseline="-25000" dirty="0"/>
                <a:t>5</a:t>
              </a:r>
              <a:endParaRPr lang="en-US" dirty="0"/>
            </a:p>
          </p:txBody>
        </p:sp>
        <p:sp>
          <p:nvSpPr>
            <p:cNvPr id="20" name="Oval 20"/>
            <p:cNvSpPr>
              <a:spLocks noChangeArrowheads="1"/>
            </p:cNvSpPr>
            <p:nvPr/>
          </p:nvSpPr>
          <p:spPr bwMode="auto">
            <a:xfrm>
              <a:off x="3366" y="1837"/>
              <a:ext cx="287" cy="2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X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  <p:sp>
          <p:nvSpPr>
            <p:cNvPr id="21" name="Oval 21"/>
            <p:cNvSpPr>
              <a:spLocks noChangeArrowheads="1"/>
            </p:cNvSpPr>
            <p:nvPr/>
          </p:nvSpPr>
          <p:spPr bwMode="auto">
            <a:xfrm>
              <a:off x="2792" y="2556"/>
              <a:ext cx="287" cy="2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X</a:t>
              </a:r>
              <a:r>
                <a:rPr lang="en-US" baseline="-25000" dirty="0"/>
                <a:t>4</a:t>
              </a:r>
              <a:endParaRPr lang="en-US" dirty="0"/>
            </a:p>
          </p:txBody>
        </p:sp>
        <p:sp>
          <p:nvSpPr>
            <p:cNvPr id="22" name="Oval 22"/>
            <p:cNvSpPr>
              <a:spLocks noChangeArrowheads="1"/>
            </p:cNvSpPr>
            <p:nvPr/>
          </p:nvSpPr>
          <p:spPr bwMode="auto">
            <a:xfrm>
              <a:off x="2160" y="1837"/>
              <a:ext cx="287" cy="2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X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H="1">
              <a:off x="2390" y="1340"/>
              <a:ext cx="459" cy="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2390" y="2114"/>
              <a:ext cx="459" cy="4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H="1">
              <a:off x="3021" y="2114"/>
              <a:ext cx="402" cy="4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H="1">
              <a:off x="2390" y="2833"/>
              <a:ext cx="459" cy="4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8"/>
            <p:cNvSpPr>
              <a:spLocks noChangeArrowheads="1"/>
            </p:cNvSpPr>
            <p:nvPr/>
          </p:nvSpPr>
          <p:spPr bwMode="auto">
            <a:xfrm>
              <a:off x="3366" y="3275"/>
              <a:ext cx="287" cy="2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X</a:t>
              </a:r>
              <a:r>
                <a:rPr lang="en-US" baseline="-25000" dirty="0"/>
                <a:t>6</a:t>
              </a:r>
              <a:endParaRPr lang="en-US" dirty="0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>
              <a:off x="3481" y="2114"/>
              <a:ext cx="1" cy="11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" name="Group 50"/>
          <p:cNvGrpSpPr>
            <a:grpSpLocks/>
          </p:cNvGrpSpPr>
          <p:nvPr/>
        </p:nvGrpSpPr>
        <p:grpSpPr bwMode="auto">
          <a:xfrm>
            <a:off x="6869113" y="3178175"/>
            <a:ext cx="2101850" cy="1744662"/>
            <a:chOff x="4080" y="1637"/>
            <a:chExt cx="1324" cy="1099"/>
          </a:xfrm>
        </p:grpSpPr>
        <p:sp>
          <p:nvSpPr>
            <p:cNvPr id="30" name="Oval 31"/>
            <p:cNvSpPr>
              <a:spLocks noChangeArrowheads="1"/>
            </p:cNvSpPr>
            <p:nvPr/>
          </p:nvSpPr>
          <p:spPr bwMode="auto">
            <a:xfrm>
              <a:off x="5136" y="1692"/>
              <a:ext cx="268" cy="2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X</a:t>
              </a:r>
              <a:r>
                <a:rPr lang="en-US" baseline="-25000" dirty="0"/>
                <a:t>1</a:t>
              </a:r>
              <a:endParaRPr lang="en-US" dirty="0"/>
            </a:p>
          </p:txBody>
        </p:sp>
        <p:sp>
          <p:nvSpPr>
            <p:cNvPr id="31" name="Oval 33"/>
            <p:cNvSpPr>
              <a:spLocks noChangeArrowheads="1"/>
            </p:cNvSpPr>
            <p:nvPr/>
          </p:nvSpPr>
          <p:spPr bwMode="auto">
            <a:xfrm>
              <a:off x="5136" y="2459"/>
              <a:ext cx="268" cy="2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X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080" y="2459"/>
              <a:ext cx="268" cy="2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X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  <p:sp>
          <p:nvSpPr>
            <p:cNvPr id="33" name="Line 36"/>
            <p:cNvSpPr>
              <a:spLocks noChangeShapeType="1"/>
            </p:cNvSpPr>
            <p:nvPr/>
          </p:nvSpPr>
          <p:spPr bwMode="auto">
            <a:xfrm>
              <a:off x="4224" y="1914"/>
              <a:ext cx="0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 flipH="1">
              <a:off x="4294" y="1969"/>
              <a:ext cx="910" cy="4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43"/>
            <p:cNvSpPr>
              <a:spLocks noChangeArrowheads="1"/>
            </p:cNvSpPr>
            <p:nvPr/>
          </p:nvSpPr>
          <p:spPr bwMode="auto">
            <a:xfrm>
              <a:off x="4080" y="1637"/>
              <a:ext cx="268" cy="2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X</a:t>
              </a:r>
              <a:r>
                <a:rPr lang="en-US" baseline="-25000" dirty="0"/>
                <a:t>4</a:t>
              </a:r>
              <a:endParaRPr lang="en-US" dirty="0"/>
            </a:p>
          </p:txBody>
        </p:sp>
        <p:sp>
          <p:nvSpPr>
            <p:cNvPr id="36" name="Line 48"/>
            <p:cNvSpPr>
              <a:spLocks noChangeShapeType="1"/>
            </p:cNvSpPr>
            <p:nvPr/>
          </p:nvSpPr>
          <p:spPr bwMode="auto">
            <a:xfrm flipH="1">
              <a:off x="5280" y="1969"/>
              <a:ext cx="0" cy="4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49"/>
            <p:cNvSpPr>
              <a:spLocks noChangeShapeType="1"/>
            </p:cNvSpPr>
            <p:nvPr/>
          </p:nvSpPr>
          <p:spPr bwMode="auto">
            <a:xfrm>
              <a:off x="4294" y="1914"/>
              <a:ext cx="842" cy="5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91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id="{9475B619-77A2-DD42-90D2-13223FFBE413}"/>
              </a:ext>
            </a:extLst>
          </p:cNvPr>
          <p:cNvGrpSpPr/>
          <p:nvPr/>
        </p:nvGrpSpPr>
        <p:grpSpPr>
          <a:xfrm>
            <a:off x="2906712" y="5742935"/>
            <a:ext cx="3048000" cy="1161102"/>
            <a:chOff x="2906712" y="5742935"/>
            <a:chExt cx="3048000" cy="1161102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9D31954-632F-9B44-A028-8440D772D589}"/>
                </a:ext>
              </a:extLst>
            </p:cNvPr>
            <p:cNvGrpSpPr/>
            <p:nvPr/>
          </p:nvGrpSpPr>
          <p:grpSpPr>
            <a:xfrm>
              <a:off x="3363912" y="5742935"/>
              <a:ext cx="2590800" cy="1161102"/>
              <a:chOff x="3363912" y="5742935"/>
              <a:chExt cx="2590800" cy="1161102"/>
            </a:xfrm>
          </p:grpSpPr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93AC5BBD-CFD3-5E43-840F-5F5AA0B467FD}"/>
                  </a:ext>
                </a:extLst>
              </p:cNvPr>
              <p:cNvGrpSpPr/>
              <p:nvPr/>
            </p:nvGrpSpPr>
            <p:grpSpPr>
              <a:xfrm>
                <a:off x="3363912" y="5742935"/>
                <a:ext cx="2590800" cy="1161102"/>
                <a:chOff x="2906712" y="1856735"/>
                <a:chExt cx="2590800" cy="1161102"/>
              </a:xfrm>
            </p:grpSpPr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E56DA25E-A004-EE46-A9E0-EEB14D3BCCFD}"/>
                    </a:ext>
                  </a:extLst>
                </p:cNvPr>
                <p:cNvSpPr/>
                <p:nvPr/>
              </p:nvSpPr>
              <p:spPr>
                <a:xfrm>
                  <a:off x="3973512" y="2179637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3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91440" rIns="0" bIns="0" rtlCol="0" anchor="ctr"/>
                <a:lstStyle/>
                <a:p>
                  <a:pPr algn="ctr"/>
                  <a:r>
                    <a:rPr kumimoji="1" lang="en-US" altLang="ja-JP" sz="2800" dirty="0">
                      <a:solidFill>
                        <a:srgbClr val="7030A0"/>
                      </a:solidFill>
                    </a:rPr>
                    <a:t>C</a:t>
                  </a:r>
                  <a:endParaRPr kumimoji="1" lang="ja-JP" altLang="en-US" sz="28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F9716368-8B6A-4A44-B12B-9DBFC87F63FE}"/>
                    </a:ext>
                  </a:extLst>
                </p:cNvPr>
                <p:cNvSpPr/>
                <p:nvPr/>
              </p:nvSpPr>
              <p:spPr>
                <a:xfrm>
                  <a:off x="5040312" y="1856735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3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91440" rIns="0" bIns="0" rtlCol="0" anchor="ctr"/>
                <a:lstStyle/>
                <a:p>
                  <a:pPr algn="ctr"/>
                  <a:r>
                    <a:rPr kumimoji="1" lang="en-US" altLang="ja-JP" sz="2800" dirty="0">
                      <a:solidFill>
                        <a:srgbClr val="7030A0"/>
                      </a:solidFill>
                    </a:rPr>
                    <a:t>C</a:t>
                  </a:r>
                  <a:endParaRPr kumimoji="1" lang="ja-JP" altLang="en-US" sz="28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A70875A7-3AEC-B447-979E-27081FF5A6B5}"/>
                    </a:ext>
                  </a:extLst>
                </p:cNvPr>
                <p:cNvSpPr/>
                <p:nvPr/>
              </p:nvSpPr>
              <p:spPr>
                <a:xfrm>
                  <a:off x="2906712" y="1856735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3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91440" rIns="0" bIns="0" rtlCol="0" anchor="ctr"/>
                <a:lstStyle/>
                <a:p>
                  <a:pPr algn="ctr"/>
                  <a:r>
                    <a:rPr kumimoji="1" lang="en-US" altLang="ja-JP" sz="2800" dirty="0">
                      <a:solidFill>
                        <a:srgbClr val="7030A0"/>
                      </a:solidFill>
                    </a:rPr>
                    <a:t>A</a:t>
                  </a:r>
                  <a:endParaRPr kumimoji="1" lang="ja-JP" altLang="en-US" sz="2800" dirty="0">
                    <a:solidFill>
                      <a:srgbClr val="7030A0"/>
                    </a:solidFill>
                  </a:endParaRPr>
                </a:p>
              </p:txBody>
            </p:sp>
            <p:cxnSp>
              <p:nvCxnSpPr>
                <p:cNvPr id="88" name="Straight Arrow Connector 87">
                  <a:extLst>
                    <a:ext uri="{FF2B5EF4-FFF2-40B4-BE49-F238E27FC236}">
                      <a16:creationId xmlns:a16="http://schemas.microsoft.com/office/drawing/2014/main" id="{EB00652C-7E8B-AE49-A95B-10B24BF4E954}"/>
                    </a:ext>
                  </a:extLst>
                </p:cNvPr>
                <p:cNvCxnSpPr>
                  <a:stCxn id="85" idx="2"/>
                </p:cNvCxnSpPr>
                <p:nvPr/>
              </p:nvCxnSpPr>
              <p:spPr>
                <a:xfrm flipH="1" flipV="1">
                  <a:off x="3592512" y="2398180"/>
                  <a:ext cx="381000" cy="10057"/>
                </a:xfrm>
                <a:prstGeom prst="straightConnector1">
                  <a:avLst/>
                </a:prstGeom>
                <a:ln>
                  <a:solidFill>
                    <a:srgbClr val="3366FF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>
                  <a:extLst>
                    <a:ext uri="{FF2B5EF4-FFF2-40B4-BE49-F238E27FC236}">
                      <a16:creationId xmlns:a16="http://schemas.microsoft.com/office/drawing/2014/main" id="{90472D52-BF54-0B43-93E1-2B6BC3947B47}"/>
                    </a:ext>
                  </a:extLst>
                </p:cNvPr>
                <p:cNvCxnSpPr>
                  <a:stCxn id="85" idx="7"/>
                  <a:endCxn id="92" idx="2"/>
                </p:cNvCxnSpPr>
                <p:nvPr/>
              </p:nvCxnSpPr>
              <p:spPr>
                <a:xfrm flipV="1">
                  <a:off x="4363757" y="2085335"/>
                  <a:ext cx="676555" cy="161257"/>
                </a:xfrm>
                <a:prstGeom prst="straightConnector1">
                  <a:avLst/>
                </a:prstGeom>
                <a:ln>
                  <a:solidFill>
                    <a:srgbClr val="3366FF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2CDD69DD-E1C7-B443-9194-88B676C1AB19}"/>
                    </a:ext>
                  </a:extLst>
                </p:cNvPr>
                <p:cNvSpPr/>
                <p:nvPr/>
              </p:nvSpPr>
              <p:spPr>
                <a:xfrm>
                  <a:off x="2906712" y="2560637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3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91440" rIns="0" bIns="0" rtlCol="0" anchor="ctr"/>
                <a:lstStyle/>
                <a:p>
                  <a:pPr algn="ctr"/>
                  <a:r>
                    <a:rPr kumimoji="1" lang="en-US" altLang="ja-JP" sz="2800" dirty="0">
                      <a:solidFill>
                        <a:srgbClr val="7030A0"/>
                      </a:solidFill>
                    </a:rPr>
                    <a:t>B</a:t>
                  </a:r>
                  <a:endParaRPr kumimoji="1" lang="ja-JP" altLang="en-US" sz="28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:a16="http://schemas.microsoft.com/office/drawing/2014/main" id="{F337B09B-75DD-074A-9331-ADFE430E38E5}"/>
                    </a:ext>
                  </a:extLst>
                </p:cNvPr>
                <p:cNvSpPr/>
                <p:nvPr/>
              </p:nvSpPr>
              <p:spPr>
                <a:xfrm>
                  <a:off x="5040312" y="1856735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3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91440" rIns="0" bIns="0" rtlCol="0" anchor="ctr"/>
                <a:lstStyle/>
                <a:p>
                  <a:pPr algn="ctr"/>
                  <a:r>
                    <a:rPr kumimoji="1" lang="en-US" altLang="ja-JP" sz="2800" dirty="0">
                      <a:solidFill>
                        <a:srgbClr val="7030A0"/>
                      </a:solidFill>
                    </a:rPr>
                    <a:t>D</a:t>
                  </a:r>
                  <a:endParaRPr kumimoji="1" lang="ja-JP" altLang="en-US" sz="28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4DC67246-146E-2949-A064-A74109376609}"/>
                    </a:ext>
                  </a:extLst>
                </p:cNvPr>
                <p:cNvSpPr/>
                <p:nvPr/>
              </p:nvSpPr>
              <p:spPr>
                <a:xfrm>
                  <a:off x="5040312" y="2560637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3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91440" rIns="0" bIns="0" rtlCol="0" anchor="ctr"/>
                <a:lstStyle/>
                <a:p>
                  <a:pPr algn="ctr"/>
                  <a:r>
                    <a:rPr kumimoji="1" lang="en-US" altLang="ja-JP" sz="2800" dirty="0">
                      <a:solidFill>
                        <a:srgbClr val="7030A0"/>
                      </a:solidFill>
                    </a:rPr>
                    <a:t>E</a:t>
                  </a:r>
                  <a:endParaRPr kumimoji="1" lang="ja-JP" altLang="en-US" sz="2800" dirty="0">
                    <a:solidFill>
                      <a:srgbClr val="7030A0"/>
                    </a:solidFill>
                  </a:endParaRPr>
                </a:p>
              </p:txBody>
            </p:sp>
            <p:cxnSp>
              <p:nvCxnSpPr>
                <p:cNvPr id="95" name="Straight Arrow Connector 94">
                  <a:extLst>
                    <a:ext uri="{FF2B5EF4-FFF2-40B4-BE49-F238E27FC236}">
                      <a16:creationId xmlns:a16="http://schemas.microsoft.com/office/drawing/2014/main" id="{CE3A14C2-8AAA-0A42-812C-B781A7520DC6}"/>
                    </a:ext>
                  </a:extLst>
                </p:cNvPr>
                <p:cNvCxnSpPr>
                  <a:stCxn id="85" idx="5"/>
                  <a:endCxn id="94" idx="2"/>
                </p:cNvCxnSpPr>
                <p:nvPr/>
              </p:nvCxnSpPr>
              <p:spPr>
                <a:xfrm>
                  <a:off x="4363757" y="2569882"/>
                  <a:ext cx="676555" cy="219355"/>
                </a:xfrm>
                <a:prstGeom prst="straightConnector1">
                  <a:avLst/>
                </a:prstGeom>
                <a:ln>
                  <a:solidFill>
                    <a:srgbClr val="3366FF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9B9680A7-CC5B-F24C-98B2-311AEF150388}"/>
                  </a:ext>
                </a:extLst>
              </p:cNvPr>
              <p:cNvCxnSpPr>
                <a:endCxn id="87" idx="5"/>
              </p:cNvCxnSpPr>
              <p:nvPr/>
            </p:nvCxnSpPr>
            <p:spPr>
              <a:xfrm flipH="1" flipV="1">
                <a:off x="3754157" y="6133180"/>
                <a:ext cx="295555" cy="143155"/>
              </a:xfrm>
              <a:prstGeom prst="straightConnector1">
                <a:avLst/>
              </a:prstGeom>
              <a:ln>
                <a:solidFill>
                  <a:srgbClr val="3366FF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2E9D0FCD-A27A-1E44-A446-7EA588F8CA18}"/>
                  </a:ext>
                </a:extLst>
              </p:cNvPr>
              <p:cNvCxnSpPr>
                <a:endCxn id="91" idx="7"/>
              </p:cNvCxnSpPr>
              <p:nvPr/>
            </p:nvCxnSpPr>
            <p:spPr>
              <a:xfrm flipH="1">
                <a:off x="3754157" y="6276335"/>
                <a:ext cx="295555" cy="237457"/>
              </a:xfrm>
              <a:prstGeom prst="straightConnector1">
                <a:avLst/>
              </a:prstGeom>
              <a:ln>
                <a:solidFill>
                  <a:srgbClr val="3366FF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E7D0FFD-033E-F74C-A77D-64CA171EBD1D}"/>
                  </a:ext>
                </a:extLst>
              </p:cNvPr>
              <p:cNvSpPr/>
              <p:nvPr/>
            </p:nvSpPr>
            <p:spPr>
              <a:xfrm>
                <a:off x="3934124" y="6160743"/>
                <a:ext cx="228600" cy="228600"/>
              </a:xfrm>
              <a:prstGeom prst="rect">
                <a:avLst/>
              </a:prstGeom>
              <a:solidFill>
                <a:srgbClr val="009D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0D490AB8-A284-7A47-A32C-E042AE72C5A5}"/>
                  </a:ext>
                </a:extLst>
              </p:cNvPr>
              <p:cNvSpPr/>
              <p:nvPr/>
            </p:nvSpPr>
            <p:spPr>
              <a:xfrm>
                <a:off x="5058718" y="6437937"/>
                <a:ext cx="228600" cy="228600"/>
              </a:xfrm>
              <a:prstGeom prst="rect">
                <a:avLst/>
              </a:prstGeom>
              <a:solidFill>
                <a:srgbClr val="009D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E656EBEA-90EF-B84C-8AAD-37F363A18CCA}"/>
                  </a:ext>
                </a:extLst>
              </p:cNvPr>
              <p:cNvSpPr/>
              <p:nvPr/>
            </p:nvSpPr>
            <p:spPr>
              <a:xfrm>
                <a:off x="5079700" y="5922941"/>
                <a:ext cx="228600" cy="228600"/>
              </a:xfrm>
              <a:prstGeom prst="rect">
                <a:avLst/>
              </a:prstGeom>
              <a:solidFill>
                <a:srgbClr val="009D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sz="2800" dirty="0">
                  <a:solidFill>
                    <a:srgbClr val="7030A0"/>
                  </a:solidFill>
                  <a:latin typeface="+mj-lt"/>
                </a:endParaRPr>
              </a:p>
            </p:txBody>
          </p:sp>
        </p:grp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43EFC5F1-4412-7E41-814A-CFAB76033F7E}"/>
                </a:ext>
              </a:extLst>
            </p:cNvPr>
            <p:cNvCxnSpPr>
              <a:endCxn id="87" idx="2"/>
            </p:cNvCxnSpPr>
            <p:nvPr/>
          </p:nvCxnSpPr>
          <p:spPr>
            <a:xfrm flipV="1">
              <a:off x="2906712" y="5971535"/>
              <a:ext cx="457200" cy="18102"/>
            </a:xfrm>
            <a:prstGeom prst="straightConnector1">
              <a:avLst/>
            </a:prstGeom>
            <a:ln>
              <a:solidFill>
                <a:srgbClr val="3366FF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7CE8351C-30B2-4F4D-A3DB-A77CB3E363C6}"/>
                </a:ext>
              </a:extLst>
            </p:cNvPr>
            <p:cNvCxnSpPr/>
            <p:nvPr/>
          </p:nvCxnSpPr>
          <p:spPr>
            <a:xfrm flipV="1">
              <a:off x="2906712" y="6675437"/>
              <a:ext cx="457200" cy="18102"/>
            </a:xfrm>
            <a:prstGeom prst="straightConnector1">
              <a:avLst/>
            </a:prstGeom>
            <a:ln>
              <a:solidFill>
                <a:srgbClr val="3366FF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42F3F61-9E0F-F242-A0A4-91AF9B1EF603}"/>
                </a:ext>
              </a:extLst>
            </p:cNvPr>
            <p:cNvSpPr/>
            <p:nvPr/>
          </p:nvSpPr>
          <p:spPr>
            <a:xfrm>
              <a:off x="2906712" y="5876629"/>
              <a:ext cx="228600" cy="228600"/>
            </a:xfrm>
            <a:prstGeom prst="rect">
              <a:avLst/>
            </a:prstGeom>
            <a:solidFill>
              <a:srgbClr val="009D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F9539D41-7379-6D46-82DB-58337D743CF6}"/>
                </a:ext>
              </a:extLst>
            </p:cNvPr>
            <p:cNvSpPr/>
            <p:nvPr/>
          </p:nvSpPr>
          <p:spPr>
            <a:xfrm>
              <a:off x="2906712" y="6562429"/>
              <a:ext cx="228600" cy="228600"/>
            </a:xfrm>
            <a:prstGeom prst="rect">
              <a:avLst/>
            </a:prstGeom>
            <a:solidFill>
              <a:srgbClr val="009D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</a:t>
            </a:r>
            <a:r>
              <a:rPr lang="en-US" dirty="0" err="1"/>
              <a:t>Polytree</a:t>
            </a:r>
            <a:r>
              <a:rPr lang="en-US" dirty="0"/>
              <a:t> To Factor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32" y="1189037"/>
            <a:ext cx="9240573" cy="59254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Belief net</a:t>
            </a:r>
          </a:p>
          <a:p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Markov net</a:t>
            </a:r>
          </a:p>
          <a:p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Factor graph</a:t>
            </a:r>
          </a:p>
          <a:p>
            <a:endParaRPr lang="en-US" sz="3200" dirty="0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807857"/>
              </p:ext>
            </p:extLst>
          </p:nvPr>
        </p:nvGraphicFramePr>
        <p:xfrm>
          <a:off x="6188074" y="2035183"/>
          <a:ext cx="3881438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" name="Equation" r:id="rId4" imgW="2324100" imgH="406400" progId="Equation.DSMT4">
                  <p:embed/>
                </p:oleObj>
              </mc:Choice>
              <mc:Fallback>
                <p:oleObj name="Equation" r:id="rId4" imgW="2324100" imgH="40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88074" y="2035183"/>
                        <a:ext cx="3881438" cy="677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3363913" y="1874845"/>
            <a:ext cx="2590800" cy="1161102"/>
            <a:chOff x="2906712" y="1856735"/>
            <a:chExt cx="2590800" cy="1161102"/>
          </a:xfrm>
        </p:grpSpPr>
        <p:sp>
          <p:nvSpPr>
            <p:cNvPr id="14" name="Oval 13"/>
            <p:cNvSpPr/>
            <p:nvPr/>
          </p:nvSpPr>
          <p:spPr>
            <a:xfrm>
              <a:off x="3973512" y="2179637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C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040312" y="1856735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C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2906712" y="1856735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A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cxnSp>
          <p:nvCxnSpPr>
            <p:cNvPr id="19" name="Straight Arrow Connector 18"/>
            <p:cNvCxnSpPr>
              <a:stCxn id="17" idx="6"/>
              <a:endCxn id="14" idx="2"/>
            </p:cNvCxnSpPr>
            <p:nvPr/>
          </p:nvCxnSpPr>
          <p:spPr>
            <a:xfrm>
              <a:off x="3363912" y="2085335"/>
              <a:ext cx="609600" cy="322902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4" idx="7"/>
              <a:endCxn id="47" idx="2"/>
            </p:cNvCxnSpPr>
            <p:nvPr/>
          </p:nvCxnSpPr>
          <p:spPr>
            <a:xfrm flipV="1">
              <a:off x="4363757" y="2085335"/>
              <a:ext cx="676555" cy="161257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2906712" y="2560637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B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cxnSp>
          <p:nvCxnSpPr>
            <p:cNvPr id="46" name="Straight Arrow Connector 45"/>
            <p:cNvCxnSpPr>
              <a:stCxn id="45" idx="6"/>
            </p:cNvCxnSpPr>
            <p:nvPr/>
          </p:nvCxnSpPr>
          <p:spPr>
            <a:xfrm flipV="1">
              <a:off x="3363912" y="2484437"/>
              <a:ext cx="609600" cy="304800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5040312" y="1856735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D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5040312" y="2560637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E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cxnSp>
          <p:nvCxnSpPr>
            <p:cNvPr id="49" name="Straight Arrow Connector 48"/>
            <p:cNvCxnSpPr>
              <a:stCxn id="14" idx="5"/>
              <a:endCxn id="48" idx="2"/>
            </p:cNvCxnSpPr>
            <p:nvPr/>
          </p:nvCxnSpPr>
          <p:spPr>
            <a:xfrm>
              <a:off x="4363757" y="2569882"/>
              <a:ext cx="676555" cy="219355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3363913" y="3761736"/>
            <a:ext cx="2590800" cy="1161102"/>
            <a:chOff x="3363912" y="3398837"/>
            <a:chExt cx="2590800" cy="1161102"/>
          </a:xfrm>
        </p:grpSpPr>
        <p:grpSp>
          <p:nvGrpSpPr>
            <p:cNvPr id="50" name="Group 49"/>
            <p:cNvGrpSpPr/>
            <p:nvPr/>
          </p:nvGrpSpPr>
          <p:grpSpPr>
            <a:xfrm>
              <a:off x="3363912" y="3398837"/>
              <a:ext cx="2590800" cy="1161102"/>
              <a:chOff x="2906712" y="1856735"/>
              <a:chExt cx="2590800" cy="1161102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3973512" y="2179637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3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91440" rIns="0" bIns="0" rtlCol="0" anchor="ctr"/>
              <a:lstStyle/>
              <a:p>
                <a:pPr algn="ctr"/>
                <a:r>
                  <a:rPr kumimoji="1" lang="en-US" altLang="ja-JP" sz="2800" dirty="0">
                    <a:solidFill>
                      <a:srgbClr val="7030A0"/>
                    </a:solidFill>
                  </a:rPr>
                  <a:t>C</a:t>
                </a:r>
                <a:endParaRPr kumimoji="1" lang="ja-JP" altLang="en-US" sz="28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5040312" y="185673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3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91440" rIns="0" bIns="0" rtlCol="0" anchor="ctr"/>
              <a:lstStyle/>
              <a:p>
                <a:pPr algn="ctr"/>
                <a:r>
                  <a:rPr kumimoji="1" lang="en-US" altLang="ja-JP" sz="2800" dirty="0">
                    <a:solidFill>
                      <a:srgbClr val="7030A0"/>
                    </a:solidFill>
                  </a:rPr>
                  <a:t>C</a:t>
                </a:r>
                <a:endParaRPr kumimoji="1" lang="ja-JP" altLang="en-US" sz="28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906712" y="185673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3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91440" rIns="0" bIns="0" rtlCol="0" anchor="ctr"/>
              <a:lstStyle/>
              <a:p>
                <a:pPr algn="ctr"/>
                <a:r>
                  <a:rPr kumimoji="1" lang="en-US" altLang="ja-JP" sz="2800" dirty="0">
                    <a:solidFill>
                      <a:srgbClr val="7030A0"/>
                    </a:solidFill>
                  </a:rPr>
                  <a:t>A</a:t>
                </a:r>
                <a:endParaRPr kumimoji="1" lang="ja-JP" altLang="en-US" sz="2800" dirty="0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54" name="Straight Arrow Connector 53"/>
              <p:cNvCxnSpPr>
                <a:stCxn id="53" idx="6"/>
                <a:endCxn id="51" idx="2"/>
              </p:cNvCxnSpPr>
              <p:nvPr/>
            </p:nvCxnSpPr>
            <p:spPr>
              <a:xfrm>
                <a:off x="3363912" y="2085335"/>
                <a:ext cx="609600" cy="322902"/>
              </a:xfrm>
              <a:prstGeom prst="straightConnector1">
                <a:avLst/>
              </a:prstGeom>
              <a:ln>
                <a:solidFill>
                  <a:srgbClr val="3366FF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51" idx="7"/>
                <a:endCxn id="58" idx="2"/>
              </p:cNvCxnSpPr>
              <p:nvPr/>
            </p:nvCxnSpPr>
            <p:spPr>
              <a:xfrm flipV="1">
                <a:off x="4363757" y="2085335"/>
                <a:ext cx="676555" cy="161257"/>
              </a:xfrm>
              <a:prstGeom prst="straightConnector1">
                <a:avLst/>
              </a:prstGeom>
              <a:ln>
                <a:solidFill>
                  <a:srgbClr val="3366FF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al 55"/>
              <p:cNvSpPr/>
              <p:nvPr/>
            </p:nvSpPr>
            <p:spPr>
              <a:xfrm>
                <a:off x="2906712" y="2560637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3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91440" rIns="0" bIns="0" rtlCol="0" anchor="ctr"/>
              <a:lstStyle/>
              <a:p>
                <a:pPr algn="ctr"/>
                <a:r>
                  <a:rPr kumimoji="1" lang="en-US" altLang="ja-JP" sz="2800" dirty="0">
                    <a:solidFill>
                      <a:srgbClr val="7030A0"/>
                    </a:solidFill>
                  </a:rPr>
                  <a:t>B</a:t>
                </a:r>
                <a:endParaRPr kumimoji="1" lang="ja-JP" altLang="en-US" sz="2800" dirty="0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57" name="Straight Arrow Connector 56"/>
              <p:cNvCxnSpPr>
                <a:stCxn id="56" idx="6"/>
              </p:cNvCxnSpPr>
              <p:nvPr/>
            </p:nvCxnSpPr>
            <p:spPr>
              <a:xfrm flipV="1">
                <a:off x="3363912" y="2484437"/>
                <a:ext cx="609600" cy="304800"/>
              </a:xfrm>
              <a:prstGeom prst="straightConnector1">
                <a:avLst/>
              </a:prstGeom>
              <a:ln>
                <a:solidFill>
                  <a:srgbClr val="3366FF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Oval 57"/>
              <p:cNvSpPr/>
              <p:nvPr/>
            </p:nvSpPr>
            <p:spPr>
              <a:xfrm>
                <a:off x="5040312" y="185673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3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91440" rIns="0" bIns="0" rtlCol="0" anchor="ctr"/>
              <a:lstStyle/>
              <a:p>
                <a:pPr algn="ctr"/>
                <a:r>
                  <a:rPr kumimoji="1" lang="en-US" altLang="ja-JP" sz="2800" dirty="0">
                    <a:solidFill>
                      <a:srgbClr val="7030A0"/>
                    </a:solidFill>
                  </a:rPr>
                  <a:t>D</a:t>
                </a:r>
                <a:endParaRPr kumimoji="1" lang="ja-JP" altLang="en-US" sz="28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040312" y="2560637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3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91440" rIns="0" bIns="0" rtlCol="0" anchor="ctr"/>
              <a:lstStyle/>
              <a:p>
                <a:pPr algn="ctr"/>
                <a:r>
                  <a:rPr kumimoji="1" lang="en-US" altLang="ja-JP" sz="2800" dirty="0">
                    <a:solidFill>
                      <a:srgbClr val="7030A0"/>
                    </a:solidFill>
                  </a:rPr>
                  <a:t>E</a:t>
                </a:r>
                <a:endParaRPr kumimoji="1" lang="ja-JP" altLang="en-US" sz="2800" dirty="0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60" name="Straight Arrow Connector 59"/>
              <p:cNvCxnSpPr>
                <a:stCxn id="51" idx="5"/>
                <a:endCxn id="59" idx="2"/>
              </p:cNvCxnSpPr>
              <p:nvPr/>
            </p:nvCxnSpPr>
            <p:spPr>
              <a:xfrm>
                <a:off x="4363757" y="2569882"/>
                <a:ext cx="676555" cy="219355"/>
              </a:xfrm>
              <a:prstGeom prst="straightConnector1">
                <a:avLst/>
              </a:prstGeom>
              <a:ln>
                <a:solidFill>
                  <a:srgbClr val="3366FF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traight Arrow Connector 60"/>
            <p:cNvCxnSpPr>
              <a:stCxn id="56" idx="0"/>
              <a:endCxn id="53" idx="4"/>
            </p:cNvCxnSpPr>
            <p:nvPr/>
          </p:nvCxnSpPr>
          <p:spPr>
            <a:xfrm flipV="1">
              <a:off x="3592512" y="3856037"/>
              <a:ext cx="0" cy="246702"/>
            </a:xfrm>
            <a:prstGeom prst="straightConnector1">
              <a:avLst/>
            </a:prstGeom>
            <a:ln>
              <a:solidFill>
                <a:srgbClr val="3366FF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664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Polytrees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Factors form a tree structure!</a:t>
            </a:r>
          </a:p>
          <a:p>
            <a:r>
              <a:rPr lang="en-US" dirty="0"/>
              <a:t>Belief propagation along factors</a:t>
            </a:r>
            <a:br>
              <a:rPr lang="en-US" dirty="0"/>
            </a:br>
            <a:r>
              <a:rPr lang="en-US" dirty="0"/>
              <a:t>through intermediate nodes</a:t>
            </a:r>
          </a:p>
          <a:p>
            <a:r>
              <a:rPr lang="en-US" dirty="0"/>
              <a:t>With </a:t>
            </a:r>
            <a:r>
              <a:rPr lang="en-US" dirty="0" err="1"/>
              <a:t>polytrees</a:t>
            </a:r>
            <a:r>
              <a:rPr lang="en-US" dirty="0"/>
              <a:t>, belief propagation converges exactly</a:t>
            </a:r>
          </a:p>
          <a:p>
            <a:pPr lvl="1"/>
            <a:r>
              <a:rPr lang="en-US" dirty="0"/>
              <a:t>Two stage propagation (root-&gt;leaves, leaves-&gt;root)</a:t>
            </a:r>
          </a:p>
          <a:p>
            <a:pPr lvl="1"/>
            <a:r>
              <a:rPr lang="en-US" dirty="0"/>
              <a:t>Computation at each factor is proportional to size of conditional probability table</a:t>
            </a:r>
          </a:p>
          <a:p>
            <a:pPr lvl="2"/>
            <a:r>
              <a:rPr lang="en-US" dirty="0"/>
              <a:t>exponential in number of conditioned variables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564313" y="1551935"/>
            <a:ext cx="3048000" cy="1161102"/>
            <a:chOff x="2906712" y="5742935"/>
            <a:chExt cx="3048000" cy="1161102"/>
          </a:xfrm>
        </p:grpSpPr>
        <p:grpSp>
          <p:nvGrpSpPr>
            <p:cNvPr id="5" name="Group 4"/>
            <p:cNvGrpSpPr/>
            <p:nvPr/>
          </p:nvGrpSpPr>
          <p:grpSpPr>
            <a:xfrm>
              <a:off x="3363912" y="5742935"/>
              <a:ext cx="2590800" cy="1161102"/>
              <a:chOff x="3363912" y="5742935"/>
              <a:chExt cx="2590800" cy="1161102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3363912" y="5742935"/>
                <a:ext cx="2590800" cy="1161102"/>
                <a:chOff x="2906712" y="1856735"/>
                <a:chExt cx="2590800" cy="1161102"/>
              </a:xfrm>
            </p:grpSpPr>
            <p:sp>
              <p:nvSpPr>
                <p:cNvPr id="16" name="Oval 15"/>
                <p:cNvSpPr/>
                <p:nvPr/>
              </p:nvSpPr>
              <p:spPr>
                <a:xfrm>
                  <a:off x="3973512" y="2179637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3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91440" rIns="0" bIns="0" rtlCol="0" anchor="ctr"/>
                <a:lstStyle/>
                <a:p>
                  <a:pPr algn="ctr"/>
                  <a:r>
                    <a:rPr kumimoji="1" lang="en-US" altLang="ja-JP" sz="2800" dirty="0">
                      <a:solidFill>
                        <a:srgbClr val="7030A0"/>
                      </a:solidFill>
                    </a:rPr>
                    <a:t>C</a:t>
                  </a:r>
                  <a:endParaRPr kumimoji="1" lang="ja-JP" altLang="en-US" sz="28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5040312" y="1856735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3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91440" rIns="0" bIns="0" rtlCol="0" anchor="ctr"/>
                <a:lstStyle/>
                <a:p>
                  <a:pPr algn="ctr"/>
                  <a:r>
                    <a:rPr kumimoji="1" lang="en-US" altLang="ja-JP" sz="2800" dirty="0">
                      <a:solidFill>
                        <a:srgbClr val="7030A0"/>
                      </a:solidFill>
                    </a:rPr>
                    <a:t>C</a:t>
                  </a:r>
                  <a:endParaRPr kumimoji="1" lang="ja-JP" altLang="en-US" sz="28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2906712" y="1856735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3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91440" rIns="0" bIns="0" rtlCol="0" anchor="ctr"/>
                <a:lstStyle/>
                <a:p>
                  <a:pPr algn="ctr"/>
                  <a:r>
                    <a:rPr kumimoji="1" lang="en-US" altLang="ja-JP" sz="2800" dirty="0">
                      <a:solidFill>
                        <a:srgbClr val="7030A0"/>
                      </a:solidFill>
                    </a:rPr>
                    <a:t>A</a:t>
                  </a:r>
                  <a:endParaRPr kumimoji="1" lang="ja-JP" altLang="en-US" sz="2800" dirty="0">
                    <a:solidFill>
                      <a:srgbClr val="7030A0"/>
                    </a:solidFill>
                  </a:endParaRPr>
                </a:p>
              </p:txBody>
            </p:sp>
            <p:cxnSp>
              <p:nvCxnSpPr>
                <p:cNvPr id="19" name="Straight Arrow Connector 18"/>
                <p:cNvCxnSpPr>
                  <a:stCxn id="16" idx="2"/>
                </p:cNvCxnSpPr>
                <p:nvPr/>
              </p:nvCxnSpPr>
              <p:spPr>
                <a:xfrm flipH="1" flipV="1">
                  <a:off x="3592512" y="2398180"/>
                  <a:ext cx="381000" cy="10057"/>
                </a:xfrm>
                <a:prstGeom prst="straightConnector1">
                  <a:avLst/>
                </a:prstGeom>
                <a:ln>
                  <a:solidFill>
                    <a:srgbClr val="3366FF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6" idx="7"/>
                  <a:endCxn id="22" idx="2"/>
                </p:cNvCxnSpPr>
                <p:nvPr/>
              </p:nvCxnSpPr>
              <p:spPr>
                <a:xfrm flipV="1">
                  <a:off x="4363757" y="2085335"/>
                  <a:ext cx="676555" cy="161257"/>
                </a:xfrm>
                <a:prstGeom prst="straightConnector1">
                  <a:avLst/>
                </a:prstGeom>
                <a:ln>
                  <a:solidFill>
                    <a:srgbClr val="3366FF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Oval 20"/>
                <p:cNvSpPr/>
                <p:nvPr/>
              </p:nvSpPr>
              <p:spPr>
                <a:xfrm>
                  <a:off x="2906712" y="2560637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3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91440" rIns="0" bIns="0" rtlCol="0" anchor="ctr"/>
                <a:lstStyle/>
                <a:p>
                  <a:pPr algn="ctr"/>
                  <a:r>
                    <a:rPr kumimoji="1" lang="en-US" altLang="ja-JP" sz="2800" dirty="0">
                      <a:solidFill>
                        <a:srgbClr val="7030A0"/>
                      </a:solidFill>
                    </a:rPr>
                    <a:t>B</a:t>
                  </a:r>
                  <a:endParaRPr kumimoji="1" lang="ja-JP" altLang="en-US" sz="28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5040312" y="1856735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3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91440" rIns="0" bIns="0" rtlCol="0" anchor="ctr"/>
                <a:lstStyle/>
                <a:p>
                  <a:pPr algn="ctr"/>
                  <a:r>
                    <a:rPr kumimoji="1" lang="en-US" altLang="ja-JP" sz="2800" dirty="0">
                      <a:solidFill>
                        <a:srgbClr val="7030A0"/>
                      </a:solidFill>
                    </a:rPr>
                    <a:t>D</a:t>
                  </a:r>
                  <a:endParaRPr kumimoji="1" lang="ja-JP" altLang="en-US" sz="28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5040312" y="2560637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3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91440" rIns="0" bIns="0" rtlCol="0" anchor="ctr"/>
                <a:lstStyle/>
                <a:p>
                  <a:pPr algn="ctr"/>
                  <a:r>
                    <a:rPr kumimoji="1" lang="en-US" altLang="ja-JP" sz="2800" dirty="0">
                      <a:solidFill>
                        <a:srgbClr val="7030A0"/>
                      </a:solidFill>
                    </a:rPr>
                    <a:t>E</a:t>
                  </a:r>
                  <a:endParaRPr kumimoji="1" lang="ja-JP" altLang="en-US" sz="2800" dirty="0">
                    <a:solidFill>
                      <a:srgbClr val="7030A0"/>
                    </a:solidFill>
                  </a:endParaRPr>
                </a:p>
              </p:txBody>
            </p:sp>
            <p:cxnSp>
              <p:nvCxnSpPr>
                <p:cNvPr id="24" name="Straight Arrow Connector 23"/>
                <p:cNvCxnSpPr>
                  <a:stCxn id="16" idx="5"/>
                  <a:endCxn id="23" idx="2"/>
                </p:cNvCxnSpPr>
                <p:nvPr/>
              </p:nvCxnSpPr>
              <p:spPr>
                <a:xfrm>
                  <a:off x="4363757" y="2569882"/>
                  <a:ext cx="676555" cy="219355"/>
                </a:xfrm>
                <a:prstGeom prst="straightConnector1">
                  <a:avLst/>
                </a:prstGeom>
                <a:ln>
                  <a:solidFill>
                    <a:srgbClr val="3366FF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Straight Arrow Connector 10"/>
              <p:cNvCxnSpPr>
                <a:endCxn id="18" idx="5"/>
              </p:cNvCxnSpPr>
              <p:nvPr/>
            </p:nvCxnSpPr>
            <p:spPr>
              <a:xfrm flipH="1" flipV="1">
                <a:off x="3754157" y="6133180"/>
                <a:ext cx="295555" cy="143155"/>
              </a:xfrm>
              <a:prstGeom prst="straightConnector1">
                <a:avLst/>
              </a:prstGeom>
              <a:ln>
                <a:solidFill>
                  <a:srgbClr val="3366FF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endCxn id="21" idx="7"/>
              </p:cNvCxnSpPr>
              <p:nvPr/>
            </p:nvCxnSpPr>
            <p:spPr>
              <a:xfrm flipH="1">
                <a:off x="3754157" y="6276335"/>
                <a:ext cx="295555" cy="237457"/>
              </a:xfrm>
              <a:prstGeom prst="straightConnector1">
                <a:avLst/>
              </a:prstGeom>
              <a:ln>
                <a:solidFill>
                  <a:srgbClr val="3366FF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ctangle 12"/>
              <p:cNvSpPr/>
              <p:nvPr/>
            </p:nvSpPr>
            <p:spPr>
              <a:xfrm>
                <a:off x="3934124" y="6160743"/>
                <a:ext cx="228600" cy="228600"/>
              </a:xfrm>
              <a:prstGeom prst="rect">
                <a:avLst/>
              </a:prstGeom>
              <a:solidFill>
                <a:srgbClr val="009D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058718" y="6437937"/>
                <a:ext cx="228600" cy="228600"/>
              </a:xfrm>
              <a:prstGeom prst="rect">
                <a:avLst/>
              </a:prstGeom>
              <a:solidFill>
                <a:srgbClr val="009D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079700" y="5922941"/>
                <a:ext cx="228600" cy="228600"/>
              </a:xfrm>
              <a:prstGeom prst="rect">
                <a:avLst/>
              </a:prstGeom>
              <a:solidFill>
                <a:srgbClr val="009D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sz="2800" dirty="0">
                  <a:solidFill>
                    <a:srgbClr val="7030A0"/>
                  </a:solidFill>
                  <a:latin typeface="+mj-lt"/>
                </a:endParaRPr>
              </a:p>
            </p:txBody>
          </p:sp>
        </p:grpSp>
        <p:cxnSp>
          <p:nvCxnSpPr>
            <p:cNvPr id="6" name="Straight Arrow Connector 5"/>
            <p:cNvCxnSpPr>
              <a:endCxn id="18" idx="2"/>
            </p:cNvCxnSpPr>
            <p:nvPr/>
          </p:nvCxnSpPr>
          <p:spPr>
            <a:xfrm flipV="1">
              <a:off x="2906712" y="5971535"/>
              <a:ext cx="457200" cy="18102"/>
            </a:xfrm>
            <a:prstGeom prst="straightConnector1">
              <a:avLst/>
            </a:prstGeom>
            <a:ln>
              <a:solidFill>
                <a:srgbClr val="3366FF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2906712" y="6675437"/>
              <a:ext cx="457200" cy="18102"/>
            </a:xfrm>
            <a:prstGeom prst="straightConnector1">
              <a:avLst/>
            </a:prstGeom>
            <a:ln>
              <a:solidFill>
                <a:srgbClr val="3366FF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906712" y="5876629"/>
              <a:ext cx="228600" cy="228600"/>
            </a:xfrm>
            <a:prstGeom prst="rect">
              <a:avLst/>
            </a:prstGeom>
            <a:solidFill>
              <a:srgbClr val="009D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906712" y="6562429"/>
              <a:ext cx="228600" cy="228600"/>
            </a:xfrm>
            <a:prstGeom prst="rect">
              <a:avLst/>
            </a:prstGeom>
            <a:solidFill>
              <a:srgbClr val="009D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288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55100" cy="887413"/>
          </a:xfrm>
        </p:spPr>
        <p:txBody>
          <a:bodyPr/>
          <a:lstStyle/>
          <a:p>
            <a:pPr eaLnBrk="1" hangingPunct="1"/>
            <a:r>
              <a:rPr lang="en-US"/>
              <a:t>Inference Techniques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03238" y="1189038"/>
            <a:ext cx="9055100" cy="6096000"/>
          </a:xfrm>
        </p:spPr>
        <p:txBody>
          <a:bodyPr rtlCol="0">
            <a:normAutofit fontScale="70000" lnSpcReduction="20000"/>
          </a:bodyPr>
          <a:lstStyle/>
          <a:p>
            <a:pPr lvl="1" indent="-282224" defTabSz="1007943" eaLnBrk="1" fontAlgn="auto" hangingPunct="1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Exact Inference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Variable elimination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Belief propagation (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polytrees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Junction tree algorithm (arbitrary graphs)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Kalman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filter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Adams &amp; MacKay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changepoint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1" indent="-282224" defTabSz="1007943" eaLnBrk="1" fontAlgn="auto" hangingPunct="1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Approximate Inference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Loopy belief propagation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Rejection sampling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Importance sampling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Markov Chain Monte Carlo (MCMC)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Gibbs sampling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Variational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methods (Jordan Boyd-Graber)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Expectation maximization (forward-backward algorithm)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Particle filters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649913" y="2789238"/>
            <a:ext cx="381000" cy="685800"/>
          </a:xfrm>
          <a:prstGeom prst="rightBrac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30955" y="3003590"/>
            <a:ext cx="2353003" cy="24699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Wingdings" charset="2"/>
              <a:buNone/>
              <a:defRPr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Later in the semester</a:t>
            </a:r>
          </a:p>
        </p:txBody>
      </p:sp>
    </p:spTree>
    <p:extLst>
      <p:ext uri="{BB962C8B-B14F-4D97-AF65-F5344CB8AC3E}">
        <p14:creationId xmlns:p14="http://schemas.microsoft.com/office/powerpoint/2010/main" val="1931022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80" y="346075"/>
            <a:ext cx="9058275" cy="1166813"/>
          </a:xfrm>
        </p:spPr>
        <p:txBody>
          <a:bodyPr/>
          <a:lstStyle/>
          <a:p>
            <a:pPr eaLnBrk="1" hangingPunct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Junction Tree Algorithm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503280" y="1768517"/>
            <a:ext cx="9058275" cy="4900613"/>
          </a:xfrm>
        </p:spPr>
        <p:txBody>
          <a:bodyPr>
            <a:normAutofit fontScale="92500" lnSpcReduction="20000"/>
          </a:bodyPr>
          <a:lstStyle/>
          <a:p>
            <a:pPr marL="180975" indent="-65088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Works for general graphs</a:t>
            </a:r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not just trees but also graphs with cycles</a:t>
            </a:r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both directed and undirected</a:t>
            </a:r>
          </a:p>
          <a:p>
            <a:pPr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Basic idea</a:t>
            </a:r>
          </a:p>
          <a:p>
            <a:pPr lvl="2" eaLnBrk="1" hangingPunct="1">
              <a:lnSpc>
                <a:spcPct val="71000"/>
              </a:lnSpc>
              <a:spcBef>
                <a:spcPts val="22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Eliminate cycles by clustering nodes into cliques</a:t>
            </a:r>
          </a:p>
          <a:p>
            <a:pPr lvl="2" eaLnBrk="1" hangingPunct="1">
              <a:lnSpc>
                <a:spcPct val="71000"/>
              </a:lnSpc>
              <a:spcBef>
                <a:spcPts val="22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Perform belief propagation on cliques</a:t>
            </a:r>
          </a:p>
          <a:p>
            <a:pPr lvl="2" eaLnBrk="1" hangingPunct="1">
              <a:lnSpc>
                <a:spcPct val="71000"/>
              </a:lnSpc>
              <a:spcBef>
                <a:spcPts val="22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lvl="2" eaLnBrk="1" hangingPunct="1">
              <a:lnSpc>
                <a:spcPct val="71000"/>
              </a:lnSpc>
              <a:spcBef>
                <a:spcPts val="22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Exact inference of (clique) </a:t>
            </a:r>
            <a:r>
              <a:rPr lang="en-GB" dirty="0" err="1"/>
              <a:t>marginals</a:t>
            </a:r>
            <a:endParaRPr lang="en-GB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BFDF9C0-58A1-1B48-B51D-40C3A54F4BF4}"/>
              </a:ext>
            </a:extLst>
          </p:cNvPr>
          <p:cNvGrpSpPr/>
          <p:nvPr/>
        </p:nvGrpSpPr>
        <p:grpSpPr>
          <a:xfrm>
            <a:off x="1754467" y="4618037"/>
            <a:ext cx="6943445" cy="1161102"/>
            <a:chOff x="1754467" y="4618037"/>
            <a:chExt cx="6943445" cy="1161102"/>
          </a:xfrm>
        </p:grpSpPr>
        <p:sp>
          <p:nvSpPr>
            <p:cNvPr id="5" name="Oval 4"/>
            <p:cNvSpPr/>
            <p:nvPr/>
          </p:nvSpPr>
          <p:spPr>
            <a:xfrm>
              <a:off x="1754467" y="4922837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A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592667" y="4618037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C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507067" y="4922837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D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6"/>
              <a:endCxn id="7" idx="1"/>
            </p:cNvCxnSpPr>
            <p:nvPr/>
          </p:nvCxnSpPr>
          <p:spPr>
            <a:xfrm>
              <a:off x="3049867" y="4846637"/>
              <a:ext cx="524155" cy="143155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5" idx="7"/>
              <a:endCxn id="12" idx="2"/>
            </p:cNvCxnSpPr>
            <p:nvPr/>
          </p:nvCxnSpPr>
          <p:spPr>
            <a:xfrm flipV="1">
              <a:off x="2144712" y="4846637"/>
              <a:ext cx="447955" cy="143155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3" idx="6"/>
              <a:endCxn id="7" idx="3"/>
            </p:cNvCxnSpPr>
            <p:nvPr/>
          </p:nvCxnSpPr>
          <p:spPr>
            <a:xfrm flipV="1">
              <a:off x="3049867" y="5313082"/>
              <a:ext cx="524155" cy="237457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2592667" y="4618037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B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92667" y="5321939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C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5" idx="5"/>
              <a:endCxn id="13" idx="2"/>
            </p:cNvCxnSpPr>
            <p:nvPr/>
          </p:nvCxnSpPr>
          <p:spPr>
            <a:xfrm>
              <a:off x="2144712" y="5313082"/>
              <a:ext cx="447955" cy="237457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6488112" y="4922837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A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8240712" y="4922837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2800" dirty="0">
                  <a:solidFill>
                    <a:srgbClr val="7030A0"/>
                  </a:solidFill>
                </a:rPr>
                <a:t>D</a:t>
              </a:r>
              <a:endParaRPr kumimoji="1" lang="ja-JP" altLang="en-US" sz="2800" dirty="0">
                <a:solidFill>
                  <a:srgbClr val="7030A0"/>
                </a:solidFill>
              </a:endParaRPr>
            </a:p>
          </p:txBody>
        </p:sp>
        <p:cxnSp>
          <p:nvCxnSpPr>
            <p:cNvPr id="30" name="Straight Arrow Connector 29"/>
            <p:cNvCxnSpPr>
              <a:stCxn id="33" idx="6"/>
              <a:endCxn id="29" idx="2"/>
            </p:cNvCxnSpPr>
            <p:nvPr/>
          </p:nvCxnSpPr>
          <p:spPr>
            <a:xfrm flipV="1">
              <a:off x="7783512" y="5151437"/>
              <a:ext cx="457200" cy="9245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7" idx="6"/>
              <a:endCxn id="33" idx="2"/>
            </p:cNvCxnSpPr>
            <p:nvPr/>
          </p:nvCxnSpPr>
          <p:spPr>
            <a:xfrm>
              <a:off x="6945312" y="5151437"/>
              <a:ext cx="381000" cy="9245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7326312" y="4932082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r>
                <a:rPr kumimoji="1" lang="en-US" altLang="ja-JP" sz="1600" dirty="0">
                  <a:solidFill>
                    <a:srgbClr val="7030A0"/>
                  </a:solidFill>
                </a:rPr>
                <a:t>BC</a:t>
              </a:r>
              <a:endParaRPr kumimoji="1" lang="ja-JP" altLang="en-US" sz="1600" dirty="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80" y="301625"/>
            <a:ext cx="9058275" cy="1255713"/>
          </a:xfrm>
        </p:spPr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Junction Tree Algorithm 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503280" y="1768483"/>
            <a:ext cx="9058275" cy="3992554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90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1. Moralization</a:t>
            </a:r>
          </a:p>
          <a:p>
            <a:pPr marL="503238" lvl="2" indent="0" eaLnBrk="1" hangingPunct="1">
              <a:lnSpc>
                <a:spcPct val="90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If graph is directed, turn it into an undirected graph by linking parents of each node and dropping arrows</a:t>
            </a:r>
          </a:p>
          <a:p>
            <a:pPr marL="0" indent="0" eaLnBrk="1" hangingPunct="1">
              <a:lnSpc>
                <a:spcPct val="90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2. Triangulation</a:t>
            </a:r>
          </a:p>
          <a:p>
            <a:pPr marL="503238" lvl="2" indent="0" eaLnBrk="1" hangingPunct="1">
              <a:lnSpc>
                <a:spcPct val="90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Decide on elimination order. </a:t>
            </a:r>
          </a:p>
          <a:p>
            <a:pPr marL="503238" lvl="2" indent="0" eaLnBrk="1" hangingPunct="1">
              <a:lnSpc>
                <a:spcPct val="90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Imagine removing nodes in order and adding a link between remaining </a:t>
            </a:r>
            <a:r>
              <a:rPr lang="en-GB" dirty="0" err="1"/>
              <a:t>neighbors</a:t>
            </a:r>
            <a:r>
              <a:rPr lang="en-GB" dirty="0"/>
              <a:t> of node </a:t>
            </a:r>
            <a:r>
              <a:rPr lang="en-GB" dirty="0" err="1"/>
              <a:t>i</a:t>
            </a:r>
            <a:r>
              <a:rPr lang="en-GB" dirty="0"/>
              <a:t> when node </a:t>
            </a:r>
            <a:r>
              <a:rPr lang="en-GB" dirty="0" err="1"/>
              <a:t>i</a:t>
            </a:r>
            <a:r>
              <a:rPr lang="en-GB" dirty="0"/>
              <a:t> is removed.</a:t>
            </a:r>
          </a:p>
          <a:p>
            <a:pPr marL="503238" lvl="2" indent="0" eaLnBrk="1" hangingPunct="1">
              <a:lnSpc>
                <a:spcPct val="90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e.g., elimination order (5, 4, 3, 2)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8113" y="5761045"/>
            <a:ext cx="4572000" cy="1774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80" y="346075"/>
            <a:ext cx="9058275" cy="1166813"/>
          </a:xfrm>
        </p:spPr>
        <p:txBody>
          <a:bodyPr/>
          <a:lstStyle/>
          <a:p>
            <a:pPr eaLnBrk="1" hangingPunct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Junction Tree Algorithm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503280" y="1768517"/>
            <a:ext cx="9058275" cy="7789863"/>
          </a:xfrm>
        </p:spPr>
        <p:txBody>
          <a:bodyPr/>
          <a:lstStyle/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3. Construct the junction tree</a:t>
            </a:r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one node for every maximal </a:t>
            </a:r>
            <a:r>
              <a:rPr lang="en-GB" i="1" dirty="0"/>
              <a:t>clique</a:t>
            </a:r>
            <a:endParaRPr lang="en-GB" dirty="0"/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form maximal spanning tree of cliques</a:t>
            </a:r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clique tree is a junction tree if for every pair of cliques V and W, then all cliques on the (unique) path between V and W contain V</a:t>
            </a:r>
            <a:r>
              <a:rPr lang="en-GB" dirty="0">
                <a:cs typeface="Arial" charset="0"/>
              </a:rPr>
              <a:t>∩</a:t>
            </a:r>
            <a:r>
              <a:rPr lang="en-GB" dirty="0"/>
              <a:t>W</a:t>
            </a:r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If this property holds, then local propagation of information will lead to global consistency.</a:t>
            </a:r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5800" y="3806825"/>
            <a:ext cx="2428875" cy="2190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025" y="4230730"/>
            <a:ext cx="5581650" cy="1343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80" y="346075"/>
            <a:ext cx="9058275" cy="1166813"/>
          </a:xfrm>
        </p:spPr>
        <p:txBody>
          <a:bodyPr/>
          <a:lstStyle/>
          <a:p>
            <a:pPr eaLnBrk="1" hangingPunct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Junction Tree Algorithm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503280" y="1768517"/>
            <a:ext cx="9058275" cy="4900613"/>
          </a:xfrm>
        </p:spPr>
        <p:txBody>
          <a:bodyPr/>
          <a:lstStyle/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This is a junction tree.</a:t>
            </a:r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This is not a junction tree.</a:t>
            </a: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3055" y="2468563"/>
            <a:ext cx="5534025" cy="125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3800" y="4868905"/>
            <a:ext cx="2714625" cy="1381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4813" y="5037143"/>
            <a:ext cx="3695700" cy="178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7" y="301625"/>
            <a:ext cx="9059863" cy="1255713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Notation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503237" y="1768475"/>
            <a:ext cx="9059863" cy="5099050"/>
          </a:xfrm>
        </p:spPr>
        <p:txBody>
          <a:bodyPr rtlCol="0">
            <a:normAutofit fontScale="92500" lnSpcReduction="10000"/>
          </a:bodyPr>
          <a:lstStyle/>
          <a:p>
            <a:pPr marL="0" indent="0" defTabSz="1007943" eaLnBrk="1" fontAlgn="auto" hangingPunct="1">
              <a:lnSpc>
                <a:spcPct val="81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X: set of nodes in a graph</a:t>
            </a:r>
          </a:p>
          <a:p>
            <a:pPr marL="0" indent="0" defTabSz="1007943" eaLnBrk="1" fontAlgn="auto" hangingPunct="1">
              <a:lnSpc>
                <a:spcPct val="81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GB" baseline="-25000" dirty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: random variable associated with node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81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π</a:t>
            </a:r>
            <a:r>
              <a:rPr lang="en-GB" baseline="-33000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: parents of node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i</a:t>
            </a:r>
            <a:endParaRPr lang="en-GB" dirty="0">
              <a:solidFill>
                <a:schemeClr val="accent2">
                  <a:lumMod val="75000"/>
                </a:schemeClr>
              </a:solidFill>
              <a:cs typeface="Arial" charset="0"/>
            </a:endParaRPr>
          </a:p>
          <a:p>
            <a:pPr marL="0" indent="0" defTabSz="1007943" eaLnBrk="1" fontAlgn="auto" hangingPunct="1">
              <a:lnSpc>
                <a:spcPct val="81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Joint probability: </a:t>
            </a:r>
          </a:p>
          <a:p>
            <a:pPr marL="0" indent="-91440" defTabSz="1007943" eaLnBrk="1" fontAlgn="auto" hangingPunct="1">
              <a:lnSpc>
                <a:spcPct val="81000"/>
              </a:lnSpc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General form to include undirected</a:t>
            </a:r>
            <a:br>
              <a:rPr lang="en-GB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</a:br>
            <a:r>
              <a:rPr lang="en-GB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as well as directed graphs:</a:t>
            </a:r>
          </a:p>
          <a:p>
            <a:pPr lvl="2" indent="0" defTabSz="1007943" eaLnBrk="1" fontAlgn="auto" hangingPunct="1">
              <a:lnSpc>
                <a:spcPct val="81000"/>
              </a:lnSpc>
              <a:spcAft>
                <a:spcPts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where C is an index over cliques</a:t>
            </a:r>
          </a:p>
          <a:p>
            <a:pPr lvl="2" indent="0" defTabSz="1007943" eaLnBrk="1" fontAlgn="auto" hangingPunct="1">
              <a:lnSpc>
                <a:spcPct val="81000"/>
              </a:lnSpc>
              <a:spcAft>
                <a:spcPts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to apply to directed graph, turn directed graph into moral graph</a:t>
            </a:r>
          </a:p>
          <a:p>
            <a:pPr lvl="2" indent="0" defTabSz="1007943" eaLnBrk="1" fontAlgn="auto" hangingPunct="1">
              <a:lnSpc>
                <a:spcPct val="81000"/>
              </a:lnSpc>
              <a:spcAft>
                <a:spcPts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moral graph: connect all parents of each node and remove arrows</a:t>
            </a: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1113" y="3453542"/>
            <a:ext cx="2667000" cy="666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11955" y="4237038"/>
            <a:ext cx="2790825" cy="100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80" y="346075"/>
            <a:ext cx="9058275" cy="1166813"/>
          </a:xfrm>
        </p:spPr>
        <p:txBody>
          <a:bodyPr/>
          <a:lstStyle/>
          <a:p>
            <a:pPr eaLnBrk="1" hangingPunct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Junction Tree Algorithm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503280" y="1768517"/>
            <a:ext cx="9058275" cy="4900613"/>
          </a:xfrm>
        </p:spPr>
        <p:txBody>
          <a:bodyPr/>
          <a:lstStyle/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4. Transfer the potentials from original graph to moral graph</a:t>
            </a:r>
          </a:p>
          <a:p>
            <a:pPr marL="395288" lvl="2" indent="0" eaLnBrk="1" hangingPunct="1">
              <a:lnSpc>
                <a:spcPct val="71000"/>
              </a:lnSpc>
              <a:spcBef>
                <a:spcPts val="1325"/>
              </a:spcBef>
              <a:tabLst>
                <a:tab pos="395288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Define a potential for each clique, </a:t>
            </a:r>
            <a:r>
              <a:rPr lang="el-GR" dirty="0">
                <a:cs typeface="Arial" charset="0"/>
              </a:rPr>
              <a:t>ψ</a:t>
            </a:r>
            <a:r>
              <a:rPr lang="en-GB" baseline="-33000" dirty="0"/>
              <a:t>C</a:t>
            </a:r>
            <a:r>
              <a:rPr lang="en-GB" dirty="0"/>
              <a:t>(</a:t>
            </a:r>
            <a:r>
              <a:rPr lang="en-GB" dirty="0" err="1"/>
              <a:t>x</a:t>
            </a:r>
            <a:r>
              <a:rPr lang="en-GB" baseline="-33000" dirty="0" err="1"/>
              <a:t>C</a:t>
            </a:r>
            <a:r>
              <a:rPr lang="en-GB" dirty="0"/>
              <a:t>)</a:t>
            </a: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6475" y="5276850"/>
            <a:ext cx="5553075" cy="2190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8700" y="3265487"/>
            <a:ext cx="5286375" cy="180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80" y="346075"/>
            <a:ext cx="9058275" cy="1166813"/>
          </a:xfrm>
        </p:spPr>
        <p:txBody>
          <a:bodyPr/>
          <a:lstStyle/>
          <a:p>
            <a:pPr eaLnBrk="1" hangingPunct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Junction Tree Algorithm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503280" y="1768517"/>
            <a:ext cx="9058275" cy="4900613"/>
          </a:xfrm>
        </p:spPr>
        <p:txBody>
          <a:bodyPr/>
          <a:lstStyle/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5. Propagate</a:t>
            </a:r>
          </a:p>
          <a:p>
            <a:pPr lvl="2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dirty="0"/>
              <a:t>Given junction tree and potentials on the cliques, can send messages from clique </a:t>
            </a:r>
            <a:r>
              <a:rPr lang="en-GB" altLang="ja-JP" dirty="0" err="1"/>
              <a:t>C</a:t>
            </a:r>
            <a:r>
              <a:rPr lang="en-GB" altLang="ja-JP" baseline="-33000" dirty="0" err="1"/>
              <a:t>i</a:t>
            </a:r>
            <a:r>
              <a:rPr lang="en-GB" altLang="ja-JP" dirty="0"/>
              <a:t> to </a:t>
            </a:r>
            <a:r>
              <a:rPr lang="en-GB" altLang="ja-JP" dirty="0" err="1"/>
              <a:t>C</a:t>
            </a:r>
            <a:r>
              <a:rPr lang="en-GB" altLang="ja-JP" baseline="-33000" dirty="0" err="1"/>
              <a:t>j</a:t>
            </a:r>
            <a:endParaRPr lang="en-GB" altLang="ja-JP" baseline="-33000" dirty="0"/>
          </a:p>
          <a:p>
            <a:pPr marL="1084263" lvl="4">
              <a:lnSpc>
                <a:spcPct val="80000"/>
              </a:lnSpc>
              <a:spcBef>
                <a:spcPts val="1588"/>
              </a:spcBef>
              <a:spcAft>
                <a:spcPts val="600"/>
              </a:spcAft>
              <a:buClr>
                <a:srgbClr val="004C99"/>
              </a:buCl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ja-JP" sz="2000" dirty="0">
              <a:solidFill>
                <a:schemeClr val="accent4">
                  <a:lumMod val="75000"/>
                </a:schemeClr>
              </a:solidFill>
            </a:endParaRPr>
          </a:p>
          <a:p>
            <a:pPr marL="1084263" lvl="4">
              <a:lnSpc>
                <a:spcPct val="80000"/>
              </a:lnSpc>
              <a:spcBef>
                <a:spcPts val="1588"/>
              </a:spcBef>
              <a:spcAft>
                <a:spcPts val="600"/>
              </a:spcAft>
              <a:buClr>
                <a:srgbClr val="004C99"/>
              </a:buCl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en-GB" altLang="ja-JP" sz="20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altLang="ja-JP" sz="2000" dirty="0" err="1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GB" altLang="ja-JP" sz="2000" baseline="-25000" dirty="0" err="1">
                <a:solidFill>
                  <a:schemeClr val="accent4">
                    <a:lumMod val="75000"/>
                  </a:schemeClr>
                </a:solidFill>
              </a:rPr>
              <a:t>ij</a:t>
            </a:r>
            <a:r>
              <a:rPr lang="en-GB" altLang="ja-JP" sz="2000" dirty="0">
                <a:solidFill>
                  <a:schemeClr val="accent4">
                    <a:lumMod val="75000"/>
                  </a:schemeClr>
                </a:solidFill>
              </a:rPr>
              <a:t>: nodes shared by </a:t>
            </a:r>
            <a:r>
              <a:rPr lang="en-GB" altLang="ja-JP" sz="2000" dirty="0" err="1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GB" altLang="ja-JP" sz="2000" dirty="0">
                <a:solidFill>
                  <a:schemeClr val="accent4">
                    <a:lumMod val="75000"/>
                  </a:schemeClr>
                </a:solidFill>
              </a:rPr>
              <a:t> and j</a:t>
            </a:r>
            <a:br>
              <a:rPr lang="en-GB" altLang="ja-JP" sz="20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altLang="ja-JP" sz="2000" dirty="0">
                <a:solidFill>
                  <a:schemeClr val="accent4">
                    <a:lumMod val="75000"/>
                  </a:schemeClr>
                </a:solidFill>
              </a:rPr>
              <a:t>N(</a:t>
            </a:r>
            <a:r>
              <a:rPr lang="en-GB" altLang="ja-JP" sz="2000" dirty="0" err="1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GB" altLang="ja-JP" sz="2000" dirty="0">
                <a:solidFill>
                  <a:schemeClr val="accent4">
                    <a:lumMod val="75000"/>
                  </a:schemeClr>
                </a:solidFill>
              </a:rPr>
              <a:t>): </a:t>
            </a:r>
            <a:r>
              <a:rPr lang="en-GB" altLang="ja-JP" sz="2000" dirty="0" err="1">
                <a:solidFill>
                  <a:schemeClr val="accent4">
                    <a:lumMod val="75000"/>
                  </a:schemeClr>
                </a:solidFill>
              </a:rPr>
              <a:t>neighboring</a:t>
            </a:r>
            <a:r>
              <a:rPr lang="en-GB" altLang="ja-JP" sz="2000" dirty="0">
                <a:solidFill>
                  <a:schemeClr val="accent4">
                    <a:lumMod val="75000"/>
                  </a:schemeClr>
                </a:solidFill>
              </a:rPr>
              <a:t> cliques of </a:t>
            </a:r>
            <a:r>
              <a:rPr lang="en-GB" altLang="ja-JP" sz="2000" dirty="0" err="1">
                <a:solidFill>
                  <a:schemeClr val="accent4">
                    <a:lumMod val="75000"/>
                  </a:schemeClr>
                </a:solidFill>
              </a:rPr>
              <a:t>i</a:t>
            </a:r>
            <a:endParaRPr lang="en-GB" altLang="ja-JP" sz="2000" dirty="0">
              <a:solidFill>
                <a:schemeClr val="accent4">
                  <a:lumMod val="75000"/>
                </a:schemeClr>
              </a:solidFill>
            </a:endParaRPr>
          </a:p>
          <a:p>
            <a:pPr marL="339725" lvl="2" indent="0">
              <a:lnSpc>
                <a:spcPct val="80000"/>
              </a:lnSpc>
              <a:spcBef>
                <a:spcPts val="1738"/>
              </a:spcBef>
              <a:spcAft>
                <a:spcPts val="600"/>
              </a:spcAft>
              <a:buClr>
                <a:srgbClr val="190099"/>
              </a:buClr>
              <a:buSzTx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dirty="0">
                <a:solidFill>
                  <a:srgbClr val="C9DA92"/>
                </a:solidFill>
              </a:rPr>
              <a:t>Messages get sent in all directions.</a:t>
            </a:r>
          </a:p>
          <a:p>
            <a:pPr marL="339725" lvl="2" indent="0">
              <a:lnSpc>
                <a:spcPct val="80000"/>
              </a:lnSpc>
              <a:spcBef>
                <a:spcPts val="1738"/>
              </a:spcBef>
              <a:spcAft>
                <a:spcPts val="600"/>
              </a:spcAft>
              <a:buClr>
                <a:srgbClr val="190099"/>
              </a:buClr>
              <a:buSzTx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dirty="0">
                <a:solidFill>
                  <a:srgbClr val="C9DA92"/>
                </a:solidFill>
              </a:rPr>
              <a:t>Once messages propagated, can determine the marginal probability of any clique.</a:t>
            </a:r>
          </a:p>
          <a:p>
            <a:pPr marL="100013" indent="-100013">
              <a:lnSpc>
                <a:spcPct val="71000"/>
              </a:lnSpc>
              <a:spcBef>
                <a:spcPts val="2238"/>
              </a:spcBef>
              <a:spcAft>
                <a:spcPct val="0"/>
              </a:spcAft>
              <a:buClr>
                <a:srgbClr val="190099"/>
              </a:buClr>
              <a:buSzTx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ja-JP" sz="2800" dirty="0">
              <a:solidFill>
                <a:srgbClr val="A5C249"/>
              </a:solidFill>
            </a:endParaRPr>
          </a:p>
          <a:p>
            <a:pPr lvl="2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ja-JP" baseline="-33000" dirty="0">
              <a:solidFill>
                <a:schemeClr val="accent6"/>
              </a:solidFill>
            </a:endParaRPr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7512" y="3246437"/>
            <a:ext cx="417195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9412" y="6370637"/>
            <a:ext cx="3238500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4756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80" y="301625"/>
            <a:ext cx="9058275" cy="1255713"/>
          </a:xfrm>
        </p:spPr>
        <p:txBody>
          <a:bodyPr/>
          <a:lstStyle/>
          <a:p>
            <a:pPr eaLnBrk="1" hangingPunct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Computational Complexity</a:t>
            </a:r>
            <a:br>
              <a:rPr lang="en-GB"/>
            </a:br>
            <a:r>
              <a:rPr lang="en-GB"/>
              <a:t>of Exact Inference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503280" y="1768483"/>
            <a:ext cx="9058275" cy="49911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Exponential in number of nodes in a clique</a:t>
            </a:r>
          </a:p>
          <a:p>
            <a:pPr marL="503238" lvl="2" indent="0" eaLnBrk="1" hangingPunct="1">
              <a:lnSpc>
                <a:spcPct val="80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need to integrate over all nodes</a:t>
            </a:r>
          </a:p>
          <a:p>
            <a:pPr marL="0" indent="0" eaLnBrk="1" hangingPunct="1">
              <a:lnSpc>
                <a:spcPct val="80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Goal is to find a triangulation that yields the smallest maximal clique</a:t>
            </a:r>
          </a:p>
          <a:p>
            <a:pPr marL="503238" lvl="2" indent="0" eaLnBrk="1" hangingPunct="1">
              <a:lnSpc>
                <a:spcPct val="80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NP-hard problem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Loopy Belief Propagation</a:t>
            </a:r>
            <a:br>
              <a:rPr lang="en-US" dirty="0"/>
            </a:br>
            <a:r>
              <a:rPr lang="en-US" dirty="0"/>
              <a:t>(Weiss, 2000)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36550" y="1511300"/>
            <a:ext cx="9240838" cy="5545138"/>
          </a:xfrm>
        </p:spPr>
        <p:txBody>
          <a:bodyPr>
            <a:normAutofit lnSpcReduction="10000"/>
          </a:bodyPr>
          <a:lstStyle/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r>
              <a:rPr lang="en-US"/>
              <a:t>Instead of making a single pass from the leaves, perform iterative refinement of message variables.</a:t>
            </a:r>
          </a:p>
          <a:p>
            <a:pPr marL="917575" lvl="2" indent="-514350" eaLnBrk="1" hangingPunct="1">
              <a:spcBef>
                <a:spcPts val="1325"/>
              </a:spcBef>
              <a:buClrTx/>
              <a:buSzPct val="100000"/>
              <a:buFont typeface="Calibri" pitchFamily="34" charset="0"/>
              <a:buAutoNum type="arabicPeriod"/>
            </a:pPr>
            <a:r>
              <a:rPr lang="en-US"/>
              <a:t>initialize all variables to 1</a:t>
            </a:r>
          </a:p>
          <a:p>
            <a:pPr marL="917575" lvl="2" indent="-514350" eaLnBrk="1" hangingPunct="1">
              <a:spcBef>
                <a:spcPts val="1325"/>
              </a:spcBef>
              <a:buClrTx/>
              <a:buSzPct val="100000"/>
              <a:buFont typeface="Calibri" pitchFamily="34" charset="0"/>
              <a:buAutoNum type="arabicPeriod"/>
            </a:pPr>
            <a:r>
              <a:rPr lang="en-US"/>
              <a:t>recompute all variables assuming the values of the other variables</a:t>
            </a:r>
          </a:p>
          <a:p>
            <a:pPr marL="917575" lvl="2" indent="-514350" eaLnBrk="1" hangingPunct="1">
              <a:spcBef>
                <a:spcPts val="1325"/>
              </a:spcBef>
              <a:buClrTx/>
              <a:buSzPct val="100000"/>
              <a:buFont typeface="Calibri" pitchFamily="34" charset="0"/>
              <a:buAutoNum type="arabicPeriod"/>
            </a:pPr>
            <a:r>
              <a:rPr lang="en-US"/>
              <a:t>iterate until convergence</a:t>
            </a:r>
            <a:endParaRPr lang="en-US" b="1"/>
          </a:p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r>
              <a:rPr lang="en-US"/>
              <a:t>For polytrees, guaranteed to converge in time ~ longest undirected path through tree.</a:t>
            </a:r>
          </a:p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r>
              <a:rPr lang="en-US"/>
              <a:t>For general graphs, some sufficiency conditions, and some graphs known not to converge.</a:t>
            </a:r>
          </a:p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7" y="346075"/>
            <a:ext cx="9059863" cy="1166813"/>
          </a:xfrm>
        </p:spPr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 Common Inference Problems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idx="1"/>
          </p:nvPr>
        </p:nvSpPr>
        <p:spPr>
          <a:xfrm>
            <a:off x="503237" y="1768481"/>
            <a:ext cx="9059863" cy="5287956"/>
          </a:xfrm>
        </p:spPr>
        <p:txBody>
          <a:bodyPr/>
          <a:lstStyle/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Assume partition of graph into subsets</a:t>
            </a:r>
          </a:p>
          <a:p>
            <a:pPr marL="503238" lvl="2" indent="0" eaLnBrk="1" hangingPunct="1">
              <a:lnSpc>
                <a:spcPct val="76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O = observations; U = unknowns; N = nuisance variables</a:t>
            </a:r>
          </a:p>
          <a:p>
            <a:pPr marL="503238" lvl="2" indent="0" eaLnBrk="1" hangingPunct="1">
              <a:lnSpc>
                <a:spcPct val="76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Computing </a:t>
            </a:r>
            <a:r>
              <a:rPr lang="en-GB" dirty="0" err="1"/>
              <a:t>marginals</a:t>
            </a:r>
            <a:br>
              <a:rPr lang="en-GB" dirty="0"/>
            </a:br>
            <a:r>
              <a:rPr lang="en-GB" dirty="0"/>
              <a:t>(avg. over nuisance vars.)</a:t>
            </a:r>
            <a:br>
              <a:rPr lang="en-GB" dirty="0"/>
            </a:br>
            <a:endParaRPr lang="en-GB" dirty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Computing MAP probability</a:t>
            </a:r>
            <a:br>
              <a:rPr lang="en-GB" dirty="0"/>
            </a:br>
            <a:endParaRPr lang="en-GB" dirty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Given observations O, find distribution over U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565830"/>
              </p:ext>
            </p:extLst>
          </p:nvPr>
        </p:nvGraphicFramePr>
        <p:xfrm>
          <a:off x="6640555" y="3322637"/>
          <a:ext cx="287337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" name="Equation" r:id="rId4" imgW="1333440" imgH="368280" progId="Equation.3">
                  <p:embed/>
                </p:oleObj>
              </mc:Choice>
              <mc:Fallback>
                <p:oleObj name="Equation" r:id="rId4" imgW="1333440" imgH="3682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0555" y="3322637"/>
                        <a:ext cx="2873375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763659"/>
              </p:ext>
            </p:extLst>
          </p:nvPr>
        </p:nvGraphicFramePr>
        <p:xfrm>
          <a:off x="6640555" y="4694273"/>
          <a:ext cx="32289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3" name="Equation" r:id="rId6" imgW="1498320" imgH="304560" progId="Equation.3">
                  <p:embed/>
                </p:oleObj>
              </mc:Choice>
              <mc:Fallback>
                <p:oleObj name="Equation" r:id="rId6" imgW="1498320" imgH="3045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0555" y="4694273"/>
                        <a:ext cx="3228975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594589"/>
              </p:ext>
            </p:extLst>
          </p:nvPr>
        </p:nvGraphicFramePr>
        <p:xfrm>
          <a:off x="1458912" y="6218237"/>
          <a:ext cx="7085013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" name="Equation" r:id="rId8" imgW="3288960" imgH="545760" progId="Equation.3">
                  <p:embed/>
                </p:oleObj>
              </mc:Choice>
              <mc:Fallback>
                <p:oleObj name="Equation" r:id="rId8" imgW="3288960" imgH="5457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2" y="6218237"/>
                        <a:ext cx="7085013" cy="1176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55100" cy="887413"/>
          </a:xfrm>
        </p:spPr>
        <p:txBody>
          <a:bodyPr/>
          <a:lstStyle/>
          <a:p>
            <a:pPr eaLnBrk="1" hangingPunct="1"/>
            <a:r>
              <a:rPr lang="en-US"/>
              <a:t>Inference Techniques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03238" y="1189038"/>
            <a:ext cx="9055100" cy="6096000"/>
          </a:xfrm>
        </p:spPr>
        <p:txBody>
          <a:bodyPr rtlCol="0">
            <a:normAutofit fontScale="70000" lnSpcReduction="20000"/>
          </a:bodyPr>
          <a:lstStyle/>
          <a:p>
            <a:pPr lvl="1" indent="-282224" defTabSz="1007943" eaLnBrk="1" fontAlgn="auto" hangingPunct="1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Exact Inference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Variable elimination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Belief propagation (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polytrees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Junction tree algorithm (arbitrary graphs)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Kalman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filter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Adams &amp; MacKay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changepoint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1" indent="-282224" defTabSz="1007943" eaLnBrk="1" fontAlgn="auto" hangingPunct="1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Approximate Inference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Loopy belief propagation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Rejection sampling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Importance sampling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Markov Chain Monte Carlo (MCMC)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Gibbs sampling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Variational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methods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Expectation maximization (forward-backward algorithm)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Particle filters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649913" y="2789238"/>
            <a:ext cx="381000" cy="685800"/>
          </a:xfrm>
          <a:prstGeom prst="rightBrac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30955" y="3003590"/>
            <a:ext cx="2353003" cy="24699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Wingdings" charset="2"/>
              <a:buNone/>
              <a:defRPr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Later in the semester</a:t>
            </a:r>
          </a:p>
        </p:txBody>
      </p:sp>
    </p:spTree>
    <p:extLst>
      <p:ext uri="{BB962C8B-B14F-4D97-AF65-F5344CB8AC3E}">
        <p14:creationId xmlns:p14="http://schemas.microsoft.com/office/powerpoint/2010/main" val="191809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7" y="301625"/>
            <a:ext cx="9059863" cy="1255713"/>
          </a:xfrm>
        </p:spPr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Variable Elimination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idx="1"/>
          </p:nvPr>
        </p:nvSpPr>
        <p:spPr>
          <a:xfrm>
            <a:off x="473117" y="1760538"/>
            <a:ext cx="9059863" cy="54483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E.g., calculating marginal p(x</a:t>
            </a:r>
            <a:r>
              <a:rPr lang="en-GB" baseline="-25000" dirty="0"/>
              <a:t>5</a:t>
            </a:r>
            <a:r>
              <a:rPr lang="en-GB" dirty="0"/>
              <a:t>)</a:t>
            </a:r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Elimination order: 1, 2, 4, 3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7675" y="1119188"/>
            <a:ext cx="1533525" cy="2686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7300" y="2514600"/>
            <a:ext cx="6657975" cy="209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6148387" y="4618041"/>
            <a:ext cx="1738313" cy="68262"/>
          </a:xfrm>
          <a:prstGeom prst="rect">
            <a:avLst/>
          </a:prstGeom>
          <a:solidFill>
            <a:srgbClr val="008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6688137" y="4754605"/>
            <a:ext cx="855663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lnSpc>
                <a:spcPct val="5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m</a:t>
            </a:r>
            <a:r>
              <a:rPr lang="en-GB" baseline="-33000">
                <a:solidFill>
                  <a:srgbClr val="000000"/>
                </a:solidFill>
              </a:rPr>
              <a:t>12</a:t>
            </a:r>
            <a:r>
              <a:rPr lang="en-GB">
                <a:solidFill>
                  <a:srgbClr val="000000"/>
                </a:solidFill>
              </a:rPr>
              <a:t>(x</a:t>
            </a:r>
            <a:r>
              <a:rPr lang="en-GB" baseline="-33000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4937125" y="5189538"/>
            <a:ext cx="2949575" cy="92075"/>
          </a:xfrm>
          <a:prstGeom prst="rect">
            <a:avLst/>
          </a:prstGeom>
          <a:solidFill>
            <a:srgbClr val="00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5989637" y="5405480"/>
            <a:ext cx="855663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lnSpc>
                <a:spcPct val="5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m</a:t>
            </a:r>
            <a:r>
              <a:rPr lang="en-GB" baseline="-33000">
                <a:solidFill>
                  <a:srgbClr val="000000"/>
                </a:solidFill>
              </a:rPr>
              <a:t>23</a:t>
            </a:r>
            <a:r>
              <a:rPr lang="en-GB">
                <a:solidFill>
                  <a:srgbClr val="000000"/>
                </a:solidFill>
              </a:rPr>
              <a:t>(x</a:t>
            </a:r>
            <a:r>
              <a:rPr lang="en-GB" baseline="-33000">
                <a:solidFill>
                  <a:srgbClr val="000000"/>
                </a:solidFill>
              </a:rPr>
              <a:t>3</a:t>
            </a:r>
            <a:r>
              <a:rPr lang="en-GB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7179" name="Rectangle 10"/>
          <p:cNvSpPr>
            <a:spLocks noChangeArrowheads="1"/>
          </p:cNvSpPr>
          <p:nvPr/>
        </p:nvSpPr>
        <p:spPr bwMode="auto">
          <a:xfrm>
            <a:off x="3679867" y="4618038"/>
            <a:ext cx="1166813" cy="92075"/>
          </a:xfrm>
          <a:prstGeom prst="rect">
            <a:avLst/>
          </a:prstGeom>
          <a:solidFill>
            <a:srgbClr val="FFFF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3830637" y="4741905"/>
            <a:ext cx="855663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lnSpc>
                <a:spcPct val="5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m</a:t>
            </a:r>
            <a:r>
              <a:rPr lang="en-GB" baseline="-33000">
                <a:solidFill>
                  <a:srgbClr val="000000"/>
                </a:solidFill>
              </a:rPr>
              <a:t>43</a:t>
            </a:r>
            <a:r>
              <a:rPr lang="en-GB">
                <a:solidFill>
                  <a:srgbClr val="000000"/>
                </a:solidFill>
              </a:rPr>
              <a:t>(x</a:t>
            </a:r>
            <a:r>
              <a:rPr lang="en-GB" baseline="-33000">
                <a:solidFill>
                  <a:srgbClr val="000000"/>
                </a:solidFill>
              </a:rPr>
              <a:t>3</a:t>
            </a:r>
            <a:r>
              <a:rPr lang="en-GB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2400300" y="5897563"/>
            <a:ext cx="5532438" cy="114300"/>
          </a:xfrm>
          <a:prstGeom prst="rect">
            <a:avLst/>
          </a:prstGeom>
          <a:solidFill>
            <a:srgbClr val="FF00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4983162" y="6194425"/>
            <a:ext cx="855663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lnSpc>
                <a:spcPct val="5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m</a:t>
            </a:r>
            <a:r>
              <a:rPr lang="en-GB" baseline="-33000">
                <a:solidFill>
                  <a:srgbClr val="000000"/>
                </a:solidFill>
              </a:rPr>
              <a:t>35</a:t>
            </a:r>
            <a:r>
              <a:rPr lang="en-GB">
                <a:solidFill>
                  <a:srgbClr val="000000"/>
                </a:solidFill>
              </a:rPr>
              <a:t>(x</a:t>
            </a:r>
            <a:r>
              <a:rPr lang="en-GB" baseline="-33000">
                <a:solidFill>
                  <a:srgbClr val="000000"/>
                </a:solidFill>
              </a:rPr>
              <a:t>5</a:t>
            </a:r>
            <a:r>
              <a:rPr lang="en-GB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7174" grpId="0" animBg="1"/>
      <p:bldP spid="7175" grpId="0"/>
      <p:bldP spid="7176" grpId="0" animBg="1"/>
      <p:bldP spid="7178" grpId="0"/>
      <p:bldP spid="7179" grpId="0" animBg="1"/>
      <p:bldP spid="7180" grpId="0"/>
      <p:bldP spid="7181" grpId="0" animBg="1"/>
      <p:bldP spid="71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7" y="301625"/>
            <a:ext cx="9059863" cy="1255713"/>
          </a:xfrm>
        </p:spPr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Variable Elimination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idx="1"/>
          </p:nvPr>
        </p:nvSpPr>
        <p:spPr>
          <a:xfrm>
            <a:off x="473117" y="1760538"/>
            <a:ext cx="9059863" cy="5448300"/>
          </a:xfrm>
        </p:spPr>
        <p:txBody>
          <a:bodyPr/>
          <a:lstStyle/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E.g., calculating conditional p(x</a:t>
            </a:r>
            <a:r>
              <a:rPr lang="en-GB" baseline="-25000"/>
              <a:t>5</a:t>
            </a:r>
            <a:r>
              <a:rPr lang="en-GB"/>
              <a:t>|x</a:t>
            </a:r>
            <a:r>
              <a:rPr lang="en-GB" baseline="-25000"/>
              <a:t>2</a:t>
            </a:r>
            <a:r>
              <a:rPr lang="en-GB"/>
              <a:t>,x</a:t>
            </a:r>
            <a:r>
              <a:rPr lang="en-GB" baseline="-25000"/>
              <a:t>4</a:t>
            </a:r>
            <a:r>
              <a:rPr lang="en-GB"/>
              <a:t>)</a:t>
            </a:r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67675" y="1119188"/>
            <a:ext cx="1533525" cy="2686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462130" y="3448064"/>
            <a:ext cx="6778625" cy="4111625"/>
            <a:chOff x="1154112" y="2484437"/>
            <a:chExt cx="6778626" cy="4111626"/>
          </a:xfrm>
        </p:grpSpPr>
        <p:pic>
          <p:nvPicPr>
            <p:cNvPr id="2057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57300" y="2514600"/>
              <a:ext cx="6657975" cy="20955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058" name="Rectangle 5"/>
            <p:cNvSpPr>
              <a:spLocks noChangeArrowheads="1"/>
            </p:cNvSpPr>
            <p:nvPr/>
          </p:nvSpPr>
          <p:spPr bwMode="auto">
            <a:xfrm>
              <a:off x="6148388" y="4618038"/>
              <a:ext cx="1738312" cy="68262"/>
            </a:xfrm>
            <a:prstGeom prst="rect">
              <a:avLst/>
            </a:prstGeom>
            <a:solidFill>
              <a:srgbClr val="008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Text Box 6"/>
            <p:cNvSpPr txBox="1">
              <a:spLocks noChangeArrowheads="1"/>
            </p:cNvSpPr>
            <p:nvPr/>
          </p:nvSpPr>
          <p:spPr bwMode="auto">
            <a:xfrm>
              <a:off x="6688138" y="4754563"/>
              <a:ext cx="855662" cy="4016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lnSpc>
                  <a:spcPct val="54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</a:rPr>
                <a:t>m</a:t>
              </a:r>
              <a:r>
                <a:rPr lang="en-GB" baseline="-33000">
                  <a:solidFill>
                    <a:srgbClr val="000000"/>
                  </a:solidFill>
                </a:rPr>
                <a:t>12</a:t>
              </a:r>
              <a:r>
                <a:rPr lang="en-GB">
                  <a:solidFill>
                    <a:srgbClr val="000000"/>
                  </a:solidFill>
                </a:rPr>
                <a:t>(x</a:t>
              </a:r>
              <a:r>
                <a:rPr lang="en-GB" baseline="-33000">
                  <a:solidFill>
                    <a:srgbClr val="000000"/>
                  </a:solidFill>
                </a:rPr>
                <a:t>2</a:t>
              </a:r>
              <a:r>
                <a:rPr lang="en-GB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2060" name="Rectangle 7"/>
            <p:cNvSpPr>
              <a:spLocks noChangeArrowheads="1"/>
            </p:cNvSpPr>
            <p:nvPr/>
          </p:nvSpPr>
          <p:spPr bwMode="auto">
            <a:xfrm>
              <a:off x="4937125" y="5189538"/>
              <a:ext cx="2949575" cy="92075"/>
            </a:xfrm>
            <a:prstGeom prst="rect">
              <a:avLst/>
            </a:prstGeom>
            <a:solidFill>
              <a:srgbClr val="00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Rectangle 8"/>
            <p:cNvSpPr>
              <a:spLocks noChangeArrowheads="1"/>
            </p:cNvSpPr>
            <p:nvPr/>
          </p:nvSpPr>
          <p:spPr bwMode="auto">
            <a:xfrm>
              <a:off x="6148388" y="4618038"/>
              <a:ext cx="1738312" cy="68262"/>
            </a:xfrm>
            <a:prstGeom prst="rect">
              <a:avLst/>
            </a:prstGeom>
            <a:solidFill>
              <a:srgbClr val="008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Text Box 9"/>
            <p:cNvSpPr txBox="1">
              <a:spLocks noChangeArrowheads="1"/>
            </p:cNvSpPr>
            <p:nvPr/>
          </p:nvSpPr>
          <p:spPr bwMode="auto">
            <a:xfrm>
              <a:off x="5989638" y="5405438"/>
              <a:ext cx="855662" cy="4016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lnSpc>
                  <a:spcPct val="54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</a:rPr>
                <a:t>m</a:t>
              </a:r>
              <a:r>
                <a:rPr lang="en-GB" baseline="-33000">
                  <a:solidFill>
                    <a:srgbClr val="000000"/>
                  </a:solidFill>
                </a:rPr>
                <a:t>23</a:t>
              </a:r>
              <a:r>
                <a:rPr lang="en-GB">
                  <a:solidFill>
                    <a:srgbClr val="000000"/>
                  </a:solidFill>
                </a:rPr>
                <a:t>(x</a:t>
              </a:r>
              <a:r>
                <a:rPr lang="en-GB" baseline="-33000">
                  <a:solidFill>
                    <a:srgbClr val="000000"/>
                  </a:solidFill>
                </a:rPr>
                <a:t>3</a:t>
              </a:r>
              <a:r>
                <a:rPr lang="en-GB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2063" name="Rectangle 10"/>
            <p:cNvSpPr>
              <a:spLocks noChangeArrowheads="1"/>
            </p:cNvSpPr>
            <p:nvPr/>
          </p:nvSpPr>
          <p:spPr bwMode="auto">
            <a:xfrm>
              <a:off x="3679825" y="4618038"/>
              <a:ext cx="1166813" cy="92075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Text Box 11"/>
            <p:cNvSpPr txBox="1">
              <a:spLocks noChangeArrowheads="1"/>
            </p:cNvSpPr>
            <p:nvPr/>
          </p:nvSpPr>
          <p:spPr bwMode="auto">
            <a:xfrm>
              <a:off x="3830638" y="4741863"/>
              <a:ext cx="855662" cy="4016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lnSpc>
                  <a:spcPct val="54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</a:rPr>
                <a:t>m</a:t>
              </a:r>
              <a:r>
                <a:rPr lang="en-GB" baseline="-33000">
                  <a:solidFill>
                    <a:srgbClr val="000000"/>
                  </a:solidFill>
                </a:rPr>
                <a:t>43</a:t>
              </a:r>
              <a:r>
                <a:rPr lang="en-GB">
                  <a:solidFill>
                    <a:srgbClr val="000000"/>
                  </a:solidFill>
                </a:rPr>
                <a:t>(x</a:t>
              </a:r>
              <a:r>
                <a:rPr lang="en-GB" baseline="-33000">
                  <a:solidFill>
                    <a:srgbClr val="000000"/>
                  </a:solidFill>
                </a:rPr>
                <a:t>3</a:t>
              </a:r>
              <a:r>
                <a:rPr lang="en-GB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2065" name="Rectangle 12"/>
            <p:cNvSpPr>
              <a:spLocks noChangeArrowheads="1"/>
            </p:cNvSpPr>
            <p:nvPr/>
          </p:nvSpPr>
          <p:spPr bwMode="auto">
            <a:xfrm>
              <a:off x="2400300" y="5897563"/>
              <a:ext cx="5532438" cy="114300"/>
            </a:xfrm>
            <a:prstGeom prst="rect">
              <a:avLst/>
            </a:prstGeom>
            <a:solidFill>
              <a:srgbClr val="FF00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Text Box 13"/>
            <p:cNvSpPr txBox="1">
              <a:spLocks noChangeArrowheads="1"/>
            </p:cNvSpPr>
            <p:nvPr/>
          </p:nvSpPr>
          <p:spPr bwMode="auto">
            <a:xfrm>
              <a:off x="4983163" y="6194425"/>
              <a:ext cx="855662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lnSpc>
                  <a:spcPct val="54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</a:rPr>
                <a:t>m</a:t>
              </a:r>
              <a:r>
                <a:rPr lang="en-GB" baseline="-33000">
                  <a:solidFill>
                    <a:srgbClr val="000000"/>
                  </a:solidFill>
                </a:rPr>
                <a:t>35</a:t>
              </a:r>
              <a:r>
                <a:rPr lang="en-GB">
                  <a:solidFill>
                    <a:srgbClr val="000000"/>
                  </a:solidFill>
                </a:rPr>
                <a:t>(x</a:t>
              </a:r>
              <a:r>
                <a:rPr lang="en-GB" baseline="-33000">
                  <a:solidFill>
                    <a:srgbClr val="000000"/>
                  </a:solidFill>
                </a:rPr>
                <a:t>5</a:t>
              </a:r>
              <a:r>
                <a:rPr lang="en-GB">
                  <a:solidFill>
                    <a:srgbClr val="000000"/>
                  </a:solidFill>
                </a:rPr>
                <a:t>)</a:t>
              </a:r>
            </a:p>
          </p:txBody>
        </p:sp>
        <p:grpSp>
          <p:nvGrpSpPr>
            <p:cNvPr id="2067" name="Group 21"/>
            <p:cNvGrpSpPr>
              <a:grpSpLocks/>
            </p:cNvGrpSpPr>
            <p:nvPr/>
          </p:nvGrpSpPr>
          <p:grpSpPr bwMode="auto">
            <a:xfrm>
              <a:off x="2678112" y="2560637"/>
              <a:ext cx="228600" cy="304800"/>
              <a:chOff x="7707312" y="808037"/>
              <a:chExt cx="228600" cy="304800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7669212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7669212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8" name="Group 24"/>
            <p:cNvGrpSpPr>
              <a:grpSpLocks/>
            </p:cNvGrpSpPr>
            <p:nvPr/>
          </p:nvGrpSpPr>
          <p:grpSpPr bwMode="auto">
            <a:xfrm>
              <a:off x="3059112" y="2560637"/>
              <a:ext cx="228600" cy="304800"/>
              <a:chOff x="7707312" y="808037"/>
              <a:chExt cx="228600" cy="30480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16200000" flipH="1">
                <a:off x="7669212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>
                <a:off x="7669212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9" name="Group 27"/>
            <p:cNvGrpSpPr>
              <a:grpSpLocks/>
            </p:cNvGrpSpPr>
            <p:nvPr/>
          </p:nvGrpSpPr>
          <p:grpSpPr bwMode="auto">
            <a:xfrm>
              <a:off x="3059112" y="3322637"/>
              <a:ext cx="228600" cy="304800"/>
              <a:chOff x="7707312" y="808037"/>
              <a:chExt cx="228600" cy="30480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7669212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7669212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70" name="Group 30"/>
            <p:cNvGrpSpPr>
              <a:grpSpLocks/>
            </p:cNvGrpSpPr>
            <p:nvPr/>
          </p:nvGrpSpPr>
          <p:grpSpPr bwMode="auto">
            <a:xfrm>
              <a:off x="2754312" y="3322637"/>
              <a:ext cx="228600" cy="304800"/>
              <a:chOff x="7707312" y="808037"/>
              <a:chExt cx="228600" cy="3048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7669212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7669212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71" name="Group 33"/>
            <p:cNvGrpSpPr>
              <a:grpSpLocks/>
            </p:cNvGrpSpPr>
            <p:nvPr/>
          </p:nvGrpSpPr>
          <p:grpSpPr bwMode="auto">
            <a:xfrm>
              <a:off x="3668712" y="4160837"/>
              <a:ext cx="228600" cy="304800"/>
              <a:chOff x="7707312" y="808037"/>
              <a:chExt cx="228600" cy="30480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rot="16200000" flipH="1">
                <a:off x="7669212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7669212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72" name="Group 36"/>
            <p:cNvGrpSpPr>
              <a:grpSpLocks/>
            </p:cNvGrpSpPr>
            <p:nvPr/>
          </p:nvGrpSpPr>
          <p:grpSpPr bwMode="auto">
            <a:xfrm>
              <a:off x="4887912" y="4084637"/>
              <a:ext cx="228600" cy="304800"/>
              <a:chOff x="7707312" y="808037"/>
              <a:chExt cx="228600" cy="30480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16200000" flipH="1">
                <a:off x="7669213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7669213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Rectangle 39"/>
            <p:cNvSpPr/>
            <p:nvPr/>
          </p:nvSpPr>
          <p:spPr>
            <a:xfrm>
              <a:off x="1154112" y="2484437"/>
              <a:ext cx="762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endParaRPr lang="en-US"/>
            </a:p>
          </p:txBody>
        </p:sp>
      </p:grpSp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1004888" y="3524250"/>
          <a:ext cx="12906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" name="Equation" r:id="rId6" imgW="774360" imgH="228600" progId="Equation.3">
                  <p:embed/>
                </p:oleObj>
              </mc:Choice>
              <mc:Fallback>
                <p:oleObj name="Equation" r:id="rId6" imgW="77436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3524250"/>
                        <a:ext cx="129063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001713" y="2255838"/>
          <a:ext cx="38306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" name="Equation" r:id="rId8" imgW="2298600" imgH="228600" progId="Equation.3">
                  <p:embed/>
                </p:oleObj>
              </mc:Choice>
              <mc:Fallback>
                <p:oleObj name="Equation" r:id="rId8" imgW="22986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255838"/>
                        <a:ext cx="383063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313030" y="2713038"/>
          <a:ext cx="14827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" name="Equation" r:id="rId10" imgW="888840" imgH="228600" progId="Equation.3">
                  <p:embed/>
                </p:oleObj>
              </mc:Choice>
              <mc:Fallback>
                <p:oleObj name="Equation" r:id="rId10" imgW="8888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3030" y="2713038"/>
                        <a:ext cx="14827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Quiz: Variable Elimination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36550" y="2636837"/>
            <a:ext cx="9240838" cy="4116388"/>
          </a:xfrm>
        </p:spPr>
        <p:txBody>
          <a:bodyPr/>
          <a:lstStyle/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r>
              <a:rPr lang="en-US" dirty="0"/>
              <a:t>Elimination order for P(C)?</a:t>
            </a:r>
          </a:p>
          <a:p>
            <a:pPr marL="100013" eaLnBrk="1" hangingPunct="1">
              <a:spcBef>
                <a:spcPts val="2200"/>
              </a:spcBef>
            </a:pPr>
            <a:endParaRPr lang="en-US" dirty="0"/>
          </a:p>
          <a:p>
            <a:pPr marL="100013" eaLnBrk="1" hangingPunct="1">
              <a:spcBef>
                <a:spcPts val="2200"/>
              </a:spcBef>
            </a:pPr>
            <a:endParaRPr lang="en-US" dirty="0"/>
          </a:p>
          <a:p>
            <a:pPr marL="100013" eaLnBrk="1" hangingPunct="1">
              <a:spcBef>
                <a:spcPts val="2200"/>
              </a:spcBef>
            </a:pPr>
            <a:r>
              <a:rPr lang="en-US" dirty="0"/>
              <a:t>Elimination order for P(D) ?</a:t>
            </a:r>
          </a:p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8012155" y="46047"/>
            <a:ext cx="2057399" cy="2895599"/>
            <a:chOff x="6716713" y="2636838"/>
            <a:chExt cx="2057399" cy="2895599"/>
          </a:xfrm>
        </p:grpSpPr>
        <p:sp>
          <p:nvSpPr>
            <p:cNvPr id="4" name="Oval 3"/>
            <p:cNvSpPr/>
            <p:nvPr/>
          </p:nvSpPr>
          <p:spPr>
            <a:xfrm>
              <a:off x="8164512" y="4922837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E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7326312" y="4922837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D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173913" y="2636838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A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716713" y="3703638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B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631113" y="3703638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C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8" idx="5"/>
              <a:endCxn id="4" idx="0"/>
            </p:cNvCxnSpPr>
            <p:nvPr/>
          </p:nvCxnSpPr>
          <p:spPr>
            <a:xfrm rot="16200000" flipH="1">
              <a:off x="7960939" y="4414463"/>
              <a:ext cx="698873" cy="31787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8" idx="3"/>
              <a:endCxn id="5" idx="0"/>
            </p:cNvCxnSpPr>
            <p:nvPr/>
          </p:nvCxnSpPr>
          <p:spPr>
            <a:xfrm rot="5400000">
              <a:off x="7326314" y="4528763"/>
              <a:ext cx="698873" cy="892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6" idx="4"/>
              <a:endCxn id="7" idx="0"/>
            </p:cNvCxnSpPr>
            <p:nvPr/>
          </p:nvCxnSpPr>
          <p:spPr>
            <a:xfrm rot="5400000">
              <a:off x="7021513" y="3246438"/>
              <a:ext cx="4572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6" idx="4"/>
              <a:endCxn id="8" idx="0"/>
            </p:cNvCxnSpPr>
            <p:nvPr/>
          </p:nvCxnSpPr>
          <p:spPr>
            <a:xfrm rot="16200000" flipH="1">
              <a:off x="7478713" y="3246438"/>
              <a:ext cx="4572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682408"/>
              </p:ext>
            </p:extLst>
          </p:nvPr>
        </p:nvGraphicFramePr>
        <p:xfrm>
          <a:off x="496930" y="5684838"/>
          <a:ext cx="79724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7" name="Equation" r:id="rId4" imgW="3543300" imgH="355600" progId="Equation.DSMT4">
                  <p:embed/>
                </p:oleObj>
              </mc:Choice>
              <mc:Fallback>
                <p:oleObj name="Equation" r:id="rId4" imgW="3543300" imgH="3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6930" y="5684838"/>
                        <a:ext cx="7972425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062138"/>
              </p:ext>
            </p:extLst>
          </p:nvPr>
        </p:nvGraphicFramePr>
        <p:xfrm>
          <a:off x="525504" y="1798644"/>
          <a:ext cx="77438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8" name="Equation" r:id="rId6" imgW="3441700" imgH="203200" progId="Equation.DSMT4">
                  <p:embed/>
                </p:oleObj>
              </mc:Choice>
              <mc:Fallback>
                <p:oleObj name="Equation" r:id="rId6" imgW="34417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5504" y="1798644"/>
                        <a:ext cx="774382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596116"/>
              </p:ext>
            </p:extLst>
          </p:nvPr>
        </p:nvGraphicFramePr>
        <p:xfrm>
          <a:off x="525463" y="3398837"/>
          <a:ext cx="79438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9" name="Equation" r:id="rId8" imgW="3530600" imgH="355600" progId="Equation.DSMT4">
                  <p:embed/>
                </p:oleObj>
              </mc:Choice>
              <mc:Fallback>
                <p:oleObj name="Equation" r:id="rId8" imgW="3530600" imgH="3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5463" y="3398837"/>
                        <a:ext cx="794385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If Wrong Order Is Chosen?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36550" y="2941637"/>
            <a:ext cx="9240838" cy="3811588"/>
          </a:xfrm>
        </p:spPr>
        <p:txBody>
          <a:bodyPr/>
          <a:lstStyle/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r>
              <a:rPr lang="en-US" dirty="0"/>
              <a:t>Compute P(B) with order D, E, C, A</a:t>
            </a:r>
          </a:p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endParaRPr lang="en-US" dirty="0"/>
          </a:p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endParaRPr lang="en-US" dirty="0"/>
          </a:p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r>
              <a:rPr lang="en-US" dirty="0"/>
              <a:t>Compute P(B) with order A, C, D, E</a:t>
            </a:r>
          </a:p>
          <a:p>
            <a:pPr marL="0" indent="0" eaLnBrk="1" hangingPunct="1">
              <a:spcBef>
                <a:spcPts val="2200"/>
              </a:spcBef>
              <a:buNone/>
            </a:pPr>
            <a:endParaRPr lang="en-US" dirty="0"/>
          </a:p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8012155" y="884237"/>
            <a:ext cx="2057399" cy="2895599"/>
            <a:chOff x="6716713" y="2636838"/>
            <a:chExt cx="2057399" cy="2895599"/>
          </a:xfrm>
        </p:grpSpPr>
        <p:sp>
          <p:nvSpPr>
            <p:cNvPr id="4" name="Oval 3"/>
            <p:cNvSpPr/>
            <p:nvPr/>
          </p:nvSpPr>
          <p:spPr>
            <a:xfrm>
              <a:off x="8164512" y="4922837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E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7326312" y="4922837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D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173913" y="2636838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A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716713" y="3703638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B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631113" y="3703638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C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8" idx="5"/>
              <a:endCxn id="4" idx="0"/>
            </p:cNvCxnSpPr>
            <p:nvPr/>
          </p:nvCxnSpPr>
          <p:spPr>
            <a:xfrm rot="16200000" flipH="1">
              <a:off x="7960939" y="4414463"/>
              <a:ext cx="698873" cy="31787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8" idx="3"/>
              <a:endCxn id="5" idx="0"/>
            </p:cNvCxnSpPr>
            <p:nvPr/>
          </p:nvCxnSpPr>
          <p:spPr>
            <a:xfrm rot="5400000">
              <a:off x="7326314" y="4528763"/>
              <a:ext cx="698873" cy="892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6" idx="4"/>
              <a:endCxn id="7" idx="0"/>
            </p:cNvCxnSpPr>
            <p:nvPr/>
          </p:nvCxnSpPr>
          <p:spPr>
            <a:xfrm rot="5400000">
              <a:off x="7021513" y="3246438"/>
              <a:ext cx="4572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6" idx="4"/>
              <a:endCxn id="8" idx="0"/>
            </p:cNvCxnSpPr>
            <p:nvPr/>
          </p:nvCxnSpPr>
          <p:spPr>
            <a:xfrm rot="16200000" flipH="1">
              <a:off x="7478713" y="3246438"/>
              <a:ext cx="4572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199066"/>
              </p:ext>
            </p:extLst>
          </p:nvPr>
        </p:nvGraphicFramePr>
        <p:xfrm>
          <a:off x="544554" y="1265237"/>
          <a:ext cx="77438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" name="Equation" r:id="rId4" imgW="3441700" imgH="203200" progId="Equation.DSMT4">
                  <p:embed/>
                </p:oleObj>
              </mc:Choice>
              <mc:Fallback>
                <p:oleObj name="Equation" r:id="rId4" imgW="34417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4554" y="1265237"/>
                        <a:ext cx="774382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664967"/>
              </p:ext>
            </p:extLst>
          </p:nvPr>
        </p:nvGraphicFramePr>
        <p:xfrm>
          <a:off x="477879" y="6027737"/>
          <a:ext cx="79152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" name="Equation" r:id="rId6" imgW="3517900" imgH="355600" progId="Equation.DSMT4">
                  <p:embed/>
                </p:oleObj>
              </mc:Choice>
              <mc:Fallback>
                <p:oleObj name="Equation" r:id="rId6" imgW="3517900" imgH="3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7879" y="6027737"/>
                        <a:ext cx="7915275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460077"/>
              </p:ext>
            </p:extLst>
          </p:nvPr>
        </p:nvGraphicFramePr>
        <p:xfrm>
          <a:off x="477879" y="3779837"/>
          <a:ext cx="79152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Equation" r:id="rId8" imgW="3517900" imgH="355600" progId="Equation.DSMT4">
                  <p:embed/>
                </p:oleObj>
              </mc:Choice>
              <mc:Fallback>
                <p:oleObj name="Equation" r:id="rId8" imgW="3517900" imgH="3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7879" y="3779837"/>
                        <a:ext cx="7915275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76357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2014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sz="2800" dirty="0" smtClean="0">
            <a:solidFill>
              <a:srgbClr val="7030A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3100" b="1" dirty="0">
            <a:solidFill>
              <a:srgbClr val="0F6FC6"/>
            </a:solidFill>
            <a:latin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Default2014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sz="2800" dirty="0" smtClean="0">
            <a:solidFill>
              <a:srgbClr val="7030A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3100" b="1" dirty="0">
            <a:solidFill>
              <a:srgbClr val="0F6FC6"/>
            </a:solidFill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7_Default2014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sz="2800" dirty="0" smtClean="0">
            <a:solidFill>
              <a:srgbClr val="7030A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3366FF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3100" b="1" dirty="0">
            <a:solidFill>
              <a:srgbClr val="0F6FC6"/>
            </a:solidFill>
            <a:latin typeface="+mn-lt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8_Default2014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sz="2800" dirty="0" smtClean="0">
            <a:solidFill>
              <a:srgbClr val="7030A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3100" b="1" dirty="0">
            <a:solidFill>
              <a:srgbClr val="0F6FC6"/>
            </a:solidFill>
            <a:latin typeface="+mn-lt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5521</TotalTime>
  <Words>1283</Words>
  <Application>Microsoft Macintosh PowerPoint</Application>
  <PresentationFormat>Custom</PresentationFormat>
  <Paragraphs>370</Paragraphs>
  <Slides>33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6" baseType="lpstr">
      <vt:lpstr>ＭＳ Ｐゴシック</vt:lpstr>
      <vt:lpstr>Arial</vt:lpstr>
      <vt:lpstr>Arial Narrow</vt:lpstr>
      <vt:lpstr>Calibri</vt:lpstr>
      <vt:lpstr>Lucida Sans Unicode</vt:lpstr>
      <vt:lpstr>Times New Roman</vt:lpstr>
      <vt:lpstr>Wingdings</vt:lpstr>
      <vt:lpstr>1_Office Theme</vt:lpstr>
      <vt:lpstr>Default2014</vt:lpstr>
      <vt:lpstr>1_Default2014</vt:lpstr>
      <vt:lpstr>7_Default2014</vt:lpstr>
      <vt:lpstr>8_Default2014</vt:lpstr>
      <vt:lpstr>Equation</vt:lpstr>
      <vt:lpstr>CSCI 5822 Probabilistic Models of Human and Machine Learning</vt:lpstr>
      <vt:lpstr>Exact Inference in Bayes Nets</vt:lpstr>
      <vt:lpstr>Notation</vt:lpstr>
      <vt:lpstr> Common Inference Problems</vt:lpstr>
      <vt:lpstr>Inference Techniques</vt:lpstr>
      <vt:lpstr>Variable Elimination</vt:lpstr>
      <vt:lpstr>Variable Elimination</vt:lpstr>
      <vt:lpstr>Quiz: Variable Elimination</vt:lpstr>
      <vt:lpstr>What If Wrong Order Is Chosen?</vt:lpstr>
      <vt:lpstr>Weaknesses Of Variable Elimination</vt:lpstr>
      <vt:lpstr>Message Passing</vt:lpstr>
      <vt:lpstr>Message Passing</vt:lpstr>
      <vt:lpstr>What are these messages?</vt:lpstr>
      <vt:lpstr>Belief Propagation (Pearl, 1982)</vt:lpstr>
      <vt:lpstr>Belief Propagation (Pearl, 1982)</vt:lpstr>
      <vt:lpstr>PowerPoint Presentation</vt:lpstr>
      <vt:lpstr>Conditioning On Observations</vt:lpstr>
      <vt:lpstr>Computing MAP Probability</vt:lpstr>
      <vt:lpstr>From Belief Nets To Factor Graph</vt:lpstr>
      <vt:lpstr>Why Factor Graphs?</vt:lpstr>
      <vt:lpstr>Polytrees</vt:lpstr>
      <vt:lpstr>Polytree Or Not?</vt:lpstr>
      <vt:lpstr>From Polytree To Factor Graph</vt:lpstr>
      <vt:lpstr>Polytrees</vt:lpstr>
      <vt:lpstr>Inference Techniques</vt:lpstr>
      <vt:lpstr>Junction Tree Algorithm</vt:lpstr>
      <vt:lpstr>Junction Tree Algorithm </vt:lpstr>
      <vt:lpstr>Junction Tree Algorithm</vt:lpstr>
      <vt:lpstr>Junction Tree Algorithm</vt:lpstr>
      <vt:lpstr>Junction Tree Algorithm</vt:lpstr>
      <vt:lpstr>Junction Tree Algorithm</vt:lpstr>
      <vt:lpstr>Computational Complexity of Exact Inference</vt:lpstr>
      <vt:lpstr>Loopy Belief Propagation (Weiss, 2000)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Notation</dc:title>
  <dc:creator>mozer</dc:creator>
  <cp:lastModifiedBy>Michael C Mozer</cp:lastModifiedBy>
  <cp:revision>261</cp:revision>
  <dcterms:modified xsi:type="dcterms:W3CDTF">2018-02-22T17:18:38Z</dcterms:modified>
</cp:coreProperties>
</file>