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10" r:id="rId1"/>
  </p:sldMasterIdLst>
  <p:notesMasterIdLst>
    <p:notesMasterId r:id="rId36"/>
  </p:notesMasterIdLst>
  <p:sldIdLst>
    <p:sldId id="318" r:id="rId2"/>
    <p:sldId id="256" r:id="rId3"/>
    <p:sldId id="257" r:id="rId4"/>
    <p:sldId id="258" r:id="rId5"/>
    <p:sldId id="301" r:id="rId6"/>
    <p:sldId id="302" r:id="rId7"/>
    <p:sldId id="259" r:id="rId8"/>
    <p:sldId id="290" r:id="rId9"/>
    <p:sldId id="297" r:id="rId10"/>
    <p:sldId id="298" r:id="rId11"/>
    <p:sldId id="299" r:id="rId12"/>
    <p:sldId id="300" r:id="rId13"/>
    <p:sldId id="262" r:id="rId14"/>
    <p:sldId id="274" r:id="rId15"/>
    <p:sldId id="291" r:id="rId16"/>
    <p:sldId id="271" r:id="rId17"/>
    <p:sldId id="276" r:id="rId18"/>
    <p:sldId id="269" r:id="rId19"/>
    <p:sldId id="270" r:id="rId20"/>
    <p:sldId id="265" r:id="rId21"/>
    <p:sldId id="275" r:id="rId22"/>
    <p:sldId id="266" r:id="rId23"/>
    <p:sldId id="277" r:id="rId24"/>
    <p:sldId id="278" r:id="rId25"/>
    <p:sldId id="279" r:id="rId26"/>
    <p:sldId id="263" r:id="rId27"/>
    <p:sldId id="264" r:id="rId28"/>
    <p:sldId id="281" r:id="rId29"/>
    <p:sldId id="293" r:id="rId30"/>
    <p:sldId id="284" r:id="rId31"/>
    <p:sldId id="285" r:id="rId32"/>
    <p:sldId id="286" r:id="rId33"/>
    <p:sldId id="287" r:id="rId34"/>
    <p:sldId id="296" r:id="rId35"/>
  </p:sldIdLst>
  <p:sldSz cx="10080625" cy="7559675"/>
  <p:notesSz cx="7772400" cy="100584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03225" indent="-193675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619125" indent="-193675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835025" indent="-2032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050925" indent="-193675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/>
    <p:restoredTop sz="94655"/>
  </p:normalViewPr>
  <p:slideViewPr>
    <p:cSldViewPr>
      <p:cViewPr varScale="1">
        <p:scale>
          <a:sx n="152" d="100"/>
          <a:sy n="152" d="100"/>
        </p:scale>
        <p:origin x="1560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43011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43012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43013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43014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43015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43016" name="AutoShape 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43017" name="AutoShape 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43018" name="AutoShape 9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43019" name="AutoShape 1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43020" name="AutoShape 1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43021" name="AutoShape 1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43022" name="AutoShape 1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43023" name="AutoShape 1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43024" name="AutoShape 1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43025" name="AutoShape 1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43026" name="AutoShape 1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43027" name="AutoShape 1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43028" name="Rectangle 1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58900" y="763588"/>
            <a:ext cx="5024438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68" name="Rectangle 20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880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432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432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4327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72" name="Rectangle 24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4327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pPr>
              <a:defRPr/>
            </a:pPr>
            <a:fld id="{574CC6CA-D067-E841-B392-304E885032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698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05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parameter updates:</a:t>
            </a:r>
            <a:r>
              <a:rPr lang="en-US" baseline="0" dirty="0"/>
              <a:t> NEXT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74CC6CA-D067-E841-B392-304E88503207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564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Input as well as output (e.g., control signal is X, response is 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74CC6CA-D067-E841-B392-304E88503207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1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Factorial HMM –</a:t>
            </a:r>
            <a:r>
              <a:rPr lang="en-US" baseline="0" dirty="0"/>
              <a:t> we’ll discuss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74CC6CA-D067-E841-B392-304E8850320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08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Like all probabilistic generative models, HMM can be used for various sorts of inference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DAF2B9FB-F328-6C4D-BCAA-EEF5408C40A6}" type="slidenum">
              <a:rPr lang="en-GB" sz="1400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13</a:t>
            </a:fld>
            <a:endParaRPr lang="en-GB" sz="1400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Dynamic programming -&gt; O(T * N^2)? 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E7BEF4C1-82F0-8F4A-8641-DEB50E32F063}" type="slidenum">
              <a:rPr lang="en-GB" sz="1400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14</a:t>
            </a:fld>
            <a:endParaRPr lang="en-GB" sz="1400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DERIVATION ON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74CC6CA-D067-E841-B392-304E88503207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100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</a:rPr>
              <a:t>NOTE: capital T</a:t>
            </a:r>
          </a:p>
          <a:p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* joint proportional to conditional</a:t>
            </a:r>
          </a:p>
          <a:p>
            <a:r>
              <a:rPr lang="en-US" dirty="0">
                <a:latin typeface="Times New Roman" charset="0"/>
              </a:rPr>
              <a:t>*  chain rule to break out Y1...t</a:t>
            </a:r>
          </a:p>
          <a:p>
            <a:r>
              <a:rPr lang="en-US" dirty="0">
                <a:latin typeface="Times New Roman" charset="0"/>
              </a:rPr>
              <a:t>* ignore Y1...t because it's a constant over St</a:t>
            </a:r>
          </a:p>
          <a:p>
            <a:r>
              <a:rPr lang="en-US" dirty="0">
                <a:latin typeface="Times New Roman" charset="0"/>
              </a:rPr>
              <a:t>* use Bayes rule</a:t>
            </a:r>
          </a:p>
          <a:p>
            <a:r>
              <a:rPr lang="en-US" dirty="0">
                <a:latin typeface="Times New Roman" charset="0"/>
              </a:rPr>
              <a:t>* conditional independent of Y1...t and Y...T given St</a:t>
            </a: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BC11EE02-E6C4-CA4F-97ED-6195EFE6BEEB}" type="slidenum">
              <a:rPr lang="en-GB" sz="1400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18</a:t>
            </a:fld>
            <a:endParaRPr lang="en-GB" sz="1400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gamma:  take the best</a:t>
            </a:r>
            <a:r>
              <a:rPr lang="en-US" baseline="0" dirty="0"/>
              <a:t> sequence up to the current time and then explore alternative states</a:t>
            </a:r>
          </a:p>
          <a:p>
            <a:endParaRPr lang="en-US" baseline="0" dirty="0"/>
          </a:p>
          <a:p>
            <a:r>
              <a:rPr lang="en-US" baseline="0" dirty="0"/>
              <a:t>like alpha except with max instead of sum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74CC6CA-D067-E841-B392-304E88503207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736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compute with logarithms – see next slide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74CC6CA-D067-E841-B392-304E88503207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356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All the math works out to compute log gamma incrementally</a:t>
            </a: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75607BB4-84C2-404F-A948-ECCBD50655A2}" type="slidenum">
              <a:rPr lang="en-GB" sz="1400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22</a:t>
            </a:fld>
            <a:endParaRPr lang="en-GB" sz="1400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9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98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6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5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3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1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0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8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6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2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7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6" y="302741"/>
            <a:ext cx="2268141" cy="6450224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41"/>
            <a:ext cx="6636411" cy="6450224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16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30"/>
            <a:ext cx="9042400" cy="1254125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37" y="6886578"/>
            <a:ext cx="2317750" cy="52069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8"/>
            <a:ext cx="3165475" cy="52069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86578"/>
            <a:ext cx="2317750" cy="520699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6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6024" y="1511939"/>
            <a:ext cx="9240573" cy="5241024"/>
          </a:xfrm>
        </p:spPr>
        <p:txBody>
          <a:bodyPr/>
          <a:lstStyle>
            <a:lvl1pPr marL="99673" indent="-99673">
              <a:spcBef>
                <a:spcPts val="218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98694">
              <a:spcBef>
                <a:spcPts val="2180"/>
              </a:spcBef>
              <a:spcAft>
                <a:spcPts val="0"/>
              </a:spcAft>
              <a:defRPr sz="3000">
                <a:solidFill>
                  <a:schemeClr val="accent2"/>
                </a:solidFill>
              </a:defRPr>
            </a:lvl2pPr>
            <a:lvl3pPr marL="394074" indent="0">
              <a:spcBef>
                <a:spcPts val="1307"/>
              </a:spcBef>
              <a:buFont typeface="Calibri" pitchFamily="34" charset="0"/>
              <a:buChar char=" "/>
              <a:defRPr sz="2800">
                <a:solidFill>
                  <a:schemeClr val="accent6">
                    <a:lumMod val="75000"/>
                  </a:schemeClr>
                </a:solidFill>
              </a:defRPr>
            </a:lvl3pPr>
            <a:lvl4pPr marL="560684" indent="-162779">
              <a:spcBef>
                <a:spcPts val="1307"/>
              </a:spcBef>
              <a:buFont typeface="Arial"/>
              <a:buChar char="•"/>
              <a:defRPr b="1">
                <a:solidFill>
                  <a:schemeClr val="accent5">
                    <a:lumMod val="75000"/>
                  </a:schemeClr>
                </a:solidFill>
              </a:defRPr>
            </a:lvl4pPr>
            <a:lvl5pPr marL="618585" indent="0">
              <a:spcBef>
                <a:spcPts val="873"/>
              </a:spcBef>
              <a:buFont typeface="Calibri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8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2" y="4857797"/>
            <a:ext cx="8568531" cy="150143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2" y="3204118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3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67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951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9934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4918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9902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488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9869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0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9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9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7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2" y="1692184"/>
            <a:ext cx="4454027" cy="705218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98370" indent="0">
              <a:buNone/>
              <a:defRPr sz="2200" b="1"/>
            </a:lvl2pPr>
            <a:lvl3pPr marL="996737" indent="0">
              <a:buNone/>
              <a:defRPr sz="2000" b="1"/>
            </a:lvl3pPr>
            <a:lvl4pPr marL="1495108" indent="0">
              <a:buNone/>
              <a:defRPr sz="1800" b="1"/>
            </a:lvl4pPr>
            <a:lvl5pPr marL="1993478" indent="0">
              <a:buNone/>
              <a:defRPr sz="1800" b="1"/>
            </a:lvl5pPr>
            <a:lvl6pPr marL="2491846" indent="0">
              <a:buNone/>
              <a:defRPr sz="1800" b="1"/>
            </a:lvl6pPr>
            <a:lvl7pPr marL="2990213" indent="0">
              <a:buNone/>
              <a:defRPr sz="1800" b="1"/>
            </a:lvl7pPr>
            <a:lvl8pPr marL="3488583" indent="0">
              <a:buNone/>
              <a:defRPr sz="1800" b="1"/>
            </a:lvl8pPr>
            <a:lvl9pPr marL="3986952" indent="0">
              <a:buNone/>
              <a:defRPr sz="18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2" y="2397398"/>
            <a:ext cx="4454027" cy="43555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9" y="1692184"/>
            <a:ext cx="4455776" cy="705218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98370" indent="0">
              <a:buNone/>
              <a:defRPr sz="2200" b="1"/>
            </a:lvl2pPr>
            <a:lvl3pPr marL="996737" indent="0">
              <a:buNone/>
              <a:defRPr sz="2000" b="1"/>
            </a:lvl3pPr>
            <a:lvl4pPr marL="1495108" indent="0">
              <a:buNone/>
              <a:defRPr sz="1800" b="1"/>
            </a:lvl4pPr>
            <a:lvl5pPr marL="1993478" indent="0">
              <a:buNone/>
              <a:defRPr sz="1800" b="1"/>
            </a:lvl5pPr>
            <a:lvl6pPr marL="2491846" indent="0">
              <a:buNone/>
              <a:defRPr sz="1800" b="1"/>
            </a:lvl6pPr>
            <a:lvl7pPr marL="2990213" indent="0">
              <a:buNone/>
              <a:defRPr sz="1800" b="1"/>
            </a:lvl7pPr>
            <a:lvl8pPr marL="3488583" indent="0">
              <a:buNone/>
              <a:defRPr sz="1800" b="1"/>
            </a:lvl8pPr>
            <a:lvl9pPr marL="3986952" indent="0">
              <a:buNone/>
              <a:defRPr sz="18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9" y="2397398"/>
            <a:ext cx="4455776" cy="43555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6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5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2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5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9" y="300992"/>
            <a:ext cx="5635349" cy="6451973"/>
          </a:xfrm>
        </p:spPr>
        <p:txBody>
          <a:bodyPr/>
          <a:lstStyle>
            <a:lvl1pPr>
              <a:defRPr sz="3400"/>
            </a:lvl1pPr>
            <a:lvl2pPr>
              <a:defRPr sz="31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5" y="1581937"/>
            <a:ext cx="3316456" cy="5171028"/>
          </a:xfrm>
        </p:spPr>
        <p:txBody>
          <a:bodyPr/>
          <a:lstStyle>
            <a:lvl1pPr marL="0" indent="0">
              <a:buNone/>
              <a:defRPr sz="1400"/>
            </a:lvl1pPr>
            <a:lvl2pPr marL="498370" indent="0">
              <a:buNone/>
              <a:defRPr sz="1300"/>
            </a:lvl2pPr>
            <a:lvl3pPr marL="996737" indent="0">
              <a:buNone/>
              <a:defRPr sz="1100"/>
            </a:lvl3pPr>
            <a:lvl4pPr marL="1495108" indent="0">
              <a:buNone/>
              <a:defRPr sz="1000"/>
            </a:lvl4pPr>
            <a:lvl5pPr marL="1993478" indent="0">
              <a:buNone/>
              <a:defRPr sz="1000"/>
            </a:lvl5pPr>
            <a:lvl6pPr marL="2491846" indent="0">
              <a:buNone/>
              <a:defRPr sz="1000"/>
            </a:lvl6pPr>
            <a:lvl7pPr marL="2990213" indent="0">
              <a:buNone/>
              <a:defRPr sz="1000"/>
            </a:lvl7pPr>
            <a:lvl8pPr marL="3488583" indent="0">
              <a:buNone/>
              <a:defRPr sz="1000"/>
            </a:lvl8pPr>
            <a:lvl9pPr marL="3986952" indent="0">
              <a:buNone/>
              <a:defRPr sz="10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39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3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2"/>
            <a:ext cx="6048375" cy="4535805"/>
          </a:xfrm>
        </p:spPr>
        <p:txBody>
          <a:bodyPr/>
          <a:lstStyle>
            <a:lvl1pPr marL="0" indent="0">
              <a:buNone/>
              <a:defRPr sz="3400"/>
            </a:lvl1pPr>
            <a:lvl2pPr marL="498370" indent="0">
              <a:buNone/>
              <a:defRPr sz="3100"/>
            </a:lvl2pPr>
            <a:lvl3pPr marL="996737" indent="0">
              <a:buNone/>
              <a:defRPr sz="2500"/>
            </a:lvl3pPr>
            <a:lvl4pPr marL="1495108" indent="0">
              <a:buNone/>
              <a:defRPr sz="2200"/>
            </a:lvl4pPr>
            <a:lvl5pPr marL="1993478" indent="0">
              <a:buNone/>
              <a:defRPr sz="2200"/>
            </a:lvl5pPr>
            <a:lvl6pPr marL="2491846" indent="0">
              <a:buNone/>
              <a:defRPr sz="2200"/>
            </a:lvl6pPr>
            <a:lvl7pPr marL="2990213" indent="0">
              <a:buNone/>
              <a:defRPr sz="2200"/>
            </a:lvl7pPr>
            <a:lvl8pPr marL="3488583" indent="0">
              <a:buNone/>
              <a:defRPr sz="2200"/>
            </a:lvl8pPr>
            <a:lvl9pPr marL="3986952" indent="0">
              <a:buNone/>
              <a:defRPr sz="2200"/>
            </a:lvl9pPr>
          </a:lstStyle>
          <a:p>
            <a:r>
              <a:rPr lang="en-US" altLang="ja-JP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7"/>
            <a:ext cx="6048375" cy="887211"/>
          </a:xfrm>
        </p:spPr>
        <p:txBody>
          <a:bodyPr/>
          <a:lstStyle>
            <a:lvl1pPr marL="0" indent="0">
              <a:buNone/>
              <a:defRPr sz="1400"/>
            </a:lvl1pPr>
            <a:lvl2pPr marL="498370" indent="0">
              <a:buNone/>
              <a:defRPr sz="1300"/>
            </a:lvl2pPr>
            <a:lvl3pPr marL="996737" indent="0">
              <a:buNone/>
              <a:defRPr sz="1100"/>
            </a:lvl3pPr>
            <a:lvl4pPr marL="1495108" indent="0">
              <a:buNone/>
              <a:defRPr sz="1000"/>
            </a:lvl4pPr>
            <a:lvl5pPr marL="1993478" indent="0">
              <a:buNone/>
              <a:defRPr sz="1000"/>
            </a:lvl5pPr>
            <a:lvl6pPr marL="2491846" indent="0">
              <a:buNone/>
              <a:defRPr sz="1000"/>
            </a:lvl6pPr>
            <a:lvl7pPr marL="2990213" indent="0">
              <a:buNone/>
              <a:defRPr sz="1000"/>
            </a:lvl7pPr>
            <a:lvl8pPr marL="3488583" indent="0">
              <a:buNone/>
              <a:defRPr sz="1000"/>
            </a:lvl8pPr>
            <a:lvl9pPr marL="3986952" indent="0">
              <a:buNone/>
              <a:defRPr sz="10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1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167993"/>
            <a:ext cx="9072563" cy="923960"/>
          </a:xfrm>
          <a:prstGeom prst="rect">
            <a:avLst/>
          </a:prstGeom>
        </p:spPr>
        <p:txBody>
          <a:bodyPr vert="horz" lIns="99706" tIns="49853" rIns="99706" bIns="49853" rtlCol="0" anchor="ctr">
            <a:normAutofit/>
          </a:bodyPr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343944"/>
            <a:ext cx="9072563" cy="5409018"/>
          </a:xfrm>
          <a:prstGeom prst="rect">
            <a:avLst/>
          </a:prstGeom>
        </p:spPr>
        <p:txBody>
          <a:bodyPr vert="horz" lIns="99706" tIns="49853" rIns="99706" bIns="4985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third level third level third level third level third </a:t>
            </a:r>
            <a:r>
              <a:rPr lang="en-US" dirty="0" err="1"/>
              <a:t>Third</a:t>
            </a:r>
            <a:r>
              <a:rPr lang="en-US" dirty="0"/>
              <a:t> level third level</a:t>
            </a:r>
          </a:p>
          <a:p>
            <a:pPr lvl="3"/>
            <a:r>
              <a:rPr lang="en-US" dirty="0"/>
              <a:t>Fourth level fourth level fourth level fourth level fourth level fourth level fourth level</a:t>
            </a:r>
          </a:p>
          <a:p>
            <a:pPr lvl="4"/>
            <a:r>
              <a:rPr lang="en-US" dirty="0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00"/>
            <a:ext cx="2352146" cy="402484"/>
          </a:xfrm>
          <a:prstGeom prst="rect">
            <a:avLst/>
          </a:prstGeom>
        </p:spPr>
        <p:txBody>
          <a:bodyPr vert="horz" lIns="99706" tIns="49853" rIns="99706" bIns="4985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4/26/18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00"/>
            <a:ext cx="3192198" cy="402484"/>
          </a:xfrm>
          <a:prstGeom prst="rect">
            <a:avLst/>
          </a:prstGeom>
        </p:spPr>
        <p:txBody>
          <a:bodyPr vert="horz" lIns="99706" tIns="49853" rIns="99706" bIns="4985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00"/>
            <a:ext cx="2352146" cy="402484"/>
          </a:xfrm>
          <a:prstGeom prst="rect">
            <a:avLst/>
          </a:prstGeom>
        </p:spPr>
        <p:txBody>
          <a:bodyPr vert="horz" lIns="99706" tIns="49853" rIns="99706" bIns="4985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8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</p:sldLayoutIdLst>
  <p:txStyles>
    <p:titleStyle>
      <a:lvl1pPr algn="ctr" defTabSz="997061" rtl="0" eaLnBrk="1" latinLnBrk="0" hangingPunct="1">
        <a:spcBef>
          <a:spcPct val="0"/>
        </a:spcBef>
        <a:buNone/>
        <a:defRPr kumimoji="1"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97061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79177" indent="-279177" algn="l" defTabSz="997061" rtl="0" eaLnBrk="1" latinLnBrk="0" hangingPunct="1">
        <a:spcBef>
          <a:spcPct val="20000"/>
        </a:spcBef>
        <a:buFont typeface="Wingdings" pitchFamily="2" charset="2"/>
        <a:buChar char="§"/>
        <a:defRPr kumimoji="1"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98531" indent="-99706" algn="l" defTabSz="997061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5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47796" indent="-249265" algn="l" defTabSz="997061" rtl="0" eaLnBrk="1" latinLnBrk="0" hangingPunct="1">
        <a:spcBef>
          <a:spcPct val="20000"/>
        </a:spcBef>
        <a:buFont typeface="Wingdings" pitchFamily="2" charset="2"/>
        <a:buChar char="§"/>
        <a:defRPr kumimoji="1" sz="25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997061" indent="0" algn="l" defTabSz="997061" rtl="0" eaLnBrk="1" latinLnBrk="0" hangingPunct="1">
        <a:spcBef>
          <a:spcPct val="20000"/>
        </a:spcBef>
        <a:buFontTx/>
        <a:buNone/>
        <a:defRPr kumimoji="1"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41919" indent="-249265" algn="l" defTabSz="997061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0449" indent="-249265" algn="l" defTabSz="997061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8981" indent="-249265" algn="l" defTabSz="997061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7510" indent="-249265" algn="l" defTabSz="997061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7061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531" algn="l" defTabSz="997061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061" algn="l" defTabSz="997061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5593" algn="l" defTabSz="997061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4122" algn="l" defTabSz="997061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2654" algn="l" defTabSz="997061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1184" algn="l" defTabSz="997061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9715" algn="l" defTabSz="997061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8245" algn="l" defTabSz="997061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CSCI 5822</a:t>
            </a:r>
            <a:br>
              <a:rPr lang="en-US" dirty="0"/>
            </a:br>
            <a:r>
              <a:rPr lang="en-US" dirty="0"/>
              <a:t>Probabilistic Models of</a:t>
            </a:r>
            <a:br>
              <a:rPr lang="en-US" dirty="0"/>
            </a:br>
            <a:r>
              <a:rPr lang="en-US" dirty="0"/>
              <a:t>Human and Machine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Mike </a:t>
            </a:r>
            <a:r>
              <a:rPr lang="en-US" dirty="0" err="1">
                <a:solidFill>
                  <a:schemeClr val="tx1"/>
                </a:solidFill>
              </a:rPr>
              <a:t>Mozer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Department of Computer Science and</a:t>
            </a:r>
            <a:br>
              <a:rPr lang="en-US" dirty="0"/>
            </a:br>
            <a:r>
              <a:rPr lang="en-US" dirty="0"/>
              <a:t>Institute of Cognitive Science</a:t>
            </a:r>
            <a:br>
              <a:rPr lang="en-US" dirty="0"/>
            </a:br>
            <a:r>
              <a:rPr lang="en-US" dirty="0"/>
              <a:t>University of Colorado at Boulder</a:t>
            </a:r>
          </a:p>
        </p:txBody>
      </p:sp>
    </p:spTree>
    <p:extLst>
      <p:ext uri="{BB962C8B-B14F-4D97-AF65-F5344CB8AC3E}">
        <p14:creationId xmlns:p14="http://schemas.microsoft.com/office/powerpoint/2010/main" val="865103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Domains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Speech recognition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9512" y="2255837"/>
            <a:ext cx="52308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259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Domains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Action/Activity Recognition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712" y="2255837"/>
            <a:ext cx="6141340" cy="1516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412" y="4618037"/>
            <a:ext cx="6019800" cy="2368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24682" y="7098010"/>
            <a:ext cx="4084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Figures courtesy of B. K. Sin</a:t>
            </a:r>
          </a:p>
        </p:txBody>
      </p:sp>
    </p:spTree>
    <p:extLst>
      <p:ext uri="{BB962C8B-B14F-4D97-AF65-F5344CB8AC3E}">
        <p14:creationId xmlns:p14="http://schemas.microsoft.com/office/powerpoint/2010/main" val="167969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HMM Is A Probabilistic Generative Model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96"/>
            </a:stretch>
          </a:blipFill>
          <a:extLst/>
        </p:spPr>
        <p:txBody>
          <a:bodyPr rtlCol="0">
            <a:normAutofit/>
          </a:bodyPr>
          <a:lstStyle/>
          <a:p>
            <a:pPr defTabSz="1007943" eaLnBrk="1" fontAlgn="auto" hangingPunct="1">
              <a:defRPr/>
            </a:pPr>
            <a:r>
              <a:rPr lang="en-US">
                <a:noFill/>
                <a:ea typeface="+mn-ea"/>
                <a:cs typeface="+mn-cs"/>
              </a:rPr>
              <a:t> </a:t>
            </a:r>
          </a:p>
        </p:txBody>
      </p:sp>
      <p:sp>
        <p:nvSpPr>
          <p:cNvPr id="62467" name="TextBox 29"/>
          <p:cNvSpPr txBox="1">
            <a:spLocks noChangeArrowheads="1"/>
          </p:cNvSpPr>
          <p:nvPr/>
        </p:nvSpPr>
        <p:spPr bwMode="auto">
          <a:xfrm>
            <a:off x="8012113" y="2898775"/>
            <a:ext cx="19319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>
                <a:solidFill>
                  <a:srgbClr val="7030A0"/>
                </a:solidFill>
              </a:rPr>
              <a:t>observations</a:t>
            </a:r>
          </a:p>
        </p:txBody>
      </p:sp>
      <p:sp>
        <p:nvSpPr>
          <p:cNvPr id="62468" name="TextBox 30"/>
          <p:cNvSpPr txBox="1">
            <a:spLocks noChangeArrowheads="1"/>
          </p:cNvSpPr>
          <p:nvPr/>
        </p:nvSpPr>
        <p:spPr bwMode="auto">
          <a:xfrm>
            <a:off x="7935913" y="1684338"/>
            <a:ext cx="19145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>
                <a:solidFill>
                  <a:srgbClr val="7030A0"/>
                </a:solidFill>
              </a:rPr>
              <a:t>hidden state</a:t>
            </a: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925" y="1341438"/>
            <a:ext cx="7519988" cy="190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571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-411163" y="168275"/>
            <a:ext cx="5299076" cy="7159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Inference on HMM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9038"/>
            <a:ext cx="9993313" cy="6319837"/>
          </a:xfrm>
        </p:spPr>
        <p:txBody>
          <a:bodyPr rtlCol="0">
            <a:normAutofit fontScale="85000" lnSpcReduction="20000"/>
          </a:bodyPr>
          <a:lstStyle/>
          <a:p>
            <a:pPr marL="100013" indent="-100013" defTabSz="1007943" eaLnBrk="1" fontAlgn="auto" hangingPunct="1">
              <a:lnSpc>
                <a:spcPct val="120000"/>
              </a:lnSpc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+mn-ea"/>
                <a:cs typeface="+mn-cs"/>
              </a:rPr>
              <a:t>State inference and estimation</a:t>
            </a:r>
          </a:p>
          <a:p>
            <a:pPr marL="503238" lvl="2" indent="-100794" defTabSz="1007943" eaLnBrk="1" fontAlgn="auto" hangingPunct="1">
              <a:lnSpc>
                <a:spcPct val="120000"/>
              </a:lnSpc>
              <a:spcBef>
                <a:spcPts val="1325"/>
              </a:spcBef>
              <a:spcAft>
                <a:spcPts val="0"/>
              </a:spcAft>
              <a:buFont typeface="Calibri" charset="0"/>
              <a:buChar char=" "/>
              <a:defRPr/>
            </a:pPr>
            <a:r>
              <a:rPr lang="en-US" sz="2000" dirty="0">
                <a:solidFill>
                  <a:srgbClr val="FF0000"/>
                </a:solidFill>
                <a:latin typeface="Calibri" charset="0"/>
                <a:ea typeface="+mn-ea"/>
              </a:rPr>
              <a:t>P(S(t)|Y(1),…,Y(t))</a:t>
            </a:r>
            <a:br>
              <a:rPr lang="en-US" sz="2000" dirty="0">
                <a:solidFill>
                  <a:srgbClr val="FF0000"/>
                </a:solidFill>
                <a:latin typeface="Calibri" charset="0"/>
                <a:ea typeface="+mn-ea"/>
              </a:rPr>
            </a:b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+mn-ea"/>
              </a:rPr>
              <a:t>Given a series of observations, what’s the current hidden state?</a:t>
            </a:r>
          </a:p>
          <a:p>
            <a:pPr marL="503238" lvl="2" indent="-100794" defTabSz="1007943" eaLnBrk="1" fontAlgn="auto" hangingPunct="1">
              <a:lnSpc>
                <a:spcPct val="120000"/>
              </a:lnSpc>
              <a:spcBef>
                <a:spcPts val="1325"/>
              </a:spcBef>
              <a:spcAft>
                <a:spcPts val="0"/>
              </a:spcAft>
              <a:buFont typeface="Calibri" charset="0"/>
              <a:buChar char=" "/>
              <a:defRPr/>
            </a:pPr>
            <a:r>
              <a:rPr lang="en-US" sz="2000" dirty="0">
                <a:solidFill>
                  <a:srgbClr val="FF0000"/>
                </a:solidFill>
                <a:latin typeface="Calibri" charset="0"/>
                <a:ea typeface="+mn-ea"/>
              </a:rPr>
              <a:t>P(S|Y)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+mn-ea"/>
              </a:rPr>
              <a:t> </a:t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+mn-ea"/>
              </a:rPr>
            </a:b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+mn-ea"/>
              </a:rPr>
              <a:t>Given a series of observations, what is the joint distribution over hidden states?</a:t>
            </a:r>
          </a:p>
          <a:p>
            <a:pPr marL="503238" lvl="2" indent="-100794" defTabSz="1007943" eaLnBrk="1" fontAlgn="auto" hangingPunct="1">
              <a:lnSpc>
                <a:spcPct val="120000"/>
              </a:lnSpc>
              <a:spcBef>
                <a:spcPts val="1325"/>
              </a:spcBef>
              <a:spcAft>
                <a:spcPts val="0"/>
              </a:spcAft>
              <a:buFont typeface="Calibri" charset="0"/>
              <a:buChar char=" "/>
              <a:defRPr/>
            </a:pPr>
            <a:r>
              <a:rPr lang="en-US" sz="2000" dirty="0" err="1">
                <a:solidFill>
                  <a:srgbClr val="FF0000"/>
                </a:solidFill>
                <a:latin typeface="Calibri" charset="0"/>
                <a:ea typeface="+mn-ea"/>
              </a:rPr>
              <a:t>argmax</a:t>
            </a:r>
            <a:r>
              <a:rPr lang="en-US" sz="2000" baseline="-25000" dirty="0" err="1">
                <a:solidFill>
                  <a:srgbClr val="FF0000"/>
                </a:solidFill>
                <a:latin typeface="Calibri" charset="0"/>
                <a:ea typeface="+mn-ea"/>
              </a:rPr>
              <a:t>S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+mn-ea"/>
              </a:rPr>
              <a:t>[P(S|Y)]</a:t>
            </a:r>
            <a:br>
              <a:rPr lang="en-US" sz="2000" dirty="0">
                <a:solidFill>
                  <a:srgbClr val="FF0000"/>
                </a:solidFill>
                <a:latin typeface="Calibri" charset="0"/>
                <a:ea typeface="+mn-ea"/>
              </a:rPr>
            </a:b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+mn-ea"/>
              </a:rPr>
              <a:t>Given a series of observations, what’s the 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+mn-ea"/>
              </a:rPr>
              <a:t>most likely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+mn-ea"/>
              </a:rPr>
              <a:t> values of the hidden state?  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+mn-ea"/>
              </a:rPr>
              <a:t>(decoding problem)</a:t>
            </a:r>
          </a:p>
          <a:p>
            <a:pPr marL="100013" indent="-100013" defTabSz="1007943" eaLnBrk="1" fontAlgn="auto" hangingPunct="1">
              <a:lnSpc>
                <a:spcPct val="120000"/>
              </a:lnSpc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+mn-ea"/>
                <a:cs typeface="+mn-cs"/>
              </a:rPr>
              <a:t>Prediction</a:t>
            </a:r>
          </a:p>
          <a:p>
            <a:pPr marL="503238" lvl="2" indent="-100794" defTabSz="1007943" eaLnBrk="1" fontAlgn="auto" hangingPunct="1">
              <a:lnSpc>
                <a:spcPct val="120000"/>
              </a:lnSpc>
              <a:spcBef>
                <a:spcPts val="1325"/>
              </a:spcBef>
              <a:spcAft>
                <a:spcPts val="0"/>
              </a:spcAft>
              <a:buFont typeface="Calibri" charset="0"/>
              <a:buChar char=" "/>
              <a:defRPr/>
            </a:pPr>
            <a:r>
              <a:rPr lang="en-US" sz="2000" dirty="0">
                <a:solidFill>
                  <a:srgbClr val="FF0000"/>
                </a:solidFill>
                <a:latin typeface="Calibri" charset="0"/>
                <a:ea typeface="+mn-ea"/>
              </a:rPr>
              <a:t>P(Y(t+1)|Y(1),…,Y(t))</a:t>
            </a:r>
            <a:br>
              <a:rPr lang="en-US" sz="2000" dirty="0">
                <a:solidFill>
                  <a:srgbClr val="FF0000"/>
                </a:solidFill>
                <a:latin typeface="Calibri" charset="0"/>
                <a:ea typeface="+mn-ea"/>
              </a:rPr>
            </a:b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+mn-ea"/>
              </a:rPr>
              <a:t>Given a series of observations, what observation will come next?</a:t>
            </a:r>
          </a:p>
          <a:p>
            <a:pPr marL="100013" indent="-100013" defTabSz="1007943" eaLnBrk="1" fontAlgn="auto" hangingPunct="1">
              <a:lnSpc>
                <a:spcPct val="120000"/>
              </a:lnSpc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+mn-ea"/>
                <a:cs typeface="+mn-cs"/>
              </a:rPr>
              <a:t>Evaluation and Learning</a:t>
            </a:r>
          </a:p>
          <a:p>
            <a:pPr marL="503238" lvl="2" indent="-100794" defTabSz="1007943">
              <a:lnSpc>
                <a:spcPct val="120000"/>
              </a:lnSpc>
              <a:spcBef>
                <a:spcPts val="1325"/>
              </a:spcBef>
              <a:buFont typeface="Calibri" charset="0"/>
              <a:buChar char=" "/>
              <a:defRPr/>
            </a:pPr>
            <a:r>
              <a:rPr lang="en-US" sz="2000" dirty="0">
                <a:solidFill>
                  <a:srgbClr val="FF0000"/>
                </a:solidFill>
                <a:latin typeface="Calibri" charset="0"/>
                <a:ea typeface="+mn-ea"/>
              </a:rPr>
              <a:t>P(Y|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𝜃,𝜀,𝜋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+mn-ea"/>
              </a:rPr>
              <a:t>)</a:t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+mn-ea"/>
              </a:rPr>
            </a:b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+mn-ea"/>
              </a:rPr>
              <a:t>Given a series of observations, what is the probability that the observations were generated by the model?</a:t>
            </a:r>
          </a:p>
          <a:p>
            <a:pPr marL="503238" lvl="2" indent="-100794" defTabSz="1007943">
              <a:lnSpc>
                <a:spcPct val="120000"/>
              </a:lnSpc>
              <a:spcBef>
                <a:spcPts val="1325"/>
              </a:spcBef>
              <a:buFont typeface="Calibri" charset="0"/>
              <a:buChar char=" "/>
              <a:defRPr/>
            </a:pPr>
            <a:r>
              <a:rPr lang="en-US" sz="2000" dirty="0">
                <a:solidFill>
                  <a:srgbClr val="FF0000"/>
                </a:solidFill>
                <a:latin typeface="Calibri" charset="0"/>
                <a:ea typeface="+mn-ea"/>
              </a:rPr>
              <a:t>argmax</a:t>
            </a:r>
            <a:r>
              <a:rPr lang="en-US" sz="2000" baseline="-25000" dirty="0">
                <a:solidFill>
                  <a:srgbClr val="FF0000"/>
                </a:solidFill>
                <a:latin typeface="Calibri" charset="0"/>
                <a:ea typeface="+mn-ea"/>
              </a:rPr>
              <a:t>𝜃,𝜀,𝜋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+mn-ea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P(Y|𝜃,𝜀,𝜋)</a:t>
            </a:r>
            <a:br>
              <a:rPr lang="en-US" sz="2000" dirty="0">
                <a:solidFill>
                  <a:srgbClr val="FF0000"/>
                </a:solidFill>
                <a:latin typeface="Calibri" charset="0"/>
              </a:rPr>
            </a:b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+mn-ea"/>
              </a:rPr>
              <a:t>What model parameters maximize the likelihood of the data?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313" y="274638"/>
            <a:ext cx="3937000" cy="99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Is Inference Hopeless?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336550" y="5532438"/>
            <a:ext cx="9240838" cy="1220787"/>
          </a:xfrm>
        </p:spPr>
        <p:txBody>
          <a:bodyPr/>
          <a:lstStyle/>
          <a:p>
            <a:pPr marL="100013" indent="-100013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>
                <a:latin typeface="Calibri" charset="0"/>
              </a:rPr>
              <a:t>Complexity is O(N</a:t>
            </a:r>
            <a:r>
              <a:rPr lang="en-US" baseline="30000">
                <a:latin typeface="Calibri" charset="0"/>
              </a:rPr>
              <a:t>T</a:t>
            </a:r>
            <a:r>
              <a:rPr lang="en-US">
                <a:latin typeface="Calibri" charset="0"/>
              </a:rPr>
              <a:t>)</a:t>
            </a:r>
          </a:p>
        </p:txBody>
      </p:sp>
      <p:grpSp>
        <p:nvGrpSpPr>
          <p:cNvPr id="65539" name="Group 4"/>
          <p:cNvGrpSpPr>
            <a:grpSpLocks/>
          </p:cNvGrpSpPr>
          <p:nvPr/>
        </p:nvGrpSpPr>
        <p:grpSpPr bwMode="auto">
          <a:xfrm>
            <a:off x="1524000" y="1524000"/>
            <a:ext cx="530225" cy="2587625"/>
            <a:chOff x="960" y="1680"/>
            <a:chExt cx="334" cy="1630"/>
          </a:xfrm>
        </p:grpSpPr>
        <p:sp>
          <p:nvSpPr>
            <p:cNvPr id="22608" name="Oval 5"/>
            <p:cNvSpPr>
              <a:spLocks noChangeArrowheads="1"/>
            </p:cNvSpPr>
            <p:nvPr/>
          </p:nvSpPr>
          <p:spPr bwMode="auto">
            <a:xfrm>
              <a:off x="960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r>
                <a:rPr lang="en-US" sz="2000" b="1">
                  <a:solidFill>
                    <a:srgbClr val="FF0000"/>
                  </a:solidFill>
                  <a:latin typeface="Comic Sans MS" charset="0"/>
                  <a:cs typeface="Arial" charset="0"/>
                </a:rPr>
                <a:t>1</a:t>
              </a:r>
            </a:p>
          </p:txBody>
        </p:sp>
        <p:sp>
          <p:nvSpPr>
            <p:cNvPr id="22609" name="Oval 6"/>
            <p:cNvSpPr>
              <a:spLocks noChangeArrowheads="1"/>
            </p:cNvSpPr>
            <p:nvPr/>
          </p:nvSpPr>
          <p:spPr bwMode="auto">
            <a:xfrm>
              <a:off x="960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r>
                <a:rPr lang="en-US" sz="2000" b="1">
                  <a:solidFill>
                    <a:srgbClr val="FF0000"/>
                  </a:solidFill>
                  <a:latin typeface="Comic Sans MS" charset="0"/>
                  <a:cs typeface="Arial" charset="0"/>
                </a:rPr>
                <a:t>2</a:t>
              </a:r>
            </a:p>
          </p:txBody>
        </p:sp>
        <p:sp>
          <p:nvSpPr>
            <p:cNvPr id="22610" name="Oval 7"/>
            <p:cNvSpPr>
              <a:spLocks noChangeArrowheads="1"/>
            </p:cNvSpPr>
            <p:nvPr/>
          </p:nvSpPr>
          <p:spPr bwMode="auto">
            <a:xfrm>
              <a:off x="960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r>
                <a:rPr lang="en-US" sz="2000" b="1">
                  <a:solidFill>
                    <a:srgbClr val="FF0000"/>
                  </a:solidFill>
                  <a:latin typeface="Comic Sans MS" charset="0"/>
                  <a:cs typeface="Arial" charset="0"/>
                </a:rPr>
                <a:t>N</a:t>
              </a:r>
            </a:p>
          </p:txBody>
        </p:sp>
        <p:sp>
          <p:nvSpPr>
            <p:cNvPr id="22611" name="Text Box 8"/>
            <p:cNvSpPr txBox="1">
              <a:spLocks noChangeArrowheads="1"/>
            </p:cNvSpPr>
            <p:nvPr/>
          </p:nvSpPr>
          <p:spPr bwMode="auto">
            <a:xfrm>
              <a:off x="1008" y="2595"/>
              <a:ext cx="21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defRPr/>
              </a:pPr>
              <a:r>
                <a:rPr lang="en-US">
                  <a:solidFill>
                    <a:schemeClr val="hlink"/>
                  </a:solidFill>
                  <a:latin typeface="Comic Sans MS" charset="0"/>
                  <a:cs typeface="Arial" charset="0"/>
                </a:rPr>
                <a:t>…</a:t>
              </a:r>
            </a:p>
          </p:txBody>
        </p:sp>
      </p:grpSp>
      <p:grpSp>
        <p:nvGrpSpPr>
          <p:cNvPr id="65540" name="Group 9"/>
          <p:cNvGrpSpPr>
            <a:grpSpLocks/>
          </p:cNvGrpSpPr>
          <p:nvPr/>
        </p:nvGrpSpPr>
        <p:grpSpPr bwMode="auto">
          <a:xfrm>
            <a:off x="2895600" y="1524000"/>
            <a:ext cx="530225" cy="2587625"/>
            <a:chOff x="1824" y="1680"/>
            <a:chExt cx="334" cy="1630"/>
          </a:xfrm>
        </p:grpSpPr>
        <p:sp>
          <p:nvSpPr>
            <p:cNvPr id="22604" name="Oval 10"/>
            <p:cNvSpPr>
              <a:spLocks noChangeArrowheads="1"/>
            </p:cNvSpPr>
            <p:nvPr/>
          </p:nvSpPr>
          <p:spPr bwMode="auto">
            <a:xfrm>
              <a:off x="1824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r>
                <a:rPr lang="en-US" sz="2000" b="1">
                  <a:solidFill>
                    <a:srgbClr val="FF0000"/>
                  </a:solidFill>
                  <a:latin typeface="Comic Sans MS" charset="0"/>
                  <a:cs typeface="Arial" charset="0"/>
                </a:rPr>
                <a:t>1</a:t>
              </a:r>
            </a:p>
          </p:txBody>
        </p:sp>
        <p:sp>
          <p:nvSpPr>
            <p:cNvPr id="22605" name="Oval 11"/>
            <p:cNvSpPr>
              <a:spLocks noChangeArrowheads="1"/>
            </p:cNvSpPr>
            <p:nvPr/>
          </p:nvSpPr>
          <p:spPr bwMode="auto">
            <a:xfrm>
              <a:off x="1824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r>
                <a:rPr lang="en-US" sz="2000" b="1">
                  <a:solidFill>
                    <a:srgbClr val="FF0000"/>
                  </a:solidFill>
                  <a:latin typeface="Comic Sans MS" charset="0"/>
                  <a:cs typeface="Arial" charset="0"/>
                </a:rPr>
                <a:t>2</a:t>
              </a:r>
            </a:p>
          </p:txBody>
        </p:sp>
        <p:sp>
          <p:nvSpPr>
            <p:cNvPr id="22606" name="Oval 12"/>
            <p:cNvSpPr>
              <a:spLocks noChangeArrowheads="1"/>
            </p:cNvSpPr>
            <p:nvPr/>
          </p:nvSpPr>
          <p:spPr bwMode="auto">
            <a:xfrm>
              <a:off x="1824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r>
                <a:rPr lang="en-US" sz="2000" b="1">
                  <a:solidFill>
                    <a:srgbClr val="FF0000"/>
                  </a:solidFill>
                  <a:latin typeface="Comic Sans MS" charset="0"/>
                  <a:cs typeface="Arial" charset="0"/>
                </a:rPr>
                <a:t>N</a:t>
              </a:r>
            </a:p>
          </p:txBody>
        </p:sp>
        <p:sp>
          <p:nvSpPr>
            <p:cNvPr id="22607" name="Text Box 13"/>
            <p:cNvSpPr txBox="1">
              <a:spLocks noChangeArrowheads="1"/>
            </p:cNvSpPr>
            <p:nvPr/>
          </p:nvSpPr>
          <p:spPr bwMode="auto">
            <a:xfrm>
              <a:off x="1872" y="2595"/>
              <a:ext cx="21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defRPr/>
              </a:pPr>
              <a:r>
                <a:rPr lang="en-US">
                  <a:solidFill>
                    <a:schemeClr val="hlink"/>
                  </a:solidFill>
                  <a:latin typeface="Comic Sans MS" charset="0"/>
                  <a:cs typeface="Arial" charset="0"/>
                </a:rPr>
                <a:t>…</a:t>
              </a:r>
            </a:p>
          </p:txBody>
        </p:sp>
      </p:grpSp>
      <p:grpSp>
        <p:nvGrpSpPr>
          <p:cNvPr id="65541" name="Group 14"/>
          <p:cNvGrpSpPr>
            <a:grpSpLocks/>
          </p:cNvGrpSpPr>
          <p:nvPr/>
        </p:nvGrpSpPr>
        <p:grpSpPr bwMode="auto">
          <a:xfrm>
            <a:off x="4267200" y="1524000"/>
            <a:ext cx="530225" cy="2587625"/>
            <a:chOff x="2688" y="1680"/>
            <a:chExt cx="334" cy="1630"/>
          </a:xfrm>
        </p:grpSpPr>
        <p:sp>
          <p:nvSpPr>
            <p:cNvPr id="22600" name="Oval 15"/>
            <p:cNvSpPr>
              <a:spLocks noChangeArrowheads="1"/>
            </p:cNvSpPr>
            <p:nvPr/>
          </p:nvSpPr>
          <p:spPr bwMode="auto">
            <a:xfrm>
              <a:off x="2688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r>
                <a:rPr lang="en-US" sz="2000" b="1">
                  <a:solidFill>
                    <a:srgbClr val="FF0000"/>
                  </a:solidFill>
                  <a:latin typeface="Comic Sans MS" charset="0"/>
                  <a:cs typeface="Arial" charset="0"/>
                </a:rPr>
                <a:t>1</a:t>
              </a:r>
            </a:p>
          </p:txBody>
        </p:sp>
        <p:sp>
          <p:nvSpPr>
            <p:cNvPr id="22601" name="Oval 16"/>
            <p:cNvSpPr>
              <a:spLocks noChangeArrowheads="1"/>
            </p:cNvSpPr>
            <p:nvPr/>
          </p:nvSpPr>
          <p:spPr bwMode="auto">
            <a:xfrm>
              <a:off x="2688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r>
                <a:rPr lang="en-US" sz="2000" b="1">
                  <a:solidFill>
                    <a:srgbClr val="FF0000"/>
                  </a:solidFill>
                  <a:latin typeface="Comic Sans MS" charset="0"/>
                  <a:cs typeface="Arial" charset="0"/>
                </a:rPr>
                <a:t>2</a:t>
              </a:r>
            </a:p>
          </p:txBody>
        </p:sp>
        <p:sp>
          <p:nvSpPr>
            <p:cNvPr id="22602" name="Oval 17"/>
            <p:cNvSpPr>
              <a:spLocks noChangeArrowheads="1"/>
            </p:cNvSpPr>
            <p:nvPr/>
          </p:nvSpPr>
          <p:spPr bwMode="auto">
            <a:xfrm>
              <a:off x="2688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r>
                <a:rPr lang="en-US" sz="2000" b="1">
                  <a:solidFill>
                    <a:srgbClr val="FF0000"/>
                  </a:solidFill>
                  <a:latin typeface="Comic Sans MS" charset="0"/>
                  <a:cs typeface="Arial" charset="0"/>
                </a:rPr>
                <a:t>K</a:t>
              </a:r>
            </a:p>
          </p:txBody>
        </p:sp>
        <p:sp>
          <p:nvSpPr>
            <p:cNvPr id="22603" name="Text Box 18"/>
            <p:cNvSpPr txBox="1">
              <a:spLocks noChangeArrowheads="1"/>
            </p:cNvSpPr>
            <p:nvPr/>
          </p:nvSpPr>
          <p:spPr bwMode="auto">
            <a:xfrm>
              <a:off x="2736" y="2595"/>
              <a:ext cx="21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defRPr/>
              </a:pPr>
              <a:r>
                <a:rPr lang="en-US">
                  <a:solidFill>
                    <a:schemeClr val="hlink"/>
                  </a:solidFill>
                  <a:latin typeface="Comic Sans MS" charset="0"/>
                  <a:cs typeface="Arial" charset="0"/>
                </a:rPr>
                <a:t>…</a:t>
              </a:r>
            </a:p>
          </p:txBody>
        </p:sp>
      </p:grpSp>
      <p:grpSp>
        <p:nvGrpSpPr>
          <p:cNvPr id="65542" name="Group 19"/>
          <p:cNvGrpSpPr>
            <a:grpSpLocks/>
          </p:cNvGrpSpPr>
          <p:nvPr/>
        </p:nvGrpSpPr>
        <p:grpSpPr bwMode="auto">
          <a:xfrm>
            <a:off x="5715000" y="1619250"/>
            <a:ext cx="385763" cy="2259013"/>
            <a:chOff x="3600" y="1740"/>
            <a:chExt cx="243" cy="1423"/>
          </a:xfrm>
        </p:grpSpPr>
        <p:sp>
          <p:nvSpPr>
            <p:cNvPr id="22597" name="Text Box 20"/>
            <p:cNvSpPr txBox="1">
              <a:spLocks noChangeArrowheads="1"/>
            </p:cNvSpPr>
            <p:nvPr/>
          </p:nvSpPr>
          <p:spPr bwMode="auto">
            <a:xfrm>
              <a:off x="3628" y="1740"/>
              <a:ext cx="21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defRPr/>
              </a:pPr>
              <a:r>
                <a:rPr lang="en-US">
                  <a:solidFill>
                    <a:schemeClr val="hlink"/>
                  </a:solidFill>
                  <a:latin typeface="Comic Sans MS" charset="0"/>
                  <a:cs typeface="Arial" charset="0"/>
                </a:rPr>
                <a:t>…</a:t>
              </a:r>
            </a:p>
          </p:txBody>
        </p:sp>
        <p:sp>
          <p:nvSpPr>
            <p:cNvPr id="22598" name="Text Box 21"/>
            <p:cNvSpPr txBox="1">
              <a:spLocks noChangeArrowheads="1"/>
            </p:cNvSpPr>
            <p:nvPr/>
          </p:nvSpPr>
          <p:spPr bwMode="auto">
            <a:xfrm>
              <a:off x="3628" y="2163"/>
              <a:ext cx="21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defRPr/>
              </a:pPr>
              <a:r>
                <a:rPr lang="en-US">
                  <a:solidFill>
                    <a:schemeClr val="hlink"/>
                  </a:solidFill>
                  <a:latin typeface="Comic Sans MS" charset="0"/>
                  <a:cs typeface="Arial" charset="0"/>
                </a:rPr>
                <a:t>…</a:t>
              </a:r>
            </a:p>
          </p:txBody>
        </p:sp>
        <p:sp>
          <p:nvSpPr>
            <p:cNvPr id="22599" name="Text Box 22"/>
            <p:cNvSpPr txBox="1">
              <a:spLocks noChangeArrowheads="1"/>
            </p:cNvSpPr>
            <p:nvPr/>
          </p:nvSpPr>
          <p:spPr bwMode="auto">
            <a:xfrm>
              <a:off x="3600" y="3036"/>
              <a:ext cx="21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defRPr/>
              </a:pPr>
              <a:r>
                <a:rPr lang="en-US">
                  <a:solidFill>
                    <a:schemeClr val="hlink"/>
                  </a:solidFill>
                  <a:latin typeface="Comic Sans MS" charset="0"/>
                  <a:cs typeface="Arial" charset="0"/>
                </a:rPr>
                <a:t>…</a:t>
              </a:r>
            </a:p>
          </p:txBody>
        </p:sp>
      </p:grpSp>
      <p:grpSp>
        <p:nvGrpSpPr>
          <p:cNvPr id="65543" name="Group 23"/>
          <p:cNvGrpSpPr>
            <a:grpSpLocks/>
          </p:cNvGrpSpPr>
          <p:nvPr/>
        </p:nvGrpSpPr>
        <p:grpSpPr bwMode="auto">
          <a:xfrm>
            <a:off x="7089775" y="1524000"/>
            <a:ext cx="530225" cy="2587625"/>
            <a:chOff x="4466" y="1680"/>
            <a:chExt cx="334" cy="1630"/>
          </a:xfrm>
        </p:grpSpPr>
        <p:sp>
          <p:nvSpPr>
            <p:cNvPr id="22593" name="Oval 24"/>
            <p:cNvSpPr>
              <a:spLocks noChangeArrowheads="1"/>
            </p:cNvSpPr>
            <p:nvPr/>
          </p:nvSpPr>
          <p:spPr bwMode="auto">
            <a:xfrm>
              <a:off x="4466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r>
                <a:rPr lang="en-US" sz="2000" b="1">
                  <a:solidFill>
                    <a:srgbClr val="FF0000"/>
                  </a:solidFill>
                  <a:latin typeface="Comic Sans MS" charset="0"/>
                  <a:cs typeface="Arial" charset="0"/>
                </a:rPr>
                <a:t>1</a:t>
              </a:r>
            </a:p>
          </p:txBody>
        </p:sp>
        <p:sp>
          <p:nvSpPr>
            <p:cNvPr id="22594" name="Oval 25"/>
            <p:cNvSpPr>
              <a:spLocks noChangeArrowheads="1"/>
            </p:cNvSpPr>
            <p:nvPr/>
          </p:nvSpPr>
          <p:spPr bwMode="auto">
            <a:xfrm>
              <a:off x="4466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r>
                <a:rPr lang="en-US" sz="2000" b="1">
                  <a:solidFill>
                    <a:srgbClr val="FF0000"/>
                  </a:solidFill>
                  <a:latin typeface="Comic Sans MS" charset="0"/>
                  <a:cs typeface="Arial" charset="0"/>
                </a:rPr>
                <a:t>2</a:t>
              </a:r>
            </a:p>
          </p:txBody>
        </p:sp>
        <p:sp>
          <p:nvSpPr>
            <p:cNvPr id="22595" name="Oval 26"/>
            <p:cNvSpPr>
              <a:spLocks noChangeArrowheads="1"/>
            </p:cNvSpPr>
            <p:nvPr/>
          </p:nvSpPr>
          <p:spPr bwMode="auto">
            <a:xfrm>
              <a:off x="4466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r>
                <a:rPr lang="en-US" sz="2000" b="1">
                  <a:solidFill>
                    <a:srgbClr val="FF0000"/>
                  </a:solidFill>
                  <a:latin typeface="Comic Sans MS" charset="0"/>
                  <a:cs typeface="Arial" charset="0"/>
                </a:rPr>
                <a:t>N</a:t>
              </a:r>
            </a:p>
          </p:txBody>
        </p:sp>
        <p:sp>
          <p:nvSpPr>
            <p:cNvPr id="22596" name="Text Box 27"/>
            <p:cNvSpPr txBox="1">
              <a:spLocks noChangeArrowheads="1"/>
            </p:cNvSpPr>
            <p:nvPr/>
          </p:nvSpPr>
          <p:spPr bwMode="auto">
            <a:xfrm>
              <a:off x="4514" y="2595"/>
              <a:ext cx="21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defRPr/>
              </a:pPr>
              <a:r>
                <a:rPr lang="en-US">
                  <a:solidFill>
                    <a:schemeClr val="hlink"/>
                  </a:solidFill>
                  <a:latin typeface="Comic Sans MS" charset="0"/>
                  <a:cs typeface="Arial" charset="0"/>
                </a:rPr>
                <a:t>…</a:t>
              </a:r>
            </a:p>
          </p:txBody>
        </p:sp>
      </p:grp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1752600" y="4495800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1584324" y="5033169"/>
            <a:ext cx="534988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defRPr/>
            </a:pPr>
            <a:r>
              <a:rPr lang="en-US" sz="2400" i="1">
                <a:solidFill>
                  <a:schemeClr val="accent2"/>
                </a:solidFill>
                <a:latin typeface="Comic Sans MS" charset="0"/>
                <a:cs typeface="Arial" charset="0"/>
              </a:rPr>
              <a:t>X</a:t>
            </a:r>
            <a:r>
              <a:rPr lang="en-US" sz="2400" baseline="-25000">
                <a:solidFill>
                  <a:schemeClr val="accent2"/>
                </a:solidFill>
                <a:latin typeface="Comic Sans MS" charset="0"/>
                <a:cs typeface="Arial" charset="0"/>
              </a:rPr>
              <a:t>1</a:t>
            </a:r>
            <a:endParaRPr lang="en-US" sz="2400">
              <a:solidFill>
                <a:schemeClr val="accent2"/>
              </a:solidFill>
              <a:latin typeface="Comic Sans MS" charset="0"/>
              <a:cs typeface="Arial" charset="0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3116263" y="4495800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947987" y="5033169"/>
            <a:ext cx="568325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defRPr/>
            </a:pPr>
            <a:r>
              <a:rPr lang="en-US" sz="2400" i="1">
                <a:solidFill>
                  <a:schemeClr val="accent2"/>
                </a:solidFill>
                <a:latin typeface="Comic Sans MS" charset="0"/>
                <a:cs typeface="Arial" charset="0"/>
              </a:rPr>
              <a:t>X</a:t>
            </a:r>
            <a:r>
              <a:rPr lang="en-US" sz="2400" baseline="-25000">
                <a:solidFill>
                  <a:schemeClr val="accent2"/>
                </a:solidFill>
                <a:latin typeface="Comic Sans MS" charset="0"/>
                <a:cs typeface="Arial" charset="0"/>
              </a:rPr>
              <a:t>2</a:t>
            </a:r>
            <a:endParaRPr lang="en-US" sz="2400">
              <a:solidFill>
                <a:schemeClr val="accent2"/>
              </a:solidFill>
              <a:latin typeface="Comic Sans MS" charset="0"/>
              <a:cs typeface="Arial" charset="0"/>
            </a:endParaRPr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4487863" y="4495800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4319587" y="5033169"/>
            <a:ext cx="568325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defRPr/>
            </a:pPr>
            <a:r>
              <a:rPr lang="en-US" sz="2400" i="1">
                <a:solidFill>
                  <a:schemeClr val="accent2"/>
                </a:solidFill>
                <a:latin typeface="Comic Sans MS" charset="0"/>
                <a:cs typeface="Arial" charset="0"/>
              </a:rPr>
              <a:t>X</a:t>
            </a:r>
            <a:r>
              <a:rPr lang="en-US" sz="2400" baseline="-25000">
                <a:solidFill>
                  <a:schemeClr val="accent2"/>
                </a:solidFill>
                <a:latin typeface="Comic Sans MS" charset="0"/>
                <a:cs typeface="Arial" charset="0"/>
              </a:rPr>
              <a:t>3</a:t>
            </a:r>
            <a:endParaRPr lang="en-US" sz="2400">
              <a:solidFill>
                <a:schemeClr val="accent2"/>
              </a:solidFill>
              <a:latin typeface="Comic Sans MS" charset="0"/>
              <a:cs typeface="Arial" charset="0"/>
            </a:endParaRPr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7307263" y="4495800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7078663" y="5033169"/>
            <a:ext cx="604837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defRPr/>
            </a:pPr>
            <a:r>
              <a:rPr lang="en-US" sz="2400" i="1">
                <a:solidFill>
                  <a:schemeClr val="accent2"/>
                </a:solidFill>
                <a:latin typeface="Comic Sans MS" charset="0"/>
                <a:cs typeface="Arial" charset="0"/>
              </a:rPr>
              <a:t>X</a:t>
            </a:r>
            <a:r>
              <a:rPr lang="en-US" sz="2400" i="1" baseline="-25000">
                <a:solidFill>
                  <a:schemeClr val="accent2"/>
                </a:solidFill>
                <a:latin typeface="Comic Sans MS" charset="0"/>
                <a:cs typeface="Arial" charset="0"/>
              </a:rPr>
              <a:t>T</a:t>
            </a:r>
            <a:endParaRPr lang="en-US" sz="2400">
              <a:solidFill>
                <a:schemeClr val="accent2"/>
              </a:solidFill>
              <a:latin typeface="Comic Sans MS" charset="0"/>
              <a:cs typeface="Arial" charset="0"/>
            </a:endParaRPr>
          </a:p>
        </p:txBody>
      </p:sp>
      <p:sp>
        <p:nvSpPr>
          <p:cNvPr id="36" name="Oval 36"/>
          <p:cNvSpPr>
            <a:spLocks noChangeArrowheads="1"/>
          </p:cNvSpPr>
          <p:nvPr/>
        </p:nvSpPr>
        <p:spPr bwMode="auto">
          <a:xfrm>
            <a:off x="1524000" y="2209800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US" sz="2000" b="1">
                <a:solidFill>
                  <a:srgbClr val="FF0000"/>
                </a:solidFill>
                <a:latin typeface="Comic Sans MS" charset="0"/>
                <a:cs typeface="Arial" charset="0"/>
              </a:rPr>
              <a:t>2</a:t>
            </a:r>
          </a:p>
        </p:txBody>
      </p:sp>
      <p:grpSp>
        <p:nvGrpSpPr>
          <p:cNvPr id="65553" name="Group 37"/>
          <p:cNvGrpSpPr>
            <a:grpSpLocks/>
          </p:cNvGrpSpPr>
          <p:nvPr/>
        </p:nvGrpSpPr>
        <p:grpSpPr bwMode="auto">
          <a:xfrm>
            <a:off x="2057400" y="1789113"/>
            <a:ext cx="838200" cy="2097087"/>
            <a:chOff x="1296" y="1847"/>
            <a:chExt cx="528" cy="1321"/>
          </a:xfrm>
        </p:grpSpPr>
        <p:grpSp>
          <p:nvGrpSpPr>
            <p:cNvPr id="65591" name="Group 38"/>
            <p:cNvGrpSpPr>
              <a:grpSpLocks/>
            </p:cNvGrpSpPr>
            <p:nvPr/>
          </p:nvGrpSpPr>
          <p:grpSpPr bwMode="auto">
            <a:xfrm>
              <a:off x="1306" y="1847"/>
              <a:ext cx="506" cy="1296"/>
              <a:chOff x="1306" y="1847"/>
              <a:chExt cx="506" cy="1296"/>
            </a:xfrm>
          </p:grpSpPr>
          <p:cxnSp>
            <p:nvCxnSpPr>
              <p:cNvPr id="22586" name="AutoShape 39"/>
              <p:cNvCxnSpPr>
                <a:cxnSpLocks noChangeShapeType="1"/>
                <a:stCxn id="22608" idx="6"/>
                <a:endCxn id="22604" idx="2"/>
              </p:cNvCxnSpPr>
              <p:nvPr/>
            </p:nvCxnSpPr>
            <p:spPr bwMode="auto">
              <a:xfrm>
                <a:off x="1306" y="1847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87" name="AutoShape 40"/>
              <p:cNvCxnSpPr>
                <a:cxnSpLocks noChangeShapeType="1"/>
                <a:stCxn id="22608" idx="6"/>
                <a:endCxn id="22605" idx="2"/>
              </p:cNvCxnSpPr>
              <p:nvPr/>
            </p:nvCxnSpPr>
            <p:spPr bwMode="auto">
              <a:xfrm>
                <a:off x="1306" y="1847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88" name="AutoShape 41"/>
              <p:cNvCxnSpPr>
                <a:cxnSpLocks noChangeShapeType="1"/>
                <a:stCxn id="22608" idx="6"/>
                <a:endCxn id="22606" idx="2"/>
              </p:cNvCxnSpPr>
              <p:nvPr/>
            </p:nvCxnSpPr>
            <p:spPr bwMode="auto">
              <a:xfrm>
                <a:off x="1306" y="1847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89" name="AutoShape 42"/>
              <p:cNvCxnSpPr>
                <a:cxnSpLocks noChangeShapeType="1"/>
                <a:stCxn id="22609" idx="6"/>
                <a:endCxn id="22604" idx="2"/>
              </p:cNvCxnSpPr>
              <p:nvPr/>
            </p:nvCxnSpPr>
            <p:spPr bwMode="auto">
              <a:xfrm flipV="1">
                <a:off x="1306" y="1847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90" name="AutoShape 43"/>
              <p:cNvCxnSpPr>
                <a:cxnSpLocks noChangeShapeType="1"/>
                <a:stCxn id="22609" idx="6"/>
                <a:endCxn id="22605" idx="2"/>
              </p:cNvCxnSpPr>
              <p:nvPr/>
            </p:nvCxnSpPr>
            <p:spPr bwMode="auto">
              <a:xfrm>
                <a:off x="1306" y="2279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91" name="AutoShape 44"/>
              <p:cNvCxnSpPr>
                <a:cxnSpLocks noChangeShapeType="1"/>
                <a:stCxn id="22609" idx="6"/>
                <a:endCxn id="22606" idx="2"/>
              </p:cNvCxnSpPr>
              <p:nvPr/>
            </p:nvCxnSpPr>
            <p:spPr bwMode="auto">
              <a:xfrm>
                <a:off x="1306" y="2279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92" name="AutoShape 45"/>
              <p:cNvCxnSpPr>
                <a:cxnSpLocks noChangeShapeType="1"/>
                <a:stCxn id="22610" idx="6"/>
                <a:endCxn id="22606" idx="2"/>
              </p:cNvCxnSpPr>
              <p:nvPr/>
            </p:nvCxnSpPr>
            <p:spPr bwMode="auto">
              <a:xfrm>
                <a:off x="1306" y="3143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585" name="Line 46"/>
            <p:cNvSpPr>
              <a:spLocks noChangeShapeType="1"/>
            </p:cNvSpPr>
            <p:nvPr/>
          </p:nvSpPr>
          <p:spPr bwMode="auto">
            <a:xfrm flipV="1">
              <a:off x="1296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65554" name="Group 47"/>
          <p:cNvGrpSpPr>
            <a:grpSpLocks/>
          </p:cNvGrpSpPr>
          <p:nvPr/>
        </p:nvGrpSpPr>
        <p:grpSpPr bwMode="auto">
          <a:xfrm>
            <a:off x="3429000" y="1828800"/>
            <a:ext cx="838200" cy="2057400"/>
            <a:chOff x="2160" y="1872"/>
            <a:chExt cx="528" cy="1296"/>
          </a:xfrm>
        </p:grpSpPr>
        <p:grpSp>
          <p:nvGrpSpPr>
            <p:cNvPr id="65582" name="Group 48"/>
            <p:cNvGrpSpPr>
              <a:grpSpLocks/>
            </p:cNvGrpSpPr>
            <p:nvPr/>
          </p:nvGrpSpPr>
          <p:grpSpPr bwMode="auto">
            <a:xfrm>
              <a:off x="2160" y="1872"/>
              <a:ext cx="506" cy="1296"/>
              <a:chOff x="2160" y="1872"/>
              <a:chExt cx="506" cy="1296"/>
            </a:xfrm>
          </p:grpSpPr>
          <p:cxnSp>
            <p:nvCxnSpPr>
              <p:cNvPr id="22577" name="AutoShape 49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78" name="AutoShape 50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79" name="AutoShape 51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80" name="AutoShape 52"/>
              <p:cNvCxnSpPr>
                <a:cxnSpLocks noChangeShapeType="1"/>
              </p:cNvCxnSpPr>
              <p:nvPr/>
            </p:nvCxnSpPr>
            <p:spPr bwMode="auto">
              <a:xfrm flipV="1">
                <a:off x="2160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81" name="AutoShape 53"/>
              <p:cNvCxnSpPr>
                <a:cxnSpLocks noChangeShapeType="1"/>
              </p:cNvCxnSpPr>
              <p:nvPr/>
            </p:nvCxnSpPr>
            <p:spPr bwMode="auto">
              <a:xfrm>
                <a:off x="2160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82" name="AutoShape 54"/>
              <p:cNvCxnSpPr>
                <a:cxnSpLocks noChangeShapeType="1"/>
              </p:cNvCxnSpPr>
              <p:nvPr/>
            </p:nvCxnSpPr>
            <p:spPr bwMode="auto">
              <a:xfrm>
                <a:off x="2160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83" name="AutoShape 55"/>
              <p:cNvCxnSpPr>
                <a:cxnSpLocks noChangeShapeType="1"/>
              </p:cNvCxnSpPr>
              <p:nvPr/>
            </p:nvCxnSpPr>
            <p:spPr bwMode="auto">
              <a:xfrm>
                <a:off x="2160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576" name="Line 56"/>
            <p:cNvSpPr>
              <a:spLocks noChangeShapeType="1"/>
            </p:cNvSpPr>
            <p:nvPr/>
          </p:nvSpPr>
          <p:spPr bwMode="auto">
            <a:xfrm flipV="1">
              <a:off x="2160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65555" name="Group 57"/>
          <p:cNvGrpSpPr>
            <a:grpSpLocks/>
          </p:cNvGrpSpPr>
          <p:nvPr/>
        </p:nvGrpSpPr>
        <p:grpSpPr bwMode="auto">
          <a:xfrm>
            <a:off x="4800600" y="1828800"/>
            <a:ext cx="838200" cy="2057400"/>
            <a:chOff x="3024" y="1872"/>
            <a:chExt cx="528" cy="1296"/>
          </a:xfrm>
        </p:grpSpPr>
        <p:grpSp>
          <p:nvGrpSpPr>
            <p:cNvPr id="65573" name="Group 58"/>
            <p:cNvGrpSpPr>
              <a:grpSpLocks/>
            </p:cNvGrpSpPr>
            <p:nvPr/>
          </p:nvGrpSpPr>
          <p:grpSpPr bwMode="auto">
            <a:xfrm>
              <a:off x="3024" y="1872"/>
              <a:ext cx="506" cy="1296"/>
              <a:chOff x="3024" y="1872"/>
              <a:chExt cx="506" cy="1296"/>
            </a:xfrm>
          </p:grpSpPr>
          <p:cxnSp>
            <p:nvCxnSpPr>
              <p:cNvPr id="22568" name="AutoShape 59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69" name="AutoShape 60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70" name="AutoShape 61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71" name="AutoShape 62"/>
              <p:cNvCxnSpPr>
                <a:cxnSpLocks noChangeShapeType="1"/>
              </p:cNvCxnSpPr>
              <p:nvPr/>
            </p:nvCxnSpPr>
            <p:spPr bwMode="auto">
              <a:xfrm flipV="1">
                <a:off x="3024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72" name="AutoShape 63"/>
              <p:cNvCxnSpPr>
                <a:cxnSpLocks noChangeShapeType="1"/>
              </p:cNvCxnSpPr>
              <p:nvPr/>
            </p:nvCxnSpPr>
            <p:spPr bwMode="auto">
              <a:xfrm>
                <a:off x="3024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73" name="AutoShape 64"/>
              <p:cNvCxnSpPr>
                <a:cxnSpLocks noChangeShapeType="1"/>
              </p:cNvCxnSpPr>
              <p:nvPr/>
            </p:nvCxnSpPr>
            <p:spPr bwMode="auto">
              <a:xfrm>
                <a:off x="3024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74" name="AutoShape 65"/>
              <p:cNvCxnSpPr>
                <a:cxnSpLocks noChangeShapeType="1"/>
              </p:cNvCxnSpPr>
              <p:nvPr/>
            </p:nvCxnSpPr>
            <p:spPr bwMode="auto">
              <a:xfrm>
                <a:off x="3024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567" name="Line 66"/>
            <p:cNvSpPr>
              <a:spLocks noChangeShapeType="1"/>
            </p:cNvSpPr>
            <p:nvPr/>
          </p:nvSpPr>
          <p:spPr bwMode="auto">
            <a:xfrm flipV="1">
              <a:off x="3024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65556" name="Group 67"/>
          <p:cNvGrpSpPr>
            <a:grpSpLocks/>
          </p:cNvGrpSpPr>
          <p:nvPr/>
        </p:nvGrpSpPr>
        <p:grpSpPr bwMode="auto">
          <a:xfrm>
            <a:off x="6248400" y="1828800"/>
            <a:ext cx="838200" cy="2057400"/>
            <a:chOff x="3936" y="1872"/>
            <a:chExt cx="528" cy="1296"/>
          </a:xfrm>
        </p:grpSpPr>
        <p:grpSp>
          <p:nvGrpSpPr>
            <p:cNvPr id="65564" name="Group 68"/>
            <p:cNvGrpSpPr>
              <a:grpSpLocks/>
            </p:cNvGrpSpPr>
            <p:nvPr/>
          </p:nvGrpSpPr>
          <p:grpSpPr bwMode="auto">
            <a:xfrm>
              <a:off x="3938" y="1872"/>
              <a:ext cx="506" cy="1296"/>
              <a:chOff x="3938" y="1872"/>
              <a:chExt cx="506" cy="1296"/>
            </a:xfrm>
          </p:grpSpPr>
          <p:cxnSp>
            <p:nvCxnSpPr>
              <p:cNvPr id="22559" name="AutoShape 69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60" name="AutoShape 70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61" name="AutoShape 71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62" name="AutoShape 72"/>
              <p:cNvCxnSpPr>
                <a:cxnSpLocks noChangeShapeType="1"/>
              </p:cNvCxnSpPr>
              <p:nvPr/>
            </p:nvCxnSpPr>
            <p:spPr bwMode="auto">
              <a:xfrm flipV="1">
                <a:off x="3938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63" name="AutoShape 73"/>
              <p:cNvCxnSpPr>
                <a:cxnSpLocks noChangeShapeType="1"/>
              </p:cNvCxnSpPr>
              <p:nvPr/>
            </p:nvCxnSpPr>
            <p:spPr bwMode="auto">
              <a:xfrm>
                <a:off x="3938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64" name="AutoShape 74"/>
              <p:cNvCxnSpPr>
                <a:cxnSpLocks noChangeShapeType="1"/>
              </p:cNvCxnSpPr>
              <p:nvPr/>
            </p:nvCxnSpPr>
            <p:spPr bwMode="auto">
              <a:xfrm>
                <a:off x="3938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65" name="AutoShape 75"/>
              <p:cNvCxnSpPr>
                <a:cxnSpLocks noChangeShapeType="1"/>
              </p:cNvCxnSpPr>
              <p:nvPr/>
            </p:nvCxnSpPr>
            <p:spPr bwMode="auto">
              <a:xfrm>
                <a:off x="3938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558" name="Line 76"/>
            <p:cNvSpPr>
              <a:spLocks noChangeShapeType="1"/>
            </p:cNvSpPr>
            <p:nvPr/>
          </p:nvSpPr>
          <p:spPr bwMode="auto">
            <a:xfrm flipV="1">
              <a:off x="3936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cxnSp>
        <p:nvCxnSpPr>
          <p:cNvPr id="77" name="AutoShape 77"/>
          <p:cNvCxnSpPr>
            <a:cxnSpLocks noChangeShapeType="1"/>
            <a:stCxn id="36" idx="6"/>
            <a:endCxn id="22604" idx="2"/>
          </p:cNvCxnSpPr>
          <p:nvPr/>
        </p:nvCxnSpPr>
        <p:spPr bwMode="auto">
          <a:xfrm flipV="1">
            <a:off x="2073275" y="1789113"/>
            <a:ext cx="803275" cy="68580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8" name="AutoShape 78"/>
          <p:cNvCxnSpPr>
            <a:cxnSpLocks noChangeShapeType="1"/>
          </p:cNvCxnSpPr>
          <p:nvPr/>
        </p:nvCxnSpPr>
        <p:spPr bwMode="auto">
          <a:xfrm>
            <a:off x="3429000" y="1789113"/>
            <a:ext cx="803275" cy="205740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9" name="Oval 79"/>
          <p:cNvSpPr>
            <a:spLocks noChangeArrowheads="1"/>
          </p:cNvSpPr>
          <p:nvPr/>
        </p:nvSpPr>
        <p:spPr bwMode="auto">
          <a:xfrm>
            <a:off x="2895600" y="1524000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US" sz="2000" b="1">
                <a:solidFill>
                  <a:srgbClr val="FF0000"/>
                </a:solidFill>
                <a:latin typeface="Comic Sans MS" charset="0"/>
                <a:cs typeface="Arial" charset="0"/>
              </a:rPr>
              <a:t>1</a:t>
            </a:r>
          </a:p>
        </p:txBody>
      </p:sp>
      <p:sp>
        <p:nvSpPr>
          <p:cNvPr id="80" name="Oval 80"/>
          <p:cNvSpPr>
            <a:spLocks noChangeArrowheads="1"/>
          </p:cNvSpPr>
          <p:nvPr/>
        </p:nvSpPr>
        <p:spPr bwMode="auto">
          <a:xfrm>
            <a:off x="4267200" y="3581400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US" sz="2000" b="1">
                <a:solidFill>
                  <a:srgbClr val="FF0000"/>
                </a:solidFill>
                <a:latin typeface="Comic Sans MS" charset="0"/>
                <a:cs typeface="Arial" charset="0"/>
              </a:rPr>
              <a:t>N</a:t>
            </a:r>
          </a:p>
        </p:txBody>
      </p:sp>
      <p:cxnSp>
        <p:nvCxnSpPr>
          <p:cNvPr id="81" name="AutoShape 81"/>
          <p:cNvCxnSpPr>
            <a:cxnSpLocks noChangeShapeType="1"/>
          </p:cNvCxnSpPr>
          <p:nvPr/>
        </p:nvCxnSpPr>
        <p:spPr bwMode="auto">
          <a:xfrm flipV="1">
            <a:off x="4800600" y="2819400"/>
            <a:ext cx="838200" cy="106680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AutoShape 82"/>
          <p:cNvCxnSpPr>
            <a:cxnSpLocks noChangeShapeType="1"/>
            <a:endCxn id="22594" idx="2"/>
          </p:cNvCxnSpPr>
          <p:nvPr/>
        </p:nvCxnSpPr>
        <p:spPr bwMode="auto">
          <a:xfrm flipV="1">
            <a:off x="6248400" y="2474913"/>
            <a:ext cx="822325" cy="763587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3" name="Oval 83"/>
          <p:cNvSpPr>
            <a:spLocks noChangeArrowheads="1"/>
          </p:cNvSpPr>
          <p:nvPr/>
        </p:nvSpPr>
        <p:spPr bwMode="auto">
          <a:xfrm>
            <a:off x="7086600" y="2209800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US" sz="2000" b="1">
                <a:solidFill>
                  <a:srgbClr val="FF0000"/>
                </a:solidFill>
                <a:latin typeface="Comic Sans MS" charset="0"/>
                <a:cs typeface="Arial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1154112" y="4846637"/>
            <a:ext cx="7086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0836" y="4920605"/>
            <a:ext cx="50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548572" y="4920605"/>
            <a:ext cx="50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050848" y="4920605"/>
            <a:ext cx="51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</a:t>
            </a:r>
            <a:r>
              <a:rPr lang="en-US" sz="2400" baseline="-25000" dirty="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291772" y="4920605"/>
            <a:ext cx="50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744912" y="7666037"/>
            <a:ext cx="50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897312" y="7818437"/>
            <a:ext cx="50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049712" y="7970837"/>
            <a:ext cx="50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202112" y="8123237"/>
            <a:ext cx="50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State Inference: Forward Agorithm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2865438"/>
            <a:ext cx="9240838" cy="3887787"/>
          </a:xfrm>
        </p:spPr>
        <p:txBody>
          <a:bodyPr/>
          <a:lstStyle/>
          <a:p>
            <a:pPr>
              <a:defRPr/>
            </a:pPr>
            <a:r>
              <a:rPr lang="en-US" dirty="0"/>
              <a:t>Goal:  Compute P(S</a:t>
            </a:r>
            <a:r>
              <a:rPr lang="en-US" baseline="-25000" dirty="0"/>
              <a:t>t</a:t>
            </a:r>
            <a:r>
              <a:rPr lang="en-US" dirty="0"/>
              <a:t> | Y</a:t>
            </a:r>
            <a:r>
              <a:rPr lang="en-US" baseline="-25000" dirty="0"/>
              <a:t>1…t</a:t>
            </a:r>
            <a:r>
              <a:rPr lang="en-US" dirty="0"/>
              <a:t>) ~ P(S</a:t>
            </a:r>
            <a:r>
              <a:rPr lang="en-US" baseline="-25000" dirty="0"/>
              <a:t>t</a:t>
            </a:r>
            <a:r>
              <a:rPr lang="en-US" dirty="0"/>
              <a:t>, Y</a:t>
            </a:r>
            <a:r>
              <a:rPr lang="en-US" baseline="-25000" dirty="0"/>
              <a:t>1…t</a:t>
            </a:r>
            <a:r>
              <a:rPr lang="en-US" dirty="0"/>
              <a:t>) ≐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α</a:t>
            </a:r>
            <a:r>
              <a:rPr lang="en-US" baseline="-25000" dirty="0"/>
              <a:t>t</a:t>
            </a:r>
            <a:r>
              <a:rPr lang="en-US" dirty="0"/>
              <a:t>(S</a:t>
            </a:r>
            <a:r>
              <a:rPr lang="en-US" baseline="-25000" dirty="0"/>
              <a:t>t</a:t>
            </a:r>
            <a:r>
              <a:rPr lang="en-US" dirty="0"/>
              <a:t>)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Computational Complexity: O(T 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pic>
        <p:nvPicPr>
          <p:cNvPr id="6758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113" y="4160838"/>
            <a:ext cx="7632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588" name="Group 4"/>
          <p:cNvGrpSpPr>
            <a:grpSpLocks/>
          </p:cNvGrpSpPr>
          <p:nvPr/>
        </p:nvGrpSpPr>
        <p:grpSpPr bwMode="auto">
          <a:xfrm>
            <a:off x="2767013" y="1417637"/>
            <a:ext cx="4851400" cy="1225552"/>
            <a:chOff x="2614613" y="1265235"/>
            <a:chExt cx="4851400" cy="122555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4613" y="1265237"/>
              <a:ext cx="4851400" cy="1225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3135313" y="1265235"/>
              <a:ext cx="5334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glow rad="139700">
                <a:srgbClr val="FF0000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278313" y="1265235"/>
              <a:ext cx="5334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glow rad="139700">
                <a:srgbClr val="FF0000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255264" y="1695901"/>
              <a:ext cx="0" cy="36460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  <a:effectLst>
              <a:glow rad="139700">
                <a:srgbClr val="00B050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401312" y="1665997"/>
              <a:ext cx="0" cy="36460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  <a:effectLst>
              <a:glow rad="139700">
                <a:srgbClr val="00B050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Deriving The Forward Algorithm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79"/>
            </a:stretch>
          </a:blipFill>
          <a:extLst/>
        </p:spPr>
        <p:txBody>
          <a:bodyPr rtlCol="0">
            <a:normAutofit/>
          </a:bodyPr>
          <a:lstStyle/>
          <a:p>
            <a:pPr defTabSz="1007943" eaLnBrk="1" fontAlgn="auto" hangingPunct="1">
              <a:defRPr/>
            </a:pPr>
            <a:r>
              <a:rPr lang="en-US">
                <a:noFill/>
                <a:ea typeface="+mn-ea"/>
                <a:cs typeface="+mn-cs"/>
              </a:rPr>
              <a:t> </a:t>
            </a:r>
          </a:p>
        </p:txBody>
      </p:sp>
      <p:sp>
        <p:nvSpPr>
          <p:cNvPr id="68611" name="TextBox 4"/>
          <p:cNvSpPr txBox="1">
            <a:spLocks noChangeArrowheads="1"/>
          </p:cNvSpPr>
          <p:nvPr/>
        </p:nvSpPr>
        <p:spPr bwMode="auto">
          <a:xfrm>
            <a:off x="8545513" y="6492875"/>
            <a:ext cx="1377950" cy="9223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1800">
                <a:solidFill>
                  <a:srgbClr val="7030A0"/>
                </a:solidFill>
              </a:rPr>
              <a:t>Slide stolen</a:t>
            </a:r>
          </a:p>
          <a:p>
            <a:pPr eaLnBrk="1"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1800">
                <a:solidFill>
                  <a:srgbClr val="7030A0"/>
                </a:solidFill>
              </a:rPr>
              <a:t>from Dirk</a:t>
            </a:r>
          </a:p>
          <a:p>
            <a:pPr eaLnBrk="1"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1800">
                <a:solidFill>
                  <a:srgbClr val="7030A0"/>
                </a:solidFill>
              </a:rPr>
              <a:t>Husmeier</a:t>
            </a:r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275" y="2636838"/>
            <a:ext cx="761523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8613" name="TextBox 1"/>
          <p:cNvSpPr txBox="1">
            <a:spLocks noChangeArrowheads="1"/>
          </p:cNvSpPr>
          <p:nvPr/>
        </p:nvSpPr>
        <p:spPr bwMode="auto">
          <a:xfrm>
            <a:off x="6183313" y="1265238"/>
            <a:ext cx="3675062" cy="83026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7030A0"/>
                </a:solidFill>
              </a:rPr>
              <a:t>Notation change warning:</a:t>
            </a:r>
          </a:p>
          <a:p>
            <a:pPr eaLnBrk="1" hangingPunct="1"/>
            <a:r>
              <a:rPr lang="en-US">
                <a:solidFill>
                  <a:srgbClr val="7030A0"/>
                </a:solidFill>
              </a:rPr>
              <a:t>n </a:t>
            </a:r>
            <a:r>
              <a:rPr lang="en-US">
                <a:solidFill>
                  <a:srgbClr val="7030A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≅</a:t>
            </a:r>
            <a:r>
              <a:rPr lang="en-US">
                <a:solidFill>
                  <a:srgbClr val="7030A0"/>
                </a:solidFill>
              </a:rPr>
              <a:t> current time (was t)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FB5659F-35BC-234B-9FF1-2A1848033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4286" y="2655612"/>
            <a:ext cx="2743200" cy="69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What Can We Do With </a:t>
            </a:r>
            <a:r>
              <a:rPr lang="el-GR">
                <a:latin typeface="Calibri" charset="0"/>
              </a:rPr>
              <a:t>α</a:t>
            </a:r>
            <a:r>
              <a:rPr lang="en-US">
                <a:latin typeface="Calibri" charset="0"/>
              </a:rPr>
              <a:t>?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/>
            </a:stretch>
          </a:blipFill>
          <a:extLst/>
        </p:spPr>
        <p:txBody>
          <a:bodyPr rtlCol="0">
            <a:normAutofit/>
          </a:bodyPr>
          <a:lstStyle/>
          <a:p>
            <a:pPr defTabSz="1007943" eaLnBrk="1" fontAlgn="auto" hangingPunct="1">
              <a:defRPr/>
            </a:pPr>
            <a:r>
              <a:rPr lang="en-US">
                <a:noFill/>
                <a:ea typeface="+mn-ea"/>
                <a:cs typeface="+mn-cs"/>
              </a:rPr>
              <a:t> </a:t>
            </a:r>
          </a:p>
        </p:txBody>
      </p:sp>
      <p:sp>
        <p:nvSpPr>
          <p:cNvPr id="69635" name="TextBox 4"/>
          <p:cNvSpPr txBox="1">
            <a:spLocks noChangeArrowheads="1"/>
          </p:cNvSpPr>
          <p:nvPr/>
        </p:nvSpPr>
        <p:spPr bwMode="auto">
          <a:xfrm>
            <a:off x="6183313" y="1265238"/>
            <a:ext cx="3675062" cy="83026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7030A0"/>
                </a:solidFill>
              </a:rPr>
              <a:t>Notation change warning:</a:t>
            </a:r>
          </a:p>
          <a:p>
            <a:pPr eaLnBrk="1" hangingPunct="1"/>
            <a:r>
              <a:rPr lang="en-US">
                <a:solidFill>
                  <a:srgbClr val="7030A0"/>
                </a:solidFill>
              </a:rPr>
              <a:t>n </a:t>
            </a:r>
            <a:r>
              <a:rPr lang="en-US">
                <a:solidFill>
                  <a:srgbClr val="7030A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≅</a:t>
            </a:r>
            <a:r>
              <a:rPr lang="en-US">
                <a:solidFill>
                  <a:srgbClr val="7030A0"/>
                </a:solidFill>
              </a:rPr>
              <a:t> current time (was t)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1007943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State Inference: Forward-Backward Algorithm</a:t>
            </a:r>
          </a:p>
        </p:txBody>
      </p:sp>
      <p:sp>
        <p:nvSpPr>
          <p:cNvPr id="70658" name="Content Placeholder 4"/>
          <p:cNvSpPr>
            <a:spLocks noGrp="1"/>
          </p:cNvSpPr>
          <p:nvPr>
            <p:ph idx="1"/>
          </p:nvPr>
        </p:nvSpPr>
        <p:spPr>
          <a:xfrm>
            <a:off x="336550" y="1112838"/>
            <a:ext cx="9240838" cy="5640387"/>
          </a:xfrm>
        </p:spPr>
        <p:txBody>
          <a:bodyPr/>
          <a:lstStyle/>
          <a:p>
            <a:pPr marL="100013" indent="-100013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>
                <a:latin typeface="Calibri" charset="0"/>
              </a:rPr>
              <a:t>Goal:  Compute P(S</a:t>
            </a:r>
            <a:r>
              <a:rPr lang="en-US" baseline="-25000">
                <a:latin typeface="Calibri" charset="0"/>
              </a:rPr>
              <a:t>t</a:t>
            </a:r>
            <a:r>
              <a:rPr lang="en-US">
                <a:latin typeface="Calibri" charset="0"/>
              </a:rPr>
              <a:t> | Y</a:t>
            </a:r>
            <a:r>
              <a:rPr lang="en-US" baseline="-25000">
                <a:latin typeface="Calibri" charset="0"/>
              </a:rPr>
              <a:t>1…T</a:t>
            </a:r>
            <a:r>
              <a:rPr lang="en-US">
                <a:latin typeface="Calibri" charset="0"/>
              </a:rPr>
              <a:t>)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13" y="6002338"/>
            <a:ext cx="74041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0660" name="Object 23"/>
          <p:cNvGraphicFramePr>
            <a:graphicFrameLocks noChangeAspect="1"/>
          </p:cNvGraphicFramePr>
          <p:nvPr/>
        </p:nvGraphicFramePr>
        <p:xfrm>
          <a:off x="544513" y="2144713"/>
          <a:ext cx="5791200" cy="354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7" name="Equation" r:id="rId5" imgW="4051300" imgH="2476500" progId="Equation.DSMT4">
                  <p:embed/>
                </p:oleObj>
              </mc:Choice>
              <mc:Fallback>
                <p:oleObj name="Equation" r:id="rId5" imgW="4051300" imgH="24765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2144713"/>
                        <a:ext cx="5791200" cy="354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113" y="1390650"/>
            <a:ext cx="4389437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6070627" y="1417637"/>
            <a:ext cx="48262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 bwMode="auto">
          <a:xfrm>
            <a:off x="7104817" y="1417637"/>
            <a:ext cx="48262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 flipV="1">
            <a:off x="6114288" y="1779418"/>
            <a:ext cx="0" cy="32988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effectLst>
            <a:glow rad="139700">
              <a:srgbClr val="00B05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flipV="1">
            <a:off x="7217664" y="1752362"/>
            <a:ext cx="0" cy="32988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effectLst>
            <a:glow rad="139700">
              <a:srgbClr val="00B05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 rot="10800000">
            <a:off x="8001115" y="1411541"/>
            <a:ext cx="482622" cy="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  <a:effectLst>
            <a:glow rad="139700">
              <a:schemeClr val="accent3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 rot="10800000">
            <a:off x="9242143" y="1362773"/>
            <a:ext cx="482622" cy="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  <a:effectLst>
            <a:glow rad="139700">
              <a:schemeClr val="accent3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 bwMode="auto">
          <a:xfrm>
            <a:off x="5497513" y="1189038"/>
            <a:ext cx="4964112" cy="14478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Optimal State Estimation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96"/>
            </a:stretch>
          </a:blipFill>
          <a:extLst/>
        </p:spPr>
        <p:txBody>
          <a:bodyPr rtlCol="0">
            <a:normAutofit/>
          </a:bodyPr>
          <a:lstStyle/>
          <a:p>
            <a:pPr defTabSz="1007943" eaLnBrk="1" fontAlgn="auto" hangingPunct="1">
              <a:defRPr/>
            </a:pPr>
            <a:r>
              <a:rPr lang="en-US" dirty="0">
                <a:noFill/>
                <a:ea typeface="+mn-ea"/>
                <a:cs typeface="+mn-cs"/>
              </a:rPr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defTabSz="1007943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Hidden Markov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100794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1007943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Viterbi Algorithm: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Finding The Most Likely State Sequence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0013" indent="-100013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endParaRPr lang="en-US">
              <a:latin typeface="Calibri" charset="0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3" y="1570038"/>
            <a:ext cx="915035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3733" name="TextBox 5"/>
          <p:cNvSpPr txBox="1">
            <a:spLocks noChangeArrowheads="1"/>
          </p:cNvSpPr>
          <p:nvPr/>
        </p:nvSpPr>
        <p:spPr bwMode="auto">
          <a:xfrm>
            <a:off x="8545513" y="6492875"/>
            <a:ext cx="1377950" cy="9223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1800">
                <a:solidFill>
                  <a:srgbClr val="7030A0"/>
                </a:solidFill>
              </a:rPr>
              <a:t>Slide stolen</a:t>
            </a:r>
          </a:p>
          <a:p>
            <a:pPr eaLnBrk="1"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1800">
                <a:solidFill>
                  <a:srgbClr val="7030A0"/>
                </a:solidFill>
              </a:rPr>
              <a:t>from Dirk</a:t>
            </a:r>
          </a:p>
          <a:p>
            <a:pPr eaLnBrk="1"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1800">
                <a:solidFill>
                  <a:srgbClr val="7030A0"/>
                </a:solidFill>
              </a:rPr>
              <a:t>Husmeier</a:t>
            </a:r>
          </a:p>
        </p:txBody>
      </p:sp>
      <p:sp>
        <p:nvSpPr>
          <p:cNvPr id="7" name="Rectangle 6"/>
          <p:cNvSpPr/>
          <p:nvPr/>
        </p:nvSpPr>
        <p:spPr>
          <a:xfrm>
            <a:off x="239713" y="7208838"/>
            <a:ext cx="7543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3735" name="TextBox 8"/>
          <p:cNvSpPr txBox="1">
            <a:spLocks noChangeArrowheads="1"/>
          </p:cNvSpPr>
          <p:nvPr/>
        </p:nvSpPr>
        <p:spPr bwMode="auto">
          <a:xfrm>
            <a:off x="6607175" y="3398838"/>
            <a:ext cx="3495675" cy="83026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7030A0"/>
                </a:solidFill>
              </a:rPr>
              <a:t>Notation change warning:</a:t>
            </a:r>
          </a:p>
          <a:p>
            <a:pPr eaLnBrk="1" hangingPunct="1"/>
            <a:r>
              <a:rPr lang="en-US" sz="1600">
                <a:solidFill>
                  <a:srgbClr val="7030A0"/>
                </a:solidFill>
              </a:rPr>
              <a:t>n </a:t>
            </a:r>
            <a:r>
              <a:rPr lang="en-US" sz="1600">
                <a:solidFill>
                  <a:srgbClr val="7030A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≅</a:t>
            </a:r>
            <a:r>
              <a:rPr lang="en-US" sz="1600">
                <a:solidFill>
                  <a:srgbClr val="7030A0"/>
                </a:solidFill>
              </a:rPr>
              <a:t> current time step (previously t)</a:t>
            </a:r>
          </a:p>
          <a:p>
            <a:pPr eaLnBrk="1" hangingPunct="1"/>
            <a:r>
              <a:rPr lang="en-US" sz="1600">
                <a:solidFill>
                  <a:srgbClr val="7030A0"/>
                </a:solidFill>
              </a:rPr>
              <a:t>N </a:t>
            </a:r>
            <a:r>
              <a:rPr lang="en-US" sz="1600">
                <a:solidFill>
                  <a:srgbClr val="7030A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≅</a:t>
            </a:r>
            <a:r>
              <a:rPr lang="en-US" sz="1600">
                <a:solidFill>
                  <a:srgbClr val="7030A0"/>
                </a:solidFill>
              </a:rPr>
              <a:t> total number time steps (prev. T)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Viterbi Algorithm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0013" indent="-100013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dirty="0">
                <a:latin typeface="Calibri" charset="0"/>
              </a:rPr>
              <a:t>Relation between Viterbi and forward algorithms</a:t>
            </a:r>
          </a:p>
          <a:p>
            <a:pPr marL="503238" lvl="2" eaLnBrk="1" hangingPunct="1">
              <a:spcBef>
                <a:spcPts val="1325"/>
              </a:spcBef>
              <a:buFont typeface="Calibri" charset="0"/>
              <a:buChar char=" "/>
            </a:pPr>
            <a:r>
              <a:rPr lang="en-US" dirty="0">
                <a:latin typeface="Calibri" charset="0"/>
              </a:rPr>
              <a:t>Viterbi uses max operator</a:t>
            </a:r>
          </a:p>
          <a:p>
            <a:pPr marL="503238" lvl="2" eaLnBrk="1" hangingPunct="1">
              <a:spcBef>
                <a:spcPts val="1325"/>
              </a:spcBef>
              <a:buNone/>
            </a:pPr>
            <a:endParaRPr lang="en-US" dirty="0">
              <a:latin typeface="Calibri" charset="0"/>
            </a:endParaRPr>
          </a:p>
          <a:p>
            <a:pPr marL="503238" lvl="2" eaLnBrk="1" hangingPunct="1">
              <a:spcBef>
                <a:spcPts val="1325"/>
              </a:spcBef>
              <a:buNone/>
            </a:pPr>
            <a:r>
              <a:rPr lang="en-US" dirty="0">
                <a:latin typeface="Calibri" charset="0"/>
              </a:rPr>
              <a:t>Forward algorithm uses summation operator</a:t>
            </a:r>
          </a:p>
          <a:p>
            <a:pPr marL="100013" indent="-100013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endParaRPr lang="en-US" dirty="0">
              <a:latin typeface="Calibri" charset="0"/>
            </a:endParaRPr>
          </a:p>
          <a:p>
            <a:pPr marL="100013" indent="-100013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dirty="0">
                <a:latin typeface="Calibri" charset="0"/>
              </a:rPr>
              <a:t>Can recover state sequence by remembering best S at each step n</a:t>
            </a:r>
          </a:p>
          <a:p>
            <a:pPr marL="100013" indent="-100013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dirty="0">
                <a:latin typeface="Calibri" charset="0"/>
              </a:rPr>
              <a:t>Practical issue</a:t>
            </a:r>
          </a:p>
          <a:p>
            <a:pPr marL="756221" lvl="1" indent="-457200">
              <a:spcBef>
                <a:spcPts val="2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charset="0"/>
              </a:rPr>
              <a:t>Long chain of probabilities -&gt; underflow</a:t>
            </a:r>
          </a:p>
        </p:txBody>
      </p:sp>
      <p:grpSp>
        <p:nvGrpSpPr>
          <p:cNvPr id="74755" name="Group 3"/>
          <p:cNvGrpSpPr>
            <a:grpSpLocks/>
          </p:cNvGrpSpPr>
          <p:nvPr/>
        </p:nvGrpSpPr>
        <p:grpSpPr bwMode="auto">
          <a:xfrm>
            <a:off x="2063750" y="3890360"/>
            <a:ext cx="5160963" cy="647700"/>
            <a:chOff x="2525712" y="4694237"/>
            <a:chExt cx="5159776" cy="647700"/>
          </a:xfrm>
        </p:grpSpPr>
        <p:pic>
          <p:nvPicPr>
            <p:cNvPr id="2970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712" y="4694237"/>
              <a:ext cx="828484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970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591" y="4694237"/>
              <a:ext cx="4305897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74756" name="Group 4"/>
          <p:cNvGrpSpPr>
            <a:grpSpLocks/>
          </p:cNvGrpSpPr>
          <p:nvPr/>
        </p:nvGrpSpPr>
        <p:grpSpPr bwMode="auto">
          <a:xfrm>
            <a:off x="2020888" y="2732087"/>
            <a:ext cx="5246687" cy="533400"/>
            <a:chOff x="2011363" y="5809369"/>
            <a:chExt cx="5245672" cy="533400"/>
          </a:xfrm>
        </p:grpSpPr>
        <p:pic>
          <p:nvPicPr>
            <p:cNvPr id="2970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363" y="5809369"/>
              <a:ext cx="838038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9703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504" y="5809369"/>
              <a:ext cx="4296531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503238" y="168275"/>
            <a:ext cx="9074150" cy="7159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Practical Trick: Operate With Logarithms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336550" y="1189038"/>
            <a:ext cx="9240838" cy="5564187"/>
          </a:xfrm>
        </p:spPr>
        <p:txBody>
          <a:bodyPr/>
          <a:lstStyle/>
          <a:p>
            <a:pPr marL="100013" indent="-100013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>
                <a:latin typeface="Calibri" charset="0"/>
              </a:rPr>
              <a:t>Prevents numerical underflow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463" y="2103438"/>
            <a:ext cx="929005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5780" name="TextBox 5"/>
          <p:cNvSpPr txBox="1">
            <a:spLocks noChangeArrowheads="1"/>
          </p:cNvSpPr>
          <p:nvPr/>
        </p:nvSpPr>
        <p:spPr bwMode="auto">
          <a:xfrm>
            <a:off x="6561138" y="1120775"/>
            <a:ext cx="3495675" cy="83026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7030A0"/>
                </a:solidFill>
              </a:rPr>
              <a:t>Notation change warning:</a:t>
            </a:r>
          </a:p>
          <a:p>
            <a:pPr eaLnBrk="1" hangingPunct="1"/>
            <a:r>
              <a:rPr lang="en-US" sz="1600">
                <a:solidFill>
                  <a:srgbClr val="7030A0"/>
                </a:solidFill>
              </a:rPr>
              <a:t>n </a:t>
            </a:r>
            <a:r>
              <a:rPr lang="en-US" sz="1600">
                <a:solidFill>
                  <a:srgbClr val="7030A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≅</a:t>
            </a:r>
            <a:r>
              <a:rPr lang="en-US" sz="1600">
                <a:solidFill>
                  <a:srgbClr val="7030A0"/>
                </a:solidFill>
              </a:rPr>
              <a:t> current time step (previously t)</a:t>
            </a:r>
          </a:p>
          <a:p>
            <a:pPr eaLnBrk="1" hangingPunct="1"/>
            <a:r>
              <a:rPr lang="en-US" sz="1600">
                <a:solidFill>
                  <a:srgbClr val="7030A0"/>
                </a:solidFill>
              </a:rPr>
              <a:t>N </a:t>
            </a:r>
            <a:r>
              <a:rPr lang="en-US" sz="1600">
                <a:solidFill>
                  <a:srgbClr val="7030A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≅</a:t>
            </a:r>
            <a:r>
              <a:rPr lang="en-US" sz="1600">
                <a:solidFill>
                  <a:srgbClr val="7030A0"/>
                </a:solidFill>
              </a:rPr>
              <a:t> total number time steps (prev. T)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Training HMM Parameters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0013" indent="-100013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>
                <a:latin typeface="Calibri" charset="0"/>
              </a:rPr>
              <a:t>Baum-Welsh algorithm, special case of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Expectation-Maximization (EM)</a:t>
            </a:r>
          </a:p>
          <a:p>
            <a:pPr marL="503238" lvl="2" eaLnBrk="1" hangingPunct="1">
              <a:spcBef>
                <a:spcPts val="1325"/>
              </a:spcBef>
              <a:buFont typeface="Calibri" charset="0"/>
              <a:buChar char=" "/>
            </a:pPr>
            <a:r>
              <a:rPr lang="en-US">
                <a:latin typeface="Calibri" charset="0"/>
              </a:rPr>
              <a:t>1. Make initial guess at model parameters</a:t>
            </a:r>
          </a:p>
          <a:p>
            <a:pPr marL="503238" lvl="2" eaLnBrk="1" hangingPunct="1">
              <a:spcBef>
                <a:spcPts val="1325"/>
              </a:spcBef>
              <a:buFont typeface="Calibri" charset="0"/>
              <a:buChar char=" "/>
            </a:pPr>
            <a:r>
              <a:rPr lang="en-US">
                <a:latin typeface="Calibri" charset="0"/>
              </a:rPr>
              <a:t>2. Given observation sequence, compute hidden state posteriors, P(S</a:t>
            </a:r>
            <a:r>
              <a:rPr lang="en-US" baseline="-25000">
                <a:latin typeface="Calibri" charset="0"/>
              </a:rPr>
              <a:t>t</a:t>
            </a:r>
            <a:r>
              <a:rPr lang="en-US">
                <a:latin typeface="Calibri" charset="0"/>
              </a:rPr>
              <a:t> | Y</a:t>
            </a:r>
            <a:r>
              <a:rPr lang="en-US" baseline="-25000">
                <a:latin typeface="Calibri" charset="0"/>
              </a:rPr>
              <a:t>1…T</a:t>
            </a:r>
            <a:r>
              <a:rPr lang="en-US">
                <a:latin typeface="Calibri" charset="0"/>
              </a:rPr>
              <a:t>,</a:t>
            </a:r>
            <a:r>
              <a:rPr lang="el-GR">
                <a:latin typeface="Calibri" charset="0"/>
              </a:rPr>
              <a:t> π</a:t>
            </a:r>
            <a:r>
              <a:rPr lang="en-US">
                <a:latin typeface="Calibri" charset="0"/>
              </a:rPr>
              <a:t>,</a:t>
            </a:r>
            <a:r>
              <a:rPr lang="el-GR">
                <a:latin typeface="Calibri" charset="0"/>
              </a:rPr>
              <a:t>θ</a:t>
            </a:r>
            <a:r>
              <a:rPr lang="en-US">
                <a:latin typeface="Calibri" charset="0"/>
              </a:rPr>
              <a:t>,</a:t>
            </a:r>
            <a:r>
              <a:rPr lang="el-GR">
                <a:latin typeface="Calibri" charset="0"/>
              </a:rPr>
              <a:t>ε</a:t>
            </a:r>
            <a:r>
              <a:rPr lang="en-US">
                <a:latin typeface="Calibri" charset="0"/>
              </a:rPr>
              <a:t>) for t = 1 … T</a:t>
            </a:r>
          </a:p>
          <a:p>
            <a:pPr marL="503238" lvl="2" eaLnBrk="1" hangingPunct="1">
              <a:spcBef>
                <a:spcPts val="1325"/>
              </a:spcBef>
              <a:buFont typeface="Calibri" charset="0"/>
              <a:buChar char=" "/>
            </a:pPr>
            <a:r>
              <a:rPr lang="en-US">
                <a:latin typeface="Calibri" charset="0"/>
              </a:rPr>
              <a:t>3. Update model parameters</a:t>
            </a:r>
            <a:r>
              <a:rPr lang="el-GR">
                <a:latin typeface="Calibri" charset="0"/>
              </a:rPr>
              <a:t> </a:t>
            </a:r>
            <a:r>
              <a:rPr lang="en-US">
                <a:latin typeface="Calibri" charset="0"/>
              </a:rPr>
              <a:t>{</a:t>
            </a:r>
            <a:r>
              <a:rPr lang="el-GR">
                <a:latin typeface="Calibri" charset="0"/>
              </a:rPr>
              <a:t>π</a:t>
            </a:r>
            <a:r>
              <a:rPr lang="en-US">
                <a:latin typeface="Calibri" charset="0"/>
              </a:rPr>
              <a:t>,</a:t>
            </a:r>
            <a:r>
              <a:rPr lang="el-GR">
                <a:latin typeface="Calibri" charset="0"/>
              </a:rPr>
              <a:t>θ</a:t>
            </a:r>
            <a:r>
              <a:rPr lang="en-US">
                <a:latin typeface="Calibri" charset="0"/>
              </a:rPr>
              <a:t>,</a:t>
            </a:r>
            <a:r>
              <a:rPr lang="el-GR">
                <a:latin typeface="Calibri" charset="0"/>
              </a:rPr>
              <a:t>ε</a:t>
            </a:r>
            <a:r>
              <a:rPr lang="en-US">
                <a:latin typeface="Calibri" charset="0"/>
              </a:rPr>
              <a:t>} based on inferred state</a:t>
            </a:r>
          </a:p>
          <a:p>
            <a:pPr marL="100013" indent="-100013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>
                <a:latin typeface="Calibri" charset="0"/>
              </a:rPr>
              <a:t>Guaranteed to move uphill in total probability of the observation sequence: P(Y</a:t>
            </a:r>
            <a:r>
              <a:rPr lang="en-US" baseline="-25000">
                <a:latin typeface="Calibri" charset="0"/>
              </a:rPr>
              <a:t>1…T</a:t>
            </a:r>
            <a:r>
              <a:rPr lang="en-US">
                <a:latin typeface="Calibri" charset="0"/>
              </a:rPr>
              <a:t> | </a:t>
            </a:r>
            <a:r>
              <a:rPr lang="el-GR">
                <a:latin typeface="Calibri" charset="0"/>
              </a:rPr>
              <a:t>π</a:t>
            </a:r>
            <a:r>
              <a:rPr lang="en-US">
                <a:latin typeface="Calibri" charset="0"/>
              </a:rPr>
              <a:t>,</a:t>
            </a:r>
            <a:r>
              <a:rPr lang="el-GR">
                <a:latin typeface="Calibri" charset="0"/>
              </a:rPr>
              <a:t>θ</a:t>
            </a:r>
            <a:r>
              <a:rPr lang="en-US">
                <a:latin typeface="Calibri" charset="0"/>
              </a:rPr>
              <a:t>,</a:t>
            </a:r>
            <a:r>
              <a:rPr lang="el-GR">
                <a:latin typeface="Calibri" charset="0"/>
              </a:rPr>
              <a:t>ε</a:t>
            </a:r>
            <a:r>
              <a:rPr lang="en-US">
                <a:latin typeface="Calibri" charset="0"/>
              </a:rPr>
              <a:t>)</a:t>
            </a:r>
          </a:p>
          <a:p>
            <a:pPr marL="503238" lvl="2" eaLnBrk="1" hangingPunct="1">
              <a:spcBef>
                <a:spcPts val="1325"/>
              </a:spcBef>
              <a:buFont typeface="Calibri" charset="0"/>
              <a:buChar char=" "/>
            </a:pPr>
            <a:r>
              <a:rPr lang="en-US">
                <a:latin typeface="Calibri" charset="0"/>
              </a:rPr>
              <a:t>May get stuck in local optima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Updating Model Parameters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96" t="-1279"/>
            </a:stretch>
          </a:blipFill>
          <a:extLst/>
        </p:spPr>
        <p:txBody>
          <a:bodyPr rtlCol="0">
            <a:normAutofit/>
          </a:bodyPr>
          <a:lstStyle/>
          <a:p>
            <a:pPr defTabSz="1007943" eaLnBrk="1" fontAlgn="auto" hangingPunct="1">
              <a:defRPr/>
            </a:pPr>
            <a:r>
              <a:rPr lang="en-US">
                <a:noFill/>
                <a:ea typeface="+mn-ea"/>
                <a:cs typeface="+mn-cs"/>
              </a:rPr>
              <a:t> 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Using HMM For Classification</a:t>
            </a:r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2200"/>
              </a:spcBef>
              <a:spcAft>
                <a:spcPct val="0"/>
              </a:spcAft>
            </a:pPr>
            <a:r>
              <a:rPr lang="en-US" dirty="0">
                <a:latin typeface="Calibri" charset="0"/>
              </a:rPr>
              <a:t>Suppose we want to recognize spoken digits 0, 1, …, 9</a:t>
            </a:r>
          </a:p>
          <a:p>
            <a:pPr>
              <a:spcBef>
                <a:spcPts val="2200"/>
              </a:spcBef>
              <a:spcAft>
                <a:spcPct val="0"/>
              </a:spcAft>
            </a:pPr>
            <a:r>
              <a:rPr lang="en-US" dirty="0">
                <a:latin typeface="Calibri" charset="0"/>
              </a:rPr>
              <a:t>Each HMM is a model of the production of one digit, and specifies P(</a:t>
            </a:r>
            <a:r>
              <a:rPr lang="en-US" dirty="0" err="1">
                <a:latin typeface="Calibri" charset="0"/>
              </a:rPr>
              <a:t>Y|</a:t>
            </a:r>
            <a:r>
              <a:rPr lang="en-US" dirty="0" err="1">
                <a:latin typeface="Script MT Bold" charset="0"/>
              </a:rPr>
              <a:t>M</a:t>
            </a:r>
            <a:r>
              <a:rPr lang="en-US" baseline="-25000" dirty="0" err="1">
                <a:latin typeface="Calibri" charset="0"/>
              </a:rPr>
              <a:t>i</a:t>
            </a:r>
            <a:r>
              <a:rPr lang="en-US" dirty="0">
                <a:latin typeface="Calibri" charset="0"/>
              </a:rPr>
              <a:t>)</a:t>
            </a:r>
          </a:p>
          <a:p>
            <a:pPr lvl="1">
              <a:spcBef>
                <a:spcPts val="2200"/>
              </a:spcBef>
              <a:spcAft>
                <a:spcPct val="0"/>
              </a:spcAft>
            </a:pPr>
            <a:r>
              <a:rPr lang="en-US" dirty="0">
                <a:latin typeface="Calibri" charset="0"/>
              </a:rPr>
              <a:t>Y: observed acoustic sequence</a:t>
            </a:r>
          </a:p>
          <a:p>
            <a:pPr lvl="2">
              <a:spcBef>
                <a:spcPts val="2200"/>
              </a:spcBef>
              <a:spcAft>
                <a:spcPct val="0"/>
              </a:spcAft>
            </a:pPr>
            <a:r>
              <a:rPr lang="en-US" dirty="0">
                <a:latin typeface="Calibri" charset="0"/>
              </a:rPr>
              <a:t>Note: Y can be a continuous RV</a:t>
            </a:r>
          </a:p>
          <a:p>
            <a:pPr lvl="1">
              <a:spcBef>
                <a:spcPts val="2200"/>
              </a:spcBef>
              <a:spcAft>
                <a:spcPct val="0"/>
              </a:spcAft>
            </a:pPr>
            <a:r>
              <a:rPr lang="en-US" dirty="0" err="1">
                <a:latin typeface="Script MT Bold" charset="0"/>
              </a:rPr>
              <a:t>M</a:t>
            </a:r>
            <a:r>
              <a:rPr lang="en-US" baseline="-25000" dirty="0" err="1">
                <a:latin typeface="Calibri" charset="0"/>
              </a:rPr>
              <a:t>i</a:t>
            </a:r>
            <a:r>
              <a:rPr lang="en-US" dirty="0">
                <a:latin typeface="Calibri" charset="0"/>
              </a:rPr>
              <a:t>: model for digit </a:t>
            </a:r>
            <a:r>
              <a:rPr lang="en-US" dirty="0" err="1">
                <a:latin typeface="Calibri" charset="0"/>
              </a:rPr>
              <a:t>i</a:t>
            </a:r>
            <a:endParaRPr lang="en-US" dirty="0">
              <a:latin typeface="Calibri" charset="0"/>
            </a:endParaRPr>
          </a:p>
          <a:p>
            <a:pPr>
              <a:spcBef>
                <a:spcPts val="2200"/>
              </a:spcBef>
              <a:spcAft>
                <a:spcPct val="0"/>
              </a:spcAft>
            </a:pPr>
            <a:r>
              <a:rPr lang="en-US" dirty="0">
                <a:latin typeface="Calibri" charset="0"/>
              </a:rPr>
              <a:t>We want to compute model posteriors: P(</a:t>
            </a:r>
            <a:r>
              <a:rPr lang="en-US" dirty="0" err="1">
                <a:latin typeface="Script MT Bold" charset="0"/>
              </a:rPr>
              <a:t>M</a:t>
            </a:r>
            <a:r>
              <a:rPr lang="en-US" baseline="-25000" dirty="0" err="1">
                <a:latin typeface="Calibri" charset="0"/>
              </a:rPr>
              <a:t>i</a:t>
            </a:r>
            <a:r>
              <a:rPr lang="en-US" dirty="0" err="1">
                <a:latin typeface="Calibri" charset="0"/>
              </a:rPr>
              <a:t>|Y</a:t>
            </a:r>
            <a:r>
              <a:rPr lang="en-US" dirty="0">
                <a:latin typeface="Calibri" charset="0"/>
              </a:rPr>
              <a:t>)</a:t>
            </a:r>
          </a:p>
          <a:p>
            <a:pPr>
              <a:spcBef>
                <a:spcPts val="2200"/>
              </a:spcBef>
              <a:spcAft>
                <a:spcPct val="0"/>
              </a:spcAft>
            </a:pPr>
            <a:r>
              <a:rPr lang="en-US" dirty="0">
                <a:latin typeface="Calibri" charset="0"/>
              </a:rPr>
              <a:t>Use Bayes’ rule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Factorial HMM</a:t>
            </a: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0013" indent="-100013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endParaRPr lang="en-US">
              <a:latin typeface="Calibri" charset="0"/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9425" y="2689225"/>
            <a:ext cx="6581775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Tree-Structured HMM</a:t>
            </a: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0013" indent="-100013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endParaRPr lang="en-US">
              <a:latin typeface="Calibri" charset="0"/>
            </a:endParaRP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638" y="2446338"/>
            <a:ext cx="6991350" cy="39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The Landscape</a:t>
            </a:r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200"/>
              </a:spcBef>
              <a:spcAft>
                <a:spcPct val="0"/>
              </a:spcAft>
            </a:pPr>
            <a:r>
              <a:rPr lang="en-US" dirty="0">
                <a:latin typeface="Calibri" charset="0"/>
              </a:rPr>
              <a:t>Discrete state space</a:t>
            </a:r>
          </a:p>
          <a:p>
            <a:pPr lvl="1">
              <a:spcBef>
                <a:spcPts val="2200"/>
              </a:spcBef>
              <a:spcAft>
                <a:spcPct val="0"/>
              </a:spcAft>
            </a:pPr>
            <a:r>
              <a:rPr lang="en-US" dirty="0">
                <a:latin typeface="Calibri" charset="0"/>
              </a:rPr>
              <a:t>HMM</a:t>
            </a:r>
          </a:p>
          <a:p>
            <a:pPr>
              <a:spcBef>
                <a:spcPts val="2200"/>
              </a:spcBef>
              <a:spcAft>
                <a:spcPct val="0"/>
              </a:spcAft>
            </a:pPr>
            <a:r>
              <a:rPr lang="en-US" dirty="0">
                <a:latin typeface="Calibri" charset="0"/>
              </a:rPr>
              <a:t>Continuous state space</a:t>
            </a:r>
          </a:p>
          <a:p>
            <a:pPr lvl="1">
              <a:spcBef>
                <a:spcPts val="2200"/>
              </a:spcBef>
              <a:spcAft>
                <a:spcPct val="0"/>
              </a:spcAft>
            </a:pPr>
            <a:r>
              <a:rPr lang="en-US" dirty="0">
                <a:latin typeface="Calibri" charset="0"/>
              </a:rPr>
              <a:t>Linear dynamics</a:t>
            </a:r>
          </a:p>
          <a:p>
            <a:pPr lvl="2">
              <a:spcBef>
                <a:spcPts val="2200"/>
              </a:spcBef>
              <a:spcAft>
                <a:spcPct val="0"/>
              </a:spcAft>
            </a:pPr>
            <a:r>
              <a:rPr lang="en-US" dirty="0" err="1">
                <a:latin typeface="Calibri" charset="0"/>
              </a:rPr>
              <a:t>Kalman</a:t>
            </a:r>
            <a:r>
              <a:rPr lang="en-US" dirty="0">
                <a:latin typeface="Calibri" charset="0"/>
              </a:rPr>
              <a:t> filter (exact inference)</a:t>
            </a:r>
          </a:p>
          <a:p>
            <a:pPr lvl="1">
              <a:spcBef>
                <a:spcPts val="2200"/>
              </a:spcBef>
              <a:spcAft>
                <a:spcPct val="0"/>
              </a:spcAft>
            </a:pPr>
            <a:r>
              <a:rPr lang="en-US" dirty="0">
                <a:latin typeface="Calibri" charset="0"/>
              </a:rPr>
              <a:t>Nonlinear dynamics</a:t>
            </a:r>
          </a:p>
          <a:p>
            <a:pPr lvl="2">
              <a:spcBef>
                <a:spcPts val="2200"/>
              </a:spcBef>
              <a:spcAft>
                <a:spcPct val="0"/>
              </a:spcAft>
            </a:pPr>
            <a:r>
              <a:rPr lang="en-US" dirty="0">
                <a:latin typeface="Calibri" charset="0"/>
              </a:rPr>
              <a:t>Particle filter (approximate inference)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End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Room Wandering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0013" indent="-100013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>
                <a:latin typeface="Calibri" charset="0"/>
              </a:rPr>
              <a:t>I’m going to wander around my house and tell you objects I see.  </a:t>
            </a:r>
          </a:p>
          <a:p>
            <a:pPr marL="100013" indent="-100013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>
                <a:latin typeface="Calibri" charset="0"/>
              </a:rPr>
              <a:t>Your task is to infer what room I’m in at every point in time.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1007943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Cognitive Modeling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(Reynolds &amp; Mozer, 2009)</a:t>
            </a: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0013" indent="-100013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endParaRPr lang="en-US">
              <a:latin typeface="Calibri" charset="0"/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713" y="1504950"/>
            <a:ext cx="8686800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1007943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Cognitive Modeling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(Reynolds &amp;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Mozer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, 2009)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None/>
            </a:pPr>
            <a:endParaRPr lang="en-US">
              <a:latin typeface="Calibri" charset="0"/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713" y="3017838"/>
            <a:ext cx="8010525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13" y="2941638"/>
            <a:ext cx="8153400" cy="27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113" y="3024188"/>
            <a:ext cx="8475662" cy="35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1007943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Cognitive Modeling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(Reynolds &amp;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Mozer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, 2009)</a:t>
            </a:r>
          </a:p>
        </p:txBody>
      </p:sp>
      <p:sp>
        <p:nvSpPr>
          <p:cNvPr id="880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None/>
            </a:pPr>
            <a:endParaRPr lang="en-US">
              <a:latin typeface="Calibri" charset="0"/>
            </a:endParaRP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88" y="2360613"/>
            <a:ext cx="906145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1007943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Cognitive Modeling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(Reynolds &amp;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Mozer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, 2009)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None/>
            </a:pPr>
            <a:endParaRPr lang="en-US">
              <a:latin typeface="Calibri" charset="0"/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88" y="1495425"/>
            <a:ext cx="9661525" cy="558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300">
                <a:latin typeface="Calibri" charset="0"/>
              </a:rPr>
              <a:t>Speech Recognition</a:t>
            </a:r>
          </a:p>
        </p:txBody>
      </p:sp>
      <p:sp>
        <p:nvSpPr>
          <p:cNvPr id="34820" name="Rectangle 6"/>
          <p:cNvSpPr>
            <a:spLocks noGrp="1" noChangeArrowheads="1"/>
          </p:cNvSpPr>
          <p:nvPr>
            <p:ph idx="1"/>
          </p:nvPr>
        </p:nvSpPr>
        <p:spPr>
          <a:xfrm>
            <a:off x="84138" y="1176338"/>
            <a:ext cx="4619625" cy="6215062"/>
          </a:xfrm>
        </p:spPr>
        <p:txBody>
          <a:bodyPr rtlCol="0">
            <a:normAutofit/>
          </a:bodyPr>
          <a:lstStyle/>
          <a:p>
            <a:pPr marL="100013" indent="-100013" defTabSz="1007943" eaLnBrk="1" fontAlgn="auto" hangingPunct="1">
              <a:lnSpc>
                <a:spcPct val="90000"/>
              </a:lnSpc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  <a:defRPr/>
            </a:pPr>
            <a:r>
              <a:rPr lang="en-US">
                <a:solidFill>
                  <a:schemeClr val="accent2">
                    <a:lumMod val="75000"/>
                  </a:schemeClr>
                </a:solidFill>
                <a:latin typeface="Calibri" charset="0"/>
                <a:ea typeface="+mn-ea"/>
                <a:cs typeface="+mn-cs"/>
              </a:rPr>
              <a:t>Given an audio waveform, would like to robustly extract &amp; recognize any spoken words</a:t>
            </a:r>
          </a:p>
          <a:p>
            <a:pPr marL="100013" indent="-100013" defTabSz="1007943" eaLnBrk="1" fontAlgn="auto" hangingPunct="1">
              <a:lnSpc>
                <a:spcPct val="90000"/>
              </a:lnSpc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  <a:defRPr/>
            </a:pPr>
            <a:r>
              <a:rPr lang="en-US">
                <a:solidFill>
                  <a:schemeClr val="accent2">
                    <a:lumMod val="75000"/>
                  </a:schemeClr>
                </a:solidFill>
                <a:latin typeface="Calibri" charset="0"/>
                <a:ea typeface="+mn-ea"/>
                <a:cs typeface="+mn-cs"/>
              </a:rPr>
              <a:t>Statistical models can be used to</a:t>
            </a:r>
          </a:p>
          <a:p>
            <a:pPr marL="1006475" lvl="1" indent="-503238" defTabSz="1007943" eaLnBrk="1" fontAlgn="auto" hangingPunct="1">
              <a:lnSpc>
                <a:spcPct val="90000"/>
              </a:lnSpc>
              <a:spcBef>
                <a:spcPts val="22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>
                <a:latin typeface="Calibri" charset="0"/>
                <a:ea typeface="+mn-ea"/>
              </a:rPr>
              <a:t>Provide greater robustness to noise</a:t>
            </a:r>
          </a:p>
          <a:p>
            <a:pPr marL="1006475" lvl="1" indent="-503238" defTabSz="1007943" eaLnBrk="1" fontAlgn="auto" hangingPunct="1">
              <a:lnSpc>
                <a:spcPct val="90000"/>
              </a:lnSpc>
              <a:spcBef>
                <a:spcPts val="22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>
                <a:latin typeface="Calibri" charset="0"/>
                <a:ea typeface="+mn-ea"/>
              </a:rPr>
              <a:t>Adapt to accent of different speakers</a:t>
            </a:r>
          </a:p>
          <a:p>
            <a:pPr marL="1006475" lvl="1" indent="-503238" defTabSz="1007943" eaLnBrk="1" fontAlgn="auto" hangingPunct="1">
              <a:lnSpc>
                <a:spcPct val="90000"/>
              </a:lnSpc>
              <a:spcBef>
                <a:spcPts val="22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>
                <a:latin typeface="Calibri" charset="0"/>
                <a:ea typeface="+mn-ea"/>
              </a:rPr>
              <a:t>Learn from training</a:t>
            </a:r>
          </a:p>
          <a:p>
            <a:pPr marL="1006475" lvl="1" indent="-503238" defTabSz="1007943" eaLnBrk="1" fontAlgn="auto" hangingPunct="1">
              <a:lnSpc>
                <a:spcPct val="90000"/>
              </a:lnSpc>
              <a:spcBef>
                <a:spcPts val="22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endParaRPr lang="en-US" sz="2600">
              <a:latin typeface="Calibri" charset="0"/>
              <a:ea typeface="+mn-ea"/>
            </a:endParaRPr>
          </a:p>
        </p:txBody>
      </p:sp>
      <p:pic>
        <p:nvPicPr>
          <p:cNvPr id="849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2038" y="5737225"/>
            <a:ext cx="518795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9813" y="1322388"/>
            <a:ext cx="52308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ext Box 8"/>
          <p:cNvSpPr txBox="1">
            <a:spLocks noChangeArrowheads="1"/>
          </p:cNvSpPr>
          <p:nvPr/>
        </p:nvSpPr>
        <p:spPr bwMode="auto">
          <a:xfrm>
            <a:off x="8369300" y="7138988"/>
            <a:ext cx="165258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1500" i="1">
                <a:solidFill>
                  <a:schemeClr val="tx1"/>
                </a:solidFill>
              </a:rPr>
              <a:t>S. Roweis, 2004</a:t>
            </a:r>
          </a:p>
        </p:txBody>
      </p:sp>
    </p:spTree>
    <p:extLst>
      <p:ext uri="{BB962C8B-B14F-4D97-AF65-F5344CB8AC3E}">
        <p14:creationId xmlns:p14="http://schemas.microsoft.com/office/powerpoint/2010/main" val="182533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2900">
                <a:latin typeface="Calibri" charset="0"/>
              </a:rPr>
              <a:t>Sink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900">
                <a:latin typeface="Calibri" charset="0"/>
              </a:rPr>
              <a:t>Toilet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900">
                <a:latin typeface="Calibri" charset="0"/>
              </a:rPr>
              <a:t>Towel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900">
                <a:latin typeface="Calibri" charset="0"/>
              </a:rPr>
              <a:t>Bed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900">
                <a:latin typeface="Calibri" charset="0"/>
              </a:rPr>
              <a:t>Bookcase	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900">
                <a:latin typeface="Calibri" charset="0"/>
              </a:rPr>
              <a:t>Bench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900">
                <a:latin typeface="Calibri" charset="0"/>
              </a:rPr>
              <a:t>Television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900">
                <a:latin typeface="Calibri" charset="0"/>
              </a:rPr>
              <a:t>Couch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900">
                <a:latin typeface="Calibri" charset="0"/>
              </a:rPr>
              <a:t>Pillow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900">
                <a:latin typeface="Calibri" charset="0"/>
              </a:rPr>
              <a:t>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516313" y="1722438"/>
            <a:ext cx="6061075" cy="49895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900">
                <a:solidFill>
                  <a:srgbClr val="FF0000"/>
                </a:solidFill>
                <a:latin typeface="Calibri" charset="0"/>
              </a:rPr>
              <a:t>{bathroom, kitchen, laundry room}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900">
                <a:solidFill>
                  <a:srgbClr val="FF0000"/>
                </a:solidFill>
                <a:latin typeface="Calibri" charset="0"/>
              </a:rPr>
              <a:t>{bathroom}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900">
                <a:solidFill>
                  <a:srgbClr val="FF0000"/>
                </a:solidFill>
                <a:latin typeface="Calibri" charset="0"/>
              </a:rPr>
              <a:t>{bathroom}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900">
                <a:solidFill>
                  <a:srgbClr val="FF0000"/>
                </a:solidFill>
                <a:latin typeface="Calibri" charset="0"/>
              </a:rPr>
              <a:t>{bedroom}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900">
                <a:solidFill>
                  <a:srgbClr val="FF0000"/>
                </a:solidFill>
                <a:latin typeface="Calibri" charset="0"/>
              </a:rPr>
              <a:t>{bedroom, living room}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900">
                <a:solidFill>
                  <a:srgbClr val="FF0000"/>
                </a:solidFill>
                <a:latin typeface="Calibri" charset="0"/>
              </a:rPr>
              <a:t>{bedroom, living room, entry}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900">
                <a:solidFill>
                  <a:srgbClr val="FF0000"/>
                </a:solidFill>
                <a:latin typeface="Calibri" charset="0"/>
              </a:rPr>
              <a:t>{living room}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900">
                <a:solidFill>
                  <a:srgbClr val="FF0000"/>
                </a:solidFill>
                <a:latin typeface="Calibri" charset="0"/>
              </a:rPr>
              <a:t>{living room}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900">
                <a:solidFill>
                  <a:srgbClr val="FF0000"/>
                </a:solidFill>
                <a:latin typeface="Calibri" charset="0"/>
              </a:rPr>
              <a:t>{living room, bedroom, entry}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900">
                <a:solidFill>
                  <a:srgbClr val="FF0000"/>
                </a:solidFill>
                <a:latin typeface="Calibri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1313" y="4465638"/>
            <a:ext cx="4357687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1007943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Another Example: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The Occasionally Corrupt Casino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00013" indent="-100013" defTabSz="1007943" eaLnBrk="1" fontAlgn="auto" hangingPunct="1">
              <a:lnSpc>
                <a:spcPct val="90000"/>
              </a:lnSpc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  <a:defRPr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+mn-ea"/>
                <a:cs typeface="+mn-cs"/>
              </a:rPr>
              <a:t>A casino uses a fair die most of the time, but occasionally switches to a loaded one</a:t>
            </a:r>
          </a:p>
          <a:p>
            <a:pPr marL="100013" indent="-100013" defTabSz="1007943" eaLnBrk="1" fontAlgn="auto" hangingPunct="1">
              <a:lnSpc>
                <a:spcPct val="90000"/>
              </a:lnSpc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  <a:defRPr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+mn-ea"/>
                <a:cs typeface="+mn-cs"/>
              </a:rPr>
              <a:t>Observation probabilities</a:t>
            </a:r>
          </a:p>
          <a:p>
            <a:pPr marL="401638" lvl="1" indent="-282224" defTabSz="1007943" eaLnBrk="1" fontAlgn="auto" hangingPunct="1">
              <a:lnSpc>
                <a:spcPct val="90000"/>
              </a:lnSpc>
              <a:spcBef>
                <a:spcPts val="22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200" dirty="0">
                <a:latin typeface="Calibri" charset="0"/>
                <a:ea typeface="+mn-ea"/>
              </a:rPr>
              <a:t>Fair die: </a:t>
            </a:r>
            <a:r>
              <a:rPr lang="en-US" sz="2200" dirty="0" err="1">
                <a:latin typeface="Calibri" charset="0"/>
                <a:ea typeface="+mn-ea"/>
              </a:rPr>
              <a:t>Prob</a:t>
            </a:r>
            <a:r>
              <a:rPr lang="en-US" sz="2200" dirty="0">
                <a:latin typeface="Calibri" charset="0"/>
                <a:ea typeface="+mn-ea"/>
              </a:rPr>
              <a:t>(1) = </a:t>
            </a:r>
            <a:r>
              <a:rPr lang="en-US" sz="2200" dirty="0" err="1">
                <a:latin typeface="Calibri" charset="0"/>
                <a:ea typeface="+mn-ea"/>
              </a:rPr>
              <a:t>Prob</a:t>
            </a:r>
            <a:r>
              <a:rPr lang="en-US" sz="2200" dirty="0">
                <a:latin typeface="Calibri" charset="0"/>
                <a:ea typeface="+mn-ea"/>
              </a:rPr>
              <a:t>(2) = . . . = </a:t>
            </a:r>
            <a:r>
              <a:rPr lang="en-US" sz="2200" dirty="0" err="1">
                <a:latin typeface="Calibri" charset="0"/>
                <a:ea typeface="+mn-ea"/>
              </a:rPr>
              <a:t>Prob</a:t>
            </a:r>
            <a:r>
              <a:rPr lang="en-US" sz="2200" dirty="0">
                <a:latin typeface="Calibri" charset="0"/>
                <a:ea typeface="+mn-ea"/>
              </a:rPr>
              <a:t>(6) = 1/6</a:t>
            </a:r>
          </a:p>
          <a:p>
            <a:pPr marL="401638" lvl="1" indent="-282224" defTabSz="1007943" eaLnBrk="1" fontAlgn="auto" hangingPunct="1">
              <a:lnSpc>
                <a:spcPct val="90000"/>
              </a:lnSpc>
              <a:spcBef>
                <a:spcPts val="22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200" dirty="0">
                <a:latin typeface="Calibri" charset="0"/>
                <a:ea typeface="+mn-ea"/>
              </a:rPr>
              <a:t>Loaded die: </a:t>
            </a:r>
            <a:r>
              <a:rPr lang="en-US" sz="2200" dirty="0" err="1">
                <a:latin typeface="Calibri" charset="0"/>
                <a:ea typeface="+mn-ea"/>
              </a:rPr>
              <a:t>Prob</a:t>
            </a:r>
            <a:r>
              <a:rPr lang="en-US" sz="2200" dirty="0">
                <a:latin typeface="Calibri" charset="0"/>
                <a:ea typeface="+mn-ea"/>
              </a:rPr>
              <a:t>(1) = </a:t>
            </a:r>
            <a:r>
              <a:rPr lang="en-US" sz="2200" dirty="0" err="1">
                <a:latin typeface="Calibri" charset="0"/>
                <a:ea typeface="+mn-ea"/>
              </a:rPr>
              <a:t>Prob</a:t>
            </a:r>
            <a:r>
              <a:rPr lang="en-US" sz="2200" dirty="0">
                <a:latin typeface="Calibri" charset="0"/>
                <a:ea typeface="+mn-ea"/>
              </a:rPr>
              <a:t>(2) = . . . = </a:t>
            </a:r>
            <a:r>
              <a:rPr lang="en-US" sz="2200" dirty="0" err="1">
                <a:latin typeface="Calibri" charset="0"/>
                <a:ea typeface="+mn-ea"/>
              </a:rPr>
              <a:t>Prob</a:t>
            </a:r>
            <a:r>
              <a:rPr lang="en-US" sz="2200" dirty="0">
                <a:latin typeface="Calibri" charset="0"/>
                <a:ea typeface="+mn-ea"/>
              </a:rPr>
              <a:t>(5) = 1/10, </a:t>
            </a:r>
            <a:r>
              <a:rPr lang="en-US" sz="2200" dirty="0" err="1">
                <a:latin typeface="Calibri" charset="0"/>
                <a:ea typeface="+mn-ea"/>
              </a:rPr>
              <a:t>Prob</a:t>
            </a:r>
            <a:r>
              <a:rPr lang="en-US" sz="2200" dirty="0">
                <a:latin typeface="Calibri" charset="0"/>
                <a:ea typeface="+mn-ea"/>
              </a:rPr>
              <a:t>(6) = ½</a:t>
            </a:r>
          </a:p>
          <a:p>
            <a:pPr marL="100013" indent="-100013" defTabSz="1007943" eaLnBrk="1" fontAlgn="auto" hangingPunct="1">
              <a:lnSpc>
                <a:spcPct val="90000"/>
              </a:lnSpc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  <a:defRPr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+mn-ea"/>
                <a:cs typeface="+mn-cs"/>
              </a:rPr>
              <a:t>Transition probabilities</a:t>
            </a:r>
          </a:p>
          <a:p>
            <a:pPr marL="401638" lvl="1" indent="-282224" defTabSz="1007943" eaLnBrk="1" fontAlgn="auto" hangingPunct="1">
              <a:lnSpc>
                <a:spcPct val="90000"/>
              </a:lnSpc>
              <a:spcBef>
                <a:spcPts val="22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200" dirty="0" err="1">
                <a:latin typeface="Calibri" charset="0"/>
                <a:ea typeface="+mn-ea"/>
              </a:rPr>
              <a:t>Prob</a:t>
            </a:r>
            <a:r>
              <a:rPr lang="en-US" sz="2200" dirty="0">
                <a:latin typeface="Calibri" charset="0"/>
                <a:ea typeface="+mn-ea"/>
              </a:rPr>
              <a:t>(Fair | </a:t>
            </a:r>
            <a:r>
              <a:rPr lang="en-US" sz="2200" dirty="0">
                <a:latin typeface="Calibri" charset="0"/>
                <a:ea typeface="+mn-ea"/>
                <a:sym typeface="Symbol" charset="0"/>
              </a:rPr>
              <a:t>Loaded) = 0.01</a:t>
            </a:r>
          </a:p>
          <a:p>
            <a:pPr marL="401638" lvl="1" indent="-282224" defTabSz="1007943" eaLnBrk="1" fontAlgn="auto" hangingPunct="1">
              <a:lnSpc>
                <a:spcPct val="90000"/>
              </a:lnSpc>
              <a:spcBef>
                <a:spcPts val="22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200" dirty="0" err="1">
                <a:latin typeface="Calibri" charset="0"/>
                <a:ea typeface="+mn-ea"/>
              </a:rPr>
              <a:t>Prob</a:t>
            </a:r>
            <a:r>
              <a:rPr lang="en-US" sz="2200" dirty="0">
                <a:latin typeface="Calibri" charset="0"/>
                <a:ea typeface="+mn-ea"/>
              </a:rPr>
              <a:t>(</a:t>
            </a:r>
            <a:r>
              <a:rPr lang="en-US" sz="2200" dirty="0">
                <a:latin typeface="Calibri" charset="0"/>
                <a:ea typeface="+mn-ea"/>
                <a:sym typeface="Symbol" charset="0"/>
              </a:rPr>
              <a:t>Loaded</a:t>
            </a:r>
            <a:r>
              <a:rPr lang="en-US" sz="2200" dirty="0">
                <a:latin typeface="Calibri" charset="0"/>
                <a:ea typeface="+mn-ea"/>
              </a:rPr>
              <a:t> </a:t>
            </a:r>
            <a:r>
              <a:rPr lang="en-US" sz="2200" dirty="0">
                <a:latin typeface="Calibri" charset="0"/>
                <a:ea typeface="+mn-ea"/>
                <a:sym typeface="Symbol" charset="0"/>
              </a:rPr>
              <a:t>| </a:t>
            </a:r>
            <a:r>
              <a:rPr lang="en-US" sz="2200" dirty="0">
                <a:latin typeface="Calibri" charset="0"/>
                <a:ea typeface="+mn-ea"/>
              </a:rPr>
              <a:t>Fair</a:t>
            </a:r>
            <a:r>
              <a:rPr lang="en-US" sz="2200" dirty="0">
                <a:latin typeface="Calibri" charset="0"/>
                <a:ea typeface="+mn-ea"/>
                <a:sym typeface="Symbol" charset="0"/>
              </a:rPr>
              <a:t>) = 0.2</a:t>
            </a:r>
          </a:p>
          <a:p>
            <a:pPr marL="401638" lvl="1" indent="-282224" defTabSz="1007943" eaLnBrk="1" fontAlgn="auto" hangingPunct="1">
              <a:lnSpc>
                <a:spcPct val="90000"/>
              </a:lnSpc>
              <a:spcBef>
                <a:spcPts val="22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200" dirty="0">
                <a:latin typeface="Calibri" charset="0"/>
                <a:ea typeface="+mn-ea"/>
                <a:sym typeface="Symbol" charset="0"/>
              </a:rPr>
              <a:t>Transitions between states obey a Markov process </a:t>
            </a:r>
          </a:p>
          <a:p>
            <a:pPr marL="100013" indent="-100013" defTabSz="1007943" eaLnBrk="1" fontAlgn="auto" hangingPunct="1">
              <a:lnSpc>
                <a:spcPct val="90000"/>
              </a:lnSpc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  <a:defRPr/>
            </a:pPr>
            <a:endParaRPr lang="en-US" sz="2900" dirty="0">
              <a:solidFill>
                <a:schemeClr val="accent2">
                  <a:lumMod val="75000"/>
                </a:schemeClr>
              </a:solidFill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57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1007943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Another Example: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The Occasionally Corrupt Casino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defTabSz="1007943" eaLnBrk="1" fontAlgn="auto" hangingPunct="1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Suppose we know how the casino operates, and we observe a series of die tosses</a:t>
            </a:r>
          </a:p>
          <a:p>
            <a:pPr defTabSz="1007943" eaLnBrk="1" fontAlgn="auto" hangingPunct="1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    3 4 1 5 2 5 6 6 6 4 6 6 6 1 5 3</a:t>
            </a:r>
          </a:p>
          <a:p>
            <a:pPr defTabSz="1007943" eaLnBrk="1" fontAlgn="auto" hangingPunct="1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Can we infer which die was used?</a:t>
            </a:r>
          </a:p>
          <a:p>
            <a:pPr defTabSz="1007943" eaLnBrk="1" fontAlgn="auto" hangingPunct="1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         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F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F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F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F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F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F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 L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L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L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L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L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L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L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 F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F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F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ourier" pitchFamily="49" charset="0"/>
              <a:ea typeface="+mn-ea"/>
              <a:cs typeface="+mn-cs"/>
            </a:endParaRPr>
          </a:p>
          <a:p>
            <a:pPr lvl="1" defTabSz="1007943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Inference requires examination of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sequence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 not individual trials.</a:t>
            </a:r>
          </a:p>
          <a:p>
            <a:pPr lvl="1" defTabSz="1007943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Your best guess about the current instant can be informed by future observations.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ourier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46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Formalizing This Problem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401638" lvl="1" indent="-282224" defTabSz="1007943" eaLnBrk="1" fontAlgn="auto" hangingPunct="1">
              <a:spcBef>
                <a:spcPts val="22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Calibri" charset="0"/>
                <a:ea typeface="+mn-ea"/>
              </a:rPr>
              <a:t>Observations over time</a:t>
            </a:r>
          </a:p>
          <a:p>
            <a:pPr marL="503238" lvl="2" indent="-100794" defTabSz="1007943" eaLnBrk="1" fontAlgn="auto" hangingPunct="1">
              <a:spcBef>
                <a:spcPts val="1325"/>
              </a:spcBef>
              <a:spcAft>
                <a:spcPts val="0"/>
              </a:spcAft>
              <a:buFont typeface="Calibri" charset="0"/>
              <a:buChar char=" "/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+mn-ea"/>
              </a:rPr>
              <a:t>Y(1), Y(2), Y(3), …</a:t>
            </a:r>
          </a:p>
          <a:p>
            <a:pPr marL="401638" lvl="1" indent="-282224" defTabSz="1007943" eaLnBrk="1" fontAlgn="auto" hangingPunct="1">
              <a:spcBef>
                <a:spcPts val="22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Calibri" charset="0"/>
                <a:ea typeface="+mn-ea"/>
              </a:rPr>
              <a:t>Hidden (unobserved) state </a:t>
            </a:r>
          </a:p>
          <a:p>
            <a:pPr marL="503238" lvl="2" indent="-100794" defTabSz="1007943" eaLnBrk="1" fontAlgn="auto" hangingPunct="1">
              <a:spcBef>
                <a:spcPts val="1325"/>
              </a:spcBef>
              <a:spcAft>
                <a:spcPts val="0"/>
              </a:spcAft>
              <a:buFont typeface="Calibri" charset="0"/>
              <a:buChar char=" "/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+mn-ea"/>
              </a:rPr>
              <a:t>S(1), S(2), S(3), …</a:t>
            </a:r>
          </a:p>
          <a:p>
            <a:pPr marL="401638" lvl="1" indent="-282224" defTabSz="1007943" eaLnBrk="1" fontAlgn="auto" hangingPunct="1">
              <a:spcBef>
                <a:spcPts val="22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Calibri" charset="0"/>
                <a:ea typeface="+mn-ea"/>
              </a:rPr>
              <a:t>Hidden state is discrete</a:t>
            </a:r>
          </a:p>
          <a:p>
            <a:pPr marL="401638" lvl="1" indent="-282224" defTabSz="1007943" eaLnBrk="1" fontAlgn="auto" hangingPunct="1">
              <a:spcBef>
                <a:spcPts val="22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Calibri" charset="0"/>
                <a:ea typeface="+mn-ea"/>
              </a:rPr>
              <a:t>Here, observations are also discrete but can </a:t>
            </a:r>
            <a:r>
              <a:rPr lang="en-US">
                <a:latin typeface="Calibri" charset="0"/>
                <a:ea typeface="+mn-ea"/>
              </a:rPr>
              <a:t>be continuous</a:t>
            </a:r>
            <a:endParaRPr lang="en-US" dirty="0">
              <a:latin typeface="Calibri" charset="0"/>
              <a:ea typeface="+mn-ea"/>
            </a:endParaRPr>
          </a:p>
          <a:p>
            <a:pPr marL="401638" lvl="1" indent="-282224" defTabSz="1007943" eaLnBrk="1" fontAlgn="auto" hangingPunct="1">
              <a:spcBef>
                <a:spcPts val="22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Calibri" charset="0"/>
                <a:ea typeface="+mn-ea"/>
              </a:rPr>
              <a:t>Y(t) depends on S(t)</a:t>
            </a:r>
          </a:p>
          <a:p>
            <a:pPr marL="401638" lvl="1" indent="-282224" defTabSz="1007943" eaLnBrk="1" fontAlgn="auto" hangingPunct="1">
              <a:spcBef>
                <a:spcPts val="22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Calibri" charset="0"/>
                <a:ea typeface="+mn-ea"/>
              </a:rPr>
              <a:t>S(t+1) depends on S(t)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189038"/>
            <a:ext cx="944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Hidden Markov Model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336550" y="4387850"/>
            <a:ext cx="9240838" cy="3354388"/>
          </a:xfrm>
        </p:spPr>
        <p:txBody>
          <a:bodyPr/>
          <a:lstStyle/>
          <a:p>
            <a:pPr>
              <a:defRPr/>
            </a:pPr>
            <a:r>
              <a:rPr lang="en-US" dirty="0"/>
              <a:t>Markov Process</a:t>
            </a:r>
          </a:p>
          <a:p>
            <a:pPr lvl="1">
              <a:defRPr/>
            </a:pPr>
            <a:r>
              <a:rPr lang="en-US" dirty="0"/>
              <a:t>Given the present state, earlier observations provide no information about the future</a:t>
            </a:r>
          </a:p>
          <a:p>
            <a:pPr lvl="1">
              <a:defRPr/>
            </a:pPr>
            <a:r>
              <a:rPr lang="en-US" dirty="0"/>
              <a:t>Given the present state, past and future are independent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73513" y="1036638"/>
            <a:ext cx="914400" cy="914400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44713" y="2255838"/>
            <a:ext cx="914400" cy="914400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73513" y="2255838"/>
            <a:ext cx="914400" cy="914400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21313" y="1036638"/>
            <a:ext cx="914400" cy="914400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44713" y="1036638"/>
            <a:ext cx="914400" cy="914400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>
              <a:solidFill>
                <a:srgbClr val="7030A0"/>
              </a:solidFill>
            </a:endParaRPr>
          </a:p>
        </p:txBody>
      </p:sp>
      <p:graphicFrame>
        <p:nvGraphicFramePr>
          <p:cNvPr id="61449" name="Object 1"/>
          <p:cNvGraphicFramePr>
            <a:graphicFrameLocks noChangeAspect="1"/>
          </p:cNvGraphicFramePr>
          <p:nvPr/>
        </p:nvGraphicFramePr>
        <p:xfrm>
          <a:off x="5295900" y="419100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7" name="Equation" r:id="rId4" imgW="152400" imgH="241300" progId="Equation.DSMT4">
                  <p:embed/>
                </p:oleObj>
              </mc:Choice>
              <mc:Fallback>
                <p:oleObj name="Equation" r:id="rId4" imgW="1524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4191000"/>
                        <a:ext cx="1524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0" name="Object 2"/>
          <p:cNvGraphicFramePr>
            <a:graphicFrameLocks noChangeAspect="1"/>
          </p:cNvGraphicFramePr>
          <p:nvPr/>
        </p:nvGraphicFramePr>
        <p:xfrm>
          <a:off x="1054100" y="3494088"/>
          <a:ext cx="7986713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8" name="Equation" r:id="rId6" imgW="5397500" imgH="457200" progId="Equation.DSMT4">
                  <p:embed/>
                </p:oleObj>
              </mc:Choice>
              <mc:Fallback>
                <p:oleObj name="Equation" r:id="rId6" imgW="53975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3494088"/>
                        <a:ext cx="7986713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389982" y="3551237"/>
            <a:ext cx="8382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54252" y="3551237"/>
            <a:ext cx="139566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38022" y="3551237"/>
            <a:ext cx="24384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83512" y="3551237"/>
            <a:ext cx="12954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052" y="2332037"/>
            <a:ext cx="4414521" cy="1630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Domains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 recognition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Word / string recognition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712" y="5380037"/>
            <a:ext cx="6231636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2477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2015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3767</TotalTime>
  <Words>1007</Words>
  <Application>Microsoft Macintosh PowerPoint</Application>
  <PresentationFormat>Custom</PresentationFormat>
  <Paragraphs>229</Paragraphs>
  <Slides>34</Slides>
  <Notes>11</Notes>
  <HiddenSlides>6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ＭＳ ゴシック</vt:lpstr>
      <vt:lpstr>ＭＳ Ｐゴシック</vt:lpstr>
      <vt:lpstr>Arial</vt:lpstr>
      <vt:lpstr>Calibri</vt:lpstr>
      <vt:lpstr>Comic Sans MS</vt:lpstr>
      <vt:lpstr>Courier</vt:lpstr>
      <vt:lpstr>Lucida Sans Unicode</vt:lpstr>
      <vt:lpstr>Script MT Bold</vt:lpstr>
      <vt:lpstr>Symbol</vt:lpstr>
      <vt:lpstr>Times New Roman</vt:lpstr>
      <vt:lpstr>Wingdings</vt:lpstr>
      <vt:lpstr>Default2015</vt:lpstr>
      <vt:lpstr>Equation</vt:lpstr>
      <vt:lpstr>CSCI 5822 Probabilistic Models of Human and Machine Learning</vt:lpstr>
      <vt:lpstr>Hidden Markov Models</vt:lpstr>
      <vt:lpstr>Room Wandering</vt:lpstr>
      <vt:lpstr>Observations</vt:lpstr>
      <vt:lpstr>Another Example: The Occasionally Corrupt Casino</vt:lpstr>
      <vt:lpstr>Another Example: The Occasionally Corrupt Casino</vt:lpstr>
      <vt:lpstr>Formalizing This Problem</vt:lpstr>
      <vt:lpstr>Hidden Markov Model</vt:lpstr>
      <vt:lpstr>Application Domains</vt:lpstr>
      <vt:lpstr>Application Domains</vt:lpstr>
      <vt:lpstr>Application Domains</vt:lpstr>
      <vt:lpstr>HMM Is A Probabilistic Generative Model</vt:lpstr>
      <vt:lpstr>Inference on HMM</vt:lpstr>
      <vt:lpstr>Is Inference Hopeless?</vt:lpstr>
      <vt:lpstr>State Inference: Forward Agorithm</vt:lpstr>
      <vt:lpstr>Deriving The Forward Algorithm</vt:lpstr>
      <vt:lpstr>What Can We Do With α?</vt:lpstr>
      <vt:lpstr>State Inference: Forward-Backward Algorithm</vt:lpstr>
      <vt:lpstr>Optimal State Estimation</vt:lpstr>
      <vt:lpstr>Viterbi Algorithm: Finding The Most Likely State Sequence</vt:lpstr>
      <vt:lpstr>Viterbi Algorithm</vt:lpstr>
      <vt:lpstr>Practical Trick: Operate With Logarithms</vt:lpstr>
      <vt:lpstr>Training HMM Parameters</vt:lpstr>
      <vt:lpstr>Updating Model Parameters</vt:lpstr>
      <vt:lpstr>Using HMM For Classification</vt:lpstr>
      <vt:lpstr>Factorial HMM</vt:lpstr>
      <vt:lpstr>Tree-Structured HMM</vt:lpstr>
      <vt:lpstr>The Landscape</vt:lpstr>
      <vt:lpstr>The End</vt:lpstr>
      <vt:lpstr>Cognitive Modeling (Reynolds &amp; Mozer, 2009)</vt:lpstr>
      <vt:lpstr>Cognitive Modeling (Reynolds &amp; Mozer, 2009)</vt:lpstr>
      <vt:lpstr>Cognitive Modeling (Reynolds &amp; Mozer, 2009)</vt:lpstr>
      <vt:lpstr>Cognitive Modeling (Reynolds &amp; Mozer, 2009)</vt:lpstr>
      <vt:lpstr>Speech Recognition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and Role Discovery In Social Networks</dc:title>
  <dc:creator>mozer</dc:creator>
  <cp:lastModifiedBy>Michael C Mozer</cp:lastModifiedBy>
  <cp:revision>147</cp:revision>
  <cp:lastPrinted>2012-11-08T19:07:30Z</cp:lastPrinted>
  <dcterms:modified xsi:type="dcterms:W3CDTF">2018-04-26T15:33:44Z</dcterms:modified>
</cp:coreProperties>
</file>