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58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00"/>
    <a:srgbClr val="FF00FF"/>
    <a:srgbClr val="663F00"/>
    <a:srgbClr val="00FFFF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3"/>
    <p:restoredTop sz="85543"/>
  </p:normalViewPr>
  <p:slideViewPr>
    <p:cSldViewPr snapToGrid="0" snapToObjects="1">
      <p:cViewPr>
        <p:scale>
          <a:sx n="148" d="100"/>
          <a:sy n="148" d="100"/>
        </p:scale>
        <p:origin x="464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052A89F-CB43-3141-8AF1-B5C4C7FE1E35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 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Noisy Observations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1"/>
            <a:ext cx="5105400" cy="1524567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5105400" cy="1534350"/>
          </a:xfrm>
          <a:prstGeom prst="rect">
            <a:avLst/>
          </a:prstGeom>
        </p:spPr>
      </p:pic>
      <p:pic>
        <p:nvPicPr>
          <p:cNvPr id="6" name="Picture 5" descr="download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81600"/>
            <a:ext cx="5105400" cy="15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01F4-7A76-874B-B2D1-37257CF4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0BE1-824C-D546-9040-F34A1BF2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Left over topics from HW 1</a:t>
            </a:r>
          </a:p>
          <a:p>
            <a:pPr lvl="1"/>
            <a:r>
              <a:rPr lang="en-US" dirty="0"/>
              <a:t>How to handle positive and negative examples</a:t>
            </a:r>
          </a:p>
          <a:p>
            <a:pPr lvl="1"/>
            <a:r>
              <a:rPr lang="en-US" dirty="0"/>
              <a:t>How to handle noisy examples</a:t>
            </a:r>
          </a:p>
          <a:p>
            <a:pPr lvl="1"/>
            <a:r>
              <a:rPr lang="en-US" dirty="0"/>
              <a:t>Plotting P(Q|X) versus P(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Similar issue in motion perception </a:t>
            </a:r>
          </a:p>
          <a:p>
            <a:r>
              <a:rPr lang="en-US" dirty="0"/>
              <a:t>2. Continue discussing perceptual inference (motion illusions)</a:t>
            </a:r>
          </a:p>
          <a:p>
            <a:r>
              <a:rPr lang="en-US" dirty="0"/>
              <a:t>3. Ockham’s razor and Bayesian inference</a:t>
            </a:r>
          </a:p>
          <a:p>
            <a:endParaRPr lang="en-US" dirty="0"/>
          </a:p>
          <a:p>
            <a:r>
              <a:rPr lang="en-US" dirty="0"/>
              <a:t>This will put us one lecture behind original syllabus. I’ve already </a:t>
            </a:r>
            <a:r>
              <a:rPr lang="en-US"/>
              <a:t>modified syllabus.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3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3433" algn="l"/>
                <a:tab pos="806867" algn="l"/>
                <a:tab pos="1210300" algn="l"/>
                <a:tab pos="1613733" algn="l"/>
                <a:tab pos="2017166" algn="l"/>
                <a:tab pos="2420600" algn="l"/>
                <a:tab pos="2824033" algn="l"/>
                <a:tab pos="3227466" algn="l"/>
                <a:tab pos="3630900" algn="l"/>
                <a:tab pos="4034333" algn="l"/>
                <a:tab pos="4437766" algn="l"/>
                <a:tab pos="4841199" algn="l"/>
                <a:tab pos="5244633" algn="l"/>
                <a:tab pos="5648066" algn="l"/>
                <a:tab pos="6051499" algn="l"/>
                <a:tab pos="6454932" algn="l"/>
                <a:tab pos="6858366" algn="l"/>
                <a:tab pos="7261799" algn="l"/>
                <a:tab pos="7665232" algn="l"/>
                <a:tab pos="8068666" algn="l"/>
              </a:tabLst>
            </a:pPr>
            <a:r>
              <a:rPr lang="en-GB" dirty="0">
                <a:latin typeface="Arial" charset="0"/>
              </a:rPr>
              <a:t>Prediction Via Model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4" y="1371603"/>
                <a:ext cx="11176000" cy="524086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r>
                  <a:rPr lang="en-GB" dirty="0">
                    <a:latin typeface="Arial" charset="0"/>
                  </a:rPr>
                  <a:t>Given positive examples of a concept,</a:t>
                </a:r>
                <a:br>
                  <a:rPr lang="en-GB" dirty="0"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rial" charset="0"/>
                  </a:rPr>
                  <a:t>,  will some unknown case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also be a positive example?</a:t>
                </a:r>
              </a:p>
              <a:p>
                <a:pPr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r>
                  <a:rPr lang="en-GB" dirty="0">
                    <a:latin typeface="Arial" charset="0"/>
                  </a:rPr>
                  <a:t>Define Boolean random variable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GB" dirty="0">
                  <a:latin typeface="Arial" charset="0"/>
                </a:endParaRPr>
              </a:p>
              <a:p>
                <a:pPr lvl="2"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𝒕𝒓𝒖𝒆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dirty="0"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is a positive example of concept</a:t>
                </a:r>
                <a:br>
                  <a:rPr lang="en-GB" dirty="0"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𝒇𝒂𝒍𝒔𝒆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is a negative example of concept</a:t>
                </a:r>
              </a:p>
              <a:p>
                <a:pPr lvl="2"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begChr m:val="|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  <a:latin typeface="Arial" charset="0"/>
                    <a:ea typeface="Lucida Sans Unicode" charset="0"/>
                    <a:cs typeface="Lucida Sans Unicode" charset="0"/>
                  </a:rPr>
                </a:br>
                <a:endParaRPr lang="en-GB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beg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𝒅𝒉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Arial" charset="0"/>
                </a:endParaRP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beg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𝒅𝒉</m:t>
                        </m:r>
                      </m:e>
                    </m:nary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 </a:t>
                </a:r>
              </a:p>
              <a:p>
                <a:pPr lvl="2">
                  <a:buNone/>
                  <a:tabLst>
                    <a:tab pos="400632" algn="l"/>
                    <a:tab pos="804065" algn="l"/>
                    <a:tab pos="1207498" algn="l"/>
                    <a:tab pos="1610932" algn="l"/>
                    <a:tab pos="2014365" algn="l"/>
                    <a:tab pos="2417798" algn="l"/>
                    <a:tab pos="2821231" algn="l"/>
                    <a:tab pos="3224665" algn="l"/>
                    <a:tab pos="3628098" algn="l"/>
                    <a:tab pos="4031531" algn="l"/>
                    <a:tab pos="4434964" algn="l"/>
                    <a:tab pos="4838398" algn="l"/>
                    <a:tab pos="5241831" algn="l"/>
                    <a:tab pos="5645264" algn="l"/>
                    <a:tab pos="6048698" algn="l"/>
                    <a:tab pos="6452131" algn="l"/>
                    <a:tab pos="6855564" algn="l"/>
                    <a:tab pos="7258997" algn="l"/>
                    <a:tab pos="7662431" algn="l"/>
                    <a:tab pos="8065864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694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69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694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C694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i="1">
                            <a:solidFill>
                              <a:srgbClr val="C694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rgbClr val="C694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694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i="1">
                            <a:solidFill>
                              <a:srgbClr val="C694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𝒅𝒉</m:t>
                        </m:r>
                      </m:e>
                    </m:nary>
                  </m:oMath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5240863"/>
              </a:xfrm>
              <a:blipFill>
                <a:blip r:embed="rId3"/>
                <a:stretch>
                  <a:fillRect t="-1937" b="-1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Size Principle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021" lvl="3" indent="0">
              <a:buNone/>
            </a:pPr>
            <a:endParaRPr lang="en-US" dirty="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625353" y="2823882"/>
            <a:ext cx="67235" cy="2017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588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6D3361-66F5-DB43-B86F-3D9F735D8BE1}"/>
              </a:ext>
            </a:extLst>
          </p:cNvPr>
          <p:cNvGrpSpPr/>
          <p:nvPr/>
        </p:nvGrpSpPr>
        <p:grpSpPr>
          <a:xfrm>
            <a:off x="6667500" y="4572000"/>
            <a:ext cx="2098361" cy="1815353"/>
            <a:chOff x="1752600" y="4953000"/>
            <a:chExt cx="2378142" cy="2057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3AA887-43A6-4743-99B2-D0C116EDBB77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B178DD7-D3BD-874B-9719-2188ED894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2D75D8A-A4B0-8148-8E87-07E3519AA9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59DDD52-1F5E-D548-967D-7A3F7FAF2A68}"/>
                    </a:ext>
                  </a:extLst>
                </p:cNvPr>
                <p:cNvSpPr/>
                <p:nvPr/>
              </p:nvSpPr>
              <p:spPr>
                <a:xfrm>
                  <a:off x="2247900" y="4953000"/>
                  <a:ext cx="1790700" cy="158182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3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2735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59DDD52-1F5E-D548-967D-7A3F7FAF2A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4953000"/>
                  <a:ext cx="1790700" cy="15818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F89753-3C1F-0141-9EF3-9BE5AC6972E1}"/>
                </a:ext>
              </a:extLst>
            </p:cNvPr>
            <p:cNvSpPr/>
            <p:nvPr/>
          </p:nvSpPr>
          <p:spPr>
            <a:xfrm>
              <a:off x="3238501" y="5997575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7ECD79-B68A-2442-9620-AC204E9F857E}"/>
                    </a:ext>
                  </a:extLst>
                </p:cNvPr>
                <p:cNvSpPr txBox="1"/>
                <p:nvPr/>
              </p:nvSpPr>
              <p:spPr>
                <a:xfrm>
                  <a:off x="3412622" y="5935830"/>
                  <a:ext cx="718120" cy="58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735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7ECD79-B68A-2442-9620-AC204E9F8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5935830"/>
                  <a:ext cx="718120" cy="581646"/>
                </a:xfrm>
                <a:prstGeom prst="rect">
                  <a:avLst/>
                </a:prstGeom>
                <a:blipFill>
                  <a:blip r:embed="rId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722709-96E6-C54F-BFBF-EF232D8BFCEC}"/>
              </a:ext>
            </a:extLst>
          </p:cNvPr>
          <p:cNvGrpSpPr/>
          <p:nvPr/>
        </p:nvGrpSpPr>
        <p:grpSpPr>
          <a:xfrm>
            <a:off x="3622485" y="4572000"/>
            <a:ext cx="2098361" cy="1815353"/>
            <a:chOff x="1752600" y="4953000"/>
            <a:chExt cx="2378142" cy="2057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1066272-DCEF-1A48-8522-899B3A4E2F45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2B988DC-320B-2545-A502-5CE1048A8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1CBFE6C-BE1E-5546-8EA3-31DDCC00DF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D2AFACC-5402-974C-954A-758612A1A02F}"/>
                    </a:ext>
                  </a:extLst>
                </p:cNvPr>
                <p:cNvSpPr/>
                <p:nvPr/>
              </p:nvSpPr>
              <p:spPr>
                <a:xfrm>
                  <a:off x="2574716" y="5845175"/>
                  <a:ext cx="1463883" cy="6896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3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273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</m:oMath>
                    </m:oMathPara>
                  </a14:m>
                  <a:endParaRPr lang="en-US" sz="2735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D2AFACC-5402-974C-954A-758612A1A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716" y="5845175"/>
                  <a:ext cx="1463883" cy="689648"/>
                </a:xfrm>
                <a:prstGeom prst="rect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EEC633-0740-C142-852C-AF637943AF78}"/>
                </a:ext>
              </a:extLst>
            </p:cNvPr>
            <p:cNvSpPr/>
            <p:nvPr/>
          </p:nvSpPr>
          <p:spPr>
            <a:xfrm>
              <a:off x="3238501" y="5997575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5EF333-B5BC-E447-916C-E17A1C17CB9A}"/>
                    </a:ext>
                  </a:extLst>
                </p:cNvPr>
                <p:cNvSpPr txBox="1"/>
                <p:nvPr/>
              </p:nvSpPr>
              <p:spPr>
                <a:xfrm>
                  <a:off x="3412622" y="5983810"/>
                  <a:ext cx="718120" cy="58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735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5EF333-B5BC-E447-916C-E17A1C17C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5983810"/>
                  <a:ext cx="718120" cy="581646"/>
                </a:xfrm>
                <a:prstGeom prst="rect">
                  <a:avLst/>
                </a:prstGeom>
                <a:blipFill>
                  <a:blip r:embed="rId7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BA4FD1-4175-1646-AEDE-6C3463314E97}"/>
                  </a:ext>
                </a:extLst>
              </p:cNvPr>
              <p:cNvSpPr txBox="1"/>
              <p:nvPr/>
            </p:nvSpPr>
            <p:spPr>
              <a:xfrm>
                <a:off x="3559650" y="2209713"/>
                <a:ext cx="4999382" cy="938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2735" b="1" i="1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735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735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735" b="1" i="1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735" b="1" i="1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35" b="1" i="1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735" b="1" i="1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BA4FD1-4175-1646-AEDE-6C3463314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50" y="2209713"/>
                <a:ext cx="4999382" cy="938847"/>
              </a:xfrm>
              <a:prstGeom prst="rect">
                <a:avLst/>
              </a:prstGeom>
              <a:blipFill>
                <a:blip r:embed="rId8"/>
                <a:stretch>
                  <a:fillRect l="-2532" t="-221333" r="-2025" b="-3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7324BAD-0B5F-9F4C-89F2-28E69687F704}"/>
              </a:ext>
            </a:extLst>
          </p:cNvPr>
          <p:cNvGrpSpPr/>
          <p:nvPr/>
        </p:nvGrpSpPr>
        <p:grpSpPr>
          <a:xfrm>
            <a:off x="4146177" y="4773710"/>
            <a:ext cx="787272" cy="585742"/>
            <a:chOff x="2819400" y="5410200"/>
            <a:chExt cx="892241" cy="6638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D6C16A-C4CE-6342-A0B3-F335954001F7}"/>
                </a:ext>
              </a:extLst>
            </p:cNvPr>
            <p:cNvSpPr/>
            <p:nvPr/>
          </p:nvSpPr>
          <p:spPr>
            <a:xfrm>
              <a:off x="2819400" y="54102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226CF2A-7CDF-274E-9B00-5A9524814A0B}"/>
                    </a:ext>
                  </a:extLst>
                </p:cNvPr>
                <p:cNvSpPr txBox="1"/>
                <p:nvPr/>
              </p:nvSpPr>
              <p:spPr>
                <a:xfrm>
                  <a:off x="2993521" y="5492394"/>
                  <a:ext cx="718120" cy="58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35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735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226CF2A-7CDF-274E-9B00-5A9524814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521" y="5492394"/>
                  <a:ext cx="718120" cy="581646"/>
                </a:xfrm>
                <a:prstGeom prst="rect">
                  <a:avLst/>
                </a:prstGeom>
                <a:blipFill>
                  <a:blip r:embed="rId9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52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AFC9-344B-6D44-8614-F0BEEED6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Positive examples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Negative examples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assumes that the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is bounded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and all hypotheses are fully contained in this range as well.</a:t>
                </a:r>
              </a:p>
              <a:p>
                <a:r>
                  <a:rPr lang="en-US" dirty="0"/>
                  <a:t>Otherwise, we </a:t>
                </a:r>
                <a:r>
                  <a:rPr lang="en-US"/>
                  <a:t>can only </a:t>
                </a:r>
                <a:r>
                  <a:rPr lang="en-US" dirty="0"/>
                  <a:t>enforce a hard constraint on the </a:t>
                </a:r>
                <a:r>
                  <a:rPr lang="en-US" dirty="0" err="1"/>
                  <a:t>neg</a:t>
                </a:r>
                <a:r>
                  <a:rPr lang="en-US" dirty="0"/>
                  <a:t> 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122274-5960-4046-8D78-960FEE965D9C}"/>
                  </a:ext>
                </a:extLst>
              </p:cNvPr>
              <p:cNvSpPr txBox="1"/>
              <p:nvPr/>
            </p:nvSpPr>
            <p:spPr>
              <a:xfrm>
                <a:off x="2052649" y="2881527"/>
                <a:ext cx="8086701" cy="938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735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735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735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735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735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735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735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735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2735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735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122274-5960-4046-8D78-960FEE96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9" y="2881527"/>
                <a:ext cx="8086701" cy="938847"/>
              </a:xfrm>
              <a:prstGeom prst="rect">
                <a:avLst/>
              </a:prstGeom>
              <a:blipFill>
                <a:blip r:embed="rId3"/>
                <a:stretch>
                  <a:fillRect l="-628" t="-221333" r="-1099" b="-3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4412FB-0E6E-5F4B-94AB-B2ECDBAEC37B}"/>
                  </a:ext>
                </a:extLst>
              </p:cNvPr>
              <p:cNvSpPr txBox="1"/>
              <p:nvPr/>
            </p:nvSpPr>
            <p:spPr>
              <a:xfrm>
                <a:off x="2052648" y="5641663"/>
                <a:ext cx="6287427" cy="938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735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735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735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735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735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735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735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35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35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735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2735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735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35" b="1" i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735" b="1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4412FB-0E6E-5F4B-94AB-B2ECDBAE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8" y="5641663"/>
                <a:ext cx="6287427" cy="938847"/>
              </a:xfrm>
              <a:prstGeom prst="rect">
                <a:avLst/>
              </a:prstGeom>
              <a:blipFill>
                <a:blip r:embed="rId4"/>
                <a:stretch>
                  <a:fillRect l="-806" t="-225676" r="-1411" b="-3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72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1:</a:t>
            </a:r>
            <a:br>
              <a:rPr lang="en-US" dirty="0"/>
            </a:br>
            <a:r>
              <a:rPr lang="en-US" dirty="0"/>
              <a:t>Negative Examples (</a:t>
            </a:r>
            <a:r>
              <a:rPr lang="en-US" dirty="0" err="1"/>
              <a:t>Rohit</a:t>
            </a:r>
            <a:r>
              <a:rPr lang="en-US" dirty="0"/>
              <a:t>)</a:t>
            </a:r>
          </a:p>
        </p:txBody>
      </p:sp>
      <p:pic>
        <p:nvPicPr>
          <p:cNvPr id="4" name="Content Placeholder 3" descr="Screen Shot 2015-09-15 at 9.38.37 PM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87" r="-58458" b="-794"/>
          <a:stretch/>
        </p:blipFill>
        <p:spPr>
          <a:xfrm>
            <a:off x="1828804" y="1371604"/>
            <a:ext cx="8353791" cy="5486396"/>
          </a:xfrm>
        </p:spPr>
      </p:pic>
      <p:sp>
        <p:nvSpPr>
          <p:cNvPr id="5" name="Rectangle 4"/>
          <p:cNvSpPr/>
          <p:nvPr/>
        </p:nvSpPr>
        <p:spPr>
          <a:xfrm>
            <a:off x="7315200" y="1447800"/>
            <a:ext cx="1295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7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AFC9-344B-6D44-8614-F0BEEED6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Noisy Examples:</a:t>
            </a:r>
            <a:br>
              <a:rPr lang="en-US" dirty="0"/>
            </a:br>
            <a:r>
              <a:rPr lang="en-US" dirty="0"/>
              <a:t>Small Fixed Probability of Drawing Negative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most of which are positive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a negative example is drawn instead of a positive example.</a:t>
                </a:r>
              </a:p>
              <a:p>
                <a:pPr lvl="1"/>
                <a:r>
                  <a:rPr lang="en-US" dirty="0"/>
                  <a:t>On expectation,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examples are negative</a:t>
                </a:r>
              </a:p>
              <a:p>
                <a:pPr lvl="1"/>
                <a:r>
                  <a:rPr lang="en-US" dirty="0"/>
                  <a:t>You don’t know which ones are</a:t>
                </a:r>
              </a:p>
              <a:p>
                <a:r>
                  <a:rPr lang="en-US" dirty="0"/>
                  <a:t>Create latent (hidden) variable to indicate unknown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: Boolean random variable indicating negative (false) or positive (true) 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79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AFC9-344B-6D44-8614-F0BEEED6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Examples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10DA5-E22D-2C4D-ABCE-B899DBAD3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122274-5960-4046-8D78-960FEE965D9C}"/>
                  </a:ext>
                </a:extLst>
              </p:cNvPr>
              <p:cNvSpPr txBox="1"/>
              <p:nvPr/>
            </p:nvSpPr>
            <p:spPr>
              <a:xfrm>
                <a:off x="791116" y="3581689"/>
                <a:ext cx="4051365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735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35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122274-5960-4046-8D78-960FEE96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16" y="3581689"/>
                <a:ext cx="4051365" cy="430374"/>
              </a:xfrm>
              <a:prstGeom prst="rect">
                <a:avLst/>
              </a:prstGeom>
              <a:blipFill>
                <a:blip r:embed="rId3"/>
                <a:stretch>
                  <a:fillRect t="-285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813B7-0550-8847-AA1D-87D6C13435E9}"/>
                  </a:ext>
                </a:extLst>
              </p:cNvPr>
              <p:cNvSpPr txBox="1"/>
              <p:nvPr/>
            </p:nvSpPr>
            <p:spPr>
              <a:xfrm>
                <a:off x="856633" y="2864590"/>
                <a:ext cx="2982483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813B7-0550-8847-AA1D-87D6C134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3" y="2864590"/>
                <a:ext cx="2982483" cy="430374"/>
              </a:xfrm>
              <a:prstGeom prst="rect">
                <a:avLst/>
              </a:prstGeom>
              <a:blipFill>
                <a:blip r:embed="rId4"/>
                <a:stretch>
                  <a:fillRect l="-2119" t="-2941" r="-424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EF619-5661-4A4F-9D2F-205E85AE8CF5}"/>
                  </a:ext>
                </a:extLst>
              </p:cNvPr>
              <p:cNvSpPr txBox="1"/>
              <p:nvPr/>
            </p:nvSpPr>
            <p:spPr>
              <a:xfrm>
                <a:off x="856633" y="4688823"/>
                <a:ext cx="7049109" cy="42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EF619-5661-4A4F-9D2F-205E85AE8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3" y="4688823"/>
                <a:ext cx="7049109" cy="420884"/>
              </a:xfrm>
              <a:prstGeom prst="rect">
                <a:avLst/>
              </a:prstGeom>
              <a:blipFill>
                <a:blip r:embed="rId5"/>
                <a:stretch>
                  <a:fillRect l="-540" t="-2941" r="-1259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C697C-566D-384F-8A5F-51999FB46ECA}"/>
                  </a:ext>
                </a:extLst>
              </p:cNvPr>
              <p:cNvSpPr txBox="1"/>
              <p:nvPr/>
            </p:nvSpPr>
            <p:spPr>
              <a:xfrm>
                <a:off x="2106462" y="5378819"/>
                <a:ext cx="4757584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sSup>
                        <m:sSup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sSup>
                        <m:sSup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C697C-566D-384F-8A5F-51999FB4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62" y="5378819"/>
                <a:ext cx="4757584" cy="430374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4B9310-185B-7C45-9ED5-BDAB82738B85}"/>
                  </a:ext>
                </a:extLst>
              </p:cNvPr>
              <p:cNvSpPr txBox="1"/>
              <p:nvPr/>
            </p:nvSpPr>
            <p:spPr>
              <a:xfrm>
                <a:off x="856633" y="6271039"/>
                <a:ext cx="7581626" cy="42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5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US" sz="2735" b="1" i="1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735" b="1" i="1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735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735" b="1" i="1">
                                              <a:solidFill>
                                                <a:srgbClr val="0F6F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735" b="1" i="1">
                                              <a:solidFill>
                                                <a:srgbClr val="0F6F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735" b="1" i="1">
                                          <a:solidFill>
                                            <a:srgbClr val="0F6F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735" b="1" i="1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735" b="1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735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735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4B9310-185B-7C45-9ED5-BDAB82738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3" y="6271039"/>
                <a:ext cx="7581626" cy="420884"/>
              </a:xfrm>
              <a:prstGeom prst="rect">
                <a:avLst/>
              </a:prstGeom>
              <a:blipFill>
                <a:blip r:embed="rId7"/>
                <a:stretch>
                  <a:fillRect t="-2941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C9FDBA0-9281-3D4E-AE1A-95DF309D16C5}"/>
              </a:ext>
            </a:extLst>
          </p:cNvPr>
          <p:cNvSpPr/>
          <p:nvPr/>
        </p:nvSpPr>
        <p:spPr>
          <a:xfrm>
            <a:off x="2106462" y="4670527"/>
            <a:ext cx="5962271" cy="50260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3D0C0B-E95E-E040-8E4E-72737C2425AB}"/>
              </a:ext>
            </a:extLst>
          </p:cNvPr>
          <p:cNvSpPr/>
          <p:nvPr/>
        </p:nvSpPr>
        <p:spPr>
          <a:xfrm>
            <a:off x="-3798737" y="4670527"/>
            <a:ext cx="5962271" cy="50260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FADEF-0B20-FA43-807A-5DA46CD3EEEB}"/>
              </a:ext>
            </a:extLst>
          </p:cNvPr>
          <p:cNvSpPr/>
          <p:nvPr/>
        </p:nvSpPr>
        <p:spPr>
          <a:xfrm>
            <a:off x="2161718" y="5379024"/>
            <a:ext cx="5962271" cy="50260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C0A60-8F9A-2B43-B7B7-C3EC2E70A3E7}"/>
              </a:ext>
            </a:extLst>
          </p:cNvPr>
          <p:cNvSpPr/>
          <p:nvPr/>
        </p:nvSpPr>
        <p:spPr>
          <a:xfrm>
            <a:off x="697584" y="6271617"/>
            <a:ext cx="7740675" cy="50260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Noisy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Z: true feature vector</a:t>
            </a:r>
          </a:p>
          <a:p>
            <a:r>
              <a:rPr lang="en-US" dirty="0"/>
              <a:t>X: noisy observation</a:t>
            </a:r>
          </a:p>
          <a:p>
            <a:r>
              <a:rPr lang="en-US" dirty="0"/>
              <a:t>X ~ Normal(z, 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We need to compute P(X|H)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Φ</a:t>
            </a:r>
            <a:r>
              <a:rPr lang="en-US" dirty="0"/>
              <a:t>: cumulative density </a:t>
            </a:r>
            <a:r>
              <a:rPr lang="en-US" dirty="0" err="1"/>
              <a:t>fn</a:t>
            </a:r>
            <a:br>
              <a:rPr lang="en-US" dirty="0"/>
            </a:br>
            <a:r>
              <a:rPr lang="en-US" dirty="0"/>
              <a:t>of Gaussian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629400" y="1371600"/>
          <a:ext cx="31242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676400" imgH="2794000" progId="Equation.DSMT4">
                  <p:embed/>
                </p:oleObj>
              </mc:Choice>
              <mc:Fallback>
                <p:oleObj name="Equation" r:id="rId3" imgW="1676400" imgH="2794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9400" y="1371600"/>
                        <a:ext cx="3124200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5431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82333</TotalTime>
  <Words>336</Words>
  <Application>Microsoft Macintosh PowerPoint</Application>
  <PresentationFormat>Widescreen</PresentationFormat>
  <Paragraphs>68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Cambria Math</vt:lpstr>
      <vt:lpstr>Lucida Sans Unicode</vt:lpstr>
      <vt:lpstr>Times New Roman</vt:lpstr>
      <vt:lpstr>Wingdings</vt:lpstr>
      <vt:lpstr>Default2015</vt:lpstr>
      <vt:lpstr>Equation</vt:lpstr>
      <vt:lpstr>CSCI 5822 Probabilistic Models of Human and Machine Learning</vt:lpstr>
      <vt:lpstr>Today’s Plan </vt:lpstr>
      <vt:lpstr>Prediction Via Model Averaging</vt:lpstr>
      <vt:lpstr>Size Principle</vt:lpstr>
      <vt:lpstr>Positive and Negative Examples</vt:lpstr>
      <vt:lpstr>Assignment 1: Negative Examples (Rohit)</vt:lpstr>
      <vt:lpstr>Noisy Examples: Small Fixed Probability of Drawing Negative Example</vt:lpstr>
      <vt:lpstr>Noisy Examples</vt:lpstr>
      <vt:lpstr>Noisy Observations</vt:lpstr>
      <vt:lpstr>Noisy Observations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3863</cp:revision>
  <cp:lastPrinted>2016-03-26T19:02:22Z</cp:lastPrinted>
  <dcterms:created xsi:type="dcterms:W3CDTF">2015-11-30T16:35:29Z</dcterms:created>
  <dcterms:modified xsi:type="dcterms:W3CDTF">2018-02-13T03:51:53Z</dcterms:modified>
  <cp:category/>
</cp:coreProperties>
</file>