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sldIdLst>
    <p:sldId id="256" r:id="rId2"/>
    <p:sldId id="433" r:id="rId3"/>
    <p:sldId id="434" r:id="rId4"/>
    <p:sldId id="435" r:id="rId5"/>
    <p:sldId id="436" r:id="rId6"/>
    <p:sldId id="437" r:id="rId7"/>
    <p:sldId id="453" r:id="rId8"/>
    <p:sldId id="454" r:id="rId9"/>
    <p:sldId id="455" r:id="rId10"/>
    <p:sldId id="456" r:id="rId11"/>
    <p:sldId id="457" r:id="rId12"/>
    <p:sldId id="458" r:id="rId13"/>
    <p:sldId id="459" r:id="rId14"/>
    <p:sldId id="443" r:id="rId15"/>
    <p:sldId id="444" r:id="rId16"/>
    <p:sldId id="445" r:id="rId17"/>
    <p:sldId id="462" r:id="rId18"/>
    <p:sldId id="463" r:id="rId19"/>
    <p:sldId id="464" r:id="rId20"/>
    <p:sldId id="465" r:id="rId21"/>
    <p:sldId id="466" r:id="rId22"/>
    <p:sldId id="479" r:id="rId23"/>
    <p:sldId id="486" r:id="rId24"/>
    <p:sldId id="480" r:id="rId25"/>
    <p:sldId id="496" r:id="rId26"/>
    <p:sldId id="481" r:id="rId27"/>
    <p:sldId id="487" r:id="rId28"/>
    <p:sldId id="497" r:id="rId29"/>
    <p:sldId id="498" r:id="rId30"/>
    <p:sldId id="482" r:id="rId31"/>
    <p:sldId id="499" r:id="rId32"/>
    <p:sldId id="485" r:id="rId33"/>
    <p:sldId id="500" r:id="rId34"/>
    <p:sldId id="447" r:id="rId35"/>
    <p:sldId id="469" r:id="rId36"/>
    <p:sldId id="494" r:id="rId37"/>
    <p:sldId id="495" r:id="rId38"/>
    <p:sldId id="467" r:id="rId39"/>
    <p:sldId id="468" r:id="rId40"/>
    <p:sldId id="478" r:id="rId41"/>
    <p:sldId id="452" r:id="rId42"/>
    <p:sldId id="449" r:id="rId43"/>
    <p:sldId id="450" r:id="rId44"/>
    <p:sldId id="489" r:id="rId45"/>
    <p:sldId id="451" r:id="rId46"/>
    <p:sldId id="490" r:id="rId47"/>
    <p:sldId id="492" r:id="rId48"/>
    <p:sldId id="49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C6BA"/>
    <a:srgbClr val="FF00FF"/>
    <a:srgbClr val="663F00"/>
    <a:srgbClr val="0000FF"/>
    <a:srgbClr val="00C000"/>
    <a:srgbClr val="A09D00"/>
    <a:srgbClr val="00B2B2"/>
    <a:srgbClr val="A50002"/>
    <a:srgbClr val="27D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0"/>
    <p:restoredTop sz="78612"/>
  </p:normalViewPr>
  <p:slideViewPr>
    <p:cSldViewPr snapToGrid="0" snapToObjects="1">
      <p:cViewPr varScale="1">
        <p:scale>
          <a:sx n="65" d="100"/>
          <a:sy n="65" d="100"/>
        </p:scale>
        <p:origin x="1992" y="200"/>
      </p:cViewPr>
      <p:guideLst>
        <p:guide orient="horz" pos="2160"/>
        <p:guide pos="3840"/>
      </p:guideLst>
    </p:cSldViewPr>
  </p:slideViewPr>
  <p:notesTextViewPr>
    <p:cViewPr>
      <p:scale>
        <a:sx n="110" d="100"/>
        <a:sy n="11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44F71-2A91-C84A-869D-4F4E1A19AFF8}" type="datetimeFigureOut">
              <a:rPr lang="en-US" smtClean="0"/>
              <a:t>12/22/18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B0918-989A-B147-B126-A98AEDAA3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33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5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  <a:r>
              <a:rPr lang="en-US" baseline="0" dirty="0"/>
              <a:t> in ~/cu/teaching/</a:t>
            </a:r>
            <a:r>
              <a:rPr lang="en-US" baseline="0" dirty="0" err="1"/>
              <a:t>DeepLearning</a:t>
            </a:r>
            <a:r>
              <a:rPr lang="en-US" baseline="0" dirty="0"/>
              <a:t>/code/IAC*   runs on windows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18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one slide with top bit</a:t>
            </a:r>
          </a:p>
          <a:p>
            <a:r>
              <a:rPr lang="en-US" dirty="0"/>
              <a:t>emphasize that some</a:t>
            </a:r>
            <a:r>
              <a:rPr lang="en-US" baseline="0" dirty="0"/>
              <a:t> can be dedicated input, some hidden, some output, some input and output</a:t>
            </a:r>
          </a:p>
          <a:p>
            <a:r>
              <a:rPr lang="en-US" baseline="0" dirty="0"/>
              <a:t>more general case </a:t>
            </a:r>
            <a:r>
              <a:rPr lang="en-US" baseline="0"/>
              <a:t>than feedforward networks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49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responsive stimuli on the test set for the</a:t>
            </a:r>
            <a:r>
              <a:rPr lang="en-US" baseline="0" dirty="0"/>
              <a:t> cat neurons</a:t>
            </a:r>
          </a:p>
          <a:p>
            <a:r>
              <a:rPr lang="en-US" baseline="0" dirty="0"/>
              <a:t>Most responsive human body stimuli on the test set for the human body neuron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57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Guarantee</a:t>
            </a:r>
            <a:r>
              <a:rPr lang="en-US" baseline="0" dirty="0"/>
              <a:t> that stacking improves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9B68E-552D-2E4C-BFD1-382DE1A285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97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9B68E-552D-2E4C-BFD1-382DE1A285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9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unsupervised </a:t>
            </a:r>
            <a:r>
              <a:rPr lang="en-US" dirty="0" err="1"/>
              <a:t>pretraining</a:t>
            </a:r>
            <a:r>
              <a:rPr lang="en-US" dirty="0"/>
              <a:t> isn’t guaranteed to help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15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symmetry about origin</a:t>
            </a:r>
          </a:p>
          <a:p>
            <a:r>
              <a:rPr lang="en-US" dirty="0"/>
              <a:t>note</a:t>
            </a:r>
            <a:r>
              <a:rPr lang="en-US" baseline="0" dirty="0"/>
              <a:t> symmetry of solution:  two equivalent solutions with sign(w1)=sign(w2)</a:t>
            </a:r>
            <a:endParaRPr lang="en-US" dirty="0"/>
          </a:p>
          <a:p>
            <a:r>
              <a:rPr lang="en-US" dirty="0"/>
              <a:t>note origin is a saddle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9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star solution to unsupervised would be a lousy starting place for supervised</a:t>
            </a:r>
          </a:p>
          <a:p>
            <a:r>
              <a:rPr lang="en-US" dirty="0"/>
              <a:t>BROWN star solution would be a reasonable starting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3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probabilistic perspective: x and z are random vectors, and the probabilistic model is specified by the joint distribution over the variables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74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Bruno A </a:t>
            </a:r>
            <a:r>
              <a:rPr lang="en-US" dirty="0" err="1"/>
              <a:t>Olshausen</a:t>
            </a:r>
            <a:r>
              <a:rPr lang="en-US" dirty="0"/>
              <a:t> and David J Field. Emergence of simple-cell receptive field properties by learning a sparse code for natural images. Nature, 381(6583):607–609, 1996. 11.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Honglak</a:t>
            </a:r>
            <a:r>
              <a:rPr lang="en-US" dirty="0"/>
              <a:t> Lee, Alexis Battle, </a:t>
            </a:r>
            <a:r>
              <a:rPr lang="en-US" dirty="0" err="1"/>
              <a:t>Rajat</a:t>
            </a:r>
            <a:r>
              <a:rPr lang="en-US" dirty="0"/>
              <a:t> Raina, and Andrew Y Ng. Efficient sparse coding algorithms. In NIPS, 2006.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3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44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9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3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8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3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7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12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66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30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4" y="274641"/>
            <a:ext cx="2743200" cy="5851526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6"/>
          </a:xfrm>
        </p:spPr>
        <p:txBody>
          <a:bodyPr vert="eaVert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47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0" y="273631"/>
            <a:ext cx="10936320" cy="1137719"/>
          </a:xfrm>
        </p:spPr>
        <p:txBody>
          <a:bodyPr/>
          <a:lstStyle/>
          <a:p>
            <a:r>
              <a:rPr lang="en-US" altLang="ja-JP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08640" y="6247376"/>
            <a:ext cx="2803200" cy="472369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70240" y="6247376"/>
            <a:ext cx="3828480" cy="472369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41760" y="6247376"/>
            <a:ext cx="2803200" cy="472369"/>
          </a:xfrm>
        </p:spPr>
        <p:txBody>
          <a:bodyPr/>
          <a:lstStyle>
            <a:lvl1pPr>
              <a:defRPr/>
            </a:lvl1pPr>
          </a:lstStyle>
          <a:p>
            <a:fld id="{4174B9A0-CB37-4C83-B880-3D838943E6C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667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2040"/>
          </a:xfrm>
        </p:spPr>
        <p:txBody>
          <a:bodyPr/>
          <a:lstStyle/>
          <a:p>
            <a:r>
              <a:rPr lang="en-US" altLang="ja-JP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8640" y="1604329"/>
            <a:ext cx="5391360" cy="4524955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321" y="1604329"/>
            <a:ext cx="5393280" cy="4524955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41DFF-6809-4F2C-9371-97C2D64DBCD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78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404" y="1371604"/>
            <a:ext cx="11176000" cy="4754562"/>
          </a:xfrm>
        </p:spPr>
        <p:txBody>
          <a:bodyPr/>
          <a:lstStyle>
            <a:lvl1pPr marL="88931" indent="-88931">
              <a:spcBef>
                <a:spcPts val="1946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Wingdings" pitchFamily="2" charset="2"/>
              <a:buChar char="ü"/>
              <a:defRPr baseline="0"/>
            </a:lvl1pPr>
            <a:lvl2pPr marL="355726">
              <a:spcBef>
                <a:spcPts val="1946"/>
              </a:spcBef>
              <a:spcAft>
                <a:spcPts val="0"/>
              </a:spcAft>
              <a:defRPr sz="2647">
                <a:solidFill>
                  <a:schemeClr val="accent2"/>
                </a:solidFill>
              </a:defRPr>
            </a:lvl2pPr>
            <a:lvl3pPr marL="351604" indent="0">
              <a:spcBef>
                <a:spcPts val="1167"/>
              </a:spcBef>
              <a:buFont typeface="Calibri" pitchFamily="34" charset="0"/>
              <a:buChar char=" "/>
              <a:defRPr sz="2471">
                <a:solidFill>
                  <a:schemeClr val="accent6">
                    <a:lumMod val="75000"/>
                  </a:schemeClr>
                </a:solidFill>
              </a:defRPr>
            </a:lvl3pPr>
            <a:lvl4pPr marL="500257" indent="-145236">
              <a:spcBef>
                <a:spcPts val="1167"/>
              </a:spcBef>
              <a:buFont typeface="Arial"/>
              <a:buChar char="•"/>
              <a:defRPr b="1">
                <a:solidFill>
                  <a:schemeClr val="accent5">
                    <a:lumMod val="75000"/>
                  </a:schemeClr>
                </a:solidFill>
              </a:defRPr>
            </a:lvl4pPr>
            <a:lvl5pPr marL="551919" indent="0">
              <a:spcBef>
                <a:spcPts val="778"/>
              </a:spcBef>
              <a:buFont typeface="Calibri" pitchFamily="34" charset="0"/>
              <a:buNone/>
              <a:defRPr sz="211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21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3"/>
            <a:ext cx="10363200" cy="1362075"/>
          </a:xfrm>
        </p:spPr>
        <p:txBody>
          <a:bodyPr anchor="t"/>
          <a:lstStyle>
            <a:lvl1pPr algn="l">
              <a:defRPr sz="3883" b="1" cap="all"/>
            </a:lvl1pPr>
          </a:lstStyle>
          <a:p>
            <a:r>
              <a:rPr lang="en-US" altLang="ja-JP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5"/>
            <a:ext cx="10363200" cy="1500187"/>
          </a:xfrm>
        </p:spPr>
        <p:txBody>
          <a:bodyPr anchor="b"/>
          <a:lstStyle>
            <a:lvl1pPr marL="0" indent="0">
              <a:buNone/>
              <a:defRPr sz="1941">
                <a:solidFill>
                  <a:schemeClr val="tx1">
                    <a:tint val="75000"/>
                  </a:schemeClr>
                </a:solidFill>
              </a:defRPr>
            </a:lvl1pPr>
            <a:lvl2pPr marL="444659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89316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333975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4pPr>
            <a:lvl5pPr marL="1778633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5pPr>
            <a:lvl6pPr marL="2223292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6pPr>
            <a:lvl7pPr marL="2667950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7pPr>
            <a:lvl8pPr marL="3112609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8pPr>
            <a:lvl9pPr marL="3557267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71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735"/>
            </a:lvl1pPr>
            <a:lvl2pPr>
              <a:defRPr sz="2294"/>
            </a:lvl2pPr>
            <a:lvl3pPr>
              <a:defRPr sz="1941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735"/>
            </a:lvl1pPr>
            <a:lvl2pPr>
              <a:defRPr sz="2294"/>
            </a:lvl2pPr>
            <a:lvl3pPr>
              <a:defRPr sz="1941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821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7"/>
            <a:ext cx="5386918" cy="639761"/>
          </a:xfrm>
        </p:spPr>
        <p:txBody>
          <a:bodyPr anchor="b"/>
          <a:lstStyle>
            <a:lvl1pPr marL="0" indent="0">
              <a:buNone/>
              <a:defRPr sz="2294" b="1"/>
            </a:lvl1pPr>
            <a:lvl2pPr marL="444659" indent="0">
              <a:buNone/>
              <a:defRPr sz="1941" b="1"/>
            </a:lvl2pPr>
            <a:lvl3pPr marL="889316" indent="0">
              <a:buNone/>
              <a:defRPr sz="1765" b="1"/>
            </a:lvl3pPr>
            <a:lvl4pPr marL="1333975" indent="0">
              <a:buNone/>
              <a:defRPr sz="1588" b="1"/>
            </a:lvl4pPr>
            <a:lvl5pPr marL="1778633" indent="0">
              <a:buNone/>
              <a:defRPr sz="1588" b="1"/>
            </a:lvl5pPr>
            <a:lvl6pPr marL="2223292" indent="0">
              <a:buNone/>
              <a:defRPr sz="1588" b="1"/>
            </a:lvl6pPr>
            <a:lvl7pPr marL="2667950" indent="0">
              <a:buNone/>
              <a:defRPr sz="1588" b="1"/>
            </a:lvl7pPr>
            <a:lvl8pPr marL="3112609" indent="0">
              <a:buNone/>
              <a:defRPr sz="1588" b="1"/>
            </a:lvl8pPr>
            <a:lvl9pPr marL="3557267" indent="0">
              <a:buNone/>
              <a:defRPr sz="1588" b="1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6"/>
            <a:ext cx="5386918" cy="3951288"/>
          </a:xfrm>
        </p:spPr>
        <p:txBody>
          <a:bodyPr/>
          <a:lstStyle>
            <a:lvl1pPr>
              <a:defRPr sz="2294"/>
            </a:lvl1pPr>
            <a:lvl2pPr>
              <a:defRPr sz="1941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7"/>
            <a:ext cx="5389033" cy="639761"/>
          </a:xfrm>
        </p:spPr>
        <p:txBody>
          <a:bodyPr anchor="b"/>
          <a:lstStyle>
            <a:lvl1pPr marL="0" indent="0">
              <a:buNone/>
              <a:defRPr sz="2294" b="1"/>
            </a:lvl1pPr>
            <a:lvl2pPr marL="444659" indent="0">
              <a:buNone/>
              <a:defRPr sz="1941" b="1"/>
            </a:lvl2pPr>
            <a:lvl3pPr marL="889316" indent="0">
              <a:buNone/>
              <a:defRPr sz="1765" b="1"/>
            </a:lvl3pPr>
            <a:lvl4pPr marL="1333975" indent="0">
              <a:buNone/>
              <a:defRPr sz="1588" b="1"/>
            </a:lvl4pPr>
            <a:lvl5pPr marL="1778633" indent="0">
              <a:buNone/>
              <a:defRPr sz="1588" b="1"/>
            </a:lvl5pPr>
            <a:lvl6pPr marL="2223292" indent="0">
              <a:buNone/>
              <a:defRPr sz="1588" b="1"/>
            </a:lvl6pPr>
            <a:lvl7pPr marL="2667950" indent="0">
              <a:buNone/>
              <a:defRPr sz="1588" b="1"/>
            </a:lvl7pPr>
            <a:lvl8pPr marL="3112609" indent="0">
              <a:buNone/>
              <a:defRPr sz="1588" b="1"/>
            </a:lvl8pPr>
            <a:lvl9pPr marL="3557267" indent="0">
              <a:buNone/>
              <a:defRPr sz="1588" b="1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6"/>
            <a:ext cx="5389033" cy="3951288"/>
          </a:xfrm>
        </p:spPr>
        <p:txBody>
          <a:bodyPr/>
          <a:lstStyle>
            <a:lvl1pPr>
              <a:defRPr sz="2294"/>
            </a:lvl1pPr>
            <a:lvl2pPr>
              <a:defRPr sz="1941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67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8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66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 altLang="ja-JP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2"/>
            <a:ext cx="6815667" cy="5853113"/>
          </a:xfrm>
        </p:spPr>
        <p:txBody>
          <a:bodyPr/>
          <a:lstStyle>
            <a:lvl1pPr>
              <a:defRPr sz="3088"/>
            </a:lvl1pPr>
            <a:lvl2pPr>
              <a:defRPr sz="2735"/>
            </a:lvl2pPr>
            <a:lvl3pPr>
              <a:defRPr sz="2294"/>
            </a:lvl3pPr>
            <a:lvl4pPr>
              <a:defRPr sz="1941"/>
            </a:lvl4pPr>
            <a:lvl5pPr>
              <a:defRPr sz="1941"/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24"/>
            </a:lvl1pPr>
            <a:lvl2pPr marL="444659" indent="0">
              <a:buNone/>
              <a:defRPr sz="1147"/>
            </a:lvl2pPr>
            <a:lvl3pPr marL="889316" indent="0">
              <a:buNone/>
              <a:defRPr sz="971"/>
            </a:lvl3pPr>
            <a:lvl4pPr marL="1333975" indent="0">
              <a:buNone/>
              <a:defRPr sz="882"/>
            </a:lvl4pPr>
            <a:lvl5pPr marL="1778633" indent="0">
              <a:buNone/>
              <a:defRPr sz="882"/>
            </a:lvl5pPr>
            <a:lvl6pPr marL="2223292" indent="0">
              <a:buNone/>
              <a:defRPr sz="882"/>
            </a:lvl6pPr>
            <a:lvl7pPr marL="2667950" indent="0">
              <a:buNone/>
              <a:defRPr sz="882"/>
            </a:lvl7pPr>
            <a:lvl8pPr marL="3112609" indent="0">
              <a:buNone/>
              <a:defRPr sz="882"/>
            </a:lvl8pPr>
            <a:lvl9pPr marL="3557267" indent="0">
              <a:buNone/>
              <a:defRPr sz="882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5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 altLang="ja-JP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088"/>
            </a:lvl1pPr>
            <a:lvl2pPr marL="444659" indent="0">
              <a:buNone/>
              <a:defRPr sz="2735"/>
            </a:lvl2pPr>
            <a:lvl3pPr marL="889316" indent="0">
              <a:buNone/>
              <a:defRPr sz="2294"/>
            </a:lvl3pPr>
            <a:lvl4pPr marL="1333975" indent="0">
              <a:buNone/>
              <a:defRPr sz="1941"/>
            </a:lvl4pPr>
            <a:lvl5pPr marL="1778633" indent="0">
              <a:buNone/>
              <a:defRPr sz="1941"/>
            </a:lvl5pPr>
            <a:lvl6pPr marL="2223292" indent="0">
              <a:buNone/>
              <a:defRPr sz="1941"/>
            </a:lvl6pPr>
            <a:lvl7pPr marL="2667950" indent="0">
              <a:buNone/>
              <a:defRPr sz="1941"/>
            </a:lvl7pPr>
            <a:lvl8pPr marL="3112609" indent="0">
              <a:buNone/>
              <a:defRPr sz="1941"/>
            </a:lvl8pPr>
            <a:lvl9pPr marL="3557267" indent="0">
              <a:buNone/>
              <a:defRPr sz="1941"/>
            </a:lvl9pPr>
          </a:lstStyle>
          <a:p>
            <a:r>
              <a:rPr lang="en-US" altLang="ja-JP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324"/>
            </a:lvl1pPr>
            <a:lvl2pPr marL="444659" indent="0">
              <a:buNone/>
              <a:defRPr sz="1147"/>
            </a:lvl2pPr>
            <a:lvl3pPr marL="889316" indent="0">
              <a:buNone/>
              <a:defRPr sz="971"/>
            </a:lvl3pPr>
            <a:lvl4pPr marL="1333975" indent="0">
              <a:buNone/>
              <a:defRPr sz="882"/>
            </a:lvl4pPr>
            <a:lvl5pPr marL="1778633" indent="0">
              <a:buNone/>
              <a:defRPr sz="882"/>
            </a:lvl5pPr>
            <a:lvl6pPr marL="2223292" indent="0">
              <a:buNone/>
              <a:defRPr sz="882"/>
            </a:lvl6pPr>
            <a:lvl7pPr marL="2667950" indent="0">
              <a:buNone/>
              <a:defRPr sz="882"/>
            </a:lvl7pPr>
            <a:lvl8pPr marL="3112609" indent="0">
              <a:buNone/>
              <a:defRPr sz="882"/>
            </a:lvl8pPr>
            <a:lvl9pPr marL="3557267" indent="0">
              <a:buNone/>
              <a:defRPr sz="882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6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en-US" dirty="0"/>
              <a:t>Click to 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41000"/>
                </a:lnSpc>
              </a:pPr>
              <a:t>12/22/18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6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41000"/>
                </a:lnSpc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0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889409" rtl="0" eaLnBrk="1" latinLnBrk="0" hangingPunct="1">
        <a:spcBef>
          <a:spcPct val="0"/>
        </a:spcBef>
        <a:buNone/>
        <a:defRPr kumimoji="1" sz="353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889409" rtl="0" eaLnBrk="1" latinLnBrk="0" hangingPunct="1">
        <a:spcBef>
          <a:spcPct val="20000"/>
        </a:spcBef>
        <a:buClr>
          <a:schemeClr val="bg1"/>
        </a:buClr>
        <a:buSzPct val="25000"/>
        <a:buFont typeface="Arial" pitchFamily="34" charset="0"/>
        <a:buChar char="•"/>
        <a:defRPr kumimoji="1" sz="2735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249034" indent="-249034" algn="l" defTabSz="889409" rtl="0" eaLnBrk="1" latinLnBrk="0" hangingPunct="1">
        <a:spcBef>
          <a:spcPct val="20000"/>
        </a:spcBef>
        <a:buFont typeface="Wingdings" pitchFamily="2" charset="2"/>
        <a:buChar char="§"/>
        <a:defRPr kumimoji="1" sz="2735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444705" indent="-88941" algn="l" defTabSz="889409" rtl="0" eaLnBrk="1" latinLnBrk="0" hangingPunct="1">
        <a:spcBef>
          <a:spcPct val="20000"/>
        </a:spcBef>
        <a:buClr>
          <a:schemeClr val="bg1"/>
        </a:buClr>
        <a:buSzPct val="25000"/>
        <a:buFont typeface="Arial" pitchFamily="34" charset="0"/>
        <a:buChar char="•"/>
        <a:defRPr kumimoji="1" sz="2294" b="1" kern="1200" baseline="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667056" indent="-222352" algn="l" defTabSz="889409" rtl="0" eaLnBrk="1" latinLnBrk="0" hangingPunct="1">
        <a:spcBef>
          <a:spcPct val="20000"/>
        </a:spcBef>
        <a:buFont typeface="Wingdings" pitchFamily="2" charset="2"/>
        <a:buChar char="§"/>
        <a:defRPr kumimoji="1" sz="2294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889409" indent="0" algn="l" defTabSz="889409" rtl="0" eaLnBrk="1" latinLnBrk="0" hangingPunct="1">
        <a:spcBef>
          <a:spcPct val="20000"/>
        </a:spcBef>
        <a:buFontTx/>
        <a:buNone/>
        <a:defRPr kumimoji="1" sz="1941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5pPr>
      <a:lvl6pPr marL="2445875" indent="-222352" algn="l" defTabSz="889409" rtl="0" eaLnBrk="1" latinLnBrk="0" hangingPunct="1">
        <a:spcBef>
          <a:spcPct val="20000"/>
        </a:spcBef>
        <a:buFont typeface="Arial" pitchFamily="34" charset="0"/>
        <a:buChar char="•"/>
        <a:defRPr kumimoji="1"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890579" indent="-222352" algn="l" defTabSz="889409" rtl="0" eaLnBrk="1" latinLnBrk="0" hangingPunct="1">
        <a:spcBef>
          <a:spcPct val="20000"/>
        </a:spcBef>
        <a:buFont typeface="Arial" pitchFamily="34" charset="0"/>
        <a:buChar char="•"/>
        <a:defRPr kumimoji="1"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35284" indent="-222352" algn="l" defTabSz="889409" rtl="0" eaLnBrk="1" latinLnBrk="0" hangingPunct="1">
        <a:spcBef>
          <a:spcPct val="20000"/>
        </a:spcBef>
        <a:buFont typeface="Arial" pitchFamily="34" charset="0"/>
        <a:buChar char="•"/>
        <a:defRPr kumimoji="1"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779988" indent="-222352" algn="l" defTabSz="889409" rtl="0" eaLnBrk="1" latinLnBrk="0" hangingPunct="1">
        <a:spcBef>
          <a:spcPct val="20000"/>
        </a:spcBef>
        <a:buFont typeface="Arial" pitchFamily="34" charset="0"/>
        <a:buChar char="•"/>
        <a:defRPr kumimoji="1"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4705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89409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34114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78818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23523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68227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12932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57636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mlr.org/papers/volume11/erhan10a/erhan10a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.png"/><Relationship Id="rId3" Type="http://schemas.openxmlformats.org/officeDocument/2006/relationships/image" Target="../media/image20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Relationship Id="rId14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6.png"/><Relationship Id="rId3" Type="http://schemas.openxmlformats.org/officeDocument/2006/relationships/image" Target="../media/image110.png"/><Relationship Id="rId7" Type="http://schemas.openxmlformats.org/officeDocument/2006/relationships/image" Target="../media/image16.png"/><Relationship Id="rId12" Type="http://schemas.openxmlformats.org/officeDocument/2006/relationships/image" Target="../media/image25.png"/><Relationship Id="rId2" Type="http://schemas.openxmlformats.org/officeDocument/2006/relationships/image" Target="../media/image140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24.png"/><Relationship Id="rId5" Type="http://schemas.openxmlformats.org/officeDocument/2006/relationships/image" Target="../media/image120.png"/><Relationship Id="rId15" Type="http://schemas.openxmlformats.org/officeDocument/2006/relationships/image" Target="../media/image31.png"/><Relationship Id="rId10" Type="http://schemas.openxmlformats.org/officeDocument/2006/relationships/image" Target="../media/image230.png"/><Relationship Id="rId4" Type="http://schemas.openxmlformats.org/officeDocument/2006/relationships/image" Target="../media/image100.png"/><Relationship Id="rId9" Type="http://schemas.openxmlformats.org/officeDocument/2006/relationships/image" Target="../media/image18.png"/><Relationship Id="rId1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picklerick.io/morphing_faces/online_demo.html" TargetMode="External"/><Relationship Id="rId2" Type="http://schemas.openxmlformats.org/officeDocument/2006/relationships/hyperlink" Target="https://www.youtube.com/watch?v=XNZIN7Jh3S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MZqBFjd6mJQ&amp;feature=youtu.be" TargetMode="External"/><Relationship Id="rId5" Type="http://schemas.openxmlformats.org/officeDocument/2006/relationships/hyperlink" Target="https://www.youtube.com/watch?v=G_S5m8Jb3Yg&amp;feature=youtu.be" TargetMode="External"/><Relationship Id="rId4" Type="http://schemas.openxmlformats.org/officeDocument/2006/relationships/hyperlink" Target="https://youtu.be/0QI3xgXuB-Q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.coursera.org/neuralnets-2012-001/lecture/169" TargetMode="External"/><Relationship Id="rId2" Type="http://schemas.openxmlformats.org/officeDocument/2006/relationships/hyperlink" Target="https://class.coursera.org/neuralnets-2012-001/lecture/16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968991"/>
            <a:ext cx="10363200" cy="2631461"/>
          </a:xfrm>
        </p:spPr>
        <p:txBody>
          <a:bodyPr>
            <a:normAutofit/>
          </a:bodyPr>
          <a:lstStyle/>
          <a:p>
            <a:r>
              <a:rPr lang="en-US" dirty="0"/>
              <a:t>CSCI 5922</a:t>
            </a:r>
            <a:br>
              <a:rPr lang="en-US" dirty="0"/>
            </a:br>
            <a:r>
              <a:rPr lang="en-US" dirty="0"/>
              <a:t>Neural Networks and Deep Learning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Unsupervised Learning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Mike </a:t>
            </a:r>
            <a:r>
              <a:rPr lang="en-US" dirty="0" err="1">
                <a:solidFill>
                  <a:schemeClr val="tx1"/>
                </a:solidFill>
              </a:rPr>
              <a:t>Mozer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Department of Computer Science and</a:t>
            </a:r>
            <a:br>
              <a:rPr lang="en-US" dirty="0"/>
            </a:br>
            <a:r>
              <a:rPr lang="en-US" dirty="0"/>
              <a:t>Institute of Cognitive Science</a:t>
            </a:r>
            <a:br>
              <a:rPr lang="en-US" dirty="0"/>
            </a:br>
            <a:r>
              <a:rPr lang="en-US" dirty="0"/>
              <a:t>University of Colorado at Boulder</a:t>
            </a:r>
          </a:p>
        </p:txBody>
      </p:sp>
    </p:spTree>
    <p:extLst>
      <p:ext uri="{BB962C8B-B14F-4D97-AF65-F5344CB8AC3E}">
        <p14:creationId xmlns:p14="http://schemas.microsoft.com/office/powerpoint/2010/main" val="56174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Restricted Boltzmann Machines (RBMs)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For today, RBM is like an </a:t>
                </a:r>
                <a:r>
                  <a:rPr lang="en-US" dirty="0" err="1"/>
                  <a:t>autoencoder</a:t>
                </a:r>
                <a:r>
                  <a:rPr lang="en-US" dirty="0"/>
                  <a:t> with the output layer folded back onto the input.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We’ll spend a whole class on probabilistic models like RBMs</a:t>
                </a:r>
              </a:p>
              <a:p>
                <a:r>
                  <a:rPr lang="en-US" dirty="0"/>
                  <a:t>Additional constraints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𝑾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𝒊𝒏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𝒕𝒐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𝒉𝒊𝒅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 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charset="0"/>
                          </a:rPr>
                          <m:t>𝑾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𝒉𝒊𝒅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𝒕𝒐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𝒐𝒖𝒕</m:t>
                        </m:r>
                      </m:sub>
                      <m:sup>
                        <m:r>
                          <a:rPr lang="en-US" b="1" i="0" smtClean="0">
                            <a:latin typeface="Cambria Math" charset="0"/>
                          </a:rPr>
                          <m:t>𝐓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probabilistic neurons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t="-2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3247839" y="1976139"/>
            <a:ext cx="5696323" cy="1592726"/>
            <a:chOff x="3673822" y="2635722"/>
            <a:chExt cx="5696323" cy="1592726"/>
          </a:xfrm>
        </p:grpSpPr>
        <p:grpSp>
          <p:nvGrpSpPr>
            <p:cNvPr id="43" name="Group 42"/>
            <p:cNvGrpSpPr/>
            <p:nvPr/>
          </p:nvGrpSpPr>
          <p:grpSpPr>
            <a:xfrm>
              <a:off x="3673822" y="2635722"/>
              <a:ext cx="2073244" cy="1592726"/>
              <a:chOff x="3667233" y="4032650"/>
              <a:chExt cx="2349677" cy="1805089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3667233" y="5446156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154692" y="5445857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129914" y="5445857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4641544" y="5449070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667233" y="5449070"/>
                <a:ext cx="2341642" cy="385755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4156556" y="4747120"/>
                <a:ext cx="1362996" cy="391882"/>
                <a:chOff x="6802144" y="5114046"/>
                <a:chExt cx="2102997" cy="604643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6802144" y="5114507"/>
                  <a:ext cx="599711" cy="59968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7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7554255" y="5114046"/>
                  <a:ext cx="599711" cy="599686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7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8305430" y="5119003"/>
                  <a:ext cx="599711" cy="59968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7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6802144" y="5114046"/>
                  <a:ext cx="2102997" cy="595190"/>
                </a:xfrm>
                <a:prstGeom prst="rect">
                  <a:avLst/>
                </a:prstGeom>
                <a:noFill/>
                <a:ln>
                  <a:solidFill>
                    <a:srgbClr val="66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71" dirty="0">
                    <a:solidFill>
                      <a:srgbClr val="7030A0"/>
                    </a:solidFill>
                  </a:endParaRPr>
                </a:p>
              </p:txBody>
            </p:sp>
          </p:grpSp>
          <p:cxnSp>
            <p:nvCxnSpPr>
              <p:cNvPr id="9" name="Straight Arrow Connector 8"/>
              <p:cNvCxnSpPr>
                <a:stCxn id="34" idx="0"/>
                <a:endCxn id="27" idx="4"/>
              </p:cNvCxnSpPr>
              <p:nvPr/>
            </p:nvCxnSpPr>
            <p:spPr>
              <a:xfrm flipV="1">
                <a:off x="4838054" y="5135789"/>
                <a:ext cx="304" cy="313281"/>
              </a:xfrm>
              <a:prstGeom prst="straightConnector1">
                <a:avLst/>
              </a:prstGeom>
              <a:ln>
                <a:solidFill>
                  <a:srgbClr val="660066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V="1">
                <a:off x="4832794" y="4424532"/>
                <a:ext cx="11128" cy="296023"/>
              </a:xfrm>
              <a:prstGeom prst="straightConnector1">
                <a:avLst/>
              </a:prstGeom>
              <a:ln>
                <a:solidFill>
                  <a:srgbClr val="660066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5620190" y="5445857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3675268" y="4032949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162727" y="4032650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137949" y="4032650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4649579" y="4035863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675268" y="4035863"/>
                <a:ext cx="2341642" cy="385755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628225" y="4032650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7303991" y="3263307"/>
              <a:ext cx="2066154" cy="962312"/>
              <a:chOff x="3667233" y="4747120"/>
              <a:chExt cx="2341642" cy="1090619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3667233" y="5446156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154692" y="5445857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5129914" y="5445857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641544" y="5449070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667233" y="5449070"/>
                <a:ext cx="2341642" cy="385755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4156556" y="4747120"/>
                <a:ext cx="1362996" cy="391882"/>
                <a:chOff x="6802144" y="5114046"/>
                <a:chExt cx="2102997" cy="604643"/>
              </a:xfrm>
            </p:grpSpPr>
            <p:sp>
              <p:nvSpPr>
                <p:cNvPr id="57" name="Oval 56"/>
                <p:cNvSpPr/>
                <p:nvPr/>
              </p:nvSpPr>
              <p:spPr>
                <a:xfrm>
                  <a:off x="6802144" y="5114507"/>
                  <a:ext cx="599711" cy="59968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7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7554255" y="5114046"/>
                  <a:ext cx="599711" cy="599686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7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8305430" y="5119003"/>
                  <a:ext cx="599711" cy="59968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7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6802144" y="5114046"/>
                  <a:ext cx="2102997" cy="595190"/>
                </a:xfrm>
                <a:prstGeom prst="rect">
                  <a:avLst/>
                </a:prstGeom>
                <a:noFill/>
                <a:ln>
                  <a:solidFill>
                    <a:srgbClr val="66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71" dirty="0">
                    <a:solidFill>
                      <a:srgbClr val="7030A0"/>
                    </a:solidFill>
                  </a:endParaRPr>
                </a:p>
              </p:txBody>
            </p:sp>
          </p:grpSp>
          <p:cxnSp>
            <p:nvCxnSpPr>
              <p:cNvPr id="48" name="Straight Arrow Connector 47"/>
              <p:cNvCxnSpPr/>
              <p:nvPr/>
            </p:nvCxnSpPr>
            <p:spPr>
              <a:xfrm flipV="1">
                <a:off x="4937810" y="5135789"/>
                <a:ext cx="304" cy="313281"/>
              </a:xfrm>
              <a:prstGeom prst="straightConnector1">
                <a:avLst/>
              </a:prstGeom>
              <a:ln>
                <a:solidFill>
                  <a:srgbClr val="660066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H="1">
                <a:off x="4781473" y="5141354"/>
                <a:ext cx="1873" cy="310629"/>
              </a:xfrm>
              <a:prstGeom prst="straightConnector1">
                <a:avLst/>
              </a:prstGeom>
              <a:ln>
                <a:solidFill>
                  <a:srgbClr val="660066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Oval 49"/>
              <p:cNvSpPr/>
              <p:nvPr/>
            </p:nvSpPr>
            <p:spPr>
              <a:xfrm>
                <a:off x="5620190" y="5445857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3772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RBM </a:t>
            </a:r>
            <a:r>
              <a:rPr lang="en-US" dirty="0" err="1"/>
              <a:t>Autoencoder</a:t>
            </a:r>
            <a:endParaRPr lang="en-US" dirty="0"/>
          </a:p>
        </p:txBody>
      </p:sp>
      <p:pic>
        <p:nvPicPr>
          <p:cNvPr id="4" name="Content Placeholder 3" descr="Screen Shot 2015-02-24 at 10.06.55 PM.pdf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097" r="-31097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879884" y="6401201"/>
            <a:ext cx="4660635" cy="513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35" b="1" dirty="0">
                <a:solidFill>
                  <a:srgbClr val="0F6FC6"/>
                </a:solidFill>
              </a:rPr>
              <a:t>Hinton &amp; Salakhutdinov (2006)</a:t>
            </a:r>
          </a:p>
        </p:txBody>
      </p:sp>
    </p:spTree>
    <p:extLst>
      <p:ext uri="{BB962C8B-B14F-4D97-AF65-F5344CB8AC3E}">
        <p14:creationId xmlns:p14="http://schemas.microsoft.com/office/powerpoint/2010/main" val="1321112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2-24 at 10.09.56 PM.pd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338" b="-203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278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2-24 at 10.10.21 PM.pd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85" b="-50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2404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Does Unsupervised Pretraining Help Deep Learning?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hlinkClick r:id="rId3"/>
              </a:rPr>
              <a:t>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hlinkClick r:id="rId3"/>
              </a:rPr>
              <a:t>Erhan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hlinkClick r:id="rId3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hlinkClick r:id="rId3"/>
              </a:rPr>
              <a:t>Bengio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hlinkClick r:id="rId3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hlinkClick r:id="rId3"/>
              </a:rPr>
              <a:t>Courville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hlinkClick r:id="rId3"/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hlinkClick r:id="rId3"/>
              </a:rPr>
              <a:t>Manzagol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hlinkClick r:id="rId3"/>
              </a:rPr>
              <a:t>, Vincent, &amp;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hlinkClick r:id="rId3"/>
              </a:rPr>
              <a:t>Bengio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hlinkClick r:id="rId3"/>
              </a:rPr>
              <a:t> 2010)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“Unsupervised training guides the learning toward basins of attraction of minima that support better generalization from the training set”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More hidden layers -&gt; </a:t>
            </a:r>
            <a:br>
              <a:rPr lang="en-US" dirty="0"/>
            </a:br>
            <a:r>
              <a:rPr lang="en-US" dirty="0"/>
              <a:t>increase likelihood of </a:t>
            </a:r>
            <a:br>
              <a:rPr lang="en-US" dirty="0"/>
            </a:br>
            <a:r>
              <a:rPr lang="en-US" dirty="0"/>
              <a:t>poor local minima</a:t>
            </a:r>
          </a:p>
          <a:p>
            <a:pPr lvl="1"/>
            <a:r>
              <a:rPr lang="en-US" dirty="0"/>
              <a:t>result is robust to random</a:t>
            </a:r>
            <a:br>
              <a:rPr lang="en-US" dirty="0"/>
            </a:br>
            <a:r>
              <a:rPr lang="en-US" dirty="0"/>
              <a:t>initialization seed</a:t>
            </a:r>
          </a:p>
        </p:txBody>
      </p:sp>
      <p:pic>
        <p:nvPicPr>
          <p:cNvPr id="4" name="Picture 3" descr="Screen Shot 2015-03-03 at 11.24.45 P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952" y="2868706"/>
            <a:ext cx="7429500" cy="398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4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179E-6 4.80082E-6 L 0.29557 -0.0729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0" y="-36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Learning Trajectory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3" y="1371604"/>
            <a:ext cx="8647656" cy="47545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Train 50 nets with and without pretraining on MNIST</a:t>
            </a:r>
          </a:p>
          <a:p>
            <a:pPr lvl="1"/>
            <a:r>
              <a:rPr lang="en-US" dirty="0"/>
              <a:t>No easy way to compare weights, but it is possible to compare </a:t>
            </a:r>
            <a:r>
              <a:rPr lang="en-US" i="1" dirty="0"/>
              <a:t>functions</a:t>
            </a:r>
          </a:p>
          <a:p>
            <a:r>
              <a:rPr lang="en-US" dirty="0"/>
              <a:t>Comparison procedure</a:t>
            </a:r>
          </a:p>
          <a:p>
            <a:pPr lvl="1"/>
            <a:r>
              <a:rPr lang="en-US" dirty="0"/>
              <a:t>At various points in training, form giant vector of output for each</a:t>
            </a:r>
            <a:br>
              <a:rPr lang="en-US" dirty="0"/>
            </a:br>
            <a:r>
              <a:rPr lang="en-US" dirty="0"/>
              <a:t>training example</a:t>
            </a:r>
          </a:p>
          <a:p>
            <a:pPr lvl="1"/>
            <a:r>
              <a:rPr lang="en-US" dirty="0"/>
              <a:t>Perform dimensionality reduction using ISOMAP</a:t>
            </a:r>
          </a:p>
          <a:p>
            <a:r>
              <a:rPr lang="en-US" dirty="0"/>
              <a:t>Observations</a:t>
            </a:r>
          </a:p>
          <a:p>
            <a:pPr lvl="1"/>
            <a:r>
              <a:rPr lang="en-US" dirty="0" err="1"/>
              <a:t>Pretrained</a:t>
            </a:r>
            <a:r>
              <a:rPr lang="en-US" dirty="0"/>
              <a:t> and not-</a:t>
            </a:r>
            <a:r>
              <a:rPr lang="en-US" dirty="0" err="1"/>
              <a:t>pretrained</a:t>
            </a:r>
            <a:r>
              <a:rPr lang="en-US" dirty="0"/>
              <a:t> models start and stay in different</a:t>
            </a:r>
            <a:br>
              <a:rPr lang="en-US" dirty="0"/>
            </a:br>
            <a:r>
              <a:rPr lang="en-US" dirty="0"/>
              <a:t>regions of function space</a:t>
            </a:r>
          </a:p>
          <a:p>
            <a:pPr lvl="1"/>
            <a:r>
              <a:rPr lang="en-US" dirty="0"/>
              <a:t>More variance (different local optima?) with not-</a:t>
            </a:r>
            <a:r>
              <a:rPr lang="en-US" dirty="0" err="1"/>
              <a:t>pretrained</a:t>
            </a:r>
            <a:r>
              <a:rPr lang="en-US" dirty="0"/>
              <a:t> models</a:t>
            </a:r>
          </a:p>
        </p:txBody>
      </p:sp>
      <p:pic>
        <p:nvPicPr>
          <p:cNvPr id="4" name="Picture 3" descr="Screen Shot 2015-03-03 at 11.38.13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043" y="2938080"/>
            <a:ext cx="3553542" cy="3020511"/>
          </a:xfrm>
          <a:prstGeom prst="rect">
            <a:avLst/>
          </a:prstGeom>
        </p:spPr>
      </p:pic>
      <p:pic>
        <p:nvPicPr>
          <p:cNvPr id="5" name="Picture 4" descr="Screen Shot 2015-03-03 at 11.38.31 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046" y="6141253"/>
            <a:ext cx="4919954" cy="73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</a:t>
            </a:r>
            <a:r>
              <a:rPr lang="en-US" dirty="0" err="1"/>
              <a:t>Autoencoders</a:t>
            </a:r>
            <a:r>
              <a:rPr lang="en-US" dirty="0"/>
              <a:t> To Initialize Weights</a:t>
            </a:r>
            <a:br>
              <a:rPr lang="en-US" dirty="0"/>
            </a:br>
            <a:r>
              <a:rPr lang="en-US" dirty="0"/>
              <a:t>For 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Effective pretraining of weights should act as a </a:t>
            </a:r>
            <a:r>
              <a:rPr lang="en-US" dirty="0" err="1"/>
              <a:t>regularizer</a:t>
            </a:r>
            <a:endParaRPr lang="en-US" dirty="0"/>
          </a:p>
          <a:p>
            <a:pPr lvl="1"/>
            <a:r>
              <a:rPr lang="en-US" dirty="0"/>
              <a:t>Limits the region of weight space that will be explored by supervised learning</a:t>
            </a:r>
          </a:p>
          <a:p>
            <a:r>
              <a:rPr lang="en-US" dirty="0" err="1"/>
              <a:t>Autoencoder</a:t>
            </a:r>
            <a:r>
              <a:rPr lang="en-US" dirty="0"/>
              <a:t> must be learned well enough to move weights away from origin</a:t>
            </a:r>
          </a:p>
        </p:txBody>
      </p:sp>
    </p:spTree>
    <p:extLst>
      <p:ext uri="{BB962C8B-B14F-4D97-AF65-F5344CB8AC3E}">
        <p14:creationId xmlns:p14="http://schemas.microsoft.com/office/powerpoint/2010/main" val="1027418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Danger Of Unsupervised </a:t>
            </a:r>
            <a:r>
              <a:rPr lang="en-US" dirty="0" err="1"/>
              <a:t>Pretraining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Simple </a:t>
            </a:r>
            <a:r>
              <a:rPr lang="en-US" dirty="0" err="1"/>
              <a:t>Autoencoder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Architecture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𝑦</m:t>
                    </m:r>
                    <m:r>
                      <a:rPr lang="en-US" i="1" dirty="0" smtClean="0">
                        <a:latin typeface="Cambria Math" charset="0"/>
                      </a:rPr>
                      <m:t> = </m:t>
                    </m:r>
                    <m:r>
                      <m:rPr>
                        <m:sty m:val="p"/>
                      </m:rPr>
                      <a:rPr lang="en-US" i="1" dirty="0" err="1" smtClean="0">
                        <a:latin typeface="Cambria Math" charset="0"/>
                      </a:rPr>
                      <m:t>tanh</m:t>
                    </m:r>
                    <m:r>
                      <a:rPr lang="en-US" i="1" dirty="0" smtClean="0">
                        <a:latin typeface="Cambria Math" charset="0"/>
                      </a:rPr>
                      <m:t>⁡(</m:t>
                    </m:r>
                    <m:r>
                      <a:rPr lang="en-US" i="1" dirty="0" smtClean="0">
                        <a:latin typeface="Cambria Math" charset="0"/>
                      </a:rPr>
                      <m:t>𝑤</m:t>
                    </m:r>
                    <m:r>
                      <a:rPr lang="en-US" i="1" baseline="-25000" dirty="0" smtClean="0">
                        <a:latin typeface="Cambria Math" charset="0"/>
                      </a:rPr>
                      <m:t>2</m:t>
                    </m:r>
                    <m:r>
                      <a:rPr lang="en-US" i="1" dirty="0" smtClean="0">
                        <a:latin typeface="Cambria Math" charset="0"/>
                      </a:rPr>
                      <m:t>h</m:t>
                    </m:r>
                    <m:r>
                      <a:rPr lang="en-US" i="1" dirty="0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h</m:t>
                    </m:r>
                    <m:r>
                      <a:rPr lang="en-US" i="1" dirty="0" smtClean="0">
                        <a:latin typeface="Cambria Math" charset="0"/>
                      </a:rPr>
                      <m:t> = </m:t>
                    </m:r>
                    <m:r>
                      <m:rPr>
                        <m:sty m:val="p"/>
                      </m:rPr>
                      <a:rPr lang="en-US" i="1" dirty="0" err="1" smtClean="0">
                        <a:latin typeface="Cambria Math" charset="0"/>
                      </a:rPr>
                      <m:t>tanh</m:t>
                    </m:r>
                    <m:r>
                      <a:rPr lang="en-US" i="1" dirty="0" smtClean="0">
                        <a:latin typeface="Cambria Math" charset="0"/>
                      </a:rPr>
                      <m:t>⁡(</m:t>
                    </m:r>
                    <m:r>
                      <a:rPr lang="en-US" i="1" dirty="0" smtClean="0">
                        <a:latin typeface="Cambria Math" charset="0"/>
                      </a:rPr>
                      <m:t>𝑤</m:t>
                    </m:r>
                    <m:r>
                      <a:rPr lang="en-US" i="1" baseline="-25000" dirty="0" smtClean="0">
                        <a:latin typeface="Cambria Math" charset="0"/>
                      </a:rPr>
                      <m:t>1</m:t>
                    </m:r>
                    <m:r>
                      <a:rPr lang="en-US" i="1" dirty="0" smtClean="0">
                        <a:latin typeface="Cambria Math" charset="0"/>
                      </a:rPr>
                      <m:t>𝑥</m:t>
                    </m:r>
                    <m:r>
                      <a:rPr lang="en-US" i="1" dirty="0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100 training examples with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𝑥</m:t>
                    </m:r>
                    <m:r>
                      <a:rPr lang="en-US" i="1" dirty="0" smtClean="0">
                        <a:latin typeface="Cambria Math" charset="0"/>
                      </a:rPr>
                      <m:t> ~ </m:t>
                    </m:r>
                    <m:r>
                      <a:rPr lang="en-US" i="1" dirty="0" smtClean="0">
                        <a:latin typeface="Cambria Math" charset="0"/>
                      </a:rPr>
                      <m:t>𝑈𝑛𝑖𝑓𝑜𝑟𝑚</m:t>
                    </m:r>
                    <m:r>
                      <a:rPr lang="en-US" i="1" dirty="0" smtClean="0">
                        <a:latin typeface="Cambria Math" charset="0"/>
                      </a:rPr>
                      <m:t>(−1,+1)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𝑦</m:t>
                    </m:r>
                    <m:r>
                      <a:rPr lang="en-US" i="1" baseline="-25000" dirty="0" err="1" smtClean="0">
                        <a:latin typeface="Cambria Math" charset="0"/>
                      </a:rPr>
                      <m:t>𝑡𝑎𝑟𝑔𝑒𝑡</m:t>
                    </m:r>
                    <m:r>
                      <a:rPr lang="en-US" i="1" dirty="0" smtClean="0">
                        <a:latin typeface="Cambria Math" charset="0"/>
                      </a:rPr>
                      <m:t> = </m:t>
                    </m:r>
                    <m:r>
                      <a:rPr lang="en-US" i="1" dirty="0" smtClean="0">
                        <a:latin typeface="Cambria Math" charset="0"/>
                      </a:rPr>
                      <m:t>𝑥</m:t>
                    </m:r>
                  </m:oMath>
                </a14:m>
                <a:endParaRPr lang="en-US" dirty="0"/>
              </a:p>
              <a:p>
                <a:r>
                  <a:rPr lang="en-US" dirty="0"/>
                  <a:t>What are the optimal weights?</a:t>
                </a:r>
              </a:p>
              <a:p>
                <a:r>
                  <a:rPr lang="en-US" dirty="0"/>
                  <a:t>How many solutions are there?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t="-1667" b="-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8540144" y="3921936"/>
            <a:ext cx="862005" cy="862005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1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7" name="Oval 6"/>
          <p:cNvSpPr/>
          <p:nvPr/>
        </p:nvSpPr>
        <p:spPr>
          <a:xfrm>
            <a:off x="8540144" y="2677264"/>
            <a:ext cx="862005" cy="862005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1" dirty="0">
                <a:solidFill>
                  <a:srgbClr val="7030A0"/>
                </a:solidFill>
              </a:rPr>
              <a:t>h</a:t>
            </a:r>
          </a:p>
        </p:txBody>
      </p:sp>
      <p:sp>
        <p:nvSpPr>
          <p:cNvPr id="9" name="Oval 8"/>
          <p:cNvSpPr/>
          <p:nvPr/>
        </p:nvSpPr>
        <p:spPr>
          <a:xfrm>
            <a:off x="8545314" y="1445839"/>
            <a:ext cx="862005" cy="862005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1" dirty="0">
                <a:solidFill>
                  <a:srgbClr val="7030A0"/>
                </a:solidFill>
              </a:rPr>
              <a:t>y</a:t>
            </a:r>
          </a:p>
        </p:txBody>
      </p:sp>
      <p:cxnSp>
        <p:nvCxnSpPr>
          <p:cNvPr id="11" name="Straight Arrow Connector 10"/>
          <p:cNvCxnSpPr>
            <a:stCxn id="6" idx="0"/>
            <a:endCxn id="7" idx="4"/>
          </p:cNvCxnSpPr>
          <p:nvPr/>
        </p:nvCxnSpPr>
        <p:spPr>
          <a:xfrm flipV="1">
            <a:off x="8971146" y="3539269"/>
            <a:ext cx="0" cy="38266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976317" y="2286609"/>
            <a:ext cx="0" cy="38266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407319" y="3519674"/>
            <a:ext cx="553357" cy="5132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735" dirty="0"/>
              <a:t>w</a:t>
            </a:r>
            <a:r>
              <a:rPr lang="en-US" sz="2735" baseline="-25000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02149" y="2263391"/>
            <a:ext cx="553357" cy="5132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735" dirty="0"/>
              <a:t>w</a:t>
            </a:r>
            <a:r>
              <a:rPr lang="en-US" sz="2735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56731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</a:t>
            </a:r>
            <a:r>
              <a:rPr lang="en-US" dirty="0" err="1"/>
              <a:t>Autoencoder</a:t>
            </a:r>
            <a:r>
              <a:rPr lang="en-US" dirty="0"/>
              <a:t>: Weight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2 at 10.10.22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575" y="1479362"/>
            <a:ext cx="7839202" cy="471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80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</a:t>
            </a:r>
            <a:r>
              <a:rPr lang="en-US" dirty="0" err="1"/>
              <a:t>Autoencoder</a:t>
            </a:r>
            <a:r>
              <a:rPr lang="en-US" dirty="0"/>
              <a:t>: Error Surface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32966" y="5569706"/>
            <a:ext cx="553357" cy="5132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735" dirty="0"/>
              <a:t>w</a:t>
            </a:r>
            <a:r>
              <a:rPr lang="en-US" sz="2735" baseline="-250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2381" y="3219627"/>
            <a:ext cx="553357" cy="5132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735" dirty="0"/>
              <a:t>w</a:t>
            </a:r>
            <a:r>
              <a:rPr lang="en-US" sz="2735" baseline="-25000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668088" y="3352322"/>
            <a:ext cx="3322769" cy="5132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735" dirty="0"/>
              <a:t>log sum squared error</a:t>
            </a:r>
            <a:endParaRPr lang="en-US" sz="2735" baseline="-25000" dirty="0"/>
          </a:p>
        </p:txBody>
      </p:sp>
      <p:pic>
        <p:nvPicPr>
          <p:cNvPr id="9" name="Picture 8" descr="logerror_autoencod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946" y="1590696"/>
            <a:ext cx="4459941" cy="405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6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Discovering High-Level Features Via Unsupervised Learning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(Le et al., 2012)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set</a:t>
            </a:r>
          </a:p>
          <a:p>
            <a:pPr lvl="1"/>
            <a:r>
              <a:rPr lang="en-US" dirty="0"/>
              <a:t>10M YouTube videos</a:t>
            </a:r>
          </a:p>
          <a:p>
            <a:pPr lvl="1"/>
            <a:r>
              <a:rPr lang="en-US" dirty="0"/>
              <a:t>single frame sampled</a:t>
            </a:r>
            <a:br>
              <a:rPr lang="en-US" dirty="0"/>
            </a:br>
            <a:r>
              <a:rPr lang="en-US" dirty="0"/>
              <a:t>from each</a:t>
            </a:r>
          </a:p>
          <a:p>
            <a:pPr lvl="1"/>
            <a:r>
              <a:rPr lang="en-US" dirty="0"/>
              <a:t>200 x 200 pixels</a:t>
            </a:r>
          </a:p>
          <a:p>
            <a:pPr lvl="1"/>
            <a:r>
              <a:rPr lang="en-US" dirty="0"/>
              <a:t>fewer than 3% of</a:t>
            </a:r>
            <a:br>
              <a:rPr lang="en-US" dirty="0"/>
            </a:br>
            <a:r>
              <a:rPr lang="en-US" dirty="0"/>
              <a:t>frames contain</a:t>
            </a:r>
            <a:br>
              <a:rPr lang="en-US" dirty="0"/>
            </a:br>
            <a:r>
              <a:rPr lang="en-US" dirty="0"/>
              <a:t>faces (using </a:t>
            </a:r>
            <a:r>
              <a:rPr lang="en-US" dirty="0" err="1"/>
              <a:t>OpenCV</a:t>
            </a:r>
            <a:br>
              <a:rPr lang="en-US" dirty="0"/>
            </a:br>
            <a:r>
              <a:rPr lang="en-US" dirty="0"/>
              <a:t>face detector)</a:t>
            </a:r>
          </a:p>
        </p:txBody>
      </p:sp>
      <p:pic>
        <p:nvPicPr>
          <p:cNvPr id="4" name="Picture 3" descr="Screen Shot 2015-03-03 at 11.51.34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071" y="2078964"/>
            <a:ext cx="4202764" cy="348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92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Supervised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Architecture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𝑦</m:t>
                    </m:r>
                    <m:r>
                      <a:rPr lang="en-US" i="1" dirty="0" smtClean="0">
                        <a:latin typeface="Cambria Math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i="1" dirty="0" err="1">
                        <a:latin typeface="Cambria Math" charset="0"/>
                      </a:rPr>
                      <m:t>tanh</m:t>
                    </m:r>
                    <m:r>
                      <a:rPr lang="en-US" i="1" dirty="0">
                        <a:latin typeface="Cambria Math" charset="0"/>
                      </a:rPr>
                      <m:t>⁡(</m:t>
                    </m:r>
                    <m:r>
                      <a:rPr lang="en-US" i="1" dirty="0">
                        <a:latin typeface="Cambria Math" charset="0"/>
                      </a:rPr>
                      <m:t>𝑤</m:t>
                    </m:r>
                    <m:r>
                      <a:rPr lang="en-US" i="1" baseline="-25000" dirty="0">
                        <a:latin typeface="Cambria Math" charset="0"/>
                      </a:rPr>
                      <m:t>2</m:t>
                    </m:r>
                    <m:r>
                      <a:rPr lang="en-US" i="1" dirty="0">
                        <a:latin typeface="Cambria Math" charset="0"/>
                      </a:rPr>
                      <m:t> </m:t>
                    </m:r>
                    <m:r>
                      <a:rPr lang="en-US" i="1" dirty="0" smtClean="0">
                        <a:latin typeface="Cambria Math" charset="0"/>
                      </a:rPr>
                      <m:t>h</m:t>
                    </m:r>
                    <m:r>
                      <a:rPr lang="en-US" i="1" dirty="0" smtClean="0">
                        <a:latin typeface="Cambria Math" charset="0"/>
                      </a:rPr>
                      <m:t>+1)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h</m:t>
                    </m:r>
                    <m:r>
                      <a:rPr lang="en-US" i="1" dirty="0" smtClean="0">
                        <a:latin typeface="Cambria Math" charset="0"/>
                      </a:rPr>
                      <m:t> =</m:t>
                    </m:r>
                    <m:r>
                      <m:rPr>
                        <m:sty m:val="p"/>
                      </m:rPr>
                      <a:rPr lang="en-US" i="1" dirty="0" err="1">
                        <a:latin typeface="Cambria Math" charset="0"/>
                      </a:rPr>
                      <m:t>tanh</m:t>
                    </m:r>
                    <m:r>
                      <a:rPr lang="en-US" i="1" dirty="0">
                        <a:latin typeface="Cambria Math" charset="0"/>
                      </a:rPr>
                      <m:t>⁡(</m:t>
                    </m:r>
                    <m:r>
                      <a:rPr lang="en-US" i="1" dirty="0">
                        <a:latin typeface="Cambria Math" charset="0"/>
                      </a:rPr>
                      <m:t>𝑤</m:t>
                    </m:r>
                    <m:r>
                      <a:rPr lang="en-US" i="1" baseline="-25000" dirty="0">
                        <a:latin typeface="Cambria Math" charset="0"/>
                      </a:rPr>
                      <m:t>1</m:t>
                    </m:r>
                    <m:r>
                      <a:rPr lang="en-US" i="1" dirty="0">
                        <a:latin typeface="Cambria Math" charset="0"/>
                      </a:rPr>
                      <m:t> </m:t>
                    </m:r>
                    <m:r>
                      <a:rPr lang="en-US" i="1" dirty="0" smtClean="0">
                        <a:latin typeface="Cambria Math" charset="0"/>
                      </a:rPr>
                      <m:t>𝑥</m:t>
                    </m:r>
                    <m:r>
                      <a:rPr lang="en-US" i="1" dirty="0" smtClean="0">
                        <a:latin typeface="Cambria Math" charset="0"/>
                      </a:rPr>
                      <m:t>−1)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100 training examples with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𝑥</m:t>
                    </m:r>
                    <m:r>
                      <a:rPr lang="en-US" i="1" dirty="0" smtClean="0">
                        <a:latin typeface="Cambria Math" charset="0"/>
                      </a:rPr>
                      <m:t> ~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charset="0"/>
                      </a:rPr>
                      <m:t>Uniform</m:t>
                    </m:r>
                    <m:r>
                      <a:rPr lang="en-US" i="1" dirty="0" smtClean="0">
                        <a:latin typeface="Cambria Math" charset="0"/>
                      </a:rPr>
                      <m:t>(−1,+1)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𝑦</m:t>
                    </m:r>
                    <m:r>
                      <a:rPr lang="en-US" i="1" baseline="-25000" dirty="0" err="1" smtClean="0">
                        <a:latin typeface="Cambria Math" charset="0"/>
                      </a:rPr>
                      <m:t>𝑡𝑎𝑟𝑔𝑒𝑡</m:t>
                    </m:r>
                    <m:r>
                      <a:rPr lang="en-US" i="1" dirty="0" smtClean="0"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i="1" dirty="0" err="1" smtClean="0">
                        <a:latin typeface="Cambria Math" charset="0"/>
                      </a:rPr>
                      <m:t>tanh</m:t>
                    </m:r>
                    <m:r>
                      <a:rPr lang="en-US" i="1" dirty="0" smtClean="0">
                        <a:latin typeface="Cambria Math" charset="0"/>
                      </a:rPr>
                      <m:t>⁡(−2</m:t>
                    </m:r>
                    <m:r>
                      <a:rPr lang="en-US" b="1" i="1" dirty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1" dirty="0" err="1" smtClean="0">
                        <a:latin typeface="Cambria Math" charset="0"/>
                      </a:rPr>
                      <m:t>tanh</m:t>
                    </m:r>
                    <m:r>
                      <a:rPr lang="en-US" i="1" dirty="0" smtClean="0">
                        <a:latin typeface="Cambria Math" charset="0"/>
                      </a:rPr>
                      <m:t>⁡(3</m:t>
                    </m:r>
                    <m:r>
                      <a:rPr lang="en-US" i="1" dirty="0" smtClean="0">
                        <a:latin typeface="Cambria Math" charset="0"/>
                      </a:rPr>
                      <m:t>𝑥</m:t>
                    </m:r>
                    <m:r>
                      <a:rPr lang="en-US" i="1" dirty="0" smtClean="0">
                        <a:latin typeface="Cambria Math" charset="0"/>
                      </a:rPr>
                      <m:t>+1</m:t>
                    </m:r>
                    <m:r>
                      <a:rPr lang="en-US" b="1" i="1" dirty="0" smtClean="0">
                        <a:latin typeface="Cambria Math" charset="0"/>
                      </a:rPr>
                      <m:t>)</m:t>
                    </m:r>
                    <m:r>
                      <a:rPr lang="en-US" i="1" dirty="0" smtClean="0">
                        <a:latin typeface="Cambria Math" charset="0"/>
                      </a:rPr>
                      <m:t>−1)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What are the optimal weights?</a:t>
                </a:r>
              </a:p>
              <a:p>
                <a:r>
                  <a:rPr lang="en-US" dirty="0"/>
                  <a:t>How many solutions are there?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t="-1667" b="-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8540144" y="3921936"/>
            <a:ext cx="862005" cy="862005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1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7" name="Oval 6"/>
          <p:cNvSpPr/>
          <p:nvPr/>
        </p:nvSpPr>
        <p:spPr>
          <a:xfrm>
            <a:off x="8540144" y="2677264"/>
            <a:ext cx="862005" cy="862005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1" dirty="0">
                <a:solidFill>
                  <a:srgbClr val="7030A0"/>
                </a:solidFill>
              </a:rPr>
              <a:t>h</a:t>
            </a:r>
          </a:p>
        </p:txBody>
      </p:sp>
      <p:sp>
        <p:nvSpPr>
          <p:cNvPr id="9" name="Oval 8"/>
          <p:cNvSpPr/>
          <p:nvPr/>
        </p:nvSpPr>
        <p:spPr>
          <a:xfrm>
            <a:off x="8545314" y="1445839"/>
            <a:ext cx="862005" cy="862005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1" dirty="0">
                <a:solidFill>
                  <a:srgbClr val="7030A0"/>
                </a:solidFill>
              </a:rPr>
              <a:t>y</a:t>
            </a:r>
          </a:p>
        </p:txBody>
      </p:sp>
      <p:cxnSp>
        <p:nvCxnSpPr>
          <p:cNvPr id="11" name="Straight Arrow Connector 10"/>
          <p:cNvCxnSpPr>
            <a:stCxn id="6" idx="0"/>
            <a:endCxn id="7" idx="4"/>
          </p:cNvCxnSpPr>
          <p:nvPr/>
        </p:nvCxnSpPr>
        <p:spPr>
          <a:xfrm flipV="1">
            <a:off x="8971146" y="3539269"/>
            <a:ext cx="0" cy="38266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976317" y="2286609"/>
            <a:ext cx="0" cy="38266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407319" y="3519674"/>
            <a:ext cx="553357" cy="5132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735" dirty="0"/>
              <a:t>w</a:t>
            </a:r>
            <a:r>
              <a:rPr lang="en-US" sz="2735" baseline="-25000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02149" y="2263391"/>
            <a:ext cx="553357" cy="5132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735" dirty="0"/>
              <a:t>w</a:t>
            </a:r>
            <a:r>
              <a:rPr lang="en-US" sz="2735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5184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Simple Supervised Problem:  Error Surface 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553454" y="1542818"/>
            <a:ext cx="5085091" cy="4217826"/>
            <a:chOff x="6540890" y="1988667"/>
            <a:chExt cx="4057316" cy="3365337"/>
          </a:xfrm>
        </p:grpSpPr>
        <p:pic>
          <p:nvPicPr>
            <p:cNvPr id="4" name="Picture 3" descr="error_supervised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3795" y="1988667"/>
              <a:ext cx="3260464" cy="292875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280781" y="4840787"/>
              <a:ext cx="553357" cy="5132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735" dirty="0"/>
                <a:t>w</a:t>
              </a:r>
              <a:r>
                <a:rPr lang="en-US" sz="2735" baseline="-25000" dirty="0"/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40890" y="3221319"/>
              <a:ext cx="553357" cy="5132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735" dirty="0"/>
                <a:t>w</a:t>
              </a:r>
              <a:r>
                <a:rPr lang="en-US" sz="2735" baseline="-25000" dirty="0"/>
                <a:t>1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8368478" y="3131674"/>
              <a:ext cx="518659" cy="5186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9313270" y="3219510"/>
              <a:ext cx="2205925" cy="36394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765" dirty="0"/>
                <a:t>log sum squared error</a:t>
              </a:r>
              <a:endParaRPr lang="en-US" sz="1765" baseline="-250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46628" y="1542818"/>
            <a:ext cx="4519171" cy="4211151"/>
            <a:chOff x="1656517" y="1653793"/>
            <a:chExt cx="4519171" cy="4211151"/>
          </a:xfrm>
        </p:grpSpPr>
        <p:grpSp>
          <p:nvGrpSpPr>
            <p:cNvPr id="9" name="Group 8"/>
            <p:cNvGrpSpPr/>
            <p:nvPr/>
          </p:nvGrpSpPr>
          <p:grpSpPr>
            <a:xfrm>
              <a:off x="1656517" y="1653793"/>
              <a:ext cx="4519171" cy="4211151"/>
              <a:chOff x="1511765" y="1802788"/>
              <a:chExt cx="5702374" cy="5313707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234493" y="6312333"/>
                <a:ext cx="867057" cy="8041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735" dirty="0"/>
                  <a:t>w</a:t>
                </a:r>
                <a:r>
                  <a:rPr lang="en-US" sz="2735" baseline="-25000" dirty="0"/>
                  <a:t>2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511765" y="3648910"/>
                <a:ext cx="867058" cy="8041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735" dirty="0"/>
                  <a:t>w</a:t>
                </a:r>
                <a:r>
                  <a:rPr lang="en-US" sz="2735" baseline="-25000" dirty="0"/>
                  <a:t>1</a:t>
                </a:r>
              </a:p>
            </p:txBody>
          </p:sp>
          <p:pic>
            <p:nvPicPr>
              <p:cNvPr id="8" name="Picture 7" descr="logerror_autoencoder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59539" y="1802788"/>
                <a:ext cx="5054600" cy="4597400"/>
              </a:xfrm>
              <a:prstGeom prst="rect">
                <a:avLst/>
              </a:prstGeom>
            </p:spPr>
          </p:pic>
        </p:grpSp>
        <p:sp>
          <p:nvSpPr>
            <p:cNvPr id="17" name="Oval 16"/>
            <p:cNvSpPr/>
            <p:nvPr/>
          </p:nvSpPr>
          <p:spPr>
            <a:xfrm>
              <a:off x="3679172" y="3083582"/>
              <a:ext cx="650043" cy="6500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617869" y="5693389"/>
            <a:ext cx="1972015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supervised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48276" y="5696956"/>
            <a:ext cx="2398413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>
                <a:solidFill>
                  <a:schemeClr val="bg1">
                    <a:lumMod val="50000"/>
                  </a:schemeClr>
                </a:solidFill>
                <a:latin typeface="+mn-lt"/>
              </a:rPr>
              <a:t>unsupervised</a:t>
            </a:r>
            <a:endParaRPr lang="en-US" sz="31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10287000" y="3297628"/>
            <a:ext cx="183508" cy="211382"/>
          </a:xfrm>
          <a:prstGeom prst="star5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6953250" y="3095698"/>
            <a:ext cx="183508" cy="211382"/>
          </a:xfrm>
          <a:prstGeom prst="star5">
            <a:avLst/>
          </a:prstGeom>
          <a:solidFill>
            <a:srgbClr val="663F00"/>
          </a:solidFill>
          <a:ln w="25400">
            <a:solidFill>
              <a:srgbClr val="663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71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19714 -0.0034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Variational</a:t>
            </a:r>
            <a:r>
              <a:rPr lang="en-US" dirty="0"/>
              <a:t> </a:t>
            </a:r>
            <a:r>
              <a:rPr lang="en-US" dirty="0" err="1"/>
              <a:t>Autoencoders</a:t>
            </a:r>
            <a:r>
              <a:rPr lang="en-US" dirty="0"/>
              <a:t> For Pattern Synthesis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6404" y="1371604"/>
            <a:ext cx="11176000" cy="5212076"/>
          </a:xfrm>
        </p:spPr>
        <p:txBody>
          <a:bodyPr>
            <a:normAutofit/>
          </a:bodyPr>
          <a:lstStyle/>
          <a:p>
            <a:r>
              <a:rPr lang="en-US" dirty="0"/>
              <a:t>Suppose we want to use an </a:t>
            </a:r>
            <a:r>
              <a:rPr lang="en-US" dirty="0" err="1"/>
              <a:t>autoencoder</a:t>
            </a:r>
            <a:r>
              <a:rPr lang="en-US" dirty="0"/>
              <a:t> to generate images.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133906" y="1991538"/>
            <a:ext cx="3559513" cy="1681758"/>
            <a:chOff x="281763" y="1636553"/>
            <a:chExt cx="4034115" cy="1905992"/>
          </a:xfrm>
        </p:grpSpPr>
        <p:grpSp>
          <p:nvGrpSpPr>
            <p:cNvPr id="6" name="Group 5"/>
            <p:cNvGrpSpPr/>
            <p:nvPr/>
          </p:nvGrpSpPr>
          <p:grpSpPr>
            <a:xfrm>
              <a:off x="1110913" y="2867422"/>
              <a:ext cx="2348131" cy="675123"/>
              <a:chOff x="6802144" y="5114046"/>
              <a:chExt cx="2102997" cy="604643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6802144" y="5114507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7554255" y="5114046"/>
                <a:ext cx="599711" cy="59968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8305430" y="5119003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802144" y="5114046"/>
                <a:ext cx="2102997" cy="595190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</p:grpSp>
        <p:cxnSp>
          <p:nvCxnSpPr>
            <p:cNvPr id="7" name="Straight Arrow Connector 6"/>
            <p:cNvCxnSpPr/>
            <p:nvPr/>
          </p:nvCxnSpPr>
          <p:spPr>
            <a:xfrm flipV="1">
              <a:off x="2275916" y="2311676"/>
              <a:ext cx="19171" cy="509980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281763" y="1637068"/>
              <a:ext cx="669616" cy="6695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21544" y="1636553"/>
              <a:ext cx="669616" cy="6695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01629" y="1636553"/>
              <a:ext cx="669616" cy="6695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960279" y="1642088"/>
              <a:ext cx="669616" cy="6695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81763" y="1642088"/>
              <a:ext cx="4034115" cy="664568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646262" y="1636553"/>
              <a:ext cx="669616" cy="6695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191936" y="4129639"/>
            <a:ext cx="1088183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dirty="0">
                <a:solidFill>
                  <a:srgbClr val="7030A0"/>
                </a:solidFill>
              </a:rPr>
              <a:t>Encoder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3725" y="3186070"/>
            <a:ext cx="1113831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dirty="0">
                <a:solidFill>
                  <a:srgbClr val="7030A0"/>
                </a:solidFill>
              </a:rPr>
              <a:t>Decoder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122154" y="4259226"/>
            <a:ext cx="3559513" cy="1657841"/>
            <a:chOff x="1149383" y="5336587"/>
            <a:chExt cx="4034115" cy="1878887"/>
          </a:xfrm>
        </p:grpSpPr>
        <p:sp>
          <p:nvSpPr>
            <p:cNvPr id="21" name="Oval 20"/>
            <p:cNvSpPr/>
            <p:nvPr/>
          </p:nvSpPr>
          <p:spPr>
            <a:xfrm>
              <a:off x="1149383" y="6540866"/>
              <a:ext cx="669616" cy="6695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989164" y="6540351"/>
              <a:ext cx="669616" cy="6695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669248" y="6540351"/>
              <a:ext cx="669616" cy="6695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827898" y="6545886"/>
              <a:ext cx="669616" cy="6695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49383" y="6545886"/>
              <a:ext cx="4034115" cy="664568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992375" y="5336587"/>
              <a:ext cx="2348131" cy="675123"/>
              <a:chOff x="6802144" y="5114046"/>
              <a:chExt cx="2102997" cy="604643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6802144" y="5114507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7554255" y="5114046"/>
                <a:ext cx="599711" cy="59968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8305430" y="5119003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802144" y="5114046"/>
                <a:ext cx="2102997" cy="595190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</p:grpSp>
        <p:cxnSp>
          <p:nvCxnSpPr>
            <p:cNvPr id="27" name="Straight Arrow Connector 26"/>
            <p:cNvCxnSpPr>
              <a:stCxn id="24" idx="0"/>
            </p:cNvCxnSpPr>
            <p:nvPr/>
          </p:nvCxnSpPr>
          <p:spPr>
            <a:xfrm flipV="1">
              <a:off x="3162707" y="6006175"/>
              <a:ext cx="1867" cy="539710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4513882" y="6540351"/>
              <a:ext cx="669616" cy="6695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121692" y="2582352"/>
            <a:ext cx="3571727" cy="2743902"/>
            <a:chOff x="3667233" y="4032650"/>
            <a:chExt cx="2349677" cy="1805089"/>
          </a:xfrm>
        </p:grpSpPr>
        <p:sp>
          <p:nvSpPr>
            <p:cNvPr id="34" name="Oval 33"/>
            <p:cNvSpPr/>
            <p:nvPr/>
          </p:nvSpPr>
          <p:spPr>
            <a:xfrm>
              <a:off x="3667233" y="5446156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4154692" y="5445857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129914" y="5445857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4641544" y="5449070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667233" y="5449070"/>
              <a:ext cx="2341642" cy="385755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4156556" y="4747120"/>
              <a:ext cx="1362996" cy="391882"/>
              <a:chOff x="6802144" y="5114046"/>
              <a:chExt cx="2102997" cy="604643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6802144" y="5114507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7554255" y="5114046"/>
                <a:ext cx="599711" cy="59968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8305430" y="5119003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802144" y="5114046"/>
                <a:ext cx="2102997" cy="595190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</p:grpSp>
        <p:cxnSp>
          <p:nvCxnSpPr>
            <p:cNvPr id="40" name="Straight Arrow Connector 39"/>
            <p:cNvCxnSpPr/>
            <p:nvPr/>
          </p:nvCxnSpPr>
          <p:spPr>
            <a:xfrm flipV="1">
              <a:off x="4838054" y="5135789"/>
              <a:ext cx="304" cy="313281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52" idx="0"/>
            </p:cNvCxnSpPr>
            <p:nvPr/>
          </p:nvCxnSpPr>
          <p:spPr>
            <a:xfrm flipV="1">
              <a:off x="4838054" y="4424532"/>
              <a:ext cx="5869" cy="322588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5620190" y="5445857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675268" y="4032949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4162727" y="4032650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5137949" y="4032650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4649579" y="4035862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675268" y="4035863"/>
              <a:ext cx="2341642" cy="385755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628225" y="4032650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</p:grpSp>
      <p:sp>
        <p:nvSpPr>
          <p:cNvPr id="58" name="Notched Right Arrow 57"/>
          <p:cNvSpPr/>
          <p:nvPr/>
        </p:nvSpPr>
        <p:spPr>
          <a:xfrm rot="10800000">
            <a:off x="7385786" y="3224577"/>
            <a:ext cx="2846070" cy="327594"/>
          </a:xfrm>
          <a:prstGeom prst="notchedRightArrow">
            <a:avLst/>
          </a:prstGeom>
          <a:solidFill>
            <a:srgbClr val="FF00FF"/>
          </a:solidFill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10233096" y="2582351"/>
                <a:ext cx="1818575" cy="20005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100" b="1" dirty="0">
                    <a:solidFill>
                      <a:srgbClr val="FF00FF"/>
                    </a:solidFill>
                    <a:latin typeface="+mn-lt"/>
                  </a:rPr>
                  <a:t>random</a:t>
                </a:r>
              </a:p>
              <a:p>
                <a:r>
                  <a:rPr lang="en-US" sz="3100" b="1" dirty="0">
                    <a:solidFill>
                      <a:srgbClr val="FF00FF"/>
                    </a:solidFill>
                  </a:rPr>
                  <a:t>activation</a:t>
                </a:r>
              </a:p>
              <a:p>
                <a:r>
                  <a:rPr lang="en-US" sz="3100" b="1" dirty="0">
                    <a:solidFill>
                      <a:srgbClr val="FF00FF"/>
                    </a:solidFill>
                    <a:latin typeface="+mn-lt"/>
                  </a:rPr>
                  <a:t>pattern</a:t>
                </a:r>
              </a:p>
              <a:p>
                <a:r>
                  <a:rPr lang="en-US" sz="3100" b="1" dirty="0">
                    <a:solidFill>
                      <a:srgbClr val="FF00FF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3100" b="1" i="1" dirty="0" smtClean="0">
                        <a:solidFill>
                          <a:srgbClr val="FF00FF"/>
                        </a:solidFill>
                        <a:latin typeface="Cambria Math" charset="0"/>
                      </a:rPr>
                      <m:t>𝒛</m:t>
                    </m:r>
                  </m:oMath>
                </a14:m>
                <a:r>
                  <a:rPr lang="en-US" sz="3100" b="1" dirty="0">
                    <a:solidFill>
                      <a:srgbClr val="FF00FF"/>
                    </a:solidFill>
                  </a:rPr>
                  <a:t>)</a:t>
                </a:r>
                <a:endParaRPr lang="en-US" sz="3100" b="1" dirty="0">
                  <a:solidFill>
                    <a:srgbClr val="FF00FF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3096" y="2582351"/>
                <a:ext cx="1818575" cy="2000548"/>
              </a:xfrm>
              <a:prstGeom prst="rect">
                <a:avLst/>
              </a:prstGeom>
              <a:blipFill rotWithShape="0">
                <a:blip r:embed="rId2"/>
                <a:stretch>
                  <a:fillRect l="-8389" t="-4268" r="-8054" b="-8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65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With Using Decoder For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Because we don’t know the distribution of data in the latent space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 assurance that random activation pattern will produce a sensible output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25" y="2284524"/>
            <a:ext cx="2744158" cy="260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67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Reinterpreting Decoder As </a:t>
            </a:r>
            <a:r>
              <a:rPr lang="en-US" dirty="0"/>
              <a:t>Probabilistic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4" y="1371604"/>
                <a:ext cx="11176000" cy="512063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700" dirty="0"/>
                  <a:t>Notation</a:t>
                </a:r>
                <a:endParaRPr lang="en-US" sz="2700" i="1" dirty="0">
                  <a:latin typeface="Cambria Math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600" dirty="0"/>
                  <a:t>: input vector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charset="0"/>
                      </a:rPr>
                      <m:t>𝑧</m:t>
                    </m:r>
                  </m:oMath>
                </a14:m>
                <a:r>
                  <a:rPr lang="en-US" sz="2600" dirty="0"/>
                  <a:t>: hidden (latent) vector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rgbClr val="00C6BA"/>
                        </a:solidFill>
                        <a:latin typeface="Cambria Math" charset="0"/>
                      </a:rPr>
                      <m:t>𝜽</m:t>
                    </m:r>
                  </m:oMath>
                </a14:m>
                <a:r>
                  <a:rPr lang="en-US" sz="2600" dirty="0">
                    <a:solidFill>
                      <a:srgbClr val="00C6BA"/>
                    </a:solidFill>
                  </a:rPr>
                  <a:t>: parameters of decoder</a:t>
                </a:r>
              </a:p>
              <a:p>
                <a:pPr lvl="1"/>
                <a:endParaRPr lang="en-US" sz="2600" dirty="0">
                  <a:solidFill>
                    <a:srgbClr val="00C6BA"/>
                  </a:solidFill>
                </a:endParaRPr>
              </a:p>
              <a:p>
                <a:pPr lvl="1"/>
                <a:endParaRPr lang="en-US" sz="2600" dirty="0">
                  <a:solidFill>
                    <a:srgbClr val="00C6BA"/>
                  </a:solidFill>
                </a:endParaRPr>
              </a:p>
              <a:p>
                <a:r>
                  <a:rPr lang="en-US" sz="2688" dirty="0">
                    <a:solidFill>
                      <a:schemeClr val="accent2">
                        <a:lumMod val="75000"/>
                      </a:schemeClr>
                    </a:solidFill>
                  </a:rPr>
                  <a:t>(1) draw a </a:t>
                </a:r>
                <a14:m>
                  <m:oMath xmlns:m="http://schemas.openxmlformats.org/officeDocument/2006/math">
                    <m:r>
                      <a:rPr lang="en-US" sz="2688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𝒛</m:t>
                    </m:r>
                  </m:oMath>
                </a14:m>
                <a:r>
                  <a:rPr lang="en-US" sz="2688" dirty="0">
                    <a:solidFill>
                      <a:schemeClr val="accent2">
                        <a:lumMod val="75000"/>
                      </a:schemeClr>
                    </a:solidFill>
                  </a:rPr>
                  <a:t> vector from prior </a:t>
                </a:r>
                <a14:m>
                  <m:oMath xmlns:m="http://schemas.openxmlformats.org/officeDocument/2006/math">
                    <m:r>
                      <a:rPr lang="en-US" sz="2688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𝒑</m:t>
                    </m:r>
                    <m:r>
                      <a:rPr lang="en-US" sz="2688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(</m:t>
                    </m:r>
                    <m:r>
                      <a:rPr lang="en-US" sz="2688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𝒛</m:t>
                    </m:r>
                    <m:r>
                      <a:rPr lang="en-US" sz="2688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2688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r>
                  <a:rPr lang="en-US" sz="2688" dirty="0"/>
                  <a:t>(2) draw </a:t>
                </a:r>
                <a14:m>
                  <m:oMath xmlns:m="http://schemas.openxmlformats.org/officeDocument/2006/math">
                    <m:r>
                      <a:rPr lang="en-US" sz="2688" b="1" i="1" smtClean="0">
                        <a:latin typeface="Cambria Math" charset="0"/>
                      </a:rPr>
                      <m:t>𝒙</m:t>
                    </m:r>
                  </m:oMath>
                </a14:m>
                <a:r>
                  <a:rPr lang="en-US" b="1" i="1" dirty="0">
                    <a:latin typeface="Cambria Math" charset="0"/>
                  </a:rPr>
                  <a:t> </a:t>
                </a:r>
                <a:r>
                  <a:rPr lang="en-US" sz="2800" dirty="0"/>
                  <a:t>given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charset="0"/>
                      </a:rPr>
                      <m:t>𝒛</m:t>
                    </m:r>
                  </m:oMath>
                </a14:m>
                <a:r>
                  <a:rPr lang="en-US" b="1" i="1" dirty="0">
                    <a:latin typeface="Cambria Math" charset="0"/>
                  </a:rPr>
                  <a:t> </a:t>
                </a:r>
                <a:r>
                  <a:rPr lang="en-US" sz="2800" dirty="0"/>
                  <a:t>from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charset="0"/>
                      </a:rPr>
                      <m:t>𝒑</m:t>
                    </m:r>
                    <m:r>
                      <a:rPr lang="en-US" sz="2800" b="1" i="1" smtClean="0">
                        <a:latin typeface="Cambria Math" charset="0"/>
                      </a:rPr>
                      <m:t>(</m:t>
                    </m:r>
                    <m:r>
                      <a:rPr lang="en-US" sz="2800" b="1" i="1" smtClean="0">
                        <a:latin typeface="Cambria Math" charset="0"/>
                      </a:rPr>
                      <m:t>𝒙</m:t>
                    </m:r>
                    <m:r>
                      <a:rPr lang="en-US" sz="2800" b="1" i="1" smtClean="0">
                        <a:latin typeface="Cambria Math" charset="0"/>
                      </a:rPr>
                      <m:t>|</m:t>
                    </m:r>
                    <m:r>
                      <a:rPr lang="en-US" sz="2800" b="1" i="1" smtClean="0">
                        <a:latin typeface="Cambria Math" charset="0"/>
                      </a:rPr>
                      <m:t>𝒛</m:t>
                    </m:r>
                    <m:r>
                      <a:rPr lang="en-US" sz="2800" b="1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b="1" i="1" dirty="0">
                    <a:latin typeface="Cambria Math" charset="0"/>
                  </a:rPr>
                  <a:t>       </a:t>
                </a:r>
                <a:endParaRPr lang="en-US" i="1" dirty="0">
                  <a:latin typeface="Cambria Math" charset="0"/>
                </a:endParaRPr>
              </a:p>
              <a:p>
                <a:r>
                  <a:rPr lang="en-US" b="1" i="1" dirty="0">
                    <a:latin typeface="Cambria Math" charset="0"/>
                  </a:rPr>
                  <a:t>    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4" y="1371604"/>
                <a:ext cx="11176000" cy="5120636"/>
              </a:xfrm>
              <a:blipFill rotWithShape="0">
                <a:blip r:embed="rId3"/>
                <a:stretch>
                  <a:fillRect t="-1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>
            <a:off x="7014470" y="4565670"/>
            <a:ext cx="732590" cy="1847301"/>
            <a:chOff x="5200650" y="2583494"/>
            <a:chExt cx="1074420" cy="2845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Oval 3"/>
                <p:cNvSpPr/>
                <p:nvPr/>
              </p:nvSpPr>
              <p:spPr>
                <a:xfrm>
                  <a:off x="5200650" y="4354830"/>
                  <a:ext cx="1074420" cy="1074420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Oval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650" y="4354830"/>
                  <a:ext cx="1074420" cy="1074420"/>
                </a:xfrm>
                <a:prstGeom prst="ellipse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5200650" y="2583494"/>
                  <a:ext cx="1074420" cy="1074420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650" y="2583494"/>
                  <a:ext cx="1074420" cy="1074420"/>
                </a:xfrm>
                <a:prstGeom prst="ellipse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/>
            <p:cNvCxnSpPr>
              <a:stCxn id="4" idx="0"/>
              <a:endCxn id="6" idx="4"/>
            </p:cNvCxnSpPr>
            <p:nvPr/>
          </p:nvCxnSpPr>
          <p:spPr>
            <a:xfrm flipV="1">
              <a:off x="5737860" y="3657914"/>
              <a:ext cx="0" cy="696916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843527" y="4596048"/>
                <a:ext cx="3790718" cy="5139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74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40" b="1" i="1">
                              <a:latin typeface="Cambria Math" charset="0"/>
                            </a:rPr>
                            <m:t>𝒑</m:t>
                          </m:r>
                        </m:e>
                        <m:sub>
                          <m:r>
                            <a:rPr lang="en-US" sz="2740" b="1" i="1">
                              <a:latin typeface="Cambria Math" charset="0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74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740" b="1" i="1">
                              <a:latin typeface="Cambria Math" charset="0"/>
                            </a:rPr>
                            <m:t>𝒙</m:t>
                          </m:r>
                          <m:r>
                            <a:rPr lang="en-US" sz="2740" b="1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740" b="1" i="1">
                              <a:latin typeface="Cambria Math" charset="0"/>
                            </a:rPr>
                            <m:t>𝒛</m:t>
                          </m:r>
                        </m:e>
                      </m:d>
                      <m:r>
                        <a:rPr lang="en-US" sz="2740" b="1" i="1">
                          <a:latin typeface="Cambria Math" charset="0"/>
                        </a:rPr>
                        <m:t>=</m:t>
                      </m:r>
                      <m:r>
                        <a:rPr lang="en-US" sz="2740" b="1" i="1">
                          <a:latin typeface="Cambria Math" charset="0"/>
                        </a:rPr>
                        <m:t>𝒑</m:t>
                      </m:r>
                      <m:d>
                        <m:dPr>
                          <m:ctrlPr>
                            <a:rPr lang="en-US" sz="274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740" b="1" i="1">
                              <a:latin typeface="Cambria Math" charset="0"/>
                            </a:rPr>
                            <m:t>𝒛</m:t>
                          </m:r>
                        </m:e>
                      </m:d>
                      <m:sSub>
                        <m:sSubPr>
                          <m:ctrlPr>
                            <a:rPr lang="en-US" sz="274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40" b="1" i="1" smtClean="0">
                              <a:latin typeface="Cambria Math" charset="0"/>
                            </a:rPr>
                            <m:t>𝒑</m:t>
                          </m:r>
                        </m:e>
                        <m:sub>
                          <m:r>
                            <a:rPr lang="en-US" sz="2740" b="1" i="1" smtClean="0">
                              <a:latin typeface="Cambria Math" charset="0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74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740" b="1" i="1">
                              <a:latin typeface="Cambria Math" charset="0"/>
                            </a:rPr>
                            <m:t>𝒙</m:t>
                          </m:r>
                        </m:e>
                        <m:e>
                          <m:r>
                            <a:rPr lang="en-US" sz="2740" b="1" i="1">
                              <a:latin typeface="Cambria Math" charset="0"/>
                            </a:rPr>
                            <m:t>𝒛</m:t>
                          </m:r>
                        </m:e>
                      </m:d>
                    </m:oMath>
                  </m:oMathPara>
                </a14:m>
                <a:endParaRPr lang="en-US" sz="2740" b="1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527" y="4596048"/>
                <a:ext cx="3790718" cy="51398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843527" y="5305143"/>
                <a:ext cx="4419480" cy="523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74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40" b="1" i="1" smtClean="0">
                              <a:latin typeface="Cambria Math" charset="0"/>
                            </a:rPr>
                            <m:t>𝒑</m:t>
                          </m:r>
                        </m:e>
                        <m:sub>
                          <m:r>
                            <a:rPr lang="en-US" sz="2740" b="1" i="1" smtClean="0">
                              <a:latin typeface="Cambria Math" charset="0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74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740" b="1" i="1">
                              <a:latin typeface="Cambria Math" charset="0"/>
                            </a:rPr>
                            <m:t>𝒙</m:t>
                          </m:r>
                        </m:e>
                        <m:e>
                          <m:r>
                            <a:rPr lang="en-US" sz="2740" b="1" i="1">
                              <a:latin typeface="Cambria Math" charset="0"/>
                            </a:rPr>
                            <m:t>𝒛</m:t>
                          </m:r>
                        </m:e>
                      </m:d>
                      <m:r>
                        <a:rPr lang="en-US" sz="2740" b="1" i="1" smtClean="0">
                          <a:latin typeface="Cambria Math" charset="0"/>
                        </a:rPr>
                        <m:t>=</m:t>
                      </m:r>
                      <m:r>
                        <a:rPr lang="en-US" sz="2740" b="1" i="1" smtClean="0">
                          <a:latin typeface="Cambria Math" charset="0"/>
                        </a:rPr>
                        <m:t>𝒩</m:t>
                      </m:r>
                      <m:r>
                        <a:rPr lang="en-US" sz="2740" b="1" i="1" smtClean="0">
                          <a:latin typeface="Cambria Math" charset="0"/>
                        </a:rPr>
                        <m:t>(</m:t>
                      </m:r>
                      <m:r>
                        <a:rPr lang="en-US" sz="2740" b="1" i="1" smtClean="0">
                          <a:latin typeface="Cambria Math" charset="0"/>
                        </a:rPr>
                        <m:t>𝒙</m:t>
                      </m:r>
                      <m:r>
                        <a:rPr lang="en-US" sz="2740" b="1" i="1" smtClean="0">
                          <a:latin typeface="Cambria Math" charset="0"/>
                        </a:rPr>
                        <m:t>;</m:t>
                      </m:r>
                      <m:sSub>
                        <m:sSubPr>
                          <m:ctrlPr>
                            <a:rPr lang="en-US" sz="274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40" b="1" i="1" smtClean="0">
                              <a:latin typeface="Cambria Math" charset="0"/>
                            </a:rPr>
                            <m:t>𝒇</m:t>
                          </m:r>
                        </m:e>
                        <m:sub>
                          <m:r>
                            <a:rPr lang="en-US" sz="2740" b="1" i="1" smtClean="0">
                              <a:latin typeface="Cambria Math" charset="0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74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740" b="1" i="1" smtClean="0">
                              <a:latin typeface="Cambria Math" charset="0"/>
                            </a:rPr>
                            <m:t>𝒛</m:t>
                          </m:r>
                        </m:e>
                      </m:d>
                      <m:r>
                        <a:rPr lang="en-US" sz="2740" b="1" i="1" smtClean="0">
                          <a:latin typeface="Cambria Math" charset="0"/>
                        </a:rPr>
                        <m:t>,</m:t>
                      </m:r>
                      <m:sSup>
                        <m:sSupPr>
                          <m:ctrlPr>
                            <a:rPr lang="en-US" sz="274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740" b="1" i="1" smtClean="0">
                              <a:latin typeface="Cambria Math" charset="0"/>
                            </a:rPr>
                            <m:t>𝝈</m:t>
                          </m:r>
                        </m:e>
                        <m:sup>
                          <m:r>
                            <a:rPr lang="en-US" sz="2740" b="1" i="1" smtClean="0">
                              <a:latin typeface="Cambria Math" charset="0"/>
                            </a:rPr>
                            <m:t>𝟐</m:t>
                          </m:r>
                        </m:sup>
                      </m:sSup>
                      <m:r>
                        <a:rPr lang="en-US" sz="2740" b="1" i="1" smtClean="0">
                          <a:latin typeface="Cambria Math" charset="0"/>
                        </a:rPr>
                        <m:t>𝑰</m:t>
                      </m:r>
                      <m:r>
                        <a:rPr lang="en-US" sz="2740" b="1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740" b="1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527" y="5305143"/>
                <a:ext cx="4419480" cy="52347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854006" y="5778387"/>
                <a:ext cx="2884572" cy="5139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40" b="1" i="1" smtClean="0">
                          <a:latin typeface="Cambria Math" charset="0"/>
                        </a:rPr>
                        <m:t>𝒑</m:t>
                      </m:r>
                      <m:d>
                        <m:dPr>
                          <m:ctrlPr>
                            <a:rPr lang="en-US" sz="274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740" b="1" i="1" smtClean="0">
                              <a:latin typeface="Cambria Math" charset="0"/>
                            </a:rPr>
                            <m:t>𝒛</m:t>
                          </m:r>
                        </m:e>
                      </m:d>
                      <m:r>
                        <a:rPr lang="en-US" sz="2740" b="1" i="1" smtClean="0">
                          <a:latin typeface="Cambria Math" charset="0"/>
                        </a:rPr>
                        <m:t>=</m:t>
                      </m:r>
                      <m:r>
                        <a:rPr lang="en-US" sz="2740" b="1" i="1" smtClean="0">
                          <a:latin typeface="Cambria Math" charset="0"/>
                        </a:rPr>
                        <m:t>𝒩</m:t>
                      </m:r>
                      <m:r>
                        <a:rPr lang="en-US" sz="2740" b="1" i="1" smtClean="0">
                          <a:latin typeface="Cambria Math" charset="0"/>
                        </a:rPr>
                        <m:t>(</m:t>
                      </m:r>
                      <m:r>
                        <a:rPr lang="en-US" sz="2740" b="1" i="1" smtClean="0">
                          <a:latin typeface="Cambria Math" charset="0"/>
                        </a:rPr>
                        <m:t>𝒛</m:t>
                      </m:r>
                      <m:r>
                        <a:rPr lang="en-US" sz="2740" b="1" i="1" smtClean="0">
                          <a:latin typeface="Cambria Math" charset="0"/>
                        </a:rPr>
                        <m:t>;</m:t>
                      </m:r>
                      <m:r>
                        <a:rPr lang="en-US" sz="2740" b="1" i="1" smtClean="0">
                          <a:latin typeface="Cambria Math" charset="0"/>
                        </a:rPr>
                        <m:t>𝟎</m:t>
                      </m:r>
                      <m:r>
                        <a:rPr lang="en-US" sz="2740" b="1" i="1" smtClean="0">
                          <a:latin typeface="Cambria Math" charset="0"/>
                        </a:rPr>
                        <m:t>,</m:t>
                      </m:r>
                      <m:r>
                        <a:rPr lang="en-US" sz="2740" b="1" i="1" smtClean="0">
                          <a:latin typeface="Cambria Math" charset="0"/>
                        </a:rPr>
                        <m:t>𝑰</m:t>
                      </m:r>
                      <m:r>
                        <a:rPr lang="en-US" sz="2740" b="1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740" b="1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006" y="5778387"/>
                <a:ext cx="2884572" cy="5139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5F2F843D-1A1E-DD47-8234-F6EF54A774DC}"/>
              </a:ext>
            </a:extLst>
          </p:cNvPr>
          <p:cNvGrpSpPr/>
          <p:nvPr/>
        </p:nvGrpSpPr>
        <p:grpSpPr>
          <a:xfrm>
            <a:off x="7134842" y="2145943"/>
            <a:ext cx="4476124" cy="1721339"/>
            <a:chOff x="7134842" y="2145943"/>
            <a:chExt cx="4476124" cy="172133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FF0F3AE-3342-984A-9874-C62B8747E092}"/>
                </a:ext>
              </a:extLst>
            </p:cNvPr>
            <p:cNvGrpSpPr/>
            <p:nvPr/>
          </p:nvGrpSpPr>
          <p:grpSpPr>
            <a:xfrm>
              <a:off x="8783055" y="3271585"/>
              <a:ext cx="2071880" cy="595697"/>
              <a:chOff x="6802144" y="5114046"/>
              <a:chExt cx="2102997" cy="604643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1A759965-0238-4141-BC62-08CB6BCA075C}"/>
                  </a:ext>
                </a:extLst>
              </p:cNvPr>
              <p:cNvSpPr/>
              <p:nvPr/>
            </p:nvSpPr>
            <p:spPr>
              <a:xfrm>
                <a:off x="6802144" y="5114507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C8D0C6E-CA65-804F-A80E-4E303F5DC784}"/>
                  </a:ext>
                </a:extLst>
              </p:cNvPr>
              <p:cNvSpPr/>
              <p:nvPr/>
            </p:nvSpPr>
            <p:spPr>
              <a:xfrm>
                <a:off x="7554255" y="5114046"/>
                <a:ext cx="599711" cy="59968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81B6450-678D-3944-B376-D5082089A921}"/>
                  </a:ext>
                </a:extLst>
              </p:cNvPr>
              <p:cNvSpPr/>
              <p:nvPr/>
            </p:nvSpPr>
            <p:spPr>
              <a:xfrm>
                <a:off x="8305430" y="5119003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0F655E4-7395-4347-B772-3F2BFCDFD9CD}"/>
                  </a:ext>
                </a:extLst>
              </p:cNvPr>
              <p:cNvSpPr/>
              <p:nvPr/>
            </p:nvSpPr>
            <p:spPr>
              <a:xfrm>
                <a:off x="6802144" y="5114046"/>
                <a:ext cx="2102997" cy="595190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1EC6F47-0205-8342-AE17-D6DC53DEDD1C}"/>
                </a:ext>
              </a:extLst>
            </p:cNvPr>
            <p:cNvCxnSpPr/>
            <p:nvPr/>
          </p:nvCxnSpPr>
          <p:spPr>
            <a:xfrm flipV="1">
              <a:off x="9818996" y="2781222"/>
              <a:ext cx="8921" cy="490364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0A797B1-6460-8C47-92E6-CDBEC40D61F3}"/>
                </a:ext>
              </a:extLst>
            </p:cNvPr>
            <p:cNvSpPr/>
            <p:nvPr/>
          </p:nvSpPr>
          <p:spPr>
            <a:xfrm>
              <a:off x="8051453" y="2185980"/>
              <a:ext cx="590837" cy="590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444622C-2DF9-2F47-AA5E-35FB35166BCA}"/>
                </a:ext>
              </a:extLst>
            </p:cNvPr>
            <p:cNvSpPr/>
            <p:nvPr/>
          </p:nvSpPr>
          <p:spPr>
            <a:xfrm>
              <a:off x="8792436" y="2185525"/>
              <a:ext cx="590837" cy="590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94D05BF-C6CD-CD4D-8A91-57E891ACF50C}"/>
                </a:ext>
              </a:extLst>
            </p:cNvPr>
            <p:cNvSpPr/>
            <p:nvPr/>
          </p:nvSpPr>
          <p:spPr>
            <a:xfrm>
              <a:off x="10274864" y="2185525"/>
              <a:ext cx="590837" cy="590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ECE06E3-4E95-5A4D-9753-D193630E4C03}"/>
                </a:ext>
              </a:extLst>
            </p:cNvPr>
            <p:cNvSpPr/>
            <p:nvPr/>
          </p:nvSpPr>
          <p:spPr>
            <a:xfrm>
              <a:off x="9532496" y="2190408"/>
              <a:ext cx="590837" cy="590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A4733EC-43B8-9D4B-957D-FEF6B681AD07}"/>
                </a:ext>
              </a:extLst>
            </p:cNvPr>
            <p:cNvSpPr/>
            <p:nvPr/>
          </p:nvSpPr>
          <p:spPr>
            <a:xfrm>
              <a:off x="8051453" y="2190409"/>
              <a:ext cx="3559513" cy="586383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86DF32B-D3BB-834D-AD02-CBEC91EADF38}"/>
                </a:ext>
              </a:extLst>
            </p:cNvPr>
            <p:cNvSpPr/>
            <p:nvPr/>
          </p:nvSpPr>
          <p:spPr>
            <a:xfrm>
              <a:off x="11020129" y="2185525"/>
              <a:ext cx="590837" cy="590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B0B9AED-6F6A-7E4E-B1DC-A963FA282231}"/>
                    </a:ext>
                  </a:extLst>
                </p:cNvPr>
                <p:cNvSpPr txBox="1"/>
                <p:nvPr/>
              </p:nvSpPr>
              <p:spPr>
                <a:xfrm>
                  <a:off x="7134842" y="2145943"/>
                  <a:ext cx="503663" cy="5693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100" b="1" i="1" smtClean="0">
                            <a:solidFill>
                              <a:srgbClr val="0F6FC6"/>
                            </a:solidFill>
                            <a:latin typeface="Cambria Math" charset="0"/>
                          </a:rPr>
                          <m:t>𝒙</m:t>
                        </m:r>
                      </m:oMath>
                    </m:oMathPara>
                  </a14:m>
                  <a:endParaRPr lang="en-US" sz="3100" b="1" dirty="0">
                    <a:solidFill>
                      <a:srgbClr val="0F6FC6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B0B9AED-6F6A-7E4E-B1DC-A963FA2822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4842" y="2145943"/>
                  <a:ext cx="503663" cy="56938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914D58AA-5E67-D64E-ADF2-AE45F880C8BF}"/>
                    </a:ext>
                  </a:extLst>
                </p:cNvPr>
                <p:cNvSpPr txBox="1"/>
                <p:nvPr/>
              </p:nvSpPr>
              <p:spPr>
                <a:xfrm>
                  <a:off x="7134842" y="3271585"/>
                  <a:ext cx="479618" cy="5693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100" b="1" i="1" smtClean="0">
                            <a:solidFill>
                              <a:srgbClr val="0F6FC6"/>
                            </a:solidFill>
                            <a:latin typeface="Cambria Math" charset="0"/>
                          </a:rPr>
                          <m:t>𝒛</m:t>
                        </m:r>
                      </m:oMath>
                    </m:oMathPara>
                  </a14:m>
                  <a:endParaRPr lang="en-US" sz="3100" b="1" dirty="0">
                    <a:solidFill>
                      <a:srgbClr val="0F6FC6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914D58AA-5E67-D64E-ADF2-AE45F880C8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4842" y="3271585"/>
                  <a:ext cx="479618" cy="56938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6307F9C9-91CD-9242-BDB0-99BEE436D5D0}"/>
                    </a:ext>
                  </a:extLst>
                </p:cNvPr>
                <p:cNvSpPr txBox="1"/>
                <p:nvPr/>
              </p:nvSpPr>
              <p:spPr>
                <a:xfrm>
                  <a:off x="9778923" y="2737684"/>
                  <a:ext cx="522899" cy="5693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100" b="1" i="1" smtClean="0">
                            <a:solidFill>
                              <a:srgbClr val="00C6BA"/>
                            </a:solidFill>
                            <a:latin typeface="Cambria Math" charset="0"/>
                          </a:rPr>
                          <m:t>𝜽</m:t>
                        </m:r>
                      </m:oMath>
                    </m:oMathPara>
                  </a14:m>
                  <a:endParaRPr lang="en-US" sz="3100" b="1" dirty="0">
                    <a:solidFill>
                      <a:srgbClr val="00C6BA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6307F9C9-91CD-9242-BDB0-99BEE436D5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8923" y="2737684"/>
                  <a:ext cx="522899" cy="56938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3965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9675B-F5F6-1641-9D5E-89ADA6B5C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Train Decoder?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00C19B-6D76-C44E-9448-DB2F583FDB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6404" y="1371604"/>
                <a:ext cx="6441481" cy="475456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To use an algorithm like EM, we must infer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𝒛</m:t>
                        </m:r>
                      </m:e>
                      <m:e>
                        <m:r>
                          <a:rPr lang="en-US" i="1">
                            <a:latin typeface="Cambria Math" charset="0"/>
                          </a:rPr>
                          <m:t>𝒙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𝒑</m:t>
                        </m:r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latin typeface="Cambria Math" charset="0"/>
                          </a:rPr>
                          <m:t>𝒙</m:t>
                        </m:r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</a:rPr>
                          <m:t>𝒛</m:t>
                        </m:r>
                        <m:r>
                          <a:rPr lang="en-US" i="1">
                            <a:latin typeface="Cambria Math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trlPr>
                              <a:rPr lang="is-I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charset="0"/>
                              </a:rPr>
                              <m:t>𝒛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𝒑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𝒙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𝒛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i="1">
                                <a:latin typeface="Cambria Math" charset="0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Intractable in a neural net due to normalization constant</a:t>
                </a:r>
              </a:p>
              <a:p>
                <a:r>
                  <a:rPr lang="en-US" dirty="0"/>
                  <a:t>Alternative</a:t>
                </a:r>
              </a:p>
              <a:p>
                <a:pPr lvl="1"/>
                <a:r>
                  <a:rPr lang="en-US" dirty="0"/>
                  <a:t>Approximate posterior with another neural net which computes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𝝓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This is just a probabilistic encoder with variational parameters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00C19B-6D76-C44E-9448-DB2F583FDB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4" y="1371604"/>
                <a:ext cx="6441481" cy="4754562"/>
              </a:xfrm>
              <a:blipFill>
                <a:blip r:embed="rId2"/>
                <a:stretch>
                  <a:fillRect t="-1872" b="-1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C6532B2A-8611-C442-BF9E-F78ABE993CC0}"/>
              </a:ext>
            </a:extLst>
          </p:cNvPr>
          <p:cNvGrpSpPr/>
          <p:nvPr/>
        </p:nvGrpSpPr>
        <p:grpSpPr>
          <a:xfrm>
            <a:off x="7134842" y="2145943"/>
            <a:ext cx="4476124" cy="1721339"/>
            <a:chOff x="7134842" y="2145943"/>
            <a:chExt cx="4476124" cy="172133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289C162-B10B-484A-A9FE-AC6AE91D7579}"/>
                </a:ext>
              </a:extLst>
            </p:cNvPr>
            <p:cNvGrpSpPr/>
            <p:nvPr/>
          </p:nvGrpSpPr>
          <p:grpSpPr>
            <a:xfrm>
              <a:off x="8783055" y="3271585"/>
              <a:ext cx="2071880" cy="595697"/>
              <a:chOff x="6802144" y="5114046"/>
              <a:chExt cx="2102997" cy="604643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D970D9E-58CD-C341-A8C2-09C2FB991FCF}"/>
                  </a:ext>
                </a:extLst>
              </p:cNvPr>
              <p:cNvSpPr/>
              <p:nvPr/>
            </p:nvSpPr>
            <p:spPr>
              <a:xfrm>
                <a:off x="6802144" y="5114507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5E114A0-303D-E64C-844A-B0EBB635AFF4}"/>
                  </a:ext>
                </a:extLst>
              </p:cNvPr>
              <p:cNvSpPr/>
              <p:nvPr/>
            </p:nvSpPr>
            <p:spPr>
              <a:xfrm>
                <a:off x="7554255" y="5114046"/>
                <a:ext cx="599711" cy="59968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B12AA61-5AE8-464E-9791-B2D8BAD59DAC}"/>
                  </a:ext>
                </a:extLst>
              </p:cNvPr>
              <p:cNvSpPr/>
              <p:nvPr/>
            </p:nvSpPr>
            <p:spPr>
              <a:xfrm>
                <a:off x="8305430" y="5119003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487C5DF-F961-6F42-B948-79BCB44FA44B}"/>
                  </a:ext>
                </a:extLst>
              </p:cNvPr>
              <p:cNvSpPr/>
              <p:nvPr/>
            </p:nvSpPr>
            <p:spPr>
              <a:xfrm>
                <a:off x="6802144" y="5114046"/>
                <a:ext cx="2102997" cy="595190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9700E14-4E5C-1F42-A7FD-A3544BD84B7B}"/>
                </a:ext>
              </a:extLst>
            </p:cNvPr>
            <p:cNvCxnSpPr/>
            <p:nvPr/>
          </p:nvCxnSpPr>
          <p:spPr>
            <a:xfrm flipV="1">
              <a:off x="9818996" y="2781222"/>
              <a:ext cx="8921" cy="490364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282055B-B45E-2642-BE53-01DCCDFBD212}"/>
                </a:ext>
              </a:extLst>
            </p:cNvPr>
            <p:cNvSpPr/>
            <p:nvPr/>
          </p:nvSpPr>
          <p:spPr>
            <a:xfrm>
              <a:off x="8051453" y="2185980"/>
              <a:ext cx="590837" cy="590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56188FB-127D-A24F-A0DF-51E07C176D62}"/>
                </a:ext>
              </a:extLst>
            </p:cNvPr>
            <p:cNvSpPr/>
            <p:nvPr/>
          </p:nvSpPr>
          <p:spPr>
            <a:xfrm>
              <a:off x="8792436" y="2185525"/>
              <a:ext cx="590837" cy="590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144DFCA-0A11-2D44-8475-48046FA5F20F}"/>
                </a:ext>
              </a:extLst>
            </p:cNvPr>
            <p:cNvSpPr/>
            <p:nvPr/>
          </p:nvSpPr>
          <p:spPr>
            <a:xfrm>
              <a:off x="10274864" y="2185525"/>
              <a:ext cx="590837" cy="590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64F9866-FA59-B649-B812-E72010046122}"/>
                </a:ext>
              </a:extLst>
            </p:cNvPr>
            <p:cNvSpPr/>
            <p:nvPr/>
          </p:nvSpPr>
          <p:spPr>
            <a:xfrm>
              <a:off x="9532496" y="2190408"/>
              <a:ext cx="590837" cy="590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D708A49-FB1E-FC4F-BFD6-B8230C5B2A40}"/>
                </a:ext>
              </a:extLst>
            </p:cNvPr>
            <p:cNvSpPr/>
            <p:nvPr/>
          </p:nvSpPr>
          <p:spPr>
            <a:xfrm>
              <a:off x="8051453" y="2190409"/>
              <a:ext cx="3559513" cy="586383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57DA34C-3AC6-D44D-B1AE-B84D3737A254}"/>
                </a:ext>
              </a:extLst>
            </p:cNvPr>
            <p:cNvSpPr/>
            <p:nvPr/>
          </p:nvSpPr>
          <p:spPr>
            <a:xfrm>
              <a:off x="11020129" y="2185525"/>
              <a:ext cx="590837" cy="590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7A3CAB0-F200-3842-9D7A-4C864DB04B2D}"/>
                    </a:ext>
                  </a:extLst>
                </p:cNvPr>
                <p:cNvSpPr txBox="1"/>
                <p:nvPr/>
              </p:nvSpPr>
              <p:spPr>
                <a:xfrm>
                  <a:off x="7134842" y="2145943"/>
                  <a:ext cx="503663" cy="5693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100" b="1" i="1" smtClean="0">
                            <a:solidFill>
                              <a:srgbClr val="0F6FC6"/>
                            </a:solidFill>
                            <a:latin typeface="Cambria Math" charset="0"/>
                          </a:rPr>
                          <m:t>𝒙</m:t>
                        </m:r>
                      </m:oMath>
                    </m:oMathPara>
                  </a14:m>
                  <a:endParaRPr lang="en-US" sz="3100" b="1" dirty="0">
                    <a:solidFill>
                      <a:srgbClr val="0F6FC6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7A3CAB0-F200-3842-9D7A-4C864DB04B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4842" y="2145943"/>
                  <a:ext cx="503663" cy="5693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D2C6B5CD-2F86-9E49-947F-84DB251CCCAA}"/>
                    </a:ext>
                  </a:extLst>
                </p:cNvPr>
                <p:cNvSpPr txBox="1"/>
                <p:nvPr/>
              </p:nvSpPr>
              <p:spPr>
                <a:xfrm>
                  <a:off x="7134842" y="3271585"/>
                  <a:ext cx="479618" cy="5693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100" b="1" i="1" smtClean="0">
                            <a:solidFill>
                              <a:srgbClr val="0F6FC6"/>
                            </a:solidFill>
                            <a:latin typeface="Cambria Math" charset="0"/>
                          </a:rPr>
                          <m:t>𝒛</m:t>
                        </m:r>
                      </m:oMath>
                    </m:oMathPara>
                  </a14:m>
                  <a:endParaRPr lang="en-US" sz="3100" b="1" dirty="0">
                    <a:solidFill>
                      <a:srgbClr val="0F6FC6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D2C6B5CD-2F86-9E49-947F-84DB251CC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4842" y="3271585"/>
                  <a:ext cx="479618" cy="5693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A2F754EC-23EA-5346-A9E1-9A5B28E1B7FD}"/>
                    </a:ext>
                  </a:extLst>
                </p:cNvPr>
                <p:cNvSpPr txBox="1"/>
                <p:nvPr/>
              </p:nvSpPr>
              <p:spPr>
                <a:xfrm>
                  <a:off x="9778923" y="2737684"/>
                  <a:ext cx="522899" cy="5693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100" b="1" i="1" smtClean="0">
                            <a:solidFill>
                              <a:srgbClr val="00C6BA"/>
                            </a:solidFill>
                            <a:latin typeface="Cambria Math" charset="0"/>
                          </a:rPr>
                          <m:t>𝜽</m:t>
                        </m:r>
                      </m:oMath>
                    </m:oMathPara>
                  </a14:m>
                  <a:endParaRPr lang="en-US" sz="3100" b="1" dirty="0">
                    <a:solidFill>
                      <a:srgbClr val="00C6BA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A2F754EC-23EA-5346-A9E1-9A5B28E1B7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8923" y="2737684"/>
                  <a:ext cx="522899" cy="5693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25581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the Encoder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4" y="1371604"/>
                <a:ext cx="6299196" cy="540638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Encoder computes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𝝓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How do we make neural net response nondeterministic?</a:t>
                </a:r>
              </a:p>
              <a:p>
                <a:pPr lvl="1"/>
                <a:r>
                  <a:rPr lang="en-US" dirty="0"/>
                  <a:t>How do we propagate a probability distribution through neural net?</a:t>
                </a:r>
              </a:p>
              <a:p>
                <a:pPr lvl="2"/>
                <a:r>
                  <a:rPr lang="en-US" b="1" dirty="0"/>
                  <a:t>Sampling: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𝓝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How do we ensure that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𝒑</m:t>
                        </m:r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latin typeface="Cambria Math" charset="0"/>
                          </a:rPr>
                          <m:t>𝒙</m:t>
                        </m:r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</a:rPr>
                          <m:t>𝒛</m:t>
                        </m:r>
                        <m:r>
                          <a:rPr lang="en-US" i="1">
                            <a:latin typeface="Cambria Math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trlPr>
                              <a:rPr lang="is-I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charset="0"/>
                              </a:rPr>
                              <m:t>𝒛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𝒑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𝒙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𝒛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i="1">
                                <a:latin typeface="Cambria Math" charset="0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r>
                  <a:rPr lang="en-US" dirty="0"/>
                  <a:t>  ?</a:t>
                </a:r>
              </a:p>
              <a:p>
                <a:pPr lvl="2"/>
                <a:r>
                  <a:rPr lang="en-US" dirty="0"/>
                  <a:t>Maximize the ELBO</a:t>
                </a:r>
              </a:p>
              <a:p>
                <a:pPr marL="106692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4" y="1371604"/>
                <a:ext cx="6299196" cy="5406386"/>
              </a:xfrm>
              <a:blipFill>
                <a:blip r:embed="rId2"/>
                <a:stretch>
                  <a:fillRect l="-1610" t="-1174" b="-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>
            <a:off x="8039239" y="4334185"/>
            <a:ext cx="590837" cy="5908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780222" y="4333730"/>
            <a:ext cx="590837" cy="5908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262650" y="4333730"/>
            <a:ext cx="590837" cy="5908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520282" y="4338614"/>
            <a:ext cx="590837" cy="5908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39239" y="4338614"/>
            <a:ext cx="3559513" cy="586383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783055" y="3271585"/>
            <a:ext cx="2071880" cy="595697"/>
            <a:chOff x="6802144" y="5114046"/>
            <a:chExt cx="2102997" cy="604643"/>
          </a:xfrm>
        </p:grpSpPr>
        <p:sp>
          <p:nvSpPr>
            <p:cNvPr id="26" name="Oval 25"/>
            <p:cNvSpPr/>
            <p:nvPr/>
          </p:nvSpPr>
          <p:spPr>
            <a:xfrm>
              <a:off x="6802144" y="5114507"/>
              <a:ext cx="599711" cy="5996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7554255" y="5114046"/>
              <a:ext cx="599711" cy="59968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8305430" y="5119003"/>
              <a:ext cx="599711" cy="5996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802144" y="5114046"/>
              <a:ext cx="2102997" cy="595190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flipV="1">
            <a:off x="9818996" y="3862398"/>
            <a:ext cx="462" cy="476216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1007915" y="4333730"/>
            <a:ext cx="590837" cy="5908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134842" y="3271585"/>
                <a:ext cx="479618" cy="569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100" b="1" i="1" smtClean="0">
                          <a:solidFill>
                            <a:srgbClr val="0F6FC6"/>
                          </a:solidFill>
                          <a:latin typeface="Cambria Math" charset="0"/>
                        </a:rPr>
                        <m:t>𝒛</m:t>
                      </m:r>
                    </m:oMath>
                  </m:oMathPara>
                </a14:m>
                <a:endParaRPr lang="en-US" sz="3100" b="1" dirty="0">
                  <a:solidFill>
                    <a:srgbClr val="0F6FC6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842" y="3271585"/>
                <a:ext cx="479618" cy="5693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B2D1CB0-2301-3F4C-A8FF-E5F8A6CAFC93}"/>
              </a:ext>
            </a:extLst>
          </p:cNvPr>
          <p:cNvGrpSpPr/>
          <p:nvPr/>
        </p:nvGrpSpPr>
        <p:grpSpPr>
          <a:xfrm>
            <a:off x="7134842" y="2145943"/>
            <a:ext cx="4476124" cy="1161128"/>
            <a:chOff x="7134842" y="2145943"/>
            <a:chExt cx="4476124" cy="1161128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9818996" y="2781222"/>
              <a:ext cx="8921" cy="490364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8051453" y="2185980"/>
              <a:ext cx="590837" cy="590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8792436" y="2185525"/>
              <a:ext cx="590837" cy="590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0274864" y="2185525"/>
              <a:ext cx="590837" cy="590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9532496" y="2190408"/>
              <a:ext cx="590837" cy="590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051453" y="2190409"/>
              <a:ext cx="3559513" cy="586383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1020129" y="2185525"/>
              <a:ext cx="590837" cy="590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7134842" y="2145943"/>
                  <a:ext cx="503663" cy="5693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100" b="1" i="1" smtClean="0">
                            <a:solidFill>
                              <a:srgbClr val="0F6FC6"/>
                            </a:solidFill>
                            <a:latin typeface="Cambria Math" charset="0"/>
                          </a:rPr>
                          <m:t>𝒙</m:t>
                        </m:r>
                      </m:oMath>
                    </m:oMathPara>
                  </a14:m>
                  <a:endParaRPr lang="en-US" sz="3100" b="1" dirty="0">
                    <a:solidFill>
                      <a:srgbClr val="0F6FC6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4842" y="2145943"/>
                  <a:ext cx="503663" cy="5693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9778923" y="2737684"/>
                  <a:ext cx="522899" cy="5693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100" b="1" i="1" smtClean="0">
                            <a:solidFill>
                              <a:srgbClr val="00C6BA"/>
                            </a:solidFill>
                            <a:latin typeface="Cambria Math" charset="0"/>
                          </a:rPr>
                          <m:t>𝜽</m:t>
                        </m:r>
                      </m:oMath>
                    </m:oMathPara>
                  </a14:m>
                  <a:endParaRPr lang="en-US" sz="3100" b="1" dirty="0">
                    <a:solidFill>
                      <a:srgbClr val="00C6BA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8923" y="2737684"/>
                  <a:ext cx="522899" cy="5693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9751671" y="3790295"/>
                <a:ext cx="577401" cy="569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1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charset="0"/>
                        </a:rPr>
                        <m:t>𝝓</m:t>
                      </m:r>
                    </m:oMath>
                  </m:oMathPara>
                </a14:m>
                <a:endParaRPr lang="en-US" sz="3100" b="1" dirty="0">
                  <a:solidFill>
                    <a:schemeClr val="accent4">
                      <a:lumMod val="75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671" y="3790295"/>
                <a:ext cx="577401" cy="569387"/>
              </a:xfrm>
              <a:prstGeom prst="rect">
                <a:avLst/>
              </a:prstGeom>
              <a:blipFill>
                <a:blip r:embed="rId6"/>
                <a:stretch>
                  <a:fillRect l="-8889" r="-6667" b="-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3B8A292-BFBF-2C46-88C4-DC880E69DC73}"/>
                  </a:ext>
                </a:extLst>
              </p:cNvPr>
              <p:cNvSpPr txBox="1"/>
              <p:nvPr/>
            </p:nvSpPr>
            <p:spPr>
              <a:xfrm>
                <a:off x="7134841" y="4351359"/>
                <a:ext cx="503663" cy="569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100" b="1" i="1" smtClean="0">
                          <a:solidFill>
                            <a:srgbClr val="0F6FC6"/>
                          </a:solidFill>
                          <a:latin typeface="Cambria Math" charset="0"/>
                        </a:rPr>
                        <m:t>𝒙</m:t>
                      </m:r>
                    </m:oMath>
                  </m:oMathPara>
                </a14:m>
                <a:endParaRPr lang="en-US" sz="3100" b="1" dirty="0">
                  <a:solidFill>
                    <a:srgbClr val="0F6FC6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3B8A292-BFBF-2C46-88C4-DC880E69D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841" y="4351359"/>
                <a:ext cx="503663" cy="5693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BF9D8DCC-E582-0146-AF24-6580FB980CB4}"/>
              </a:ext>
            </a:extLst>
          </p:cNvPr>
          <p:cNvGrpSpPr/>
          <p:nvPr/>
        </p:nvGrpSpPr>
        <p:grpSpPr>
          <a:xfrm>
            <a:off x="7605179" y="3271698"/>
            <a:ext cx="4292984" cy="600354"/>
            <a:chOff x="7691880" y="4998271"/>
            <a:chExt cx="4292984" cy="60035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3AE9DDA-E315-6448-8F2A-372E563DFAFE}"/>
                </a:ext>
              </a:extLst>
            </p:cNvPr>
            <p:cNvGrpSpPr/>
            <p:nvPr/>
          </p:nvGrpSpPr>
          <p:grpSpPr>
            <a:xfrm>
              <a:off x="7691880" y="5002928"/>
              <a:ext cx="2071880" cy="595697"/>
              <a:chOff x="6802144" y="5114046"/>
              <a:chExt cx="2102997" cy="60464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CF49D70A-D73A-F043-9526-00352977D5E8}"/>
                      </a:ext>
                    </a:extLst>
                  </p:cNvPr>
                  <p:cNvSpPr/>
                  <p:nvPr/>
                </p:nvSpPr>
                <p:spPr>
                  <a:xfrm>
                    <a:off x="6802144" y="5114507"/>
                    <a:ext cx="599711" cy="59968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71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71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71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71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CF49D70A-D73A-F043-9526-00352977D5E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144" y="5114507"/>
                    <a:ext cx="599711" cy="599686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7AECCA11-90C9-0643-B8E4-50750B2DA74F}"/>
                      </a:ext>
                    </a:extLst>
                  </p:cNvPr>
                  <p:cNvSpPr/>
                  <p:nvPr/>
                </p:nvSpPr>
                <p:spPr>
                  <a:xfrm>
                    <a:off x="7554255" y="5114046"/>
                    <a:ext cx="599711" cy="599686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71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71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71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71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7AECCA11-90C9-0643-B8E4-50750B2DA74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54255" y="5114046"/>
                    <a:ext cx="599711" cy="599686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7D630043-748B-8547-A0ED-CF86F5832310}"/>
                      </a:ext>
                    </a:extLst>
                  </p:cNvPr>
                  <p:cNvSpPr/>
                  <p:nvPr/>
                </p:nvSpPr>
                <p:spPr>
                  <a:xfrm>
                    <a:off x="8305430" y="5119003"/>
                    <a:ext cx="599711" cy="59968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71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71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71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71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7D630043-748B-8547-A0ED-CF86F583231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05430" y="5119003"/>
                    <a:ext cx="599711" cy="599686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E06C76F-19F5-354B-9685-6A9C5C2EECC8}"/>
                </a:ext>
              </a:extLst>
            </p:cNvPr>
            <p:cNvGrpSpPr/>
            <p:nvPr/>
          </p:nvGrpSpPr>
          <p:grpSpPr>
            <a:xfrm>
              <a:off x="7691880" y="4998271"/>
              <a:ext cx="4292984" cy="595697"/>
              <a:chOff x="4547682" y="5114046"/>
              <a:chExt cx="4357459" cy="60464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4C11D758-3EE9-FB48-AFE7-47065C5BEEEA}"/>
                      </a:ext>
                    </a:extLst>
                  </p:cNvPr>
                  <p:cNvSpPr/>
                  <p:nvPr/>
                </p:nvSpPr>
                <p:spPr>
                  <a:xfrm>
                    <a:off x="6802144" y="5114507"/>
                    <a:ext cx="599711" cy="59968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71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71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71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71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oMath>
                      </m:oMathPara>
                    </a14:m>
                    <a:endParaRPr lang="en-US" sz="2471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4C11D758-3EE9-FB48-AFE7-47065C5BEEE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144" y="5114507"/>
                    <a:ext cx="599711" cy="599686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60A2225B-EF4B-7D44-9182-314B18E071BB}"/>
                      </a:ext>
                    </a:extLst>
                  </p:cNvPr>
                  <p:cNvSpPr/>
                  <p:nvPr/>
                </p:nvSpPr>
                <p:spPr>
                  <a:xfrm>
                    <a:off x="7554255" y="5114046"/>
                    <a:ext cx="599711" cy="599686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7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7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71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7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oMath>
                      </m:oMathPara>
                    </a14:m>
                    <a:endParaRPr lang="en-US" sz="2471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60A2225B-EF4B-7D44-9182-314B18E071B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54255" y="5114046"/>
                    <a:ext cx="599711" cy="599686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96051263-E36B-1745-B393-A1EC002C5899}"/>
                      </a:ext>
                    </a:extLst>
                  </p:cNvPr>
                  <p:cNvSpPr/>
                  <p:nvPr/>
                </p:nvSpPr>
                <p:spPr>
                  <a:xfrm>
                    <a:off x="8305430" y="5119003"/>
                    <a:ext cx="599711" cy="59968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7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7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71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47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oMath>
                      </m:oMathPara>
                    </a14:m>
                    <a:endParaRPr lang="en-US" sz="2471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96051263-E36B-1745-B393-A1EC002C589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05430" y="5119003"/>
                    <a:ext cx="599711" cy="599686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FD93E03-A221-1547-88BE-7FACCEB0B0AC}"/>
                  </a:ext>
                </a:extLst>
              </p:cNvPr>
              <p:cNvSpPr/>
              <p:nvPr/>
            </p:nvSpPr>
            <p:spPr>
              <a:xfrm>
                <a:off x="4547682" y="5114046"/>
                <a:ext cx="4357459" cy="595190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50D91F7-4D06-9F4A-8B57-9004C1EDAE9E}"/>
              </a:ext>
            </a:extLst>
          </p:cNvPr>
          <p:cNvGrpSpPr/>
          <p:nvPr/>
        </p:nvGrpSpPr>
        <p:grpSpPr>
          <a:xfrm>
            <a:off x="7158826" y="1050521"/>
            <a:ext cx="4476124" cy="2216031"/>
            <a:chOff x="696395" y="4929427"/>
            <a:chExt cx="4476124" cy="2216031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AD4E1C33-EA9F-FF47-9148-87DF3200617A}"/>
                </a:ext>
              </a:extLst>
            </p:cNvPr>
            <p:cNvCxnSpPr/>
            <p:nvPr/>
          </p:nvCxnSpPr>
          <p:spPr>
            <a:xfrm flipV="1">
              <a:off x="3380549" y="5564706"/>
              <a:ext cx="8921" cy="490364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27D280E-A9BC-DE40-BD02-7D08544FEC74}"/>
                </a:ext>
              </a:extLst>
            </p:cNvPr>
            <p:cNvSpPr/>
            <p:nvPr/>
          </p:nvSpPr>
          <p:spPr>
            <a:xfrm>
              <a:off x="1613006" y="4969464"/>
              <a:ext cx="590837" cy="590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11BED62-4E69-8148-87C5-CE191815AE51}"/>
                </a:ext>
              </a:extLst>
            </p:cNvPr>
            <p:cNvSpPr/>
            <p:nvPr/>
          </p:nvSpPr>
          <p:spPr>
            <a:xfrm>
              <a:off x="2353989" y="4969009"/>
              <a:ext cx="590837" cy="590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514F28F-8882-D74F-8B64-FC47337F0354}"/>
                </a:ext>
              </a:extLst>
            </p:cNvPr>
            <p:cNvSpPr/>
            <p:nvPr/>
          </p:nvSpPr>
          <p:spPr>
            <a:xfrm>
              <a:off x="3836417" y="4969009"/>
              <a:ext cx="590837" cy="590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3F8771F7-E8D9-8B48-B012-B1409031DE05}"/>
                </a:ext>
              </a:extLst>
            </p:cNvPr>
            <p:cNvSpPr/>
            <p:nvPr/>
          </p:nvSpPr>
          <p:spPr>
            <a:xfrm>
              <a:off x="3094049" y="4973892"/>
              <a:ext cx="590837" cy="590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221C37D-445A-9B44-B100-B36E49AEDD49}"/>
                </a:ext>
              </a:extLst>
            </p:cNvPr>
            <p:cNvSpPr/>
            <p:nvPr/>
          </p:nvSpPr>
          <p:spPr>
            <a:xfrm>
              <a:off x="1613006" y="4973893"/>
              <a:ext cx="3559513" cy="586383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4397B7F-5F93-4D41-8864-591FB957A813}"/>
                </a:ext>
              </a:extLst>
            </p:cNvPr>
            <p:cNvSpPr/>
            <p:nvPr/>
          </p:nvSpPr>
          <p:spPr>
            <a:xfrm>
              <a:off x="4581682" y="4969009"/>
              <a:ext cx="590837" cy="590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EF6D9D12-8DF7-FA4D-A458-CE00924FFB31}"/>
                    </a:ext>
                  </a:extLst>
                </p:cNvPr>
                <p:cNvSpPr txBox="1"/>
                <p:nvPr/>
              </p:nvSpPr>
              <p:spPr>
                <a:xfrm>
                  <a:off x="696395" y="4929427"/>
                  <a:ext cx="503663" cy="5693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100" b="1" i="1" smtClean="0">
                            <a:solidFill>
                              <a:srgbClr val="0F6FC6"/>
                            </a:solidFill>
                            <a:latin typeface="Cambria Math" charset="0"/>
                          </a:rPr>
                          <m:t>𝒙</m:t>
                        </m:r>
                      </m:oMath>
                    </m:oMathPara>
                  </a14:m>
                  <a:endParaRPr lang="en-US" sz="3100" b="1" dirty="0">
                    <a:solidFill>
                      <a:srgbClr val="0F6FC6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EF6D9D12-8DF7-FA4D-A458-CE00924FFB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395" y="4929427"/>
                  <a:ext cx="503663" cy="56938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9FBA336E-BAEF-CE4C-B9AA-E5BFD03F0272}"/>
                    </a:ext>
                  </a:extLst>
                </p:cNvPr>
                <p:cNvSpPr txBox="1"/>
                <p:nvPr/>
              </p:nvSpPr>
              <p:spPr>
                <a:xfrm>
                  <a:off x="3340476" y="5521168"/>
                  <a:ext cx="522899" cy="5693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100" b="1" i="1" smtClean="0">
                            <a:solidFill>
                              <a:srgbClr val="00C6BA"/>
                            </a:solidFill>
                            <a:latin typeface="Cambria Math" charset="0"/>
                          </a:rPr>
                          <m:t>𝜽</m:t>
                        </m:r>
                      </m:oMath>
                    </m:oMathPara>
                  </a14:m>
                  <a:endParaRPr lang="en-US" sz="3100" b="1" dirty="0">
                    <a:solidFill>
                      <a:srgbClr val="00C6BA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9FBA336E-BAEF-CE4C-B9AA-E5BFD03F0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476" y="5521168"/>
                  <a:ext cx="522899" cy="56938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FF3DA2D-4359-2D4B-853D-53F7478E964B}"/>
                </a:ext>
              </a:extLst>
            </p:cNvPr>
            <p:cNvGrpSpPr/>
            <p:nvPr/>
          </p:nvGrpSpPr>
          <p:grpSpPr>
            <a:xfrm>
              <a:off x="2329890" y="6072334"/>
              <a:ext cx="2071880" cy="595697"/>
              <a:chOff x="6802144" y="5114046"/>
              <a:chExt cx="2102997" cy="604643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2B82903F-16C5-EA45-838A-10DD343750E0}"/>
                  </a:ext>
                </a:extLst>
              </p:cNvPr>
              <p:cNvSpPr/>
              <p:nvPr/>
            </p:nvSpPr>
            <p:spPr>
              <a:xfrm>
                <a:off x="6802144" y="5114507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88DD34E7-92A6-4542-946A-E14D6060ED4E}"/>
                  </a:ext>
                </a:extLst>
              </p:cNvPr>
              <p:cNvSpPr/>
              <p:nvPr/>
            </p:nvSpPr>
            <p:spPr>
              <a:xfrm>
                <a:off x="7554255" y="5114046"/>
                <a:ext cx="599711" cy="59968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441E149C-5E79-BE43-8253-77FA0E300F95}"/>
                  </a:ext>
                </a:extLst>
              </p:cNvPr>
              <p:cNvSpPr/>
              <p:nvPr/>
            </p:nvSpPr>
            <p:spPr>
              <a:xfrm>
                <a:off x="8305430" y="5119003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2B12642-B8D5-734D-964F-63FF2A6478EC}"/>
                  </a:ext>
                </a:extLst>
              </p:cNvPr>
              <p:cNvSpPr/>
              <p:nvPr/>
            </p:nvSpPr>
            <p:spPr>
              <a:xfrm>
                <a:off x="6802144" y="5114046"/>
                <a:ext cx="2102997" cy="595190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021CD64-89C2-BA4E-B54D-D98F8BACA1A9}"/>
                </a:ext>
              </a:extLst>
            </p:cNvPr>
            <p:cNvSpPr txBox="1"/>
            <p:nvPr/>
          </p:nvSpPr>
          <p:spPr>
            <a:xfrm>
              <a:off x="935421" y="6085490"/>
              <a:ext cx="184731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100" b="1" dirty="0">
                <a:solidFill>
                  <a:srgbClr val="0F6FC6"/>
                </a:solidFill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3C0CBD5C-EDAB-144F-882B-78691AFC667B}"/>
                    </a:ext>
                  </a:extLst>
                </p:cNvPr>
                <p:cNvSpPr txBox="1"/>
                <p:nvPr/>
              </p:nvSpPr>
              <p:spPr>
                <a:xfrm>
                  <a:off x="703525" y="6055070"/>
                  <a:ext cx="479618" cy="5693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100" b="1" i="1" smtClean="0">
                                <a:solidFill>
                                  <a:srgbClr val="0F6FC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100" b="1" i="1" smtClean="0">
                                <a:solidFill>
                                  <a:srgbClr val="0F6FC6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oMath>
                    </m:oMathPara>
                  </a14:m>
                  <a:endParaRPr lang="en-US" sz="3100" b="1" dirty="0">
                    <a:solidFill>
                      <a:srgbClr val="0F6FC6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3C0CBD5C-EDAB-144F-882B-78691AFC66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525" y="6055070"/>
                  <a:ext cx="479618" cy="569387"/>
                </a:xfrm>
                <a:prstGeom prst="rect">
                  <a:avLst/>
                </a:prstGeom>
                <a:blipFill>
                  <a:blip r:embed="rId16"/>
                  <a:stretch>
                    <a:fillRect t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36EBCFED-D58A-CE4D-9B3C-5AF2740F339E}"/>
                </a:ext>
              </a:extLst>
            </p:cNvPr>
            <p:cNvCxnSpPr/>
            <p:nvPr/>
          </p:nvCxnSpPr>
          <p:spPr>
            <a:xfrm flipV="1">
              <a:off x="3352448" y="6655094"/>
              <a:ext cx="8921" cy="490364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903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problem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Objective function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𝝓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𝑬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𝒛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~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𝝓</m:t>
                            </m:r>
                          </m:sub>
                        </m:sSub>
                      </m:sub>
                    </m:sSub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𝒙</m:t>
                        </m:r>
                      </m:e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𝒛</m:t>
                        </m:r>
                      </m:e>
                    </m:d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𝑫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𝑲𝑳</m:t>
                        </m:r>
                      </m:sub>
                    </m:sSub>
                    <m:d>
                      <m:dPr>
                        <m:ctrlPr>
                          <a:rPr lang="mr-I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𝝓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𝒛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𝒙</m:t>
                            </m:r>
                          </m:e>
                        </m:d>
                        <m:d>
                          <m:dPr>
                            <m:begChr m:val="‖"/>
                            <m:endChr m:val="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𝒑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𝒛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)</m:t>
                            </m:r>
                          </m:e>
                        </m:d>
                      </m:e>
                    </m:d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/>
                  <a:t>This is a </a:t>
                </a:r>
                <a:r>
                  <a:rPr lang="en-US" dirty="0" err="1"/>
                  <a:t>variational</a:t>
                </a:r>
                <a:r>
                  <a:rPr lang="en-US" dirty="0"/>
                  <a:t> lower bound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𝝓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≤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1" i="1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charset="0"/>
                          </a:rPr>
                          <m:t>𝒙</m:t>
                        </m:r>
                      </m:e>
                    </m:d>
                  </m:oMath>
                </a14:m>
                <a:endParaRPr lang="en-US" b="1" dirty="0"/>
              </a:p>
              <a:p>
                <a:pPr lvl="1"/>
                <a:r>
                  <a:rPr lang="en-US" b="1" dirty="0"/>
                  <a:t>Specifically: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𝑲𝑳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𝝓</m:t>
                            </m:r>
                          </m:sub>
                        </m:sSub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maximizing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𝝓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</m:oMath>
                </a14:m>
                <a:r>
                  <a:rPr lang="en-US" dirty="0"/>
                  <a:t> is a proxy to making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𝝓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/>
                  <a:t> match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" t="-1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4946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Our goal is to have a generative model that has a high likelihood of producing the observed data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2"/>
                        </a:solidFill>
                        <a:latin typeface="Cambria Math" charset="0"/>
                      </a:rPr>
                      <m:t>𝒑</m:t>
                    </m:r>
                    <m:d>
                      <m:dPr>
                        <m:ctrlP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𝒙</m:t>
                        </m:r>
                      </m:e>
                    </m:d>
                    <m:r>
                      <a:rPr lang="en-US" i="1">
                        <a:solidFill>
                          <a:schemeClr val="accent2"/>
                        </a:solidFill>
                        <a:latin typeface="Cambria Math" charset="0"/>
                      </a:rPr>
                      <m:t>=∫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𝒑</m:t>
                        </m:r>
                      </m:e>
                      <m:sub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𝒙</m:t>
                        </m:r>
                      </m:e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𝒛</m:t>
                        </m:r>
                      </m:e>
                    </m:d>
                    <m:r>
                      <a:rPr lang="en-US" i="1">
                        <a:solidFill>
                          <a:schemeClr val="accent2"/>
                        </a:solidFill>
                        <a:latin typeface="Cambria Math" charset="0"/>
                      </a:rPr>
                      <m:t>𝒑</m:t>
                    </m:r>
                    <m:d>
                      <m:dPr>
                        <m:ctrlP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𝒛</m:t>
                        </m:r>
                      </m:e>
                    </m:d>
                    <m:r>
                      <a:rPr lang="en-US" i="1">
                        <a:solidFill>
                          <a:schemeClr val="accent2"/>
                        </a:solidFill>
                        <a:latin typeface="Cambria Math" charset="0"/>
                      </a:rPr>
                      <m:t>𝒅𝒛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≅</m:t>
                    </m:r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∫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𝜽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𝒙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𝒛</m:t>
                            </m:r>
                          </m:e>
                        </m:d>
                        <m:sSub>
                          <m:sSubPr>
                            <m:ctrlP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𝝓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𝒛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𝒙</m:t>
                            </m:r>
                          </m:e>
                        </m:d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𝒅𝒛</m:t>
                        </m:r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𝑬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𝒛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~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𝝓</m:t>
                            </m:r>
                          </m:sub>
                        </m:sSub>
                      </m:sub>
                    </m:sSub>
                    <m:r>
                      <a:rPr lang="en-US" i="1">
                        <a:solidFill>
                          <a:srgbClr val="00B05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𝒑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𝒙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|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𝒛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dirty="0"/>
                  <a:t>Achieved by maximizing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𝝓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𝑬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𝒛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~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𝝓</m:t>
                            </m:r>
                          </m:sub>
                        </m:sSub>
                      </m:sub>
                    </m:sSub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𝒙</m:t>
                        </m:r>
                      </m:e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𝒛</m:t>
                        </m:r>
                      </m:e>
                    </m:d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𝑫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𝑲𝑳</m:t>
                        </m:r>
                      </m:sub>
                    </m:sSub>
                    <m:d>
                      <m:dPr>
                        <m:ctrlPr>
                          <a:rPr lang="mr-I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𝝓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𝒛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𝒙</m:t>
                            </m:r>
                          </m:e>
                        </m:d>
                        <m:d>
                          <m:dPr>
                            <m:begChr m:val="‖"/>
                            <m:endChr m:val="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𝒑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𝒛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)</m:t>
                            </m:r>
                          </m:e>
                        </m:d>
                      </m:e>
                    </m:d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        =</m:t>
                    </m:r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𝑬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𝒛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~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𝝓</m:t>
                            </m:r>
                          </m:sub>
                        </m:sSub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𝒑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𝒙</m:t>
                        </m:r>
                      </m:e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𝒛</m:t>
                        </m:r>
                      </m:e>
                    </m:d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𝝓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𝝓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𝒛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𝒙</m:t>
                            </m:r>
                          </m:e>
                        </m:d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>
                  <a:solidFill>
                    <a:schemeClr val="accent2"/>
                  </a:solidFill>
                </a:endParaRPr>
              </a:p>
              <a:p>
                <a:r>
                  <a:rPr lang="en-US" dirty="0"/>
                  <a:t>Last detail</a:t>
                </a:r>
              </a:p>
              <a:p>
                <a:pPr lvl="1"/>
                <a:r>
                  <a:rPr lang="en-US" dirty="0"/>
                  <a:t>Approximate the expectation with samples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3613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3C3BC-15B3-EB46-A7BD-4549E5272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Model</a:t>
            </a:r>
          </a:p>
        </p:txBody>
      </p:sp>
      <p:pic>
        <p:nvPicPr>
          <p:cNvPr id="38" name="Content Placeholder 37">
            <a:extLst>
              <a:ext uri="{FF2B5EF4-FFF2-40B4-BE49-F238E27FC236}">
                <a16:creationId xmlns:a16="http://schemas.microsoft.com/office/drawing/2014/main" id="{7521D3A1-0D19-9340-AF81-49EF6B398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781" y="1168723"/>
            <a:ext cx="7603578" cy="5160323"/>
          </a:xfr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B84C997-DBA1-8643-8C1E-6AD0EBC59D75}"/>
              </a:ext>
            </a:extLst>
          </p:cNvPr>
          <p:cNvSpPr txBox="1"/>
          <p:nvPr/>
        </p:nvSpPr>
        <p:spPr>
          <a:xfrm>
            <a:off x="8912772" y="6507170"/>
            <a:ext cx="3360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n-lt"/>
              </a:rPr>
              <a:t>From </a:t>
            </a:r>
            <a:r>
              <a:rPr lang="en-US" sz="2000" b="1" dirty="0" err="1">
                <a:latin typeface="+mn-lt"/>
              </a:rPr>
              <a:t>Kingma</a:t>
            </a:r>
            <a:r>
              <a:rPr lang="en-US" sz="2000" b="1" dirty="0">
                <a:latin typeface="+mn-lt"/>
              </a:rPr>
              <a:t> ICLR 2014 Slides</a:t>
            </a:r>
          </a:p>
        </p:txBody>
      </p:sp>
    </p:spTree>
    <p:extLst>
      <p:ext uri="{BB962C8B-B14F-4D97-AF65-F5344CB8AC3E}">
        <p14:creationId xmlns:p14="http://schemas.microsoft.com/office/powerpoint/2010/main" val="2397434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Sparse deep encoder architecture</a:t>
            </a:r>
          </a:p>
          <a:p>
            <a:pPr lvl="1"/>
            <a:r>
              <a:rPr lang="en-US" dirty="0"/>
              <a:t>3 encoding layers</a:t>
            </a:r>
          </a:p>
          <a:p>
            <a:pPr lvl="1"/>
            <a:r>
              <a:rPr lang="en-US" dirty="0"/>
              <a:t>each “layer” consists of three transforms</a:t>
            </a:r>
          </a:p>
          <a:p>
            <a:pPr lvl="2"/>
            <a:r>
              <a:rPr lang="en-US" dirty="0"/>
              <a:t>spatially localized receptive fields to detect</a:t>
            </a:r>
            <a:br>
              <a:rPr lang="en-US" dirty="0"/>
            </a:br>
            <a:r>
              <a:rPr lang="en-US" dirty="0"/>
              <a:t>features</a:t>
            </a:r>
          </a:p>
          <a:p>
            <a:pPr lvl="2"/>
            <a:r>
              <a:rPr lang="en-US" dirty="0"/>
              <a:t>spatial pooling to get translation</a:t>
            </a:r>
            <a:br>
              <a:rPr lang="en-US" dirty="0"/>
            </a:br>
            <a:r>
              <a:rPr lang="en-US" dirty="0"/>
              <a:t>invariance</a:t>
            </a:r>
          </a:p>
          <a:p>
            <a:pPr lvl="2"/>
            <a:r>
              <a:rPr lang="en-US" dirty="0"/>
              <a:t>subtractive/divisive normalization to</a:t>
            </a:r>
            <a:br>
              <a:rPr lang="en-US" dirty="0"/>
            </a:br>
            <a:r>
              <a:rPr lang="en-US" dirty="0"/>
              <a:t>get sparse activation patterns</a:t>
            </a:r>
          </a:p>
          <a:p>
            <a:pPr lvl="1"/>
            <a:r>
              <a:rPr lang="en-US" dirty="0"/>
              <a:t>not convolutional</a:t>
            </a:r>
          </a:p>
          <a:p>
            <a:pPr lvl="1"/>
            <a:r>
              <a:rPr lang="en-US" dirty="0"/>
              <a:t>1 billion weights</a:t>
            </a:r>
          </a:p>
          <a:p>
            <a:pPr lvl="1"/>
            <a:r>
              <a:rPr lang="en-US" dirty="0"/>
              <a:t>train with version of sparse PCA</a:t>
            </a:r>
          </a:p>
          <a:p>
            <a:pPr lvl="2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916342" y="1868192"/>
            <a:ext cx="771799" cy="286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41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7" name="Rectangle 6"/>
          <p:cNvSpPr/>
          <p:nvPr/>
        </p:nvSpPr>
        <p:spPr>
          <a:xfrm>
            <a:off x="7663222" y="2818440"/>
            <a:ext cx="1278038" cy="286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41" dirty="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8" name="Rectangle 7"/>
          <p:cNvSpPr/>
          <p:nvPr/>
        </p:nvSpPr>
        <p:spPr>
          <a:xfrm>
            <a:off x="7807634" y="2351236"/>
            <a:ext cx="989214" cy="28666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41" dirty="0">
                <a:solidFill>
                  <a:srgbClr val="000000"/>
                </a:solidFill>
              </a:rPr>
              <a:t>A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8302241" y="2637899"/>
            <a:ext cx="0" cy="180541"/>
          </a:xfrm>
          <a:prstGeom prst="straightConnector1">
            <a:avLst/>
          </a:prstGeom>
          <a:ln w="50800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8302241" y="2154855"/>
            <a:ext cx="0" cy="180541"/>
          </a:xfrm>
          <a:prstGeom prst="straightConnector1">
            <a:avLst/>
          </a:prstGeom>
          <a:ln w="50800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054937" y="1383164"/>
            <a:ext cx="494607" cy="286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41" dirty="0">
                <a:solidFill>
                  <a:srgbClr val="000000"/>
                </a:solidFill>
              </a:rPr>
              <a:t>C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8302241" y="1687651"/>
            <a:ext cx="0" cy="180541"/>
          </a:xfrm>
          <a:prstGeom prst="straightConnector1">
            <a:avLst/>
          </a:prstGeom>
          <a:ln w="50800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Screen Shot 2015-03-04 at 12.14.34 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8615" y="3547082"/>
            <a:ext cx="2724915" cy="331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10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the </a:t>
            </a:r>
            <a:r>
              <a:rPr lang="en-US" dirty="0" err="1"/>
              <a:t>Variational</a:t>
            </a:r>
            <a:r>
              <a:rPr lang="en-US" dirty="0"/>
              <a:t> </a:t>
            </a:r>
            <a:r>
              <a:rPr lang="en-US" dirty="0" err="1"/>
              <a:t>Autoencoder</a:t>
            </a:r>
            <a:r>
              <a:rPr lang="en-US" dirty="0"/>
              <a:t> (VAE)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Training involves maximizing the likelihood of the observed data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{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charset="0"/>
                              </a:rPr>
                              <m:t>𝟏</m:t>
                            </m:r>
                          </m:e>
                        </m:d>
                      </m:sup>
                    </m:sSup>
                    <m:r>
                      <a:rPr lang="en-US" b="1" i="1" smtClean="0">
                        <a:latin typeface="Cambria Math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charset="0"/>
                              </a:rPr>
                              <m:t>𝟐</m:t>
                            </m:r>
                          </m:e>
                        </m:d>
                      </m:sup>
                    </m:sSup>
                    <m:r>
                      <a:rPr lang="en-US" b="1" i="1" smtClean="0">
                        <a:latin typeface="Cambria Math" charset="0"/>
                      </a:rPr>
                      <m:t>,…,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charset="0"/>
                              </a:rPr>
                              <m:t>𝑵</m:t>
                            </m:r>
                          </m:e>
                        </m:d>
                      </m:sup>
                    </m:sSup>
                    <m:r>
                      <a:rPr lang="en-US" b="1" i="0" smtClean="0">
                        <a:latin typeface="Cambria Math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𝑳</m:t>
                    </m:r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1" i="1" smtClean="0">
                            <a:latin typeface="Cambria Math" charset="0"/>
                          </a:rPr>
                          <m:t>𝒊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charset="0"/>
                              </a:rPr>
                              <m:t>𝒑</m:t>
                            </m:r>
                            <m:r>
                              <a:rPr lang="en-US" b="1" i="1" smtClean="0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b="1" i="1" smtClean="0">
                                <a:latin typeface="Cambria Math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b="1" i="1" smtClean="0">
                                <a:latin typeface="Cambria Math" charset="0"/>
                              </a:rPr>
                              <m:t>𝒊</m:t>
                            </m:r>
                            <m:r>
                              <a:rPr lang="en-US" b="1" i="1" smtClean="0">
                                <a:latin typeface="Cambria Math" charset="0"/>
                              </a:rPr>
                              <m:t>)</m:t>
                            </m:r>
                          </m:sup>
                        </m:sSup>
                        <m:r>
                          <a:rPr lang="en-US" b="1" i="1" smtClean="0">
                            <a:latin typeface="Cambria Math" charset="0"/>
                          </a:rPr>
                          <m:t>)=</m:t>
                        </m:r>
                        <m:nary>
                          <m:naryPr>
                            <m:chr m:val="∏"/>
                            <m:supHide m:val="on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1" i="1" smtClean="0">
                                <a:latin typeface="Cambria Math" charset="0"/>
                              </a:rPr>
                              <m:t>𝒊</m:t>
                            </m:r>
                          </m:sub>
                          <m:sup/>
                          <m:e>
                            <m:r>
                              <a:rPr lang="en-US" b="1" i="1" smtClean="0">
                                <a:latin typeface="Cambria Math" charset="0"/>
                              </a:rPr>
                              <m:t>∫</m:t>
                            </m:r>
                            <m:sSub>
                              <m:sSub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charset="0"/>
                                  </a:rPr>
                                  <m:t>𝜽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1" i="1" smtClean="0">
                                            <a:latin typeface="Cambria Math" charset="0"/>
                                          </a:rPr>
                                          <m:t>𝒊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  <m:e>
                                <m:r>
                                  <a:rPr lang="en-US" b="1" i="1" smtClean="0">
                                    <a:latin typeface="Cambria Math" charset="0"/>
                                  </a:rPr>
                                  <m:t>𝒛</m:t>
                                </m:r>
                              </m:e>
                            </m:d>
                          </m:e>
                        </m:nary>
                        <m:r>
                          <a:rPr lang="en-US" b="1" i="1" smtClean="0">
                            <a:latin typeface="Cambria Math" charset="0"/>
                          </a:rPr>
                          <m:t>𝒑</m:t>
                        </m:r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charset="0"/>
                              </a:rPr>
                              <m:t>𝒛</m:t>
                            </m:r>
                          </m:e>
                        </m:d>
                        <m:r>
                          <a:rPr lang="en-US" b="1" i="1" smtClean="0">
                            <a:latin typeface="Cambria Math" charset="0"/>
                          </a:rPr>
                          <m:t>𝒅𝒛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Traditional approach with probabilistic models</a:t>
                </a:r>
              </a:p>
              <a:p>
                <a:pPr lvl="1"/>
                <a:r>
                  <a:rPr lang="en-US" dirty="0"/>
                  <a:t>draw samples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𝒛</m:t>
                    </m:r>
                    <m:r>
                      <a:rPr lang="en-US" b="1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repeatedly to estimate integral</a:t>
                </a:r>
              </a:p>
              <a:p>
                <a:r>
                  <a:rPr lang="en-US" dirty="0"/>
                  <a:t>But sampling is inefficient</a:t>
                </a:r>
              </a:p>
              <a:p>
                <a:pPr lvl="1"/>
                <a:r>
                  <a:rPr lang="en-US" dirty="0"/>
                  <a:t> most values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𝒛</m:t>
                    </m:r>
                    <m:r>
                      <a:rPr lang="en-US" b="1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aren’t going to be likely to produce a given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charset="0"/>
                          </a:rPr>
                          <m:t>𝒙</m:t>
                        </m:r>
                      </m:e>
                      <m:sup>
                        <m:r>
                          <a:rPr lang="en-US" b="1" i="1" smtClean="0">
                            <a:latin typeface="Cambria Math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𝒊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)</m:t>
                        </m:r>
                      </m:sup>
                    </m:sSup>
                  </m:oMath>
                </a14:m>
                <a:endParaRPr lang="en-US" b="1" dirty="0"/>
              </a:p>
              <a:p>
                <a:r>
                  <a:rPr lang="en-US" dirty="0"/>
                  <a:t>Instead, suppose we could generate just the likely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𝒛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64" t="-1923" b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937510" y="2411730"/>
            <a:ext cx="3840480" cy="61722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4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47B24-155A-F44F-98A4-2E32DE04B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Random Samples From Generative Model</a:t>
            </a:r>
            <a:br>
              <a:rPr lang="en-US" dirty="0"/>
            </a:br>
            <a:r>
              <a:rPr lang="en-US" dirty="0"/>
              <a:t>Trained on </a:t>
            </a:r>
            <a:r>
              <a:rPr lang="en-US" i="1" dirty="0"/>
              <a:t>Faces in the Wild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C238EB-FE9D-B749-9267-CDF570DAE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9820" y="1168875"/>
            <a:ext cx="8492359" cy="561389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341975-6C7C-224D-BF9B-8F1A90B49CC4}"/>
              </a:ext>
            </a:extLst>
          </p:cNvPr>
          <p:cNvSpPr txBox="1"/>
          <p:nvPr/>
        </p:nvSpPr>
        <p:spPr>
          <a:xfrm>
            <a:off x="10573408" y="5873867"/>
            <a:ext cx="1681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+mn-lt"/>
              </a:rPr>
              <a:t>From </a:t>
            </a:r>
            <a:r>
              <a:rPr lang="en-US" sz="2000" b="1" dirty="0" err="1">
                <a:latin typeface="+mn-lt"/>
              </a:rPr>
              <a:t>Kingma</a:t>
            </a:r>
            <a:r>
              <a:rPr lang="en-US" sz="2000" b="1" dirty="0">
                <a:latin typeface="+mn-lt"/>
              </a:rPr>
              <a:t> ICLR 2014 slides</a:t>
            </a:r>
          </a:p>
        </p:txBody>
      </p:sp>
    </p:spTree>
    <p:extLst>
      <p:ext uri="{BB962C8B-B14F-4D97-AF65-F5344CB8AC3E}">
        <p14:creationId xmlns:p14="http://schemas.microsoft.com/office/powerpoint/2010/main" val="1120572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VAE faces</a:t>
            </a:r>
            <a:endParaRPr lang="en-US" dirty="0"/>
          </a:p>
          <a:p>
            <a:r>
              <a:rPr lang="en-US" dirty="0">
                <a:hlinkClick r:id="rId3"/>
              </a:rPr>
              <a:t>VAE faces demo</a:t>
            </a:r>
            <a:endParaRPr lang="en-US" dirty="0"/>
          </a:p>
          <a:p>
            <a:r>
              <a:rPr lang="en-US" dirty="0">
                <a:hlinkClick r:id="rId4"/>
              </a:rPr>
              <a:t>VAE MNIST</a:t>
            </a:r>
            <a:endParaRPr lang="en-US" dirty="0">
              <a:hlinkClick r:id="rId5"/>
            </a:endParaRPr>
          </a:p>
          <a:p>
            <a:r>
              <a:rPr lang="en-US" dirty="0">
                <a:hlinkClick r:id="rId6"/>
              </a:rPr>
              <a:t>VAE street addresses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7255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19D29-0198-5B45-A70C-ECCAFE208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22E9D-238E-7148-91AE-FFB429F52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sdfdfd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E4358-F43A-6147-98C0-74BA834BA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12192000" cy="568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A4F2BB-AB40-FF4F-BBA1-DBBE894AF0FF}"/>
              </a:ext>
            </a:extLst>
          </p:cNvPr>
          <p:cNvSpPr txBox="1"/>
          <p:nvPr/>
        </p:nvSpPr>
        <p:spPr>
          <a:xfrm>
            <a:off x="9251387" y="6454749"/>
            <a:ext cx="2940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Image credit: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kvfrans.com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46649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Contractive </a:t>
            </a:r>
            <a:r>
              <a:rPr lang="en-US" dirty="0" err="1"/>
              <a:t>Autoencoders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good hidden representation will be insensitive to most small changes in the input (while still preserving information to reconstruct the input)</a:t>
            </a:r>
          </a:p>
          <a:p>
            <a:r>
              <a:rPr lang="en-US" dirty="0"/>
              <a:t>Objective function</a:t>
            </a:r>
          </a:p>
          <a:p>
            <a:pPr lvl="1"/>
            <a:r>
              <a:rPr lang="en-US" dirty="0" err="1"/>
              <a:t>Frobenius</a:t>
            </a:r>
            <a:r>
              <a:rPr lang="en-US" dirty="0"/>
              <a:t> norm of the Jacobian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For logistic hidden:</a:t>
            </a:r>
          </a:p>
        </p:txBody>
      </p:sp>
      <p:pic>
        <p:nvPicPr>
          <p:cNvPr id="11" name="Picture 10" descr="Screen Shot 2015-03-03 at 10.32.01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974" y="3813736"/>
            <a:ext cx="4987809" cy="712544"/>
          </a:xfrm>
          <a:prstGeom prst="rect">
            <a:avLst/>
          </a:prstGeom>
        </p:spPr>
      </p:pic>
      <p:pic>
        <p:nvPicPr>
          <p:cNvPr id="13" name="Picture 12" descr="Screen Shot 2015-03-03 at 10.33.25 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41" y="3665258"/>
            <a:ext cx="3235216" cy="952500"/>
          </a:xfrm>
          <a:prstGeom prst="rect">
            <a:avLst/>
          </a:prstGeom>
        </p:spPr>
      </p:pic>
      <p:pic>
        <p:nvPicPr>
          <p:cNvPr id="14" name="Picture 13" descr="Screen Shot 2015-03-03 at 10.34.58 P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871" y="5589217"/>
            <a:ext cx="4418824" cy="10738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52260" y="5589217"/>
            <a:ext cx="5024773" cy="1107996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Tries to make the hidden units saturate,</a:t>
            </a:r>
          </a:p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especially where input-to-hidden weights</a:t>
            </a:r>
          </a:p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are large</a:t>
            </a:r>
          </a:p>
        </p:txBody>
      </p:sp>
    </p:spTree>
    <p:extLst>
      <p:ext uri="{BB962C8B-B14F-4D97-AF65-F5344CB8AC3E}">
        <p14:creationId xmlns:p14="http://schemas.microsoft.com/office/powerpoint/2010/main" val="202147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Encodings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1111170"/>
            <a:ext cx="11176000" cy="5014996"/>
          </a:xfrm>
        </p:spPr>
        <p:txBody>
          <a:bodyPr/>
          <a:lstStyle/>
          <a:p>
            <a:r>
              <a:rPr lang="en-US" dirty="0"/>
              <a:t>We may wish to have few units in the hidden bottleneck representation for any input</a:t>
            </a:r>
          </a:p>
          <a:p>
            <a:pPr lvl="1"/>
            <a:r>
              <a:rPr lang="en-US" dirty="0"/>
              <a:t>Biological motivation</a:t>
            </a:r>
          </a:p>
          <a:p>
            <a:r>
              <a:rPr lang="en-US" dirty="0"/>
              <a:t>E.g., unsupervised training on natural image patches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20859" y="3434436"/>
            <a:ext cx="3937378" cy="3007489"/>
            <a:chOff x="520859" y="3434436"/>
            <a:chExt cx="3937378" cy="30074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681" y="3434436"/>
              <a:ext cx="3061556" cy="300748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0859" y="4653486"/>
              <a:ext cx="846707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b="1" dirty="0">
                  <a:latin typeface="+mn-lt"/>
                </a:rPr>
                <a:t>PCA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845289" y="3434436"/>
            <a:ext cx="6648373" cy="3007489"/>
            <a:chOff x="4845289" y="3434436"/>
            <a:chExt cx="6648373" cy="30074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83" r="12764"/>
            <a:stretch/>
          </p:blipFill>
          <p:spPr>
            <a:xfrm>
              <a:off x="6694529" y="3434436"/>
              <a:ext cx="4799133" cy="300748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45289" y="4176432"/>
              <a:ext cx="1904689" cy="1523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b="1" dirty="0" err="1">
                  <a:latin typeface="+mn-lt"/>
                </a:rPr>
                <a:t>Olshausen</a:t>
              </a:r>
              <a:endParaRPr lang="en-US" sz="3100" b="1" dirty="0">
                <a:latin typeface="+mn-lt"/>
              </a:endParaRPr>
            </a:p>
            <a:p>
              <a:r>
                <a:rPr lang="en-US" sz="3100" b="1" dirty="0"/>
                <a:t>&amp; Field</a:t>
              </a:r>
            </a:p>
            <a:p>
              <a:r>
                <a:rPr lang="en-US" sz="3100" b="1" dirty="0">
                  <a:latin typeface="+mn-lt"/>
                </a:rPr>
                <a:t>(1996)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388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Encoding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Loss function has two components</a:t>
            </a:r>
          </a:p>
          <a:p>
            <a:pPr lvl="1"/>
            <a:r>
              <a:rPr lang="en-US" dirty="0"/>
              <a:t>information preservation </a:t>
            </a:r>
          </a:p>
          <a:p>
            <a:pPr lvl="2"/>
            <a:r>
              <a:rPr lang="en-US" dirty="0"/>
              <a:t>input reconstruction in </a:t>
            </a:r>
            <a:r>
              <a:rPr lang="en-US" dirty="0" err="1"/>
              <a:t>autoencoder</a:t>
            </a:r>
            <a:endParaRPr lang="en-US" dirty="0"/>
          </a:p>
          <a:p>
            <a:pPr lvl="2"/>
            <a:r>
              <a:rPr lang="en-US" dirty="0"/>
              <a:t>mutual information in simple encoder</a:t>
            </a:r>
          </a:p>
          <a:p>
            <a:pPr lvl="1"/>
            <a:r>
              <a:rPr lang="en-US" dirty="0"/>
              <a:t>sparsity constraint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16395" y="5208607"/>
                <a:ext cx="5356017" cy="6131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100" b="1" i="1" smtClean="0">
                          <a:solidFill>
                            <a:srgbClr val="0F6FC6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  <m:r>
                        <a:rPr lang="en-US" sz="3100" b="1" i="1" smtClean="0">
                          <a:solidFill>
                            <a:srgbClr val="0F6FC6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3100" b="1" i="1" smtClean="0">
                              <a:solidFill>
                                <a:srgbClr val="0F6FC6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3100" b="1" i="1" smtClean="0">
                              <a:solidFill>
                                <a:srgbClr val="0F6FC6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b>
                          <m:r>
                            <a:rPr lang="en-US" sz="3100" b="1" i="0" smtClean="0">
                              <a:solidFill>
                                <a:srgbClr val="0F6FC6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𝐩𝐫𝐞𝐬𝐞𝐫𝐯𝐚𝐭𝐢𝐨𝐧</m:t>
                          </m:r>
                        </m:sub>
                      </m:sSub>
                      <m:r>
                        <a:rPr lang="en-US" sz="3100" b="1" i="0" smtClean="0">
                          <a:solidFill>
                            <a:srgbClr val="0F6FC6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3100" b="1" i="1" smtClean="0">
                          <a:solidFill>
                            <a:srgbClr val="0F6FC6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𝝀</m:t>
                      </m:r>
                      <m:sSub>
                        <m:sSubPr>
                          <m:ctrlPr>
                            <a:rPr lang="en-US" sz="3100" b="1" i="1" smtClean="0">
                              <a:solidFill>
                                <a:srgbClr val="0F6FC6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3100" b="1" i="1">
                              <a:solidFill>
                                <a:srgbClr val="0F6FC6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b>
                          <m:r>
                            <a:rPr lang="en-US" sz="3100" b="1" i="0" smtClean="0">
                              <a:solidFill>
                                <a:srgbClr val="0F6FC6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𝐬𝐩𝐚𝐫𝐬𝐢𝐭𝐲</m:t>
                          </m:r>
                        </m:sub>
                      </m:sSub>
                    </m:oMath>
                  </m:oMathPara>
                </a14:m>
                <a:endParaRPr lang="en-US" sz="3100" b="1" dirty="0">
                  <a:solidFill>
                    <a:srgbClr val="0F6FC6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395" y="5208607"/>
                <a:ext cx="5356017" cy="61311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706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Sparsity Constraints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579948"/>
                <a:ext cx="11176000" cy="4754562"/>
              </a:xfrm>
            </p:spPr>
            <p:txBody>
              <a:bodyPr/>
              <a:lstStyle/>
              <a:p>
                <a:r>
                  <a:rPr lang="en-US" dirty="0"/>
                  <a:t>Olshausen &amp; Field (1996)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0F6FC6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𝐬𝐩𝐚𝐫𝐬𝐢𝐭𝐲</m:t>
                        </m:r>
                      </m:sub>
                    </m:sSub>
                    <m:r>
                      <a:rPr lang="en-US" sz="2400" b="1" i="0" smtClean="0">
                        <a:solidFill>
                          <a:srgbClr val="0F6FC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0F6FC6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𝐞</m:t>
                        </m:r>
                      </m:e>
                      <m:sup>
                        <m:r>
                          <a:rPr lang="en-US" sz="2400" b="1" i="0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0F6FC6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F6FC6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𝒉</m:t>
                            </m:r>
                          </m:e>
                          <m:sup>
                            <m:r>
                              <a:rPr lang="en-US" sz="2400" b="1" i="0" smtClean="0">
                                <a:solidFill>
                                  <a:srgbClr val="0F6FC6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𝟐</m:t>
                            </m:r>
                          </m:sup>
                        </m:sSup>
                      </m:sup>
                    </m:sSup>
                  </m:oMath>
                </a14:m>
                <a:endParaRPr lang="en-US" sz="2400" b="1" dirty="0">
                  <a:solidFill>
                    <a:srgbClr val="0F6FC6"/>
                  </a:solidFill>
                  <a:ea typeface="Cambria Math" charset="0"/>
                  <a:cs typeface="Cambria Math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F6FC6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</m:e>
                      <m:sub>
                        <m:r>
                          <a:rPr lang="en-US" sz="240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𝐬𝐩𝐚𝐫𝐬𝐢𝐭𝐲</m:t>
                        </m:r>
                      </m:sub>
                    </m:sSub>
                    <m:r>
                      <a:rPr lang="en-US" sz="2400" b="1" i="0" smtClean="0">
                        <a:solidFill>
                          <a:srgbClr val="0F6FC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400" b="1" i="0" smtClean="0">
                        <a:solidFill>
                          <a:srgbClr val="0F6FC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𝐥𝐧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0F6FC6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b="1" i="0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</m:t>
                        </m:r>
                        <m:r>
                          <a:rPr lang="en-US" sz="2400" b="1" i="0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0F6FC6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F6FC6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𝒉</m:t>
                            </m:r>
                          </m:e>
                          <m:sup>
                            <m:r>
                              <a:rPr lang="en-US" sz="2400" b="1" i="0" smtClean="0">
                                <a:solidFill>
                                  <a:srgbClr val="0F6FC6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2400" b="1" dirty="0">
                  <a:solidFill>
                    <a:srgbClr val="0F6FC6"/>
                  </a:solidFill>
                  <a:ea typeface="Cambria Math" charset="0"/>
                  <a:cs typeface="Cambria Math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F6FC6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</m:e>
                      <m:sub>
                        <m:r>
                          <a:rPr lang="en-US" sz="240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𝐬𝐩𝐚𝐫𝐬𝐢𝐭𝐲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0F6FC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=|</m:t>
                    </m:r>
                    <m:r>
                      <a:rPr lang="en-US" sz="2400" b="1" i="1" smtClean="0">
                        <a:solidFill>
                          <a:srgbClr val="0F6FC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𝒉</m:t>
                    </m:r>
                    <m:r>
                      <a:rPr lang="en-US" sz="2400" b="1" i="1" smtClean="0">
                        <a:solidFill>
                          <a:srgbClr val="0F6FC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|</m:t>
                    </m:r>
                  </m:oMath>
                </a14:m>
                <a:endParaRPr lang="en-US" sz="2400" b="1" dirty="0">
                  <a:solidFill>
                    <a:srgbClr val="0F6FC6"/>
                  </a:solidFill>
                  <a:ea typeface="Cambria Math" charset="0"/>
                  <a:cs typeface="Cambria Math" charset="0"/>
                </a:endParaRPr>
              </a:p>
              <a:p>
                <a:r>
                  <a:rPr lang="en-US" sz="2740" dirty="0"/>
                  <a:t>Many other possibilities</a:t>
                </a:r>
              </a:p>
              <a:p>
                <a:pPr lvl="1"/>
                <a:r>
                  <a:rPr lang="en-US" sz="2400" dirty="0">
                    <a:solidFill>
                      <a:srgbClr val="0F6FC6"/>
                    </a:solidFill>
                    <a:ea typeface="Cambria Math" charset="0"/>
                    <a:cs typeface="Cambria Math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F6FC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𝒉</m:t>
                    </m:r>
                    <m:r>
                      <a:rPr lang="en-US" sz="2400" b="1" i="1" smtClean="0">
                        <a:solidFill>
                          <a:srgbClr val="0F6FC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2400" b="1" i="1" smtClean="0">
                            <a:solidFill>
                              <a:srgbClr val="0F6FC6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𝟎</m:t>
                        </m:r>
                        <m:r>
                          <a:rPr lang="en-US" sz="2400" b="1" i="1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sz="2400" b="1" i="1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F6FC6"/>
                    </a:solidFill>
                    <a:ea typeface="Cambria Math" charset="0"/>
                    <a:cs typeface="Cambria Math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solidFill>
                              <a:srgbClr val="0F6FC6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𝒉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F6FC6"/>
                    </a:solidFill>
                    <a:ea typeface="Cambria Math" charset="0"/>
                    <a:cs typeface="Cambria Math" charset="0"/>
                  </a:rPr>
                  <a:t> is target sparsity,</a:t>
                </a:r>
                <a:br>
                  <a:rPr lang="en-US" sz="2400" dirty="0">
                    <a:solidFill>
                      <a:srgbClr val="0F6FC6"/>
                    </a:solidFill>
                    <a:ea typeface="Cambria Math" charset="0"/>
                    <a:cs typeface="Cambria Math" charset="0"/>
                  </a:rPr>
                </a:br>
                <a:r>
                  <a:rPr lang="en-US" sz="2400" dirty="0">
                    <a:solidFill>
                      <a:srgbClr val="0F6FC6"/>
                    </a:solidFill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F6FC6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</m:e>
                      <m:sub>
                        <m:r>
                          <a:rPr lang="en-US" sz="240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𝐬𝐩𝐚𝐫𝐬𝐢𝐭𝐲</m:t>
                        </m:r>
                      </m:sub>
                    </m:sSub>
                    <m:r>
                      <a:rPr lang="en-US" sz="2400" i="1">
                        <a:solidFill>
                          <a:srgbClr val="0F6FC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400" b="1" i="0" smtClean="0">
                        <a:solidFill>
                          <a:srgbClr val="0F6FC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𝐊𝐋</m:t>
                    </m:r>
                    <m:r>
                      <a:rPr lang="en-US" sz="2400" b="1" i="0" smtClean="0">
                        <a:solidFill>
                          <a:srgbClr val="0F6FC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0F6FC6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𝒉</m:t>
                        </m:r>
                      </m:e>
                      <m:sup>
                        <m:r>
                          <a:rPr lang="en-US" sz="2400" b="1" i="0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∗</m:t>
                        </m:r>
                      </m:sup>
                    </m:sSup>
                    <m:r>
                      <a:rPr lang="en-US" sz="2400" b="1" i="0" smtClean="0">
                        <a:solidFill>
                          <a:srgbClr val="0F6FC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|</m:t>
                    </m:r>
                    <m:d>
                      <m:dPr>
                        <m:begChr m:val="|"/>
                        <m:ctrlPr>
                          <a:rPr lang="en-US" sz="2400" b="1" i="1" smtClean="0">
                            <a:solidFill>
                              <a:srgbClr val="0F6FC6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𝒉</m:t>
                        </m:r>
                      </m:e>
                    </m:d>
                    <m:r>
                      <a:rPr lang="en-US" sz="2400" b="1" i="0" smtClean="0">
                        <a:solidFill>
                          <a:srgbClr val="0F6FC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0F6FC6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𝒉</m:t>
                        </m:r>
                      </m:e>
                      <m:sup>
                        <m:r>
                          <a:rPr lang="en-US" sz="2400" b="1" i="0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∗</m:t>
                        </m:r>
                      </m:sup>
                    </m:sSup>
                    <m:r>
                      <a:rPr lang="en-US" sz="2400" b="1" i="0" smtClean="0">
                        <a:solidFill>
                          <a:srgbClr val="0F6FC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𝐥𝐨𝐠</m:t>
                    </m:r>
                    <m:d>
                      <m:dPr>
                        <m:ctrlPr>
                          <a:rPr lang="mr-IN" sz="2400" b="1" i="1" smtClean="0">
                            <a:solidFill>
                              <a:srgbClr val="0F6FC6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mr-IN" sz="2400" b="1" i="1" smtClean="0">
                                <a:solidFill>
                                  <a:srgbClr val="0F6FC6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1" i="1" smtClean="0">
                                    <a:solidFill>
                                      <a:srgbClr val="0F6FC6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 smtClean="0">
                                    <a:solidFill>
                                      <a:srgbClr val="0F6FC6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𝒉</m:t>
                                </m:r>
                              </m:e>
                              <m:sup>
                                <m:r>
                                  <a:rPr lang="en-US" sz="2400" b="1" i="1" smtClean="0">
                                    <a:solidFill>
                                      <a:srgbClr val="0F6FC6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∗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400" b="1" i="1" smtClean="0">
                                <a:solidFill>
                                  <a:srgbClr val="0F6FC6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𝒉</m:t>
                            </m:r>
                          </m:den>
                        </m:f>
                      </m:e>
                    </m:d>
                    <m:r>
                      <a:rPr lang="en-US" sz="2400" b="1" i="1" smtClean="0">
                        <a:solidFill>
                          <a:srgbClr val="0F6FC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0F6FC6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</m:t>
                        </m:r>
                        <m:r>
                          <a:rPr lang="en-US" sz="2400" b="1" i="1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0F6FC6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F6FC6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𝒉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0F6FC6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sz="2400" b="1" i="0" smtClean="0">
                        <a:solidFill>
                          <a:srgbClr val="0F6FC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𝐥𝐨𝐠</m:t>
                    </m:r>
                    <m:d>
                      <m:dPr>
                        <m:ctrlPr>
                          <a:rPr lang="mr-IN" sz="2400" b="1" i="1" smtClean="0">
                            <a:solidFill>
                              <a:srgbClr val="0F6FC6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mr-IN" sz="2400" b="1" i="1" smtClean="0">
                                <a:solidFill>
                                  <a:srgbClr val="0F6FC6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solidFill>
                                  <a:srgbClr val="0F6FC6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𝟏</m:t>
                            </m:r>
                            <m:r>
                              <a:rPr lang="en-US" sz="2400" b="1" i="1" smtClean="0">
                                <a:solidFill>
                                  <a:srgbClr val="0F6FC6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400" b="1" i="1" smtClean="0">
                                    <a:solidFill>
                                      <a:srgbClr val="0F6FC6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 smtClean="0">
                                    <a:solidFill>
                                      <a:srgbClr val="0F6FC6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𝒉</m:t>
                                </m:r>
                              </m:e>
                              <m:sup>
                                <m:r>
                                  <a:rPr lang="en-US" sz="2400" b="1" i="1" smtClean="0">
                                    <a:solidFill>
                                      <a:srgbClr val="0F6FC6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∗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400" b="1" i="1" smtClean="0">
                                <a:solidFill>
                                  <a:srgbClr val="0F6FC6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𝟏</m:t>
                            </m:r>
                            <m:r>
                              <a:rPr lang="en-US" sz="2400" b="1" i="1" smtClean="0">
                                <a:solidFill>
                                  <a:srgbClr val="0F6FC6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sz="2400" b="1" i="1" smtClean="0">
                                <a:solidFill>
                                  <a:srgbClr val="0F6FC6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𝒉</m:t>
                            </m:r>
                          </m:den>
                        </m:f>
                      </m:e>
                    </m:d>
                  </m:oMath>
                </a14:m>
                <a:endParaRPr lang="en-US" sz="2400" b="1" dirty="0">
                  <a:solidFill>
                    <a:srgbClr val="0F6FC6"/>
                  </a:solidFill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579948"/>
                <a:ext cx="11176000" cy="4754562"/>
              </a:xfrm>
              <a:blipFill rotWithShape="0">
                <a:blip r:embed="rId2"/>
                <a:stretch>
                  <a:fillRect l="-164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037" y="1877991"/>
            <a:ext cx="4278775" cy="320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3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Discovering Binary Codes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4" y="1371604"/>
                <a:ext cx="9160506" cy="475456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If hidden units of </a:t>
                </a:r>
                <a:r>
                  <a:rPr lang="en-US" dirty="0" err="1"/>
                  <a:t>autoencoder</a:t>
                </a:r>
                <a:r>
                  <a:rPr lang="en-US" dirty="0"/>
                  <a:t> discover binary code, we can</a:t>
                </a:r>
              </a:p>
              <a:p>
                <a:pPr lvl="1"/>
                <a:r>
                  <a:rPr lang="en-US" dirty="0"/>
                  <a:t>measure information content in hidden representations</a:t>
                </a:r>
              </a:p>
              <a:p>
                <a:pPr lvl="1"/>
                <a:r>
                  <a:rPr lang="en-US" dirty="0"/>
                  <a:t>interface with digital representations</a:t>
                </a:r>
              </a:p>
              <a:p>
                <a:r>
                  <a:rPr lang="en-US" dirty="0"/>
                  <a:t>One scheme that does not work terribly well is the addition of a cost term on the hidden units that penalizes </a:t>
                </a:r>
                <a:r>
                  <a:rPr lang="en-US" dirty="0" err="1"/>
                  <a:t>nonbinary</a:t>
                </a:r>
                <a:r>
                  <a:rPr lang="en-US" dirty="0"/>
                  <a:t> hidden activations</a:t>
                </a:r>
              </a:p>
              <a:p>
                <a:pPr lvl="1"/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F6FC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sz="2800" i="1">
                        <a:solidFill>
                          <a:srgbClr val="0F6FC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F6FC6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</m:e>
                      <m:sub>
                        <m:r>
                          <a:rPr lang="en-US" sz="2800" b="1" i="0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𝐫𝐞𝐜</m:t>
                        </m:r>
                        <m:r>
                          <a:rPr lang="en-US" sz="2800" b="1" i="1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𝒐𝒏𝒔𝒕𝒓𝒖𝒄𝒕𝒊𝒐𝒏</m:t>
                        </m:r>
                      </m:sub>
                    </m:sSub>
                    <m:r>
                      <a:rPr lang="en-US" sz="2800">
                        <a:solidFill>
                          <a:srgbClr val="0F6FC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sz="2800" i="1">
                        <a:solidFill>
                          <a:srgbClr val="0F6FC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𝝀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1" i="1" smtClean="0">
                            <a:solidFill>
                              <a:srgbClr val="0F6FC6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a:rPr lang="en-US" sz="2800" b="1" i="1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F6FC6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F6FC6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F6FC6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2800" b="1" i="1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sz="2800" b="1" i="1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</m:t>
                        </m:r>
                        <m:r>
                          <a:rPr lang="en-US" sz="2800" b="1" i="1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F6FC6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F6FC6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F6FC6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2800" b="1" i="1" smtClean="0">
                            <a:solidFill>
                              <a:srgbClr val="0F6FC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800" dirty="0">
                  <a:solidFill>
                    <a:srgbClr val="0F6FC6"/>
                  </a:solidFill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4" y="1371604"/>
                <a:ext cx="9160506" cy="4754562"/>
              </a:xfrm>
              <a:blipFill rotWithShape="0">
                <a:blip r:embed="rId2"/>
                <a:stretch>
                  <a:fillRect l="-200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0655138" y="3854572"/>
            <a:ext cx="771799" cy="286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41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93734" y="3387369"/>
            <a:ext cx="494607" cy="286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41" dirty="0">
                <a:solidFill>
                  <a:srgbClr val="000000"/>
                </a:solidFill>
              </a:rPr>
              <a:t>C</a:t>
            </a:r>
          </a:p>
        </p:txBody>
      </p:sp>
      <p:cxnSp>
        <p:nvCxnSpPr>
          <p:cNvPr id="8" name="Straight Arrow Connector 7"/>
          <p:cNvCxnSpPr>
            <a:stCxn id="6" idx="0"/>
            <a:endCxn id="7" idx="2"/>
          </p:cNvCxnSpPr>
          <p:nvPr/>
        </p:nvCxnSpPr>
        <p:spPr>
          <a:xfrm flipV="1">
            <a:off x="11041038" y="3674031"/>
            <a:ext cx="0" cy="180540"/>
          </a:xfrm>
          <a:prstGeom prst="straightConnector1">
            <a:avLst/>
          </a:prstGeom>
          <a:ln w="50800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0402019" y="4804819"/>
            <a:ext cx="1278038" cy="286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41" dirty="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546431" y="4337616"/>
            <a:ext cx="989214" cy="28666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41" dirty="0">
                <a:solidFill>
                  <a:srgbClr val="000000"/>
                </a:solidFill>
              </a:rPr>
              <a:t>A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1041037" y="4624278"/>
            <a:ext cx="0" cy="180541"/>
          </a:xfrm>
          <a:prstGeom prst="straightConnector1">
            <a:avLst/>
          </a:prstGeom>
          <a:ln w="50800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1041037" y="4141235"/>
            <a:ext cx="0" cy="180541"/>
          </a:xfrm>
          <a:prstGeom prst="straightConnector1">
            <a:avLst/>
          </a:prstGeom>
          <a:ln w="50800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1041037" y="2717815"/>
            <a:ext cx="0" cy="180541"/>
          </a:xfrm>
          <a:prstGeom prst="straightConnector1">
            <a:avLst/>
          </a:prstGeom>
          <a:ln w="50800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1041037" y="3206827"/>
            <a:ext cx="0" cy="180541"/>
          </a:xfrm>
          <a:prstGeom prst="straightConnector1">
            <a:avLst/>
          </a:prstGeom>
          <a:ln w="50800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0655138" y="2920164"/>
            <a:ext cx="771799" cy="286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41" dirty="0">
                <a:solidFill>
                  <a:srgbClr val="000000"/>
                </a:solidFill>
              </a:rPr>
              <a:t>B’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546431" y="2412377"/>
            <a:ext cx="989214" cy="28666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41" dirty="0">
                <a:solidFill>
                  <a:srgbClr val="000000"/>
                </a:solidFill>
              </a:rPr>
              <a:t>A’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1041038" y="2231836"/>
            <a:ext cx="0" cy="180541"/>
          </a:xfrm>
          <a:prstGeom prst="straightConnector1">
            <a:avLst/>
          </a:prstGeom>
          <a:ln w="50800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0402019" y="1945173"/>
            <a:ext cx="1278038" cy="286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41" dirty="0">
                <a:solidFill>
                  <a:srgbClr val="00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4516096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Discovering Binary Codes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Make network robust to noise in hidden units</a:t>
                </a:r>
              </a:p>
              <a:p>
                <a:r>
                  <a:rPr lang="en-US" dirty="0"/>
                  <a:t>Scheme 1</a:t>
                </a:r>
              </a:p>
              <a:p>
                <a:pPr lvl="1"/>
                <a:r>
                  <a:rPr lang="en-US" dirty="0"/>
                  <a:t>add noise to net input </a:t>
                </a:r>
                <a:r>
                  <a:rPr lang="en-US"/>
                  <a:t>to bottleneck layer</a:t>
                </a:r>
                <a:endParaRPr lang="en-US" dirty="0"/>
              </a:p>
              <a:p>
                <a:r>
                  <a:rPr lang="en-US" dirty="0"/>
                  <a:t>Scheme 2</a:t>
                </a:r>
              </a:p>
              <a:p>
                <a:pPr lvl="1"/>
                <a:r>
                  <a:rPr lang="en-US" dirty="0"/>
                  <a:t>treat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𝒉</m:t>
                    </m:r>
                    <m:r>
                      <a:rPr lang="en-US" b="1" i="1" smtClean="0">
                        <a:latin typeface="Cambria Math" charset="0"/>
                      </a:rPr>
                      <m:t>∈[</m:t>
                    </m:r>
                    <m:r>
                      <a:rPr lang="en-US" b="1" i="1" smtClean="0">
                        <a:latin typeface="Cambria Math" charset="0"/>
                      </a:rPr>
                      <m:t>𝟎</m:t>
                    </m:r>
                    <m:r>
                      <a:rPr lang="en-US" b="1" i="1" smtClean="0">
                        <a:latin typeface="Cambria Math" charset="0"/>
                      </a:rPr>
                      <m:t>,</m:t>
                    </m:r>
                    <m:r>
                      <a:rPr lang="en-US" b="1" i="1" smtClean="0">
                        <a:latin typeface="Cambria Math" charset="0"/>
                      </a:rPr>
                      <m:t>𝟏</m:t>
                    </m:r>
                    <m:r>
                      <a:rPr lang="en-US" b="1" i="1" smtClean="0">
                        <a:latin typeface="Cambria Math" charset="0"/>
                      </a:rPr>
                      <m:t>]</m:t>
                    </m:r>
                  </m:oMath>
                </a14:m>
                <a:r>
                  <a:rPr lang="en-US" dirty="0"/>
                  <a:t> as a probability of turning the unit on or off during activation propagation</a:t>
                </a:r>
              </a:p>
              <a:p>
                <a:pPr lvl="1"/>
                <a:r>
                  <a:rPr lang="en-US" dirty="0"/>
                  <a:t>during back propagation, use continuous value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𝒉</m:t>
                    </m:r>
                  </m:oMath>
                </a14:m>
                <a:endParaRPr lang="en-US" dirty="0"/>
              </a:p>
              <a:p>
                <a:r>
                  <a:rPr lang="en-US" dirty="0"/>
                  <a:t>Videos</a:t>
                </a:r>
              </a:p>
              <a:p>
                <a:pPr lvl="1"/>
                <a:r>
                  <a:rPr lang="en-US" dirty="0">
                    <a:hlinkClick r:id="rId2"/>
                  </a:rPr>
                  <a:t>Hinton video 1</a:t>
                </a:r>
                <a:endParaRPr lang="en-US" dirty="0"/>
              </a:p>
              <a:p>
                <a:pPr lvl="1"/>
                <a:r>
                  <a:rPr lang="en-US" dirty="0">
                    <a:hlinkClick r:id="rId3"/>
                  </a:rPr>
                  <a:t>Hinton video 2</a:t>
                </a:r>
                <a:endParaRPr lang="en-US" dirty="0"/>
              </a:p>
              <a:p>
                <a:pPr marL="106692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t="-2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5523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Neurons Become Face Detectors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at all neurons in final</a:t>
            </a:r>
            <a:br>
              <a:rPr lang="en-US" dirty="0"/>
            </a:br>
            <a:r>
              <a:rPr lang="en-US" dirty="0"/>
              <a:t>layer and find the best face</a:t>
            </a:r>
            <a:br>
              <a:rPr lang="en-US" dirty="0"/>
            </a:br>
            <a:r>
              <a:rPr lang="en-US" dirty="0"/>
              <a:t>detector</a:t>
            </a:r>
          </a:p>
        </p:txBody>
      </p:sp>
      <p:pic>
        <p:nvPicPr>
          <p:cNvPr id="5" name="Picture 4" descr="Screen Shot 2015-03-04 at 12.13.12 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076" y="1371603"/>
            <a:ext cx="403411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79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Denoising</a:t>
            </a:r>
            <a:r>
              <a:rPr lang="en-US" dirty="0"/>
              <a:t> </a:t>
            </a:r>
            <a:r>
              <a:rPr lang="en-US" dirty="0" err="1"/>
              <a:t>Autoencoders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Randomly set inputs to zero (like dropout on inputs)</a:t>
            </a:r>
          </a:p>
          <a:p>
            <a:r>
              <a:rPr lang="en-US" dirty="0"/>
              <a:t>Target output has missing features filled in</a:t>
            </a:r>
          </a:p>
          <a:p>
            <a:r>
              <a:rPr lang="en-US" dirty="0"/>
              <a:t>Visualization</a:t>
            </a:r>
          </a:p>
          <a:p>
            <a:pPr lvl="1"/>
            <a:r>
              <a:rPr lang="en-US" dirty="0"/>
              <a:t>related to</a:t>
            </a:r>
            <a:br>
              <a:rPr lang="en-US" dirty="0"/>
            </a:br>
            <a:r>
              <a:rPr lang="en-US" dirty="0"/>
              <a:t>attractor nets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Removing features better than features with additive Gaussian noise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255907" y="2806926"/>
            <a:ext cx="2330864" cy="2623714"/>
            <a:chOff x="3708399" y="4859863"/>
            <a:chExt cx="2641646" cy="2973542"/>
          </a:xfrm>
        </p:grpSpPr>
        <p:sp>
          <p:nvSpPr>
            <p:cNvPr id="4" name="Rectangle 3"/>
            <p:cNvSpPr/>
            <p:nvPr/>
          </p:nvSpPr>
          <p:spPr>
            <a:xfrm>
              <a:off x="3708399" y="4859863"/>
              <a:ext cx="2641599" cy="26415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943537" y="5063101"/>
              <a:ext cx="1202241" cy="1236107"/>
              <a:chOff x="3943537" y="5063101"/>
              <a:chExt cx="1202241" cy="1236107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4620848" y="5621884"/>
                <a:ext cx="84666" cy="67733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4908712" y="6231475"/>
                <a:ext cx="84666" cy="6773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5061112" y="5063101"/>
                <a:ext cx="84666" cy="6773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3943537" y="5215501"/>
                <a:ext cx="84666" cy="6773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H="1">
                <a:off x="4705514" y="5168792"/>
                <a:ext cx="355598" cy="40638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H="1" flipV="1">
                <a:off x="4705514" y="5727575"/>
                <a:ext cx="203198" cy="45140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4091854" y="5337077"/>
                <a:ext cx="478038" cy="28480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 rot="18885041">
              <a:off x="4902421" y="6614231"/>
              <a:ext cx="1202241" cy="1236107"/>
              <a:chOff x="3943537" y="5063101"/>
              <a:chExt cx="1202241" cy="1236107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620848" y="5621884"/>
                <a:ext cx="84666" cy="67733"/>
              </a:xfrm>
              <a:prstGeom prst="ellipse">
                <a:avLst/>
              </a:prstGeom>
              <a:solidFill>
                <a:srgbClr val="00FFFF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908712" y="6231475"/>
                <a:ext cx="84666" cy="6773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061112" y="5063101"/>
                <a:ext cx="84666" cy="6773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943537" y="5215501"/>
                <a:ext cx="84666" cy="6773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flipH="1">
                <a:off x="4705514" y="5168792"/>
                <a:ext cx="355598" cy="40638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 flipV="1">
                <a:off x="4705514" y="5727575"/>
                <a:ext cx="203198" cy="45140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4091854" y="5337077"/>
                <a:ext cx="478038" cy="28480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Freeform 30"/>
            <p:cNvSpPr/>
            <p:nvPr/>
          </p:nvSpPr>
          <p:spPr>
            <a:xfrm>
              <a:off x="3710139" y="5336780"/>
              <a:ext cx="2639906" cy="1912109"/>
            </a:xfrm>
            <a:custGeom>
              <a:avLst/>
              <a:gdLst>
                <a:gd name="connsiteX0" fmla="*/ 2639906 w 2639906"/>
                <a:gd name="connsiteY0" fmla="*/ 0 h 1912109"/>
                <a:gd name="connsiteX1" fmla="*/ 1755181 w 2639906"/>
                <a:gd name="connsiteY1" fmla="*/ 406680 h 1912109"/>
                <a:gd name="connsiteX2" fmla="*/ 1491190 w 2639906"/>
                <a:gd name="connsiteY2" fmla="*/ 956055 h 1912109"/>
                <a:gd name="connsiteX3" fmla="*/ 1120176 w 2639906"/>
                <a:gd name="connsiteY3" fmla="*/ 1455486 h 1912109"/>
                <a:gd name="connsiteX4" fmla="*/ 520846 w 2639906"/>
                <a:gd name="connsiteY4" fmla="*/ 1748010 h 1912109"/>
                <a:gd name="connsiteX5" fmla="*/ 0 w 2639906"/>
                <a:gd name="connsiteY5" fmla="*/ 1912109 h 191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9906" h="1912109">
                  <a:moveTo>
                    <a:pt x="2639906" y="0"/>
                  </a:moveTo>
                  <a:cubicBezTo>
                    <a:pt x="2293270" y="123669"/>
                    <a:pt x="1946634" y="247338"/>
                    <a:pt x="1755181" y="406680"/>
                  </a:cubicBezTo>
                  <a:cubicBezTo>
                    <a:pt x="1563728" y="566022"/>
                    <a:pt x="1597024" y="781254"/>
                    <a:pt x="1491190" y="956055"/>
                  </a:cubicBezTo>
                  <a:cubicBezTo>
                    <a:pt x="1385356" y="1130856"/>
                    <a:pt x="1281900" y="1323494"/>
                    <a:pt x="1120176" y="1455486"/>
                  </a:cubicBezTo>
                  <a:cubicBezTo>
                    <a:pt x="958452" y="1587478"/>
                    <a:pt x="707542" y="1671906"/>
                    <a:pt x="520846" y="1748010"/>
                  </a:cubicBezTo>
                  <a:cubicBezTo>
                    <a:pt x="334150" y="1824114"/>
                    <a:pt x="0" y="1912109"/>
                    <a:pt x="0" y="1912109"/>
                  </a:cubicBezTo>
                </a:path>
              </a:pathLst>
            </a:cu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810747" y="1437548"/>
            <a:ext cx="2276805" cy="1749106"/>
            <a:chOff x="3667233" y="4032650"/>
            <a:chExt cx="2349677" cy="1805089"/>
          </a:xfrm>
        </p:grpSpPr>
        <p:sp>
          <p:nvSpPr>
            <p:cNvPr id="32" name="Oval 31"/>
            <p:cNvSpPr/>
            <p:nvPr/>
          </p:nvSpPr>
          <p:spPr>
            <a:xfrm>
              <a:off x="3667233" y="5446156"/>
              <a:ext cx="388685" cy="388669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154692" y="5445857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129914" y="5445857"/>
              <a:ext cx="388685" cy="388669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4641544" y="5449070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667233" y="5449070"/>
              <a:ext cx="2341642" cy="3857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4156556" y="4747120"/>
              <a:ext cx="1362996" cy="391882"/>
              <a:chOff x="6802144" y="5114046"/>
              <a:chExt cx="2102997" cy="604643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6802144" y="5114507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7554255" y="5114046"/>
                <a:ext cx="599711" cy="59968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8305430" y="5119003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802144" y="5114046"/>
                <a:ext cx="2102997" cy="595190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flipV="1">
              <a:off x="4838054" y="5135789"/>
              <a:ext cx="304" cy="313281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4838054" y="4424532"/>
              <a:ext cx="5869" cy="322588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5620190" y="5445857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3675268" y="4032949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4162727" y="4032650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5137949" y="4032650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4649579" y="4035862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675268" y="4035863"/>
              <a:ext cx="2341642" cy="385755"/>
            </a:xfrm>
            <a:prstGeom prst="rect">
              <a:avLst/>
            </a:prstGeom>
            <a:noFill/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5628225" y="4032650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70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Attractor Networks</a:t>
            </a:r>
            <a:br>
              <a:rPr lang="en-US" dirty="0"/>
            </a:br>
            <a:r>
              <a:rPr lang="en-US" dirty="0"/>
              <a:t>For Pattern Completion</a:t>
            </a:r>
          </a:p>
        </p:txBody>
      </p:sp>
      <p:pic>
        <p:nvPicPr>
          <p:cNvPr id="6" name="Picture 5" descr="f2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467" y="1517616"/>
            <a:ext cx="3709147" cy="4706471"/>
          </a:xfrm>
          <a:prstGeom prst="rect">
            <a:avLst/>
          </a:prstGeom>
        </p:spPr>
      </p:pic>
      <p:pic>
        <p:nvPicPr>
          <p:cNvPr id="7" name="Picture 6" descr="f3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509" y="2246990"/>
            <a:ext cx="3765176" cy="389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593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223" y="152400"/>
            <a:ext cx="2184385" cy="1915441"/>
          </a:xfrm>
        </p:spPr>
        <p:txBody>
          <a:bodyPr>
            <a:normAutofit/>
          </a:bodyPr>
          <a:lstStyle/>
          <a:p>
            <a:r>
              <a:rPr lang="en-US" dirty="0"/>
              <a:t>Training Attractor Networks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54309" y="2403992"/>
            <a:ext cx="2505472" cy="4454007"/>
          </a:xfrm>
        </p:spPr>
        <p:txBody>
          <a:bodyPr/>
          <a:lstStyle/>
          <a:p>
            <a:r>
              <a:rPr lang="en-US" dirty="0"/>
              <a:t>Almeida /</a:t>
            </a:r>
            <a:br>
              <a:rPr lang="en-US" dirty="0"/>
            </a:br>
            <a:r>
              <a:rPr lang="en-US" dirty="0"/>
              <a:t>Pineda </a:t>
            </a:r>
            <a:br>
              <a:rPr lang="en-US" dirty="0"/>
            </a:br>
            <a:r>
              <a:rPr lang="en-US" dirty="0"/>
              <a:t>algorithm</a:t>
            </a:r>
          </a:p>
        </p:txBody>
      </p:sp>
      <p:pic>
        <p:nvPicPr>
          <p:cNvPr id="5" name="Picture 4" descr="f15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155036" y="479504"/>
            <a:ext cx="6857998" cy="589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998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Comments on Almeida / Pineda Algorithm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method works only if network reaches a fixed (stable) point in both forward and backward phases</a:t>
            </a:r>
          </a:p>
          <a:p>
            <a:pPr lvl="1"/>
            <a:r>
              <a:rPr lang="en-US" dirty="0"/>
              <a:t>can show that if network is stable in forward direction, it is also stable in the backward direction.</a:t>
            </a:r>
          </a:p>
          <a:p>
            <a:pPr lvl="1"/>
            <a:r>
              <a:rPr lang="en-US" dirty="0"/>
              <a:t>Can show that network will be stable in the forward direction if weights are symmetric (</a:t>
            </a:r>
            <a:r>
              <a:rPr lang="en-US" dirty="0" err="1"/>
              <a:t>w</a:t>
            </a:r>
            <a:r>
              <a:rPr lang="en-US" baseline="-25000" dirty="0" err="1"/>
              <a:t>ij</a:t>
            </a:r>
            <a:r>
              <a:rPr lang="en-US" dirty="0"/>
              <a:t> = </a:t>
            </a:r>
            <a:r>
              <a:rPr lang="en-US" dirty="0" err="1"/>
              <a:t>w</a:t>
            </a:r>
            <a:r>
              <a:rPr lang="en-US" baseline="-25000" dirty="0" err="1"/>
              <a:t>ji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We’ll see this with Hopfield network</a:t>
            </a:r>
          </a:p>
          <a:p>
            <a:r>
              <a:rPr lang="en-US" dirty="0"/>
              <a:t>Algorithm makes no guarantee about network dynamics</a:t>
            </a:r>
          </a:p>
          <a:p>
            <a:pPr lvl="1"/>
            <a:r>
              <a:rPr lang="en-US" dirty="0"/>
              <a:t>i.e., can’t train the net to settle in a short amount of time</a:t>
            </a:r>
          </a:p>
        </p:txBody>
      </p:sp>
    </p:spTree>
    <p:extLst>
      <p:ext uri="{BB962C8B-B14F-4D97-AF65-F5344CB8AC3E}">
        <p14:creationId xmlns:p14="http://schemas.microsoft.com/office/powerpoint/2010/main" val="3706784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Aditya’s Image </a:t>
            </a:r>
            <a:r>
              <a:rPr lang="en-US" dirty="0" err="1"/>
              <a:t>Superresolution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39672"/>
          <a:stretch/>
        </p:blipFill>
        <p:spPr>
          <a:xfrm>
            <a:off x="1568089" y="2368444"/>
            <a:ext cx="8875059" cy="3146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6" b="32915"/>
          <a:stretch/>
        </p:blipFill>
        <p:spPr>
          <a:xfrm>
            <a:off x="1568089" y="2367195"/>
            <a:ext cx="8875059" cy="3147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34207"/>
          <a:stretch/>
        </p:blipFill>
        <p:spPr>
          <a:xfrm>
            <a:off x="1568088" y="2367195"/>
            <a:ext cx="8875059" cy="314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7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38" y="152400"/>
            <a:ext cx="10972800" cy="8382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Recursive Neural Nets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Pollack (1991)</a:t>
            </a:r>
          </a:p>
          <a:p>
            <a:r>
              <a:rPr lang="en-US" dirty="0"/>
              <a:t>Recursive Auto-Associative</a:t>
            </a:r>
            <a:br>
              <a:rPr lang="en-US" dirty="0"/>
            </a:br>
            <a:r>
              <a:rPr lang="en-US" dirty="0"/>
              <a:t>Memory (RAAM)</a:t>
            </a:r>
          </a:p>
          <a:p>
            <a:pPr lvl="1"/>
            <a:r>
              <a:rPr lang="en-US" dirty="0"/>
              <a:t>Representing stacks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4" b="6243"/>
          <a:stretch/>
        </p:blipFill>
        <p:spPr>
          <a:xfrm>
            <a:off x="5704952" y="0"/>
            <a:ext cx="6227732" cy="668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43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38" y="152400"/>
            <a:ext cx="10972800" cy="8382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Recursive Neural Nets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Pollack (1991)</a:t>
            </a:r>
          </a:p>
          <a:p>
            <a:r>
              <a:rPr lang="en-US" dirty="0"/>
              <a:t>Recursive Auto-Associative</a:t>
            </a:r>
            <a:br>
              <a:rPr lang="en-US" dirty="0"/>
            </a:br>
            <a:r>
              <a:rPr lang="en-US" dirty="0"/>
              <a:t>Memory (RAAM)</a:t>
            </a:r>
          </a:p>
          <a:p>
            <a:pPr lvl="1"/>
            <a:r>
              <a:rPr lang="en-US" dirty="0"/>
              <a:t>Representing stacks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043" y="0"/>
            <a:ext cx="5422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6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38" y="152400"/>
            <a:ext cx="10972800" cy="8382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Recursive Neural Nets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Pollack (1991)</a:t>
            </a:r>
          </a:p>
          <a:p>
            <a:r>
              <a:rPr lang="en-US" dirty="0"/>
              <a:t>Recursive Auto-Associative</a:t>
            </a:r>
            <a:br>
              <a:rPr lang="en-US" dirty="0"/>
            </a:br>
            <a:r>
              <a:rPr lang="en-US" dirty="0"/>
              <a:t>Memory (RAAM)</a:t>
            </a:r>
          </a:p>
          <a:p>
            <a:pPr lvl="1"/>
            <a:r>
              <a:rPr lang="en-US" dirty="0"/>
              <a:t>Representing binary trees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38" y="0"/>
            <a:ext cx="6225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048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38" y="152400"/>
            <a:ext cx="10972800" cy="8382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Recursive Neural Nets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Pollack (1991)</a:t>
            </a:r>
          </a:p>
          <a:p>
            <a:r>
              <a:rPr lang="en-US" dirty="0"/>
              <a:t>Recursive Auto-Associative</a:t>
            </a:r>
            <a:br>
              <a:rPr lang="en-US" dirty="0"/>
            </a:br>
            <a:r>
              <a:rPr lang="en-US" dirty="0"/>
              <a:t>Memory (RAAM)</a:t>
            </a:r>
          </a:p>
          <a:p>
            <a:pPr lvl="1"/>
            <a:r>
              <a:rPr lang="en-US" dirty="0"/>
              <a:t>Representing binary trees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96" y="11575"/>
            <a:ext cx="5456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49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Neurons Become Cat and Body Detectors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5-03-04 at 12.15.47 AM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905" y="1642104"/>
            <a:ext cx="5838315" cy="4484061"/>
          </a:xfrm>
          <a:prstGeom prst="rect">
            <a:avLst/>
          </a:prstGeom>
        </p:spPr>
      </p:pic>
      <p:pic>
        <p:nvPicPr>
          <p:cNvPr id="5" name="Picture 4" descr="Screen Shot 2015-03-04 at 12.15.47 AM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080" y="1642105"/>
            <a:ext cx="5584314" cy="448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92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Fancy Does Unsupervised Learning</a:t>
            </a:r>
            <a:br>
              <a:rPr lang="en-US" dirty="0"/>
            </a:br>
            <a:r>
              <a:rPr lang="en-US" dirty="0"/>
              <a:t>Have To Be?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Coates, </a:t>
            </a:r>
            <a:r>
              <a:rPr lang="en-US" dirty="0" err="1"/>
              <a:t>Karpathy</a:t>
            </a:r>
            <a:r>
              <a:rPr lang="en-US" dirty="0"/>
              <a:t>, Ng (2012)</a:t>
            </a:r>
          </a:p>
          <a:p>
            <a:pPr lvl="1"/>
            <a:r>
              <a:rPr lang="en-US" dirty="0"/>
              <a:t>K-means clustering – to detect</a:t>
            </a:r>
            <a:br>
              <a:rPr lang="en-US" dirty="0"/>
            </a:br>
            <a:r>
              <a:rPr lang="en-US" dirty="0"/>
              <a:t>prototypical features</a:t>
            </a:r>
          </a:p>
          <a:p>
            <a:pPr lvl="1"/>
            <a:r>
              <a:rPr lang="en-US" dirty="0"/>
              <a:t>agglomerative clustering – to</a:t>
            </a:r>
            <a:br>
              <a:rPr lang="en-US" dirty="0"/>
            </a:br>
            <a:r>
              <a:rPr lang="en-US" dirty="0"/>
              <a:t>pool together features that</a:t>
            </a:r>
            <a:br>
              <a:rPr lang="en-US" dirty="0"/>
            </a:br>
            <a:r>
              <a:rPr lang="en-US" dirty="0"/>
              <a:t>are similar under transformation</a:t>
            </a:r>
          </a:p>
          <a:p>
            <a:pPr lvl="1"/>
            <a:r>
              <a:rPr lang="en-US" dirty="0"/>
              <a:t>multiple stages</a:t>
            </a:r>
          </a:p>
          <a:p>
            <a:r>
              <a:rPr lang="en-US" dirty="0"/>
              <a:t>Face detectors emerge</a:t>
            </a:r>
          </a:p>
          <a:p>
            <a:endParaRPr lang="en-US" dirty="0"/>
          </a:p>
        </p:txBody>
      </p:sp>
      <p:pic>
        <p:nvPicPr>
          <p:cNvPr id="5" name="Picture 4" descr="Screen Shot 2015-03-04 at 12.28.07 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676" y="1371603"/>
            <a:ext cx="1680882" cy="1837765"/>
          </a:xfrm>
          <a:prstGeom prst="rect">
            <a:avLst/>
          </a:prstGeom>
        </p:spPr>
      </p:pic>
      <p:pic>
        <p:nvPicPr>
          <p:cNvPr id="6" name="Picture 5" descr="Screen Shot 2015-03-04 at 12.28.34 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588" y="3400337"/>
            <a:ext cx="1557618" cy="193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54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Autoencoders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Self-supervised training procedure</a:t>
            </a:r>
          </a:p>
          <a:p>
            <a:r>
              <a:rPr lang="en-US" dirty="0"/>
              <a:t>Given a set of input vectors (no target outputs)</a:t>
            </a:r>
          </a:p>
          <a:p>
            <a:r>
              <a:rPr lang="en-US" dirty="0"/>
              <a:t>Map input back to itself via a hidden layer bottleneck</a:t>
            </a:r>
          </a:p>
          <a:p>
            <a:endParaRPr lang="en-US" dirty="0"/>
          </a:p>
          <a:p>
            <a:r>
              <a:rPr lang="en-US" dirty="0"/>
              <a:t>How to achieve bottleneck?</a:t>
            </a:r>
          </a:p>
          <a:p>
            <a:pPr lvl="1"/>
            <a:r>
              <a:rPr lang="en-US" dirty="0"/>
              <a:t>Fewer neurons</a:t>
            </a:r>
          </a:p>
          <a:p>
            <a:pPr lvl="1"/>
            <a:r>
              <a:rPr lang="en-US" dirty="0" err="1"/>
              <a:t>Sparsity</a:t>
            </a:r>
            <a:r>
              <a:rPr lang="en-US" dirty="0"/>
              <a:t> constraint</a:t>
            </a:r>
          </a:p>
          <a:p>
            <a:pPr lvl="1"/>
            <a:r>
              <a:rPr lang="en-US" dirty="0"/>
              <a:t>Information transmission constraint (e.g., add noise to unit, or shut off randomly, a.k.a. dropout)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9111443" y="1371604"/>
            <a:ext cx="2073244" cy="1592726"/>
            <a:chOff x="3667233" y="4032650"/>
            <a:chExt cx="2349677" cy="1805089"/>
          </a:xfrm>
        </p:grpSpPr>
        <p:sp>
          <p:nvSpPr>
            <p:cNvPr id="30" name="Oval 29"/>
            <p:cNvSpPr/>
            <p:nvPr/>
          </p:nvSpPr>
          <p:spPr>
            <a:xfrm>
              <a:off x="3667233" y="5446156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154692" y="5445857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129914" y="5445857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641544" y="5449070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667233" y="5449070"/>
              <a:ext cx="2341642" cy="385755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156556" y="4747120"/>
              <a:ext cx="1362996" cy="391882"/>
              <a:chOff x="6802144" y="5114046"/>
              <a:chExt cx="2102997" cy="604643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6802144" y="5114507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7554255" y="5114046"/>
                <a:ext cx="599711" cy="59968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8305430" y="5119003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802144" y="5114046"/>
                <a:ext cx="2102997" cy="595190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</p:grpSp>
        <p:cxnSp>
          <p:nvCxnSpPr>
            <p:cNvPr id="9" name="Straight Arrow Connector 8"/>
            <p:cNvCxnSpPr>
              <a:stCxn id="34" idx="0"/>
              <a:endCxn id="27" idx="4"/>
            </p:cNvCxnSpPr>
            <p:nvPr/>
          </p:nvCxnSpPr>
          <p:spPr>
            <a:xfrm flipV="1">
              <a:off x="4838054" y="5135789"/>
              <a:ext cx="304" cy="313281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4832794" y="4424532"/>
              <a:ext cx="11128" cy="296023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5620190" y="5445857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75268" y="4032949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162727" y="4032650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5137949" y="4032650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4649579" y="4035863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675268" y="4035863"/>
              <a:ext cx="2341642" cy="385755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5628225" y="4032650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4320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Autoencoder</a:t>
            </a:r>
            <a:r>
              <a:rPr lang="en-US" dirty="0"/>
              <a:t> Combines</a:t>
            </a:r>
            <a:br>
              <a:rPr lang="en-US" dirty="0"/>
            </a:br>
            <a:r>
              <a:rPr lang="en-US" dirty="0"/>
              <a:t>An Encoder And A Decoder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6534206" y="1945818"/>
            <a:ext cx="3559513" cy="1681758"/>
            <a:chOff x="281763" y="1636553"/>
            <a:chExt cx="4034115" cy="1905992"/>
          </a:xfrm>
        </p:grpSpPr>
        <p:grpSp>
          <p:nvGrpSpPr>
            <p:cNvPr id="9" name="Group 8"/>
            <p:cNvGrpSpPr/>
            <p:nvPr/>
          </p:nvGrpSpPr>
          <p:grpSpPr>
            <a:xfrm>
              <a:off x="1110913" y="2867422"/>
              <a:ext cx="2348131" cy="675123"/>
              <a:chOff x="6802144" y="5114046"/>
              <a:chExt cx="2102997" cy="604643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6802144" y="5114507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7554255" y="5114046"/>
                <a:ext cx="599711" cy="59968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8305430" y="5119003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802144" y="5114046"/>
                <a:ext cx="2102997" cy="595190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 flipV="1">
              <a:off x="2275916" y="2311676"/>
              <a:ext cx="19171" cy="509980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281763" y="1637068"/>
              <a:ext cx="669616" cy="6695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21544" y="1636553"/>
              <a:ext cx="669616" cy="6695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801629" y="1636553"/>
              <a:ext cx="669616" cy="6695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960279" y="1642088"/>
              <a:ext cx="669616" cy="6695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81763" y="1642088"/>
              <a:ext cx="4034115" cy="664568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646262" y="1636553"/>
              <a:ext cx="669616" cy="6695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592236" y="4083919"/>
            <a:ext cx="1088183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dirty="0">
                <a:solidFill>
                  <a:srgbClr val="7030A0"/>
                </a:solidFill>
              </a:rPr>
              <a:t>Encoder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4025" y="3140350"/>
            <a:ext cx="1113831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dirty="0">
                <a:solidFill>
                  <a:srgbClr val="7030A0"/>
                </a:solidFill>
              </a:rPr>
              <a:t>Decoder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6522454" y="4213506"/>
            <a:ext cx="3559513" cy="1657841"/>
            <a:chOff x="1149383" y="5336587"/>
            <a:chExt cx="4034115" cy="1878887"/>
          </a:xfrm>
        </p:grpSpPr>
        <p:sp>
          <p:nvSpPr>
            <p:cNvPr id="27" name="Oval 26"/>
            <p:cNvSpPr/>
            <p:nvPr/>
          </p:nvSpPr>
          <p:spPr>
            <a:xfrm>
              <a:off x="1149383" y="6540866"/>
              <a:ext cx="669616" cy="6695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1989164" y="6540351"/>
              <a:ext cx="669616" cy="6695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669248" y="6540351"/>
              <a:ext cx="669616" cy="6695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827898" y="6545886"/>
              <a:ext cx="669616" cy="6695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49383" y="6545886"/>
              <a:ext cx="4034115" cy="664568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992375" y="5336587"/>
              <a:ext cx="2348131" cy="675123"/>
              <a:chOff x="6802144" y="5114046"/>
              <a:chExt cx="2102997" cy="604643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6802144" y="5114507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7554255" y="5114046"/>
                <a:ext cx="599711" cy="59968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8305430" y="5119003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6802144" y="5114046"/>
                <a:ext cx="2102997" cy="595190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</p:grpSp>
        <p:cxnSp>
          <p:nvCxnSpPr>
            <p:cNvPr id="33" name="Straight Arrow Connector 32"/>
            <p:cNvCxnSpPr>
              <a:stCxn id="31" idx="0"/>
              <a:endCxn id="43" idx="4"/>
            </p:cNvCxnSpPr>
            <p:nvPr/>
          </p:nvCxnSpPr>
          <p:spPr>
            <a:xfrm flipV="1">
              <a:off x="3166440" y="6006175"/>
              <a:ext cx="524" cy="539712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4513882" y="6540351"/>
              <a:ext cx="669616" cy="6695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521992" y="2536632"/>
            <a:ext cx="3571727" cy="2743902"/>
            <a:chOff x="3667233" y="4032650"/>
            <a:chExt cx="2349677" cy="1805089"/>
          </a:xfrm>
        </p:grpSpPr>
        <p:sp>
          <p:nvSpPr>
            <p:cNvPr id="48" name="Oval 47"/>
            <p:cNvSpPr/>
            <p:nvPr/>
          </p:nvSpPr>
          <p:spPr>
            <a:xfrm>
              <a:off x="3667233" y="5446156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154692" y="5445857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129914" y="5445857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4641544" y="5449070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667233" y="5449070"/>
              <a:ext cx="2341642" cy="385755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4156556" y="4747120"/>
              <a:ext cx="1362996" cy="391882"/>
              <a:chOff x="6802144" y="5114046"/>
              <a:chExt cx="2102997" cy="604643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6802144" y="5114507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7554255" y="5114046"/>
                <a:ext cx="599711" cy="59968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8305430" y="5119003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802144" y="5114046"/>
                <a:ext cx="2102997" cy="595190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</p:grpSp>
        <p:cxnSp>
          <p:nvCxnSpPr>
            <p:cNvPr id="54" name="Straight Arrow Connector 53"/>
            <p:cNvCxnSpPr>
              <a:stCxn id="52" idx="0"/>
              <a:endCxn id="64" idx="4"/>
            </p:cNvCxnSpPr>
            <p:nvPr/>
          </p:nvCxnSpPr>
          <p:spPr>
            <a:xfrm flipV="1">
              <a:off x="4838054" y="5135789"/>
              <a:ext cx="304" cy="313281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4832794" y="4424532"/>
              <a:ext cx="11128" cy="296023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5620190" y="5445857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3675268" y="4032949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4162727" y="4032650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5137949" y="4032650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4649579" y="4035862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675268" y="4035863"/>
              <a:ext cx="2341642" cy="385755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5628225" y="4032650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226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</a:t>
            </a:r>
            <a:r>
              <a:rPr lang="en-US" dirty="0" err="1"/>
              <a:t>Autoencoders</a:t>
            </a:r>
            <a:endParaRPr lang="en-US" dirty="0"/>
          </a:p>
        </p:txBody>
      </p:sp>
      <p:sp>
        <p:nvSpPr>
          <p:cNvPr id="101" name="Content Placeholder 100"/>
          <p:cNvSpPr>
            <a:spLocks noGrp="1"/>
          </p:cNvSpPr>
          <p:nvPr>
            <p:ph idx="1"/>
          </p:nvPr>
        </p:nvSpPr>
        <p:spPr>
          <a:xfrm>
            <a:off x="406404" y="5676375"/>
            <a:ext cx="11176000" cy="98222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Note that decoders can be stacked to produce a generative domain model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059028" y="4083829"/>
            <a:ext cx="9819" cy="261197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oup 73"/>
          <p:cNvGrpSpPr/>
          <p:nvPr/>
        </p:nvGrpSpPr>
        <p:grpSpPr>
          <a:xfrm>
            <a:off x="2030591" y="4368465"/>
            <a:ext cx="2066155" cy="962311"/>
            <a:chOff x="421737" y="4950927"/>
            <a:chExt cx="2341642" cy="1090619"/>
          </a:xfrm>
        </p:grpSpPr>
        <p:grpSp>
          <p:nvGrpSpPr>
            <p:cNvPr id="10" name="Group 9"/>
            <p:cNvGrpSpPr/>
            <p:nvPr/>
          </p:nvGrpSpPr>
          <p:grpSpPr>
            <a:xfrm>
              <a:off x="911060" y="4950927"/>
              <a:ext cx="1362996" cy="391882"/>
              <a:chOff x="6802144" y="5114046"/>
              <a:chExt cx="2102997" cy="604643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6802144" y="5114507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554255" y="5114046"/>
                <a:ext cx="599711" cy="59968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8305430" y="5119003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802144" y="5114046"/>
                <a:ext cx="2102997" cy="595190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421737" y="5339596"/>
              <a:ext cx="2341642" cy="701950"/>
              <a:chOff x="421737" y="5339596"/>
              <a:chExt cx="2341642" cy="70195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421737" y="5649963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909196" y="5649664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1884418" y="5649664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396048" y="5652877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21737" y="5652877"/>
                <a:ext cx="2341642" cy="385755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11" name="Straight Arrow Connector 10"/>
              <p:cNvCxnSpPr>
                <a:stCxn id="9" idx="0"/>
                <a:endCxn id="21" idx="4"/>
              </p:cNvCxnSpPr>
              <p:nvPr/>
            </p:nvCxnSpPr>
            <p:spPr>
              <a:xfrm flipV="1">
                <a:off x="1592558" y="5339596"/>
                <a:ext cx="304" cy="313281"/>
              </a:xfrm>
              <a:prstGeom prst="straightConnector1">
                <a:avLst/>
              </a:prstGeom>
              <a:ln>
                <a:solidFill>
                  <a:srgbClr val="660066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/>
              <p:cNvSpPr/>
              <p:nvPr/>
            </p:nvSpPr>
            <p:spPr>
              <a:xfrm>
                <a:off x="2374694" y="5649664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</p:grpSp>
      </p:grpSp>
      <p:sp>
        <p:nvSpPr>
          <p:cNvPr id="14" name="Oval 13"/>
          <p:cNvSpPr/>
          <p:nvPr/>
        </p:nvSpPr>
        <p:spPr>
          <a:xfrm>
            <a:off x="2037682" y="3738315"/>
            <a:ext cx="342957" cy="3429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67793" y="3738051"/>
            <a:ext cx="342957" cy="3429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28283" y="3738051"/>
            <a:ext cx="342957" cy="3429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897368" y="3740886"/>
            <a:ext cx="342957" cy="3429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37681" y="3740886"/>
            <a:ext cx="2066155" cy="340372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760879" y="3738051"/>
            <a:ext cx="342957" cy="3429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4596392" y="3139317"/>
            <a:ext cx="1209733" cy="947347"/>
            <a:chOff x="3329644" y="3557593"/>
            <a:chExt cx="1371031" cy="1073660"/>
          </a:xfrm>
        </p:grpSpPr>
        <p:sp>
          <p:nvSpPr>
            <p:cNvPr id="25" name="Oval 24"/>
            <p:cNvSpPr/>
            <p:nvPr/>
          </p:nvSpPr>
          <p:spPr>
            <a:xfrm>
              <a:off x="4311990" y="4236457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329644" y="4239371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3816496" y="4242584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337679" y="4239371"/>
              <a:ext cx="1362996" cy="385755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569674" y="3557593"/>
              <a:ext cx="876144" cy="388968"/>
              <a:chOff x="6802144" y="5114046"/>
              <a:chExt cx="1351822" cy="600147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6802144" y="5114507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7554255" y="5114046"/>
                <a:ext cx="599711" cy="59968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6802144" y="5114046"/>
                <a:ext cx="1348010" cy="595190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</p:grpSp>
        <p:cxnSp>
          <p:nvCxnSpPr>
            <p:cNvPr id="31" name="Straight Arrow Connector 30"/>
            <p:cNvCxnSpPr>
              <a:stCxn id="29" idx="0"/>
            </p:cNvCxnSpPr>
            <p:nvPr/>
          </p:nvCxnSpPr>
          <p:spPr>
            <a:xfrm flipH="1" flipV="1">
              <a:off x="4007746" y="3946561"/>
              <a:ext cx="11431" cy="292810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Arrow Connector 31"/>
          <p:cNvCxnSpPr/>
          <p:nvPr/>
        </p:nvCxnSpPr>
        <p:spPr>
          <a:xfrm flipV="1">
            <a:off x="5194717" y="2839453"/>
            <a:ext cx="9819" cy="261197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4603482" y="2491104"/>
            <a:ext cx="342957" cy="3429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033593" y="2490840"/>
            <a:ext cx="342957" cy="3429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5463168" y="2493675"/>
            <a:ext cx="342957" cy="3429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603482" y="2496246"/>
            <a:ext cx="1202644" cy="340372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  <p:sp>
        <p:nvSpPr>
          <p:cNvPr id="51" name="Bent Arrow 50"/>
          <p:cNvSpPr/>
          <p:nvPr/>
        </p:nvSpPr>
        <p:spPr>
          <a:xfrm rot="16200000" flipV="1">
            <a:off x="4378145" y="3755308"/>
            <a:ext cx="526868" cy="1380190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708908" y="4676565"/>
            <a:ext cx="705578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dirty="0">
                <a:solidFill>
                  <a:srgbClr val="FF0000"/>
                </a:solidFill>
              </a:rPr>
              <a:t>copy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716886" y="2437728"/>
            <a:ext cx="773068" cy="343207"/>
            <a:chOff x="6802144" y="5114046"/>
            <a:chExt cx="1351822" cy="600147"/>
          </a:xfrm>
        </p:grpSpPr>
        <p:sp>
          <p:nvSpPr>
            <p:cNvPr id="54" name="Oval 53"/>
            <p:cNvSpPr/>
            <p:nvPr/>
          </p:nvSpPr>
          <p:spPr>
            <a:xfrm>
              <a:off x="6802144" y="5114507"/>
              <a:ext cx="599711" cy="5996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7554255" y="5114046"/>
              <a:ext cx="599711" cy="59968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802144" y="5114046"/>
              <a:ext cx="1348010" cy="595190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flipV="1">
            <a:off x="7103420" y="2138128"/>
            <a:ext cx="9819" cy="261197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654518" y="1171071"/>
            <a:ext cx="872355" cy="1178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59" dirty="0">
                <a:solidFill>
                  <a:srgbClr val="7030A0"/>
                </a:solidFill>
              </a:rPr>
              <a:t>...</a:t>
            </a:r>
          </a:p>
        </p:txBody>
      </p:sp>
      <p:sp>
        <p:nvSpPr>
          <p:cNvPr id="59" name="Bent Arrow 58"/>
          <p:cNvSpPr/>
          <p:nvPr/>
        </p:nvSpPr>
        <p:spPr>
          <a:xfrm rot="16200000" flipV="1">
            <a:off x="6274517" y="2449221"/>
            <a:ext cx="526868" cy="1380190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2030440" y="4368465"/>
            <a:ext cx="2066155" cy="962311"/>
            <a:chOff x="421737" y="4950927"/>
            <a:chExt cx="2341642" cy="1090619"/>
          </a:xfrm>
        </p:grpSpPr>
        <p:grpSp>
          <p:nvGrpSpPr>
            <p:cNvPr id="76" name="Group 75"/>
            <p:cNvGrpSpPr/>
            <p:nvPr/>
          </p:nvGrpSpPr>
          <p:grpSpPr>
            <a:xfrm>
              <a:off x="911060" y="4950927"/>
              <a:ext cx="1362996" cy="391882"/>
              <a:chOff x="6802144" y="5114046"/>
              <a:chExt cx="2102997" cy="604643"/>
            </a:xfrm>
          </p:grpSpPr>
          <p:sp>
            <p:nvSpPr>
              <p:cNvPr id="85" name="Oval 84"/>
              <p:cNvSpPr/>
              <p:nvPr/>
            </p:nvSpPr>
            <p:spPr>
              <a:xfrm>
                <a:off x="6802144" y="5114507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7554255" y="5114046"/>
                <a:ext cx="599711" cy="59968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8305430" y="5119003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6802144" y="5114046"/>
                <a:ext cx="2102997" cy="595190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421737" y="5339596"/>
              <a:ext cx="2341642" cy="701950"/>
              <a:chOff x="421737" y="5339596"/>
              <a:chExt cx="2341642" cy="701950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421737" y="5649963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909196" y="5649664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1884418" y="5649664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1396048" y="5652877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421737" y="5652877"/>
                <a:ext cx="2341642" cy="385755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83" name="Straight Arrow Connector 82"/>
              <p:cNvCxnSpPr>
                <a:stCxn id="82" idx="0"/>
                <a:endCxn id="86" idx="4"/>
              </p:cNvCxnSpPr>
              <p:nvPr/>
            </p:nvCxnSpPr>
            <p:spPr>
              <a:xfrm flipV="1">
                <a:off x="1592558" y="5339596"/>
                <a:ext cx="304" cy="313281"/>
              </a:xfrm>
              <a:prstGeom prst="straightConnector1">
                <a:avLst/>
              </a:prstGeom>
              <a:ln>
                <a:solidFill>
                  <a:srgbClr val="660066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Oval 83"/>
              <p:cNvSpPr/>
              <p:nvPr/>
            </p:nvSpPr>
            <p:spPr>
              <a:xfrm>
                <a:off x="2374694" y="5649664"/>
                <a:ext cx="388685" cy="3886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</p:grpSp>
      </p:grpSp>
      <p:grpSp>
        <p:nvGrpSpPr>
          <p:cNvPr id="90" name="Group 89"/>
          <p:cNvGrpSpPr/>
          <p:nvPr/>
        </p:nvGrpSpPr>
        <p:grpSpPr>
          <a:xfrm>
            <a:off x="4596392" y="3133647"/>
            <a:ext cx="1209733" cy="947347"/>
            <a:chOff x="3329644" y="3557593"/>
            <a:chExt cx="1371031" cy="1073660"/>
          </a:xfrm>
        </p:grpSpPr>
        <p:sp>
          <p:nvSpPr>
            <p:cNvPr id="91" name="Oval 90"/>
            <p:cNvSpPr/>
            <p:nvPr/>
          </p:nvSpPr>
          <p:spPr>
            <a:xfrm>
              <a:off x="4311990" y="4236457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3329644" y="4239371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3816496" y="4242584"/>
              <a:ext cx="388685" cy="3886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337679" y="4239371"/>
              <a:ext cx="1362996" cy="385755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1" dirty="0">
                <a:solidFill>
                  <a:srgbClr val="7030A0"/>
                </a:solidFill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3569674" y="3557593"/>
              <a:ext cx="876144" cy="388968"/>
              <a:chOff x="6802144" y="5114046"/>
              <a:chExt cx="1351822" cy="600147"/>
            </a:xfrm>
          </p:grpSpPr>
          <p:sp>
            <p:nvSpPr>
              <p:cNvPr id="97" name="Oval 96"/>
              <p:cNvSpPr/>
              <p:nvPr/>
            </p:nvSpPr>
            <p:spPr>
              <a:xfrm>
                <a:off x="6802144" y="5114507"/>
                <a:ext cx="599711" cy="5996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7554255" y="5114046"/>
                <a:ext cx="599711" cy="59968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6802144" y="5114046"/>
                <a:ext cx="1348010" cy="595190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71" dirty="0">
                  <a:solidFill>
                    <a:srgbClr val="7030A0"/>
                  </a:solidFill>
                </a:endParaRPr>
              </a:p>
            </p:txBody>
          </p:sp>
        </p:grpSp>
        <p:cxnSp>
          <p:nvCxnSpPr>
            <p:cNvPr id="96" name="Straight Arrow Connector 95"/>
            <p:cNvCxnSpPr>
              <a:stCxn id="94" idx="0"/>
            </p:cNvCxnSpPr>
            <p:nvPr/>
          </p:nvCxnSpPr>
          <p:spPr>
            <a:xfrm flipH="1" flipV="1">
              <a:off x="4007746" y="3946561"/>
              <a:ext cx="11431" cy="292810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extBox 99"/>
          <p:cNvSpPr txBox="1"/>
          <p:nvPr/>
        </p:nvSpPr>
        <p:spPr>
          <a:xfrm>
            <a:off x="9324966" y="4797281"/>
            <a:ext cx="2023631" cy="472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71" b="1" dirty="0">
                <a:solidFill>
                  <a:srgbClr val="7030A0"/>
                </a:solidFill>
              </a:rPr>
              <a:t>deep network</a:t>
            </a:r>
          </a:p>
        </p:txBody>
      </p:sp>
    </p:spTree>
    <p:extLst>
      <p:ext uri="{BB962C8B-B14F-4D97-AF65-F5344CB8AC3E}">
        <p14:creationId xmlns:p14="http://schemas.microsoft.com/office/powerpoint/2010/main" val="26075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26 -0.0007 L 0.5974 -0.147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74 0.00204 L 0.42191 -0.056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9" y="-29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/>
      <p:bldP spid="100" grpId="0"/>
    </p:bldLst>
  </p:timing>
</p:sld>
</file>

<file path=ppt/theme/theme1.xml><?xml version="1.0" encoding="utf-8"?>
<a:theme xmlns:a="http://schemas.openxmlformats.org/drawingml/2006/main" name="Default2015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>
          <a:solidFill>
            <a:schemeClr val="tx1"/>
          </a:solidFill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  <a:headEnd type="none"/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3100" b="1" dirty="0">
            <a:solidFill>
              <a:srgbClr val="0F6FC6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99369</TotalTime>
  <Words>1610</Words>
  <Application>Microsoft Macintosh PowerPoint</Application>
  <PresentationFormat>Widescreen</PresentationFormat>
  <Paragraphs>339</Paragraphs>
  <Slides>48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Cambria Math</vt:lpstr>
      <vt:lpstr>Wingdings</vt:lpstr>
      <vt:lpstr>Default2015</vt:lpstr>
      <vt:lpstr>CSCI 5922 Neural Networks and Deep Learning  Unsupervised Learning</vt:lpstr>
      <vt:lpstr>Discovering High-Level Features Via Unsupervised Learning (Le et al., 2012)</vt:lpstr>
      <vt:lpstr>PowerPoint Presentation</vt:lpstr>
      <vt:lpstr>Some Neurons Become Face Detectors</vt:lpstr>
      <vt:lpstr>Some Neurons Become Cat and Body Detectors</vt:lpstr>
      <vt:lpstr>How Fancy Does Unsupervised Learning Have To Be?</vt:lpstr>
      <vt:lpstr>Autoencoders</vt:lpstr>
      <vt:lpstr>Autoencoder Combines An Encoder And A Decoder</vt:lpstr>
      <vt:lpstr>Stacked Autoencoders</vt:lpstr>
      <vt:lpstr>Restricted Boltzmann Machines (RBMs)</vt:lpstr>
      <vt:lpstr>Deep RBM Autoencoder</vt:lpstr>
      <vt:lpstr>PowerPoint Presentation</vt:lpstr>
      <vt:lpstr>PowerPoint Presentation</vt:lpstr>
      <vt:lpstr>Why Does Unsupervised Pretraining Help Deep Learning? (Erhan, Bengio, Courville, Manzagol, Vincent, &amp; Bengio 2010)</vt:lpstr>
      <vt:lpstr>Visualizing Learning Trajectory</vt:lpstr>
      <vt:lpstr>Using Autoencoders To Initialize Weights For Supervised Learning</vt:lpstr>
      <vt:lpstr>The Danger Of Unsupervised Pretraining: Simple Autoencoder</vt:lpstr>
      <vt:lpstr>Simple Autoencoder: Weight Search</vt:lpstr>
      <vt:lpstr>Simple Autoencoder: Error Surface</vt:lpstr>
      <vt:lpstr>Simple Supervised Problem</vt:lpstr>
      <vt:lpstr>Simple Supervised Problem:  Error Surface </vt:lpstr>
      <vt:lpstr>Variational Autoencoders For Pattern Synthesis</vt:lpstr>
      <vt:lpstr>Problem With Using Decoder For Generation</vt:lpstr>
      <vt:lpstr>Reinterpreting Decoder As Probabilistic Model</vt:lpstr>
      <vt:lpstr>How Do We Train Decoder? </vt:lpstr>
      <vt:lpstr>Adding the Encoder</vt:lpstr>
      <vt:lpstr>Optimization problem</vt:lpstr>
      <vt:lpstr>Intuition</vt:lpstr>
      <vt:lpstr>Complete Model</vt:lpstr>
      <vt:lpstr>Training the Variational Autoencoder (VAE)</vt:lpstr>
      <vt:lpstr>Random Samples From Generative Model Trained on Faces in the Wild</vt:lpstr>
      <vt:lpstr>Examples</vt:lpstr>
      <vt:lpstr>PowerPoint Presentation</vt:lpstr>
      <vt:lpstr>Contractive Autoencoders</vt:lpstr>
      <vt:lpstr>Sparse Encodings</vt:lpstr>
      <vt:lpstr>Sparse Encoding</vt:lpstr>
      <vt:lpstr>Examples of Sparsity Constraints</vt:lpstr>
      <vt:lpstr>Discovering Binary Codes</vt:lpstr>
      <vt:lpstr>Discovering Binary Codes</vt:lpstr>
      <vt:lpstr>Denoising Autoencoders</vt:lpstr>
      <vt:lpstr>Attractor Networks For Pattern Completion</vt:lpstr>
      <vt:lpstr>Training Attractor Networks</vt:lpstr>
      <vt:lpstr>Comments on Almeida / Pineda Algorithm</vt:lpstr>
      <vt:lpstr>Aditya’s Image Superresolution</vt:lpstr>
      <vt:lpstr>Recursive Neural Nets</vt:lpstr>
      <vt:lpstr>Recursive Neural Nets</vt:lpstr>
      <vt:lpstr>Recursive Neural Nets</vt:lpstr>
      <vt:lpstr>Recursive Neural Nets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Michael C. Mozer</dc:creator>
  <cp:keywords/>
  <dc:description/>
  <cp:lastModifiedBy>Michael C Mozer</cp:lastModifiedBy>
  <cp:revision>4901</cp:revision>
  <cp:lastPrinted>2016-03-26T19:02:22Z</cp:lastPrinted>
  <dcterms:created xsi:type="dcterms:W3CDTF">2015-11-30T16:35:29Z</dcterms:created>
  <dcterms:modified xsi:type="dcterms:W3CDTF">2018-12-23T00:14:16Z</dcterms:modified>
  <cp:category/>
</cp:coreProperties>
</file>