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365" r:id="rId3"/>
    <p:sldId id="339" r:id="rId4"/>
    <p:sldId id="343" r:id="rId5"/>
    <p:sldId id="344" r:id="rId6"/>
    <p:sldId id="381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75" r:id="rId15"/>
    <p:sldId id="353" r:id="rId16"/>
    <p:sldId id="355" r:id="rId17"/>
    <p:sldId id="356" r:id="rId18"/>
    <p:sldId id="358" r:id="rId19"/>
    <p:sldId id="359" r:id="rId20"/>
    <p:sldId id="360" r:id="rId21"/>
    <p:sldId id="377" r:id="rId22"/>
    <p:sldId id="378" r:id="rId23"/>
    <p:sldId id="379" r:id="rId24"/>
    <p:sldId id="380" r:id="rId25"/>
    <p:sldId id="342" r:id="rId26"/>
    <p:sldId id="36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00FFFF"/>
    <a:srgbClr val="A09D00"/>
    <a:srgbClr val="00C000"/>
    <a:srgbClr val="00B2B2"/>
    <a:srgbClr val="A50002"/>
    <a:srgbClr val="00C6BA"/>
    <a:srgbClr val="663F00"/>
    <a:srgbClr val="27D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5"/>
    <p:restoredTop sz="78445"/>
  </p:normalViewPr>
  <p:slideViewPr>
    <p:cSldViewPr snapToGrid="0" snapToObjects="1">
      <p:cViewPr>
        <p:scale>
          <a:sx n="78" d="100"/>
          <a:sy n="78" d="100"/>
        </p:scale>
        <p:origin x="1584" y="888"/>
      </p:cViewPr>
      <p:guideLst>
        <p:guide orient="horz" pos="2160"/>
        <p:guide pos="3840"/>
      </p:guideLst>
    </p:cSldViewPr>
  </p:slideViewPr>
  <p:notesTextViewPr>
    <p:cViewPr>
      <p:scale>
        <a:sx n="110" d="100"/>
        <a:sy n="11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44F71-2A91-C84A-869D-4F4E1A19AFF8}" type="datetimeFigureOut">
              <a:rPr lang="en-US" smtClean="0"/>
              <a:t>9/10/17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B0918-989A-B147-B126-A98AEDAA3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33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5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E.g., with</a:t>
            </a:r>
            <a:r>
              <a:rPr lang="en-US" baseline="0" dirty="0" smtClean="0"/>
              <a:t> pixel representation:</a:t>
            </a:r>
            <a:endParaRPr lang="en-US" dirty="0" smtClean="0"/>
          </a:p>
          <a:p>
            <a:r>
              <a:rPr lang="en-US" dirty="0" smtClean="0"/>
              <a:t>is</a:t>
            </a:r>
            <a:r>
              <a:rPr lang="en-US" baseline="0" dirty="0" smtClean="0"/>
              <a:t> it a closed shape?</a:t>
            </a:r>
          </a:p>
          <a:p>
            <a:r>
              <a:rPr lang="en-US" baseline="0" dirty="0" smtClean="0"/>
              <a:t>what does the square look like when you rotate it 45 degrees around its center?</a:t>
            </a:r>
          </a:p>
          <a:p>
            <a:r>
              <a:rPr lang="en-US" baseline="0" dirty="0" smtClean="0"/>
              <a:t>is it smaller or larger than some other shape (just look at the enclosing box)</a:t>
            </a:r>
          </a:p>
          <a:p>
            <a:endParaRPr lang="en-US" baseline="0" dirty="0" smtClean="0"/>
          </a:p>
          <a:p>
            <a:r>
              <a:rPr lang="en-US" baseline="0" dirty="0" smtClean="0"/>
              <a:t>with coordinate representation:</a:t>
            </a:r>
          </a:p>
          <a:p>
            <a:r>
              <a:rPr lang="en-US" baseline="0" dirty="0" smtClean="0"/>
              <a:t>how many edges does it have?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80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want</a:t>
            </a:r>
            <a:r>
              <a:rPr lang="en-US" baseline="0" dirty="0" smtClean="0"/>
              <a:t> to encode an input, like an English word, in the standard way</a:t>
            </a:r>
          </a:p>
          <a:p>
            <a:r>
              <a:rPr lang="en-US" baseline="0" dirty="0" smtClean="0"/>
              <a:t>for deep learning, you [*] use a </a:t>
            </a:r>
            <a:r>
              <a:rPr lang="en-US" baseline="0" dirty="0" err="1" smtClean="0"/>
              <a:t>localist</a:t>
            </a:r>
            <a:r>
              <a:rPr lang="en-US" baseline="0" dirty="0" smtClean="0"/>
              <a:t> or one-hot encoding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64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11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GEAR has 2 meanings</a:t>
            </a:r>
          </a:p>
          <a:p>
            <a:endParaRPr lang="en-US" dirty="0" smtClean="0"/>
          </a:p>
          <a:p>
            <a:r>
              <a:rPr lang="en-US" dirty="0" smtClean="0"/>
              <a:t>which</a:t>
            </a:r>
            <a:r>
              <a:rPr lang="en-US" baseline="0" dirty="0" smtClean="0"/>
              <a:t> sort of of representation is best?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word2vec is a nice scheme for getting such distributed representations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70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we need to worry about representation in the deep</a:t>
            </a:r>
            <a:r>
              <a:rPr lang="en-US" baseline="0" dirty="0" smtClean="0"/>
              <a:t> learning era??</a:t>
            </a:r>
          </a:p>
          <a:p>
            <a:endParaRPr lang="en-US" baseline="0" dirty="0" smtClean="0"/>
          </a:p>
          <a:p>
            <a:r>
              <a:rPr lang="en-US" dirty="0" smtClean="0"/>
              <a:t>Neural </a:t>
            </a:r>
            <a:r>
              <a:rPr lang="en-US" dirty="0" err="1" smtClean="0"/>
              <a:t>prob</a:t>
            </a:r>
            <a:r>
              <a:rPr lang="en-US" dirty="0" smtClean="0"/>
              <a:t> </a:t>
            </a:r>
            <a:r>
              <a:rPr lang="en-US" dirty="0" err="1" smtClean="0"/>
              <a:t>lang</a:t>
            </a:r>
            <a:r>
              <a:rPr lang="en-US" dirty="0" smtClean="0"/>
              <a:t> model:</a:t>
            </a:r>
          </a:p>
          <a:p>
            <a:r>
              <a:rPr lang="en-US" baseline="0" dirty="0" smtClean="0"/>
              <a:t>- input is the s words leading up to word t, output is word t</a:t>
            </a:r>
          </a:p>
          <a:p>
            <a:r>
              <a:rPr lang="en-US" dirty="0" smtClean="0"/>
              <a:t>Word2vec</a:t>
            </a:r>
          </a:p>
          <a:p>
            <a:r>
              <a:rPr lang="en-US" baseline="0" dirty="0" smtClean="0"/>
              <a:t>- CBOW: input is a set of words before and after word t, output is word t</a:t>
            </a:r>
          </a:p>
          <a:p>
            <a:r>
              <a:rPr lang="en-US" baseline="0" dirty="0" smtClean="0"/>
              <a:t>- </a:t>
            </a:r>
            <a:r>
              <a:rPr lang="en-US" baseline="0" dirty="0" err="1" smtClean="0"/>
              <a:t>skipgram</a:t>
            </a:r>
            <a:r>
              <a:rPr lang="en-US" baseline="0" dirty="0" smtClean="0"/>
              <a:t>: opposite direction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I'm betting that at the NLP tutorials, much talk of using word2vec representations as input to model.</a:t>
            </a:r>
          </a:p>
          <a:p>
            <a:r>
              <a:rPr lang="en-US" baseline="0" dirty="0" smtClean="0"/>
              <a:t>Kind of a compromise between an end-to-end approach and using domain knowledge.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[*] uses unlabeled data to determine representations</a:t>
            </a:r>
          </a:p>
          <a:p>
            <a:r>
              <a:rPr lang="en-US" baseline="0" dirty="0" smtClean="0"/>
              <a:t>and can be useful for </a:t>
            </a:r>
            <a:r>
              <a:rPr lang="en-US" baseline="0" dirty="0" err="1" smtClean="0"/>
              <a:t>semisupervised</a:t>
            </a:r>
            <a:r>
              <a:rPr lang="en-US" baseline="0" dirty="0" smtClean="0"/>
              <a:t> learning:</a:t>
            </a:r>
          </a:p>
          <a:p>
            <a:r>
              <a:rPr lang="en-US" baseline="0" dirty="0" smtClean="0"/>
              <a:t>- large corpus of </a:t>
            </a:r>
            <a:r>
              <a:rPr lang="en-US" baseline="0" dirty="0" err="1" smtClean="0"/>
              <a:t>english</a:t>
            </a:r>
            <a:r>
              <a:rPr lang="en-US" baseline="0" dirty="0" smtClean="0"/>
              <a:t> text unlabeled</a:t>
            </a:r>
          </a:p>
          <a:p>
            <a:r>
              <a:rPr lang="en-US" baseline="0" dirty="0" smtClean="0"/>
              <a:t>- use word2vec to discover distributed representations of words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apply distributed representations to supervised tasks with less data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So if you think of the unlabeled data as 'domain knowledge' this is a way of leveraging deep learning tis a way of combining domain knowledge (in the form of unlabeled data)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7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predicting next pitch in diatonic scale</a:t>
            </a:r>
          </a:p>
          <a:p>
            <a:r>
              <a:rPr lang="en-US" dirty="0" smtClean="0"/>
              <a:t>CONCERT: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0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in a physical stimulus required to perceive a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09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3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44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3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3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7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2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7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66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0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4" y="274641"/>
            <a:ext cx="2743200" cy="5851526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6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47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0" y="273631"/>
            <a:ext cx="10936320" cy="1137719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08640" y="6247376"/>
            <a:ext cx="2803200" cy="472369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70240" y="6247376"/>
            <a:ext cx="3828480" cy="472369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41760" y="6247376"/>
            <a:ext cx="2803200" cy="472369"/>
          </a:xfrm>
        </p:spPr>
        <p:txBody>
          <a:bodyPr/>
          <a:lstStyle>
            <a:lvl1pPr>
              <a:defRPr/>
            </a:lvl1pPr>
          </a:lstStyle>
          <a:p>
            <a:fld id="{4174B9A0-CB37-4C83-B880-3D838943E6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67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60" cy="1142040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8640" y="1604329"/>
            <a:ext cx="5391360" cy="4524955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321" y="1604329"/>
            <a:ext cx="5393280" cy="4524955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41DFF-6809-4F2C-9371-97C2D64DBCD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78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404" y="1371604"/>
            <a:ext cx="11176000" cy="4754562"/>
          </a:xfrm>
        </p:spPr>
        <p:txBody>
          <a:bodyPr/>
          <a:lstStyle>
            <a:lvl1pPr marL="88931" indent="-88931">
              <a:spcBef>
                <a:spcPts val="1946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355726">
              <a:spcBef>
                <a:spcPts val="1946"/>
              </a:spcBef>
              <a:spcAft>
                <a:spcPts val="0"/>
              </a:spcAft>
              <a:defRPr sz="2647">
                <a:solidFill>
                  <a:schemeClr val="accent2"/>
                </a:solidFill>
              </a:defRPr>
            </a:lvl2pPr>
            <a:lvl3pPr marL="351604" indent="0">
              <a:spcBef>
                <a:spcPts val="1167"/>
              </a:spcBef>
              <a:buFont typeface="Calibri" pitchFamily="34" charset="0"/>
              <a:buChar char=" "/>
              <a:defRPr sz="2471">
                <a:solidFill>
                  <a:schemeClr val="accent6">
                    <a:lumMod val="75000"/>
                  </a:schemeClr>
                </a:solidFill>
              </a:defRPr>
            </a:lvl3pPr>
            <a:lvl4pPr marL="500257" indent="-145236">
              <a:spcBef>
                <a:spcPts val="1167"/>
              </a:spcBef>
              <a:buFont typeface="Arial"/>
              <a:buChar char="•"/>
              <a:defRPr b="1">
                <a:solidFill>
                  <a:schemeClr val="accent5">
                    <a:lumMod val="75000"/>
                  </a:schemeClr>
                </a:solidFill>
              </a:defRPr>
            </a:lvl4pPr>
            <a:lvl5pPr marL="551919" indent="0">
              <a:spcBef>
                <a:spcPts val="778"/>
              </a:spcBef>
              <a:buFont typeface="Calibri" pitchFamily="34" charset="0"/>
              <a:buNone/>
              <a:defRPr sz="2118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1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3"/>
            <a:ext cx="10363200" cy="1362075"/>
          </a:xfrm>
        </p:spPr>
        <p:txBody>
          <a:bodyPr anchor="t"/>
          <a:lstStyle>
            <a:lvl1pPr algn="l">
              <a:defRPr sz="3883" b="1" cap="all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5"/>
            <a:ext cx="10363200" cy="1500187"/>
          </a:xfrm>
        </p:spPr>
        <p:txBody>
          <a:bodyPr anchor="b"/>
          <a:lstStyle>
            <a:lvl1pPr marL="0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1pPr>
            <a:lvl2pPr marL="444659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2pPr>
            <a:lvl3pPr marL="889316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333975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4pPr>
            <a:lvl5pPr marL="1778633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5pPr>
            <a:lvl6pPr marL="2223292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6pPr>
            <a:lvl7pPr marL="266795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7pPr>
            <a:lvl8pPr marL="3112609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8pPr>
            <a:lvl9pPr marL="3557267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71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735"/>
            </a:lvl1pPr>
            <a:lvl2pPr>
              <a:defRPr sz="2294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735"/>
            </a:lvl1pPr>
            <a:lvl2pPr>
              <a:defRPr sz="2294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2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7"/>
            <a:ext cx="5386918" cy="639761"/>
          </a:xfrm>
        </p:spPr>
        <p:txBody>
          <a:bodyPr anchor="b"/>
          <a:lstStyle>
            <a:lvl1pPr marL="0" indent="0">
              <a:buNone/>
              <a:defRPr sz="2294" b="1"/>
            </a:lvl1pPr>
            <a:lvl2pPr marL="444659" indent="0">
              <a:buNone/>
              <a:defRPr sz="1941" b="1"/>
            </a:lvl2pPr>
            <a:lvl3pPr marL="889316" indent="0">
              <a:buNone/>
              <a:defRPr sz="1765" b="1"/>
            </a:lvl3pPr>
            <a:lvl4pPr marL="1333975" indent="0">
              <a:buNone/>
              <a:defRPr sz="1588" b="1"/>
            </a:lvl4pPr>
            <a:lvl5pPr marL="1778633" indent="0">
              <a:buNone/>
              <a:defRPr sz="1588" b="1"/>
            </a:lvl5pPr>
            <a:lvl6pPr marL="2223292" indent="0">
              <a:buNone/>
              <a:defRPr sz="1588" b="1"/>
            </a:lvl6pPr>
            <a:lvl7pPr marL="2667950" indent="0">
              <a:buNone/>
              <a:defRPr sz="1588" b="1"/>
            </a:lvl7pPr>
            <a:lvl8pPr marL="3112609" indent="0">
              <a:buNone/>
              <a:defRPr sz="1588" b="1"/>
            </a:lvl8pPr>
            <a:lvl9pPr marL="3557267" indent="0">
              <a:buNone/>
              <a:defRPr sz="1588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8" cy="3951288"/>
          </a:xfrm>
        </p:spPr>
        <p:txBody>
          <a:bodyPr/>
          <a:lstStyle>
            <a:lvl1pPr>
              <a:defRPr sz="2294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7"/>
            <a:ext cx="5389033" cy="639761"/>
          </a:xfrm>
        </p:spPr>
        <p:txBody>
          <a:bodyPr anchor="b"/>
          <a:lstStyle>
            <a:lvl1pPr marL="0" indent="0">
              <a:buNone/>
              <a:defRPr sz="2294" b="1"/>
            </a:lvl1pPr>
            <a:lvl2pPr marL="444659" indent="0">
              <a:buNone/>
              <a:defRPr sz="1941" b="1"/>
            </a:lvl2pPr>
            <a:lvl3pPr marL="889316" indent="0">
              <a:buNone/>
              <a:defRPr sz="1765" b="1"/>
            </a:lvl3pPr>
            <a:lvl4pPr marL="1333975" indent="0">
              <a:buNone/>
              <a:defRPr sz="1588" b="1"/>
            </a:lvl4pPr>
            <a:lvl5pPr marL="1778633" indent="0">
              <a:buNone/>
              <a:defRPr sz="1588" b="1"/>
            </a:lvl5pPr>
            <a:lvl6pPr marL="2223292" indent="0">
              <a:buNone/>
              <a:defRPr sz="1588" b="1"/>
            </a:lvl6pPr>
            <a:lvl7pPr marL="2667950" indent="0">
              <a:buNone/>
              <a:defRPr sz="1588" b="1"/>
            </a:lvl7pPr>
            <a:lvl8pPr marL="3112609" indent="0">
              <a:buNone/>
              <a:defRPr sz="1588" b="1"/>
            </a:lvl8pPr>
            <a:lvl9pPr marL="3557267" indent="0">
              <a:buNone/>
              <a:defRPr sz="1588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6"/>
            <a:ext cx="5389033" cy="3951288"/>
          </a:xfrm>
        </p:spPr>
        <p:txBody>
          <a:bodyPr/>
          <a:lstStyle>
            <a:lvl1pPr>
              <a:defRPr sz="2294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67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8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6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2"/>
            <a:ext cx="6815667" cy="5853113"/>
          </a:xfrm>
        </p:spPr>
        <p:txBody>
          <a:bodyPr/>
          <a:lstStyle>
            <a:lvl1pPr>
              <a:defRPr sz="3088"/>
            </a:lvl1pPr>
            <a:lvl2pPr>
              <a:defRPr sz="2735"/>
            </a:lvl2pPr>
            <a:lvl3pPr>
              <a:defRPr sz="2294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324"/>
            </a:lvl1pPr>
            <a:lvl2pPr marL="444659" indent="0">
              <a:buNone/>
              <a:defRPr sz="1147"/>
            </a:lvl2pPr>
            <a:lvl3pPr marL="889316" indent="0">
              <a:buNone/>
              <a:defRPr sz="971"/>
            </a:lvl3pPr>
            <a:lvl4pPr marL="1333975" indent="0">
              <a:buNone/>
              <a:defRPr sz="882"/>
            </a:lvl4pPr>
            <a:lvl5pPr marL="1778633" indent="0">
              <a:buNone/>
              <a:defRPr sz="882"/>
            </a:lvl5pPr>
            <a:lvl6pPr marL="2223292" indent="0">
              <a:buNone/>
              <a:defRPr sz="882"/>
            </a:lvl6pPr>
            <a:lvl7pPr marL="2667950" indent="0">
              <a:buNone/>
              <a:defRPr sz="882"/>
            </a:lvl7pPr>
            <a:lvl8pPr marL="3112609" indent="0">
              <a:buNone/>
              <a:defRPr sz="882"/>
            </a:lvl8pPr>
            <a:lvl9pPr marL="3557267" indent="0">
              <a:buNone/>
              <a:defRPr sz="882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088"/>
            </a:lvl1pPr>
            <a:lvl2pPr marL="444659" indent="0">
              <a:buNone/>
              <a:defRPr sz="2735"/>
            </a:lvl2pPr>
            <a:lvl3pPr marL="889316" indent="0">
              <a:buNone/>
              <a:defRPr sz="2294"/>
            </a:lvl3pPr>
            <a:lvl4pPr marL="1333975" indent="0">
              <a:buNone/>
              <a:defRPr sz="1941"/>
            </a:lvl4pPr>
            <a:lvl5pPr marL="1778633" indent="0">
              <a:buNone/>
              <a:defRPr sz="1941"/>
            </a:lvl5pPr>
            <a:lvl6pPr marL="2223292" indent="0">
              <a:buNone/>
              <a:defRPr sz="1941"/>
            </a:lvl6pPr>
            <a:lvl7pPr marL="2667950" indent="0">
              <a:buNone/>
              <a:defRPr sz="1941"/>
            </a:lvl7pPr>
            <a:lvl8pPr marL="3112609" indent="0">
              <a:buNone/>
              <a:defRPr sz="1941"/>
            </a:lvl8pPr>
            <a:lvl9pPr marL="3557267" indent="0">
              <a:buNone/>
              <a:defRPr sz="1941"/>
            </a:lvl9pPr>
          </a:lstStyle>
          <a:p>
            <a:r>
              <a:rPr lang="en-US" altLang="ja-JP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324"/>
            </a:lvl1pPr>
            <a:lvl2pPr marL="444659" indent="0">
              <a:buNone/>
              <a:defRPr sz="1147"/>
            </a:lvl2pPr>
            <a:lvl3pPr marL="889316" indent="0">
              <a:buNone/>
              <a:defRPr sz="971"/>
            </a:lvl3pPr>
            <a:lvl4pPr marL="1333975" indent="0">
              <a:buNone/>
              <a:defRPr sz="882"/>
            </a:lvl4pPr>
            <a:lvl5pPr marL="1778633" indent="0">
              <a:buNone/>
              <a:defRPr sz="882"/>
            </a:lvl5pPr>
            <a:lvl6pPr marL="2223292" indent="0">
              <a:buNone/>
              <a:defRPr sz="882"/>
            </a:lvl6pPr>
            <a:lvl7pPr marL="2667950" indent="0">
              <a:buNone/>
              <a:defRPr sz="882"/>
            </a:lvl7pPr>
            <a:lvl8pPr marL="3112609" indent="0">
              <a:buNone/>
              <a:defRPr sz="882"/>
            </a:lvl8pPr>
            <a:lvl9pPr marL="3557267" indent="0">
              <a:buNone/>
              <a:defRPr sz="882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1"/>
            <a:ext cx="10972800" cy="4906963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9/10/17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0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defTabSz="889409" rtl="0" eaLnBrk="1" latinLnBrk="0" hangingPunct="1">
        <a:spcBef>
          <a:spcPct val="0"/>
        </a:spcBef>
        <a:buNone/>
        <a:defRPr kumimoji="1" sz="353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889409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kumimoji="1" sz="2735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49034" indent="-249034" algn="l" defTabSz="889409" rtl="0" eaLnBrk="1" latinLnBrk="0" hangingPunct="1">
        <a:spcBef>
          <a:spcPct val="20000"/>
        </a:spcBef>
        <a:buFont typeface="Wingdings" pitchFamily="2" charset="2"/>
        <a:buChar char="§"/>
        <a:defRPr kumimoji="1" sz="2735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444705" indent="-88941" algn="l" defTabSz="889409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kumimoji="1" sz="2294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667056" indent="-222352" algn="l" defTabSz="889409" rtl="0" eaLnBrk="1" latinLnBrk="0" hangingPunct="1">
        <a:spcBef>
          <a:spcPct val="20000"/>
        </a:spcBef>
        <a:buFont typeface="Wingdings" pitchFamily="2" charset="2"/>
        <a:buChar char="§"/>
        <a:defRPr kumimoji="1" sz="2294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889409" indent="0" algn="l" defTabSz="889409" rtl="0" eaLnBrk="1" latinLnBrk="0" hangingPunct="1">
        <a:spcBef>
          <a:spcPct val="20000"/>
        </a:spcBef>
        <a:buFontTx/>
        <a:buNone/>
        <a:defRPr kumimoji="1" sz="1941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445875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890579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35284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779988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4705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89409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34114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78818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23523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68227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12932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6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CSCI 5922</a:t>
            </a:r>
            <a:br>
              <a:rPr lang="en-US" dirty="0" smtClean="0"/>
            </a:br>
            <a:r>
              <a:rPr lang="en-US" dirty="0" smtClean="0"/>
              <a:t>Neural Networks and Deep Learning:</a:t>
            </a:r>
            <a:br>
              <a:rPr lang="en-US" dirty="0" smtClean="0"/>
            </a:br>
            <a:r>
              <a:rPr lang="en-US" dirty="0" smtClean="0"/>
              <a:t>Representation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Mike </a:t>
            </a:r>
            <a:r>
              <a:rPr lang="en-US" dirty="0" err="1" smtClean="0">
                <a:solidFill>
                  <a:schemeClr val="tx1"/>
                </a:solidFill>
              </a:rPr>
              <a:t>Mozer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Department of Computer Science and</a:t>
            </a:r>
            <a:br>
              <a:rPr lang="en-US" dirty="0" smtClean="0"/>
            </a:br>
            <a:r>
              <a:rPr lang="en-US" dirty="0" smtClean="0"/>
              <a:t>Institute of Cognitive Science</a:t>
            </a:r>
            <a:br>
              <a:rPr lang="en-US" dirty="0" smtClean="0"/>
            </a:br>
            <a:r>
              <a:rPr lang="en-US" dirty="0" smtClean="0"/>
              <a:t>University of Colorado at Boulder</a:t>
            </a:r>
          </a:p>
        </p:txBody>
      </p:sp>
    </p:spTree>
    <p:extLst>
      <p:ext uri="{BB962C8B-B14F-4D97-AF65-F5344CB8AC3E}">
        <p14:creationId xmlns:p14="http://schemas.microsoft.com/office/powerpoint/2010/main" val="5617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Many Neurons Are Required?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</a:t>
            </a:r>
          </a:p>
          <a:p>
            <a:pPr lvl="1"/>
            <a:r>
              <a:rPr lang="en-US" dirty="0" smtClean="0"/>
              <a:t>many</a:t>
            </a:r>
          </a:p>
          <a:p>
            <a:r>
              <a:rPr lang="en-US" dirty="0" smtClean="0"/>
              <a:t>Distributed</a:t>
            </a:r>
          </a:p>
          <a:p>
            <a:pPr lvl="1"/>
            <a:r>
              <a:rPr lang="en-US" dirty="0" smtClean="0"/>
              <a:t>few</a:t>
            </a:r>
          </a:p>
          <a:p>
            <a:r>
              <a:rPr lang="en-US" dirty="0" smtClean="0"/>
              <a:t>Semi-distributed</a:t>
            </a:r>
          </a:p>
          <a:p>
            <a:pPr lvl="1"/>
            <a:r>
              <a:rPr lang="en-US" dirty="0" smtClean="0"/>
              <a:t>intermediate</a:t>
            </a:r>
            <a:endParaRPr lang="en-US"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5879173" y="1382755"/>
            <a:ext cx="11176000" cy="4754562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88931" indent="-88931" algn="l" defTabSz="889409" rtl="0" eaLnBrk="1" latinLnBrk="0" hangingPunct="1">
              <a:spcBef>
                <a:spcPts val="1946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kumimoji="1" sz="2735" b="1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5726" indent="-249034" algn="l" defTabSz="889409" rtl="0" eaLnBrk="1" latinLnBrk="0" hangingPunct="1">
              <a:spcBef>
                <a:spcPts val="1946"/>
              </a:spcBef>
              <a:spcAft>
                <a:spcPts val="0"/>
              </a:spcAft>
              <a:buFont typeface="Wingdings" pitchFamily="2" charset="2"/>
              <a:buChar char="§"/>
              <a:defRPr kumimoji="1" sz="2647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51604" indent="0" algn="l" defTabSz="889409" rtl="0" eaLnBrk="1" latinLnBrk="0" hangingPunct="1">
              <a:spcBef>
                <a:spcPts val="1167"/>
              </a:spcBef>
              <a:buClr>
                <a:schemeClr val="bg1"/>
              </a:buClr>
              <a:buSzPct val="25000"/>
              <a:buFont typeface="Calibri" pitchFamily="34" charset="0"/>
              <a:buChar char=" "/>
              <a:defRPr kumimoji="1" sz="2471" b="1" kern="120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00257" indent="-145236" algn="l" defTabSz="889409" rtl="0" eaLnBrk="1" latinLnBrk="0" hangingPunct="1">
              <a:spcBef>
                <a:spcPts val="1167"/>
              </a:spcBef>
              <a:buFont typeface="Arial"/>
              <a:buChar char="•"/>
              <a:defRPr kumimoji="1" sz="2294" b="1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551919" indent="0" algn="l" defTabSz="889409" rtl="0" eaLnBrk="1" latinLnBrk="0" hangingPunct="1">
              <a:spcBef>
                <a:spcPts val="778"/>
              </a:spcBef>
              <a:buFont typeface="Calibri" pitchFamily="34" charset="0"/>
              <a:buNone/>
              <a:defRPr kumimoji="1" sz="2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45875" indent="-222352" algn="l" defTabSz="8894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0579" indent="-222352" algn="l" defTabSz="8894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35284" indent="-222352" algn="l" defTabSz="8894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9988" indent="-222352" algn="l" defTabSz="8894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</a:t>
            </a:r>
            <a:endParaRPr lang="en-US" dirty="0" smtClean="0">
              <a:solidFill>
                <a:srgbClr val="7030A0"/>
              </a:solidFill>
            </a:endParaRP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one per word (~2000 four letter words)</a:t>
            </a:r>
          </a:p>
          <a:p>
            <a:endParaRPr lang="en-US" dirty="0" smtClean="0">
              <a:solidFill>
                <a:srgbClr val="7030A0"/>
              </a:solidFill>
            </a:endParaRP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one per letter per position (104)</a:t>
            </a:r>
          </a:p>
          <a:p>
            <a:endParaRPr lang="en-US" dirty="0" smtClean="0">
              <a:solidFill>
                <a:srgbClr val="7030A0"/>
              </a:solidFill>
            </a:endParaRP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one per letter pair (26</a:t>
            </a:r>
            <a:r>
              <a:rPr lang="en-US" baseline="30000" dirty="0" smtClean="0">
                <a:solidFill>
                  <a:srgbClr val="7030A0"/>
                </a:solidFill>
              </a:rPr>
              <a:t>2</a:t>
            </a:r>
            <a:r>
              <a:rPr lang="en-US" dirty="0" smtClean="0">
                <a:solidFill>
                  <a:srgbClr val="7030A0"/>
                </a:solidFill>
              </a:rPr>
              <a:t> = 676)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47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Similarity Structure Captured?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</a:t>
            </a:r>
          </a:p>
          <a:p>
            <a:pPr lvl="1"/>
            <a:r>
              <a:rPr lang="en-US" dirty="0" smtClean="0"/>
              <a:t>no: neutral representation</a:t>
            </a:r>
          </a:p>
          <a:p>
            <a:r>
              <a:rPr lang="en-US" dirty="0" smtClean="0"/>
              <a:t>Distributed</a:t>
            </a:r>
          </a:p>
          <a:p>
            <a:pPr lvl="1"/>
            <a:r>
              <a:rPr lang="en-US" dirty="0" smtClean="0"/>
              <a:t>yes: overlap, vector dot product, etc.</a:t>
            </a:r>
          </a:p>
          <a:p>
            <a:r>
              <a:rPr lang="en-US" dirty="0" smtClean="0"/>
              <a:t>Semi-distributed</a:t>
            </a:r>
          </a:p>
          <a:p>
            <a:pPr lvl="1"/>
            <a:r>
              <a:rPr lang="en-US" dirty="0" smtClean="0"/>
              <a:t>intermediate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036714" y="1229532"/>
            <a:ext cx="2362187" cy="1999118"/>
            <a:chOff x="9350201" y="4168588"/>
            <a:chExt cx="2362187" cy="1999118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9964271" y="5486400"/>
              <a:ext cx="174811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9964271" y="4168588"/>
              <a:ext cx="0" cy="13178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9350201" y="5486400"/>
              <a:ext cx="614070" cy="6397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11255189" y="5425888"/>
              <a:ext cx="152408" cy="121024"/>
            </a:xfrm>
            <a:prstGeom prst="ellipse">
              <a:avLst/>
            </a:prstGeom>
            <a:solidFill>
              <a:srgbClr val="00C000"/>
            </a:solidFill>
            <a:ln w="50800">
              <a:solidFill>
                <a:srgbClr val="00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9888077" y="4489081"/>
              <a:ext cx="152408" cy="121024"/>
            </a:xfrm>
            <a:prstGeom prst="ellipse">
              <a:avLst/>
            </a:prstGeom>
            <a:solidFill>
              <a:srgbClr val="00C000"/>
            </a:solidFill>
            <a:ln w="50800">
              <a:solidFill>
                <a:srgbClr val="00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9435362" y="5905499"/>
              <a:ext cx="152408" cy="121024"/>
            </a:xfrm>
            <a:prstGeom prst="ellipse">
              <a:avLst/>
            </a:prstGeom>
            <a:solidFill>
              <a:srgbClr val="00C000"/>
            </a:solidFill>
            <a:ln w="50800">
              <a:solidFill>
                <a:srgbClr val="00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017842" y="4372621"/>
              <a:ext cx="636713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latin typeface="+mn-lt"/>
                </a:rPr>
                <a:t>ABLE</a:t>
              </a:r>
              <a:endParaRPr lang="en-US" sz="1700" dirty="0">
                <a:latin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010683" y="5569482"/>
              <a:ext cx="636713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latin typeface="+mn-lt"/>
                </a:rPr>
                <a:t>AXLE</a:t>
              </a:r>
              <a:endParaRPr lang="en-US" sz="1700" dirty="0">
                <a:latin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580938" y="5813763"/>
              <a:ext cx="628826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/>
                <a:t>BOLT</a:t>
              </a:r>
              <a:endParaRPr lang="en-US" sz="1700" dirty="0">
                <a:latin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855941" y="2440044"/>
            <a:ext cx="2649285" cy="2617681"/>
            <a:chOff x="9318597" y="4128247"/>
            <a:chExt cx="2649285" cy="2617681"/>
          </a:xfrm>
        </p:grpSpPr>
        <p:sp>
          <p:nvSpPr>
            <p:cNvPr id="19" name="Oval 18"/>
            <p:cNvSpPr/>
            <p:nvPr/>
          </p:nvSpPr>
          <p:spPr>
            <a:xfrm>
              <a:off x="9563103" y="4638362"/>
              <a:ext cx="152408" cy="121024"/>
            </a:xfrm>
            <a:prstGeom prst="ellipse">
              <a:avLst/>
            </a:prstGeom>
            <a:solidFill>
              <a:srgbClr val="00C000"/>
            </a:solidFill>
            <a:ln w="50800">
              <a:solidFill>
                <a:srgbClr val="00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9715505" y="4279776"/>
              <a:ext cx="152408" cy="121024"/>
            </a:xfrm>
            <a:prstGeom prst="ellipse">
              <a:avLst/>
            </a:prstGeom>
            <a:solidFill>
              <a:srgbClr val="00C000"/>
            </a:solidFill>
            <a:ln w="50800">
              <a:solidFill>
                <a:srgbClr val="00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9545177" y="6301309"/>
              <a:ext cx="152408" cy="121024"/>
            </a:xfrm>
            <a:prstGeom prst="ellipse">
              <a:avLst/>
            </a:prstGeom>
            <a:solidFill>
              <a:srgbClr val="00C000"/>
            </a:solidFill>
            <a:ln w="50800">
              <a:solidFill>
                <a:srgbClr val="00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845270" y="4163316"/>
              <a:ext cx="636713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latin typeface="+mn-lt"/>
                </a:rPr>
                <a:t>ABLE</a:t>
              </a:r>
              <a:endParaRPr lang="en-US" sz="1700" dirty="0">
                <a:latin typeface="+mn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318597" y="4781956"/>
              <a:ext cx="636713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latin typeface="+mn-lt"/>
                </a:rPr>
                <a:t>AXLE</a:t>
              </a:r>
              <a:endParaRPr lang="en-US" sz="1700" dirty="0">
                <a:latin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690753" y="6209573"/>
              <a:ext cx="628826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/>
                <a:t>BOLT</a:t>
              </a:r>
              <a:endParaRPr lang="en-US" sz="1700" dirty="0">
                <a:latin typeface="+mn-l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350201" y="4128247"/>
              <a:ext cx="2617681" cy="2617681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1701180" y="6453709"/>
              <a:ext cx="152408" cy="121024"/>
            </a:xfrm>
            <a:prstGeom prst="ellipse">
              <a:avLst/>
            </a:prstGeom>
            <a:solidFill>
              <a:srgbClr val="00C000"/>
            </a:solidFill>
            <a:ln w="50800">
              <a:solidFill>
                <a:srgbClr val="00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053383" y="6335079"/>
              <a:ext cx="671402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/>
                <a:t>GEAR</a:t>
              </a:r>
              <a:endParaRPr lang="en-US" sz="1700" dirty="0">
                <a:latin typeface="+mn-lt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11490511" y="6135464"/>
              <a:ext cx="152408" cy="121024"/>
            </a:xfrm>
            <a:prstGeom prst="ellipse">
              <a:avLst/>
            </a:prstGeom>
            <a:solidFill>
              <a:srgbClr val="00C000"/>
            </a:solidFill>
            <a:ln w="50800">
              <a:solidFill>
                <a:srgbClr val="00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775479" y="6016834"/>
              <a:ext cx="727507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/>
                <a:t>WEAR</a:t>
              </a:r>
              <a:endParaRPr lang="en-US" sz="1700" dirty="0">
                <a:latin typeface="+mn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120412" y="4349518"/>
            <a:ext cx="2387989" cy="1999118"/>
            <a:chOff x="9350201" y="4168588"/>
            <a:chExt cx="2387989" cy="1999118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9964271" y="5486400"/>
              <a:ext cx="174811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9964271" y="4168588"/>
              <a:ext cx="0" cy="13178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9350201" y="5486400"/>
              <a:ext cx="614070" cy="6397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11255189" y="5425888"/>
              <a:ext cx="152408" cy="121024"/>
            </a:xfrm>
            <a:prstGeom prst="ellipse">
              <a:avLst/>
            </a:prstGeom>
            <a:solidFill>
              <a:srgbClr val="00C000"/>
            </a:solidFill>
            <a:ln w="50800">
              <a:solidFill>
                <a:srgbClr val="00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9888077" y="4489081"/>
              <a:ext cx="152408" cy="121024"/>
            </a:xfrm>
            <a:prstGeom prst="ellipse">
              <a:avLst/>
            </a:prstGeom>
            <a:solidFill>
              <a:srgbClr val="00C000"/>
            </a:solidFill>
            <a:ln w="50800">
              <a:solidFill>
                <a:srgbClr val="00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9435362" y="5905499"/>
              <a:ext cx="152408" cy="121024"/>
            </a:xfrm>
            <a:prstGeom prst="ellipse">
              <a:avLst/>
            </a:prstGeom>
            <a:solidFill>
              <a:srgbClr val="00C000"/>
            </a:solidFill>
            <a:ln w="50800">
              <a:solidFill>
                <a:srgbClr val="00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017842" y="4372621"/>
              <a:ext cx="636713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latin typeface="+mn-lt"/>
                </a:rPr>
                <a:t>ABLE</a:t>
              </a:r>
              <a:endParaRPr lang="en-US" sz="1700" dirty="0">
                <a:latin typeface="+mn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010683" y="5569482"/>
              <a:ext cx="727507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latin typeface="+mn-lt"/>
                </a:rPr>
                <a:t>WEAR</a:t>
              </a:r>
              <a:endParaRPr lang="en-US" sz="1700" dirty="0">
                <a:latin typeface="+mn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580938" y="5813763"/>
              <a:ext cx="628826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/>
                <a:t>BOLT</a:t>
              </a:r>
              <a:endParaRPr lang="en-US" sz="1700" dirty="0">
                <a:latin typeface="+mn-lt"/>
              </a:endParaRPr>
            </a:p>
          </p:txBody>
        </p:sp>
      </p:grpSp>
      <p:sp>
        <p:nvSpPr>
          <p:cNvPr id="40" name="Oval 39"/>
          <p:cNvSpPr/>
          <p:nvPr/>
        </p:nvSpPr>
        <p:spPr>
          <a:xfrm>
            <a:off x="6551829" y="5836270"/>
            <a:ext cx="152408" cy="121024"/>
          </a:xfrm>
          <a:prstGeom prst="ellipse">
            <a:avLst/>
          </a:prstGeom>
          <a:solidFill>
            <a:srgbClr val="00C000"/>
          </a:solidFill>
          <a:ln w="50800">
            <a:solidFill>
              <a:srgbClr val="00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307323" y="5979864"/>
            <a:ext cx="67140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latin typeface="+mn-lt"/>
              </a:rPr>
              <a:t>GEAR</a:t>
            </a:r>
            <a:endParaRPr lang="en-US" sz="1700" dirty="0">
              <a:latin typeface="+mn-lt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306979" y="4996629"/>
            <a:ext cx="152408" cy="121024"/>
          </a:xfrm>
          <a:prstGeom prst="ellipse">
            <a:avLst/>
          </a:prstGeom>
          <a:solidFill>
            <a:srgbClr val="00C000"/>
          </a:solidFill>
          <a:ln w="50800">
            <a:solidFill>
              <a:srgbClr val="00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062473" y="5140223"/>
            <a:ext cx="63671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latin typeface="+mn-lt"/>
              </a:rPr>
              <a:t>AXLE</a:t>
            </a:r>
            <a:endParaRPr lang="en-US" sz="17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562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 Representation Support Generalization?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</a:t>
            </a:r>
          </a:p>
          <a:p>
            <a:pPr lvl="1"/>
            <a:r>
              <a:rPr lang="en-US" dirty="0" smtClean="0"/>
              <a:t>no</a:t>
            </a:r>
          </a:p>
          <a:p>
            <a:pPr lvl="1"/>
            <a:r>
              <a:rPr lang="en-US" dirty="0" smtClean="0"/>
              <a:t>easy to build arbitrary mappings</a:t>
            </a:r>
          </a:p>
          <a:p>
            <a:r>
              <a:rPr lang="en-US" dirty="0" smtClean="0"/>
              <a:t>Distributed</a:t>
            </a:r>
          </a:p>
          <a:p>
            <a:pPr lvl="1"/>
            <a:r>
              <a:rPr lang="en-US" dirty="0" smtClean="0"/>
              <a:t>yes</a:t>
            </a:r>
          </a:p>
          <a:p>
            <a:pPr lvl="1"/>
            <a:r>
              <a:rPr lang="en-US" dirty="0" smtClean="0"/>
              <a:t>similar patterns ⇒ similar consequences</a:t>
            </a:r>
          </a:p>
          <a:p>
            <a:pPr lvl="1"/>
            <a:r>
              <a:rPr lang="en-US" dirty="0" smtClean="0"/>
              <a:t>generalization of learning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895171" y="2765502"/>
            <a:ext cx="4486507" cy="657922"/>
            <a:chOff x="6895171" y="2765502"/>
            <a:chExt cx="4486507" cy="657922"/>
          </a:xfrm>
        </p:grpSpPr>
        <p:sp>
          <p:nvSpPr>
            <p:cNvPr id="2" name="Oval 1"/>
            <p:cNvSpPr/>
            <p:nvPr/>
          </p:nvSpPr>
          <p:spPr>
            <a:xfrm>
              <a:off x="9958039" y="2765502"/>
              <a:ext cx="657922" cy="65792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0723756" y="2765502"/>
              <a:ext cx="657922" cy="65792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8426605" y="2765502"/>
              <a:ext cx="657922" cy="65792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9192322" y="2765502"/>
              <a:ext cx="657922" cy="65792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IF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895171" y="2765502"/>
              <a:ext cx="657922" cy="65792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AT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660888" y="2765502"/>
              <a:ext cx="657922" cy="65792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Oval 15"/>
          <p:cNvSpPr/>
          <p:nvPr/>
        </p:nvSpPr>
        <p:spPr>
          <a:xfrm>
            <a:off x="8426605" y="1358587"/>
            <a:ext cx="657922" cy="65792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9192322" y="1358587"/>
            <a:ext cx="657922" cy="65792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stCxn id="14" idx="0"/>
            <a:endCxn id="16" idx="3"/>
          </p:cNvCxnSpPr>
          <p:nvPr/>
        </p:nvCxnSpPr>
        <p:spPr>
          <a:xfrm flipV="1">
            <a:off x="7224132" y="1920159"/>
            <a:ext cx="1298823" cy="84534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0"/>
            <a:endCxn id="16" idx="4"/>
          </p:cNvCxnSpPr>
          <p:nvPr/>
        </p:nvCxnSpPr>
        <p:spPr>
          <a:xfrm flipV="1">
            <a:off x="7989849" y="2016509"/>
            <a:ext cx="765717" cy="74899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" idx="0"/>
            <a:endCxn id="17" idx="4"/>
          </p:cNvCxnSpPr>
          <p:nvPr/>
        </p:nvCxnSpPr>
        <p:spPr>
          <a:xfrm flipH="1" flipV="1">
            <a:off x="9521283" y="2016509"/>
            <a:ext cx="765717" cy="74899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0"/>
            <a:endCxn id="17" idx="5"/>
          </p:cNvCxnSpPr>
          <p:nvPr/>
        </p:nvCxnSpPr>
        <p:spPr>
          <a:xfrm flipH="1" flipV="1">
            <a:off x="9753894" y="1920159"/>
            <a:ext cx="1298823" cy="84534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571060" y="2257990"/>
            <a:ext cx="369012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 smtClean="0">
                <a:solidFill>
                  <a:srgbClr val="FF0000"/>
                </a:solidFill>
                <a:latin typeface="+mn-lt"/>
              </a:rPr>
              <a:t>?</a:t>
            </a:r>
            <a:endParaRPr lang="en-US" sz="31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47293" y="2257989"/>
            <a:ext cx="369012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 smtClean="0">
                <a:solidFill>
                  <a:srgbClr val="FF0000"/>
                </a:solidFill>
                <a:latin typeface="+mn-lt"/>
              </a:rPr>
              <a:t>?</a:t>
            </a:r>
            <a:endParaRPr lang="en-US" sz="3100"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895171" y="5564594"/>
            <a:ext cx="4486507" cy="657922"/>
            <a:chOff x="6895171" y="2765502"/>
            <a:chExt cx="4486507" cy="657922"/>
          </a:xfrm>
        </p:grpSpPr>
        <p:sp>
          <p:nvSpPr>
            <p:cNvPr id="31" name="Oval 30"/>
            <p:cNvSpPr/>
            <p:nvPr/>
          </p:nvSpPr>
          <p:spPr>
            <a:xfrm>
              <a:off x="9958039" y="2765502"/>
              <a:ext cx="657922" cy="65792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M/2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0723756" y="2765502"/>
              <a:ext cx="657922" cy="65792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F/2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8426605" y="2765502"/>
              <a:ext cx="657922" cy="65792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T/2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9192322" y="2765502"/>
              <a:ext cx="657922" cy="65792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N/2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895171" y="2765502"/>
              <a:ext cx="657922" cy="65792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A/1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7660888" y="2765502"/>
              <a:ext cx="657922" cy="65792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I/1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Oval 36"/>
          <p:cNvSpPr/>
          <p:nvPr/>
        </p:nvSpPr>
        <p:spPr>
          <a:xfrm>
            <a:off x="8426605" y="4157679"/>
            <a:ext cx="657922" cy="65792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9192322" y="4157679"/>
            <a:ext cx="657922" cy="65792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7224132" y="4719251"/>
            <a:ext cx="1298823" cy="84534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6" idx="0"/>
            <a:endCxn id="38" idx="3"/>
          </p:cNvCxnSpPr>
          <p:nvPr/>
        </p:nvCxnSpPr>
        <p:spPr>
          <a:xfrm flipV="1">
            <a:off x="7989849" y="4719251"/>
            <a:ext cx="1298823" cy="84534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3" idx="0"/>
          </p:cNvCxnSpPr>
          <p:nvPr/>
        </p:nvCxnSpPr>
        <p:spPr>
          <a:xfrm flipV="1">
            <a:off x="8755566" y="4815602"/>
            <a:ext cx="765718" cy="74899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3" idx="0"/>
            <a:endCxn id="37" idx="4"/>
          </p:cNvCxnSpPr>
          <p:nvPr/>
        </p:nvCxnSpPr>
        <p:spPr>
          <a:xfrm flipV="1">
            <a:off x="8755566" y="4815601"/>
            <a:ext cx="0" cy="74899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Arrow Connector 351"/>
          <p:cNvCxnSpPr>
            <a:stCxn id="34" idx="0"/>
            <a:endCxn id="37" idx="5"/>
          </p:cNvCxnSpPr>
          <p:nvPr/>
        </p:nvCxnSpPr>
        <p:spPr>
          <a:xfrm flipH="1" flipV="1">
            <a:off x="8988177" y="4719251"/>
            <a:ext cx="533106" cy="84534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Arrow Connector 354"/>
          <p:cNvCxnSpPr>
            <a:stCxn id="34" idx="0"/>
            <a:endCxn id="38" idx="5"/>
          </p:cNvCxnSpPr>
          <p:nvPr/>
        </p:nvCxnSpPr>
        <p:spPr>
          <a:xfrm flipV="1">
            <a:off x="9521283" y="4719251"/>
            <a:ext cx="232611" cy="84534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8" name="TextBox 357"/>
          <p:cNvSpPr txBox="1"/>
          <p:nvPr/>
        </p:nvSpPr>
        <p:spPr>
          <a:xfrm>
            <a:off x="10097148" y="4997928"/>
            <a:ext cx="369012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 smtClean="0">
                <a:solidFill>
                  <a:srgbClr val="FF0000"/>
                </a:solidFill>
                <a:latin typeface="+mn-lt"/>
              </a:rPr>
              <a:t>?</a:t>
            </a:r>
            <a:endParaRPr lang="en-US" sz="31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9" name="TextBox 358"/>
          <p:cNvSpPr txBox="1"/>
          <p:nvPr/>
        </p:nvSpPr>
        <p:spPr>
          <a:xfrm>
            <a:off x="10873381" y="4997927"/>
            <a:ext cx="369012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 smtClean="0">
                <a:solidFill>
                  <a:srgbClr val="FF0000"/>
                </a:solidFill>
                <a:latin typeface="+mn-lt"/>
              </a:rPr>
              <a:t>?</a:t>
            </a:r>
            <a:endParaRPr lang="en-US" sz="31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0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Difficult Is It To Interpret Representation?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</a:t>
            </a:r>
          </a:p>
          <a:p>
            <a:pPr lvl="1"/>
            <a:r>
              <a:rPr lang="en-US" dirty="0" smtClean="0"/>
              <a:t>easy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Distributed</a:t>
            </a:r>
          </a:p>
          <a:p>
            <a:pPr lvl="1"/>
            <a:r>
              <a:rPr lang="en-US" dirty="0" smtClean="0"/>
              <a:t>hard</a:t>
            </a:r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5879173" y="1382755"/>
            <a:ext cx="11176000" cy="4754562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88931" indent="-88931" algn="l" defTabSz="889409" rtl="0" eaLnBrk="1" latinLnBrk="0" hangingPunct="1">
              <a:spcBef>
                <a:spcPts val="1946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kumimoji="1" sz="2735" b="1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5726" indent="-249034" algn="l" defTabSz="889409" rtl="0" eaLnBrk="1" latinLnBrk="0" hangingPunct="1">
              <a:spcBef>
                <a:spcPts val="1946"/>
              </a:spcBef>
              <a:spcAft>
                <a:spcPts val="0"/>
              </a:spcAft>
              <a:buFont typeface="Wingdings" pitchFamily="2" charset="2"/>
              <a:buChar char="§"/>
              <a:defRPr kumimoji="1" sz="2647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51604" indent="0" algn="l" defTabSz="889409" rtl="0" eaLnBrk="1" latinLnBrk="0" hangingPunct="1">
              <a:spcBef>
                <a:spcPts val="1167"/>
              </a:spcBef>
              <a:buClr>
                <a:schemeClr val="bg1"/>
              </a:buClr>
              <a:buSzPct val="25000"/>
              <a:buFont typeface="Calibri" pitchFamily="34" charset="0"/>
              <a:buChar char=" "/>
              <a:defRPr kumimoji="1" sz="2471" b="1" kern="120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00257" indent="-145236" algn="l" defTabSz="889409" rtl="0" eaLnBrk="1" latinLnBrk="0" hangingPunct="1">
              <a:spcBef>
                <a:spcPts val="1167"/>
              </a:spcBef>
              <a:buFont typeface="Arial"/>
              <a:buChar char="•"/>
              <a:defRPr kumimoji="1" sz="2294" b="1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551919" indent="0" algn="l" defTabSz="889409" rtl="0" eaLnBrk="1" latinLnBrk="0" hangingPunct="1">
              <a:spcBef>
                <a:spcPts val="778"/>
              </a:spcBef>
              <a:buFont typeface="Calibri" pitchFamily="34" charset="0"/>
              <a:buNone/>
              <a:defRPr kumimoji="1" sz="2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45875" indent="-222352" algn="l" defTabSz="8894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0579" indent="-222352" algn="l" defTabSz="8894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35284" indent="-222352" algn="l" defTabSz="8894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9988" indent="-222352" algn="l" defTabSz="8894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7030A0"/>
                </a:solidFill>
              </a:rPr>
              <a:t>FINK .41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LINK .45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FIND .64</a:t>
            </a:r>
          </a:p>
          <a:p>
            <a:pPr marL="106692" lvl="1" indent="0">
              <a:buNone/>
            </a:pPr>
            <a:endParaRPr lang="en-US" dirty="0" smtClean="0">
              <a:solidFill>
                <a:srgbClr val="7030A0"/>
              </a:solidFill>
            </a:endParaRPr>
          </a:p>
          <a:p>
            <a:pPr marL="106692" lvl="1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F/1 </a:t>
            </a:r>
            <a:r>
              <a:rPr lang="en-US" dirty="0" smtClean="0">
                <a:solidFill>
                  <a:srgbClr val="0070C0"/>
                </a:solidFill>
              </a:rPr>
              <a:t>.48</a:t>
            </a:r>
            <a:r>
              <a:rPr lang="en-US" dirty="0" smtClean="0">
                <a:solidFill>
                  <a:srgbClr val="7030A0"/>
                </a:solidFill>
              </a:rPr>
              <a:t>   I/2 </a:t>
            </a:r>
            <a:r>
              <a:rPr lang="en-US" dirty="0" smtClean="0">
                <a:solidFill>
                  <a:srgbClr val="0070C0"/>
                </a:solidFill>
              </a:rPr>
              <a:t>.92   </a:t>
            </a:r>
            <a:r>
              <a:rPr lang="en-US" dirty="0" smtClean="0">
                <a:solidFill>
                  <a:srgbClr val="7030A0"/>
                </a:solidFill>
              </a:rPr>
              <a:t>N/3 </a:t>
            </a:r>
            <a:r>
              <a:rPr lang="en-US" dirty="0" smtClean="0">
                <a:solidFill>
                  <a:srgbClr val="0070C0"/>
                </a:solidFill>
              </a:rPr>
              <a:t>.62   </a:t>
            </a:r>
            <a:r>
              <a:rPr lang="en-US" dirty="0" smtClean="0">
                <a:solidFill>
                  <a:srgbClr val="7030A0"/>
                </a:solidFill>
              </a:rPr>
              <a:t>K/4 </a:t>
            </a:r>
            <a:r>
              <a:rPr lang="en-US" dirty="0" smtClean="0">
                <a:solidFill>
                  <a:srgbClr val="0070C0"/>
                </a:solidFill>
              </a:rPr>
              <a:t>.23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L/1</a:t>
            </a:r>
            <a:r>
              <a:rPr lang="en-US" dirty="0" smtClean="0">
                <a:solidFill>
                  <a:srgbClr val="0070C0"/>
                </a:solidFill>
              </a:rPr>
              <a:t> .54                                   </a:t>
            </a:r>
            <a:r>
              <a:rPr lang="en-US" dirty="0" smtClean="0">
                <a:solidFill>
                  <a:srgbClr val="7030A0"/>
                </a:solidFill>
              </a:rPr>
              <a:t>D/4</a:t>
            </a:r>
            <a:r>
              <a:rPr lang="en-US" dirty="0" smtClean="0">
                <a:solidFill>
                  <a:srgbClr val="0070C0"/>
                </a:solidFill>
              </a:rPr>
              <a:t> .95</a:t>
            </a:r>
          </a:p>
        </p:txBody>
      </p:sp>
    </p:spTree>
    <p:extLst>
      <p:ext uri="{BB962C8B-B14F-4D97-AF65-F5344CB8AC3E}">
        <p14:creationId xmlns:p14="http://schemas.microsoft.com/office/powerpoint/2010/main" val="122037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Representing New Concepts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</a:t>
            </a:r>
          </a:p>
          <a:p>
            <a:pPr lvl="1"/>
            <a:r>
              <a:rPr lang="en-US" dirty="0" smtClean="0"/>
              <a:t>need to add neurons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Distributed</a:t>
            </a:r>
          </a:p>
          <a:p>
            <a:pPr lvl="1"/>
            <a:r>
              <a:rPr lang="en-US" dirty="0" smtClean="0"/>
              <a:t>need to specify a unique pattern</a:t>
            </a:r>
            <a:br>
              <a:rPr lang="en-US" dirty="0" smtClean="0"/>
            </a:br>
            <a:r>
              <a:rPr lang="en-US" dirty="0" smtClean="0"/>
              <a:t>of activation across the existing neurons</a:t>
            </a:r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7527073" y="2185639"/>
            <a:ext cx="8981690" cy="4553844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88931" indent="-88931" algn="l" defTabSz="889409" rtl="0" eaLnBrk="1" latinLnBrk="0" hangingPunct="1">
              <a:spcBef>
                <a:spcPts val="1946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kumimoji="1" sz="2735" b="1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5726" indent="-249034" algn="l" defTabSz="889409" rtl="0" eaLnBrk="1" latinLnBrk="0" hangingPunct="1">
              <a:spcBef>
                <a:spcPts val="1946"/>
              </a:spcBef>
              <a:spcAft>
                <a:spcPts val="0"/>
              </a:spcAft>
              <a:buFont typeface="Wingdings" pitchFamily="2" charset="2"/>
              <a:buChar char="§"/>
              <a:defRPr kumimoji="1" sz="2647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51604" indent="0" algn="l" defTabSz="889409" rtl="0" eaLnBrk="1" latinLnBrk="0" hangingPunct="1">
              <a:spcBef>
                <a:spcPts val="1167"/>
              </a:spcBef>
              <a:buClr>
                <a:schemeClr val="bg1"/>
              </a:buClr>
              <a:buSzPct val="25000"/>
              <a:buFont typeface="Calibri" pitchFamily="34" charset="0"/>
              <a:buChar char=" "/>
              <a:defRPr kumimoji="1" sz="2471" b="1" kern="120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00257" indent="-145236" algn="l" defTabSz="889409" rtl="0" eaLnBrk="1" latinLnBrk="0" hangingPunct="1">
              <a:spcBef>
                <a:spcPts val="1167"/>
              </a:spcBef>
              <a:buFont typeface="Arial"/>
              <a:buChar char="•"/>
              <a:defRPr kumimoji="1" sz="2294" b="1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551919" indent="0" algn="l" defTabSz="889409" rtl="0" eaLnBrk="1" latinLnBrk="0" hangingPunct="1">
              <a:spcBef>
                <a:spcPts val="778"/>
              </a:spcBef>
              <a:buFont typeface="Calibri" pitchFamily="34" charset="0"/>
              <a:buNone/>
              <a:defRPr kumimoji="1" sz="2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45875" indent="-222352" algn="l" defTabSz="8894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0579" indent="-222352" algn="l" defTabSz="8894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35284" indent="-222352" algn="l" defTabSz="8894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9988" indent="-222352" algn="l" defTabSz="8894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7030A0"/>
                </a:solidFill>
              </a:rPr>
              <a:t>LINE   LEFT   </a:t>
            </a:r>
            <a:r>
              <a:rPr lang="en-US" dirty="0" smtClean="0">
                <a:solidFill>
                  <a:srgbClr val="00FFFF"/>
                </a:solidFill>
              </a:rPr>
              <a:t>LIFT</a:t>
            </a:r>
          </a:p>
          <a:p>
            <a:pPr marL="106692" lvl="1" indent="0">
              <a:buNone/>
            </a:pPr>
            <a:endParaRPr lang="en-US" dirty="0" smtClean="0">
              <a:solidFill>
                <a:srgbClr val="7030A0"/>
              </a:solidFill>
            </a:endParaRPr>
          </a:p>
          <a:p>
            <a:pPr marL="106692" lvl="1" indent="0">
              <a:buNone/>
            </a:pPr>
            <a:endParaRPr lang="en-US" dirty="0" smtClean="0">
              <a:solidFill>
                <a:srgbClr val="7030A0"/>
              </a:solidFill>
            </a:endParaRPr>
          </a:p>
          <a:p>
            <a:pPr marL="106692" lvl="1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L/1 I/2  N/3 E/4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       E/2 F/3  T/4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16644" y="4181709"/>
            <a:ext cx="479502" cy="390292"/>
          </a:xfrm>
          <a:prstGeom prst="rect">
            <a:avLst/>
          </a:prstGeom>
          <a:solidFill>
            <a:srgbClr val="00FFFF">
              <a:alpha val="2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59338" y="4204011"/>
            <a:ext cx="479502" cy="390292"/>
          </a:xfrm>
          <a:prstGeom prst="rect">
            <a:avLst/>
          </a:prstGeom>
          <a:solidFill>
            <a:srgbClr val="00FFFF">
              <a:alpha val="2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02032" y="4572001"/>
            <a:ext cx="479502" cy="390292"/>
          </a:xfrm>
          <a:prstGeom prst="rect">
            <a:avLst/>
          </a:prstGeom>
          <a:solidFill>
            <a:srgbClr val="00FFFF">
              <a:alpha val="2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09773" y="4594303"/>
            <a:ext cx="479502" cy="390292"/>
          </a:xfrm>
          <a:prstGeom prst="rect">
            <a:avLst/>
          </a:prstGeom>
          <a:solidFill>
            <a:srgbClr val="00FFFF">
              <a:alpha val="2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Tensor Product Representation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Smolensky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1990)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Formalism for representing role-filler pairs</a:t>
                </a:r>
              </a:p>
              <a:p>
                <a:r>
                  <a:rPr lang="en-US" dirty="0" smtClean="0"/>
                  <a:t>E.g.,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filler: letter</a:t>
                </a:r>
              </a:p>
              <a:p>
                <a:pPr lvl="1"/>
                <a:r>
                  <a:rPr lang="en-US" dirty="0" smtClean="0">
                    <a:solidFill>
                      <a:srgbClr val="0000FF"/>
                    </a:solidFill>
                  </a:rPr>
                  <a:t>role: position in word</a:t>
                </a:r>
              </a:p>
              <a:p>
                <a:r>
                  <a:rPr lang="en-US" dirty="0" smtClean="0"/>
                  <a:t>Notation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𝒓</m:t>
                    </m:r>
                  </m:oMath>
                </a14:m>
                <a:r>
                  <a:rPr lang="en-US" dirty="0" smtClean="0"/>
                  <a:t>: role vector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𝒇</m:t>
                    </m:r>
                  </m:oMath>
                </a14:m>
                <a:r>
                  <a:rPr lang="en-US" dirty="0" smtClean="0"/>
                  <a:t>: filler vector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𝒓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⊗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𝒇</m:t>
                    </m:r>
                  </m:oMath>
                </a14:m>
                <a:r>
                  <a:rPr lang="en-US" dirty="0" smtClean="0"/>
                  <a:t>: outer (tensor) product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9" name="Group 298"/>
          <p:cNvGrpSpPr/>
          <p:nvPr/>
        </p:nvGrpSpPr>
        <p:grpSpPr>
          <a:xfrm>
            <a:off x="7559096" y="2592671"/>
            <a:ext cx="368490" cy="3684900"/>
            <a:chOff x="5179365" y="2512726"/>
            <a:chExt cx="368490" cy="3684900"/>
          </a:xfrm>
        </p:grpSpPr>
        <p:sp>
          <p:nvSpPr>
            <p:cNvPr id="419" name="Rectangle 418"/>
            <p:cNvSpPr/>
            <p:nvPr/>
          </p:nvSpPr>
          <p:spPr>
            <a:xfrm>
              <a:off x="5179365" y="2512726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A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20" name="Rectangle 419"/>
            <p:cNvSpPr/>
            <p:nvPr/>
          </p:nvSpPr>
          <p:spPr>
            <a:xfrm>
              <a:off x="5179365" y="2881216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B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21" name="Rectangle 420"/>
            <p:cNvSpPr/>
            <p:nvPr/>
          </p:nvSpPr>
          <p:spPr>
            <a:xfrm>
              <a:off x="5179365" y="3249706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C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5179365" y="3618196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D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5179365" y="3986686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5179365" y="4355176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F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179365" y="4723666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rgbClr val="FF0000"/>
                  </a:solidFill>
                </a:rPr>
                <a:t>…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179365" y="5092156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X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179365" y="5460646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Y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179365" y="5829136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Z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0" name="Group 299"/>
          <p:cNvGrpSpPr/>
          <p:nvPr/>
        </p:nvGrpSpPr>
        <p:grpSpPr>
          <a:xfrm>
            <a:off x="7927586" y="2592671"/>
            <a:ext cx="368490" cy="3684900"/>
            <a:chOff x="5972788" y="2512726"/>
            <a:chExt cx="368490" cy="3684900"/>
          </a:xfrm>
        </p:grpSpPr>
        <p:sp>
          <p:nvSpPr>
            <p:cNvPr id="409" name="Rectangle 408"/>
            <p:cNvSpPr/>
            <p:nvPr/>
          </p:nvSpPr>
          <p:spPr>
            <a:xfrm>
              <a:off x="5972788" y="251272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5972788" y="288121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5972788" y="324970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5972788" y="361819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5972788" y="398668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972788" y="435517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972788" y="472366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972788" y="509215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972788" y="546064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5972788" y="582913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1" name="Group 300"/>
          <p:cNvGrpSpPr/>
          <p:nvPr/>
        </p:nvGrpSpPr>
        <p:grpSpPr>
          <a:xfrm>
            <a:off x="8634480" y="2590130"/>
            <a:ext cx="368490" cy="3684900"/>
            <a:chOff x="5972788" y="2512726"/>
            <a:chExt cx="368490" cy="3684900"/>
          </a:xfrm>
        </p:grpSpPr>
        <p:sp>
          <p:nvSpPr>
            <p:cNvPr id="399" name="Rectangle 398"/>
            <p:cNvSpPr/>
            <p:nvPr/>
          </p:nvSpPr>
          <p:spPr>
            <a:xfrm>
              <a:off x="5972788" y="251272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5972788" y="288121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5972788" y="324970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5972788" y="361819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5972788" y="398668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5972788" y="435517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972788" y="472366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972788" y="509215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5972788" y="546064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5972788" y="582913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2" name="Group 301"/>
          <p:cNvGrpSpPr/>
          <p:nvPr/>
        </p:nvGrpSpPr>
        <p:grpSpPr>
          <a:xfrm>
            <a:off x="9002970" y="2590130"/>
            <a:ext cx="368490" cy="3684900"/>
            <a:chOff x="5972788" y="2512726"/>
            <a:chExt cx="368490" cy="3684900"/>
          </a:xfrm>
        </p:grpSpPr>
        <p:sp>
          <p:nvSpPr>
            <p:cNvPr id="389" name="Rectangle 388"/>
            <p:cNvSpPr/>
            <p:nvPr/>
          </p:nvSpPr>
          <p:spPr>
            <a:xfrm>
              <a:off x="5972788" y="251272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5972788" y="288121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5972788" y="324970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5972788" y="361819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5972788" y="398668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972788" y="435517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972788" y="472366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5972788" y="509215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972788" y="546064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5972788" y="582913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3" name="Group 302"/>
          <p:cNvGrpSpPr/>
          <p:nvPr/>
        </p:nvGrpSpPr>
        <p:grpSpPr>
          <a:xfrm>
            <a:off x="9371460" y="2590130"/>
            <a:ext cx="368490" cy="3684900"/>
            <a:chOff x="5972788" y="2512726"/>
            <a:chExt cx="368490" cy="3684900"/>
          </a:xfrm>
        </p:grpSpPr>
        <p:sp>
          <p:nvSpPr>
            <p:cNvPr id="379" name="Rectangle 378"/>
            <p:cNvSpPr/>
            <p:nvPr/>
          </p:nvSpPr>
          <p:spPr>
            <a:xfrm>
              <a:off x="5972788" y="251272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5972788" y="288121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5972788" y="324970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5972788" y="361819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5972788" y="398668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5972788" y="435517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5972788" y="472366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5972788" y="509215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972788" y="546064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5972788" y="582913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4" name="Group 303"/>
          <p:cNvGrpSpPr/>
          <p:nvPr/>
        </p:nvGrpSpPr>
        <p:grpSpPr>
          <a:xfrm>
            <a:off x="9739950" y="2590130"/>
            <a:ext cx="368490" cy="3684900"/>
            <a:chOff x="5972788" y="2512726"/>
            <a:chExt cx="368490" cy="3684900"/>
          </a:xfrm>
        </p:grpSpPr>
        <p:sp>
          <p:nvSpPr>
            <p:cNvPr id="369" name="Rectangle 368"/>
            <p:cNvSpPr/>
            <p:nvPr/>
          </p:nvSpPr>
          <p:spPr>
            <a:xfrm>
              <a:off x="5972788" y="251272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5972788" y="288121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5972788" y="324970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5972788" y="361819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5972788" y="398668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5972788" y="435517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972788" y="472366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5972788" y="509215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5972788" y="546064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5972788" y="582913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5" name="Group 304"/>
          <p:cNvGrpSpPr/>
          <p:nvPr/>
        </p:nvGrpSpPr>
        <p:grpSpPr>
          <a:xfrm>
            <a:off x="10108440" y="2590130"/>
            <a:ext cx="368490" cy="3684900"/>
            <a:chOff x="5972788" y="2512726"/>
            <a:chExt cx="368490" cy="3684900"/>
          </a:xfrm>
        </p:grpSpPr>
        <p:sp>
          <p:nvSpPr>
            <p:cNvPr id="359" name="Rectangle 358"/>
            <p:cNvSpPr/>
            <p:nvPr/>
          </p:nvSpPr>
          <p:spPr>
            <a:xfrm>
              <a:off x="5972788" y="251272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5972788" y="288121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5972788" y="324970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5972788" y="361819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5972788" y="398668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972788" y="435517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972788" y="472366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972788" y="509215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972788" y="546064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5972788" y="582913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6" name="Group 305"/>
          <p:cNvGrpSpPr/>
          <p:nvPr/>
        </p:nvGrpSpPr>
        <p:grpSpPr>
          <a:xfrm>
            <a:off x="10476930" y="2590130"/>
            <a:ext cx="368490" cy="3684900"/>
            <a:chOff x="5972788" y="2512726"/>
            <a:chExt cx="368490" cy="3684900"/>
          </a:xfrm>
        </p:grpSpPr>
        <p:sp>
          <p:nvSpPr>
            <p:cNvPr id="349" name="Rectangle 348"/>
            <p:cNvSpPr/>
            <p:nvPr/>
          </p:nvSpPr>
          <p:spPr>
            <a:xfrm>
              <a:off x="5972788" y="251272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5972788" y="288121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5972788" y="324970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5972788" y="361819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5972788" y="398668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972788" y="435517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5972788" y="472366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5972788" y="509215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5972788" y="546064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5972788" y="582913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7" name="Group 306"/>
          <p:cNvGrpSpPr/>
          <p:nvPr/>
        </p:nvGrpSpPr>
        <p:grpSpPr>
          <a:xfrm>
            <a:off x="10845420" y="2590130"/>
            <a:ext cx="368490" cy="3684900"/>
            <a:chOff x="5972788" y="2512726"/>
            <a:chExt cx="368490" cy="3684900"/>
          </a:xfrm>
        </p:grpSpPr>
        <p:sp>
          <p:nvSpPr>
            <p:cNvPr id="339" name="Rectangle 338"/>
            <p:cNvSpPr/>
            <p:nvPr/>
          </p:nvSpPr>
          <p:spPr>
            <a:xfrm>
              <a:off x="5972788" y="251272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5972788" y="288121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5972788" y="324970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5972788" y="361819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5972788" y="398668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972788" y="435517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972788" y="472366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5972788" y="509215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972788" y="546064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5972788" y="582913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8" name="Group 307"/>
          <p:cNvGrpSpPr/>
          <p:nvPr/>
        </p:nvGrpSpPr>
        <p:grpSpPr>
          <a:xfrm>
            <a:off x="11213910" y="2590130"/>
            <a:ext cx="368490" cy="3684900"/>
            <a:chOff x="5972788" y="2512726"/>
            <a:chExt cx="368490" cy="3684900"/>
          </a:xfrm>
        </p:grpSpPr>
        <p:sp>
          <p:nvSpPr>
            <p:cNvPr id="329" name="Rectangle 328"/>
            <p:cNvSpPr/>
            <p:nvPr/>
          </p:nvSpPr>
          <p:spPr>
            <a:xfrm>
              <a:off x="5972788" y="251272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5972788" y="288121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5972788" y="324970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5972788" y="361819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5972788" y="398668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972788" y="435517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5972788" y="472366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5972788" y="509215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5972788" y="546064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5972788" y="582913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9" name="Group 308"/>
          <p:cNvGrpSpPr/>
          <p:nvPr/>
        </p:nvGrpSpPr>
        <p:grpSpPr>
          <a:xfrm>
            <a:off x="8634480" y="1907024"/>
            <a:ext cx="2947920" cy="368490"/>
            <a:chOff x="6254749" y="1827079"/>
            <a:chExt cx="2947920" cy="368490"/>
          </a:xfrm>
        </p:grpSpPr>
        <p:sp>
          <p:nvSpPr>
            <p:cNvPr id="321" name="Rectangle 320"/>
            <p:cNvSpPr/>
            <p:nvPr/>
          </p:nvSpPr>
          <p:spPr>
            <a:xfrm>
              <a:off x="6991729" y="1827079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6623239" y="1827079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6254749" y="1827079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7360219" y="1827079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8465689" y="1827079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8097199" y="1827079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7728709" y="1827079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8834179" y="1827079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0" name="Group 309"/>
          <p:cNvGrpSpPr/>
          <p:nvPr/>
        </p:nvGrpSpPr>
        <p:grpSpPr>
          <a:xfrm>
            <a:off x="8634480" y="1502398"/>
            <a:ext cx="2947920" cy="368490"/>
            <a:chOff x="6254749" y="1353178"/>
            <a:chExt cx="2947920" cy="368490"/>
          </a:xfrm>
        </p:grpSpPr>
        <p:sp>
          <p:nvSpPr>
            <p:cNvPr id="313" name="Rectangle 312"/>
            <p:cNvSpPr/>
            <p:nvPr/>
          </p:nvSpPr>
          <p:spPr>
            <a:xfrm>
              <a:off x="6991729" y="1353178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3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6623239" y="1353178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2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6254749" y="1353178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1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7360219" y="1353178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4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8465689" y="1353178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7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8097199" y="1353178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6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7728709" y="1353178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5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8834179" y="1353178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rgbClr val="0000FF"/>
                  </a:solidFill>
                </a:rPr>
                <a:t>…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311" name="TextBox 310"/>
          <p:cNvSpPr txBox="1"/>
          <p:nvPr/>
        </p:nvSpPr>
        <p:spPr>
          <a:xfrm rot="16200000">
            <a:off x="6845643" y="4065801"/>
            <a:ext cx="108850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 smtClean="0">
                <a:solidFill>
                  <a:srgbClr val="FF0000"/>
                </a:solidFill>
                <a:latin typeface="+mn-lt"/>
              </a:rPr>
              <a:t>letter</a:t>
            </a:r>
            <a:endParaRPr lang="en-US" sz="31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2" name="TextBox 311"/>
          <p:cNvSpPr txBox="1"/>
          <p:nvPr/>
        </p:nvSpPr>
        <p:spPr>
          <a:xfrm>
            <a:off x="9325765" y="990600"/>
            <a:ext cx="152958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 smtClean="0">
                <a:solidFill>
                  <a:srgbClr val="0000FF"/>
                </a:solidFill>
                <a:latin typeface="+mn-lt"/>
              </a:rPr>
              <a:t>position</a:t>
            </a:r>
            <a:endParaRPr lang="en-US" sz="31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839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Representing Multiple Role-Filler Pairs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𝑻</m:t>
                    </m:r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latin typeface="Cambria Math" charset="0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⊗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lang="en-US" b="1" dirty="0" smtClean="0"/>
              </a:p>
              <a:p>
                <a:r>
                  <a:rPr lang="en-US" dirty="0" smtClean="0"/>
                  <a:t>E.g., </a:t>
                </a:r>
              </a:p>
              <a:p>
                <a:pPr lvl="1"/>
                <a:r>
                  <a:rPr lang="en-US" dirty="0" smtClean="0"/>
                  <a:t>{C/1, A/2, B/3}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9" name="Group 298"/>
          <p:cNvGrpSpPr/>
          <p:nvPr/>
        </p:nvGrpSpPr>
        <p:grpSpPr>
          <a:xfrm>
            <a:off x="8182557" y="2592671"/>
            <a:ext cx="368490" cy="3684900"/>
            <a:chOff x="5179365" y="2512726"/>
            <a:chExt cx="368490" cy="3684900"/>
          </a:xfrm>
        </p:grpSpPr>
        <p:sp>
          <p:nvSpPr>
            <p:cNvPr id="419" name="Rectangle 418"/>
            <p:cNvSpPr/>
            <p:nvPr/>
          </p:nvSpPr>
          <p:spPr>
            <a:xfrm>
              <a:off x="5179365" y="2512726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A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20" name="Rectangle 419"/>
            <p:cNvSpPr/>
            <p:nvPr/>
          </p:nvSpPr>
          <p:spPr>
            <a:xfrm>
              <a:off x="5179365" y="2881216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B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21" name="Rectangle 420"/>
            <p:cNvSpPr/>
            <p:nvPr/>
          </p:nvSpPr>
          <p:spPr>
            <a:xfrm>
              <a:off x="5179365" y="3249706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C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5179365" y="3618196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D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5179365" y="3986686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5179365" y="4355176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F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179365" y="4723666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rgbClr val="FF0000"/>
                  </a:solidFill>
                </a:rPr>
                <a:t>…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179365" y="5092156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X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179365" y="5460646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Y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179365" y="5829136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Z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1" name="Group 300"/>
          <p:cNvGrpSpPr/>
          <p:nvPr/>
        </p:nvGrpSpPr>
        <p:grpSpPr>
          <a:xfrm>
            <a:off x="8634480" y="2590130"/>
            <a:ext cx="368490" cy="3684900"/>
            <a:chOff x="5972788" y="2512726"/>
            <a:chExt cx="368490" cy="3684900"/>
          </a:xfrm>
        </p:grpSpPr>
        <p:sp>
          <p:nvSpPr>
            <p:cNvPr id="399" name="Rectangle 398"/>
            <p:cNvSpPr/>
            <p:nvPr/>
          </p:nvSpPr>
          <p:spPr>
            <a:xfrm>
              <a:off x="5972788" y="251272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5972788" y="288121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5972788" y="324970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5972788" y="361819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5972788" y="398668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5972788" y="435517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972788" y="472366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972788" y="509215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5972788" y="546064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5972788" y="582913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2" name="Group 301"/>
          <p:cNvGrpSpPr/>
          <p:nvPr/>
        </p:nvGrpSpPr>
        <p:grpSpPr>
          <a:xfrm>
            <a:off x="9002970" y="2590130"/>
            <a:ext cx="368490" cy="3684900"/>
            <a:chOff x="5972788" y="2512726"/>
            <a:chExt cx="368490" cy="3684900"/>
          </a:xfrm>
        </p:grpSpPr>
        <p:sp>
          <p:nvSpPr>
            <p:cNvPr id="389" name="Rectangle 388"/>
            <p:cNvSpPr/>
            <p:nvPr/>
          </p:nvSpPr>
          <p:spPr>
            <a:xfrm>
              <a:off x="5972788" y="251272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5972788" y="288121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5972788" y="324970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5972788" y="361819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5972788" y="398668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972788" y="435517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972788" y="472366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5972788" y="509215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972788" y="546064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5972788" y="582913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3" name="Group 302"/>
          <p:cNvGrpSpPr/>
          <p:nvPr/>
        </p:nvGrpSpPr>
        <p:grpSpPr>
          <a:xfrm>
            <a:off x="9371460" y="2590130"/>
            <a:ext cx="368490" cy="3684900"/>
            <a:chOff x="5972788" y="2512726"/>
            <a:chExt cx="368490" cy="3684900"/>
          </a:xfrm>
        </p:grpSpPr>
        <p:sp>
          <p:nvSpPr>
            <p:cNvPr id="379" name="Rectangle 378"/>
            <p:cNvSpPr/>
            <p:nvPr/>
          </p:nvSpPr>
          <p:spPr>
            <a:xfrm>
              <a:off x="5972788" y="251272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5972788" y="288121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5972788" y="324970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5972788" y="361819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5972788" y="398668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5972788" y="435517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5972788" y="472366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5972788" y="509215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972788" y="546064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5972788" y="582913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4" name="Group 303"/>
          <p:cNvGrpSpPr/>
          <p:nvPr/>
        </p:nvGrpSpPr>
        <p:grpSpPr>
          <a:xfrm>
            <a:off x="9739950" y="2590130"/>
            <a:ext cx="368490" cy="3684900"/>
            <a:chOff x="5972788" y="2512726"/>
            <a:chExt cx="368490" cy="3684900"/>
          </a:xfrm>
        </p:grpSpPr>
        <p:sp>
          <p:nvSpPr>
            <p:cNvPr id="369" name="Rectangle 368"/>
            <p:cNvSpPr/>
            <p:nvPr/>
          </p:nvSpPr>
          <p:spPr>
            <a:xfrm>
              <a:off x="5972788" y="251272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5972788" y="288121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5972788" y="324970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5972788" y="361819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5972788" y="398668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5972788" y="435517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972788" y="472366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5972788" y="509215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5972788" y="546064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5972788" y="582913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5" name="Group 304"/>
          <p:cNvGrpSpPr/>
          <p:nvPr/>
        </p:nvGrpSpPr>
        <p:grpSpPr>
          <a:xfrm>
            <a:off x="10108440" y="2590130"/>
            <a:ext cx="368490" cy="3684900"/>
            <a:chOff x="5972788" y="2512726"/>
            <a:chExt cx="368490" cy="3684900"/>
          </a:xfrm>
        </p:grpSpPr>
        <p:sp>
          <p:nvSpPr>
            <p:cNvPr id="359" name="Rectangle 358"/>
            <p:cNvSpPr/>
            <p:nvPr/>
          </p:nvSpPr>
          <p:spPr>
            <a:xfrm>
              <a:off x="5972788" y="251272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5972788" y="288121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5972788" y="324970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5972788" y="361819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5972788" y="398668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972788" y="435517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972788" y="472366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972788" y="509215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972788" y="546064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5972788" y="582913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6" name="Group 305"/>
          <p:cNvGrpSpPr/>
          <p:nvPr/>
        </p:nvGrpSpPr>
        <p:grpSpPr>
          <a:xfrm>
            <a:off x="10476930" y="2590130"/>
            <a:ext cx="368490" cy="3684900"/>
            <a:chOff x="5972788" y="2512726"/>
            <a:chExt cx="368490" cy="3684900"/>
          </a:xfrm>
        </p:grpSpPr>
        <p:sp>
          <p:nvSpPr>
            <p:cNvPr id="349" name="Rectangle 348"/>
            <p:cNvSpPr/>
            <p:nvPr/>
          </p:nvSpPr>
          <p:spPr>
            <a:xfrm>
              <a:off x="5972788" y="251272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5972788" y="288121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5972788" y="324970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5972788" y="361819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5972788" y="398668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972788" y="435517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5972788" y="472366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5972788" y="509215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5972788" y="546064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5972788" y="582913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7" name="Group 306"/>
          <p:cNvGrpSpPr/>
          <p:nvPr/>
        </p:nvGrpSpPr>
        <p:grpSpPr>
          <a:xfrm>
            <a:off x="10845420" y="2590130"/>
            <a:ext cx="368490" cy="3684900"/>
            <a:chOff x="5972788" y="2512726"/>
            <a:chExt cx="368490" cy="3684900"/>
          </a:xfrm>
        </p:grpSpPr>
        <p:sp>
          <p:nvSpPr>
            <p:cNvPr id="339" name="Rectangle 338"/>
            <p:cNvSpPr/>
            <p:nvPr/>
          </p:nvSpPr>
          <p:spPr>
            <a:xfrm>
              <a:off x="5972788" y="251272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5972788" y="288121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5972788" y="324970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5972788" y="361819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5972788" y="398668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972788" y="435517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972788" y="472366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5972788" y="509215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972788" y="546064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5972788" y="582913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8" name="Group 307"/>
          <p:cNvGrpSpPr/>
          <p:nvPr/>
        </p:nvGrpSpPr>
        <p:grpSpPr>
          <a:xfrm>
            <a:off x="11213910" y="2590130"/>
            <a:ext cx="368490" cy="3684900"/>
            <a:chOff x="5972788" y="2512726"/>
            <a:chExt cx="368490" cy="3684900"/>
          </a:xfrm>
        </p:grpSpPr>
        <p:sp>
          <p:nvSpPr>
            <p:cNvPr id="329" name="Rectangle 328"/>
            <p:cNvSpPr/>
            <p:nvPr/>
          </p:nvSpPr>
          <p:spPr>
            <a:xfrm>
              <a:off x="5972788" y="251272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5972788" y="288121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5972788" y="324970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5972788" y="361819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5972788" y="398668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972788" y="435517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5972788" y="472366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5972788" y="509215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5972788" y="546064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5972788" y="582913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0" name="Group 309"/>
          <p:cNvGrpSpPr/>
          <p:nvPr/>
        </p:nvGrpSpPr>
        <p:grpSpPr>
          <a:xfrm>
            <a:off x="8634480" y="2153567"/>
            <a:ext cx="2947920" cy="368490"/>
            <a:chOff x="6254749" y="1353178"/>
            <a:chExt cx="2947920" cy="368490"/>
          </a:xfrm>
        </p:grpSpPr>
        <p:sp>
          <p:nvSpPr>
            <p:cNvPr id="313" name="Rectangle 312"/>
            <p:cNvSpPr/>
            <p:nvPr/>
          </p:nvSpPr>
          <p:spPr>
            <a:xfrm>
              <a:off x="6991729" y="1353178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3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6623239" y="1353178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2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6254749" y="1353178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1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7360219" y="1353178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4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8465689" y="1353178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7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8097199" y="1353178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6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7728709" y="1353178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5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8834179" y="1353178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rgbClr val="0000FF"/>
                  </a:solidFill>
                </a:rPr>
                <a:t>…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311" name="TextBox 310"/>
          <p:cNvSpPr txBox="1"/>
          <p:nvPr/>
        </p:nvSpPr>
        <p:spPr>
          <a:xfrm rot="16200000">
            <a:off x="7469104" y="4065801"/>
            <a:ext cx="108850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 smtClean="0">
                <a:solidFill>
                  <a:srgbClr val="FF0000"/>
                </a:solidFill>
                <a:latin typeface="+mn-lt"/>
              </a:rPr>
              <a:t>letter</a:t>
            </a:r>
            <a:endParaRPr lang="en-US" sz="31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2" name="TextBox 311"/>
          <p:cNvSpPr txBox="1"/>
          <p:nvPr/>
        </p:nvSpPr>
        <p:spPr>
          <a:xfrm>
            <a:off x="9325765" y="1641769"/>
            <a:ext cx="152958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 smtClean="0">
                <a:solidFill>
                  <a:srgbClr val="0000FF"/>
                </a:solidFill>
                <a:latin typeface="+mn-lt"/>
              </a:rPr>
              <a:t>position</a:t>
            </a:r>
            <a:endParaRPr lang="en-US" sz="31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721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Distributed Roles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4" y="1385458"/>
            <a:ext cx="11176000" cy="6040580"/>
          </a:xfrm>
        </p:spPr>
        <p:txBody>
          <a:bodyPr>
            <a:normAutofit/>
          </a:bodyPr>
          <a:lstStyle/>
          <a:p>
            <a:r>
              <a:rPr lang="en-US" dirty="0" smtClean="0"/>
              <a:t>Role vectors</a:t>
            </a:r>
          </a:p>
          <a:p>
            <a:pPr lvl="1"/>
            <a:r>
              <a:rPr lang="en-US" dirty="0" smtClean="0"/>
              <a:t>1</a:t>
            </a:r>
          </a:p>
          <a:p>
            <a:pPr lvl="1"/>
            <a:r>
              <a:rPr lang="en-US" dirty="0" smtClean="0"/>
              <a:t>2</a:t>
            </a:r>
          </a:p>
          <a:p>
            <a:pPr lvl="1"/>
            <a:r>
              <a:rPr lang="en-US" dirty="0" smtClean="0"/>
              <a:t>3</a:t>
            </a:r>
          </a:p>
          <a:p>
            <a:r>
              <a:rPr lang="en-US" dirty="0" smtClean="0"/>
              <a:t>What will this type of representation</a:t>
            </a:r>
            <a:br>
              <a:rPr lang="en-US" dirty="0" smtClean="0"/>
            </a:br>
            <a:r>
              <a:rPr lang="en-US" dirty="0" smtClean="0"/>
              <a:t>achieve?</a:t>
            </a:r>
          </a:p>
          <a:p>
            <a:pPr lvl="1"/>
            <a:r>
              <a:rPr lang="en-US" dirty="0" smtClean="0"/>
              <a:t>Words with the same letter in nearby</a:t>
            </a:r>
            <a:br>
              <a:rPr lang="en-US" dirty="0" smtClean="0"/>
            </a:br>
            <a:r>
              <a:rPr lang="en-US" dirty="0" smtClean="0"/>
              <a:t>positions will overlap in similarity</a:t>
            </a:r>
          </a:p>
          <a:p>
            <a:pPr lvl="1"/>
            <a:r>
              <a:rPr lang="en-US" dirty="0" smtClean="0"/>
              <a:t>E.g., CAT and ACT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38480" y="2094006"/>
            <a:ext cx="2947920" cy="368490"/>
            <a:chOff x="2538480" y="2094006"/>
            <a:chExt cx="2947920" cy="368490"/>
          </a:xfrm>
        </p:grpSpPr>
        <p:sp>
          <p:nvSpPr>
            <p:cNvPr id="321" name="Rectangle 320"/>
            <p:cNvSpPr/>
            <p:nvPr/>
          </p:nvSpPr>
          <p:spPr>
            <a:xfrm>
              <a:off x="3275460" y="209400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.5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2906970" y="209400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2538480" y="209400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.5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3643950" y="209400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4749420" y="209400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4380930" y="209400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4012440" y="209400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5117910" y="209400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0" name="Group 309"/>
          <p:cNvGrpSpPr/>
          <p:nvPr/>
        </p:nvGrpSpPr>
        <p:grpSpPr>
          <a:xfrm>
            <a:off x="2538480" y="1689380"/>
            <a:ext cx="2947920" cy="368490"/>
            <a:chOff x="6254749" y="1353178"/>
            <a:chExt cx="2947920" cy="368490"/>
          </a:xfrm>
        </p:grpSpPr>
        <p:sp>
          <p:nvSpPr>
            <p:cNvPr id="313" name="Rectangle 312"/>
            <p:cNvSpPr/>
            <p:nvPr/>
          </p:nvSpPr>
          <p:spPr>
            <a:xfrm>
              <a:off x="6991729" y="1353178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6623239" y="1353178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1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6254749" y="1353178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7360219" y="1353178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2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8465689" y="1353178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8097199" y="1353178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3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7728709" y="1353178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 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8834179" y="1353178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rgbClr val="0000FF"/>
                  </a:solidFill>
                </a:rPr>
                <a:t>…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2538480" y="2774375"/>
            <a:ext cx="2947920" cy="368490"/>
            <a:chOff x="2538480" y="2094006"/>
            <a:chExt cx="2947920" cy="368490"/>
          </a:xfrm>
        </p:grpSpPr>
        <p:sp>
          <p:nvSpPr>
            <p:cNvPr id="137" name="Rectangle 136"/>
            <p:cNvSpPr/>
            <p:nvPr/>
          </p:nvSpPr>
          <p:spPr>
            <a:xfrm>
              <a:off x="3275460" y="209400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.5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2906970" y="209400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2538480" y="209400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643950" y="209400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749420" y="209400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380930" y="209400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4012440" y="209400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.5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117910" y="209400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538480" y="3454744"/>
            <a:ext cx="2947920" cy="368490"/>
            <a:chOff x="2538480" y="2094006"/>
            <a:chExt cx="2947920" cy="368490"/>
          </a:xfrm>
        </p:grpSpPr>
        <p:sp>
          <p:nvSpPr>
            <p:cNvPr id="146" name="Rectangle 145"/>
            <p:cNvSpPr/>
            <p:nvPr/>
          </p:nvSpPr>
          <p:spPr>
            <a:xfrm>
              <a:off x="3275460" y="209400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2906970" y="209400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2538480" y="209400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3643950" y="209400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749420" y="209400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.5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380930" y="209400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4012440" y="209400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.5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117910" y="209400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738683" y="1641769"/>
            <a:ext cx="3843717" cy="2424862"/>
            <a:chOff x="7738683" y="1641769"/>
            <a:chExt cx="3843717" cy="2424862"/>
          </a:xfrm>
        </p:grpSpPr>
        <p:sp>
          <p:nvSpPr>
            <p:cNvPr id="174" name="Rectangle 173"/>
            <p:cNvSpPr/>
            <p:nvPr/>
          </p:nvSpPr>
          <p:spPr>
            <a:xfrm>
              <a:off x="8182557" y="2592671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A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8182557" y="2961161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B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8182557" y="3329651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C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8182557" y="3698141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D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8634480" y="259013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8634480" y="295862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8634480" y="332711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.5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8634480" y="369560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9002970" y="259013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9002970" y="295862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9002970" y="332711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9002970" y="369560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9371460" y="259013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.5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9371460" y="295862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9371460" y="332711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.5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9371460" y="369560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9739950" y="259013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9739950" y="295862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9739950" y="332711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9739950" y="369560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10108440" y="259013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.5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10108440" y="295862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10108440" y="332711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10108440" y="369560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10476930" y="259013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10476930" y="295862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10476930" y="332711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10476930" y="369560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10845420" y="259013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10845420" y="295862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10845420" y="332711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10845420" y="369560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11213910" y="259013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11213910" y="295862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11213910" y="332711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11213910" y="369560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9371460" y="2153567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9002970" y="2153567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1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8634480" y="2153567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9739950" y="2153567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2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10845420" y="2153567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 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10476930" y="2153567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3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10108440" y="2153567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11213910" y="2153567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rgbClr val="0000FF"/>
                  </a:solidFill>
                </a:rPr>
                <a:t>…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81" name="TextBox 280"/>
            <p:cNvSpPr txBox="1"/>
            <p:nvPr/>
          </p:nvSpPr>
          <p:spPr>
            <a:xfrm rot="16200000">
              <a:off x="7622754" y="3001960"/>
              <a:ext cx="801245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b="1" dirty="0" smtClean="0">
                  <a:solidFill>
                    <a:srgbClr val="FF0000"/>
                  </a:solidFill>
                  <a:latin typeface="+mn-lt"/>
                </a:rPr>
                <a:t>CAT</a:t>
              </a:r>
              <a:endParaRPr lang="en-US" sz="3100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82" name="TextBox 281"/>
            <p:cNvSpPr txBox="1"/>
            <p:nvPr/>
          </p:nvSpPr>
          <p:spPr>
            <a:xfrm>
              <a:off x="9325765" y="1641769"/>
              <a:ext cx="1529586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b="1" dirty="0" smtClean="0">
                  <a:solidFill>
                    <a:srgbClr val="0000FF"/>
                  </a:solidFill>
                  <a:latin typeface="+mn-lt"/>
                </a:rPr>
                <a:t>position</a:t>
              </a:r>
              <a:endParaRPr lang="en-US" sz="3100" b="1" dirty="0">
                <a:solidFill>
                  <a:srgbClr val="0000FF"/>
                </a:solidFill>
                <a:latin typeface="+mn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738682" y="4439140"/>
            <a:ext cx="3843718" cy="1913064"/>
            <a:chOff x="7891082" y="2513792"/>
            <a:chExt cx="3843718" cy="1913064"/>
          </a:xfrm>
        </p:grpSpPr>
        <p:sp>
          <p:nvSpPr>
            <p:cNvPr id="283" name="Rectangle 282"/>
            <p:cNvSpPr/>
            <p:nvPr/>
          </p:nvSpPr>
          <p:spPr>
            <a:xfrm>
              <a:off x="8334957" y="2952896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A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8334957" y="3321386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B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8334957" y="3689876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C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8334957" y="4058366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D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8786880" y="2950355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.5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8786880" y="3318845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8786880" y="3687335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8786880" y="4055825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9155370" y="2950355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9155370" y="3318845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9155370" y="3687335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9155370" y="4055825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9523860" y="2950355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.5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9523860" y="3318845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9523860" y="3687335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.5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9523860" y="4055825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9892350" y="2950355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9892350" y="3318845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9892350" y="3687335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9892350" y="4055825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10260840" y="2950355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10260840" y="3318845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10260840" y="3687335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.5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10260840" y="4055825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10629330" y="2950355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10629330" y="3318845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10629330" y="3687335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10629330" y="4055825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10997820" y="2950355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10997820" y="3318845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10997820" y="3687335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10997820" y="4055825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11366310" y="2950355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11366310" y="3318845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11366310" y="3687335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11366310" y="4055825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9523860" y="2513792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9155370" y="2513792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1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8786880" y="2513792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9892350" y="2513792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2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10997820" y="2513792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 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10629330" y="2513792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3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10260840" y="2513792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11366310" y="2513792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rgbClr val="0000FF"/>
                  </a:solidFill>
                </a:rPr>
                <a:t>…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458" name="TextBox 457"/>
            <p:cNvSpPr txBox="1"/>
            <p:nvPr/>
          </p:nvSpPr>
          <p:spPr>
            <a:xfrm rot="16200000">
              <a:off x="7761015" y="3362185"/>
              <a:ext cx="829522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b="1" dirty="0" smtClean="0">
                  <a:solidFill>
                    <a:srgbClr val="FF0000"/>
                  </a:solidFill>
                  <a:latin typeface="+mn-lt"/>
                </a:rPr>
                <a:t>ACT</a:t>
              </a:r>
              <a:endParaRPr lang="en-US" sz="3100" b="1" dirty="0">
                <a:solidFill>
                  <a:srgbClr val="FF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933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of ACT and CAT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With </a:t>
                </a:r>
                <a:r>
                  <a:rPr lang="en-US" dirty="0" err="1" smtClean="0"/>
                  <a:t>localist</a:t>
                </a:r>
                <a:r>
                  <a:rPr lang="en-US" dirty="0" smtClean="0"/>
                  <a:t> role representation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𝟗</m:t>
                    </m:r>
                    <m:sSup>
                      <m:sSup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charset="0"/>
                          </a:rPr>
                          <m:t>𝟎</m:t>
                        </m:r>
                      </m:e>
                      <m:sup>
                        <m:r>
                          <a:rPr lang="en-US" b="1" i="1" smtClean="0">
                            <a:latin typeface="Cambria Math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With distributed (overlapping) role representation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𝟖𝟎</m:t>
                    </m:r>
                    <m:r>
                      <a:rPr lang="en-US" b="1" i="1" smtClean="0">
                        <a:latin typeface="Cambria Math" charset="0"/>
                      </a:rPr>
                      <m:t>.</m:t>
                    </m:r>
                    <m:sSup>
                      <m:sSup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charset="0"/>
                          </a:rPr>
                          <m:t>𝟒</m:t>
                        </m:r>
                      </m:e>
                      <m:sup>
                        <m:r>
                          <a:rPr lang="en-US" b="1" i="1" smtClean="0">
                            <a:latin typeface="Cambria Math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4" t="-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31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Distributed Filler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4" y="1385458"/>
            <a:ext cx="11176000" cy="6040580"/>
          </a:xfrm>
        </p:spPr>
        <p:txBody>
          <a:bodyPr>
            <a:normAutofit/>
          </a:bodyPr>
          <a:lstStyle/>
          <a:p>
            <a:r>
              <a:rPr lang="en-US" dirty="0" smtClean="0"/>
              <a:t>E.g., vowels vs. consonants or phonetic similarity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         E          B         D</a:t>
            </a:r>
          </a:p>
        </p:txBody>
      </p:sp>
      <p:grpSp>
        <p:nvGrpSpPr>
          <p:cNvPr id="133" name="Group 132"/>
          <p:cNvGrpSpPr/>
          <p:nvPr/>
        </p:nvGrpSpPr>
        <p:grpSpPr>
          <a:xfrm>
            <a:off x="406404" y="2730063"/>
            <a:ext cx="368490" cy="3684900"/>
            <a:chOff x="5179365" y="2512726"/>
            <a:chExt cx="368490" cy="3684900"/>
          </a:xfrm>
        </p:grpSpPr>
        <p:sp>
          <p:nvSpPr>
            <p:cNvPr id="134" name="Rectangle 133"/>
            <p:cNvSpPr/>
            <p:nvPr/>
          </p:nvSpPr>
          <p:spPr>
            <a:xfrm>
              <a:off x="5179365" y="2512726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A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179365" y="2881216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B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179365" y="3249706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C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179365" y="3618196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D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5179365" y="3986686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5179365" y="4355176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F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5179365" y="4723666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rgbClr val="FF0000"/>
                  </a:solidFill>
                </a:rPr>
                <a:t>…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5179365" y="5092156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X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5179365" y="5460646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Y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5179365" y="5829136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Z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774894" y="2730063"/>
            <a:ext cx="368490" cy="3684900"/>
            <a:chOff x="5972788" y="2512726"/>
            <a:chExt cx="368490" cy="3684900"/>
          </a:xfrm>
        </p:grpSpPr>
        <p:sp>
          <p:nvSpPr>
            <p:cNvPr id="163" name="Rectangle 162"/>
            <p:cNvSpPr/>
            <p:nvPr/>
          </p:nvSpPr>
          <p:spPr>
            <a:xfrm>
              <a:off x="5972788" y="251272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972788" y="288121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972788" y="324970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5972788" y="361819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5972788" y="398668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.5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5972788" y="435517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5972788" y="472366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5972788" y="509215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5972788" y="546064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972788" y="582913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1680162" y="2730063"/>
            <a:ext cx="368490" cy="3684900"/>
            <a:chOff x="5972788" y="2512726"/>
            <a:chExt cx="368490" cy="3684900"/>
          </a:xfrm>
        </p:grpSpPr>
        <p:sp>
          <p:nvSpPr>
            <p:cNvPr id="179" name="Rectangle 178"/>
            <p:cNvSpPr/>
            <p:nvPr/>
          </p:nvSpPr>
          <p:spPr>
            <a:xfrm>
              <a:off x="5972788" y="251272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.5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5972788" y="288121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5972788" y="324970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972788" y="361819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972788" y="398668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972788" y="435517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972788" y="472366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972788" y="509215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5972788" y="546064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972788" y="582913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2585430" y="2730063"/>
            <a:ext cx="368490" cy="3684900"/>
            <a:chOff x="5972788" y="2512726"/>
            <a:chExt cx="368490" cy="3684900"/>
          </a:xfrm>
        </p:grpSpPr>
        <p:sp>
          <p:nvSpPr>
            <p:cNvPr id="194" name="Rectangle 193"/>
            <p:cNvSpPr/>
            <p:nvPr/>
          </p:nvSpPr>
          <p:spPr>
            <a:xfrm>
              <a:off x="5972788" y="251272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972788" y="288121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5972788" y="324970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5972788" y="361819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.5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972788" y="398668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972788" y="435517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972788" y="472366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972788" y="509215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5972788" y="546064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5972788" y="582913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3486136" y="2730063"/>
            <a:ext cx="368490" cy="3684900"/>
            <a:chOff x="5972788" y="2512726"/>
            <a:chExt cx="368490" cy="3684900"/>
          </a:xfrm>
        </p:grpSpPr>
        <p:sp>
          <p:nvSpPr>
            <p:cNvPr id="213" name="Rectangle 212"/>
            <p:cNvSpPr/>
            <p:nvPr/>
          </p:nvSpPr>
          <p:spPr>
            <a:xfrm>
              <a:off x="5972788" y="251272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972788" y="288121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.5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972788" y="324970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5972788" y="361819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5972788" y="398668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5972788" y="435517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5972788" y="472366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5972788" y="509215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5972788" y="546064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5972788" y="582913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738683" y="1286172"/>
            <a:ext cx="3843717" cy="2791108"/>
            <a:chOff x="7738683" y="1641769"/>
            <a:chExt cx="3843717" cy="2791108"/>
          </a:xfrm>
        </p:grpSpPr>
        <p:sp>
          <p:nvSpPr>
            <p:cNvPr id="174" name="Rectangle 173"/>
            <p:cNvSpPr/>
            <p:nvPr/>
          </p:nvSpPr>
          <p:spPr>
            <a:xfrm>
              <a:off x="8182557" y="2592671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A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8182557" y="2961161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B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8182557" y="3329651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C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8182557" y="3698141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D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8634480" y="259013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8634480" y="295862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.5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8634480" y="332711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8634480" y="369560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.25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9002970" y="259013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9002970" y="295862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9002970" y="332711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9002970" y="369560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.5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9371460" y="259013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.25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9371460" y="295862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.5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9371460" y="332711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9371460" y="369560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.25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9739950" y="259013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.5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9739950" y="295862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9739950" y="332711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9739950" y="369560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10108440" y="259013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.25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10108440" y="295862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10108440" y="332711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10108440" y="369560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10476930" y="259013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10476930" y="295862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10476930" y="332711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10476930" y="369560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10845420" y="259013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10845420" y="295862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10845420" y="332711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10845420" y="369560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11213910" y="259013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11213910" y="295862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11213910" y="332711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11213910" y="369560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9371460" y="2153567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9002970" y="2153567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1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8634480" y="2153567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9739950" y="2153567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2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10845420" y="2153567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 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10476930" y="2153567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3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10108440" y="2153567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11213910" y="2153567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rgbClr val="0000FF"/>
                  </a:solidFill>
                </a:rPr>
                <a:t>…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81" name="TextBox 280"/>
            <p:cNvSpPr txBox="1"/>
            <p:nvPr/>
          </p:nvSpPr>
          <p:spPr>
            <a:xfrm rot="16200000">
              <a:off x="7624068" y="3001960"/>
              <a:ext cx="798617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b="1" dirty="0" smtClean="0">
                  <a:solidFill>
                    <a:srgbClr val="FF0000"/>
                  </a:solidFill>
                  <a:latin typeface="+mn-lt"/>
                </a:rPr>
                <a:t>BET</a:t>
              </a:r>
              <a:endParaRPr lang="en-US" sz="3100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82" name="TextBox 281"/>
            <p:cNvSpPr txBox="1"/>
            <p:nvPr/>
          </p:nvSpPr>
          <p:spPr>
            <a:xfrm>
              <a:off x="9325765" y="1641769"/>
              <a:ext cx="1529586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b="1" dirty="0" smtClean="0">
                  <a:solidFill>
                    <a:srgbClr val="0000FF"/>
                  </a:solidFill>
                  <a:latin typeface="+mn-lt"/>
                </a:rPr>
                <a:t>position</a:t>
              </a:r>
              <a:endParaRPr lang="en-US" sz="3100" b="1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8182557" y="4064387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8634480" y="406184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9002970" y="406184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9371460" y="406184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.5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9739950" y="406184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10108440" y="406184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.5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10476930" y="406184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10845420" y="406184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11213910" y="406184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4" name="Group 243"/>
          <p:cNvGrpSpPr/>
          <p:nvPr/>
        </p:nvGrpSpPr>
        <p:grpSpPr>
          <a:xfrm>
            <a:off x="7738683" y="4182731"/>
            <a:ext cx="3843717" cy="2279310"/>
            <a:chOff x="7738683" y="2153567"/>
            <a:chExt cx="3843717" cy="2279310"/>
          </a:xfrm>
        </p:grpSpPr>
        <p:sp>
          <p:nvSpPr>
            <p:cNvPr id="245" name="Rectangle 244"/>
            <p:cNvSpPr/>
            <p:nvPr/>
          </p:nvSpPr>
          <p:spPr>
            <a:xfrm>
              <a:off x="8182557" y="2592671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A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8182557" y="2961161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B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8182557" y="3329651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C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8182557" y="3698141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D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8634480" y="259013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8634480" y="295862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.5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8634480" y="332711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8634480" y="369560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.25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9002970" y="259013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9002970" y="295862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9002970" y="332711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9002970" y="369560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.5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9371460" y="259013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.5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9371460" y="295862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.5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9371460" y="332711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9371460" y="369560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.25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9739950" y="259013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9739950" y="295862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9739950" y="332711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9739950" y="369560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10108440" y="259013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.5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10108440" y="295862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10108440" y="332711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10108440" y="369560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10476930" y="259013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10476930" y="295862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10476930" y="332711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10476930" y="369560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10845420" y="259013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10845420" y="295862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10845420" y="332711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10845420" y="369560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11213910" y="259013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11213910" y="295862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11213910" y="332711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11213910" y="3695600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9371460" y="2153567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8634480" y="2153567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10845420" y="2153567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 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10108440" y="2153567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339" name="TextBox 338"/>
            <p:cNvSpPr txBox="1"/>
            <p:nvPr/>
          </p:nvSpPr>
          <p:spPr>
            <a:xfrm rot="16200000">
              <a:off x="7618138" y="3001960"/>
              <a:ext cx="810478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b="1" dirty="0" smtClean="0">
                  <a:solidFill>
                    <a:srgbClr val="FF0000"/>
                  </a:solidFill>
                  <a:latin typeface="+mn-lt"/>
                </a:rPr>
                <a:t>BAT</a:t>
              </a:r>
              <a:endParaRPr lang="en-US" sz="3100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8182557" y="4064387"/>
              <a:ext cx="368490" cy="368490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8634480" y="406184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9002970" y="406184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9371460" y="406184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.25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9739950" y="406184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.5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10108440" y="406184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.25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10476930" y="406184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10845420" y="406184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11213910" y="4061846"/>
              <a:ext cx="368490" cy="368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820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Definition?</a:t>
            </a:r>
          </a:p>
          <a:p>
            <a:pPr lvl="1"/>
            <a:r>
              <a:rPr lang="en-US" dirty="0" smtClean="0"/>
              <a:t>a formalism for capturing certain key features of some other domain</a:t>
            </a:r>
          </a:p>
          <a:p>
            <a:r>
              <a:rPr lang="en-US" dirty="0" smtClean="0"/>
              <a:t>E.g., a square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representation makes certain domain information explicit (and easy to compute) and other information implicit (and difficult to compute)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2963772" y="3189047"/>
            <a:ext cx="1505533" cy="1490142"/>
            <a:chOff x="-1619380" y="2230047"/>
            <a:chExt cx="1505533" cy="1490142"/>
          </a:xfrm>
        </p:grpSpPr>
        <p:sp>
          <p:nvSpPr>
            <p:cNvPr id="10" name="Oval 9"/>
            <p:cNvSpPr/>
            <p:nvPr/>
          </p:nvSpPr>
          <p:spPr>
            <a:xfrm>
              <a:off x="-1241713" y="3161387"/>
              <a:ext cx="186266" cy="186267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-1050312" y="2975121"/>
              <a:ext cx="186266" cy="186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-1241713" y="2975120"/>
              <a:ext cx="186266" cy="186267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-1050312" y="3161388"/>
              <a:ext cx="186266" cy="186267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-1619380" y="3161387"/>
              <a:ext cx="186266" cy="186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-1427979" y="2975121"/>
              <a:ext cx="186266" cy="186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-1619380" y="2975120"/>
              <a:ext cx="186266" cy="186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-1427979" y="3161388"/>
              <a:ext cx="186266" cy="186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-1241713" y="3533921"/>
              <a:ext cx="186266" cy="186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-1050312" y="3347655"/>
              <a:ext cx="186266" cy="186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-1241713" y="3347654"/>
              <a:ext cx="186266" cy="186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-1050312" y="3533922"/>
              <a:ext cx="186266" cy="186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-1619380" y="3533921"/>
              <a:ext cx="186266" cy="186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-1427979" y="3347655"/>
              <a:ext cx="186266" cy="186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-1619380" y="3347654"/>
              <a:ext cx="186266" cy="186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-1427979" y="3533922"/>
              <a:ext cx="186266" cy="186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-491514" y="3161386"/>
              <a:ext cx="186266" cy="186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-300113" y="2975120"/>
              <a:ext cx="186266" cy="186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-491514" y="2975119"/>
              <a:ext cx="186266" cy="186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-300113" y="3161387"/>
              <a:ext cx="186266" cy="186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-869181" y="3161386"/>
              <a:ext cx="186266" cy="186267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-677780" y="2975120"/>
              <a:ext cx="186266" cy="186267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-869181" y="2975119"/>
              <a:ext cx="186266" cy="186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-677780" y="3161387"/>
              <a:ext cx="186266" cy="186267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-491514" y="3533920"/>
              <a:ext cx="186266" cy="186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-300113" y="3347654"/>
              <a:ext cx="186266" cy="186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-491514" y="3347653"/>
              <a:ext cx="186266" cy="186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-300113" y="3533921"/>
              <a:ext cx="186266" cy="186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-869181" y="3533920"/>
              <a:ext cx="186266" cy="186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-677780" y="3347654"/>
              <a:ext cx="186266" cy="186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-869181" y="3347653"/>
              <a:ext cx="186266" cy="186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-677780" y="3533921"/>
              <a:ext cx="186266" cy="186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-1241713" y="2416315"/>
              <a:ext cx="186266" cy="186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-1050312" y="2230049"/>
              <a:ext cx="186266" cy="186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-1241713" y="2230048"/>
              <a:ext cx="186266" cy="186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-1050312" y="2416316"/>
              <a:ext cx="186266" cy="186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-1619380" y="2416315"/>
              <a:ext cx="186266" cy="186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-1427979" y="2230049"/>
              <a:ext cx="186266" cy="186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-1619380" y="2230048"/>
              <a:ext cx="186266" cy="186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-1427979" y="2416316"/>
              <a:ext cx="186266" cy="186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-1241713" y="2788849"/>
              <a:ext cx="186266" cy="186267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-1050312" y="2602583"/>
              <a:ext cx="186266" cy="186267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-1241713" y="2602582"/>
              <a:ext cx="186266" cy="186267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-1050312" y="2788850"/>
              <a:ext cx="186266" cy="186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-1619380" y="2788849"/>
              <a:ext cx="186266" cy="186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-1427979" y="2602583"/>
              <a:ext cx="186266" cy="186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-1619380" y="2602582"/>
              <a:ext cx="186266" cy="186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-1427979" y="2788850"/>
              <a:ext cx="186266" cy="186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-491514" y="2416314"/>
              <a:ext cx="186266" cy="186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-300113" y="2230048"/>
              <a:ext cx="186266" cy="186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-491514" y="2230047"/>
              <a:ext cx="186266" cy="186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-300113" y="2416315"/>
              <a:ext cx="186266" cy="186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-869181" y="2416314"/>
              <a:ext cx="186266" cy="186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-677780" y="2230048"/>
              <a:ext cx="186266" cy="186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-869181" y="2230047"/>
              <a:ext cx="186266" cy="186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-677780" y="2416315"/>
              <a:ext cx="186266" cy="186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-491514" y="2788848"/>
              <a:ext cx="186266" cy="186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-300113" y="2602582"/>
              <a:ext cx="186266" cy="186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-491514" y="2602581"/>
              <a:ext cx="186266" cy="186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-300113" y="2788849"/>
              <a:ext cx="186266" cy="186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-869181" y="2788848"/>
              <a:ext cx="186266" cy="186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-677780" y="2602582"/>
              <a:ext cx="186266" cy="186267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-869181" y="2602581"/>
              <a:ext cx="186266" cy="186267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-677780" y="2788849"/>
              <a:ext cx="186266" cy="186267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/>
              <p:cNvSpPr txBox="1"/>
              <p:nvPr/>
            </p:nvSpPr>
            <p:spPr>
              <a:xfrm>
                <a:off x="3392178" y="3500424"/>
                <a:ext cx="5778604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{</m:t>
                      </m:r>
                      <m:d>
                        <m:dPr>
                          <m:ctrlPr>
                            <a:rPr lang="en-US" sz="25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5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−</m:t>
                          </m:r>
                          <m:r>
                            <a:rPr lang="en-US" sz="25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𝟐</m:t>
                          </m:r>
                          <m:r>
                            <a:rPr lang="en-US" sz="25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5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𝟐</m:t>
                          </m:r>
                        </m:e>
                      </m:d>
                      <m:r>
                        <a:rPr lang="en-US" sz="2500" b="1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,</m:t>
                      </m:r>
                      <m:d>
                        <m:dPr>
                          <m:ctrlPr>
                            <a:rPr lang="en-US" sz="25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5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𝟐</m:t>
                          </m:r>
                          <m:r>
                            <a:rPr lang="en-US" sz="25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5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𝟐</m:t>
                          </m:r>
                        </m:e>
                      </m:d>
                      <m:r>
                        <a:rPr lang="en-US" sz="2500" b="1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,</m:t>
                      </m:r>
                    </m:oMath>
                  </m:oMathPara>
                </a14:m>
                <a:r>
                  <a:rPr lang="en-US" sz="2500" b="1" i="1" dirty="0" smtClean="0">
                    <a:solidFill>
                      <a:srgbClr val="7030A0"/>
                    </a:solidFill>
                    <a:latin typeface="Cambria Math" charset="0"/>
                  </a:rPr>
                  <a:t/>
                </a:r>
                <a:br>
                  <a:rPr lang="en-US" sz="2500" b="1" i="1" dirty="0" smtClean="0">
                    <a:solidFill>
                      <a:srgbClr val="7030A0"/>
                    </a:solidFill>
                    <a:latin typeface="Cambria Math" charset="0"/>
                  </a:rPr>
                </a:br>
                <a:r>
                  <a:rPr lang="en-US" sz="2500" b="1" i="1" dirty="0" smtClean="0">
                    <a:solidFill>
                      <a:srgbClr val="7030A0"/>
                    </a:solidFill>
                    <a:latin typeface="Cambria Math" charset="0"/>
                  </a:rPr>
                  <a:t>     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500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500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𝟐</m:t>
                        </m:r>
                        <m:r>
                          <a:rPr lang="en-US" sz="2500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,−</m:t>
                        </m:r>
                        <m:r>
                          <a:rPr lang="en-US" sz="2500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𝟐</m:t>
                        </m:r>
                      </m:e>
                    </m:d>
                    <m:r>
                      <a:rPr lang="en-US" sz="2500" b="1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500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500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sz="2500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𝟐</m:t>
                        </m:r>
                        <m:r>
                          <a:rPr lang="en-US" sz="2500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,−</m:t>
                        </m:r>
                        <m:r>
                          <a:rPr lang="en-US" sz="2500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𝟐</m:t>
                        </m:r>
                      </m:e>
                    </m:d>
                    <m:r>
                      <a:rPr lang="en-US" sz="2500" b="1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500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500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sz="2500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𝟐</m:t>
                        </m:r>
                        <m:r>
                          <a:rPr lang="en-US" sz="2500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sz="2500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𝟐</m:t>
                        </m:r>
                      </m:e>
                    </m:d>
                    <m:r>
                      <a:rPr lang="en-US" sz="2500" b="1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}</m:t>
                    </m:r>
                  </m:oMath>
                </a14:m>
                <a:endParaRPr lang="en-US" sz="2500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78" y="3500424"/>
                <a:ext cx="5778604" cy="861774"/>
              </a:xfrm>
              <a:prstGeom prst="rect">
                <a:avLst/>
              </a:prstGeom>
              <a:blipFill rotWithShape="0">
                <a:blip r:embed="rId3"/>
                <a:stretch>
                  <a:fillRect b="-9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7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7746510" y="5089966"/>
            <a:ext cx="1025863" cy="1069450"/>
            <a:chOff x="6648045" y="3872954"/>
            <a:chExt cx="1025863" cy="1069450"/>
          </a:xfrm>
        </p:grpSpPr>
        <p:sp>
          <p:nvSpPr>
            <p:cNvPr id="59" name="Oval 58"/>
            <p:cNvSpPr/>
            <p:nvPr/>
          </p:nvSpPr>
          <p:spPr>
            <a:xfrm>
              <a:off x="6666579" y="3935075"/>
              <a:ext cx="1007329" cy="1007329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648045" y="3872954"/>
              <a:ext cx="1007329" cy="66598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770788" y="3908965"/>
            <a:ext cx="1007329" cy="1043045"/>
            <a:chOff x="6648045" y="3887003"/>
            <a:chExt cx="1007329" cy="1043045"/>
          </a:xfrm>
        </p:grpSpPr>
        <p:sp>
          <p:nvSpPr>
            <p:cNvPr id="55" name="Oval 54"/>
            <p:cNvSpPr/>
            <p:nvPr/>
          </p:nvSpPr>
          <p:spPr>
            <a:xfrm>
              <a:off x="6648045" y="3922719"/>
              <a:ext cx="1007329" cy="1007329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648045" y="3887003"/>
              <a:ext cx="1007329" cy="36930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Magnitudes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E.g., position along a line</a:t>
            </a:r>
          </a:p>
          <a:p>
            <a:r>
              <a:rPr lang="en-US" dirty="0" smtClean="0"/>
              <a:t>Spatial encoding</a:t>
            </a:r>
          </a:p>
          <a:p>
            <a:pPr lvl="1"/>
            <a:r>
              <a:rPr lang="en-US" dirty="0" smtClean="0"/>
              <a:t>also known as place or value encoding</a:t>
            </a:r>
          </a:p>
          <a:p>
            <a:pPr lvl="1"/>
            <a:r>
              <a:rPr lang="en-US" dirty="0" smtClean="0"/>
              <a:t>local representation</a:t>
            </a:r>
          </a:p>
          <a:p>
            <a:r>
              <a:rPr lang="en-US" dirty="0" smtClean="0"/>
              <a:t>Frequency encoding</a:t>
            </a:r>
          </a:p>
          <a:p>
            <a:pPr lvl="1"/>
            <a:r>
              <a:rPr lang="en-US" dirty="0" smtClean="0"/>
              <a:t>also known as variable encoding</a:t>
            </a:r>
          </a:p>
          <a:p>
            <a:pPr lvl="1"/>
            <a:r>
              <a:rPr lang="en-US" dirty="0" smtClean="0"/>
              <a:t>has properties of a distributed representation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9017619" y="1524476"/>
            <a:ext cx="2564781" cy="388433"/>
            <a:chOff x="9017619" y="1906859"/>
            <a:chExt cx="2564781" cy="38843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017619" y="2105722"/>
              <a:ext cx="2564781" cy="0"/>
            </a:xfrm>
            <a:prstGeom prst="line">
              <a:avLst/>
            </a:prstGeom>
            <a:ln w="508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9017619" y="1906859"/>
              <a:ext cx="0" cy="379141"/>
            </a:xfrm>
            <a:prstGeom prst="line">
              <a:avLst/>
            </a:prstGeom>
            <a:ln w="508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1582400" y="1916151"/>
              <a:ext cx="0" cy="379141"/>
            </a:xfrm>
            <a:prstGeom prst="line">
              <a:avLst/>
            </a:prstGeom>
            <a:ln w="508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10746057" y="2051823"/>
              <a:ext cx="111512" cy="109654"/>
            </a:xfrm>
            <a:prstGeom prst="ellipse">
              <a:avLst/>
            </a:prstGeom>
            <a:solidFill>
              <a:srgbClr val="FF00FF"/>
            </a:solidFill>
            <a:ln w="254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017619" y="2074129"/>
            <a:ext cx="2575936" cy="237239"/>
            <a:chOff x="9047356" y="2766645"/>
            <a:chExt cx="2575936" cy="237239"/>
          </a:xfrm>
        </p:grpSpPr>
        <p:sp>
          <p:nvSpPr>
            <p:cNvPr id="11" name="Oval 10"/>
            <p:cNvSpPr/>
            <p:nvPr/>
          </p:nvSpPr>
          <p:spPr>
            <a:xfrm>
              <a:off x="9515708" y="2766645"/>
              <a:ext cx="234176" cy="2341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49884" y="2766645"/>
              <a:ext cx="234176" cy="2341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9984060" y="2766645"/>
              <a:ext cx="234176" cy="2341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0218236" y="2766645"/>
              <a:ext cx="234176" cy="2341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0452412" y="2769708"/>
              <a:ext cx="234176" cy="2341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686588" y="2766645"/>
              <a:ext cx="234176" cy="234176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0920764" y="2766645"/>
              <a:ext cx="234176" cy="2341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1154940" y="2766645"/>
              <a:ext cx="234176" cy="2341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1389116" y="2766645"/>
              <a:ext cx="234176" cy="2341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9047356" y="2766645"/>
              <a:ext cx="234176" cy="2341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9281532" y="2766645"/>
              <a:ext cx="234176" cy="2341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023136" y="2758499"/>
            <a:ext cx="2564781" cy="388433"/>
            <a:chOff x="9023136" y="3140882"/>
            <a:chExt cx="2564781" cy="388433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9023136" y="3339745"/>
              <a:ext cx="2564781" cy="0"/>
            </a:xfrm>
            <a:prstGeom prst="line">
              <a:avLst/>
            </a:prstGeom>
            <a:ln w="508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023136" y="3140882"/>
              <a:ext cx="0" cy="379141"/>
            </a:xfrm>
            <a:prstGeom prst="line">
              <a:avLst/>
            </a:prstGeom>
            <a:ln w="508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1587917" y="3150174"/>
              <a:ext cx="0" cy="379141"/>
            </a:xfrm>
            <a:prstGeom prst="line">
              <a:avLst/>
            </a:prstGeom>
            <a:ln w="508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9551879" y="3285846"/>
              <a:ext cx="111512" cy="109654"/>
            </a:xfrm>
            <a:prstGeom prst="ellipse">
              <a:avLst/>
            </a:prstGeom>
            <a:solidFill>
              <a:srgbClr val="FF00FF"/>
            </a:solidFill>
            <a:ln w="254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023136" y="3308152"/>
            <a:ext cx="2575936" cy="237239"/>
            <a:chOff x="9047356" y="2766645"/>
            <a:chExt cx="2575936" cy="237239"/>
          </a:xfrm>
        </p:grpSpPr>
        <p:sp>
          <p:nvSpPr>
            <p:cNvPr id="29" name="Oval 28"/>
            <p:cNvSpPr/>
            <p:nvPr/>
          </p:nvSpPr>
          <p:spPr>
            <a:xfrm>
              <a:off x="9515708" y="2766645"/>
              <a:ext cx="234176" cy="234176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9749884" y="2766645"/>
              <a:ext cx="234176" cy="2341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9984060" y="2766645"/>
              <a:ext cx="234176" cy="2341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0218236" y="2766645"/>
              <a:ext cx="234176" cy="2341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0452412" y="2769708"/>
              <a:ext cx="234176" cy="2341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10686588" y="2766645"/>
              <a:ext cx="234176" cy="2341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0920764" y="2766645"/>
              <a:ext cx="234176" cy="2341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1154940" y="2766645"/>
              <a:ext cx="234176" cy="2341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1389116" y="2766645"/>
              <a:ext cx="234176" cy="2341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9047356" y="2766645"/>
              <a:ext cx="234176" cy="2341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9281532" y="2766645"/>
              <a:ext cx="234176" cy="2341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023257" y="4256310"/>
            <a:ext cx="2564781" cy="388433"/>
            <a:chOff x="9017619" y="1906859"/>
            <a:chExt cx="2564781" cy="388433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9017619" y="2105722"/>
              <a:ext cx="2564781" cy="0"/>
            </a:xfrm>
            <a:prstGeom prst="line">
              <a:avLst/>
            </a:prstGeom>
            <a:ln w="508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9017619" y="1906859"/>
              <a:ext cx="0" cy="379141"/>
            </a:xfrm>
            <a:prstGeom prst="line">
              <a:avLst/>
            </a:prstGeom>
            <a:ln w="508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1582400" y="1916151"/>
              <a:ext cx="0" cy="379141"/>
            </a:xfrm>
            <a:prstGeom prst="line">
              <a:avLst/>
            </a:prstGeom>
            <a:ln w="508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10746057" y="2051823"/>
              <a:ext cx="111512" cy="109654"/>
            </a:xfrm>
            <a:prstGeom prst="ellipse">
              <a:avLst/>
            </a:prstGeom>
            <a:solidFill>
              <a:srgbClr val="FF00FF"/>
            </a:solidFill>
            <a:ln w="254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028774" y="5490333"/>
            <a:ext cx="2564781" cy="388433"/>
            <a:chOff x="9023136" y="3140882"/>
            <a:chExt cx="2564781" cy="388433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9023136" y="3339745"/>
              <a:ext cx="2564781" cy="0"/>
            </a:xfrm>
            <a:prstGeom prst="line">
              <a:avLst/>
            </a:prstGeom>
            <a:ln w="508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9023136" y="3140882"/>
              <a:ext cx="0" cy="379141"/>
            </a:xfrm>
            <a:prstGeom prst="line">
              <a:avLst/>
            </a:prstGeom>
            <a:ln w="508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587917" y="3150174"/>
              <a:ext cx="0" cy="379141"/>
            </a:xfrm>
            <a:prstGeom prst="line">
              <a:avLst/>
            </a:prstGeom>
            <a:ln w="508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9551879" y="3285846"/>
              <a:ext cx="111512" cy="109654"/>
            </a:xfrm>
            <a:prstGeom prst="ellipse">
              <a:avLst/>
            </a:prstGeom>
            <a:solidFill>
              <a:srgbClr val="FF00FF"/>
            </a:solidFill>
            <a:ln w="254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3" name="Oval 52"/>
          <p:cNvSpPr/>
          <p:nvPr/>
        </p:nvSpPr>
        <p:spPr>
          <a:xfrm>
            <a:off x="7770831" y="3942215"/>
            <a:ext cx="1007329" cy="100732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7770831" y="5166909"/>
            <a:ext cx="1007329" cy="100732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6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24"/>
          <a:stretch/>
        </p:blipFill>
        <p:spPr>
          <a:xfrm>
            <a:off x="0" y="2237014"/>
            <a:ext cx="5635564" cy="19104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9"/>
          <a:stretch/>
        </p:blipFill>
        <p:spPr>
          <a:xfrm>
            <a:off x="5762565" y="424544"/>
            <a:ext cx="6429435" cy="609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1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0"/>
            <a:ext cx="5391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7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0"/>
            <a:ext cx="5403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9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0" y="0"/>
            <a:ext cx="5833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8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165847"/>
            <a:ext cx="109728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Psychologically Grounded Representations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4" y="1178121"/>
            <a:ext cx="11176000" cy="534370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Music composition network 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Mozer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1994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Task: predict next pitch in diatonic scale</a:t>
            </a:r>
          </a:p>
          <a:p>
            <a:pPr lvl="1"/>
            <a:r>
              <a:rPr lang="en-US" dirty="0" smtClean="0"/>
              <a:t>with one-hot pitch representation			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54.5% accuracy</a:t>
            </a:r>
          </a:p>
          <a:p>
            <a:pPr lvl="1"/>
            <a:r>
              <a:rPr lang="en-US" dirty="0" smtClean="0"/>
              <a:t>with psychologically grounded representation	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98.4% accuracy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60000">
            <a:off x="1193720" y="1951354"/>
            <a:ext cx="3900788" cy="440559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871" y="1939971"/>
            <a:ext cx="4283627" cy="4321137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7054478" y="3082634"/>
            <a:ext cx="3245965" cy="1475911"/>
            <a:chOff x="7054478" y="3082634"/>
            <a:chExt cx="3245965" cy="1475911"/>
          </a:xfrm>
        </p:grpSpPr>
        <p:sp>
          <p:nvSpPr>
            <p:cNvPr id="33" name="Oval 32"/>
            <p:cNvSpPr/>
            <p:nvPr/>
          </p:nvSpPr>
          <p:spPr>
            <a:xfrm flipH="1" flipV="1">
              <a:off x="10138331" y="4395957"/>
              <a:ext cx="162112" cy="162588"/>
            </a:xfrm>
            <a:prstGeom prst="ellipse">
              <a:avLst/>
            </a:prstGeom>
            <a:solidFill>
              <a:srgbClr val="FF00FF"/>
            </a:solidFill>
            <a:ln w="254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 flipH="1" flipV="1">
              <a:off x="8233331" y="3082634"/>
              <a:ext cx="162112" cy="162588"/>
            </a:xfrm>
            <a:prstGeom prst="ellipse">
              <a:avLst/>
            </a:prstGeom>
            <a:solidFill>
              <a:srgbClr val="FF00FF"/>
            </a:solidFill>
            <a:ln w="254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 flipH="1" flipV="1">
              <a:off x="7054478" y="3100564"/>
              <a:ext cx="162112" cy="162588"/>
            </a:xfrm>
            <a:prstGeom prst="ellipse">
              <a:avLst/>
            </a:prstGeom>
            <a:solidFill>
              <a:srgbClr val="FF00FF"/>
            </a:solidFill>
            <a:ln w="254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359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2.5E-6 -0.17408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7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1.25E-6 -0.1548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5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Scaling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Appropriate for capturing wide dynamic ranges in values</a:t>
                </a:r>
              </a:p>
              <a:p>
                <a:pPr lvl="1"/>
                <a:r>
                  <a:rPr lang="en-US" dirty="0" smtClean="0"/>
                  <a:t>e.g., time</a:t>
                </a:r>
              </a:p>
              <a:p>
                <a:pPr lvl="1"/>
                <a:r>
                  <a:rPr lang="en-US" dirty="0" smtClean="0"/>
                  <a:t>e.g., brightness</a:t>
                </a:r>
              </a:p>
              <a:p>
                <a:r>
                  <a:rPr lang="en-US" dirty="0" smtClean="0"/>
                  <a:t>Appropriate for capturing human representations</a:t>
                </a:r>
              </a:p>
              <a:p>
                <a:pPr lvl="1"/>
                <a:r>
                  <a:rPr lang="en-US" dirty="0" smtClean="0"/>
                  <a:t>e.g., psychophysical quantities</a:t>
                </a:r>
              </a:p>
              <a:p>
                <a:pPr lvl="2"/>
                <a:r>
                  <a:rPr lang="en-US" dirty="0" smtClean="0"/>
                  <a:t>Weber-Fechner law: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0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latin typeface="Cambria Math" charset="0"/>
                          </a:rPr>
                          <m:t>𝚫</m:t>
                        </m:r>
                        <m:r>
                          <a:rPr lang="en-US" b="1" i="0" smtClean="0">
                            <a:latin typeface="Cambria Math" charset="0"/>
                          </a:rPr>
                          <m:t>𝐯</m:t>
                        </m:r>
                      </m:num>
                      <m:den>
                        <m:r>
                          <a:rPr lang="en-US" b="1" i="0" smtClean="0">
                            <a:latin typeface="Cambria Math" charset="0"/>
                          </a:rPr>
                          <m:t>𝐯</m:t>
                        </m:r>
                      </m:den>
                    </m:f>
                    <m:r>
                      <a:rPr lang="en-US" b="1" i="0" smtClean="0">
                        <a:latin typeface="Cambria Math" charset="0"/>
                      </a:rPr>
                      <m:t>=</m:t>
                    </m:r>
                    <m:r>
                      <a:rPr lang="en-US" b="1" i="0" smtClean="0">
                        <a:latin typeface="Cambria Math" charset="0"/>
                      </a:rPr>
                      <m:t>𝐜𝐨𝐧𝐬𝐭𝐚𝐧𝐭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e.g., churn prediction (length of time with carrier)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64" t="-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788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Representing An English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4" y="1371603"/>
            <a:ext cx="11176000" cy="504264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Localist</a:t>
            </a:r>
            <a:r>
              <a:rPr lang="en-US" dirty="0" smtClean="0"/>
              <a:t> or “one hot” encoding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Neutral representation</a:t>
            </a:r>
          </a:p>
          <a:p>
            <a:pPr lvl="1"/>
            <a:r>
              <a:rPr lang="en-US" dirty="0" smtClean="0"/>
              <a:t>each item orthogonal to each other</a:t>
            </a:r>
          </a:p>
          <a:p>
            <a:pPr lvl="1"/>
            <a:r>
              <a:rPr lang="en-US" dirty="0" smtClean="0"/>
              <a:t>no expected generalization from one item to another</a:t>
            </a:r>
          </a:p>
          <a:p>
            <a:pPr lvl="1"/>
            <a:r>
              <a:rPr lang="en-US" dirty="0" smtClean="0"/>
              <a:t>favored by end-to-end deep learning folks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807228"/>
              </p:ext>
            </p:extLst>
          </p:nvPr>
        </p:nvGraphicFramePr>
        <p:xfrm>
          <a:off x="648755" y="2149200"/>
          <a:ext cx="8459095" cy="1854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47370"/>
                <a:gridCol w="577825"/>
                <a:gridCol w="577825"/>
                <a:gridCol w="577825"/>
                <a:gridCol w="577825"/>
                <a:gridCol w="577825"/>
                <a:gridCol w="577825"/>
                <a:gridCol w="577825"/>
                <a:gridCol w="577825"/>
                <a:gridCol w="577825"/>
                <a:gridCol w="577825"/>
                <a:gridCol w="577825"/>
                <a:gridCol w="577825"/>
                <a:gridCol w="5778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AXLE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9350201" y="4168588"/>
            <a:ext cx="2362187" cy="1999118"/>
            <a:chOff x="9350201" y="4168588"/>
            <a:chExt cx="2362187" cy="1999118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9964271" y="5486400"/>
              <a:ext cx="174811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9964271" y="4168588"/>
              <a:ext cx="0" cy="13178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9350201" y="5486400"/>
              <a:ext cx="614070" cy="6397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11255189" y="5425888"/>
              <a:ext cx="152408" cy="121024"/>
            </a:xfrm>
            <a:prstGeom prst="ellipse">
              <a:avLst/>
            </a:prstGeom>
            <a:solidFill>
              <a:srgbClr val="00C000"/>
            </a:solidFill>
            <a:ln w="50800">
              <a:solidFill>
                <a:srgbClr val="00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9888077" y="4489081"/>
              <a:ext cx="152408" cy="121024"/>
            </a:xfrm>
            <a:prstGeom prst="ellipse">
              <a:avLst/>
            </a:prstGeom>
            <a:solidFill>
              <a:srgbClr val="00C000"/>
            </a:solidFill>
            <a:ln w="50800">
              <a:solidFill>
                <a:srgbClr val="00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435362" y="5905499"/>
              <a:ext cx="152408" cy="121024"/>
            </a:xfrm>
            <a:prstGeom prst="ellipse">
              <a:avLst/>
            </a:prstGeom>
            <a:solidFill>
              <a:srgbClr val="00C000"/>
            </a:solidFill>
            <a:ln w="50800">
              <a:solidFill>
                <a:srgbClr val="00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017842" y="4372621"/>
              <a:ext cx="636713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latin typeface="+mn-lt"/>
                </a:rPr>
                <a:t>ABLE</a:t>
              </a:r>
              <a:endParaRPr lang="en-US" sz="1700" dirty="0">
                <a:latin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010683" y="5569482"/>
              <a:ext cx="636713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latin typeface="+mn-lt"/>
                </a:rPr>
                <a:t>AXLE</a:t>
              </a:r>
              <a:endParaRPr lang="en-US" sz="1700" dirty="0">
                <a:latin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580938" y="5813763"/>
              <a:ext cx="628826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/>
                <a:t>BOLT</a:t>
              </a:r>
              <a:endParaRPr lang="en-US" sz="1700" dirty="0">
                <a:latin typeface="+mn-lt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485900" y="1943100"/>
            <a:ext cx="7800801" cy="2225488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46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Representing An English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4" y="1371603"/>
            <a:ext cx="11176000" cy="508210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Distributed orthographic representation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Captures similarity of spelling patterns</a:t>
            </a:r>
          </a:p>
          <a:p>
            <a:pPr lvl="1"/>
            <a:r>
              <a:rPr lang="en-US" dirty="0" smtClean="0"/>
              <a:t>natural generalization from word to similarly spelled words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749119"/>
              </p:ext>
            </p:extLst>
          </p:nvPr>
        </p:nvGraphicFramePr>
        <p:xfrm>
          <a:off x="648755" y="2182172"/>
          <a:ext cx="845909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370"/>
                <a:gridCol w="577825"/>
                <a:gridCol w="577825"/>
                <a:gridCol w="577825"/>
                <a:gridCol w="577825"/>
                <a:gridCol w="577825"/>
                <a:gridCol w="577825"/>
                <a:gridCol w="577825"/>
                <a:gridCol w="577825"/>
                <a:gridCol w="577825"/>
                <a:gridCol w="577825"/>
                <a:gridCol w="577825"/>
                <a:gridCol w="577825"/>
                <a:gridCol w="57782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894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894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894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894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894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>
                          <a:solidFill>
                            <a:srgbClr val="C00000"/>
                          </a:solidFill>
                        </a:rPr>
                        <a:t>…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894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894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894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894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AXLE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894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894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9318597" y="4128247"/>
            <a:ext cx="2649285" cy="2617681"/>
            <a:chOff x="9318597" y="4128247"/>
            <a:chExt cx="2649285" cy="2617681"/>
          </a:xfrm>
        </p:grpSpPr>
        <p:sp>
          <p:nvSpPr>
            <p:cNvPr id="13" name="Oval 12"/>
            <p:cNvSpPr/>
            <p:nvPr/>
          </p:nvSpPr>
          <p:spPr>
            <a:xfrm>
              <a:off x="9563103" y="4638362"/>
              <a:ext cx="152408" cy="121024"/>
            </a:xfrm>
            <a:prstGeom prst="ellipse">
              <a:avLst/>
            </a:prstGeom>
            <a:solidFill>
              <a:srgbClr val="00C000"/>
            </a:solidFill>
            <a:ln w="50800">
              <a:solidFill>
                <a:srgbClr val="00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9715505" y="4279776"/>
              <a:ext cx="152408" cy="121024"/>
            </a:xfrm>
            <a:prstGeom prst="ellipse">
              <a:avLst/>
            </a:prstGeom>
            <a:solidFill>
              <a:srgbClr val="00C000"/>
            </a:solidFill>
            <a:ln w="50800">
              <a:solidFill>
                <a:srgbClr val="00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545177" y="6301309"/>
              <a:ext cx="152408" cy="121024"/>
            </a:xfrm>
            <a:prstGeom prst="ellipse">
              <a:avLst/>
            </a:prstGeom>
            <a:solidFill>
              <a:srgbClr val="00C000"/>
            </a:solidFill>
            <a:ln w="50800">
              <a:solidFill>
                <a:srgbClr val="00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845270" y="4163316"/>
              <a:ext cx="636713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latin typeface="+mn-lt"/>
                </a:rPr>
                <a:t>ABLE</a:t>
              </a:r>
              <a:endParaRPr lang="en-US" sz="1700" dirty="0">
                <a:latin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318597" y="4781956"/>
              <a:ext cx="636713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latin typeface="+mn-lt"/>
                </a:rPr>
                <a:t>AXLE</a:t>
              </a:r>
              <a:endParaRPr lang="en-US" sz="1700" dirty="0">
                <a:latin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690753" y="6209573"/>
              <a:ext cx="628826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/>
                <a:t>BOLT</a:t>
              </a:r>
              <a:endParaRPr lang="en-US" sz="1700" dirty="0">
                <a:latin typeface="+mn-lt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350201" y="4128247"/>
              <a:ext cx="2617681" cy="2617681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1701180" y="6453709"/>
              <a:ext cx="152408" cy="121024"/>
            </a:xfrm>
            <a:prstGeom prst="ellipse">
              <a:avLst/>
            </a:prstGeom>
            <a:solidFill>
              <a:srgbClr val="00C000"/>
            </a:solidFill>
            <a:ln w="50800">
              <a:solidFill>
                <a:srgbClr val="00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053383" y="6335079"/>
              <a:ext cx="671402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/>
                <a:t>GEAR</a:t>
              </a:r>
              <a:endParaRPr lang="en-US" sz="1700" dirty="0">
                <a:latin typeface="+mn-lt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1490511" y="6135464"/>
              <a:ext cx="152408" cy="121024"/>
            </a:xfrm>
            <a:prstGeom prst="ellipse">
              <a:avLst/>
            </a:prstGeom>
            <a:solidFill>
              <a:srgbClr val="00C000"/>
            </a:solidFill>
            <a:ln w="50800">
              <a:solidFill>
                <a:srgbClr val="00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775479" y="6016834"/>
              <a:ext cx="727507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/>
                <a:t>WEAR</a:t>
              </a:r>
              <a:endParaRPr lang="en-US" sz="17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413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Representing An English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Distributed semantic representation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Captures similarity of meaning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58212"/>
              </p:ext>
            </p:extLst>
          </p:nvPr>
        </p:nvGraphicFramePr>
        <p:xfrm>
          <a:off x="648755" y="2317405"/>
          <a:ext cx="8459095" cy="1854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47370"/>
                <a:gridCol w="577825"/>
                <a:gridCol w="577825"/>
                <a:gridCol w="577825"/>
                <a:gridCol w="577825"/>
                <a:gridCol w="577825"/>
                <a:gridCol w="577825"/>
                <a:gridCol w="577825"/>
                <a:gridCol w="577825"/>
                <a:gridCol w="577825"/>
                <a:gridCol w="577825"/>
                <a:gridCol w="577825"/>
                <a:gridCol w="577825"/>
                <a:gridCol w="5778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AXLE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894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894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C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9318597" y="4128247"/>
            <a:ext cx="2649285" cy="2617681"/>
            <a:chOff x="9318597" y="4128247"/>
            <a:chExt cx="2649285" cy="2617681"/>
          </a:xfrm>
        </p:grpSpPr>
        <p:sp>
          <p:nvSpPr>
            <p:cNvPr id="13" name="Oval 12"/>
            <p:cNvSpPr/>
            <p:nvPr/>
          </p:nvSpPr>
          <p:spPr>
            <a:xfrm>
              <a:off x="9563097" y="5736692"/>
              <a:ext cx="152408" cy="121024"/>
            </a:xfrm>
            <a:prstGeom prst="ellipse">
              <a:avLst/>
            </a:prstGeom>
            <a:solidFill>
              <a:srgbClr val="00C000"/>
            </a:solidFill>
            <a:ln w="50800">
              <a:solidFill>
                <a:srgbClr val="00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9715505" y="4279776"/>
              <a:ext cx="152408" cy="121024"/>
            </a:xfrm>
            <a:prstGeom prst="ellipse">
              <a:avLst/>
            </a:prstGeom>
            <a:solidFill>
              <a:srgbClr val="00C000"/>
            </a:solidFill>
            <a:ln w="50800">
              <a:solidFill>
                <a:srgbClr val="00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545177" y="6301309"/>
              <a:ext cx="152408" cy="121024"/>
            </a:xfrm>
            <a:prstGeom prst="ellipse">
              <a:avLst/>
            </a:prstGeom>
            <a:solidFill>
              <a:srgbClr val="00C000"/>
            </a:solidFill>
            <a:ln w="50800">
              <a:solidFill>
                <a:srgbClr val="00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845270" y="4163316"/>
              <a:ext cx="636713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latin typeface="+mn-lt"/>
                </a:rPr>
                <a:t>ABLE</a:t>
              </a:r>
              <a:endParaRPr lang="en-US" sz="1700" dirty="0">
                <a:latin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318597" y="5319836"/>
              <a:ext cx="636713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latin typeface="+mn-lt"/>
                </a:rPr>
                <a:t>AXLE</a:t>
              </a:r>
              <a:endParaRPr lang="en-US" sz="1700" dirty="0">
                <a:latin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690753" y="6209573"/>
              <a:ext cx="628826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/>
                <a:t>BOLT</a:t>
              </a:r>
              <a:endParaRPr lang="en-US" sz="1700" dirty="0">
                <a:latin typeface="+mn-lt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350201" y="4128247"/>
              <a:ext cx="2617681" cy="2617681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1490511" y="5597584"/>
              <a:ext cx="152408" cy="121024"/>
            </a:xfrm>
            <a:prstGeom prst="ellipse">
              <a:avLst/>
            </a:prstGeom>
            <a:solidFill>
              <a:srgbClr val="00C000"/>
            </a:solidFill>
            <a:ln w="50800">
              <a:solidFill>
                <a:srgbClr val="00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775479" y="5478954"/>
              <a:ext cx="727507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/>
                <a:t>WEAR</a:t>
              </a:r>
              <a:endParaRPr lang="en-US" sz="1700" dirty="0">
                <a:latin typeface="+mn-lt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0047199" y="5929276"/>
              <a:ext cx="152408" cy="121024"/>
            </a:xfrm>
            <a:prstGeom prst="ellipse">
              <a:avLst/>
            </a:prstGeom>
            <a:solidFill>
              <a:srgbClr val="00C000"/>
            </a:solidFill>
            <a:ln w="50800">
              <a:solidFill>
                <a:srgbClr val="00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192775" y="5837540"/>
              <a:ext cx="671402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/>
                <a:t>GEAR</a:t>
              </a:r>
              <a:endParaRPr lang="en-US" sz="1700" dirty="0">
                <a:latin typeface="+mn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318961" y="4899487"/>
            <a:ext cx="4469649" cy="1916457"/>
            <a:chOff x="4318961" y="4899487"/>
            <a:chExt cx="4469649" cy="191645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3924" y="4899487"/>
              <a:ext cx="2874686" cy="191645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8961" y="5354788"/>
              <a:ext cx="1270000" cy="127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050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06400"/>
            <a:ext cx="10972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Statistics of Natural Language</a:t>
            </a:r>
            <a:br>
              <a:rPr lang="en-US" dirty="0" smtClean="0"/>
            </a:br>
            <a:r>
              <a:rPr lang="en-US" dirty="0" smtClean="0"/>
              <a:t>To Discover Word Representations</a:t>
            </a:r>
            <a:br>
              <a:rPr lang="en-US" dirty="0" smtClean="0"/>
            </a:br>
            <a:r>
              <a:rPr lang="en-US" dirty="0" smtClean="0"/>
              <a:t>Useful For Other Tasks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35004" y="6140079"/>
            <a:ext cx="11176000" cy="825496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Uses unlabeled data to determine representations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64617" y="1752600"/>
            <a:ext cx="4080541" cy="4106429"/>
            <a:chOff x="504002" y="1897070"/>
            <a:chExt cx="4595347" cy="46245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599" y="1897070"/>
              <a:ext cx="4384155" cy="37973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04002" y="5724380"/>
              <a:ext cx="4595347" cy="7971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Neural Probabilistic Language Model</a:t>
              </a:r>
            </a:p>
            <a:p>
              <a:pPr algn="ctr"/>
              <a:r>
                <a:rPr lang="en-US" sz="2000" b="1" dirty="0" smtClean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  <a:r>
                <a:rPr lang="en-US" sz="2000" b="1" dirty="0" err="1" smtClean="0">
                  <a:solidFill>
                    <a:schemeClr val="bg1">
                      <a:lumMod val="50000"/>
                    </a:schemeClr>
                  </a:solidFill>
                </a:rPr>
                <a:t>Bengio</a:t>
              </a:r>
              <a:r>
                <a:rPr lang="en-US" sz="2000" b="1" dirty="0" smtClean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sz="2000" b="1" dirty="0" err="1" smtClean="0">
                  <a:solidFill>
                    <a:schemeClr val="bg1">
                      <a:lumMod val="50000"/>
                    </a:schemeClr>
                  </a:solidFill>
                </a:rPr>
                <a:t>Ducharme</a:t>
              </a:r>
              <a:r>
                <a:rPr lang="en-US" sz="2000" b="1" dirty="0" smtClean="0">
                  <a:solidFill>
                    <a:schemeClr val="bg1">
                      <a:lumMod val="50000"/>
                    </a:schemeClr>
                  </a:solidFill>
                </a:rPr>
                <a:t>, Vincent, 2003)</a:t>
              </a:r>
              <a:endParaRPr lang="en-US" sz="2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90256" y="1752600"/>
            <a:ext cx="5537128" cy="4106429"/>
            <a:chOff x="5435599" y="1897070"/>
            <a:chExt cx="6235700" cy="46245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5599" y="1897070"/>
              <a:ext cx="6235700" cy="37973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214435" y="5724380"/>
              <a:ext cx="4678027" cy="7971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A09D00"/>
                  </a:solidFill>
                </a:rPr>
                <a:t>Word2Vec</a:t>
              </a:r>
            </a:p>
            <a:p>
              <a:pPr algn="ctr"/>
              <a:r>
                <a:rPr lang="en-US" sz="2000" b="1" dirty="0" smtClean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  <a:r>
                <a:rPr lang="en-US" sz="2000" b="1" dirty="0" err="1" smtClean="0">
                  <a:solidFill>
                    <a:schemeClr val="bg1">
                      <a:lumMod val="50000"/>
                    </a:schemeClr>
                  </a:solidFill>
                </a:rPr>
                <a:t>Mikolov</a:t>
              </a:r>
              <a:r>
                <a:rPr lang="en-US" sz="2000" b="1" dirty="0" smtClean="0">
                  <a:solidFill>
                    <a:schemeClr val="bg1">
                      <a:lumMod val="50000"/>
                    </a:schemeClr>
                  </a:solidFill>
                </a:rPr>
                <a:t>, Chen, </a:t>
              </a:r>
              <a:r>
                <a:rPr lang="en-US" sz="2000" b="1" dirty="0" err="1" smtClean="0">
                  <a:solidFill>
                    <a:schemeClr val="bg1">
                      <a:lumMod val="50000"/>
                    </a:schemeClr>
                  </a:solidFill>
                </a:rPr>
                <a:t>Corrado</a:t>
              </a:r>
              <a:r>
                <a:rPr lang="en-US" sz="2000" b="1" dirty="0" smtClean="0">
                  <a:solidFill>
                    <a:schemeClr val="bg1">
                      <a:lumMod val="50000"/>
                    </a:schemeClr>
                  </a:solidFill>
                </a:rPr>
                <a:t>, Dean, 2013)</a:t>
              </a:r>
              <a:endParaRPr lang="en-US" sz="2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146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Representations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Local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en-US" sz="2200" dirty="0" smtClean="0"/>
              <a:t>Neuron activated for only one concept</a:t>
            </a:r>
          </a:p>
          <a:p>
            <a:pPr lvl="1"/>
            <a:r>
              <a:rPr lang="en-US" sz="2200" dirty="0" smtClean="0"/>
              <a:t>One neuron activated per concept</a:t>
            </a:r>
            <a:endParaRPr lang="en-US" sz="2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Distributed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1"/>
            <a:r>
              <a:rPr lang="en-US" sz="2200" dirty="0" smtClean="0"/>
              <a:t>Neuron activated for many concepts</a:t>
            </a:r>
          </a:p>
          <a:p>
            <a:pPr lvl="1"/>
            <a:r>
              <a:rPr lang="en-US" sz="2200" dirty="0" smtClean="0"/>
              <a:t>Many neurons activated per concept</a:t>
            </a:r>
          </a:p>
          <a:p>
            <a:pPr lvl="1"/>
            <a:endParaRPr lang="en-US" sz="2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308743" y="3237570"/>
          <a:ext cx="5470504" cy="1438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664"/>
                <a:gridCol w="373680"/>
                <a:gridCol w="373680"/>
                <a:gridCol w="373680"/>
                <a:gridCol w="373680"/>
                <a:gridCol w="373680"/>
                <a:gridCol w="373680"/>
                <a:gridCol w="373680"/>
                <a:gridCol w="373680"/>
                <a:gridCol w="373680"/>
                <a:gridCol w="373680"/>
                <a:gridCol w="373680"/>
                <a:gridCol w="373680"/>
                <a:gridCol w="373680"/>
              </a:tblGrid>
              <a:tr h="23982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100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1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pPr marL="0" marR="0" indent="0" algn="l" defTabSz="8894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100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pPr marL="0" marR="0" indent="0" algn="l" defTabSz="8894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1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pPr marL="0" marR="0" indent="0" algn="l" defTabSz="8894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1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pPr marL="0" marR="0" indent="0" algn="l" defTabSz="8894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100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mr-IN" sz="11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pPr marL="0" marR="0" indent="0" algn="l" defTabSz="8894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1100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mr-IN" sz="1100" dirty="0" smtClean="0">
                          <a:solidFill>
                            <a:srgbClr val="C00000"/>
                          </a:solidFill>
                        </a:rPr>
                        <a:t>…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pPr marL="0" marR="0" indent="0" algn="l" defTabSz="8894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1100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pPr marL="0" marR="0" indent="0" algn="l" defTabSz="8894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100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pPr marL="0" marR="0" indent="0" algn="l" defTabSz="8894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100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59135" marR="59135" marT="29567" marB="29567"/>
                </a:tc>
              </a:tr>
              <a:tr h="23982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ABLE</a:t>
                      </a:r>
                      <a:endParaRPr lang="en-US" sz="1100" dirty="0"/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rgbClr val="00C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pPr marL="0" marR="0" indent="0" algn="l" defTabSz="8894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sz="1100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</a:tr>
              <a:tr h="23982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AXLE</a:t>
                      </a:r>
                      <a:endParaRPr lang="en-US" sz="1100" dirty="0"/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pPr marL="0" marR="0" indent="0" algn="l" defTabSz="8894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</a:tr>
              <a:tr h="23982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BOLT</a:t>
                      </a:r>
                      <a:endParaRPr lang="en-US" sz="1100" dirty="0"/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pPr marL="0" marR="0" indent="0" algn="l" defTabSz="8894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sz="1100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</a:tr>
              <a:tr h="23982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GEAR</a:t>
                      </a:r>
                      <a:endParaRPr lang="en-US" sz="1100" dirty="0"/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</a:tr>
              <a:tr h="23982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WEAR</a:t>
                      </a:r>
                      <a:endParaRPr lang="en-US" sz="1100" dirty="0"/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59135" marR="59135" marT="29567" marB="29567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795630" y="3402902"/>
          <a:ext cx="4619653" cy="1273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50723"/>
                <a:gridCol w="396893"/>
                <a:gridCol w="396893"/>
                <a:gridCol w="396893"/>
                <a:gridCol w="396893"/>
                <a:gridCol w="396893"/>
                <a:gridCol w="396893"/>
                <a:gridCol w="396893"/>
                <a:gridCol w="396893"/>
                <a:gridCol w="396893"/>
                <a:gridCol w="396893"/>
              </a:tblGrid>
              <a:tr h="2547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ABLE</a:t>
                      </a:r>
                      <a:endParaRPr lang="en-US" sz="1200" dirty="0"/>
                    </a:p>
                  </a:txBody>
                  <a:tcPr marL="62808" marR="62808" marT="31404" marB="31404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rgbClr val="00C000"/>
                        </a:solidFill>
                      </a:endParaRPr>
                    </a:p>
                  </a:txBody>
                  <a:tcPr marL="62808" marR="62808" marT="31404" marB="31404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marL="62808" marR="62808" marT="31404" marB="31404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marL="62808" marR="62808" marT="31404" marB="31404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marL="62808" marR="62808" marT="31404" marB="31404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marL="62808" marR="62808" marT="31404" marB="31404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marL="62808" marR="62808" marT="31404" marB="31404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marL="62808" marR="62808" marT="31404" marB="31404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marL="62808" marR="62808" marT="31404" marB="31404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marL="62808" marR="62808" marT="31404" marB="31404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marL="62808" marR="62808" marT="31404" marB="31404"/>
                </a:tc>
              </a:tr>
              <a:tr h="2547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AXLE</a:t>
                      </a:r>
                      <a:endParaRPr lang="en-US" sz="1200" dirty="0"/>
                    </a:p>
                  </a:txBody>
                  <a:tcPr marL="62808" marR="62808" marT="31404" marB="31404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marL="62808" marR="62808" marT="31404" marB="31404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marL="62808" marR="62808" marT="31404" marB="31404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marL="62808" marR="62808" marT="31404" marB="31404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marL="62808" marR="62808" marT="31404" marB="31404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marL="62808" marR="62808" marT="31404" marB="31404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marL="62808" marR="62808" marT="31404" marB="31404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marL="62808" marR="62808" marT="31404" marB="31404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marL="62808" marR="62808" marT="31404" marB="31404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marL="62808" marR="62808" marT="31404" marB="31404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marL="62808" marR="62808" marT="31404" marB="31404"/>
                </a:tc>
              </a:tr>
              <a:tr h="2547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BOLT</a:t>
                      </a:r>
                      <a:endParaRPr lang="en-US" sz="1200" dirty="0"/>
                    </a:p>
                  </a:txBody>
                  <a:tcPr marL="62808" marR="62808" marT="31404" marB="31404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marL="62808" marR="62808" marT="31404" marB="31404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marL="62808" marR="62808" marT="31404" marB="31404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marL="62808" marR="62808" marT="31404" marB="31404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marL="62808" marR="62808" marT="31404" marB="31404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marL="62808" marR="62808" marT="31404" marB="31404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marL="62808" marR="62808" marT="31404" marB="31404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marL="62808" marR="62808" marT="31404" marB="31404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marL="62808" marR="62808" marT="31404" marB="31404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marL="62808" marR="62808" marT="31404" marB="31404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marL="62808" marR="62808" marT="31404" marB="31404"/>
                </a:tc>
              </a:tr>
              <a:tr h="2547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GEAR</a:t>
                      </a:r>
                      <a:endParaRPr lang="en-US" sz="1200" dirty="0"/>
                    </a:p>
                  </a:txBody>
                  <a:tcPr marL="62808" marR="62808" marT="31404" marB="31404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marL="62808" marR="62808" marT="31404" marB="31404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marL="62808" marR="62808" marT="31404" marB="31404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marL="62808" marR="62808" marT="31404" marB="31404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marL="62808" marR="62808" marT="31404" marB="31404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marL="62808" marR="62808" marT="31404" marB="31404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marL="62808" marR="62808" marT="31404" marB="31404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marL="62808" marR="62808" marT="31404" marB="31404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marL="62808" marR="62808" marT="31404" marB="31404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marL="62808" marR="62808" marT="31404" marB="31404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marL="62808" marR="62808" marT="31404" marB="31404"/>
                </a:tc>
              </a:tr>
              <a:tr h="2547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WEAR</a:t>
                      </a:r>
                      <a:endParaRPr lang="en-US" sz="1200" dirty="0"/>
                    </a:p>
                  </a:txBody>
                  <a:tcPr marL="62808" marR="62808" marT="31404" marB="31404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marL="62808" marR="62808" marT="31404" marB="31404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marL="62808" marR="62808" marT="31404" marB="31404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marL="62808" marR="62808" marT="31404" marB="31404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marL="62808" marR="62808" marT="31404" marB="31404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marL="62808" marR="62808" marT="31404" marB="31404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marL="62808" marR="62808" marT="31404" marB="31404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marL="62808" marR="62808" marT="31404" marB="31404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marL="62808" marR="62808" marT="31404" marB="31404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marL="62808" marR="62808" marT="31404" marB="31404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C000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marL="62808" marR="62808" marT="31404" marB="3140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44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Representations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</a:t>
            </a:r>
          </a:p>
          <a:p>
            <a:pPr lvl="1"/>
            <a:r>
              <a:rPr lang="en-US" dirty="0" smtClean="0"/>
              <a:t>ABLE</a:t>
            </a:r>
          </a:p>
          <a:p>
            <a:r>
              <a:rPr lang="en-US" dirty="0" smtClean="0"/>
              <a:t>Distributed</a:t>
            </a:r>
          </a:p>
          <a:p>
            <a:pPr lvl="1"/>
            <a:r>
              <a:rPr lang="en-US" dirty="0" smtClean="0"/>
              <a:t>A/1, B/2, L/3, E/4</a:t>
            </a:r>
          </a:p>
          <a:p>
            <a:r>
              <a:rPr lang="en-US" dirty="0" smtClean="0"/>
              <a:t>Semi-distributed or sparse</a:t>
            </a:r>
          </a:p>
          <a:p>
            <a:pPr lvl="1"/>
            <a:r>
              <a:rPr lang="en-US" dirty="0" smtClean="0"/>
              <a:t>AB, BL, 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17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Many Concepts Can Be Represented Simultaneously?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</a:t>
            </a:r>
          </a:p>
          <a:p>
            <a:pPr lvl="1"/>
            <a:r>
              <a:rPr lang="en-US" dirty="0" smtClean="0"/>
              <a:t>all of them</a:t>
            </a:r>
          </a:p>
          <a:p>
            <a:r>
              <a:rPr lang="en-US" dirty="0" smtClean="0"/>
              <a:t>Distributed</a:t>
            </a:r>
          </a:p>
          <a:p>
            <a:pPr lvl="1"/>
            <a:r>
              <a:rPr lang="en-US" dirty="0" smtClean="0"/>
              <a:t>one</a:t>
            </a:r>
          </a:p>
          <a:p>
            <a:pPr lvl="1"/>
            <a:r>
              <a:rPr lang="en-US" dirty="0" smtClean="0"/>
              <a:t>binding problem</a:t>
            </a:r>
          </a:p>
          <a:p>
            <a:r>
              <a:rPr lang="en-US" dirty="0" smtClean="0"/>
              <a:t>Semi-distributed</a:t>
            </a:r>
          </a:p>
          <a:p>
            <a:pPr lvl="1"/>
            <a:r>
              <a:rPr lang="en-US" dirty="0" smtClean="0"/>
              <a:t>depends on similarity</a:t>
            </a:r>
            <a:endParaRPr lang="en-US"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5879173" y="1382755"/>
            <a:ext cx="11176000" cy="4754562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88931" indent="-88931" algn="l" defTabSz="889409" rtl="0" eaLnBrk="1" latinLnBrk="0" hangingPunct="1">
              <a:spcBef>
                <a:spcPts val="1946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kumimoji="1" sz="2735" b="1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5726" indent="-249034" algn="l" defTabSz="889409" rtl="0" eaLnBrk="1" latinLnBrk="0" hangingPunct="1">
              <a:spcBef>
                <a:spcPts val="1946"/>
              </a:spcBef>
              <a:spcAft>
                <a:spcPts val="0"/>
              </a:spcAft>
              <a:buFont typeface="Wingdings" pitchFamily="2" charset="2"/>
              <a:buChar char="§"/>
              <a:defRPr kumimoji="1" sz="2647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51604" indent="0" algn="l" defTabSz="889409" rtl="0" eaLnBrk="1" latinLnBrk="0" hangingPunct="1">
              <a:spcBef>
                <a:spcPts val="1167"/>
              </a:spcBef>
              <a:buClr>
                <a:schemeClr val="bg1"/>
              </a:buClr>
              <a:buSzPct val="25000"/>
              <a:buFont typeface="Calibri" pitchFamily="34" charset="0"/>
              <a:buChar char=" "/>
              <a:defRPr kumimoji="1" sz="2471" b="1" kern="120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00257" indent="-145236" algn="l" defTabSz="889409" rtl="0" eaLnBrk="1" latinLnBrk="0" hangingPunct="1">
              <a:spcBef>
                <a:spcPts val="1167"/>
              </a:spcBef>
              <a:buFont typeface="Arial"/>
              <a:buChar char="•"/>
              <a:defRPr kumimoji="1" sz="2294" b="1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551919" indent="0" algn="l" defTabSz="889409" rtl="0" eaLnBrk="1" latinLnBrk="0" hangingPunct="1">
              <a:spcBef>
                <a:spcPts val="778"/>
              </a:spcBef>
              <a:buFont typeface="Calibri" pitchFamily="34" charset="0"/>
              <a:buNone/>
              <a:defRPr kumimoji="1" sz="2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45875" indent="-222352" algn="l" defTabSz="8894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0579" indent="-222352" algn="l" defTabSz="8894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35284" indent="-222352" algn="l" defTabSz="8894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9988" indent="-222352" algn="l" defTabSz="8894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</a:t>
            </a:r>
            <a:endParaRPr lang="en-US" dirty="0" smtClean="0">
              <a:solidFill>
                <a:srgbClr val="7030A0"/>
              </a:solidFill>
            </a:endParaRP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ABLE, GEAR, WEAN</a:t>
            </a:r>
          </a:p>
          <a:p>
            <a:endParaRPr lang="en-US" dirty="0" smtClean="0">
              <a:solidFill>
                <a:srgbClr val="7030A0"/>
              </a:solidFill>
            </a:endParaRP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A/1, G/1, B/2, E/2, A/3, L/3, E/4, R/4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AB, AR, BL, EA, GE, LE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AN, AR, EA, GE, WE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4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2015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>
          <a:solidFill>
            <a:schemeClr val="tx1"/>
          </a:solidFill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accent1"/>
          </a:solidFill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3100" b="1" dirty="0">
            <a:solidFill>
              <a:srgbClr val="0F6FC6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95861</TotalTime>
  <Words>1745</Words>
  <Application>Microsoft Macintosh PowerPoint</Application>
  <PresentationFormat>Widescreen</PresentationFormat>
  <Paragraphs>1105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Calibri</vt:lpstr>
      <vt:lpstr>Cambria Math</vt:lpstr>
      <vt:lpstr>Mangal</vt:lpstr>
      <vt:lpstr>ＭＳ Ｐゴシック</vt:lpstr>
      <vt:lpstr>Wingdings</vt:lpstr>
      <vt:lpstr>Arial</vt:lpstr>
      <vt:lpstr>Default2015</vt:lpstr>
      <vt:lpstr>CSCI 5922 Neural Networks and Deep Learning: Representation</vt:lpstr>
      <vt:lpstr>Representation</vt:lpstr>
      <vt:lpstr>Representing An English Word</vt:lpstr>
      <vt:lpstr>Representing An English Word</vt:lpstr>
      <vt:lpstr>Representing An English Word</vt:lpstr>
      <vt:lpstr>Using Statistics of Natural Language To Discover Word Representations Useful For Other Tasks</vt:lpstr>
      <vt:lpstr>Comparison of Representations</vt:lpstr>
      <vt:lpstr>Comparing Representations</vt:lpstr>
      <vt:lpstr>How Many Concepts Can Be Represented Simultaneously?</vt:lpstr>
      <vt:lpstr>How Many Neurons Are Required?</vt:lpstr>
      <vt:lpstr>Is Similarity Structure Captured?</vt:lpstr>
      <vt:lpstr>Does Representation Support Generalization?</vt:lpstr>
      <vt:lpstr>How Difficult Is It To Interpret Representation?</vt:lpstr>
      <vt:lpstr>Representing New Concepts</vt:lpstr>
      <vt:lpstr>Tensor Product Representation (Smolensky, 1990)</vt:lpstr>
      <vt:lpstr>Representing Multiple Role-Filler Pairs</vt:lpstr>
      <vt:lpstr>Distributed Roles</vt:lpstr>
      <vt:lpstr>Similarity of ACT and CAT</vt:lpstr>
      <vt:lpstr>Distributed Filler</vt:lpstr>
      <vt:lpstr>Representing Magnitudes</vt:lpstr>
      <vt:lpstr>PowerPoint Presentation</vt:lpstr>
      <vt:lpstr>PowerPoint Presentation</vt:lpstr>
      <vt:lpstr>PowerPoint Presentation</vt:lpstr>
      <vt:lpstr>PowerPoint Presentation</vt:lpstr>
      <vt:lpstr>Psychologically Grounded Representations</vt:lpstr>
      <vt:lpstr>Log Scaling</vt:lpstr>
    </vt:vector>
  </TitlesOfParts>
  <Manager/>
  <Company/>
  <LinksUpToDate>false</LinksUpToDate>
  <SharedDoc>false</SharedDoc>
  <HyperlinkBase/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Michael C. Mozer</dc:creator>
  <cp:keywords/>
  <dc:description/>
  <cp:lastModifiedBy>Michael C Mozer</cp:lastModifiedBy>
  <cp:revision>4633</cp:revision>
  <cp:lastPrinted>2016-03-26T19:02:22Z</cp:lastPrinted>
  <dcterms:created xsi:type="dcterms:W3CDTF">2015-11-30T16:35:29Z</dcterms:created>
  <dcterms:modified xsi:type="dcterms:W3CDTF">2017-09-12T05:20:48Z</dcterms:modified>
  <cp:category/>
</cp:coreProperties>
</file>