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513" r:id="rId2"/>
    <p:sldId id="514" r:id="rId3"/>
    <p:sldId id="530" r:id="rId4"/>
    <p:sldId id="518" r:id="rId5"/>
    <p:sldId id="519" r:id="rId6"/>
    <p:sldId id="520" r:id="rId7"/>
    <p:sldId id="521" r:id="rId8"/>
    <p:sldId id="522" r:id="rId9"/>
    <p:sldId id="523" r:id="rId10"/>
    <p:sldId id="524" r:id="rId11"/>
    <p:sldId id="525" r:id="rId12"/>
    <p:sldId id="528" r:id="rId13"/>
    <p:sldId id="526" r:id="rId14"/>
    <p:sldId id="442" r:id="rId15"/>
    <p:sldId id="440" r:id="rId16"/>
    <p:sldId id="441" r:id="rId17"/>
    <p:sldId id="444" r:id="rId18"/>
    <p:sldId id="446" r:id="rId19"/>
    <p:sldId id="296" r:id="rId20"/>
    <p:sldId id="531" r:id="rId21"/>
    <p:sldId id="338" r:id="rId22"/>
    <p:sldId id="501" r:id="rId23"/>
    <p:sldId id="384" r:id="rId24"/>
    <p:sldId id="455" r:id="rId25"/>
    <p:sldId id="456" r:id="rId26"/>
    <p:sldId id="493" r:id="rId27"/>
    <p:sldId id="450" r:id="rId28"/>
    <p:sldId id="460" r:id="rId29"/>
    <p:sldId id="498" r:id="rId30"/>
    <p:sldId id="529" r:id="rId31"/>
    <p:sldId id="458" r:id="rId32"/>
    <p:sldId id="461" r:id="rId33"/>
    <p:sldId id="469" r:id="rId34"/>
    <p:sldId id="470" r:id="rId35"/>
    <p:sldId id="381" r:id="rId36"/>
    <p:sldId id="382" r:id="rId37"/>
    <p:sldId id="383" r:id="rId38"/>
    <p:sldId id="504" r:id="rId39"/>
    <p:sldId id="502" r:id="rId40"/>
    <p:sldId id="503" r:id="rId41"/>
    <p:sldId id="490" r:id="rId42"/>
    <p:sldId id="506" r:id="rId43"/>
    <p:sldId id="494" r:id="rId44"/>
    <p:sldId id="497" r:id="rId45"/>
    <p:sldId id="532" r:id="rId46"/>
    <p:sldId id="533" r:id="rId47"/>
    <p:sldId id="534" r:id="rId48"/>
    <p:sldId id="540" r:id="rId49"/>
    <p:sldId id="541" r:id="rId50"/>
    <p:sldId id="535" r:id="rId51"/>
    <p:sldId id="544" r:id="rId52"/>
    <p:sldId id="542" r:id="rId53"/>
    <p:sldId id="545" r:id="rId54"/>
    <p:sldId id="546" r:id="rId55"/>
    <p:sldId id="536" r:id="rId56"/>
    <p:sldId id="547" r:id="rId57"/>
    <p:sldId id="539" r:id="rId58"/>
    <p:sldId id="49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E00"/>
    <a:srgbClr val="0000FF"/>
    <a:srgbClr val="A09D00"/>
    <a:srgbClr val="00FF00"/>
    <a:srgbClr val="A50002"/>
    <a:srgbClr val="B419B3"/>
    <a:srgbClr val="FF0000"/>
    <a:srgbClr val="27D5F0"/>
    <a:srgbClr val="00674D"/>
    <a:srgbClr val="2E0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/>
    <p:restoredTop sz="85440"/>
  </p:normalViewPr>
  <p:slideViewPr>
    <p:cSldViewPr snapToGrid="0" snapToObjects="1">
      <p:cViewPr>
        <p:scale>
          <a:sx n="84" d="100"/>
          <a:sy n="84" d="100"/>
        </p:scale>
        <p:origin x="72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4F71-2A91-C84A-869D-4F4E1A19AFF8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B0918-989A-B147-B126-A98AEDAA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3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I explained</a:t>
            </a:r>
            <a:r>
              <a:rPr lang="en-US" baseline="0" dirty="0" smtClean="0"/>
              <a:t> in 1st lecture, my agenda as a cognitive scientist</a:t>
            </a:r>
          </a:p>
          <a:p>
            <a:r>
              <a:rPr lang="en-US" baseline="0" dirty="0" smtClean="0"/>
              <a:t>is partly to improve machine learning architectures through our</a:t>
            </a:r>
          </a:p>
          <a:p>
            <a:r>
              <a:rPr lang="en-US" baseline="0" dirty="0" smtClean="0"/>
              <a:t>understanding of human minds/brains.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Today: project the past year that has consumed me.</a:t>
            </a:r>
          </a:p>
          <a:p>
            <a:r>
              <a:rPr lang="en-US" baseline="0" dirty="0" smtClean="0"/>
              <a:t>Trying to answer this question for the case of memory</a:t>
            </a:r>
          </a:p>
          <a:p>
            <a:r>
              <a:rPr lang="en-US" baseline="0" dirty="0" smtClean="0"/>
              <a:t>The answer isn’t entirely clear, but the journey is the fun part.</a:t>
            </a:r>
          </a:p>
          <a:p>
            <a:r>
              <a:rPr lang="en-US" baseline="0" dirty="0" smtClean="0"/>
              <a:t>[that’s what people always say when their projects fail]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4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time an event OR STIMULUS occurs</a:t>
            </a:r>
            <a:r>
              <a:rPr lang="en-US" baseline="0" dirty="0" smtClean="0"/>
              <a:t> in the environment,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 a memory of this event is stored via multiple traces (redundant representation)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 Traces decay exponentially at different rates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 Memory strength is weighted sum of traces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 Slower Scales store memory (i.e., they learn) only when fast scales fail to predict event</a:t>
            </a:r>
          </a:p>
          <a:p>
            <a:r>
              <a:rPr lang="en-US" baseline="0" dirty="0" smtClean="0"/>
              <a:t>-- type of error correction learning</a:t>
            </a:r>
          </a:p>
          <a:p>
            <a:endParaRPr lang="en-US" baseline="0" dirty="0" smtClean="0"/>
          </a:p>
          <a:p>
            <a:r>
              <a:rPr lang="en-US" dirty="0" smtClean="0"/>
              <a:t>[*]</a:t>
            </a:r>
            <a:r>
              <a:rPr lang="en-US" baseline="0" dirty="0" smtClean="0"/>
              <a:t> Slower scales are weighted less heavily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weighted sum of traces is an exponential mixture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9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[exponential mixture] achieves a sort of scale invariance</a:t>
            </a:r>
          </a:p>
          <a:p>
            <a:endParaRPr lang="en-US" dirty="0" smtClean="0"/>
          </a:p>
          <a:p>
            <a:r>
              <a:rPr lang="en-US" dirty="0" smtClean="0"/>
              <a:t>If</a:t>
            </a:r>
            <a:r>
              <a:rPr lang="en-US" baseline="0" dirty="0" smtClean="0"/>
              <a:t> you have an infinite mixture of exponentials, weighted by an inverse gamma density, you get exactly a power function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Any finite mixture of exponentials gives a pretty darn good approximation to a power function.</a:t>
            </a:r>
          </a:p>
          <a:p>
            <a:r>
              <a:rPr lang="en-US" baseline="0" dirty="0" smtClean="0"/>
              <a:t>You don’t need all the flexibility of arbitrary mixture coefficients and time constants.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MCM, we use a three parameter </a:t>
            </a:r>
            <a:r>
              <a:rPr lang="en-US" baseline="0" dirty="0" err="1" smtClean="0"/>
              <a:t>formiulation</a:t>
            </a:r>
            <a:r>
              <a:rPr lang="en-US" baseline="0" dirty="0" smtClean="0"/>
              <a:t> to match arbitrary power functions to an arbitrary degree of accuracy.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All 3 models depend on ideas similar to this.</a:t>
            </a:r>
          </a:p>
          <a:p>
            <a:r>
              <a:rPr lang="en-US" baseline="0" dirty="0" smtClean="0"/>
              <a:t>All 3 models do a really nice job of explaining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r>
              <a:rPr lang="en-US" baseline="0" dirty="0" smtClean="0"/>
              <a:t> OF SLIDE: What can we do with a memory that has this characteristic?</a:t>
            </a:r>
          </a:p>
          <a:p>
            <a:r>
              <a:rPr lang="en-US" baseline="0" dirty="0" smtClean="0"/>
              <a:t>I’ll give you two very strong use cases.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9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90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switch gears. Let’s think about a different domain – product recommendation</a:t>
            </a:r>
          </a:p>
          <a:p>
            <a:endParaRPr lang="en-US" dirty="0" smtClean="0"/>
          </a:p>
          <a:p>
            <a:r>
              <a:rPr lang="en-US" dirty="0" smtClean="0"/>
              <a:t>[*]</a:t>
            </a:r>
            <a:r>
              <a:rPr lang="en-US" baseline="0" dirty="0" smtClean="0"/>
              <a:t> </a:t>
            </a:r>
            <a:r>
              <a:rPr lang="en-US" dirty="0" smtClean="0"/>
              <a:t>Over many years,</a:t>
            </a:r>
            <a:r>
              <a:rPr lang="en-US" baseline="0" dirty="0" smtClean="0"/>
              <a:t> I've hopped on shopping sites and looked for electronic toys.</a:t>
            </a:r>
          </a:p>
          <a:p>
            <a:r>
              <a:rPr lang="en-US" dirty="0" smtClean="0"/>
              <a:t>[*] And other times, I have to </a:t>
            </a:r>
            <a:r>
              <a:rPr lang="en-US" dirty="0" err="1" smtClean="0"/>
              <a:t>replentish</a:t>
            </a:r>
            <a:r>
              <a:rPr lang="en-US" dirty="0" smtClean="0"/>
              <a:t> my stock of my favorite lentils.</a:t>
            </a:r>
          </a:p>
          <a:p>
            <a:r>
              <a:rPr lang="en-US" dirty="0" smtClean="0"/>
              <a:t>[*] And then every once in a while, I have an emergency</a:t>
            </a:r>
            <a:r>
              <a:rPr lang="en-US" baseline="0" dirty="0" smtClean="0"/>
              <a:t> that requires a quick purchase.</a:t>
            </a:r>
          </a:p>
          <a:p>
            <a:r>
              <a:rPr lang="en-US" baseline="0" dirty="0" smtClean="0"/>
              <a:t>E.g., water heater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 question is: what to recommend at this time?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5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time scale and temporal distribution of behavior is critical for modeling and predicting many human activities.</a:t>
            </a:r>
          </a:p>
          <a:p>
            <a:endParaRPr lang="en-US" dirty="0" smtClean="0"/>
          </a:p>
          <a:p>
            <a:r>
              <a:rPr lang="en-US" dirty="0" smtClean="0"/>
              <a:t>Not just the 2 I</a:t>
            </a:r>
            <a:r>
              <a:rPr lang="en-US" baseline="0" dirty="0" smtClean="0"/>
              <a:t> mentioned but ...[*] </a:t>
            </a:r>
          </a:p>
          <a:p>
            <a:endParaRPr lang="en-US" baseline="0" dirty="0" smtClean="0"/>
          </a:p>
          <a:p>
            <a:r>
              <a:rPr lang="en-US" dirty="0" smtClean="0"/>
              <a:t>[*]</a:t>
            </a:r>
            <a:r>
              <a:rPr lang="en-US" baseline="0" dirty="0" smtClean="0"/>
              <a:t> </a:t>
            </a:r>
            <a:r>
              <a:rPr lang="en-US" dirty="0" smtClean="0"/>
              <a:t>All of these activities are</a:t>
            </a:r>
            <a:r>
              <a:rPr lang="en-US" baseline="0" dirty="0" smtClean="0"/>
              <a:t> characterized by events in time.</a:t>
            </a:r>
          </a:p>
          <a:p>
            <a:r>
              <a:rPr lang="en-US" baseline="0" dirty="0" smtClean="0"/>
              <a:t>[*] Discrete events, each associated with a time tag</a:t>
            </a:r>
          </a:p>
          <a:p>
            <a:r>
              <a:rPr lang="en-US" baseline="0" dirty="0" smtClean="0"/>
              <a:t>Typical sequence processing tasks we do with RNNs (e.g., language understanding) do not have the time tags</a:t>
            </a:r>
          </a:p>
          <a:p>
            <a:r>
              <a:rPr lang="en-US" baseline="0" dirty="0" smtClean="0"/>
              <a:t>Also important: gap between events can vary by many orders of magnitude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94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...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</a:t>
            </a:r>
            <a:r>
              <a:rPr lang="en-US" baseline="0" dirty="0" smtClean="0"/>
              <a:t> approach: incorporate time into the RNN dynamics</a:t>
            </a:r>
          </a:p>
          <a:p>
            <a:r>
              <a:rPr lang="en-US" baseline="0" dirty="0" smtClean="0"/>
              <a:t>We do this by defining a new type of recurrent neuron, like an LSTM neuron, that leverages the math of temporal point processes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47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Temporal point process is a stochastic process that produces a sequence of event times</a:t>
            </a:r>
          </a:p>
          <a:p>
            <a:r>
              <a:rPr lang="en-US" dirty="0" smtClean="0"/>
              <a:t>Characterized</a:t>
            </a:r>
            <a:r>
              <a:rPr lang="en-US" baseline="0" dirty="0" smtClean="0"/>
              <a:t> by conditional intensity function, </a:t>
            </a:r>
            <a:r>
              <a:rPr lang="en-US" dirty="0" smtClean="0"/>
              <a:t>calling it h(t) </a:t>
            </a:r>
          </a:p>
          <a:p>
            <a:r>
              <a:rPr lang="en-US" dirty="0" smtClean="0"/>
              <a:t>Within</a:t>
            </a:r>
            <a:r>
              <a:rPr lang="en-US" baseline="0" dirty="0" smtClean="0"/>
              <a:t> some small interval </a:t>
            </a:r>
            <a:r>
              <a:rPr lang="en-US" baseline="0" dirty="0" err="1" smtClean="0"/>
              <a:t>dt</a:t>
            </a:r>
            <a:r>
              <a:rPr lang="en-US" baseline="0" dirty="0" smtClean="0"/>
              <a:t>, h(t) is the event rate</a:t>
            </a:r>
            <a:endParaRPr lang="en-US" dirty="0" smtClean="0"/>
          </a:p>
          <a:p>
            <a:r>
              <a:rPr lang="en-US" dirty="0" smtClean="0"/>
              <a:t>h(t) is the rate of events occurring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07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We've</a:t>
            </a:r>
            <a:r>
              <a:rPr lang="en-US" baseline="0" dirty="0" smtClean="0"/>
              <a:t> explored </a:t>
            </a:r>
            <a:r>
              <a:rPr lang="en-US" dirty="0" smtClean="0"/>
              <a:t>HP, where</a:t>
            </a:r>
            <a:r>
              <a:rPr lang="en-US" baseline="0" dirty="0" smtClean="0"/>
              <a:t> the </a:t>
            </a:r>
            <a:r>
              <a:rPr lang="en-US" dirty="0" smtClean="0"/>
              <a:t>intensity depends on event history.</a:t>
            </a:r>
          </a:p>
          <a:p>
            <a:endParaRPr lang="en-US" dirty="0" smtClean="0"/>
          </a:p>
          <a:p>
            <a:r>
              <a:rPr lang="en-US" dirty="0" smtClean="0"/>
              <a:t>Self</a:t>
            </a:r>
            <a:r>
              <a:rPr lang="en-US" baseline="0" dirty="0" smtClean="0"/>
              <a:t> excitatory: INTENSITY INCREASES WITH EACH EVENT</a:t>
            </a:r>
          </a:p>
          <a:p>
            <a:r>
              <a:rPr lang="en-US" baseline="0" dirty="0" smtClean="0"/>
              <a:t>Decays over time:</a:t>
            </a:r>
          </a:p>
          <a:p>
            <a:r>
              <a:rPr lang="en-US" dirty="0" smtClean="0"/>
              <a:t>    EXPONENTIAL KERNEL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[*] </a:t>
            </a:r>
            <a:r>
              <a:rPr lang="en-US" dirty="0" err="1" smtClean="0"/>
              <a:t>Bursty</a:t>
            </a:r>
            <a:r>
              <a:rPr lang="en-US" dirty="0" smtClean="0"/>
              <a:t> property: useful for modeling phenomena</a:t>
            </a:r>
            <a:r>
              <a:rPr lang="en-US" baseline="0" dirty="0" smtClean="0"/>
              <a:t> like earthquakes, financial transactions crimes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Just to give you an intuition of where I’m going,</a:t>
            </a:r>
          </a:p>
          <a:p>
            <a:r>
              <a:rPr lang="en-US" baseline="0" dirty="0" smtClean="0"/>
              <a:t>Suppose that events are purchases of a particular product or class of products</a:t>
            </a:r>
          </a:p>
          <a:p>
            <a:r>
              <a:rPr lang="en-US" baseline="0" dirty="0" smtClean="0"/>
              <a:t>The more purchases you make, the more likely you are to make them in the NEAR future</a:t>
            </a:r>
          </a:p>
          <a:p>
            <a:r>
              <a:rPr lang="en-US" baseline="0" dirty="0" smtClean="0"/>
              <a:t>What “near” means depends on the rate of decay here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 Decay rate determines time scale of behavioral persistence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look at h(t) as hidden unit’s activation:</a:t>
            </a:r>
          </a:p>
          <a:p>
            <a:r>
              <a:rPr lang="en-US" baseline="0" dirty="0" smtClean="0"/>
              <a:t>decaying memory of past events. Like LSTM if decay rate is slow, unlike LSTM, it has built in forgetting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25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Earthquakes in the alps / </a:t>
            </a:r>
            <a:r>
              <a:rPr lang="en-US" dirty="0" err="1" smtClean="0"/>
              <a:t>haiti</a:t>
            </a:r>
            <a:r>
              <a:rPr lang="en-US" dirty="0" smtClean="0"/>
              <a:t> / new </a:t>
            </a:r>
            <a:r>
              <a:rPr lang="en-US" dirty="0" err="1" smtClean="0"/>
              <a:t>madrid</a:t>
            </a:r>
            <a:r>
              <a:rPr lang="en-US" dirty="0" smtClean="0"/>
              <a:t> (</a:t>
            </a:r>
            <a:r>
              <a:rPr lang="en-US" dirty="0" err="1" smtClean="0"/>
              <a:t>Misouri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bursty</a:t>
            </a:r>
            <a:r>
              <a:rPr lang="en-US" dirty="0" smtClean="0"/>
              <a:t> property</a:t>
            </a:r>
            <a:r>
              <a:rPr lang="en-US" baseline="0" dirty="0" smtClean="0"/>
              <a:t> at multiple time scales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3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should we care about human memory?</a:t>
            </a:r>
          </a:p>
          <a:p>
            <a:r>
              <a:rPr lang="en-US" baseline="0" dirty="0" smtClean="0"/>
              <a:t>I have 2 arguments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First, [*] the neural architecture of human vision has been inspirational throughout the history of computer vision. </a:t>
            </a:r>
          </a:p>
          <a:p>
            <a:r>
              <a:rPr lang="en-US" baseline="0" dirty="0" smtClean="0"/>
              <a:t>Perhaps the cog arch of memory can inspire the design of RAM systems.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Second, [*] Understanding human memory IS essential for ML systems that predict what information will be accessible or interesting to people at any moment.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15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Here's</a:t>
            </a:r>
            <a:r>
              <a:rPr lang="en-US" baseline="0" dirty="0" smtClean="0"/>
              <a:t> the conditional intensity function...</a:t>
            </a:r>
          </a:p>
          <a:p>
            <a:r>
              <a:rPr lang="en-US" baseline="0" dirty="0" smtClean="0"/>
              <a:t>[*][*][*]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Incremental formulation :</a:t>
            </a:r>
          </a:p>
          <a:p>
            <a:r>
              <a:rPr lang="en-US" dirty="0" smtClean="0"/>
              <a:t>initialize,</a:t>
            </a:r>
            <a:r>
              <a:rPr lang="en-US" baseline="0" dirty="0" smtClean="0"/>
              <a:t> and then perform discrete updates at event times, capturing the exponential decay that has </a:t>
            </a:r>
            <a:r>
              <a:rPr lang="en-US" baseline="0" dirty="0" err="1" smtClean="0"/>
              <a:t>occured</a:t>
            </a:r>
            <a:r>
              <a:rPr lang="en-US" baseline="0" dirty="0" smtClean="0"/>
              <a:t> during [*] the intervening time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one bit of notation: x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Neural net formulation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 is</a:t>
            </a:r>
            <a:r>
              <a:rPr lang="en-US" baseline="0" dirty="0" smtClean="0"/>
              <a:t> a recurrent hidden unit which accept input x from the layer below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 bunch of these units each looking for a different event type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[*] may think of mu, alpha, and gamma as neural net parameters but I’m going to make it a bit more interesting in a sec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[*] delta 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6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Observe</a:t>
            </a:r>
            <a:r>
              <a:rPr lang="en-US" baseline="0" dirty="0" smtClean="0"/>
              <a:t> a time series of some event, like purchases of electronics, and predict what comes next...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model parameters...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intensity, compute likelihood of another event in a given window of the future.</a:t>
            </a:r>
          </a:p>
          <a:p>
            <a:r>
              <a:rPr lang="en-US" baseline="0" dirty="0" smtClean="0"/>
              <a:t>[*] give this expression a name, 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</a:t>
            </a:r>
            <a:r>
              <a:rPr lang="en-US" baseline="0" dirty="0" smtClean="0"/>
              <a:t> INTEREST IN WATER HEATERS MAY BE SHORT LIVED, BUT WATER HEATERS ARE JUERGEN'S OBSESSION.</a:t>
            </a:r>
          </a:p>
          <a:p>
            <a:endParaRPr lang="en-US" dirty="0" smtClean="0"/>
          </a:p>
          <a:p>
            <a:r>
              <a:rPr lang="en-US" dirty="0" smtClean="0"/>
              <a:t>LADY GAGA</a:t>
            </a:r>
            <a:r>
              <a:rPr lang="en-US" baseline="0" dirty="0" smtClean="0"/>
              <a:t> MAY BE A FLEETING INTEREST OF SEPP'S, BUT SHE IS MY FAVORITE.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can't treat gamma as a parameter to be trained by gradient descent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3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log-linear set</a:t>
            </a:r>
            <a:r>
              <a:rPr lang="en-US" baseline="0" dirty="0" smtClean="0"/>
              <a:t> to cover a large dynamic range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likelihood comes from 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7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event</a:t>
            </a:r>
            <a:r>
              <a:rPr lang="en-US" baseline="0" dirty="0" smtClean="0"/>
              <a:t> sequence</a:t>
            </a:r>
          </a:p>
          <a:p>
            <a:r>
              <a:rPr lang="en-US" baseline="0" dirty="0" smtClean="0"/>
              <a:t>[*] resulting intensity functions at short, medium, long time scales</a:t>
            </a:r>
          </a:p>
          <a:p>
            <a:r>
              <a:rPr lang="en-US" baseline="0" dirty="0" smtClean="0"/>
              <a:t>[*] inference over gamma</a:t>
            </a:r>
          </a:p>
          <a:p>
            <a:r>
              <a:rPr lang="en-US" baseline="0" dirty="0" smtClean="0"/>
              <a:t>    - each vertical slice represents the posterior over time scales at a given moment</a:t>
            </a:r>
          </a:p>
          <a:p>
            <a:r>
              <a:rPr lang="en-US" baseline="0" dirty="0" smtClean="0"/>
              <a:t>    - the distribution shifts from </a:t>
            </a:r>
            <a:r>
              <a:rPr lang="en-US" baseline="0" dirty="0" err="1" smtClean="0"/>
              <a:t>unifrom</a:t>
            </a:r>
            <a:r>
              <a:rPr lang="en-US" baseline="0" dirty="0" smtClean="0"/>
              <a:t> to focused on the medium time scale</a:t>
            </a:r>
          </a:p>
          <a:p>
            <a:r>
              <a:rPr lang="en-US" baseline="0" dirty="0" smtClean="0"/>
              <a:t>     which is what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used to generate the sequence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 you can marginalize over gamma</a:t>
            </a:r>
          </a:p>
          <a:p>
            <a:r>
              <a:rPr lang="en-US" baseline="0" dirty="0" smtClean="0"/>
              <a:t>[*] to obtain an expected intensity</a:t>
            </a:r>
          </a:p>
          <a:p>
            <a:r>
              <a:rPr lang="en-US" baseline="0" dirty="0" smtClean="0"/>
              <a:t>without providing the time scale, the medium scale is inferred from data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0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[*] expected intensity marginalizing over time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39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7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holds history of past events</a:t>
            </a:r>
          </a:p>
          <a:p>
            <a:r>
              <a:rPr lang="en-US" dirty="0" smtClean="0"/>
              <a:t>ESSENTIALLY, BUILDS MEMORIES AT MULTIPLE TIME SCALES</a:t>
            </a:r>
          </a:p>
          <a:p>
            <a:r>
              <a:rPr lang="en-US" dirty="0" smtClean="0"/>
              <a:t>[*] LSTM...</a:t>
            </a:r>
          </a:p>
          <a:p>
            <a:endParaRPr lang="en-US" dirty="0" smtClean="0"/>
          </a:p>
          <a:p>
            <a:r>
              <a:rPr lang="en-US" dirty="0" smtClean="0"/>
              <a:t>[*] memory persistence depends on input history</a:t>
            </a:r>
          </a:p>
          <a:p>
            <a:r>
              <a:rPr lang="en-US" dirty="0" smtClean="0"/>
              <a:t>SELECTS APPROPRIATE TIME SCALE GIVEN INPUT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67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DETAILS YOU DON'T WANT TO SEE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7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[*] Basic RNN arch</a:t>
            </a:r>
          </a:p>
          <a:p>
            <a:r>
              <a:rPr lang="en-US" dirty="0" smtClean="0"/>
              <a:t>Feed in a sequence, one element at a time</a:t>
            </a:r>
          </a:p>
          <a:p>
            <a:r>
              <a:rPr lang="en-US" dirty="0" smtClean="0"/>
              <a:t>[*] LSTM</a:t>
            </a:r>
          </a:p>
          <a:p>
            <a:r>
              <a:rPr lang="en-US" dirty="0" smtClean="0"/>
              <a:t>[*] GRU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17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explain HP net, let's start with generic LSTM 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50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OPTIONAL:</a:t>
            </a:r>
          </a:p>
          <a:p>
            <a:endParaRPr lang="en-US" dirty="0" smtClean="0"/>
          </a:p>
          <a:p>
            <a:r>
              <a:rPr lang="en-US" dirty="0" smtClean="0"/>
              <a:t>Representation</a:t>
            </a:r>
          </a:p>
          <a:p>
            <a:pPr lvl="1"/>
            <a:r>
              <a:rPr lang="en-US" dirty="0" smtClean="0"/>
              <a:t>User-relative encoding of forum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6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hope is that HPM is picking up on different aspects of the data than LSTM,</a:t>
            </a:r>
            <a:r>
              <a:rPr lang="is-I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since LSTM relies on input gate whereas HPM does not</a:t>
            </a:r>
            <a:endParaRPr lang="is-I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is-I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r>
              <a:rPr lang="is-I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ADVANCING:</a:t>
            </a:r>
            <a:endParaRPr lang="is-I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last.fm</a:t>
            </a:r>
            <a:r>
              <a:rPr lang="is-I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artist choice data set that i won’t talk about. produced results much like reddit</a:t>
            </a:r>
            <a:endParaRPr lang="is-I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4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94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wrap up,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7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Tani</a:t>
            </a:r>
            <a:r>
              <a:rPr lang="en-US" baseline="0" dirty="0" smtClean="0"/>
              <a:t> - papers on multiscale </a:t>
            </a:r>
            <a:r>
              <a:rPr lang="en-US" baseline="0" dirty="0" err="1" smtClean="0"/>
              <a:t>rnns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50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explicitly predict time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21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49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x_k</a:t>
            </a:r>
            <a:r>
              <a:rPr lang="en-US" dirty="0" smtClean="0"/>
              <a:t> input</a:t>
            </a:r>
            <a:r>
              <a:rPr lang="en-US" baseline="0" dirty="0" smtClean="0"/>
              <a:t> at step k; h_{k-1} previous hidden</a:t>
            </a:r>
          </a:p>
          <a:p>
            <a:r>
              <a:rPr lang="en-US" baseline="0" dirty="0" smtClean="0"/>
              <a:t>input and </a:t>
            </a:r>
            <a:r>
              <a:rPr lang="en-US" baseline="0" dirty="0" err="1" smtClean="0"/>
              <a:t>prev</a:t>
            </a:r>
            <a:r>
              <a:rPr lang="en-US" baseline="0" dirty="0" smtClean="0"/>
              <a:t> hidden feed into:</a:t>
            </a:r>
          </a:p>
          <a:p>
            <a:r>
              <a:rPr lang="en-US" baseline="0" dirty="0" smtClean="0"/>
              <a:t>[*] r: reset gate: determine how much of the hidden state should be fed back</a:t>
            </a:r>
          </a:p>
          <a:p>
            <a:r>
              <a:rPr lang="en-US" baseline="0" dirty="0" smtClean="0"/>
              <a:t>[*] q: event signal based on input and whatever portion of hidden state is fed back</a:t>
            </a:r>
          </a:p>
          <a:p>
            <a:r>
              <a:rPr lang="en-US" baseline="0" dirty="0" smtClean="0"/>
              <a:t>[*] s: storage gate: determine what fraction of the event signal to store (they call UPDATE gate)</a:t>
            </a:r>
          </a:p>
          <a:p>
            <a:r>
              <a:rPr lang="en-US" baseline="0" dirty="0" smtClean="0"/>
              <a:t>[*] hidden update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44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 function for population of individuals and</a:t>
            </a:r>
            <a:r>
              <a:rPr lang="en-US" baseline="0" dirty="0" smtClean="0"/>
              <a:t> a given item, or population of items and a given individual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Can’t tell what function looks like for an individual and a specific item, because probing memory influences memory (unlike NN models)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Real world studies are scary:  med students forget 1/3 of basic science knowledge after 1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, ½ by 2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, 85% by 25 </a:t>
            </a:r>
            <a:r>
              <a:rPr lang="en-US" baseline="0" dirty="0" err="1" smtClean="0"/>
              <a:t>yr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many of you may know from your psych 1 courses years back, ...[NEXT]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93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Reconceptualizing</a:t>
            </a:r>
            <a:r>
              <a:rPr lang="en-US" baseline="0" dirty="0" smtClean="0"/>
              <a:t> the GRU:</a:t>
            </a:r>
          </a:p>
          <a:p>
            <a:r>
              <a:rPr lang="en-US" baseline="0" dirty="0" smtClean="0"/>
              <a:t>let's look at storage gate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20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687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974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r>
              <a:rPr lang="en-US" baseline="0" dirty="0" smtClean="0"/>
              <a:t> representation is split across time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53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scale</a:t>
            </a:r>
            <a:r>
              <a:rPr lang="en-US" baseline="0" dirty="0" smtClean="0"/>
              <a:t> on horizontal axis (log units)</a:t>
            </a:r>
          </a:p>
          <a:p>
            <a:r>
              <a:rPr lang="en-US" baseline="0" dirty="0" smtClean="0"/>
              <a:t>half life on vertical axis (also log units)</a:t>
            </a:r>
          </a:p>
          <a:p>
            <a:r>
              <a:rPr lang="en-US" baseline="0" dirty="0" smtClean="0"/>
              <a:t>dashed line: the desired relationship</a:t>
            </a:r>
          </a:p>
          <a:p>
            <a:r>
              <a:rPr lang="en-US" baseline="0" dirty="0" smtClean="0"/>
              <a:t>[*] Represent...</a:t>
            </a:r>
          </a:p>
          <a:p>
            <a:r>
              <a:rPr lang="en-US" baseline="0" dirty="0" smtClean="0"/>
              <a:t>open circles = discrete set of scales</a:t>
            </a:r>
          </a:p>
          <a:p>
            <a:r>
              <a:rPr lang="en-US" baseline="0" dirty="0" smtClean="0"/>
              <a:t>[*] Represent...</a:t>
            </a:r>
          </a:p>
          <a:p>
            <a:r>
              <a:rPr lang="en-US" baseline="0" dirty="0" smtClean="0"/>
              <a:t>solid line is what we achieve with a mixture </a:t>
            </a:r>
            <a:r>
              <a:rPr lang="mr-IN" baseline="0" dirty="0" smtClean="0"/>
              <a:t>–</a:t>
            </a:r>
            <a:r>
              <a:rPr lang="en-US" baseline="0" dirty="0" smtClean="0"/>
              <a:t> can get full range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[*]here are decay curves for various time scales: </a:t>
            </a:r>
          </a:p>
          <a:p>
            <a:r>
              <a:rPr lang="en-US" baseline="0" dirty="0" smtClean="0"/>
              <a:t>solid is true exponential decay</a:t>
            </a:r>
          </a:p>
          <a:p>
            <a:r>
              <a:rPr lang="en-US" baseline="0" dirty="0" smtClean="0"/>
              <a:t>dashed is mixture</a:t>
            </a:r>
          </a:p>
          <a:p>
            <a:r>
              <a:rPr lang="en-US" baseline="0" dirty="0" smtClean="0"/>
              <a:t>note that half lives (open circles) match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576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r>
              <a:rPr lang="en-US" baseline="0" dirty="0" smtClean="0"/>
              <a:t> representation is split across time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976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</a:t>
            </a:r>
            <a:r>
              <a:rPr lang="en-US" baseline="0" dirty="0" smtClean="0"/>
              <a:t> task because many intervening symbols and only delta-t is provided so needs to sum up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826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orange bar: removing </a:t>
            </a:r>
            <a:r>
              <a:rPr lang="en-US" dirty="0" err="1" smtClean="0"/>
              <a:t>diferent</a:t>
            </a:r>
            <a:r>
              <a:rPr lang="en-US" baseline="0" dirty="0" smtClean="0"/>
              <a:t> time scales </a:t>
            </a:r>
            <a:r>
              <a:rPr lang="mr-IN" baseline="0" dirty="0" smtClean="0"/>
              <a:t>–</a:t>
            </a:r>
            <a:r>
              <a:rPr lang="en-US" baseline="0" dirty="0" smtClean="0"/>
              <a:t> so just acts like a memory and you can choose which slot to store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595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aseline="0" dirty="0" smtClean="0"/>
              <a:t>What does this say about domain bias and models? It means I haven’t found the right sort of bias yet</a:t>
            </a:r>
          </a:p>
          <a:p>
            <a:endParaRPr lang="is-IS" baseline="0" dirty="0" smtClean="0"/>
          </a:p>
          <a:p>
            <a:r>
              <a:rPr lang="is-IS" baseline="0" dirty="0" smtClean="0"/>
              <a:t>LSTM/GRU have a bias </a:t>
            </a:r>
            <a:r>
              <a:rPr lang="mr-IN" baseline="0" dirty="0" smtClean="0"/>
              <a:t>–</a:t>
            </a:r>
            <a:r>
              <a:rPr lang="is-IS" baseline="0" dirty="0" smtClean="0"/>
              <a:t> the recurrent linear self connection </a:t>
            </a:r>
            <a:r>
              <a:rPr lang="mr-IN" baseline="0" dirty="0" smtClean="0"/>
              <a:t>–</a:t>
            </a:r>
            <a:r>
              <a:rPr lang="is-IS" baseline="0" dirty="0" smtClean="0"/>
              <a:t> but it’s more of a bias that helps the net propagate gradient signals.</a:t>
            </a:r>
          </a:p>
          <a:p>
            <a:r>
              <a:rPr lang="is-IS" baseline="0" dirty="0" smtClean="0"/>
              <a:t>Feels like there has to be more structure in memory systems that we can exploit.</a:t>
            </a:r>
          </a:p>
          <a:p>
            <a:r>
              <a:rPr lang="is-IS" baseline="0" dirty="0" smtClean="0"/>
              <a:t>Problem with failure and being stubborn: i’ll probably waste the rest of my life on this</a:t>
            </a:r>
          </a:p>
          <a:p>
            <a:r>
              <a:rPr lang="is-IS" baseline="0" dirty="0" smtClean="0"/>
              <a:t>But I welcome any ideas that you have!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685800"/>
            <a:ext cx="5959475" cy="3352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Forgetting</a:t>
            </a:r>
            <a:r>
              <a:rPr lang="en-US" baseline="0" dirty="0" smtClean="0"/>
              <a:t> is influenced by the temporal distribution of study.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Spaced study produces more robust and durable learning than massed study.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(Usually explained in psych 1 as "don't cram for exam". That's actually a lie.</a:t>
            </a:r>
          </a:p>
          <a:p>
            <a:r>
              <a:rPr lang="en-US" baseline="0" dirty="0" smtClean="0"/>
              <a:t>If you want to do well on the exam, ...)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9284-36C7-4E8E-BE0F-81E8314E9A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23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Nonmonotonic</a:t>
            </a:r>
            <a:r>
              <a:rPr lang="en-US" dirty="0" smtClean="0"/>
              <a:t>:</a:t>
            </a:r>
            <a:r>
              <a:rPr lang="en-US" baseline="0" dirty="0" smtClean="0"/>
              <a:t> short spacing bad, long spacing bad. Optimum in between.</a:t>
            </a:r>
          </a:p>
          <a:p>
            <a:r>
              <a:rPr lang="en-US" dirty="0" smtClean="0"/>
              <a:t>Optimal </a:t>
            </a:r>
            <a:r>
              <a:rPr lang="en-US" baseline="0" dirty="0" smtClean="0"/>
              <a:t>spacing increases with retention interval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9284-36C7-4E8E-BE0F-81E8314E9A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dot is one published paper.</a:t>
            </a:r>
          </a:p>
          <a:p>
            <a:r>
              <a:rPr lang="en-US" dirty="0" smtClean="0"/>
              <a:t>The retention interval</a:t>
            </a:r>
            <a:r>
              <a:rPr lang="en-US" baseline="0" dirty="0" smtClean="0"/>
              <a:t> in the study is on the horizontal axis; the optimal spacing is on the y axis.</a:t>
            </a:r>
          </a:p>
          <a:p>
            <a:r>
              <a:rPr lang="en-US" baseline="0" dirty="0" smtClean="0"/>
              <a:t>Both in log coordinates.</a:t>
            </a:r>
          </a:p>
          <a:p>
            <a:r>
              <a:rPr lang="en-US" baseline="0" dirty="0" smtClean="0"/>
              <a:t>Straight line fit = power-law relationship.</a:t>
            </a:r>
          </a:p>
          <a:p>
            <a:r>
              <a:rPr lang="en-US" baseline="0" dirty="0" smtClean="0"/>
              <a:t>This is evidence for time-scale invariance of memory.</a:t>
            </a:r>
            <a:endParaRPr lang="en-US" dirty="0" smtClean="0"/>
          </a:p>
          <a:p>
            <a:r>
              <a:rPr lang="en-US" dirty="0" smtClean="0"/>
              <a:t>-- rescale</a:t>
            </a:r>
            <a:r>
              <a:rPr lang="en-US" baseline="0" dirty="0" smtClean="0"/>
              <a:t> time it’s same formula, same exponent, different constant.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2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built a model to predict the shape of the spacing curve</a:t>
            </a:r>
          </a:p>
          <a:p>
            <a:endParaRPr lang="en-US" dirty="0" smtClean="0"/>
          </a:p>
          <a:p>
            <a:r>
              <a:rPr lang="en-US" dirty="0" err="1" smtClean="0"/>
              <a:t>Multiscale</a:t>
            </a:r>
            <a:r>
              <a:rPr lang="en-US" dirty="0" smtClean="0"/>
              <a:t> context model </a:t>
            </a:r>
            <a:r>
              <a:rPr lang="is-IS" dirty="0" smtClean="0"/>
              <a:t>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65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Rate-sensitive habituation: animal</a:t>
            </a:r>
            <a:r>
              <a:rPr lang="en-US" baseline="0" dirty="0" smtClean="0"/>
              <a:t> literature – rate, pigeon, blowfly (Sander)</a:t>
            </a:r>
          </a:p>
          <a:p>
            <a:r>
              <a:rPr lang="en-US" baseline="0" dirty="0" smtClean="0"/>
              <a:t>Poke it -&gt; HABITUATION.</a:t>
            </a:r>
          </a:p>
          <a:p>
            <a:r>
              <a:rPr lang="en-US" baseline="0" dirty="0" smtClean="0"/>
              <a:t>Wait 5 min -&gt; shock/jump</a:t>
            </a:r>
          </a:p>
          <a:p>
            <a:r>
              <a:rPr lang="en-US" baseline="0" dirty="0" smtClean="0"/>
              <a:t>RECOVERY FROM HABITUATION</a:t>
            </a:r>
          </a:p>
          <a:p>
            <a:r>
              <a:rPr lang="en-US" baseline="0" dirty="0" smtClean="0"/>
              <a:t>Time for recovery depends on rate at which </a:t>
            </a:r>
            <a:r>
              <a:rPr lang="en-US" baseline="0" dirty="0" err="1" smtClean="0"/>
              <a:t>stimuil</a:t>
            </a:r>
            <a:r>
              <a:rPr lang="en-US" baseline="0" dirty="0" smtClean="0"/>
              <a:t> are administered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Motor adaptation: as your body changes, the response of your motor system needs to adapt.</a:t>
            </a:r>
          </a:p>
          <a:p>
            <a:r>
              <a:rPr lang="en-US" baseline="0" dirty="0" smtClean="0"/>
              <a:t>Some of these adaptations are due to short term processes, like being exhausted</a:t>
            </a:r>
          </a:p>
          <a:p>
            <a:r>
              <a:rPr lang="en-US" baseline="0" dirty="0" smtClean="0"/>
              <a:t>Some are due to intermediate term processes, like a muscle injury</a:t>
            </a:r>
          </a:p>
          <a:p>
            <a:r>
              <a:rPr lang="en-US" baseline="0" dirty="0" smtClean="0"/>
              <a:t>Some are due to long-term processes, like maturation or muscle atrophy</a:t>
            </a:r>
          </a:p>
          <a:p>
            <a:endParaRPr lang="en-US" baseline="0" dirty="0" smtClean="0"/>
          </a:p>
          <a:p>
            <a:r>
              <a:rPr lang="en-US" baseline="0" dirty="0" smtClean="0"/>
              <a:t>Even though the mechanisms are different in each model, they share the same key ideas.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4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4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9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3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0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4" y="274641"/>
            <a:ext cx="2743200" cy="5851526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6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31"/>
            <a:ext cx="10936320" cy="1137719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2848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6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2040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0" y="1604329"/>
            <a:ext cx="539136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328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4" y="1371604"/>
            <a:ext cx="11176000" cy="4754562"/>
          </a:xfrm>
        </p:spPr>
        <p:txBody>
          <a:bodyPr/>
          <a:lstStyle>
            <a:lvl1pPr marL="88931" indent="-88931">
              <a:spcBef>
                <a:spcPts val="1946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355726">
              <a:spcBef>
                <a:spcPts val="1946"/>
              </a:spcBef>
              <a:spcAft>
                <a:spcPts val="0"/>
              </a:spcAft>
              <a:defRPr sz="2647">
                <a:solidFill>
                  <a:schemeClr val="accent2"/>
                </a:solidFill>
              </a:defRPr>
            </a:lvl2pPr>
            <a:lvl3pPr marL="351604" indent="0">
              <a:spcBef>
                <a:spcPts val="1167"/>
              </a:spcBef>
              <a:buFont typeface="Calibri" pitchFamily="34" charset="0"/>
              <a:buChar char=" "/>
              <a:defRPr sz="2471">
                <a:solidFill>
                  <a:schemeClr val="accent6">
                    <a:lumMod val="75000"/>
                  </a:schemeClr>
                </a:solidFill>
              </a:defRPr>
            </a:lvl3pPr>
            <a:lvl4pPr marL="500257" indent="-145236">
              <a:spcBef>
                <a:spcPts val="1167"/>
              </a:spcBef>
              <a:buFont typeface="Arial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4pPr>
            <a:lvl5pPr marL="551919" indent="0">
              <a:spcBef>
                <a:spcPts val="778"/>
              </a:spcBef>
              <a:buFont typeface="Calibri" pitchFamily="34" charset="0"/>
              <a:buNone/>
              <a:defRPr sz="211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883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4659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89316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33975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4pPr>
            <a:lvl5pPr marL="1778633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5pPr>
            <a:lvl6pPr marL="2223292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6pPr>
            <a:lvl7pPr marL="2667950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7pPr>
            <a:lvl8pPr marL="3112609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8pPr>
            <a:lvl9pPr marL="3557267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8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8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7"/>
            <a:ext cx="5389033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6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6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7" cy="5853113"/>
          </a:xfrm>
        </p:spPr>
        <p:txBody>
          <a:bodyPr/>
          <a:lstStyle>
            <a:lvl1pPr>
              <a:defRPr sz="3088"/>
            </a:lvl1pPr>
            <a:lvl2pPr>
              <a:defRPr sz="2735"/>
            </a:lvl2pPr>
            <a:lvl3pPr>
              <a:defRPr sz="2294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088"/>
            </a:lvl1pPr>
            <a:lvl2pPr marL="444659" indent="0">
              <a:buNone/>
              <a:defRPr sz="2735"/>
            </a:lvl2pPr>
            <a:lvl3pPr marL="889316" indent="0">
              <a:buNone/>
              <a:defRPr sz="2294"/>
            </a:lvl3pPr>
            <a:lvl4pPr marL="1333975" indent="0">
              <a:buNone/>
              <a:defRPr sz="1941"/>
            </a:lvl4pPr>
            <a:lvl5pPr marL="1778633" indent="0">
              <a:buNone/>
              <a:defRPr sz="1941"/>
            </a:lvl5pPr>
            <a:lvl6pPr marL="2223292" indent="0">
              <a:buNone/>
              <a:defRPr sz="1941"/>
            </a:lvl6pPr>
            <a:lvl7pPr marL="2667950" indent="0">
              <a:buNone/>
              <a:defRPr sz="1941"/>
            </a:lvl7pPr>
            <a:lvl8pPr marL="3112609" indent="0">
              <a:buNone/>
              <a:defRPr sz="1941"/>
            </a:lvl8pPr>
            <a:lvl9pPr marL="3557267" indent="0">
              <a:buNone/>
              <a:defRPr sz="1941"/>
            </a:lvl9pPr>
          </a:lstStyle>
          <a:p>
            <a:r>
              <a:rPr lang="en-US" altLang="ja-JP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10/17/17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889409" rtl="0" eaLnBrk="1" latinLnBrk="0" hangingPunct="1">
        <a:spcBef>
          <a:spcPct val="0"/>
        </a:spcBef>
        <a:buNone/>
        <a:defRPr kumimoji="1" sz="353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49034" indent="-249034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444705" indent="-88941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294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667056" indent="-222352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294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889409" indent="0" algn="l" defTabSz="889409" rtl="0" eaLnBrk="1" latinLnBrk="0" hangingPunct="1">
        <a:spcBef>
          <a:spcPct val="20000"/>
        </a:spcBef>
        <a:buFontTx/>
        <a:buNone/>
        <a:defRPr kumimoji="1" sz="194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445875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90579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35284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9988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4705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89409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34114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78818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23523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68227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12932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57636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0.png"/><Relationship Id="rId12" Type="http://schemas.openxmlformats.org/officeDocument/2006/relationships/image" Target="../media/image20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Relationship Id="rId3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70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78.png"/><Relationship Id="rId5" Type="http://schemas.openxmlformats.org/officeDocument/2006/relationships/image" Target="../media/image61.png"/><Relationship Id="rId6" Type="http://schemas.openxmlformats.org/officeDocument/2006/relationships/image" Target="../media/image79.png"/><Relationship Id="rId7" Type="http://schemas.openxmlformats.org/officeDocument/2006/relationships/image" Target="../media/image67.png"/><Relationship Id="rId8" Type="http://schemas.openxmlformats.org/officeDocument/2006/relationships/image" Target="../media/image75.png"/><Relationship Id="rId9" Type="http://schemas.openxmlformats.org/officeDocument/2006/relationships/image" Target="../media/image80.png"/><Relationship Id="rId10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gif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5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49400"/>
            <a:ext cx="10363200" cy="19155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CSCI 5922: Deep Learning and </a:t>
            </a:r>
            <a:r>
              <a:rPr lang="en-US" smtClean="0"/>
              <a:t>Neural Networks</a:t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>Improving </a:t>
            </a:r>
            <a:r>
              <a:rPr lang="en-US" dirty="0" smtClean="0"/>
              <a:t>Recurrent Net Memories</a:t>
            </a:r>
            <a:br>
              <a:rPr lang="en-US" dirty="0" smtClean="0"/>
            </a:br>
            <a:r>
              <a:rPr lang="en-US" dirty="0" smtClean="0"/>
              <a:t>By Understanding Human Memory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Michael C. </a:t>
            </a:r>
            <a:r>
              <a:rPr lang="en-US" dirty="0" err="1" smtClean="0">
                <a:solidFill>
                  <a:schemeClr val="tx1"/>
                </a:solidFill>
              </a:rPr>
              <a:t>Mozer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Department of Computer Science</a:t>
            </a:r>
            <a:br>
              <a:rPr lang="en-US" dirty="0" smtClean="0"/>
            </a:br>
            <a:r>
              <a:rPr lang="en-US" dirty="0" smtClean="0"/>
              <a:t>University of Colorado, Boulder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2773" y="6172200"/>
            <a:ext cx="6246454" cy="51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40" b="1" dirty="0" smtClean="0"/>
              <a:t>collaborators: Denis </a:t>
            </a:r>
            <a:r>
              <a:rPr lang="en-US" sz="2740" b="1" dirty="0" err="1" smtClean="0"/>
              <a:t>Kazakov</a:t>
            </a:r>
            <a:r>
              <a:rPr lang="en-US" sz="2740" b="1" dirty="0" smtClean="0"/>
              <a:t>, Rob Lindsey</a:t>
            </a:r>
            <a:endParaRPr lang="en-US" sz="2740" b="1" dirty="0"/>
          </a:p>
        </p:txBody>
      </p:sp>
    </p:spTree>
    <p:extLst>
      <p:ext uri="{BB962C8B-B14F-4D97-AF65-F5344CB8AC3E}">
        <p14:creationId xmlns:p14="http://schemas.microsoft.com/office/powerpoint/2010/main" val="718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344773"/>
            <a:ext cx="6429111" cy="6130977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Multiscale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Context Model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Mozer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et al., 2009)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Neural network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Explains spacing effects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Multiple Time Scale Model</a:t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Staddon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Chelaru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&amp;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Higa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2002)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Cascade of leaky integrators</a:t>
            </a:r>
          </a:p>
          <a:p>
            <a:pPr lvl="1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Explains rate-sensitive habituation</a:t>
            </a:r>
          </a:p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Kording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Tenenbaum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Shadmehr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(2007)</a:t>
            </a:r>
          </a:p>
          <a:p>
            <a:pPr lvl="1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Kalman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filter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Explains motor adaptation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932"/>
          <a:stretch/>
        </p:blipFill>
        <p:spPr>
          <a:xfrm>
            <a:off x="6556155" y="690798"/>
            <a:ext cx="5280999" cy="1259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997" y="4292136"/>
            <a:ext cx="1539315" cy="2420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818" y="2730711"/>
            <a:ext cx="4133672" cy="9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90" y="152400"/>
            <a:ext cx="6690610" cy="838200"/>
          </a:xfrm>
        </p:spPr>
        <p:txBody>
          <a:bodyPr/>
          <a:lstStyle/>
          <a:p>
            <a:pPr algn="l"/>
            <a:r>
              <a:rPr lang="en-US" dirty="0" smtClean="0"/>
              <a:t>Key Features Of All Three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3" y="1234137"/>
            <a:ext cx="11255945" cy="54065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Each time an </a:t>
            </a:r>
            <a:r>
              <a:rPr lang="en-US" dirty="0" smtClean="0">
                <a:solidFill>
                  <a:srgbClr val="FF0000"/>
                </a:solidFill>
              </a:rPr>
              <a:t>event</a:t>
            </a:r>
            <a:r>
              <a:rPr lang="en-US" dirty="0" smtClean="0"/>
              <a:t> occurs</a:t>
            </a:r>
            <a:br>
              <a:rPr lang="en-US" dirty="0" smtClean="0"/>
            </a:br>
            <a:r>
              <a:rPr lang="en-US" dirty="0" smtClean="0"/>
              <a:t>in the environment</a:t>
            </a:r>
            <a:r>
              <a:rPr lang="is-IS" dirty="0" smtClean="0"/>
              <a:t>…</a:t>
            </a:r>
          </a:p>
          <a:p>
            <a:r>
              <a:rPr lang="en-US" dirty="0" smtClean="0"/>
              <a:t>A memory of this </a:t>
            </a:r>
            <a:r>
              <a:rPr lang="en-US" dirty="0" smtClean="0">
                <a:solidFill>
                  <a:srgbClr val="FF0000"/>
                </a:solidFill>
              </a:rPr>
              <a:t>event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is stored via multiple </a:t>
            </a:r>
            <a:r>
              <a:rPr lang="en-US" i="1" dirty="0" smtClean="0"/>
              <a:t>traces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Traces decay exponentially</a:t>
            </a:r>
            <a:br>
              <a:rPr lang="en-US" dirty="0" smtClean="0"/>
            </a:br>
            <a:r>
              <a:rPr lang="en-US" dirty="0" smtClean="0"/>
              <a:t>at different </a:t>
            </a:r>
            <a:r>
              <a:rPr lang="en-US" dirty="0" smtClean="0">
                <a:solidFill>
                  <a:srgbClr val="00B0F0"/>
                </a:solidFill>
              </a:rPr>
              <a:t>rates</a:t>
            </a:r>
          </a:p>
          <a:p>
            <a:r>
              <a:rPr lang="en-US" dirty="0" smtClean="0"/>
              <a:t>Memory strength is</a:t>
            </a:r>
            <a:br>
              <a:rPr lang="en-US" dirty="0" smtClean="0"/>
            </a:br>
            <a:r>
              <a:rPr lang="en-US" dirty="0" smtClean="0"/>
              <a:t>weighted </a:t>
            </a:r>
            <a:r>
              <a:rPr lang="en-US" dirty="0" smtClean="0">
                <a:solidFill>
                  <a:srgbClr val="FFC000"/>
                </a:solidFill>
              </a:rPr>
              <a:t>sum</a:t>
            </a:r>
            <a:r>
              <a:rPr lang="en-US" dirty="0" smtClean="0"/>
              <a:t> of traces</a:t>
            </a:r>
          </a:p>
          <a:p>
            <a:r>
              <a:rPr lang="en-US" dirty="0" smtClean="0"/>
              <a:t>Slower scales are </a:t>
            </a:r>
            <a:r>
              <a:rPr lang="en-US" dirty="0" err="1" smtClean="0"/>
              <a:t>downweighted</a:t>
            </a:r>
            <a:r>
              <a:rPr lang="en-US" dirty="0" smtClean="0"/>
              <a:t> relative to faster scales</a:t>
            </a:r>
          </a:p>
          <a:p>
            <a:r>
              <a:rPr lang="en-US" dirty="0" smtClean="0"/>
              <a:t>Slower scales </a:t>
            </a:r>
            <a:r>
              <a:rPr lang="en-US" dirty="0"/>
              <a:t>store memory (learn) only when faster scales fail to predict event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932"/>
          <a:stretch/>
        </p:blipFill>
        <p:spPr>
          <a:xfrm>
            <a:off x="6833692" y="291697"/>
            <a:ext cx="1870842" cy="446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991" y="104240"/>
            <a:ext cx="894168" cy="1405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957" y="298851"/>
            <a:ext cx="2297399" cy="54529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679433" y="1659167"/>
            <a:ext cx="7492573" cy="2701863"/>
            <a:chOff x="4274702" y="4087563"/>
            <a:chExt cx="7492573" cy="2701863"/>
          </a:xfrm>
        </p:grpSpPr>
        <p:sp>
          <p:nvSpPr>
            <p:cNvPr id="27" name="Rectangle 26"/>
            <p:cNvSpPr/>
            <p:nvPr/>
          </p:nvSpPr>
          <p:spPr>
            <a:xfrm>
              <a:off x="4334661" y="4239502"/>
              <a:ext cx="621641" cy="30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274702" y="4087563"/>
              <a:ext cx="7492573" cy="2701863"/>
              <a:chOff x="376022" y="4407717"/>
              <a:chExt cx="11382531" cy="410460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76023" y="4638543"/>
                <a:ext cx="11382530" cy="3873775"/>
                <a:chOff x="376023" y="4638543"/>
                <a:chExt cx="11382530" cy="3873775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376023" y="4638543"/>
                  <a:ext cx="11382530" cy="3873775"/>
                  <a:chOff x="376023" y="4638543"/>
                  <a:chExt cx="11382530" cy="3873775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376023" y="4638543"/>
                    <a:ext cx="11382530" cy="3873775"/>
                    <a:chOff x="809470" y="3233772"/>
                    <a:chExt cx="11382530" cy="3873775"/>
                  </a:xfrm>
                </p:grpSpPr>
                <p:pic>
                  <p:nvPicPr>
                    <p:cNvPr id="11" name="Picture 10"/>
                    <p:cNvPicPr>
                      <a:picLocks noChangeAspect="1"/>
                    </p:cNvPicPr>
                    <p:nvPr/>
                  </p:nvPicPr>
                  <p:blipFill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9470" y="3233772"/>
                      <a:ext cx="11382530" cy="38737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5" name="Rounded Rectangle 14"/>
                    <p:cNvSpPr/>
                    <p:nvPr/>
                  </p:nvSpPr>
                  <p:spPr>
                    <a:xfrm>
                      <a:off x="3207896" y="3702569"/>
                      <a:ext cx="1319135" cy="277383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 smtClean="0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16" name="Rounded Rectangle 15"/>
                    <p:cNvSpPr/>
                    <p:nvPr/>
                  </p:nvSpPr>
                  <p:spPr>
                    <a:xfrm rot="18775154">
                      <a:off x="3013023" y="3612629"/>
                      <a:ext cx="366145" cy="367323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800" dirty="0" smtClean="0">
                        <a:solidFill>
                          <a:srgbClr val="7030A0"/>
                        </a:solidFill>
                      </a:endParaRPr>
                    </a:p>
                  </p:txBody>
                </p:sp>
              </p:grpSp>
              <p:sp>
                <p:nvSpPr>
                  <p:cNvPr id="20" name="Rectangle 19"/>
                  <p:cNvSpPr/>
                  <p:nvPr/>
                </p:nvSpPr>
                <p:spPr>
                  <a:xfrm rot="16200000">
                    <a:off x="242417" y="6455679"/>
                    <a:ext cx="2619504" cy="7784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2460"/>
                      </a:lnSpc>
                    </a:pPr>
                    <a:r>
                      <a:rPr lang="en-US" sz="2500" dirty="0" smtClean="0">
                        <a:solidFill>
                          <a:schemeClr val="tx1"/>
                        </a:solidFill>
                      </a:rPr>
                      <a:t>trace strength</a:t>
                    </a:r>
                  </a:p>
                </p:txBody>
              </p:sp>
            </p:grpSp>
            <p:sp>
              <p:nvSpPr>
                <p:cNvPr id="22" name="Rectangle 21"/>
                <p:cNvSpPr/>
                <p:nvPr/>
              </p:nvSpPr>
              <p:spPr>
                <a:xfrm>
                  <a:off x="5831174" y="5017400"/>
                  <a:ext cx="5751230" cy="3897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 smtClean="0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376022" y="4407717"/>
                <a:ext cx="1087138" cy="7318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r"/>
                <a:endParaRPr lang="en-US" sz="3000" dirty="0" smtClean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5733349" y="2015209"/>
            <a:ext cx="6306951" cy="190041"/>
            <a:chOff x="2886841" y="3612629"/>
            <a:chExt cx="9048654" cy="389744"/>
          </a:xfrm>
        </p:grpSpPr>
        <p:sp>
          <p:nvSpPr>
            <p:cNvPr id="12" name="Rectangle 11"/>
            <p:cNvSpPr/>
            <p:nvPr/>
          </p:nvSpPr>
          <p:spPr>
            <a:xfrm>
              <a:off x="6417865" y="3612629"/>
              <a:ext cx="2197786" cy="389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</a:rPr>
                <a:t>medium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622858" y="3612629"/>
              <a:ext cx="2312637" cy="389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</a:rPr>
                <a:t>slow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86841" y="3612629"/>
              <a:ext cx="2611478" cy="3897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</a:rPr>
                <a:t>fast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548328" y="7510072"/>
            <a:ext cx="18473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13520" y="2940905"/>
            <a:ext cx="2690584" cy="618955"/>
            <a:chOff x="7613520" y="3375615"/>
            <a:chExt cx="2690584" cy="618955"/>
          </a:xfrm>
        </p:grpSpPr>
        <p:sp>
          <p:nvSpPr>
            <p:cNvPr id="34" name="TextBox 33"/>
            <p:cNvSpPr txBox="1"/>
            <p:nvPr/>
          </p:nvSpPr>
          <p:spPr>
            <a:xfrm>
              <a:off x="7613520" y="3375615"/>
              <a:ext cx="383438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FFC000"/>
                  </a:solidFill>
                  <a:latin typeface="+mn-lt"/>
                </a:rPr>
                <a:t>+</a:t>
              </a:r>
              <a:endParaRPr lang="en-US" sz="31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920666" y="3425183"/>
              <a:ext cx="383438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FFC000"/>
                  </a:solidFill>
                  <a:latin typeface="+mn-lt"/>
                </a:rPr>
                <a:t>+</a:t>
              </a:r>
              <a:endParaRPr lang="en-US" sz="3100" b="1" dirty="0">
                <a:solidFill>
                  <a:srgbClr val="FFC000"/>
                </a:solidFill>
                <a:latin typeface="+mn-lt"/>
              </a:endParaRPr>
            </a:p>
          </p:txBody>
        </p:sp>
      </p:grpSp>
      <p:sp>
        <p:nvSpPr>
          <p:cNvPr id="48" name="Freeform 47"/>
          <p:cNvSpPr/>
          <p:nvPr/>
        </p:nvSpPr>
        <p:spPr>
          <a:xfrm>
            <a:off x="4174958" y="1798721"/>
            <a:ext cx="1088858" cy="1004637"/>
          </a:xfrm>
          <a:custGeom>
            <a:avLst/>
            <a:gdLst>
              <a:gd name="connsiteX0" fmla="*/ 0 w 1088858"/>
              <a:gd name="connsiteY0" fmla="*/ 1004637 h 1004637"/>
              <a:gd name="connsiteX1" fmla="*/ 1088858 w 1088858"/>
              <a:gd name="connsiteY1" fmla="*/ 0 h 1004637"/>
              <a:gd name="connsiteX2" fmla="*/ 0 w 1088858"/>
              <a:gd name="connsiteY2" fmla="*/ 1004637 h 100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8858" h="1004637">
                <a:moveTo>
                  <a:pt x="0" y="1004637"/>
                </a:moveTo>
                <a:lnTo>
                  <a:pt x="1088858" y="0"/>
                </a:lnTo>
                <a:cubicBezTo>
                  <a:pt x="1088858" y="4010"/>
                  <a:pt x="0" y="1004637"/>
                  <a:pt x="0" y="10046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50" name="Arc 49"/>
          <p:cNvSpPr/>
          <p:nvPr/>
        </p:nvSpPr>
        <p:spPr>
          <a:xfrm rot="19136520">
            <a:off x="2786614" y="1263021"/>
            <a:ext cx="3308851" cy="4026010"/>
          </a:xfrm>
          <a:prstGeom prst="arc">
            <a:avLst>
              <a:gd name="adj1" fmla="val 16193004"/>
              <a:gd name="adj2" fmla="val 20815498"/>
            </a:avLst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5774308" y="2385820"/>
            <a:ext cx="1747432" cy="1742343"/>
            <a:chOff x="5781174" y="3279015"/>
            <a:chExt cx="1747432" cy="1742343"/>
          </a:xfrm>
        </p:grpSpPr>
        <p:sp>
          <p:nvSpPr>
            <p:cNvPr id="51" name="Rectangle 50"/>
            <p:cNvSpPr/>
            <p:nvPr/>
          </p:nvSpPr>
          <p:spPr>
            <a:xfrm>
              <a:off x="5781174" y="3279015"/>
              <a:ext cx="1747432" cy="17423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5866949" y="3289106"/>
              <a:ext cx="8019" cy="1726531"/>
            </a:xfrm>
            <a:prstGeom prst="line">
              <a:avLst/>
            </a:prstGeom>
            <a:ln w="95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284154" y="3289106"/>
              <a:ext cx="8019" cy="1726531"/>
            </a:xfrm>
            <a:prstGeom prst="line">
              <a:avLst/>
            </a:prstGeom>
            <a:ln w="95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184464" y="3289106"/>
              <a:ext cx="8019" cy="1726531"/>
            </a:xfrm>
            <a:prstGeom prst="line">
              <a:avLst/>
            </a:prstGeom>
            <a:ln w="95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7881042" y="2324577"/>
            <a:ext cx="7439278" cy="2285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39626" y="2649923"/>
            <a:ext cx="698088" cy="1577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Mixtures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4"/>
            <a:ext cx="11176000" cy="5209078"/>
          </a:xfrm>
        </p:spPr>
        <p:txBody>
          <a:bodyPr>
            <a:normAutofit/>
          </a:bodyPr>
          <a:lstStyle/>
          <a:p>
            <a:r>
              <a:rPr lang="en-US" dirty="0" smtClean="0"/>
              <a:t>Infinite </a:t>
            </a:r>
            <a:r>
              <a:rPr lang="en-US" dirty="0"/>
              <a:t>mixture of exponentials gives exactly power function</a:t>
            </a:r>
          </a:p>
          <a:p>
            <a:endParaRPr lang="en-US" dirty="0" smtClean="0"/>
          </a:p>
          <a:p>
            <a:pPr>
              <a:spcBef>
                <a:spcPts val="2546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Finite mixture of exponentials gives good approximation to power function</a:t>
            </a:r>
          </a:p>
          <a:p>
            <a:pPr>
              <a:spcBef>
                <a:spcPts val="2546"/>
              </a:spcBef>
            </a:pPr>
            <a:endParaRPr lang="en-US" dirty="0"/>
          </a:p>
          <a:p>
            <a:pPr>
              <a:spcBef>
                <a:spcPts val="2546"/>
              </a:spcBef>
            </a:pPr>
            <a:endParaRPr lang="en-US" dirty="0" smtClean="0"/>
          </a:p>
          <a:p>
            <a:pPr>
              <a:spcBef>
                <a:spcPts val="2546"/>
              </a:spcBef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                                               , can fit arbitrary power functions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28999" y="4552260"/>
            <a:ext cx="10330810" cy="760701"/>
            <a:chOff x="647704" y="2492164"/>
            <a:chExt cx="10330810" cy="7607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4" y="2492164"/>
              <a:ext cx="10330810" cy="7607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2893104" y="2587821"/>
              <a:ext cx="40473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smtClean="0">
                  <a:latin typeface="+mn-lt"/>
                </a:rPr>
                <a:t>+</a:t>
              </a:r>
              <a:endParaRPr lang="en-US" sz="3100" b="1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5608820" y="2587821"/>
              <a:ext cx="40473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smtClean="0">
                  <a:latin typeface="+mn-lt"/>
                </a:rPr>
                <a:t>+</a:t>
              </a:r>
              <a:endParaRPr lang="en-US" sz="3100" b="1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8309548" y="2587821"/>
              <a:ext cx="404734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00" b="1" dirty="0" smtClean="0">
                  <a:latin typeface="+mn-lt"/>
                </a:rPr>
                <a:t>=</a:t>
              </a:r>
              <a:endParaRPr lang="en-US" sz="3100" b="1" dirty="0">
                <a:latin typeface="+mn-lt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774" y="5743303"/>
            <a:ext cx="3665275" cy="565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000" y="3844244"/>
            <a:ext cx="3577999" cy="525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637" y="2077523"/>
            <a:ext cx="7212726" cy="95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Memory Strength Depends On Temporal History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304" y="7144969"/>
            <a:ext cx="7251700" cy="1651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76697" y="1523737"/>
            <a:ext cx="10207719" cy="4319721"/>
            <a:chOff x="776697" y="1523737"/>
            <a:chExt cx="10207719" cy="4319721"/>
          </a:xfrm>
        </p:grpSpPr>
        <p:grpSp>
          <p:nvGrpSpPr>
            <p:cNvPr id="7" name="Group 6"/>
            <p:cNvGrpSpPr/>
            <p:nvPr/>
          </p:nvGrpSpPr>
          <p:grpSpPr>
            <a:xfrm>
              <a:off x="1207584" y="1523737"/>
              <a:ext cx="9776832" cy="4319721"/>
              <a:chOff x="1207584" y="1523737"/>
              <a:chExt cx="9776832" cy="431972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07584" y="1523737"/>
                <a:ext cx="9776832" cy="4319721"/>
                <a:chOff x="1016696" y="2102456"/>
                <a:chExt cx="9776832" cy="4319721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5407" t="58294"/>
                <a:stretch/>
              </p:blipFill>
              <p:spPr>
                <a:xfrm>
                  <a:off x="1398472" y="2102456"/>
                  <a:ext cx="9395056" cy="4248861"/>
                </a:xfrm>
                <a:prstGeom prst="rect">
                  <a:avLst/>
                </a:prstGeom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5242142" y="2761989"/>
                  <a:ext cx="1841326" cy="626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 smtClean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5444647" y="3252591"/>
                  <a:ext cx="1841326" cy="626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 smtClean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 flipV="1">
                  <a:off x="1202499" y="3807912"/>
                  <a:ext cx="8450892" cy="3055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 smtClean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 flipV="1">
                  <a:off x="1016696" y="5903921"/>
                  <a:ext cx="8450892" cy="5182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 smtClean="0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5712162" y="3205823"/>
                <a:ext cx="797013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>
                    <a:latin typeface="+mn-lt"/>
                  </a:rPr>
                  <a:t>time</a:t>
                </a:r>
                <a:endParaRPr lang="en-US" sz="2500" b="1" dirty="0">
                  <a:latin typeface="+mn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712161" y="5223928"/>
                <a:ext cx="797013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>
                    <a:latin typeface="+mn-lt"/>
                  </a:rPr>
                  <a:t>time</a:t>
                </a:r>
                <a:endParaRPr lang="en-US" sz="2500" b="1" dirty="0">
                  <a:latin typeface="+mn-lt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 rot="16200000">
              <a:off x="867906" y="2239027"/>
              <a:ext cx="106407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smtClean="0">
                  <a:latin typeface="+mn-lt"/>
                </a:rPr>
                <a:t>events</a:t>
              </a:r>
              <a:endParaRPr lang="en-US" sz="2500" b="1" dirty="0"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552757" y="4067487"/>
              <a:ext cx="130965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 smtClean="0">
                  <a:latin typeface="+mn-lt"/>
                </a:rPr>
                <a:t>memory</a:t>
              </a:r>
            </a:p>
            <a:p>
              <a:pPr algn="ctr"/>
              <a:r>
                <a:rPr lang="en-US" sz="2500" b="1" dirty="0" smtClean="0"/>
                <a:t>strength</a:t>
              </a:r>
              <a:endParaRPr lang="en-US" sz="2500" b="1" dirty="0">
                <a:latin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3595928"/>
            <a:ext cx="12192000" cy="2211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8374810" y="3843547"/>
            <a:ext cx="0" cy="138038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4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Student Knowledge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0850" y="3612236"/>
            <a:ext cx="9804400" cy="0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245108" y="2622612"/>
            <a:ext cx="369012" cy="1376974"/>
            <a:chOff x="9245108" y="2622612"/>
            <a:chExt cx="369012" cy="1376974"/>
          </a:xfrm>
        </p:grpSpPr>
        <p:sp>
          <p:nvSpPr>
            <p:cNvPr id="6" name="Rectangle 5"/>
            <p:cNvSpPr/>
            <p:nvPr/>
          </p:nvSpPr>
          <p:spPr>
            <a:xfrm>
              <a:off x="9382654" y="3199486"/>
              <a:ext cx="86165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245108" y="2622612"/>
              <a:ext cx="369012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latin typeface="+mn-lt"/>
                </a:rPr>
                <a:t>?</a:t>
              </a:r>
              <a:endParaRPr lang="en-US" sz="3100" b="1" dirty="0">
                <a:latin typeface="+mn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507292" y="3314842"/>
            <a:ext cx="94448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latin typeface="+mn-lt"/>
              </a:rPr>
              <a:t>time</a:t>
            </a:r>
            <a:endParaRPr lang="en-US" sz="3100" b="1" dirty="0">
              <a:latin typeface="+mn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320520" y="3189961"/>
            <a:ext cx="5696471" cy="2422771"/>
            <a:chOff x="1320520" y="3189961"/>
            <a:chExt cx="5696471" cy="242277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035416" y="3199486"/>
              <a:ext cx="0" cy="825500"/>
            </a:xfrm>
            <a:prstGeom prst="line">
              <a:avLst/>
            </a:prstGeom>
            <a:ln w="101600">
              <a:solidFill>
                <a:srgbClr val="FF77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276966" y="3199486"/>
              <a:ext cx="0" cy="825500"/>
            </a:xfrm>
            <a:prstGeom prst="line">
              <a:avLst/>
            </a:prstGeom>
            <a:ln w="101600">
              <a:solidFill>
                <a:srgbClr val="FF77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70816" y="3199486"/>
              <a:ext cx="0" cy="825500"/>
            </a:xfrm>
            <a:prstGeom prst="line">
              <a:avLst/>
            </a:prstGeom>
            <a:ln w="101600">
              <a:solidFill>
                <a:srgbClr val="FF77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016991" y="3189961"/>
              <a:ext cx="0" cy="825500"/>
            </a:xfrm>
            <a:prstGeom prst="line">
              <a:avLst/>
            </a:prstGeom>
            <a:ln w="101600">
              <a:solidFill>
                <a:srgbClr val="FF77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0520" y="4182941"/>
              <a:ext cx="1429791" cy="14297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11367" y="1564361"/>
            <a:ext cx="6432549" cy="2460625"/>
            <a:chOff x="111367" y="1564361"/>
            <a:chExt cx="6432549" cy="246062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476616" y="3199486"/>
              <a:ext cx="0" cy="825500"/>
            </a:xfrm>
            <a:prstGeom prst="line">
              <a:avLst/>
            </a:prstGeom>
            <a:ln w="101600">
              <a:solidFill>
                <a:srgbClr val="1200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48216" y="3199486"/>
              <a:ext cx="0" cy="825500"/>
            </a:xfrm>
            <a:prstGeom prst="line">
              <a:avLst/>
            </a:prstGeom>
            <a:ln w="101600">
              <a:solidFill>
                <a:srgbClr val="1200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543916" y="3199486"/>
              <a:ext cx="0" cy="825500"/>
            </a:xfrm>
            <a:prstGeom prst="line">
              <a:avLst/>
            </a:prstGeom>
            <a:ln w="101600">
              <a:solidFill>
                <a:srgbClr val="1200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2892" y="3199486"/>
              <a:ext cx="0" cy="825500"/>
            </a:xfrm>
            <a:prstGeom prst="line">
              <a:avLst/>
            </a:prstGeom>
            <a:ln w="101600">
              <a:solidFill>
                <a:srgbClr val="1200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67" y="1564361"/>
              <a:ext cx="1465493" cy="1477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2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 flipH="1">
            <a:off x="450850" y="3612236"/>
            <a:ext cx="9804400" cy="0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Scales and Human Preferences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4"/>
            <a:ext cx="11176000" cy="496388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4267441" y="3199486"/>
            <a:ext cx="3492500" cy="825500"/>
            <a:chOff x="4089400" y="2774950"/>
            <a:chExt cx="3492500" cy="82550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089400" y="2774950"/>
              <a:ext cx="0" cy="825500"/>
            </a:xfrm>
            <a:prstGeom prst="line">
              <a:avLst/>
            </a:prstGeom>
            <a:ln w="1016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562600" y="2774950"/>
              <a:ext cx="0" cy="825500"/>
            </a:xfrm>
            <a:prstGeom prst="line">
              <a:avLst/>
            </a:prstGeom>
            <a:ln w="1016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581900" y="2774950"/>
              <a:ext cx="0" cy="825500"/>
            </a:xfrm>
            <a:prstGeom prst="line">
              <a:avLst/>
            </a:prstGeom>
            <a:ln w="1016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979117" y="3199486"/>
            <a:ext cx="6971324" cy="825500"/>
            <a:chOff x="1293442" y="2774950"/>
            <a:chExt cx="6971324" cy="825500"/>
          </a:xfrm>
        </p:grpSpPr>
        <p:grpSp>
          <p:nvGrpSpPr>
            <p:cNvPr id="43" name="Group 42"/>
            <p:cNvGrpSpPr/>
            <p:nvPr/>
          </p:nvGrpSpPr>
          <p:grpSpPr>
            <a:xfrm>
              <a:off x="2067166" y="2774950"/>
              <a:ext cx="6197600" cy="825500"/>
              <a:chOff x="1574800" y="2774950"/>
              <a:chExt cx="6197600" cy="825500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574800" y="2774950"/>
                <a:ext cx="0" cy="825500"/>
              </a:xfrm>
              <a:prstGeom prst="line">
                <a:avLst/>
              </a:prstGeom>
              <a:ln w="1016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946400" y="2774950"/>
                <a:ext cx="0" cy="825500"/>
              </a:xfrm>
              <a:prstGeom prst="line">
                <a:avLst/>
              </a:prstGeom>
              <a:ln w="1016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3200400" y="2774950"/>
                <a:ext cx="0" cy="825500"/>
              </a:xfrm>
              <a:prstGeom prst="line">
                <a:avLst/>
              </a:prstGeom>
              <a:ln w="1016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660900" y="2774950"/>
                <a:ext cx="0" cy="825500"/>
              </a:xfrm>
              <a:prstGeom prst="line">
                <a:avLst/>
              </a:prstGeom>
              <a:ln w="1016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969000" y="2774950"/>
                <a:ext cx="0" cy="825500"/>
              </a:xfrm>
              <a:prstGeom prst="line">
                <a:avLst/>
              </a:prstGeom>
              <a:ln w="1016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642100" y="2774950"/>
                <a:ext cx="0" cy="825500"/>
              </a:xfrm>
              <a:prstGeom prst="line">
                <a:avLst/>
              </a:prstGeom>
              <a:ln w="1016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772400" y="2774950"/>
                <a:ext cx="0" cy="825500"/>
              </a:xfrm>
              <a:prstGeom prst="line">
                <a:avLst/>
              </a:prstGeom>
              <a:ln w="10160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1293442" y="2774950"/>
              <a:ext cx="0" cy="825500"/>
            </a:xfrm>
            <a:prstGeom prst="line">
              <a:avLst/>
            </a:prstGeom>
            <a:ln w="1016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941" y="4173421"/>
            <a:ext cx="1270000" cy="14224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41" y="4208344"/>
            <a:ext cx="1270000" cy="10795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125" y="4224218"/>
            <a:ext cx="1270000" cy="1270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245108" y="2622612"/>
            <a:ext cx="369012" cy="1376974"/>
            <a:chOff x="9343292" y="2198076"/>
            <a:chExt cx="369012" cy="1376974"/>
          </a:xfrm>
        </p:grpSpPr>
        <p:sp>
          <p:nvSpPr>
            <p:cNvPr id="31" name="Rectangle 30"/>
            <p:cNvSpPr/>
            <p:nvPr/>
          </p:nvSpPr>
          <p:spPr>
            <a:xfrm>
              <a:off x="9480838" y="2774950"/>
              <a:ext cx="86165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43292" y="2198076"/>
              <a:ext cx="369012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latin typeface="+mn-lt"/>
                </a:rPr>
                <a:t>?</a:t>
              </a:r>
              <a:endParaRPr lang="en-US" sz="3100" b="1" dirty="0">
                <a:latin typeface="+mn-lt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0507292" y="3314842"/>
            <a:ext cx="94448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latin typeface="+mn-lt"/>
              </a:rPr>
              <a:t>time</a:t>
            </a:r>
            <a:endParaRPr lang="en-US" sz="3100" b="1" dirty="0">
              <a:latin typeface="+mn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344141" y="3199486"/>
            <a:ext cx="292100" cy="825500"/>
            <a:chOff x="8166100" y="2774950"/>
            <a:chExt cx="292100" cy="82550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8166100" y="2774950"/>
              <a:ext cx="0" cy="825500"/>
            </a:xfrm>
            <a:prstGeom prst="line">
              <a:avLst/>
            </a:prstGeom>
            <a:ln w="1016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8318500" y="2774950"/>
              <a:ext cx="0" cy="825500"/>
            </a:xfrm>
            <a:prstGeom prst="line">
              <a:avLst/>
            </a:prstGeom>
            <a:ln w="1016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458200" y="2774950"/>
              <a:ext cx="0" cy="825500"/>
            </a:xfrm>
            <a:prstGeom prst="line">
              <a:avLst/>
            </a:prstGeom>
            <a:ln w="1016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942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Scale and Temporal Distribution of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4"/>
            <a:ext cx="11176000" cy="49638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Critical for modeling and predicting many human activities:</a:t>
            </a:r>
          </a:p>
          <a:p>
            <a:pPr lvl="1"/>
            <a:r>
              <a:rPr lang="en-US" dirty="0" smtClean="0"/>
              <a:t>Retrieving from memory</a:t>
            </a:r>
          </a:p>
          <a:p>
            <a:pPr lvl="1"/>
            <a:r>
              <a:rPr lang="en-US" dirty="0" smtClean="0"/>
              <a:t>Purchasing products</a:t>
            </a:r>
          </a:p>
          <a:p>
            <a:pPr lvl="1"/>
            <a:r>
              <a:rPr lang="en-US" dirty="0" smtClean="0"/>
              <a:t>Selecting music</a:t>
            </a:r>
          </a:p>
          <a:p>
            <a:pPr lvl="1"/>
            <a:r>
              <a:rPr lang="en-US" dirty="0" smtClean="0"/>
              <a:t>Making restaurant reservations</a:t>
            </a:r>
          </a:p>
          <a:p>
            <a:pPr lvl="1"/>
            <a:r>
              <a:rPr lang="en-US" dirty="0" smtClean="0"/>
              <a:t>Posting on web forums and social media</a:t>
            </a:r>
          </a:p>
          <a:p>
            <a:pPr lvl="1"/>
            <a:r>
              <a:rPr lang="en-US" dirty="0" smtClean="0"/>
              <a:t>Gaming online</a:t>
            </a:r>
          </a:p>
          <a:p>
            <a:pPr lvl="1"/>
            <a:r>
              <a:rPr lang="en-US" dirty="0" smtClean="0"/>
              <a:t>Engaging in criminal activities</a:t>
            </a:r>
          </a:p>
          <a:p>
            <a:pPr lvl="1"/>
            <a:r>
              <a:rPr lang="en-US" dirty="0" smtClean="0"/>
              <a:t>Sending email and texts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70644" y="2793090"/>
            <a:ext cx="4346713" cy="1473205"/>
            <a:chOff x="6970644" y="2793090"/>
            <a:chExt cx="4346713" cy="1473205"/>
          </a:xfrm>
        </p:grpSpPr>
        <p:grpSp>
          <p:nvGrpSpPr>
            <p:cNvPr id="4" name="Group 3"/>
            <p:cNvGrpSpPr/>
            <p:nvPr/>
          </p:nvGrpSpPr>
          <p:grpSpPr>
            <a:xfrm>
              <a:off x="6970644" y="3440795"/>
              <a:ext cx="4346713" cy="825500"/>
              <a:chOff x="1364974" y="3199486"/>
              <a:chExt cx="4346713" cy="82550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1364974" y="3612236"/>
                <a:ext cx="4346713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267441" y="3199486"/>
                <a:ext cx="0" cy="825500"/>
              </a:xfrm>
              <a:prstGeom prst="line">
                <a:avLst/>
              </a:prstGeom>
              <a:ln w="101600">
                <a:solidFill>
                  <a:srgbClr val="FFC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/>
              <p:cNvGrpSpPr/>
              <p:nvPr/>
            </p:nvGrpSpPr>
            <p:grpSpPr>
              <a:xfrm>
                <a:off x="1752841" y="3199486"/>
                <a:ext cx="1371600" cy="825500"/>
                <a:chOff x="1574800" y="2774950"/>
                <a:chExt cx="1371600" cy="825500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74800" y="2774950"/>
                  <a:ext cx="0" cy="825500"/>
                </a:xfrm>
                <a:prstGeom prst="line">
                  <a:avLst/>
                </a:prstGeom>
                <a:ln w="101600"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46400" y="2774950"/>
                  <a:ext cx="0" cy="825500"/>
                </a:xfrm>
                <a:prstGeom prst="line">
                  <a:avLst/>
                </a:prstGeom>
                <a:ln w="101600">
                  <a:solidFill>
                    <a:srgbClr val="B473F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Connector 72"/>
              <p:cNvCxnSpPr/>
              <p:nvPr/>
            </p:nvCxnSpPr>
            <p:spPr>
              <a:xfrm>
                <a:off x="4951581" y="3199486"/>
                <a:ext cx="0" cy="825500"/>
              </a:xfrm>
              <a:prstGeom prst="line">
                <a:avLst/>
              </a:prstGeom>
              <a:ln w="10160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7107480" y="2793090"/>
              <a:ext cx="50206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0000FF"/>
                  </a:solidFill>
                  <a:latin typeface="+mn-lt"/>
                </a:rPr>
                <a:t>x</a:t>
              </a:r>
              <a:r>
                <a:rPr lang="en-US" sz="3100" b="1" baseline="-25000" dirty="0" smtClean="0">
                  <a:solidFill>
                    <a:srgbClr val="0000FF"/>
                  </a:solidFill>
                  <a:latin typeface="+mn-lt"/>
                </a:rPr>
                <a:t>1</a:t>
              </a:r>
              <a:endParaRPr lang="en-US" sz="3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479080" y="2796966"/>
              <a:ext cx="50206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B473F2"/>
                  </a:solidFill>
                  <a:latin typeface="+mn-lt"/>
                </a:rPr>
                <a:t>x</a:t>
              </a:r>
              <a:r>
                <a:rPr lang="en-US" sz="3100" b="1" baseline="-25000" dirty="0" smtClean="0">
                  <a:solidFill>
                    <a:srgbClr val="B473F2"/>
                  </a:solidFill>
                  <a:latin typeface="+mn-lt"/>
                </a:rPr>
                <a:t>2</a:t>
              </a:r>
              <a:endParaRPr lang="en-US" sz="3100" b="1" dirty="0">
                <a:solidFill>
                  <a:srgbClr val="B473F2"/>
                </a:solidFill>
                <a:latin typeface="+mn-lt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622080" y="2809621"/>
              <a:ext cx="50206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FFC000"/>
                  </a:solidFill>
                  <a:latin typeface="+mn-lt"/>
                </a:rPr>
                <a:t>x</a:t>
              </a:r>
              <a:r>
                <a:rPr lang="en-US" sz="3100" b="1" baseline="-25000" dirty="0" smtClean="0">
                  <a:solidFill>
                    <a:srgbClr val="FFC000"/>
                  </a:solidFill>
                  <a:latin typeface="+mn-lt"/>
                </a:rPr>
                <a:t>3</a:t>
              </a:r>
              <a:endParaRPr lang="en-US" sz="31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306220" y="2793090"/>
              <a:ext cx="50206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C00000"/>
                  </a:solidFill>
                  <a:latin typeface="+mn-lt"/>
                </a:rPr>
                <a:t>x</a:t>
              </a:r>
              <a:r>
                <a:rPr lang="en-US" sz="3100" b="1" baseline="-25000" dirty="0" smtClean="0">
                  <a:solidFill>
                    <a:srgbClr val="C00000"/>
                  </a:solidFill>
                  <a:latin typeface="+mn-lt"/>
                </a:rPr>
                <a:t>4</a:t>
              </a:r>
              <a:endParaRPr lang="en-US" sz="31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92400" y="3740618"/>
            <a:ext cx="3655916" cy="585918"/>
            <a:chOff x="7392400" y="3740618"/>
            <a:chExt cx="3655916" cy="585918"/>
          </a:xfrm>
        </p:grpSpPr>
        <p:sp>
          <p:nvSpPr>
            <p:cNvPr id="81" name="TextBox 80"/>
            <p:cNvSpPr txBox="1"/>
            <p:nvPr/>
          </p:nvSpPr>
          <p:spPr>
            <a:xfrm>
              <a:off x="7392400" y="3740618"/>
              <a:ext cx="457176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0000FF"/>
                  </a:solidFill>
                  <a:latin typeface="+mn-lt"/>
                </a:rPr>
                <a:t>t</a:t>
              </a:r>
              <a:r>
                <a:rPr lang="en-US" sz="3100" b="1" baseline="-25000" dirty="0" smtClean="0">
                  <a:solidFill>
                    <a:srgbClr val="0000FF"/>
                  </a:solidFill>
                  <a:latin typeface="+mn-lt"/>
                </a:rPr>
                <a:t>1</a:t>
              </a:r>
              <a:endParaRPr lang="en-US" sz="31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764000" y="3744494"/>
              <a:ext cx="457176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B473F2"/>
                  </a:solidFill>
                  <a:latin typeface="+mn-lt"/>
                </a:rPr>
                <a:t>t</a:t>
              </a:r>
              <a:r>
                <a:rPr lang="en-US" sz="3100" b="1" baseline="-25000" dirty="0" smtClean="0">
                  <a:solidFill>
                    <a:srgbClr val="B473F2"/>
                  </a:solidFill>
                  <a:latin typeface="+mn-lt"/>
                </a:rPr>
                <a:t>2</a:t>
              </a:r>
              <a:endParaRPr lang="en-US" sz="3100" b="1" dirty="0">
                <a:solidFill>
                  <a:srgbClr val="B473F2"/>
                </a:solidFill>
                <a:latin typeface="+mn-lt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907000" y="3757149"/>
              <a:ext cx="457176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FFC000"/>
                  </a:solidFill>
                  <a:latin typeface="+mn-lt"/>
                </a:rPr>
                <a:t>t</a:t>
              </a:r>
              <a:r>
                <a:rPr lang="en-US" sz="3100" b="1" baseline="-25000" dirty="0" smtClean="0">
                  <a:solidFill>
                    <a:srgbClr val="FFC000"/>
                  </a:solidFill>
                  <a:latin typeface="+mn-lt"/>
                </a:rPr>
                <a:t>3</a:t>
              </a:r>
              <a:endParaRPr lang="en-US" sz="31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591140" y="3740618"/>
              <a:ext cx="457176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C00000"/>
                  </a:solidFill>
                  <a:latin typeface="+mn-lt"/>
                </a:rPr>
                <a:t>t</a:t>
              </a:r>
              <a:r>
                <a:rPr lang="en-US" sz="3100" b="1" baseline="-25000" dirty="0" smtClean="0">
                  <a:solidFill>
                    <a:srgbClr val="C00000"/>
                  </a:solidFill>
                  <a:latin typeface="+mn-lt"/>
                </a:rPr>
                <a:t>4</a:t>
              </a:r>
              <a:endParaRPr lang="en-US" sz="3100" b="1" dirty="0">
                <a:solidFill>
                  <a:srgbClr val="C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3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Research Involving Temporally Situated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346"/>
              </a:spcBef>
            </a:pPr>
            <a:r>
              <a:rPr lang="en-US" dirty="0" smtClean="0"/>
              <a:t>Discretize time and use tensor factorization or RNNs</a:t>
            </a:r>
          </a:p>
          <a:p>
            <a:pPr lvl="1">
              <a:spcBef>
                <a:spcPts val="1346"/>
              </a:spcBef>
            </a:pPr>
            <a:r>
              <a:rPr lang="en-US" dirty="0" smtClean="0"/>
              <a:t>e.g., X. Wang et al. (2016), Y Song et al. (2016), Neil et al. (2016)</a:t>
            </a:r>
          </a:p>
          <a:p>
            <a:pPr>
              <a:spcBef>
                <a:spcPts val="1346"/>
              </a:spcBef>
            </a:pPr>
            <a:r>
              <a:rPr lang="en-US" dirty="0" smtClean="0"/>
              <a:t>Hidden semi-Markov models and survival analysis</a:t>
            </a:r>
          </a:p>
          <a:p>
            <a:pPr lvl="1">
              <a:spcBef>
                <a:spcPts val="1346"/>
              </a:spcBef>
            </a:pPr>
            <a:r>
              <a:rPr lang="en-US" dirty="0" smtClean="0"/>
              <a:t>Kapoor et al. (2014, 2015)</a:t>
            </a:r>
          </a:p>
          <a:p>
            <a:pPr>
              <a:spcBef>
                <a:spcPts val="1346"/>
              </a:spcBef>
            </a:pPr>
            <a:r>
              <a:rPr lang="en-US" dirty="0" smtClean="0"/>
              <a:t>Include time tags as RNN inputs and treat as sequence processing task</a:t>
            </a:r>
          </a:p>
          <a:p>
            <a:pPr lvl="1">
              <a:spcBef>
                <a:spcPts val="1346"/>
              </a:spcBef>
            </a:pPr>
            <a:r>
              <a:rPr lang="en-US" dirty="0" smtClean="0"/>
              <a:t>Du et al. (2016)</a:t>
            </a:r>
          </a:p>
          <a:p>
            <a:pPr>
              <a:spcBef>
                <a:spcPts val="1346"/>
              </a:spcBef>
            </a:pPr>
            <a:r>
              <a:rPr lang="en-US" dirty="0" smtClean="0"/>
              <a:t>Temporal point processes</a:t>
            </a:r>
          </a:p>
          <a:p>
            <a:pPr lvl="1">
              <a:spcBef>
                <a:spcPts val="1346"/>
              </a:spcBef>
            </a:pPr>
            <a:r>
              <a:rPr lang="en-US" dirty="0" smtClean="0"/>
              <a:t>Du et al. (2015), Y. Wang et al. (2015, 2016)</a:t>
            </a:r>
          </a:p>
          <a:p>
            <a:pPr>
              <a:spcBef>
                <a:spcPts val="1346"/>
              </a:spcBef>
            </a:pPr>
            <a:r>
              <a:rPr lang="en-US" dirty="0" smtClean="0"/>
              <a:t>Our approach</a:t>
            </a:r>
          </a:p>
          <a:p>
            <a:pPr lvl="1">
              <a:spcBef>
                <a:spcPts val="1346"/>
              </a:spcBef>
            </a:pPr>
            <a:r>
              <a:rPr lang="en-US" dirty="0" smtClean="0"/>
              <a:t>incorporate time into the RNN dynamics</a:t>
            </a:r>
          </a:p>
        </p:txBody>
      </p:sp>
    </p:spTree>
    <p:extLst>
      <p:ext uri="{BB962C8B-B14F-4D97-AF65-F5344CB8AC3E}">
        <p14:creationId xmlns:p14="http://schemas.microsoft.com/office/powerpoint/2010/main" val="1677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Point Processes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3"/>
                <a:ext cx="11176000" cy="510870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Produces sequence of event times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𝓣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Characterized by conditional intensity </a:t>
                </a:r>
                <a:r>
                  <a:rPr lang="en-US" dirty="0" smtClean="0"/>
                  <a:t>function,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𝒉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sz="236" i="1" dirty="0" smtClean="0"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𝒉</m:t>
                    </m:r>
                    <m:d>
                      <m:d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𝑷𝒓</m:t>
                    </m:r>
                    <m:d>
                      <m:dPr>
                        <m:endChr m:val="|"/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event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interval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dt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𝓣</m:t>
                    </m:r>
                    <m:r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)/</m:t>
                    </m:r>
                    <m:r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𝐝𝐭</m:t>
                    </m:r>
                  </m:oMath>
                </a14:m>
                <a:endParaRPr lang="en-US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/>
                  <a:t>E.g., Poisson process</a:t>
                </a:r>
              </a:p>
              <a:p>
                <a:pPr lvl="1"/>
                <a:r>
                  <a:rPr lang="en-US" dirty="0"/>
                  <a:t>Constant intensity function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𝒉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𝝁</m:t>
                    </m:r>
                  </m:oMath>
                </a14:m>
                <a:endParaRPr lang="en-US" dirty="0"/>
              </a:p>
              <a:p>
                <a:r>
                  <a:rPr lang="en-US" dirty="0" smtClean="0"/>
                  <a:t>E.g., inhomogeneous </a:t>
                </a:r>
                <a:r>
                  <a:rPr lang="en-US" dirty="0"/>
                  <a:t>Poisson process</a:t>
                </a:r>
              </a:p>
              <a:p>
                <a:pPr lvl="1"/>
                <a:r>
                  <a:rPr lang="en-US" dirty="0"/>
                  <a:t>Time varying intensity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3"/>
                <a:ext cx="11176000" cy="5108709"/>
              </a:xfrm>
              <a:blipFill rotWithShape="0">
                <a:blip r:embed="rId3"/>
                <a:stretch>
                  <a:fillRect l="-164"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587" y="3783771"/>
            <a:ext cx="5930900" cy="622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82804" y="4969012"/>
            <a:ext cx="5930900" cy="1511300"/>
            <a:chOff x="6553200" y="4737100"/>
            <a:chExt cx="4445000" cy="1511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4737100"/>
              <a:ext cx="4445000" cy="1511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769100" y="4737100"/>
                  <a:ext cx="67120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𝒉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en-US" b="1" i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100" y="4737100"/>
                  <a:ext cx="67120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726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Hawkes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Intensity</a:t>
            </a:r>
            <a:r>
              <a:rPr lang="en-US" dirty="0" smtClean="0"/>
              <a:t> depends on </a:t>
            </a:r>
            <a:r>
              <a:rPr lang="en-US" dirty="0" smtClean="0">
                <a:solidFill>
                  <a:srgbClr val="0000FF"/>
                </a:solidFill>
              </a:rPr>
              <a:t>event </a:t>
            </a:r>
            <a:r>
              <a:rPr lang="en-US" dirty="0" smtClean="0"/>
              <a:t>history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Self excitatory</a:t>
            </a:r>
          </a:p>
          <a:p>
            <a:pPr lvl="1"/>
            <a:r>
              <a:rPr lang="en-US" dirty="0" smtClean="0"/>
              <a:t>Decaying</a:t>
            </a:r>
          </a:p>
          <a:p>
            <a:r>
              <a:rPr lang="en-US" dirty="0" smtClean="0"/>
              <a:t>Intensity decays over time</a:t>
            </a:r>
          </a:p>
          <a:p>
            <a:pPr lvl="1"/>
            <a:r>
              <a:rPr lang="en-US" dirty="0" smtClean="0"/>
              <a:t>Used to model</a:t>
            </a:r>
            <a:r>
              <a:rPr lang="en-US" dirty="0"/>
              <a:t> </a:t>
            </a:r>
            <a:r>
              <a:rPr lang="en-US" dirty="0" smtClean="0"/>
              <a:t>earthquakes,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financial transactions, crimes</a:t>
            </a:r>
          </a:p>
          <a:p>
            <a:pPr lvl="1"/>
            <a:r>
              <a:rPr lang="en-US" dirty="0" smtClean="0"/>
              <a:t>Decay rate determines time</a:t>
            </a:r>
            <a:br>
              <a:rPr lang="en-US" dirty="0" smtClean="0"/>
            </a:br>
            <a:r>
              <a:rPr lang="en-US" dirty="0" smtClean="0"/>
              <a:t>scale of persistence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28472" y="1342333"/>
            <a:ext cx="6337300" cy="4828702"/>
            <a:chOff x="5391150" y="2044700"/>
            <a:chExt cx="6337300" cy="48287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1150" y="2044700"/>
              <a:ext cx="6337300" cy="45901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506817" y="2438400"/>
              <a:ext cx="1245705" cy="410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16760" y="6396348"/>
              <a:ext cx="845103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+mn-lt"/>
                </a:rPr>
                <a:t>Time</a:t>
              </a:r>
              <a:endParaRPr lang="en-US" sz="2500" b="1" dirty="0"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968454" y="4020365"/>
              <a:ext cx="134171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rgbClr val="A50002"/>
                  </a:solidFill>
                  <a:latin typeface="+mn-lt"/>
                </a:rPr>
                <a:t>intensity</a:t>
              </a:r>
            </a:p>
            <a:p>
              <a:pPr algn="ctr"/>
              <a:r>
                <a:rPr lang="en-US" sz="2500" b="1" dirty="0" smtClean="0">
                  <a:solidFill>
                    <a:srgbClr val="A50002"/>
                  </a:solidFill>
                  <a:latin typeface="+mn-lt"/>
                </a:rPr>
                <a:t>h(t)</a:t>
              </a:r>
              <a:endParaRPr lang="en-US" sz="2500" b="1" dirty="0">
                <a:solidFill>
                  <a:srgbClr val="A50002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71578" y="5453070"/>
              <a:ext cx="19354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rgbClr val="0000FF"/>
                  </a:solidFill>
                  <a:latin typeface="+mn-lt"/>
                </a:rPr>
                <a:t>event stream</a:t>
              </a:r>
              <a:endParaRPr lang="en-US" sz="2500" b="1" dirty="0">
                <a:solidFill>
                  <a:srgbClr val="0000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77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Relevance Of Human Memory</a:t>
            </a:r>
            <a:br>
              <a:rPr lang="en-US" dirty="0" smtClean="0"/>
            </a:br>
            <a:r>
              <a:rPr lang="en-US" dirty="0" smtClean="0"/>
              <a:t>For Constructing Artificial Memories?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neural architecture of human vision has inspired computer vision. </a:t>
            </a:r>
          </a:p>
          <a:p>
            <a:r>
              <a:rPr lang="en-US" dirty="0" smtClean="0"/>
              <a:t>Perhaps the cognitive architecture of human memory can inspire the design of neural net memories.</a:t>
            </a:r>
          </a:p>
          <a:p>
            <a:r>
              <a:rPr lang="en-US" dirty="0" smtClean="0"/>
              <a:t>Understanding human memory essential for ML systems that predict what information will be accessible or interesting to people at any moment.</a:t>
            </a:r>
          </a:p>
          <a:p>
            <a:pPr lvl="1"/>
            <a:r>
              <a:rPr lang="en-US" dirty="0" smtClean="0"/>
              <a:t>E.g., selecting material for students to review to maximize long-term retention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(Lindsey et al., 2014)</a:t>
            </a:r>
          </a:p>
        </p:txBody>
      </p:sp>
    </p:spTree>
    <p:extLst>
      <p:ext uri="{BB962C8B-B14F-4D97-AF65-F5344CB8AC3E}">
        <p14:creationId xmlns:p14="http://schemas.microsoft.com/office/powerpoint/2010/main" val="7180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1" y="1409700"/>
            <a:ext cx="6134100" cy="2425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25" y="1063625"/>
            <a:ext cx="5486400" cy="311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35" y="4254500"/>
            <a:ext cx="7892113" cy="23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7942" y="1613924"/>
                <a:ext cx="3840218" cy="1114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𝒉</m:t>
                      </m:r>
                      <m:d>
                        <m:dPr>
                          <m:ctrlP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𝒕</m:t>
                          </m:r>
                        </m:e>
                      </m:d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𝝁</m:t>
                      </m:r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+</m:t>
                      </m:r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&lt;</m:t>
                          </m:r>
                          <m: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𝒕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</m:t>
                              </m:r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𝜸</m:t>
                              </m:r>
                              <m:d>
                                <m:dPr>
                                  <m:ctrlPr>
                                    <a:rPr lang="en-US" sz="2500" b="1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𝒕</m:t>
                                  </m:r>
                                  <m:r>
                                    <a:rPr lang="en-US" sz="2500" b="1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5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25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sz="2500" b="1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942" y="1613924"/>
                <a:ext cx="3840218" cy="11146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Hawkes Process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286" y="1053366"/>
            <a:ext cx="11176000" cy="3699368"/>
          </a:xfrm>
        </p:spPr>
        <p:txBody>
          <a:bodyPr/>
          <a:lstStyle/>
          <a:p>
            <a:r>
              <a:rPr lang="en-US" sz="2800" dirty="0" smtClean="0">
                <a:solidFill>
                  <a:srgbClr val="0F6FC6"/>
                </a:solidFill>
              </a:rPr>
              <a:t>Conditional intensity function</a:t>
            </a:r>
          </a:p>
          <a:p>
            <a:endParaRPr lang="en-US" sz="2800" dirty="0">
              <a:solidFill>
                <a:srgbClr val="0F6FC6"/>
              </a:solidFill>
            </a:endParaRPr>
          </a:p>
          <a:p>
            <a:endParaRPr lang="en-US" sz="2800" dirty="0" smtClean="0">
              <a:solidFill>
                <a:srgbClr val="0F6FC6"/>
              </a:solidFill>
            </a:endParaRPr>
          </a:p>
          <a:p>
            <a:r>
              <a:rPr lang="en-US" sz="2800" dirty="0" smtClean="0">
                <a:solidFill>
                  <a:srgbClr val="0F6FC6"/>
                </a:solidFill>
              </a:rPr>
              <a:t>Incremental formulation with discrete updates</a:t>
            </a:r>
          </a:p>
          <a:p>
            <a:endParaRPr lang="en-US" sz="2800" dirty="0">
              <a:solidFill>
                <a:srgbClr val="0F6FC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96734" y="1794440"/>
                <a:ext cx="6536148" cy="540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>
                    <a:solidFill>
                      <a:schemeClr val="accent2"/>
                    </a:solidFill>
                    <a:ea typeface="Arial" charset="0"/>
                    <a:cs typeface="Arial" charset="0"/>
                  </a:rPr>
                  <a:t>with</a:t>
                </a:r>
                <a:r>
                  <a:rPr lang="en-US" sz="2500" b="0" dirty="0" smtClean="0">
                    <a:solidFill>
                      <a:schemeClr val="accent2"/>
                    </a:solidFill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chemeClr val="accent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𝓣</m:t>
                    </m:r>
                    <m:r>
                      <a:rPr lang="en-US" sz="2500" b="1" i="1" smtClean="0">
                        <a:solidFill>
                          <a:schemeClr val="accent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d>
                      <m:dPr>
                        <m:begChr m:val="{"/>
                        <m:endChr m:val="}"/>
                        <m:ctrlP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US" sz="2500" dirty="0" smtClean="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500" b="1" dirty="0" smtClean="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times of past events</a:t>
                </a:r>
                <a:endParaRPr lang="en-US" sz="2500" b="1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734" y="1794440"/>
                <a:ext cx="6536148" cy="540084"/>
              </a:xfrm>
              <a:prstGeom prst="rect">
                <a:avLst/>
              </a:prstGeom>
              <a:blipFill rotWithShape="0">
                <a:blip r:embed="rId4"/>
                <a:stretch>
                  <a:fillRect l="-1491" t="-4494" b="-20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47942" y="4704644"/>
                <a:ext cx="4972964" cy="484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𝒉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𝒌</m:t>
                          </m:r>
                        </m:sub>
                      </m:sSub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𝝁</m:t>
                      </m:r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sz="2500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500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𝒆</m:t>
                          </m:r>
                        </m:e>
                        <m:sup>
                          <m:r>
                            <a:rPr lang="en-US" sz="2500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r>
                            <a:rPr lang="en-US" sz="2500" b="1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𝜸</m:t>
                          </m:r>
                          <m:sSub>
                            <m:sSubPr>
                              <m:ctrlPr>
                                <a:rPr lang="en-US" sz="2500" b="1" i="1" smtClean="0">
                                  <a:solidFill>
                                    <a:srgbClr val="B473F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>
                                  <a:solidFill>
                                    <a:srgbClr val="B473F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𝜟</m:t>
                              </m:r>
                              <m:r>
                                <a:rPr lang="en-US" sz="2500" b="1" i="1">
                                  <a:solidFill>
                                    <a:srgbClr val="B473F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500" b="1" i="1">
                                  <a:solidFill>
                                    <a:srgbClr val="B473F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𝒌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s-I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𝒌</m:t>
                              </m:r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</m:t>
                              </m:r>
                              <m:r>
                                <a:rPr lang="en-US" sz="2500" b="1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r>
                            <a:rPr lang="en-US" sz="25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𝝁</m:t>
                          </m:r>
                        </m:e>
                      </m:d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+</m:t>
                      </m:r>
                      <m:r>
                        <a:rPr lang="en-US" sz="2500" b="1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𝜶</m:t>
                      </m:r>
                      <m:sSub>
                        <m:sSubPr>
                          <m:ctrlPr>
                            <a:rPr lang="en-US" sz="2500" b="1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𝒙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en-US" sz="2500" b="1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942" y="4704644"/>
                <a:ext cx="4972964" cy="4849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35918" y="3773212"/>
                <a:ext cx="2805383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𝒉</m:t>
                        </m:r>
                      </m:e>
                      <m:sub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b>
                    </m:sSub>
                    <m:r>
                      <a:rPr lang="en-US" sz="2500" b="1" i="1" smtClean="0">
                        <a:solidFill>
                          <a:schemeClr val="accent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chemeClr val="accent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𝝁</m:t>
                    </m:r>
                  </m:oMath>
                </a14:m>
                <a:r>
                  <a:rPr lang="en-US" sz="2500" b="1" dirty="0" smtClean="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and</a:t>
                </a:r>
                <a:r>
                  <a:rPr lang="en-US" sz="2500" dirty="0" smtClean="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𝒕</m:t>
                        </m:r>
                      </m:e>
                      <m:sub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b>
                    </m:sSub>
                    <m:r>
                      <a:rPr lang="en-US" sz="2500" b="1" i="1" smtClean="0">
                        <a:solidFill>
                          <a:schemeClr val="accent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chemeClr val="accent2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𝟎</m:t>
                    </m:r>
                  </m:oMath>
                </a14:m>
                <a:endParaRPr lang="en-US" sz="2500" b="1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18" y="3773212"/>
                <a:ext cx="2805383" cy="477054"/>
              </a:xfrm>
              <a:prstGeom prst="rect">
                <a:avLst/>
              </a:prstGeom>
              <a:blipFill rotWithShape="0">
                <a:blip r:embed="rId6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6911" y="5816141"/>
                <a:ext cx="2400081" cy="477054"/>
              </a:xfrm>
              <a:prstGeom prst="rect">
                <a:avLst/>
              </a:prstGeom>
              <a:noFill/>
              <a:ln>
                <a:solidFill>
                  <a:srgbClr val="B473F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solidFill>
                            <a:srgbClr val="B473F2"/>
                          </a:solidFill>
                          <a:latin typeface="Cambria Math" charset="0"/>
                        </a:rPr>
                        <m:t>Δ</m:t>
                      </m:r>
                      <m:sSub>
                        <m:sSubPr>
                          <m:ctrlPr>
                            <a:rPr lang="en-US" sz="2500" i="1" smtClean="0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rgbClr val="B473F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sSub>
                        <m:sSubPr>
                          <m:ctrlPr>
                            <a:rPr lang="en-US" sz="2500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rgbClr val="B473F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500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en-US" sz="2500" b="0" i="1" smtClean="0">
                              <a:solidFill>
                                <a:srgbClr val="B473F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500" dirty="0">
                  <a:solidFill>
                    <a:srgbClr val="B473F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911" y="5816141"/>
                <a:ext cx="2400081" cy="477054"/>
              </a:xfrm>
              <a:prstGeom prst="rect">
                <a:avLst/>
              </a:prstGeom>
              <a:blipFill rotWithShape="0">
                <a:blip r:embed="rId7"/>
                <a:stretch>
                  <a:fillRect b="-3750"/>
                </a:stretch>
              </a:blipFill>
              <a:ln>
                <a:solidFill>
                  <a:srgbClr val="B473F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2806952" y="5189585"/>
            <a:ext cx="412210" cy="626556"/>
          </a:xfrm>
          <a:prstGeom prst="straightConnector1">
            <a:avLst/>
          </a:prstGeom>
          <a:ln w="127000">
            <a:solidFill>
              <a:srgbClr val="B473F2">
                <a:alpha val="31000"/>
              </a:srgb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569473" y="4844183"/>
            <a:ext cx="635440" cy="345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33449" y="5207112"/>
            <a:ext cx="3603807" cy="1506742"/>
            <a:chOff x="2787787" y="6644664"/>
            <a:chExt cx="3603807" cy="15067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787787" y="7258918"/>
                  <a:ext cx="3603807" cy="892488"/>
                </a:xfrm>
                <a:prstGeom prst="rect">
                  <a:avLst/>
                </a:prstGeom>
                <a:noFill/>
                <a:ln>
                  <a:solidFill>
                    <a:srgbClr val="B473F2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ln>
                                  <a:noFill/>
                                </a:ln>
                                <a:solidFill>
                                  <a:srgbClr val="B473F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n>
                                  <a:noFill/>
                                </a:ln>
                                <a:solidFill>
                                  <a:srgbClr val="B473F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ln>
                                  <a:noFill/>
                                </a:ln>
                                <a:solidFill>
                                  <a:srgbClr val="B473F2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600" b="0" i="1" smtClean="0">
                            <a:ln>
                              <a:noFill/>
                            </a:ln>
                            <a:solidFill>
                              <a:srgbClr val="B473F2"/>
                            </a:solidFill>
                            <a:latin typeface="Cambria Math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cs-CZ" sz="2600" b="0" i="1" smtClean="0">
                                <a:ln>
                                  <a:noFill/>
                                </a:ln>
                                <a:solidFill>
                                  <a:srgbClr val="B473F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uk-UA" sz="2600" b="0" i="1" smtClean="0">
                                    <a:ln>
                                      <a:noFill/>
                                    </a:ln>
                                    <a:solidFill>
                                      <a:srgbClr val="B473F2"/>
                                    </a:solidFill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600" b="0" i="1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if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event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occurs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600" b="0" i="1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if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no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600" b="0" i="0" smtClean="0">
                                      <a:ln>
                                        <a:noFill/>
                                      </a:ln>
                                      <a:solidFill>
                                        <a:srgbClr val="B473F2"/>
                                      </a:solidFill>
                                      <a:latin typeface="Cambria Math" charset="0"/>
                                    </a:rPr>
                                    <m:t>event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600" b="1" dirty="0">
                    <a:solidFill>
                      <a:srgbClr val="B473F2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7787" y="7258918"/>
                  <a:ext cx="3603807" cy="89248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solidFill>
                    <a:srgbClr val="B473F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 flipH="1" flipV="1">
              <a:off x="4287125" y="6644664"/>
              <a:ext cx="451156" cy="614254"/>
            </a:xfrm>
            <a:prstGeom prst="straightConnector1">
              <a:avLst/>
            </a:prstGeom>
            <a:ln w="127000">
              <a:solidFill>
                <a:srgbClr val="B473F2">
                  <a:alpha val="44000"/>
                </a:srgb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147942" y="1613924"/>
            <a:ext cx="3840218" cy="1114601"/>
            <a:chOff x="7489108" y="-359752"/>
            <a:chExt cx="3840218" cy="1114601"/>
          </a:xfrm>
        </p:grpSpPr>
        <p:sp>
          <p:nvSpPr>
            <p:cNvPr id="16" name="Rectangle 15"/>
            <p:cNvSpPr/>
            <p:nvPr/>
          </p:nvSpPr>
          <p:spPr>
            <a:xfrm>
              <a:off x="8432695" y="-69705"/>
              <a:ext cx="497437" cy="3950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489108" y="-359752"/>
                  <a:ext cx="3840218" cy="1114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𝒉</m:t>
                        </m:r>
                        <m:d>
                          <m:dPr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=</m:t>
                        </m:r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𝝁</m:t>
                        </m:r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𝜶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&lt;</m:t>
                            </m:r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−</m:t>
                                </m:r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𝜸</m:t>
                                </m:r>
                                <m:d>
                                  <m:dPr>
                                    <m:ctrlP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𝒕</m:t>
                                    </m:r>
                                    <m: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500" b="1" dirty="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9108" y="-359752"/>
                  <a:ext cx="3840218" cy="111460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1147942" y="1615536"/>
            <a:ext cx="3840218" cy="1114601"/>
            <a:chOff x="3395816" y="-1200178"/>
            <a:chExt cx="3840218" cy="1114601"/>
          </a:xfrm>
        </p:grpSpPr>
        <p:sp>
          <p:nvSpPr>
            <p:cNvPr id="25" name="Rectangle 24"/>
            <p:cNvSpPr/>
            <p:nvPr/>
          </p:nvSpPr>
          <p:spPr>
            <a:xfrm>
              <a:off x="4969599" y="-910131"/>
              <a:ext cx="497437" cy="3950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395816" y="-1200178"/>
                  <a:ext cx="3840218" cy="1114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𝒉</m:t>
                        </m:r>
                        <m:d>
                          <m:dPr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=</m:t>
                        </m:r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𝝁</m:t>
                        </m:r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𝜶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&lt;</m:t>
                            </m:r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−</m:t>
                                </m:r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𝜸</m:t>
                                </m:r>
                                <m:d>
                                  <m:dPr>
                                    <m:ctrlP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𝒕</m:t>
                                    </m:r>
                                    <m: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500" b="1" dirty="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5816" y="-1200178"/>
                  <a:ext cx="3840218" cy="111460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1147942" y="1613924"/>
            <a:ext cx="3840218" cy="1114601"/>
            <a:chOff x="-7623" y="-306930"/>
            <a:chExt cx="3840218" cy="1114601"/>
          </a:xfrm>
        </p:grpSpPr>
        <p:sp>
          <p:nvSpPr>
            <p:cNvPr id="38" name="Rectangle 37"/>
            <p:cNvSpPr/>
            <p:nvPr/>
          </p:nvSpPr>
          <p:spPr>
            <a:xfrm>
              <a:off x="2702982" y="-53954"/>
              <a:ext cx="312065" cy="2307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-7623" y="-306930"/>
                  <a:ext cx="3840218" cy="1114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𝒉</m:t>
                        </m:r>
                        <m:d>
                          <m:dPr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=</m:t>
                        </m:r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𝝁</m:t>
                        </m:r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  <m:r>
                          <a:rPr lang="en-US" sz="2500" b="1" i="1" smtClean="0">
                            <a:solidFill>
                              <a:schemeClr val="accent2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𝜶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&lt;</m:t>
                            </m:r>
                            <m:r>
                              <a:rPr lang="en-US" sz="2500" b="1" i="1" smtClean="0">
                                <a:solidFill>
                                  <a:schemeClr val="accent2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𝒕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2500" b="1" i="1" smtClean="0">
                                    <a:solidFill>
                                      <a:schemeClr val="accent2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−</m:t>
                                </m:r>
                                <m:r>
                                  <a:rPr lang="en-US" sz="25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Arial" charset="0"/>
                                    <a:cs typeface="Arial" charset="0"/>
                                  </a:rPr>
                                  <m:t>𝜸</m:t>
                                </m:r>
                                <m:d>
                                  <m:dPr>
                                    <m:ctrlP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𝒕</m:t>
                                    </m:r>
                                    <m:r>
                                      <a:rPr lang="en-US" sz="2500" b="1" i="1" smtClean="0">
                                        <a:solidFill>
                                          <a:schemeClr val="accent2"/>
                                        </a:solidFill>
                                        <a:latin typeface="Cambria Math" charset="0"/>
                                        <a:ea typeface="Arial" charset="0"/>
                                        <a:cs typeface="Arial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2500" b="1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charset="0"/>
                                            <a:ea typeface="Arial" charset="0"/>
                                            <a:cs typeface="Arial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500" b="1" dirty="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623" y="-306930"/>
                  <a:ext cx="3840218" cy="111460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/>
          <p:cNvGrpSpPr/>
          <p:nvPr/>
        </p:nvGrpSpPr>
        <p:grpSpPr>
          <a:xfrm>
            <a:off x="10454742" y="4566593"/>
            <a:ext cx="1246111" cy="1703313"/>
            <a:chOff x="10454742" y="4566593"/>
            <a:chExt cx="1246111" cy="17033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/>
                <p:cNvSpPr/>
                <p:nvPr/>
              </p:nvSpPr>
              <p:spPr>
                <a:xfrm>
                  <a:off x="10786453" y="5355506"/>
                  <a:ext cx="914400" cy="914400"/>
                </a:xfrm>
                <a:prstGeom prst="ellipse">
                  <a:avLst/>
                </a:prstGeom>
                <a:solidFill>
                  <a:schemeClr val="bg1"/>
                </a:solidFill>
                <a:ln w="63500">
                  <a:solidFill>
                    <a:srgbClr val="2E00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solidFill>
                              <a:srgbClr val="B473F2"/>
                            </a:solidFill>
                            <a:latin typeface="Cambria Math" charset="0"/>
                          </a:rPr>
                          <m:t>𝚫</m:t>
                        </m:r>
                        <m:r>
                          <a:rPr lang="en-US" sz="2800" b="1" i="0" smtClean="0">
                            <a:solidFill>
                              <a:srgbClr val="B473F2"/>
                            </a:solidFill>
                            <a:latin typeface="Cambria Math" charset="0"/>
                          </a:rPr>
                          <m:t>𝐭</m:t>
                        </m:r>
                      </m:oMath>
                    </m:oMathPara>
                  </a14:m>
                  <a:endParaRPr lang="en-US" sz="2800" b="1" dirty="0" smtClean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Oval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6453" y="5355506"/>
                  <a:ext cx="914400" cy="914400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63500">
                  <a:solidFill>
                    <a:srgbClr val="2E0067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/>
            <p:cNvCxnSpPr>
              <a:endCxn id="43" idx="5"/>
            </p:cNvCxnSpPr>
            <p:nvPr/>
          </p:nvCxnSpPr>
          <p:spPr>
            <a:xfrm flipH="1" flipV="1">
              <a:off x="10454742" y="4566593"/>
              <a:ext cx="591111" cy="837003"/>
            </a:xfrm>
            <a:prstGeom prst="straightConnector1">
              <a:avLst/>
            </a:prstGeom>
            <a:ln w="63500">
              <a:solidFill>
                <a:srgbClr val="2E006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9674253" y="3138364"/>
            <a:ext cx="1341120" cy="3135971"/>
            <a:chOff x="10241280" y="3410712"/>
            <a:chExt cx="1341120" cy="31359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/>
                <p:cNvSpPr/>
                <p:nvPr/>
              </p:nvSpPr>
              <p:spPr>
                <a:xfrm>
                  <a:off x="10241280" y="4058452"/>
                  <a:ext cx="914400" cy="914400"/>
                </a:xfrm>
                <a:prstGeom prst="ellipse">
                  <a:avLst/>
                </a:prstGeom>
                <a:solidFill>
                  <a:schemeClr val="bg1"/>
                </a:solidFill>
                <a:ln w="63500">
                  <a:solidFill>
                    <a:srgbClr val="2E00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𝒉</m:t>
                        </m:r>
                      </m:oMath>
                    </m:oMathPara>
                  </a14:m>
                  <a:endParaRPr lang="en-US" sz="2800" b="1" dirty="0" smtClean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1280" y="4058452"/>
                  <a:ext cx="914400" cy="914400"/>
                </a:xfrm>
                <a:prstGeom prst="ellipse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 w="63500">
                  <a:solidFill>
                    <a:srgbClr val="2E0067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/>
                <p:cNvSpPr/>
                <p:nvPr/>
              </p:nvSpPr>
              <p:spPr>
                <a:xfrm>
                  <a:off x="10241280" y="5632283"/>
                  <a:ext cx="914400" cy="914400"/>
                </a:xfrm>
                <a:prstGeom prst="ellipse">
                  <a:avLst/>
                </a:prstGeom>
                <a:solidFill>
                  <a:schemeClr val="bg1"/>
                </a:solidFill>
                <a:ln w="63500">
                  <a:solidFill>
                    <a:srgbClr val="2E006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B473F2"/>
                            </a:solidFill>
                            <a:latin typeface="Cambria Math" charset="0"/>
                          </a:rPr>
                          <m:t>𝒙</m:t>
                        </m:r>
                      </m:oMath>
                    </m:oMathPara>
                  </a14:m>
                  <a:endParaRPr lang="en-US" sz="2800" b="1" dirty="0" smtClean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1280" y="5632283"/>
                  <a:ext cx="914400" cy="914400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 w="63500">
                  <a:solidFill>
                    <a:srgbClr val="2E0067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/>
            <p:cNvCxnSpPr>
              <a:stCxn id="44" idx="0"/>
              <a:endCxn id="43" idx="4"/>
            </p:cNvCxnSpPr>
            <p:nvPr/>
          </p:nvCxnSpPr>
          <p:spPr>
            <a:xfrm flipV="1">
              <a:off x="10698480" y="4972852"/>
              <a:ext cx="0" cy="659431"/>
            </a:xfrm>
            <a:prstGeom prst="straightConnector1">
              <a:avLst/>
            </a:prstGeom>
            <a:ln w="63500">
              <a:solidFill>
                <a:srgbClr val="2E006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43" idx="0"/>
            </p:cNvCxnSpPr>
            <p:nvPr/>
          </p:nvCxnSpPr>
          <p:spPr>
            <a:xfrm flipV="1">
              <a:off x="10698480" y="3410712"/>
              <a:ext cx="0" cy="647740"/>
            </a:xfrm>
            <a:prstGeom prst="straightConnector1">
              <a:avLst/>
            </a:prstGeom>
            <a:ln w="63500">
              <a:solidFill>
                <a:srgbClr val="2E006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-Turn Arrow 61"/>
            <p:cNvSpPr/>
            <p:nvPr/>
          </p:nvSpPr>
          <p:spPr>
            <a:xfrm rot="5400000">
              <a:off x="11028315" y="4308710"/>
              <a:ext cx="612526" cy="495644"/>
            </a:xfrm>
            <a:prstGeom prst="uturnArrow">
              <a:avLst>
                <a:gd name="adj1" fmla="val 10800"/>
                <a:gd name="adj2" fmla="val 19235"/>
                <a:gd name="adj3" fmla="val 35685"/>
                <a:gd name="adj4" fmla="val 43750"/>
                <a:gd name="adj5" fmla="val 100000"/>
              </a:avLst>
            </a:prstGeom>
            <a:solidFill>
              <a:srgbClr val="2E0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244538" y="3909076"/>
            <a:ext cx="2150436" cy="1424986"/>
            <a:chOff x="9811565" y="4181424"/>
            <a:chExt cx="2150436" cy="14249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9811565" y="4247616"/>
                  <a:ext cx="494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2E0067"/>
                            </a:solidFill>
                            <a:latin typeface="Cambria Math" charset="0"/>
                          </a:rPr>
                          <m:t>𝝁</m:t>
                        </m:r>
                      </m:oMath>
                    </m:oMathPara>
                  </a14:m>
                  <a:endParaRPr lang="en-US" sz="2800" b="1" dirty="0" smtClean="0">
                    <a:solidFill>
                      <a:srgbClr val="2E0067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1565" y="4247616"/>
                  <a:ext cx="494046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11479177" y="4181424"/>
                  <a:ext cx="48282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2E0067"/>
                            </a:solidFill>
                            <a:latin typeface="Cambria Math" charset="0"/>
                          </a:rPr>
                          <m:t>𝜸</m:t>
                        </m:r>
                      </m:oMath>
                    </m:oMathPara>
                  </a14:m>
                  <a:endParaRPr lang="en-US" sz="2800" b="1" dirty="0" smtClean="0">
                    <a:solidFill>
                      <a:srgbClr val="2E0067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79177" y="4181424"/>
                  <a:ext cx="482824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10629190" y="5083190"/>
                  <a:ext cx="50686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2E0067"/>
                            </a:solidFill>
                            <a:latin typeface="Cambria Math" charset="0"/>
                          </a:rPr>
                          <m:t>𝜶</m:t>
                        </m:r>
                      </m:oMath>
                    </m:oMathPara>
                  </a14:m>
                  <a:endParaRPr lang="en-US" sz="2800" b="1" dirty="0" smtClean="0">
                    <a:solidFill>
                      <a:srgbClr val="2E0067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9190" y="5083190"/>
                  <a:ext cx="506869" cy="523220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619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Hawkes Process As A Generative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200150"/>
                <a:ext cx="11176000" cy="139065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Three time scales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𝜸</m:t>
                    </m:r>
                    <m:r>
                      <a:rPr lang="en-US" b="1" i="1" smtClean="0">
                        <a:latin typeface="Cambria Math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bg-BG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𝟖</m:t>
                            </m:r>
                          </m:den>
                        </m:f>
                        <m:r>
                          <a:rPr lang="en-US" b="1" i="1" smtClean="0">
                            <a:latin typeface="Cambria Math" charset="0"/>
                          </a:rPr>
                          <m:t>,</m:t>
                        </m:r>
                        <m:f>
                          <m:fPr>
                            <m:ctrlPr>
                              <a:rPr lang="bg-BG" b="1" i="1" smtClean="0">
                                <a:solidFill>
                                  <a:srgbClr val="00DE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00DE00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rgbClr val="00DE00"/>
                                </a:solidFill>
                                <a:latin typeface="Cambria Math" charset="0"/>
                              </a:rPr>
                              <m:t>𝟑𝟐</m:t>
                            </m:r>
                          </m:den>
                        </m:f>
                        <m:r>
                          <a:rPr lang="en-US" b="1" i="1" smtClean="0">
                            <a:latin typeface="Cambria Math" charset="0"/>
                          </a:rPr>
                          <m:t>,</m:t>
                        </m:r>
                        <m:f>
                          <m:fPr>
                            <m:ctrlPr>
                              <a:rPr lang="bg-BG" b="1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𝟏𝟐𝟖</m:t>
                            </m:r>
                          </m:den>
                        </m:f>
                      </m:e>
                    </m:d>
                    <m:r>
                      <a:rPr lang="en-US" b="1" i="0" smtClean="0">
                        <a:latin typeface="Cambria Math" charset="0"/>
                      </a:rPr>
                      <m:t>, </m:t>
                    </m:r>
                    <m:r>
                      <a:rPr lang="en-US" b="1" i="1" smtClean="0">
                        <a:latin typeface="Cambria Math" charset="0"/>
                      </a:rPr>
                      <m:t>𝜶</m:t>
                    </m:r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𝟎</m:t>
                    </m:r>
                    <m:r>
                      <a:rPr lang="en-US" b="1" i="1" smtClean="0">
                        <a:latin typeface="Cambria Math" charset="0"/>
                      </a:rPr>
                      <m:t>.</m:t>
                    </m:r>
                    <m:r>
                      <a:rPr lang="en-US" b="1" i="1" smtClean="0">
                        <a:latin typeface="Cambria Math" charset="0"/>
                      </a:rPr>
                      <m:t>𝟕𝟓</m:t>
                    </m:r>
                    <m:r>
                      <a:rPr lang="en-US" b="1" i="1" smtClean="0">
                        <a:latin typeface="Cambria Math" charset="0"/>
                      </a:rPr>
                      <m:t>𝜸</m:t>
                    </m:r>
                    <m:r>
                      <a:rPr lang="en-US" b="1" i="1" smtClean="0">
                        <a:latin typeface="Cambria Math" charset="0"/>
                      </a:rPr>
                      <m:t>, </m:t>
                    </m:r>
                    <m:r>
                      <a:rPr lang="en-US" b="1" i="1" smtClean="0">
                        <a:latin typeface="Cambria Math" charset="0"/>
                      </a:rPr>
                      <m:t>𝝁</m:t>
                    </m:r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𝟎</m:t>
                    </m:r>
                    <m:r>
                      <a:rPr lang="en-US" b="1" i="1" smtClean="0">
                        <a:latin typeface="Cambria Math" charset="0"/>
                      </a:rPr>
                      <m:t>.</m:t>
                    </m:r>
                    <m:r>
                      <a:rPr lang="en-US" b="1" i="1" smtClean="0">
                        <a:latin typeface="Cambria Math" charset="0"/>
                      </a:rPr>
                      <m:t>𝟎𝟎𝟐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200150"/>
                <a:ext cx="11176000" cy="1390650"/>
              </a:xfrm>
              <a:blipFill rotWithShape="0">
                <a:blip r:embed="rId2"/>
                <a:stretch>
                  <a:fillRect l="-164" t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4" y="2800350"/>
            <a:ext cx="10058400" cy="375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Observe a time series and predict what comes next?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Given model parameters, compute intensity from observations:</a:t>
                </a:r>
                <a:endParaRPr lang="en-US" i="1" dirty="0" smtClean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1" dirty="0" smtClean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1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Given intensity, compute event likelihood in a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</a:rPr>
                      <m:t>𝚫</m:t>
                    </m:r>
                    <m:r>
                      <a:rPr lang="en-US" b="1" i="0" smtClean="0">
                        <a:latin typeface="Cambria Math" charset="0"/>
                      </a:rPr>
                      <m:t>𝐭</m:t>
                    </m:r>
                  </m:oMath>
                </a14:m>
                <a:r>
                  <a:rPr lang="en-US" dirty="0" smtClean="0"/>
                  <a:t> window: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82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68575" y="5237109"/>
                <a:ext cx="9783576" cy="545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500" b="0" i="0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Pr</m:t>
                      </m:r>
                      <m:d>
                        <m:dPr>
                          <m:ctrlPr>
                            <a:rPr lang="en-US" sz="250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500" b="0" i="0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Δ</m:t>
                          </m:r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𝑡</m:t>
                          </m:r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=1|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500" b="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50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1</m:t>
                      </m:r>
                      <m:r>
                        <a:rPr lang="en-US" sz="2500" b="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−</m:t>
                      </m:r>
                      <m:sSup>
                        <m:sSupPr>
                          <m:ctrlP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𝑒</m:t>
                          </m:r>
                        </m:e>
                        <m:sup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𝑘</m:t>
                                  </m:r>
                                  <m: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</m:t>
                              </m:r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𝜇</m:t>
                              </m:r>
                            </m:e>
                          </m:d>
                          <m:d>
                            <m:dPr>
                              <m:ctrlP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</m:t>
                                  </m:r>
                                  <m: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𝛾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500" b="0" i="0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Δ</m:t>
                                  </m:r>
                                  <m:r>
                                    <a:rPr lang="en-US" sz="2500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/</m:t>
                          </m:r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𝛾</m:t>
                          </m:r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US" sz="2500" b="0" i="0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Δ</m:t>
                          </m:r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5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575" y="5237109"/>
                <a:ext cx="9783576" cy="5452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68575" y="4040424"/>
                <a:ext cx="5018682" cy="486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𝑘</m:t>
                          </m:r>
                        </m:sub>
                      </m:sSub>
                      <m:r>
                        <a:rPr lang="en-US" sz="2500" b="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lang="en-US" sz="250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𝜇</m:t>
                      </m:r>
                      <m:r>
                        <a:rPr lang="en-US" sz="2500" b="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+</m:t>
                      </m:r>
                      <m:sSup>
                        <m:sSupPr>
                          <m:ctrlPr>
                            <a:rPr lang="en-US" sz="250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500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𝑒</m:t>
                          </m:r>
                        </m:e>
                        <m:sup>
                          <m:r>
                            <a:rPr lang="en-US" sz="2500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r>
                            <a:rPr lang="en-US" sz="2500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sz="250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50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Δ</m:t>
                              </m:r>
                              <m:r>
                                <a:rPr lang="en-US" sz="25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s-IS" sz="250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  <m:r>
                                <a:rPr lang="en-US" sz="2500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𝜇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+</m:t>
                      </m:r>
                      <m:r>
                        <a:rPr lang="en-US" sz="2500" b="0" i="1" smtClean="0">
                          <a:solidFill>
                            <a:schemeClr val="accent2"/>
                          </a:solidFill>
                          <a:latin typeface="Cambria Math" charset="0"/>
                          <a:ea typeface="Arial" charset="0"/>
                          <a:cs typeface="Arial" charset="0"/>
                        </a:rPr>
                        <m:t>𝛼</m:t>
                      </m:r>
                      <m:sSub>
                        <m:sSubPr>
                          <m:ctrlP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5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575" y="4040424"/>
                <a:ext cx="5018682" cy="48699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744937" y="5309661"/>
                <a:ext cx="1386342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n>
                            <a:noFill/>
                          </a:ln>
                          <a:solidFill>
                            <a:srgbClr val="B473F2"/>
                          </a:solidFill>
                          <a:latin typeface="Cambria Math" charset="0"/>
                        </a:rPr>
                        <m:t>≡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en-US" sz="2600" i="1">
                          <a:solidFill>
                            <a:srgbClr val="B473F2"/>
                          </a:solidFill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600">
                          <a:solidFill>
                            <a:srgbClr val="B473F2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2600" i="1">
                          <a:solidFill>
                            <a:srgbClr val="B473F2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600" i="1">
                          <a:solidFill>
                            <a:srgbClr val="B473F2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b="1" dirty="0">
                  <a:solidFill>
                    <a:srgbClr val="0F6FC6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937" y="5309661"/>
                <a:ext cx="1386342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05" y="2066320"/>
            <a:ext cx="9525000" cy="1358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84713" y="2119328"/>
            <a:ext cx="4812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+mn-lt"/>
              </a:rPr>
              <a:t>?</a:t>
            </a:r>
            <a:endParaRPr lang="en-US" sz="5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6301" y="2178996"/>
            <a:ext cx="520700" cy="726332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Premise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990600"/>
                <a:ext cx="11176000" cy="559618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The time scale for an event type may vary from sequence to sequence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Therefore, we want to infer time scale parameter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𝜸</m:t>
                    </m:r>
                  </m:oMath>
                </a14:m>
                <a:r>
                  <a:rPr lang="en-US" dirty="0" smtClean="0"/>
                  <a:t> appropriate for each event and </a:t>
                </a:r>
                <a:r>
                  <a:rPr lang="en-US" u="sng" dirty="0" smtClean="0"/>
                  <a:t>for each sequence.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990600"/>
                <a:ext cx="11176000" cy="5596180"/>
              </a:xfrm>
              <a:blipFill rotWithShape="0">
                <a:blip r:embed="rId3"/>
                <a:stretch>
                  <a:fillRect l="-164" t="-1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2804557" y="2170063"/>
            <a:ext cx="6582886" cy="1458285"/>
            <a:chOff x="2561114" y="1601262"/>
            <a:chExt cx="6582886" cy="1458285"/>
          </a:xfrm>
        </p:grpSpPr>
        <p:grpSp>
          <p:nvGrpSpPr>
            <p:cNvPr id="47" name="Group 46"/>
            <p:cNvGrpSpPr/>
            <p:nvPr/>
          </p:nvGrpSpPr>
          <p:grpSpPr>
            <a:xfrm>
              <a:off x="2561114" y="1601262"/>
              <a:ext cx="6582886" cy="554259"/>
              <a:chOff x="1197263" y="2019360"/>
              <a:chExt cx="9804400" cy="8255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1197263" y="2432110"/>
                <a:ext cx="98044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736079" y="2019360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611363" y="2019360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2561114" y="2505288"/>
              <a:ext cx="6582886" cy="554259"/>
              <a:chOff x="501017" y="7452504"/>
              <a:chExt cx="9804400" cy="82550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501017" y="7865254"/>
                <a:ext cx="9804400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stealth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317608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232869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562135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992774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352409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673131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085518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9179329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316646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557163" y="7452504"/>
                <a:ext cx="0" cy="8255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4685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Inference of Time Scale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11176000" cy="523791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Treat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𝜸</m:t>
                    </m:r>
                  </m:oMath>
                </a14:m>
                <a:r>
                  <a:rPr lang="en-US" dirty="0" smtClean="0"/>
                  <a:t> as a discrete random variable to be inferred from observations.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𝛾</m:t>
                    </m:r>
                    <m:r>
                      <a:rPr lang="en-US" sz="2600" b="0" i="1" smtClean="0">
                        <a:latin typeface="Cambria Math" charset="0"/>
                      </a:rPr>
                      <m:t>∈</m:t>
                    </m:r>
                    <m:r>
                      <a:rPr lang="en-US" sz="2600" b="1" i="1" smtClean="0">
                        <a:latin typeface="Cambria Math" charset="0"/>
                      </a:rPr>
                      <m:t>{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, …,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sz="2600" b="1" i="1" smtClean="0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600" dirty="0" smtClean="0"/>
                  <a:t> where </a:t>
                </a:r>
                <a:r>
                  <a:rPr lang="en-US" sz="2600" i="1" dirty="0" smtClean="0"/>
                  <a:t>S</a:t>
                </a:r>
                <a:r>
                  <a:rPr lang="en-US" sz="2600" dirty="0" smtClean="0"/>
                  <a:t> is the number of candidate scales</a:t>
                </a:r>
              </a:p>
              <a:p>
                <a:pPr lvl="1"/>
                <a:r>
                  <a:rPr lang="en-US" sz="2600" dirty="0" smtClean="0"/>
                  <a:t>log-linear scale to cover large dynamic range</a:t>
                </a:r>
              </a:p>
              <a:p>
                <a:r>
                  <a:rPr lang="en-US" sz="2800" dirty="0" smtClean="0"/>
                  <a:t>Specify prior </a:t>
                </a:r>
                <a:r>
                  <a:rPr lang="en-US" sz="2800" dirty="0"/>
                  <a:t>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𝜸</m:t>
                    </m:r>
                  </m:oMath>
                </a14:m>
                <a:endParaRPr lang="en-US" sz="2388" b="0" dirty="0">
                  <a:solidFill>
                    <a:schemeClr val="accent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>
                        <a:latin typeface="Cambria Math" charset="0"/>
                      </a:rPr>
                      <m:t>Pr</m:t>
                    </m:r>
                    <m:d>
                      <m:dPr>
                        <m:ctrlPr>
                          <a:rPr lang="en-US" sz="2400" b="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>
                            <a:latin typeface="Cambria Math" charset="0"/>
                          </a:rPr>
                          <m:t>𝛾</m:t>
                        </m:r>
                        <m:r>
                          <a:rPr lang="en-US" sz="2400" b="0" i="1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300" b="0" dirty="0">
                  <a:solidFill>
                    <a:schemeClr val="accent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Given next 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𝒙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𝒌</m:t>
                        </m:r>
                      </m:sub>
                    </m:sSub>
                    <m:r>
                      <a:rPr lang="en-US" sz="280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/>
                  <a:t>(present or absent)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𝒕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2800" dirty="0"/>
                  <a:t>, perform Bayesian update: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300" b="0">
                        <a:latin typeface="Cambria Math" charset="0"/>
                        <a:ea typeface="Cambria Math" charset="0"/>
                        <a:cs typeface="Cambria Math" charset="0"/>
                      </a:rPr>
                      <m:t>Pr</m:t>
                    </m:r>
                    <m:d>
                      <m:dPr>
                        <m:ctrlPr>
                          <a:rPr lang="en-US" sz="23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3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3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~ </m:t>
                    </m:r>
                    <m:r>
                      <a:rPr lang="en-US" sz="2300" b="0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d>
                      <m:dPr>
                        <m:ctrlPr>
                          <a:rPr lang="en-US" sz="23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3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3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3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3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US" sz="2300" b="0">
                        <a:latin typeface="Cambria Math" charset="0"/>
                        <a:ea typeface="Cambria Math" charset="0"/>
                        <a:cs typeface="Cambria Math" charset="0"/>
                      </a:rPr>
                      <m:t>Pr</m:t>
                    </m:r>
                    <m:d>
                      <m:dPr>
                        <m:ctrlPr>
                          <a:rPr lang="en-US" sz="23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3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3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3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sz="2300" b="0" dirty="0">
                  <a:solidFill>
                    <a:schemeClr val="accent1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2688" dirty="0" smtClean="0"/>
              </a:p>
              <a:p>
                <a:endParaRPr lang="en-US" sz="2600" b="0" dirty="0" smtClean="0"/>
              </a:p>
              <a:p>
                <a:pPr lvl="1"/>
                <a:endParaRPr lang="en-US" sz="2600" b="0" dirty="0">
                  <a:solidFill>
                    <a:schemeClr val="accent2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11176000" cy="5237918"/>
              </a:xfrm>
              <a:blipFill rotWithShape="0">
                <a:blip r:embed="rId3"/>
                <a:stretch>
                  <a:fillRect l="-218" t="-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979458" y="4572731"/>
            <a:ext cx="65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787" y="5385748"/>
            <a:ext cx="65" cy="3847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500" b="0" dirty="0" smtClean="0">
              <a:solidFill>
                <a:srgbClr val="0F6FC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2179" y="6010793"/>
                <a:ext cx="4478470" cy="613566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10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𝜇</m:t>
                              </m:r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US" sz="210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d>
                                <m:dPr>
                                  <m:ctrlPr>
                                    <a:rPr lang="is-IS" sz="21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𝑘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−1,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  <m:sSub>
                        <m:sSub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1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𝑘𝑖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solidFill>
                                <a:srgbClr val="7030A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100" b="1" dirty="0">
                  <a:solidFill>
                    <a:srgbClr val="0F6FC6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79" y="6010793"/>
                <a:ext cx="4478470" cy="6135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rapezoid 8"/>
          <p:cNvSpPr/>
          <p:nvPr/>
        </p:nvSpPr>
        <p:spPr>
          <a:xfrm>
            <a:off x="2368732" y="5561730"/>
            <a:ext cx="4513309" cy="449063"/>
          </a:xfrm>
          <a:prstGeom prst="trapezoid">
            <a:avLst>
              <a:gd name="adj" fmla="val 158809"/>
            </a:avLst>
          </a:prstGeom>
          <a:solidFill>
            <a:srgbClr val="7030A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66"/>
          <a:stretch/>
        </p:blipFill>
        <p:spPr>
          <a:xfrm>
            <a:off x="2365679" y="457200"/>
            <a:ext cx="7380875" cy="574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4576" y="4073968"/>
            <a:ext cx="104868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>
                <a:solidFill>
                  <a:srgbClr val="0000FF"/>
                </a:solidFill>
              </a:rPr>
              <a:t>short</a:t>
            </a:r>
            <a:endParaRPr lang="en-US" sz="31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94576" y="1787967"/>
            <a:ext cx="89800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>
                <a:solidFill>
                  <a:srgbClr val="FF0000"/>
                </a:solidFill>
              </a:rPr>
              <a:t>long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94576" y="2927883"/>
            <a:ext cx="1556836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B419B3"/>
                </a:solidFill>
              </a:rPr>
              <a:t>medium</a:t>
            </a:r>
            <a:endParaRPr lang="en-US" sz="3100" b="1" dirty="0">
              <a:solidFill>
                <a:srgbClr val="B419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14456" y="456121"/>
            <a:ext cx="271666" cy="976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14456" y="1032592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short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14456" y="456121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14456" y="734647"/>
            <a:ext cx="10695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B419B3"/>
                </a:solidFill>
              </a:rPr>
              <a:t>medium</a:t>
            </a:r>
            <a:endParaRPr lang="en-US" sz="2000" b="1" dirty="0">
              <a:solidFill>
                <a:srgbClr val="B419B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5679" y="1630017"/>
            <a:ext cx="8925173" cy="3326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69774" y="-80368"/>
            <a:ext cx="9899374" cy="1551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722"/>
          <a:stretch/>
        </p:blipFill>
        <p:spPr>
          <a:xfrm>
            <a:off x="2370413" y="4982820"/>
            <a:ext cx="7380875" cy="10477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09828" y="5128594"/>
            <a:ext cx="163423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latin typeface="+mn-lt"/>
              </a:rPr>
              <a:t>marginal</a:t>
            </a:r>
            <a:endParaRPr lang="en-US" sz="3100" b="1" dirty="0">
              <a:latin typeface="+mn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09599" y="856231"/>
            <a:ext cx="1679797" cy="3941056"/>
            <a:chOff x="609599" y="856231"/>
            <a:chExt cx="1679797" cy="3941056"/>
          </a:xfrm>
        </p:grpSpPr>
        <p:sp>
          <p:nvSpPr>
            <p:cNvPr id="17" name="Left Bracket 16"/>
            <p:cNvSpPr/>
            <p:nvPr/>
          </p:nvSpPr>
          <p:spPr>
            <a:xfrm>
              <a:off x="1905083" y="1630017"/>
              <a:ext cx="384313" cy="3167270"/>
            </a:xfrm>
            <a:prstGeom prst="leftBracket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09599" y="2782954"/>
              <a:ext cx="791087" cy="7951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X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1005143" y="856231"/>
              <a:ext cx="1284253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0"/>
            </p:cNvCxnSpPr>
            <p:nvPr/>
          </p:nvCxnSpPr>
          <p:spPr>
            <a:xfrm flipV="1">
              <a:off x="1005143" y="856231"/>
              <a:ext cx="3233" cy="1926723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8" idx="6"/>
            </p:cNvCxnSpPr>
            <p:nvPr/>
          </p:nvCxnSpPr>
          <p:spPr>
            <a:xfrm flipH="1" flipV="1">
              <a:off x="1400686" y="3180519"/>
              <a:ext cx="493167" cy="14721"/>
            </a:xfrm>
            <a:prstGeom prst="line">
              <a:avLst/>
            </a:prstGeom>
            <a:ln w="50800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000408" y="3578084"/>
            <a:ext cx="1370005" cy="1928611"/>
            <a:chOff x="1000408" y="3578084"/>
            <a:chExt cx="1370005" cy="1928611"/>
          </a:xfrm>
        </p:grpSpPr>
        <p:cxnSp>
          <p:nvCxnSpPr>
            <p:cNvPr id="30" name="Straight Connector 29"/>
            <p:cNvCxnSpPr>
              <a:stCxn id="5" idx="1"/>
            </p:cNvCxnSpPr>
            <p:nvPr/>
          </p:nvCxnSpPr>
          <p:spPr>
            <a:xfrm flipH="1" flipV="1">
              <a:off x="1000408" y="5504806"/>
              <a:ext cx="1370005" cy="1889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18" idx="4"/>
            </p:cNvCxnSpPr>
            <p:nvPr/>
          </p:nvCxnSpPr>
          <p:spPr>
            <a:xfrm flipV="1">
              <a:off x="1005142" y="3578084"/>
              <a:ext cx="1" cy="1928611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 rot="16200000">
                <a:off x="1992521" y="578412"/>
                <a:ext cx="514885" cy="5693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1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𝜸</m:t>
                      </m:r>
                    </m:oMath>
                  </m:oMathPara>
                </a14:m>
                <a:endParaRPr lang="en-US" sz="3100" b="1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92521" y="578412"/>
                <a:ext cx="514885" cy="5693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1931408" y="1787967"/>
            <a:ext cx="570470" cy="2855388"/>
            <a:chOff x="1931408" y="1787967"/>
            <a:chExt cx="570470" cy="2925168"/>
          </a:xfrm>
        </p:grpSpPr>
        <p:sp>
          <p:nvSpPr>
            <p:cNvPr id="41" name="Rectangle 40"/>
            <p:cNvSpPr/>
            <p:nvPr/>
          </p:nvSpPr>
          <p:spPr>
            <a:xfrm>
              <a:off x="2294717" y="1787967"/>
              <a:ext cx="207161" cy="2925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1401776" y="2906597"/>
              <a:ext cx="1628651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chemeClr val="tx1"/>
                  </a:solidFill>
                  <a:latin typeface="+mn-lt"/>
                </a:rPr>
                <a:t>Intensity</a:t>
              </a:r>
              <a:endParaRPr lang="en-US" sz="3100" b="1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3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936" y="990600"/>
            <a:ext cx="6926128" cy="586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27"/>
          <a:stretch/>
        </p:blipFill>
        <p:spPr>
          <a:xfrm>
            <a:off x="2562487" y="4393573"/>
            <a:ext cx="6814270" cy="1257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00" y="899532"/>
            <a:ext cx="7032702" cy="3442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6362" y="5687122"/>
            <a:ext cx="7032702" cy="1326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9204" y="4641448"/>
            <a:ext cx="1503681" cy="1743892"/>
            <a:chOff x="729204" y="4641448"/>
            <a:chExt cx="1503681" cy="1743892"/>
          </a:xfrm>
        </p:grpSpPr>
        <p:sp>
          <p:nvSpPr>
            <p:cNvPr id="2" name="TextBox 1"/>
            <p:cNvSpPr txBox="1"/>
            <p:nvPr/>
          </p:nvSpPr>
          <p:spPr>
            <a:xfrm>
              <a:off x="729204" y="4641448"/>
              <a:ext cx="150368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latin typeface="+mn-lt"/>
                </a:rPr>
                <a:t>inferred</a:t>
              </a:r>
              <a:endParaRPr lang="en-US" sz="3100" b="1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5722" y="5815953"/>
              <a:ext cx="877163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latin typeface="+mn-lt"/>
                </a:rPr>
                <a:t>true</a:t>
              </a:r>
              <a:endParaRPr lang="en-US" sz="31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6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Spacing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00" y="918411"/>
            <a:ext cx="8047740" cy="5867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67951" y="5570805"/>
            <a:ext cx="8384344" cy="123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67951" y="902494"/>
            <a:ext cx="8384344" cy="344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Alternative Characterizations of Environment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5468880" cy="4754562"/>
              </a:xfrm>
            </p:spPr>
            <p:txBody>
              <a:bodyPr>
                <a:normAutofit fontScale="77500" lnSpcReduction="20000"/>
              </a:bodyPr>
              <a:lstStyle/>
              <a:p>
                <a:pPr algn="ctr"/>
                <a:r>
                  <a:rPr lang="en-US" sz="3600" dirty="0" smtClean="0"/>
                  <a:t>All events are observed</a:t>
                </a:r>
              </a:p>
              <a:p>
                <a:pPr lvl="1"/>
                <a:r>
                  <a:rPr lang="en-US" sz="3000" dirty="0" smtClean="0"/>
                  <a:t>e.g., students practicing retrieval of foreign language vocabulary</a:t>
                </a:r>
                <a:br>
                  <a:rPr lang="en-US" sz="3000" dirty="0" smtClean="0"/>
                </a:br>
                <a:endParaRPr lang="en-US" sz="3000" dirty="0" smtClean="0"/>
              </a:p>
              <a:p>
                <a:pPr lvl="1"/>
                <a:r>
                  <a:rPr lang="en-US" sz="3000" dirty="0" smtClean="0"/>
                  <a:t>Likelihood function should reflect absence of events between inputs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900" b="0">
                        <a:latin typeface="Cambria Math" charset="0"/>
                        <a:ea typeface="Cambria Math" charset="0"/>
                        <a:cs typeface="Cambria Math" charset="0"/>
                      </a:rPr>
                      <m:t>Pr</m:t>
                    </m:r>
                    <m:d>
                      <m:dPr>
                        <m:ctrlPr>
                          <a:rPr lang="en-US" sz="19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19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19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~ </m:t>
                    </m:r>
                    <m:r>
                      <a:rPr lang="en-US" sz="1900" b="0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d>
                      <m:dPr>
                        <m:ctrlPr>
                          <a:rPr lang="en-US" sz="19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19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9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9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9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US" sz="1900" b="0">
                        <a:latin typeface="Cambria Math" charset="0"/>
                        <a:ea typeface="Cambria Math" charset="0"/>
                        <a:cs typeface="Cambria Math" charset="0"/>
                      </a:rPr>
                      <m:t>Pr</m:t>
                    </m:r>
                    <m:d>
                      <m:dPr>
                        <m:ctrlPr>
                          <a:rPr lang="en-US" sz="19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9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9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19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sz="1900" b="0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5468880" cy="4754562"/>
              </a:xfrm>
              <a:blipFill rotWithShape="0">
                <a:blip r:embed="rId2"/>
                <a:stretch>
                  <a:fillRect t="-2821" r="-1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25746" y="4549854"/>
                <a:ext cx="3894015" cy="538994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𝜇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d>
                                <m:dPr>
                                  <m:ctrlPr>
                                    <a:rPr lang="is-I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𝑘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−1,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  <a:ea typeface="Arial" charset="0"/>
                                          <a:cs typeface="Arial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7030A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F6FC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746" y="4549854"/>
                <a:ext cx="3894015" cy="5389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rapezoid 4"/>
          <p:cNvSpPr/>
          <p:nvPr/>
        </p:nvSpPr>
        <p:spPr>
          <a:xfrm>
            <a:off x="1425746" y="4100791"/>
            <a:ext cx="3894015" cy="449063"/>
          </a:xfrm>
          <a:prstGeom prst="trapezoid">
            <a:avLst>
              <a:gd name="adj" fmla="val 222002"/>
            </a:avLst>
          </a:prstGeom>
          <a:solidFill>
            <a:srgbClr val="7030A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6244894" y="1371604"/>
                <a:ext cx="5468880" cy="4754562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55000" lnSpcReduction="20000"/>
              </a:bodyPr>
              <a:lstStyle>
                <a:lvl1pPr marL="88931" indent="-88931" algn="l" defTabSz="889409" rtl="0" eaLnBrk="1" latinLnBrk="0" hangingPunct="1">
                  <a:spcBef>
                    <a:spcPts val="1946"/>
                  </a:spcBef>
                  <a:spcAft>
                    <a:spcPts val="0"/>
                  </a:spcAft>
                  <a:buClr>
                    <a:schemeClr val="bg1"/>
                  </a:buClr>
                  <a:buSzPct val="25000"/>
                  <a:buFont typeface="Wingdings" pitchFamily="2" charset="2"/>
                  <a:buChar char="ü"/>
                  <a:defRPr kumimoji="1" sz="2735" b="1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55726" indent="-249034" algn="l" defTabSz="889409" rtl="0" eaLnBrk="1" latinLnBrk="0" hangingPunct="1">
                  <a:spcBef>
                    <a:spcPts val="1946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kumimoji="1" sz="2647" b="1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351604" indent="0" algn="l" defTabSz="889409" rtl="0" eaLnBrk="1" latinLnBrk="0" hangingPunct="1">
                  <a:spcBef>
                    <a:spcPts val="1167"/>
                  </a:spcBef>
                  <a:buClr>
                    <a:schemeClr val="bg1"/>
                  </a:buClr>
                  <a:buSzPct val="25000"/>
                  <a:buFont typeface="Calibri" pitchFamily="34" charset="0"/>
                  <a:buChar char=" "/>
                  <a:defRPr kumimoji="1" sz="2471" b="1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00257" indent="-145236" algn="l" defTabSz="889409" rtl="0" eaLnBrk="1" latinLnBrk="0" hangingPunct="1">
                  <a:spcBef>
                    <a:spcPts val="1167"/>
                  </a:spcBef>
                  <a:buFont typeface="Arial"/>
                  <a:buChar char="•"/>
                  <a:defRPr kumimoji="1" sz="2294" b="1" kern="120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551919" indent="0" algn="l" defTabSz="889409" rtl="0" eaLnBrk="1" latinLnBrk="0" hangingPunct="1">
                  <a:spcBef>
                    <a:spcPts val="778"/>
                  </a:spcBef>
                  <a:buFont typeface="Calibri" pitchFamily="34" charset="0"/>
                  <a:buNone/>
                  <a:defRPr kumimoji="1" sz="21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45875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90579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335284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79988" indent="-222352" algn="l" defTabSz="8894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19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5100" dirty="0" smtClean="0"/>
                  <a:t>Some events are unobserved</a:t>
                </a:r>
              </a:p>
              <a:p>
                <a:pPr lvl="1"/>
                <a:r>
                  <a:rPr lang="en-US" sz="4200" dirty="0" smtClean="0"/>
                  <a:t>e.g., shoppers making purchases on </a:t>
                </a:r>
                <a:r>
                  <a:rPr lang="en-US" sz="4200" dirty="0" err="1" smtClean="0"/>
                  <a:t>amazon.com</a:t>
                </a:r>
                <a:r>
                  <a:rPr lang="en-US" sz="4200" dirty="0" smtClean="0"/>
                  <a:t> (but purchases also made on </a:t>
                </a:r>
                <a:r>
                  <a:rPr lang="en-US" sz="4200" dirty="0" err="1" smtClean="0"/>
                  <a:t>target.com</a:t>
                </a:r>
                <a:r>
                  <a:rPr lang="en-US" sz="4200" dirty="0" smtClean="0"/>
                  <a:t> and </a:t>
                </a:r>
                <a:r>
                  <a:rPr lang="en-US" sz="4200" dirty="0" err="1" smtClean="0"/>
                  <a:t>jet.com</a:t>
                </a:r>
                <a:r>
                  <a:rPr lang="en-US" sz="4200" dirty="0" smtClean="0"/>
                  <a:t>)</a:t>
                </a:r>
              </a:p>
              <a:p>
                <a:pPr lvl="1"/>
                <a:r>
                  <a:rPr lang="en-US" sz="4200" dirty="0" smtClean="0"/>
                  <a:t>Likelihood function should marginalize over unobserved events and reflect the expected intensity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>
                        <a:latin typeface="Cambria Math" charset="0"/>
                        <a:ea typeface="Cambria Math" charset="0"/>
                        <a:cs typeface="Cambria Math" charset="0"/>
                      </a:rPr>
                      <m:t>Pr</m:t>
                    </m:r>
                    <m:d>
                      <m:dPr>
                        <m:ctrlP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~ </m:t>
                    </m:r>
                    <m:r>
                      <a:rPr lang="en-US" sz="2800" b="0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8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800" b="0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US" sz="2800" b="0">
                        <a:latin typeface="Cambria Math" charset="0"/>
                        <a:ea typeface="Cambria Math" charset="0"/>
                        <a:cs typeface="Cambria Math" charset="0"/>
                      </a:rPr>
                      <m:t>Pr</m:t>
                    </m:r>
                    <m:d>
                      <m:dPr>
                        <m:ctrlP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8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894" y="1371604"/>
                <a:ext cx="5468880" cy="4754562"/>
              </a:xfrm>
              <a:prstGeom prst="rect">
                <a:avLst/>
              </a:prstGeom>
              <a:blipFill rotWithShape="0">
                <a:blip r:embed="rId4"/>
                <a:stretch>
                  <a:fillRect t="-2821" r="-1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84629" y="4549854"/>
                <a:ext cx="3870354" cy="603242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1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1400" b="1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r>
                                    <a:rPr lang="en-U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  <m:r>
                                    <a:rPr lang="en-U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is-I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bg-BG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/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is-I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  <m:t>𝛼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𝒌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629" y="4549854"/>
                <a:ext cx="3870354" cy="6032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rapezoid 10"/>
          <p:cNvSpPr/>
          <p:nvPr/>
        </p:nvSpPr>
        <p:spPr>
          <a:xfrm>
            <a:off x="7284629" y="4100791"/>
            <a:ext cx="3870354" cy="449063"/>
          </a:xfrm>
          <a:prstGeom prst="trapezoid">
            <a:avLst>
              <a:gd name="adj" fmla="val 233705"/>
            </a:avLst>
          </a:prstGeom>
          <a:solidFill>
            <a:srgbClr val="7030A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4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475116"/>
          </a:xfrm>
        </p:spPr>
        <p:txBody>
          <a:bodyPr>
            <a:noAutofit/>
          </a:bodyPr>
          <a:lstStyle/>
          <a:p>
            <a:r>
              <a:rPr lang="en-US" sz="2800" dirty="0" smtClean="0"/>
              <a:t>Memory In Neural Networks</a:t>
            </a:r>
            <a:br>
              <a:rPr lang="en-US" sz="2800" dirty="0" smtClean="0"/>
            </a:br>
            <a:r>
              <a:rPr lang="en-US" sz="1200" dirty="0" smtClean="0"/>
              <a:t>  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Basic Recurrent Neural Net (RNN) Architecture</a:t>
            </a:r>
            <a:br>
              <a:rPr lang="en-US" sz="2800" dirty="0" smtClean="0"/>
            </a:br>
            <a:r>
              <a:rPr lang="en-US" sz="2800" dirty="0" smtClean="0"/>
              <a:t>For Sequence Processing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5105453" y="1892389"/>
            <a:ext cx="3352839" cy="998357"/>
            <a:chOff x="5000561" y="1519858"/>
            <a:chExt cx="3352839" cy="998357"/>
          </a:xfrm>
        </p:grpSpPr>
        <p:sp>
          <p:nvSpPr>
            <p:cNvPr id="5" name="TextBox 4"/>
            <p:cNvSpPr txBox="1"/>
            <p:nvPr/>
          </p:nvSpPr>
          <p:spPr>
            <a:xfrm>
              <a:off x="7311364" y="1519858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00DE0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00DE00"/>
                </a:solidFill>
                <a:latin typeface="+mn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000561" y="1752151"/>
              <a:ext cx="2118647" cy="579097"/>
              <a:chOff x="5000561" y="1752151"/>
              <a:chExt cx="2118647" cy="579097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000561" y="1752152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770337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540112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3196187" y="3858992"/>
            <a:ext cx="5543792" cy="451979"/>
            <a:chOff x="2636770" y="3844307"/>
            <a:chExt cx="5543792" cy="451979"/>
          </a:xfrm>
        </p:grpSpPr>
        <p:sp>
          <p:nvSpPr>
            <p:cNvPr id="11" name="Rectangle 10"/>
            <p:cNvSpPr/>
            <p:nvPr/>
          </p:nvSpPr>
          <p:spPr>
            <a:xfrm>
              <a:off x="2636770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2" name="U-Turn Arrow 11"/>
            <p:cNvSpPr/>
            <p:nvPr/>
          </p:nvSpPr>
          <p:spPr>
            <a:xfrm rot="5400000">
              <a:off x="3364170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31593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4" name="U-Turn Arrow 13"/>
            <p:cNvSpPr/>
            <p:nvPr/>
          </p:nvSpPr>
          <p:spPr>
            <a:xfrm rot="5400000">
              <a:off x="4858993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26415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6" name="U-Turn Arrow 15"/>
            <p:cNvSpPr/>
            <p:nvPr/>
          </p:nvSpPr>
          <p:spPr>
            <a:xfrm rot="5400000">
              <a:off x="6353815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21239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8" name="U-Turn Arrow 17"/>
            <p:cNvSpPr/>
            <p:nvPr/>
          </p:nvSpPr>
          <p:spPr>
            <a:xfrm rot="5400000">
              <a:off x="7848639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 flipV="1">
            <a:off x="3552645" y="3457628"/>
            <a:ext cx="1" cy="38667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47467" y="3457629"/>
            <a:ext cx="1" cy="3866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037114" y="3457629"/>
            <a:ext cx="1" cy="3866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542290" y="3457629"/>
            <a:ext cx="1" cy="3866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52645" y="3457628"/>
            <a:ext cx="5222939" cy="0"/>
          </a:xfrm>
          <a:prstGeom prst="line">
            <a:avLst/>
          </a:prstGeom>
          <a:ln w="6350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52645" y="4727897"/>
            <a:ext cx="5663725" cy="0"/>
          </a:xfrm>
          <a:prstGeom prst="line">
            <a:avLst/>
          </a:prstGeom>
          <a:ln w="63500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216370" y="3457628"/>
            <a:ext cx="0" cy="855270"/>
          </a:xfrm>
          <a:prstGeom prst="line">
            <a:avLst/>
          </a:prstGeom>
          <a:ln w="6350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3" idx="4"/>
          </p:cNvCxnSpPr>
          <p:nvPr/>
        </p:nvCxnSpPr>
        <p:spPr>
          <a:xfrm flipH="1">
            <a:off x="8039419" y="4328976"/>
            <a:ext cx="2054" cy="436661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62" idx="4"/>
          </p:cNvCxnSpPr>
          <p:nvPr/>
        </p:nvCxnSpPr>
        <p:spPr>
          <a:xfrm>
            <a:off x="6542287" y="4312898"/>
            <a:ext cx="3" cy="409591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1" idx="4"/>
          </p:cNvCxnSpPr>
          <p:nvPr/>
        </p:nvCxnSpPr>
        <p:spPr>
          <a:xfrm>
            <a:off x="5044722" y="4339098"/>
            <a:ext cx="2744" cy="391841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0" idx="4"/>
          </p:cNvCxnSpPr>
          <p:nvPr/>
        </p:nvCxnSpPr>
        <p:spPr>
          <a:xfrm flipH="1">
            <a:off x="3552643" y="4312898"/>
            <a:ext cx="4094" cy="433119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94741" y="5048689"/>
            <a:ext cx="4488441" cy="0"/>
          </a:xfrm>
          <a:prstGeom prst="line">
            <a:avLst/>
          </a:prstGeom>
          <a:ln w="63500">
            <a:solidFill>
              <a:srgbClr val="27D5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183183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667890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75810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94741" y="4296286"/>
            <a:ext cx="0" cy="752403"/>
          </a:xfrm>
          <a:prstGeom prst="line">
            <a:avLst/>
          </a:prstGeom>
          <a:ln w="63500">
            <a:solidFill>
              <a:srgbClr val="27D5F0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932268" y="2703778"/>
            <a:ext cx="2284" cy="736069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62493" y="2703778"/>
            <a:ext cx="2284" cy="753850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387641" y="2703779"/>
            <a:ext cx="7361" cy="763602"/>
          </a:xfrm>
          <a:prstGeom prst="line">
            <a:avLst/>
          </a:prstGeom>
          <a:ln w="63500">
            <a:solidFill>
              <a:srgbClr val="7030A0"/>
            </a:solidFill>
            <a:headEnd type="triangle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5395001" y="5047966"/>
            <a:ext cx="1" cy="387400"/>
          </a:xfrm>
          <a:prstGeom prst="straightConnector1">
            <a:avLst/>
          </a:prstGeom>
          <a:ln>
            <a:solidFill>
              <a:srgbClr val="27D5F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172156" y="5039066"/>
            <a:ext cx="6031" cy="405922"/>
          </a:xfrm>
          <a:prstGeom prst="straightConnector1">
            <a:avLst/>
          </a:prstGeom>
          <a:ln>
            <a:solidFill>
              <a:srgbClr val="27D5F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931537" y="5018786"/>
            <a:ext cx="6030" cy="405922"/>
          </a:xfrm>
          <a:prstGeom prst="straightConnector1">
            <a:avLst/>
          </a:prstGeom>
          <a:ln>
            <a:solidFill>
              <a:srgbClr val="27D5F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5105453" y="5175841"/>
            <a:ext cx="3351362" cy="998357"/>
            <a:chOff x="5000561" y="4803310"/>
            <a:chExt cx="3351362" cy="998357"/>
          </a:xfrm>
        </p:grpSpPr>
        <p:sp>
          <p:nvSpPr>
            <p:cNvPr id="42" name="Oval 41"/>
            <p:cNvSpPr/>
            <p:nvPr/>
          </p:nvSpPr>
          <p:spPr>
            <a:xfrm>
              <a:off x="5000561" y="5062835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770337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6540112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09887" y="4803310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27D5F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27D5F0"/>
                </a:solidFill>
                <a:latin typeface="+mn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54529" y="5390325"/>
            <a:ext cx="14478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27D5F0"/>
                </a:solidFill>
                <a:latin typeface="+mn-lt"/>
              </a:rPr>
              <a:t>sequence</a:t>
            </a:r>
          </a:p>
          <a:p>
            <a:pPr algn="ctr"/>
            <a:r>
              <a:rPr lang="en-US" sz="2500" b="1" dirty="0" smtClean="0">
                <a:solidFill>
                  <a:srgbClr val="27D5F0"/>
                </a:solidFill>
                <a:latin typeface="+mn-lt"/>
              </a:rPr>
              <a:t>element</a:t>
            </a:r>
            <a:endParaRPr lang="en-US" sz="2500" b="1" dirty="0">
              <a:solidFill>
                <a:srgbClr val="27D5F0"/>
              </a:solidFill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26555" y="1910400"/>
            <a:ext cx="210378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DE00"/>
                </a:solidFill>
                <a:latin typeface="+mn-lt"/>
              </a:rPr>
              <a:t>classification /</a:t>
            </a:r>
            <a:br>
              <a:rPr lang="en-US" sz="2500" b="1" dirty="0" smtClean="0">
                <a:solidFill>
                  <a:srgbClr val="00DE00"/>
                </a:solidFill>
                <a:latin typeface="+mn-lt"/>
              </a:rPr>
            </a:br>
            <a:r>
              <a:rPr lang="en-US" sz="2500" b="1" dirty="0" smtClean="0">
                <a:solidFill>
                  <a:srgbClr val="00DE00"/>
                </a:solidFill>
                <a:latin typeface="+mn-lt"/>
              </a:rPr>
              <a:t>prediction /</a:t>
            </a:r>
          </a:p>
          <a:p>
            <a:pPr algn="ctr"/>
            <a:r>
              <a:rPr lang="en-US" sz="2500" b="1" dirty="0" smtClean="0">
                <a:solidFill>
                  <a:srgbClr val="00DE00"/>
                </a:solidFill>
              </a:rPr>
              <a:t>translation</a:t>
            </a:r>
            <a:endParaRPr lang="en-US" sz="2500" b="1" dirty="0">
              <a:solidFill>
                <a:srgbClr val="00DE00"/>
              </a:solidFill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23618" y="3837009"/>
            <a:ext cx="13096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smtClean="0">
                <a:solidFill>
                  <a:srgbClr val="7030A0"/>
                </a:solidFill>
                <a:latin typeface="+mn-lt"/>
              </a:rPr>
              <a:t>memory</a:t>
            </a:r>
            <a:endParaRPr lang="en-US" sz="2500" b="1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195224" y="3858991"/>
            <a:ext cx="5543792" cy="451979"/>
            <a:chOff x="2636770" y="3844307"/>
            <a:chExt cx="5543792" cy="451979"/>
          </a:xfrm>
        </p:grpSpPr>
        <p:sp>
          <p:nvSpPr>
            <p:cNvPr id="52" name="Rectangle 51"/>
            <p:cNvSpPr/>
            <p:nvPr/>
          </p:nvSpPr>
          <p:spPr>
            <a:xfrm>
              <a:off x="2636770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GRU</a:t>
              </a:r>
            </a:p>
          </p:txBody>
        </p:sp>
        <p:sp>
          <p:nvSpPr>
            <p:cNvPr id="53" name="U-Turn Arrow 52"/>
            <p:cNvSpPr/>
            <p:nvPr/>
          </p:nvSpPr>
          <p:spPr>
            <a:xfrm rot="5400000">
              <a:off x="3364170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31593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GRU</a:t>
              </a:r>
            </a:p>
          </p:txBody>
        </p:sp>
        <p:sp>
          <p:nvSpPr>
            <p:cNvPr id="55" name="U-Turn Arrow 54"/>
            <p:cNvSpPr/>
            <p:nvPr/>
          </p:nvSpPr>
          <p:spPr>
            <a:xfrm rot="5400000">
              <a:off x="4858993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626415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GRU</a:t>
              </a:r>
            </a:p>
          </p:txBody>
        </p:sp>
        <p:sp>
          <p:nvSpPr>
            <p:cNvPr id="57" name="U-Turn Arrow 56"/>
            <p:cNvSpPr/>
            <p:nvPr/>
          </p:nvSpPr>
          <p:spPr>
            <a:xfrm rot="5400000">
              <a:off x="6353815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21239" y="3844307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smtClean="0">
                  <a:solidFill>
                    <a:srgbClr val="7030A0"/>
                  </a:solidFill>
                </a:rPr>
                <a:t>GRU</a:t>
              </a:r>
              <a:endParaRPr lang="en-US" sz="19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59" name="U-Turn Arrow 58"/>
            <p:cNvSpPr/>
            <p:nvPr/>
          </p:nvSpPr>
          <p:spPr>
            <a:xfrm rot="5400000">
              <a:off x="7848639" y="3907869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279133" y="3769472"/>
            <a:ext cx="5039944" cy="569626"/>
            <a:chOff x="2730490" y="3769472"/>
            <a:chExt cx="5039944" cy="569626"/>
          </a:xfrm>
        </p:grpSpPr>
        <p:sp>
          <p:nvSpPr>
            <p:cNvPr id="60" name="Oval 59"/>
            <p:cNvSpPr/>
            <p:nvPr/>
          </p:nvSpPr>
          <p:spPr>
            <a:xfrm>
              <a:off x="2730490" y="3769472"/>
              <a:ext cx="555208" cy="54342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4218475" y="3795672"/>
              <a:ext cx="555208" cy="54342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716040" y="3769472"/>
              <a:ext cx="555208" cy="54342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215226" y="3785550"/>
              <a:ext cx="555208" cy="54342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</p:grpSp>
      <p:cxnSp>
        <p:nvCxnSpPr>
          <p:cNvPr id="68" name="Straight Connector 67"/>
          <p:cNvCxnSpPr/>
          <p:nvPr/>
        </p:nvCxnSpPr>
        <p:spPr>
          <a:xfrm>
            <a:off x="3569757" y="3457628"/>
            <a:ext cx="5663725" cy="0"/>
          </a:xfrm>
          <a:prstGeom prst="line">
            <a:avLst/>
          </a:prstGeom>
          <a:ln w="63500">
            <a:solidFill>
              <a:srgbClr val="7030A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9213445" y="3452220"/>
            <a:ext cx="0" cy="1270269"/>
          </a:xfrm>
          <a:prstGeom prst="line">
            <a:avLst/>
          </a:prstGeom>
          <a:ln w="63500">
            <a:solidFill>
              <a:srgbClr val="7030A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08079" y="770680"/>
            <a:ext cx="11508828" cy="5997584"/>
          </a:xfrm>
          <a:prstGeom prst="rect">
            <a:avLst/>
          </a:prstGeom>
          <a:solidFill>
            <a:schemeClr val="bg1"/>
          </a:solidFill>
          <a:ln w="50800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276320"/>
            <a:ext cx="10363200" cy="1470025"/>
          </a:xfrm>
        </p:spPr>
        <p:txBody>
          <a:bodyPr/>
          <a:lstStyle/>
          <a:p>
            <a:r>
              <a:rPr lang="en-US" dirty="0" smtClean="0"/>
              <a:t>Neural Hawkes Process Memory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800" y="3446586"/>
            <a:ext cx="8534400" cy="310661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Michael C. </a:t>
            </a:r>
            <a:r>
              <a:rPr lang="en-US" dirty="0" err="1" smtClean="0">
                <a:solidFill>
                  <a:schemeClr val="tx1"/>
                </a:solidFill>
              </a:rPr>
              <a:t>Mozer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University of Colorado, Boulder</a:t>
            </a:r>
          </a:p>
          <a:p>
            <a:pPr>
              <a:spcBef>
                <a:spcPts val="1100"/>
              </a:spcBef>
            </a:pPr>
            <a:r>
              <a:rPr lang="en-US" dirty="0">
                <a:solidFill>
                  <a:schemeClr val="tx1"/>
                </a:solidFill>
              </a:rPr>
              <a:t>Robert V. Lindsey</a:t>
            </a:r>
          </a:p>
          <a:p>
            <a:r>
              <a:rPr lang="en-US" dirty="0"/>
              <a:t>Imagen Technologies</a:t>
            </a:r>
          </a:p>
          <a:p>
            <a:pPr>
              <a:spcBef>
                <a:spcPts val="1100"/>
              </a:spcBef>
            </a:pPr>
            <a:r>
              <a:rPr lang="en-US" dirty="0" smtClean="0">
                <a:solidFill>
                  <a:schemeClr val="tx1"/>
                </a:solidFill>
              </a:rPr>
              <a:t>Denis </a:t>
            </a:r>
            <a:r>
              <a:rPr lang="en-US" dirty="0" err="1" smtClean="0">
                <a:solidFill>
                  <a:schemeClr val="tx1"/>
                </a:solidFill>
              </a:rPr>
              <a:t>Kazakov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University of Colorado, Boulder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17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Hawkes Process Memory (HPM) Unit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073212" y="990600"/>
            <a:ext cx="2045575" cy="2611580"/>
            <a:chOff x="9585500" y="3587812"/>
            <a:chExt cx="2456315" cy="3135971"/>
          </a:xfrm>
        </p:grpSpPr>
        <p:grpSp>
          <p:nvGrpSpPr>
            <p:cNvPr id="4" name="Group 3"/>
            <p:cNvGrpSpPr/>
            <p:nvPr/>
          </p:nvGrpSpPr>
          <p:grpSpPr>
            <a:xfrm>
              <a:off x="10795704" y="5016041"/>
              <a:ext cx="1246111" cy="1703313"/>
              <a:chOff x="10454742" y="4566593"/>
              <a:chExt cx="1246111" cy="17033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10786453" y="5355506"/>
                    <a:ext cx="914400" cy="9144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0">
                    <a:solidFill>
                      <a:srgbClr val="2E006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0" smtClean="0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  <m:t>𝚫</m:t>
                          </m:r>
                          <m:r>
                            <a:rPr lang="en-US" sz="2800" b="1" i="0" smtClean="0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  <m:t>𝐭</m:t>
                          </m:r>
                        </m:oMath>
                      </m:oMathPara>
                    </a14:m>
                    <a:endParaRPr lang="en-US" sz="2800" b="1" dirty="0" smtClean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86453" y="5355506"/>
                    <a:ext cx="914400" cy="914400"/>
                  </a:xfrm>
                  <a:prstGeom prst="ellipse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  <a:ln w="63500">
                    <a:solidFill>
                      <a:srgbClr val="2E0067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10454742" y="4566593"/>
                <a:ext cx="591111" cy="837003"/>
              </a:xfrm>
              <a:prstGeom prst="straightConnector1">
                <a:avLst/>
              </a:prstGeom>
              <a:ln w="63500">
                <a:solidFill>
                  <a:srgbClr val="2E006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10015215" y="3587812"/>
              <a:ext cx="1341120" cy="3135971"/>
              <a:chOff x="10241280" y="3410712"/>
              <a:chExt cx="1341120" cy="31359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val 7"/>
                  <p:cNvSpPr/>
                  <p:nvPr/>
                </p:nvSpPr>
                <p:spPr>
                  <a:xfrm>
                    <a:off x="10241280" y="4058452"/>
                    <a:ext cx="914400" cy="9144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0">
                    <a:solidFill>
                      <a:srgbClr val="2E006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𝒉</m:t>
                          </m:r>
                        </m:oMath>
                      </m:oMathPara>
                    </a14:m>
                    <a:endParaRPr lang="en-US" sz="2800" b="1" dirty="0" smtClean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41280" y="4058452"/>
                    <a:ext cx="914400" cy="914400"/>
                  </a:xfrm>
                  <a:prstGeom prst="ellipse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  <a:ln w="63500">
                    <a:solidFill>
                      <a:srgbClr val="2E0067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Oval 8"/>
                  <p:cNvSpPr/>
                  <p:nvPr/>
                </p:nvSpPr>
                <p:spPr>
                  <a:xfrm>
                    <a:off x="10241280" y="5632283"/>
                    <a:ext cx="914400" cy="9144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0">
                    <a:solidFill>
                      <a:srgbClr val="2E006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rgbClr val="B473F2"/>
                              </a:solidFill>
                              <a:latin typeface="Cambria Math" charset="0"/>
                            </a:rPr>
                            <m:t>𝒙</m:t>
                          </m:r>
                        </m:oMath>
                      </m:oMathPara>
                    </a14:m>
                    <a:endParaRPr lang="en-US" sz="2800" b="1" dirty="0" smtClean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Oval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41280" y="5632283"/>
                    <a:ext cx="914400" cy="914400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63500">
                    <a:solidFill>
                      <a:srgbClr val="2E0067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" name="Straight Arrow Connector 9"/>
              <p:cNvCxnSpPr/>
              <p:nvPr/>
            </p:nvCxnSpPr>
            <p:spPr>
              <a:xfrm flipV="1">
                <a:off x="10698480" y="4972852"/>
                <a:ext cx="0" cy="659431"/>
              </a:xfrm>
              <a:prstGeom prst="straightConnector1">
                <a:avLst/>
              </a:prstGeom>
              <a:ln w="63500">
                <a:solidFill>
                  <a:srgbClr val="2E006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0698480" y="3410712"/>
                <a:ext cx="0" cy="647740"/>
              </a:xfrm>
              <a:prstGeom prst="straightConnector1">
                <a:avLst/>
              </a:prstGeom>
              <a:ln w="63500">
                <a:solidFill>
                  <a:srgbClr val="2E006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U-Turn Arrow 11"/>
              <p:cNvSpPr/>
              <p:nvPr/>
            </p:nvSpPr>
            <p:spPr>
              <a:xfrm rot="5400000">
                <a:off x="11028315" y="4308710"/>
                <a:ext cx="612526" cy="495644"/>
              </a:xfrm>
              <a:prstGeom prst="uturnArrow">
                <a:avLst>
                  <a:gd name="adj1" fmla="val 10800"/>
                  <a:gd name="adj2" fmla="val 19235"/>
                  <a:gd name="adj3" fmla="val 35685"/>
                  <a:gd name="adj4" fmla="val 43750"/>
                  <a:gd name="adj5" fmla="val 100000"/>
                </a:avLst>
              </a:prstGeom>
              <a:solidFill>
                <a:srgbClr val="2E00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 smtClean="0">
                  <a:solidFill>
                    <a:srgbClr val="7030A0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585500" y="4358524"/>
              <a:ext cx="2150436" cy="1391712"/>
              <a:chOff x="9811565" y="4181424"/>
              <a:chExt cx="2150436" cy="13917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9811565" y="4247616"/>
                    <a:ext cx="49404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rgbClr val="2E0067"/>
                              </a:solidFill>
                              <a:latin typeface="Cambria Math" charset="0"/>
                            </a:rPr>
                            <m:t>𝝁</m:t>
                          </m:r>
                        </m:oMath>
                      </m:oMathPara>
                    </a14:m>
                    <a:endParaRPr lang="en-US" sz="2800" b="1" dirty="0" smtClean="0">
                      <a:solidFill>
                        <a:srgbClr val="2E006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1565" y="4247616"/>
                    <a:ext cx="494046" cy="52322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1479177" y="4181424"/>
                    <a:ext cx="482824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rgbClr val="2E0067"/>
                              </a:solidFill>
                              <a:latin typeface="Cambria Math" charset="0"/>
                            </a:rPr>
                            <m:t>𝜸</m:t>
                          </m:r>
                        </m:oMath>
                      </m:oMathPara>
                    </a14:m>
                    <a:endParaRPr lang="en-US" sz="2800" b="1" dirty="0" smtClean="0">
                      <a:solidFill>
                        <a:srgbClr val="2E006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79177" y="4181424"/>
                    <a:ext cx="482824" cy="5232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4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0645827" y="5049916"/>
                    <a:ext cx="506869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solidFill>
                                <a:srgbClr val="2E0067"/>
                              </a:solidFill>
                              <a:latin typeface="Cambria Math" charset="0"/>
                            </a:rPr>
                            <m:t>𝜶</m:t>
                          </m:r>
                        </m:oMath>
                      </m:oMathPara>
                    </a14:m>
                    <a:endParaRPr lang="en-US" sz="2800" b="1" dirty="0" smtClean="0">
                      <a:solidFill>
                        <a:srgbClr val="2E006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45827" y="5049916"/>
                    <a:ext cx="506869" cy="52322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875" y="3233896"/>
                <a:ext cx="11176000" cy="368380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                            									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LSTM</a:t>
                </a:r>
              </a:p>
              <a:p>
                <a:r>
                  <a:rPr lang="en-US" dirty="0" smtClean="0"/>
                  <a:t>Holds a history of past inputs (events)					   </a:t>
                </a:r>
                <a:r>
                  <a:rPr lang="en-US" dirty="0" smtClean="0">
                    <a:solidFill>
                      <a:srgbClr val="00FF00"/>
                    </a:solidFill>
                  </a:rPr>
                  <a:t>✔</a:t>
                </a:r>
                <a:r>
                  <a:rPr lang="en-US" dirty="0" smtClean="0"/>
                  <a:t> 	</a:t>
                </a:r>
              </a:p>
              <a:p>
                <a:r>
                  <a:rPr lang="en-US" dirty="0" smtClean="0"/>
                  <a:t>Memory persistence depends on input history				  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X</a:t>
                </a:r>
              </a:p>
              <a:p>
                <a:r>
                  <a:rPr lang="en-US" dirty="0" smtClean="0"/>
                  <a:t>Captures continuous time dynamics			   		              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X</a:t>
                </a:r>
              </a:p>
              <a:p>
                <a:r>
                  <a:rPr lang="en-US" dirty="0" smtClean="0"/>
                  <a:t>Input gate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𝜶</m:t>
                    </m:r>
                    <m:r>
                      <a:rPr lang="en-US" b="1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				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            				   </a:t>
                </a:r>
                <a:r>
                  <a:rPr lang="en-US" dirty="0" smtClean="0">
                    <a:solidFill>
                      <a:srgbClr val="00FF00"/>
                    </a:solidFill>
                  </a:rPr>
                  <a:t>✔</a:t>
                </a:r>
                <a:endParaRPr lang="en-US" dirty="0" smtClean="0">
                  <a:solidFill>
                    <a:srgbClr val="C00000"/>
                  </a:solidFill>
                </a:endParaRPr>
              </a:p>
              <a:p>
                <a:r>
                  <a:rPr lang="en-US" dirty="0" smtClean="0"/>
                  <a:t>No output or forget gate		 					  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X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875" y="3233896"/>
                <a:ext cx="11176000" cy="3683806"/>
              </a:xfrm>
              <a:blipFill rotWithShape="0">
                <a:blip r:embed="rId9"/>
                <a:stretch>
                  <a:fillRect l="-164" t="-2479"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9517051" y="4839195"/>
            <a:ext cx="2602288" cy="648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03515" y="3070840"/>
            <a:ext cx="2602288" cy="1120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5321" y="4326361"/>
            <a:ext cx="2602288" cy="648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23819" y="6110939"/>
            <a:ext cx="2602288" cy="648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17051" y="5418826"/>
            <a:ext cx="2602288" cy="648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5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HPM in an RNN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Because event representations are learned, input x denotes </a:t>
                </a:r>
                <a:r>
                  <a:rPr lang="en-US" dirty="0" err="1" smtClean="0"/>
                  <a:t>Pr</a:t>
                </a:r>
                <a:r>
                  <a:rPr lang="en-US" dirty="0" smtClean="0"/>
                  <a:t>(event) rather than truth value</a:t>
                </a:r>
              </a:p>
              <a:p>
                <a:pPr lvl="1"/>
                <a:r>
                  <a:rPr lang="en-US" dirty="0"/>
                  <a:t>A</a:t>
                </a:r>
                <a:r>
                  <a:rPr lang="en-US" dirty="0" smtClean="0"/>
                  <a:t>ctivation dynamics are a mean field approximation to HP inference</a:t>
                </a:r>
              </a:p>
              <a:p>
                <a:pPr lvl="2"/>
                <a:r>
                  <a:rPr lang="en-US" dirty="0" smtClean="0"/>
                  <a:t>Marginalizing over belief about event occurrence: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>
                        <a:latin typeface="Cambria Math" charset="0"/>
                        <a:ea typeface="Cambria Math" charset="0"/>
                        <a:cs typeface="Cambria Math" charset="0"/>
                      </a:rPr>
                      <m:t>Pr</m:t>
                    </m:r>
                    <m:d>
                      <m:dPr>
                        <m:ctrlP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1:</m:t>
                            </m:r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0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~ </m:t>
                    </m:r>
                    <m:nary>
                      <m:naryPr>
                        <m:chr m:val="∑"/>
                        <m:ctrlPr>
                          <a:rPr lang="is-I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=1</m:t>
                        </m:r>
                      </m:sup>
                      <m:e>
                        <m:r>
                          <a:rPr lang="en-US" sz="20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1: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1: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sz="2000" b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Pr</m:t>
                        </m:r>
                        <m:d>
                          <m:dPr>
                            <m:ctrlP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1: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1: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sz="2000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000" dirty="0"/>
              </a:p>
              <a:p>
                <a:r>
                  <a:rPr lang="en-US" dirty="0" smtClean="0"/>
                  <a:t>Output (to next layer and through recurrent connections) must be bounded.</a:t>
                </a:r>
              </a:p>
              <a:p>
                <a:pPr lvl="1"/>
                <a:r>
                  <a:rPr lang="en-US" dirty="0" smtClean="0"/>
                  <a:t>Quasi-hyperbolic function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1" i="0" smtClean="0">
                            <a:latin typeface="Cambria Math" charset="0"/>
                          </a:rPr>
                          <m:t>𝚫</m:t>
                        </m:r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/(</m:t>
                    </m:r>
                    <m:r>
                      <a:rPr lang="en-US" i="1">
                        <a:latin typeface="Cambria Math" charset="0"/>
                      </a:rPr>
                      <m:t>𝒉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r>
                          <a:rPr lang="en-US">
                            <a:latin typeface="Cambria Math" charset="0"/>
                          </a:rPr>
                          <m:t>𝚫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latin typeface="Cambria Math" charset="0"/>
                      </a:rPr>
                      <m:t>𝝂</m:t>
                    </m:r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3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LSTM RNN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556810" y="1519858"/>
            <a:ext cx="3352839" cy="998357"/>
            <a:chOff x="5000561" y="1519858"/>
            <a:chExt cx="3352839" cy="998357"/>
          </a:xfrm>
        </p:grpSpPr>
        <p:sp>
          <p:nvSpPr>
            <p:cNvPr id="4" name="TextBox 3"/>
            <p:cNvSpPr txBox="1"/>
            <p:nvPr/>
          </p:nvSpPr>
          <p:spPr>
            <a:xfrm>
              <a:off x="7311364" y="1519858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00DE0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00DE00"/>
                </a:solidFill>
                <a:latin typeface="+mn-lt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00561" y="1752151"/>
              <a:ext cx="2118647" cy="579097"/>
              <a:chOff x="5000561" y="1752151"/>
              <a:chExt cx="2118647" cy="579097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5000561" y="1752152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smtClean="0">
                    <a:solidFill>
                      <a:srgbClr val="00DE00"/>
                    </a:solidFill>
                  </a:rPr>
                  <a:t>A</a:t>
                </a:r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770337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 smtClean="0">
                    <a:solidFill>
                      <a:srgbClr val="00DE00"/>
                    </a:solidFill>
                  </a:rPr>
                  <a:t>B</a:t>
                </a: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540112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 smtClean="0">
                    <a:solidFill>
                      <a:srgbClr val="00DE00"/>
                    </a:solidFill>
                  </a:rPr>
                  <a:t>C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2636770" y="2331247"/>
            <a:ext cx="6030957" cy="2741210"/>
            <a:chOff x="2636770" y="2331247"/>
            <a:chExt cx="6030957" cy="2741210"/>
          </a:xfrm>
        </p:grpSpPr>
        <p:sp>
          <p:nvSpPr>
            <p:cNvPr id="6" name="Rectangle 5"/>
            <p:cNvSpPr/>
            <p:nvPr/>
          </p:nvSpPr>
          <p:spPr>
            <a:xfrm>
              <a:off x="2636770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7" name="U-Turn Arrow 6"/>
            <p:cNvSpPr/>
            <p:nvPr/>
          </p:nvSpPr>
          <p:spPr>
            <a:xfrm rot="5400000">
              <a:off x="3364170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31593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9" name="U-Turn Arrow 8"/>
            <p:cNvSpPr/>
            <p:nvPr/>
          </p:nvSpPr>
          <p:spPr>
            <a:xfrm rot="5400000">
              <a:off x="4858993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26415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1" name="U-Turn Arrow 10"/>
            <p:cNvSpPr/>
            <p:nvPr/>
          </p:nvSpPr>
          <p:spPr>
            <a:xfrm rot="5400000">
              <a:off x="6353815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21239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LSTM</a:t>
              </a:r>
            </a:p>
          </p:txBody>
        </p:sp>
        <p:sp>
          <p:nvSpPr>
            <p:cNvPr id="13" name="U-Turn Arrow 12"/>
            <p:cNvSpPr/>
            <p:nvPr/>
          </p:nvSpPr>
          <p:spPr>
            <a:xfrm rot="5400000">
              <a:off x="7848639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004002" y="3085097"/>
              <a:ext cx="1" cy="38667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498824" y="3085098"/>
              <a:ext cx="1" cy="3866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488471" y="3085098"/>
              <a:ext cx="1" cy="3866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5993647" y="3085098"/>
              <a:ext cx="1" cy="3866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04002" y="3085097"/>
              <a:ext cx="5663725" cy="0"/>
            </a:xfrm>
            <a:prstGeom prst="line">
              <a:avLst/>
            </a:prstGeom>
            <a:ln w="63500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004002" y="4355366"/>
              <a:ext cx="5663725" cy="0"/>
            </a:xfrm>
            <a:prstGeom prst="line">
              <a:avLst/>
            </a:prstGeom>
            <a:ln w="63500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667727" y="3085097"/>
              <a:ext cx="0" cy="1270269"/>
            </a:xfrm>
            <a:prstGeom prst="line">
              <a:avLst/>
            </a:prstGeom>
            <a:ln w="63500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88471" y="3923755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993646" y="3900565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498822" y="3888192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003999" y="3903270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146098" y="4676158"/>
              <a:ext cx="4488441" cy="0"/>
            </a:xfrm>
            <a:prstGeom prst="line">
              <a:avLst/>
            </a:prstGeom>
            <a:ln w="63500">
              <a:solidFill>
                <a:srgbClr val="27D5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34540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247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27167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146098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383625" y="2331247"/>
              <a:ext cx="2284" cy="736069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613850" y="2331247"/>
              <a:ext cx="2284" cy="753850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838998" y="2331248"/>
              <a:ext cx="7361" cy="763602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4846358" y="4675435"/>
              <a:ext cx="1" cy="387400"/>
            </a:xfrm>
            <a:prstGeom prst="straightConnector1">
              <a:avLst/>
            </a:prstGeom>
            <a:ln>
              <a:solidFill>
                <a:srgbClr val="27D5F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5623513" y="4666535"/>
              <a:ext cx="6031" cy="405922"/>
            </a:xfrm>
            <a:prstGeom prst="straightConnector1">
              <a:avLst/>
            </a:prstGeom>
            <a:ln>
              <a:solidFill>
                <a:srgbClr val="27D5F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6382894" y="4646255"/>
              <a:ext cx="6030" cy="405922"/>
            </a:xfrm>
            <a:prstGeom prst="straightConnector1">
              <a:avLst/>
            </a:prstGeom>
            <a:ln>
              <a:solidFill>
                <a:srgbClr val="27D5F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556810" y="4803310"/>
            <a:ext cx="3351362" cy="998357"/>
            <a:chOff x="5000561" y="4803310"/>
            <a:chExt cx="3351362" cy="998357"/>
          </a:xfrm>
        </p:grpSpPr>
        <p:sp>
          <p:nvSpPr>
            <p:cNvPr id="39" name="Oval 38"/>
            <p:cNvSpPr/>
            <p:nvPr/>
          </p:nvSpPr>
          <p:spPr>
            <a:xfrm>
              <a:off x="5000561" y="5062835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smtClean="0">
                  <a:solidFill>
                    <a:srgbClr val="27D5F0"/>
                  </a:solidFill>
                </a:rPr>
                <a:t>A</a:t>
              </a:r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770337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 smtClean="0">
                  <a:solidFill>
                    <a:srgbClr val="27D5F0"/>
                  </a:solidFill>
                </a:rPr>
                <a:t>B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540112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 smtClean="0">
                  <a:solidFill>
                    <a:srgbClr val="27D5F0"/>
                  </a:solidFill>
                </a:rPr>
                <a:t>C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09887" y="4803310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27D5F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27D5F0"/>
                </a:solidFill>
                <a:latin typeface="+mn-lt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397824" y="5017794"/>
            <a:ext cx="241053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smtClean="0">
                <a:solidFill>
                  <a:srgbClr val="27D5F0"/>
                </a:solidFill>
                <a:latin typeface="+mn-lt"/>
              </a:rPr>
              <a:t>current event</a:t>
            </a:r>
            <a:endParaRPr lang="en-US" sz="3100" b="1" dirty="0">
              <a:solidFill>
                <a:srgbClr val="27D5F0"/>
              </a:solidFill>
              <a:latin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7824" y="1734342"/>
            <a:ext cx="27796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0DE00"/>
                </a:solidFill>
                <a:latin typeface="+mn-lt"/>
              </a:rPr>
              <a:t>predicted event</a:t>
            </a:r>
            <a:endParaRPr lang="en-US" sz="3100" b="1" dirty="0">
              <a:solidFill>
                <a:srgbClr val="00DE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36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HPM RNN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556810" y="1519858"/>
            <a:ext cx="3352839" cy="998357"/>
            <a:chOff x="5000561" y="1519858"/>
            <a:chExt cx="3352839" cy="998357"/>
          </a:xfrm>
        </p:grpSpPr>
        <p:sp>
          <p:nvSpPr>
            <p:cNvPr id="4" name="TextBox 3"/>
            <p:cNvSpPr txBox="1"/>
            <p:nvPr/>
          </p:nvSpPr>
          <p:spPr>
            <a:xfrm>
              <a:off x="7311364" y="1519858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00DE0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00DE00"/>
                </a:solidFill>
                <a:latin typeface="+mn-lt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00561" y="1752151"/>
              <a:ext cx="2118647" cy="579097"/>
              <a:chOff x="5000561" y="1752151"/>
              <a:chExt cx="2118647" cy="579097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5000561" y="1752152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smtClean="0">
                    <a:solidFill>
                      <a:srgbClr val="00DE00"/>
                    </a:solidFill>
                  </a:rPr>
                  <a:t>A</a:t>
                </a:r>
                <a:endParaRPr lang="en-US" sz="2800" dirty="0" smtClean="0">
                  <a:solidFill>
                    <a:srgbClr val="00DE00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770337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 smtClean="0">
                    <a:solidFill>
                      <a:srgbClr val="00DE00"/>
                    </a:solidFill>
                  </a:rPr>
                  <a:t>B</a:t>
                </a: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540112" y="1752151"/>
                <a:ext cx="579096" cy="5790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D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 smtClean="0">
                    <a:solidFill>
                      <a:srgbClr val="00DE00"/>
                    </a:solidFill>
                  </a:rPr>
                  <a:t>C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2636770" y="2331247"/>
            <a:ext cx="6030957" cy="2741210"/>
            <a:chOff x="2636770" y="2331247"/>
            <a:chExt cx="6030957" cy="2741210"/>
          </a:xfrm>
        </p:grpSpPr>
        <p:sp>
          <p:nvSpPr>
            <p:cNvPr id="6" name="Rectangle 5"/>
            <p:cNvSpPr/>
            <p:nvPr/>
          </p:nvSpPr>
          <p:spPr>
            <a:xfrm>
              <a:off x="2636770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HPM</a:t>
              </a:r>
            </a:p>
          </p:txBody>
        </p:sp>
        <p:sp>
          <p:nvSpPr>
            <p:cNvPr id="7" name="U-Turn Arrow 6"/>
            <p:cNvSpPr/>
            <p:nvPr/>
          </p:nvSpPr>
          <p:spPr>
            <a:xfrm rot="5400000">
              <a:off x="3364170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31593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HPM</a:t>
              </a:r>
            </a:p>
          </p:txBody>
        </p:sp>
        <p:sp>
          <p:nvSpPr>
            <p:cNvPr id="9" name="U-Turn Arrow 8"/>
            <p:cNvSpPr/>
            <p:nvPr/>
          </p:nvSpPr>
          <p:spPr>
            <a:xfrm rot="5400000">
              <a:off x="4858993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26415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HPM</a:t>
              </a:r>
            </a:p>
          </p:txBody>
        </p:sp>
        <p:sp>
          <p:nvSpPr>
            <p:cNvPr id="11" name="U-Turn Arrow 10"/>
            <p:cNvSpPr/>
            <p:nvPr/>
          </p:nvSpPr>
          <p:spPr>
            <a:xfrm rot="5400000">
              <a:off x="6353815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21239" y="3471776"/>
              <a:ext cx="734464" cy="4519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900" dirty="0" smtClean="0">
                  <a:solidFill>
                    <a:srgbClr val="7030A0"/>
                  </a:solidFill>
                </a:rPr>
                <a:t>HPM</a:t>
              </a:r>
            </a:p>
          </p:txBody>
        </p:sp>
        <p:sp>
          <p:nvSpPr>
            <p:cNvPr id="13" name="U-Turn Arrow 12"/>
            <p:cNvSpPr/>
            <p:nvPr/>
          </p:nvSpPr>
          <p:spPr>
            <a:xfrm rot="5400000">
              <a:off x="7848639" y="3535338"/>
              <a:ext cx="338987" cy="324859"/>
            </a:xfrm>
            <a:prstGeom prst="uturnArrow">
              <a:avLst>
                <a:gd name="adj1" fmla="val 0"/>
                <a:gd name="adj2" fmla="val 14744"/>
                <a:gd name="adj3" fmla="val 19872"/>
                <a:gd name="adj4" fmla="val 43750"/>
                <a:gd name="adj5" fmla="val 100000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dirty="0" smtClean="0">
                <a:solidFill>
                  <a:srgbClr val="7030A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004002" y="3085097"/>
              <a:ext cx="1" cy="386679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498824" y="3085098"/>
              <a:ext cx="1" cy="3866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488471" y="3085098"/>
              <a:ext cx="1" cy="3866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5993647" y="3085098"/>
              <a:ext cx="1" cy="38667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004002" y="3085097"/>
              <a:ext cx="5663725" cy="0"/>
            </a:xfrm>
            <a:prstGeom prst="line">
              <a:avLst/>
            </a:prstGeom>
            <a:ln w="63500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004002" y="4355366"/>
              <a:ext cx="5663725" cy="0"/>
            </a:xfrm>
            <a:prstGeom prst="line">
              <a:avLst/>
            </a:prstGeom>
            <a:ln w="63500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667727" y="3085097"/>
              <a:ext cx="0" cy="1270269"/>
            </a:xfrm>
            <a:prstGeom prst="line">
              <a:avLst/>
            </a:prstGeom>
            <a:ln w="63500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88471" y="3923755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993646" y="3900565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498822" y="3888192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003999" y="3903270"/>
              <a:ext cx="1" cy="449393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146098" y="4676158"/>
              <a:ext cx="4488441" cy="0"/>
            </a:xfrm>
            <a:prstGeom prst="line">
              <a:avLst/>
            </a:prstGeom>
            <a:ln w="63500">
              <a:solidFill>
                <a:srgbClr val="27D5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34540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247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627167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146098" y="3923755"/>
              <a:ext cx="0" cy="752403"/>
            </a:xfrm>
            <a:prstGeom prst="line">
              <a:avLst/>
            </a:prstGeom>
            <a:ln w="63500">
              <a:solidFill>
                <a:srgbClr val="27D5F0"/>
              </a:solidFill>
              <a:head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383625" y="2331247"/>
              <a:ext cx="2284" cy="736069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613850" y="2331247"/>
              <a:ext cx="2284" cy="753850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838998" y="2331248"/>
              <a:ext cx="7361" cy="763602"/>
            </a:xfrm>
            <a:prstGeom prst="line">
              <a:avLst/>
            </a:prstGeom>
            <a:ln w="63500">
              <a:solidFill>
                <a:srgbClr val="7030A0"/>
              </a:solidFill>
              <a:headEnd type="triangle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4846358" y="4675435"/>
              <a:ext cx="1" cy="387400"/>
            </a:xfrm>
            <a:prstGeom prst="straightConnector1">
              <a:avLst/>
            </a:prstGeom>
            <a:ln>
              <a:solidFill>
                <a:srgbClr val="27D5F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5623513" y="4666535"/>
              <a:ext cx="6031" cy="405922"/>
            </a:xfrm>
            <a:prstGeom prst="straightConnector1">
              <a:avLst/>
            </a:prstGeom>
            <a:ln>
              <a:solidFill>
                <a:srgbClr val="27D5F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6382894" y="4646255"/>
              <a:ext cx="6030" cy="405922"/>
            </a:xfrm>
            <a:prstGeom prst="straightConnector1">
              <a:avLst/>
            </a:prstGeom>
            <a:ln>
              <a:solidFill>
                <a:srgbClr val="27D5F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556810" y="4803310"/>
            <a:ext cx="3351362" cy="998357"/>
            <a:chOff x="5000561" y="4803310"/>
            <a:chExt cx="3351362" cy="998357"/>
          </a:xfrm>
        </p:grpSpPr>
        <p:sp>
          <p:nvSpPr>
            <p:cNvPr id="39" name="Oval 38"/>
            <p:cNvSpPr/>
            <p:nvPr/>
          </p:nvSpPr>
          <p:spPr>
            <a:xfrm>
              <a:off x="5000561" y="5062835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smtClean="0">
                  <a:solidFill>
                    <a:srgbClr val="27D5F0"/>
                  </a:solidFill>
                </a:rPr>
                <a:t>A</a:t>
              </a:r>
              <a:endParaRPr lang="en-US" sz="2800" dirty="0" smtClean="0">
                <a:solidFill>
                  <a:srgbClr val="27D5F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770337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 smtClean="0">
                  <a:solidFill>
                    <a:srgbClr val="27D5F0"/>
                  </a:solidFill>
                </a:rPr>
                <a:t>B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540112" y="5062834"/>
              <a:ext cx="579096" cy="5790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7D5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 smtClean="0">
                  <a:solidFill>
                    <a:srgbClr val="27D5F0"/>
                  </a:solidFill>
                </a:rPr>
                <a:t>C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09887" y="4803310"/>
              <a:ext cx="1042036" cy="9983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0" b="1" dirty="0" smtClean="0">
                  <a:solidFill>
                    <a:srgbClr val="27D5F0"/>
                  </a:solidFill>
                  <a:latin typeface="+mn-lt"/>
                </a:rPr>
                <a:t>. . .</a:t>
              </a:r>
              <a:endParaRPr lang="en-US" sz="5000" b="1" dirty="0">
                <a:solidFill>
                  <a:srgbClr val="27D5F0"/>
                </a:solidFill>
                <a:latin typeface="+mn-lt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397824" y="5017794"/>
            <a:ext cx="241053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smtClean="0">
                <a:solidFill>
                  <a:srgbClr val="27D5F0"/>
                </a:solidFill>
                <a:latin typeface="+mn-lt"/>
              </a:rPr>
              <a:t>current event</a:t>
            </a:r>
            <a:endParaRPr lang="en-US" sz="3100" b="1" dirty="0">
              <a:solidFill>
                <a:srgbClr val="27D5F0"/>
              </a:solidFill>
              <a:latin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7824" y="1734342"/>
            <a:ext cx="27796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0DE00"/>
                </a:solidFill>
                <a:latin typeface="+mn-lt"/>
              </a:rPr>
              <a:t>predicted event</a:t>
            </a:r>
            <a:endParaRPr lang="en-US" sz="3100" b="1" dirty="0">
              <a:solidFill>
                <a:srgbClr val="00DE00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9657" y="4663945"/>
            <a:ext cx="1942754" cy="1852460"/>
            <a:chOff x="2643106" y="4663945"/>
            <a:chExt cx="1942754" cy="1852460"/>
          </a:xfrm>
        </p:grpSpPr>
        <p:cxnSp>
          <p:nvCxnSpPr>
            <p:cNvPr id="50" name="Straight Arrow Connector 49"/>
            <p:cNvCxnSpPr/>
            <p:nvPr/>
          </p:nvCxnSpPr>
          <p:spPr>
            <a:xfrm flipH="1" flipV="1">
              <a:off x="4117341" y="4663945"/>
              <a:ext cx="1" cy="414137"/>
            </a:xfrm>
            <a:prstGeom prst="straightConnector1">
              <a:avLst/>
            </a:prstGeom>
            <a:ln>
              <a:solidFill>
                <a:srgbClr val="A50002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3261090" y="4681474"/>
              <a:ext cx="0" cy="401439"/>
            </a:xfrm>
            <a:prstGeom prst="straightConnector1">
              <a:avLst/>
            </a:prstGeom>
            <a:ln>
              <a:solidFill>
                <a:srgbClr val="A50002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/>
                <p:cNvSpPr/>
                <p:nvPr/>
              </p:nvSpPr>
              <p:spPr>
                <a:xfrm>
                  <a:off x="3819799" y="5078082"/>
                  <a:ext cx="595085" cy="59508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A500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rgbClr val="A50002"/>
                            </a:solidFill>
                            <a:latin typeface="Cambria Math" charset="0"/>
                          </a:rPr>
                          <m:t>Δ</m:t>
                        </m:r>
                        <m:r>
                          <a:rPr lang="en-US" sz="2800" b="0" i="1" dirty="0" smtClean="0">
                            <a:solidFill>
                              <a:srgbClr val="A50002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2800" dirty="0" smtClean="0">
                    <a:solidFill>
                      <a:srgbClr val="A50002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9799" y="5078082"/>
                  <a:ext cx="595085" cy="595085"/>
                </a:xfrm>
                <a:prstGeom prst="ellipse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solidFill>
                    <a:srgbClr val="A5000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/>
                <p:cNvSpPr/>
                <p:nvPr/>
              </p:nvSpPr>
              <p:spPr>
                <a:xfrm>
                  <a:off x="2963551" y="5079570"/>
                  <a:ext cx="595085" cy="59508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A500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rgbClr val="A50002"/>
                            </a:solidFill>
                            <a:latin typeface="Cambria Math" charset="0"/>
                          </a:rPr>
                          <m:t>Δ</m:t>
                        </m:r>
                        <m:acc>
                          <m:accPr>
                            <m:chr m:val="̂"/>
                            <m:ctrlPr>
                              <a:rPr lang="en-US" sz="2800" b="0" i="1" dirty="0" smtClean="0">
                                <a:solidFill>
                                  <a:srgbClr val="A5000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dirty="0" smtClean="0">
                                <a:solidFill>
                                  <a:srgbClr val="A50002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acc>
                      </m:oMath>
                    </m:oMathPara>
                  </a14:m>
                  <a:endParaRPr lang="en-US" sz="2800" dirty="0" smtClean="0">
                    <a:solidFill>
                      <a:srgbClr val="A50002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Oval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3551" y="5079570"/>
                  <a:ext cx="595085" cy="595085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>
                  <a:solidFill>
                    <a:srgbClr val="A5000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/>
            <p:cNvSpPr txBox="1"/>
            <p:nvPr/>
          </p:nvSpPr>
          <p:spPr>
            <a:xfrm>
              <a:off x="3622776" y="5685408"/>
              <a:ext cx="96308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A50002"/>
                  </a:solidFill>
                </a:rPr>
                <a:t>time</a:t>
              </a:r>
            </a:p>
            <a:p>
              <a:pPr algn="ctr"/>
              <a:r>
                <a:rPr lang="en-US" sz="1600" b="1" dirty="0" smtClean="0">
                  <a:solidFill>
                    <a:srgbClr val="A50002"/>
                  </a:solidFill>
                </a:rPr>
                <a:t>since last</a:t>
              </a:r>
            </a:p>
            <a:p>
              <a:pPr algn="ctr"/>
              <a:r>
                <a:rPr lang="en-US" sz="1600" b="1" dirty="0" smtClean="0">
                  <a:solidFill>
                    <a:srgbClr val="A50002"/>
                  </a:solidFill>
                </a:rPr>
                <a:t>event</a:t>
              </a:r>
              <a:endParaRPr lang="en-US" sz="1600" b="1" dirty="0">
                <a:solidFill>
                  <a:srgbClr val="A50002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43106" y="5685408"/>
              <a:ext cx="9975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A50002"/>
                  </a:solidFill>
                </a:rPr>
                <a:t>time to</a:t>
              </a:r>
            </a:p>
            <a:p>
              <a:pPr algn="ctr"/>
              <a:r>
                <a:rPr lang="en-US" sz="1600" b="1" dirty="0" smtClean="0">
                  <a:solidFill>
                    <a:srgbClr val="A50002"/>
                  </a:solidFill>
                </a:rPr>
                <a:t>predicted</a:t>
              </a:r>
            </a:p>
            <a:p>
              <a:pPr algn="ctr"/>
              <a:r>
                <a:rPr lang="en-US" sz="1600" b="1" dirty="0" smtClean="0">
                  <a:solidFill>
                    <a:srgbClr val="A50002"/>
                  </a:solidFill>
                </a:rPr>
                <a:t>event</a:t>
              </a:r>
              <a:endParaRPr lang="en-US" sz="1600" b="1" dirty="0">
                <a:solidFill>
                  <a:srgbClr val="A5000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4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6071"/>
            <a:ext cx="10972800" cy="838200"/>
          </a:xfrm>
        </p:spPr>
        <p:txBody>
          <a:bodyPr/>
          <a:lstStyle/>
          <a:p>
            <a:r>
              <a:rPr lang="en-US" dirty="0" smtClean="0"/>
              <a:t>Reddit Postings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682128"/>
            <a:ext cx="10186288" cy="617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30,733 users</a:t>
            </a:r>
          </a:p>
          <a:p>
            <a:pPr lvl="1"/>
            <a:r>
              <a:rPr lang="en-US" dirty="0" smtClean="0"/>
              <a:t>32-1024 posts per user</a:t>
            </a:r>
          </a:p>
          <a:p>
            <a:pPr lvl="1"/>
            <a:r>
              <a:rPr lang="en-US" dirty="0" smtClean="0"/>
              <a:t>1-50 forums</a:t>
            </a:r>
          </a:p>
          <a:p>
            <a:pPr lvl="1"/>
            <a:r>
              <a:rPr lang="en-US" dirty="0" smtClean="0"/>
              <a:t>15,000 users for training (and validation), remainder testing</a:t>
            </a:r>
          </a:p>
          <a:p>
            <a:r>
              <a:rPr lang="en-US" dirty="0"/>
              <a:t>Task</a:t>
            </a:r>
          </a:p>
          <a:p>
            <a:pPr lvl="1"/>
            <a:r>
              <a:rPr lang="en-US" dirty="0"/>
              <a:t>Predict forum to which user will post next, given the time of the </a:t>
            </a:r>
            <a:r>
              <a:rPr lang="en-US" dirty="0" smtClean="0"/>
              <a:t>posting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6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Reddit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Next = previous				39.7%</a:t>
                </a:r>
              </a:p>
              <a:p>
                <a:r>
                  <a:rPr lang="en-US" dirty="0" smtClean="0"/>
                  <a:t>Hawkes Process				44.8%</a:t>
                </a:r>
              </a:p>
              <a:p>
                <a:r>
                  <a:rPr lang="en-US" dirty="0" smtClean="0"/>
                  <a:t>HPM						53.6%</a:t>
                </a:r>
              </a:p>
              <a:p>
                <a:r>
                  <a:rPr lang="en-US" dirty="0" smtClean="0"/>
                  <a:t>LSTM (with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</a:rPr>
                      <m:t>𝚫</m:t>
                    </m:r>
                    <m:r>
                      <a:rPr lang="en-US" b="1" i="0" smtClean="0">
                        <a:latin typeface="Cambria Math" charset="0"/>
                      </a:rPr>
                      <m:t>𝐭</m:t>
                    </m:r>
                  </m:oMath>
                </a14:m>
                <a:r>
                  <a:rPr lang="en-US" dirty="0" smtClean="0"/>
                  <a:t> inputs)			53.5%</a:t>
                </a:r>
              </a:p>
              <a:p>
                <a:r>
                  <a:rPr lang="en-US" dirty="0" smtClean="0"/>
                  <a:t>LSTM, no input or forget gate		51.1%	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0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prediction </a:t>
            </a:r>
          </a:p>
          <a:p>
            <a:pPr lvl="1"/>
            <a:r>
              <a:rPr lang="en-US" dirty="0" smtClean="0"/>
              <a:t>Given time of occurrence, which of </a:t>
            </a:r>
            <a:r>
              <a:rPr lang="en-US" i="1" dirty="0" smtClean="0"/>
              <a:t>n</a:t>
            </a:r>
            <a:r>
              <a:rPr lang="en-US" dirty="0" smtClean="0"/>
              <a:t> event types is most likely?</a:t>
            </a:r>
          </a:p>
          <a:p>
            <a:r>
              <a:rPr lang="en-US" dirty="0" smtClean="0"/>
              <a:t>Event outcome</a:t>
            </a:r>
          </a:p>
          <a:p>
            <a:pPr lvl="1"/>
            <a:r>
              <a:rPr lang="en-US" dirty="0" smtClean="0"/>
              <a:t>Given event type and time of occurrence, predict event </a:t>
            </a:r>
            <a:r>
              <a:rPr lang="en-US" i="1" dirty="0" smtClean="0"/>
              <a:t>outcome.</a:t>
            </a:r>
          </a:p>
          <a:p>
            <a:pPr lvl="1"/>
            <a:r>
              <a:rPr lang="en-US" dirty="0" smtClean="0"/>
              <a:t>E.g., if a student is prompted to apply some knowledge or recall a fact, will they succeed?</a:t>
            </a:r>
            <a:endParaRPr lang="en-US" dirty="0"/>
          </a:p>
          <a:p>
            <a:pPr lvl="3"/>
            <a:r>
              <a:rPr lang="en-US" dirty="0" smtClean="0"/>
              <a:t>input: `student retrieved item X at time T successfully or unsuccessfully’</a:t>
            </a:r>
          </a:p>
          <a:p>
            <a:pPr lvl="3"/>
            <a:r>
              <a:rPr lang="en-US" dirty="0" smtClean="0"/>
              <a:t>output: `will student retrieve item X’ at time T’ successfully or unsuccessfully?’</a:t>
            </a:r>
          </a:p>
        </p:txBody>
      </p:sp>
    </p:spTree>
    <p:extLst>
      <p:ext uri="{BB962C8B-B14F-4D97-AF65-F5344CB8AC3E}">
        <p14:creationId xmlns:p14="http://schemas.microsoft.com/office/powerpoint/2010/main" val="140400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Word Learning Study</a:t>
            </a:r>
            <a:br>
              <a:rPr lang="en-US" dirty="0" smtClean="0"/>
            </a:br>
            <a:r>
              <a:rPr lang="en-US" dirty="0" smtClean="0"/>
              <a:t>(Kang et al.,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3"/>
            <a:ext cx="11176000" cy="51233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32 human subjects</a:t>
            </a:r>
          </a:p>
          <a:p>
            <a:pPr lvl="1"/>
            <a:r>
              <a:rPr lang="en-US" dirty="0" smtClean="0"/>
              <a:t>60 Japanese-English word associations</a:t>
            </a:r>
          </a:p>
          <a:p>
            <a:pPr lvl="1"/>
            <a:r>
              <a:rPr lang="en-US" dirty="0" smtClean="0"/>
              <a:t>each association tested </a:t>
            </a:r>
            <a:r>
              <a:rPr lang="en-US" dirty="0"/>
              <a:t>4-13 times </a:t>
            </a:r>
            <a:r>
              <a:rPr lang="en-US" dirty="0" smtClean="0"/>
              <a:t>over</a:t>
            </a:r>
            <a:br>
              <a:rPr lang="en-US" dirty="0" smtClean="0"/>
            </a:br>
            <a:r>
              <a:rPr lang="en-US" dirty="0" smtClean="0"/>
              <a:t>intervals </a:t>
            </a:r>
            <a:r>
              <a:rPr lang="en-US" dirty="0"/>
              <a:t>ranging from minutes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several months</a:t>
            </a:r>
          </a:p>
          <a:p>
            <a:pPr lvl="1"/>
            <a:r>
              <a:rPr lang="en-US" dirty="0" smtClean="0"/>
              <a:t>655 trials per sequence on average</a:t>
            </a:r>
          </a:p>
          <a:p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Given study history up to trial t,</a:t>
            </a:r>
            <a:r>
              <a:rPr lang="is-IS" dirty="0"/>
              <a:t/>
            </a:r>
            <a:br>
              <a:rPr lang="is-IS" dirty="0"/>
            </a:br>
            <a:r>
              <a:rPr lang="is-IS" dirty="0" smtClean="0"/>
              <a:t>predict accuracy (retrievable from memory</a:t>
            </a:r>
            <a:br>
              <a:rPr lang="is-IS" dirty="0" smtClean="0"/>
            </a:br>
            <a:r>
              <a:rPr lang="is-IS" dirty="0" smtClean="0"/>
              <a:t>or not) for next trial.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921" y="1303309"/>
            <a:ext cx="5336609" cy="287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827" y="4174555"/>
            <a:ext cx="5275809" cy="265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Declarative Memory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587197" y="3532102"/>
            <a:ext cx="6731834" cy="3166162"/>
            <a:chOff x="3869385" y="4338582"/>
            <a:chExt cx="4275851" cy="2011047"/>
          </a:xfrm>
        </p:grpSpPr>
        <p:pic>
          <p:nvPicPr>
            <p:cNvPr id="5" name="Picture 4" descr="xx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9385" y="4338582"/>
              <a:ext cx="3121001" cy="201104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95596" y="4932436"/>
              <a:ext cx="1149640" cy="586383"/>
            </a:xfrm>
            <a:prstGeom prst="rect">
              <a:avLst/>
            </a:prstGeom>
            <a:noFill/>
          </p:spPr>
          <p:txBody>
            <a:bodyPr wrap="square" lIns="91301" tIns="45652" rIns="91301" bIns="45652" rtlCol="0">
              <a:spAutoFit/>
            </a:bodyPr>
            <a:lstStyle/>
            <a:p>
              <a:pPr algn="l"/>
              <a:r>
                <a:rPr lang="en-US" sz="1800" baseline="0" dirty="0" err="1" smtClean="0">
                  <a:solidFill>
                    <a:srgbClr val="7F7F7F"/>
                  </a:solidFill>
                  <a:latin typeface="+mn-lt"/>
                </a:rPr>
                <a:t>Cepeda</a:t>
              </a:r>
              <a:r>
                <a:rPr lang="en-US" sz="1800" baseline="0" dirty="0" smtClean="0">
                  <a:solidFill>
                    <a:srgbClr val="7F7F7F"/>
                  </a:solidFill>
                  <a:latin typeface="+mn-lt"/>
                </a:rPr>
                <a:t>, </a:t>
              </a:r>
              <a:r>
                <a:rPr lang="en-US" sz="1800" baseline="0" dirty="0" err="1" smtClean="0">
                  <a:solidFill>
                    <a:srgbClr val="7F7F7F"/>
                  </a:solidFill>
                  <a:latin typeface="+mn-lt"/>
                </a:rPr>
                <a:t>Vul</a:t>
              </a:r>
              <a:r>
                <a:rPr lang="en-US" sz="1800" baseline="0" dirty="0" smtClean="0">
                  <a:solidFill>
                    <a:srgbClr val="7F7F7F"/>
                  </a:solidFill>
                  <a:latin typeface="+mn-lt"/>
                </a:rPr>
                <a:t>, Rohrer,</a:t>
              </a:r>
              <a:r>
                <a:rPr lang="en-US" sz="1800" dirty="0" smtClean="0">
                  <a:solidFill>
                    <a:srgbClr val="7F7F7F"/>
                  </a:solidFill>
                  <a:latin typeface="+mn-lt"/>
                </a:rPr>
                <a:t> </a:t>
              </a:r>
              <a:r>
                <a:rPr lang="en-US" sz="1800" dirty="0" err="1" smtClean="0">
                  <a:solidFill>
                    <a:srgbClr val="7F7F7F"/>
                  </a:solidFill>
                  <a:latin typeface="+mn-lt"/>
                </a:rPr>
                <a:t>Wixted</a:t>
              </a:r>
              <a:r>
                <a:rPr lang="en-US" sz="1800" dirty="0" smtClean="0">
                  <a:solidFill>
                    <a:srgbClr val="7F7F7F"/>
                  </a:solidFill>
                  <a:latin typeface="+mn-lt"/>
                </a:rPr>
                <a:t>, &amp; </a:t>
              </a:r>
              <a:r>
                <a:rPr lang="en-US" sz="1800" dirty="0" err="1" smtClean="0">
                  <a:solidFill>
                    <a:srgbClr val="7F7F7F"/>
                  </a:solidFill>
                  <a:latin typeface="+mn-lt"/>
                </a:rPr>
                <a:t>Pashler</a:t>
              </a:r>
              <a:r>
                <a:rPr lang="en-US" sz="1800" baseline="0" dirty="0" smtClean="0">
                  <a:solidFill>
                    <a:srgbClr val="7F7F7F"/>
                  </a:solidFill>
                  <a:latin typeface="+mn-lt"/>
                </a:rPr>
                <a:t> </a:t>
              </a:r>
              <a:r>
                <a:rPr lang="en-US" sz="1800" baseline="0" dirty="0">
                  <a:solidFill>
                    <a:srgbClr val="7F7F7F"/>
                  </a:solidFill>
                  <a:latin typeface="+mn-lt"/>
                </a:rPr>
                <a:t>(2008)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98270" y="1068396"/>
            <a:ext cx="9395460" cy="1153244"/>
            <a:chOff x="1747508" y="1041316"/>
            <a:chExt cx="9395460" cy="1153244"/>
          </a:xfrm>
        </p:grpSpPr>
        <p:grpSp>
          <p:nvGrpSpPr>
            <p:cNvPr id="14" name="Group 13"/>
            <p:cNvGrpSpPr/>
            <p:nvPr/>
          </p:nvGrpSpPr>
          <p:grpSpPr>
            <a:xfrm>
              <a:off x="1747508" y="1577340"/>
              <a:ext cx="9395460" cy="617220"/>
              <a:chOff x="1747508" y="1577340"/>
              <a:chExt cx="9395460" cy="61722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747508" y="1885950"/>
                <a:ext cx="939546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235440" y="1577340"/>
                <a:ext cx="0" cy="6172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581400" y="1577340"/>
                <a:ext cx="0" cy="61722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3035994" y="1041316"/>
              <a:ext cx="1090811" cy="5693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100" b="1" dirty="0" smtClean="0">
                  <a:solidFill>
                    <a:srgbClr val="7030A0"/>
                  </a:solidFill>
                  <a:latin typeface="+mn-lt"/>
                </a:rPr>
                <a:t>study</a:t>
              </a:r>
              <a:endParaRPr lang="en-US" sz="3100" b="1" dirty="0">
                <a:solidFill>
                  <a:srgbClr val="7030A0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30265" y="1041317"/>
              <a:ext cx="810350" cy="5693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100" b="1" smtClean="0">
                  <a:solidFill>
                    <a:srgbClr val="7030A0"/>
                  </a:solidFill>
                  <a:latin typeface="+mn-lt"/>
                </a:rPr>
                <a:t>test</a:t>
              </a:r>
              <a:endParaRPr lang="en-US" sz="3100" b="1" dirty="0">
                <a:solidFill>
                  <a:srgbClr val="7030A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Learning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Majority class (correct)			62.7%</a:t>
            </a:r>
          </a:p>
          <a:p>
            <a:r>
              <a:rPr lang="en-US" dirty="0" smtClean="0"/>
              <a:t>Traditional Hawkes process		64.6%</a:t>
            </a:r>
          </a:p>
          <a:p>
            <a:r>
              <a:rPr lang="en-US" dirty="0" smtClean="0"/>
              <a:t>Next = previous</a:t>
            </a:r>
            <a:r>
              <a:rPr lang="en-US" dirty="0"/>
              <a:t>	</a:t>
            </a:r>
            <a:r>
              <a:rPr lang="en-US" dirty="0" smtClean="0"/>
              <a:t>			71.3</a:t>
            </a:r>
            <a:r>
              <a:rPr lang="en-US" dirty="0"/>
              <a:t>%</a:t>
            </a:r>
          </a:p>
          <a:p>
            <a:r>
              <a:rPr lang="en-US" dirty="0" smtClean="0"/>
              <a:t>LSTM 					77.9%</a:t>
            </a:r>
          </a:p>
          <a:p>
            <a:r>
              <a:rPr lang="en-US" dirty="0" smtClean="0"/>
              <a:t>HPM </a:t>
            </a:r>
            <a:r>
              <a:rPr lang="en-US" dirty="0"/>
              <a:t>	</a:t>
            </a:r>
            <a:r>
              <a:rPr lang="en-US" dirty="0" smtClean="0"/>
              <a:t>					78.3%		</a:t>
            </a:r>
          </a:p>
          <a:p>
            <a:r>
              <a:rPr lang="en-US" dirty="0"/>
              <a:t>LSTM with 𝚫t </a:t>
            </a:r>
            <a:r>
              <a:rPr lang="en-US" dirty="0" smtClean="0"/>
              <a:t>inputs</a:t>
            </a:r>
            <a:r>
              <a:rPr lang="en-US" dirty="0"/>
              <a:t>			78.3%	</a:t>
            </a: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798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Data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3"/>
            <a:ext cx="11176000" cy="523940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 smtClean="0"/>
              <a:t>last.fm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30,000 user sequences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predict artist selection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time interval between selections varies from hours to years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COLT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300 students practicing Spanish vocabulary (~200 words) over a semester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MSNBC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sequence of web page views categorized by topic (sports, news, finance, etc.)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10k sequences used for training, 110k for testing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Synthetic </a:t>
            </a:r>
            <a:r>
              <a:rPr lang="en-US" dirty="0" err="1" smtClean="0"/>
              <a:t>bursty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Poisson distributed events over a finite window, with rate ~ 1/</a:t>
            </a:r>
            <a:r>
              <a:rPr lang="en-US" dirty="0" err="1" smtClean="0"/>
              <a:t>window_duration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5 event streams</a:t>
            </a:r>
          </a:p>
        </p:txBody>
      </p:sp>
    </p:spTree>
    <p:extLst>
      <p:ext uri="{BB962C8B-B14F-4D97-AF65-F5344CB8AC3E}">
        <p14:creationId xmlns:p14="http://schemas.microsoft.com/office/powerpoint/2010/main" val="12540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Performance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log likelihood</a:t>
            </a:r>
          </a:p>
          <a:p>
            <a:r>
              <a:rPr lang="en-US" dirty="0" smtClean="0"/>
              <a:t>Test top-1 accuracy</a:t>
            </a:r>
          </a:p>
          <a:p>
            <a:r>
              <a:rPr lang="en-US" dirty="0" smtClean="0"/>
              <a:t>Test 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3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 of Hawkes Process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441051"/>
            <a:ext cx="11176000" cy="514846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Represent memory of (learned) events</a:t>
            </a:r>
            <a:br>
              <a:rPr lang="en-US" dirty="0" smtClean="0"/>
            </a:br>
            <a:r>
              <a:rPr lang="en-US" dirty="0" smtClean="0"/>
              <a:t>at multiple time scales simultaneously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Output  ‘appropriate’ time scale based on</a:t>
            </a:r>
            <a:br>
              <a:rPr lang="en-US" dirty="0" smtClean="0"/>
            </a:br>
            <a:r>
              <a:rPr lang="en-US" dirty="0" smtClean="0"/>
              <a:t>input history</a:t>
            </a:r>
          </a:p>
          <a:p>
            <a:endParaRPr lang="en-US" dirty="0"/>
          </a:p>
          <a:p>
            <a:r>
              <a:rPr lang="en-US" dirty="0" smtClean="0"/>
              <a:t>Should be helpful for predicting any system that has dynamics across many different time scales</a:t>
            </a:r>
          </a:p>
          <a:p>
            <a:pPr lvl="1"/>
            <a:r>
              <a:rPr lang="en-US" dirty="0" smtClean="0"/>
              <a:t>including human behavior and preferences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722"/>
          <a:stretch/>
        </p:blipFill>
        <p:spPr>
          <a:xfrm>
            <a:off x="7453940" y="3668078"/>
            <a:ext cx="4299911" cy="610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" t="31916" r="-180" b="18615"/>
          <a:stretch/>
        </p:blipFill>
        <p:spPr>
          <a:xfrm>
            <a:off x="7453940" y="1022805"/>
            <a:ext cx="4299911" cy="197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neural Hawkes process memory belongs to two classes of neural net models that are just emerging.</a:t>
            </a:r>
          </a:p>
          <a:p>
            <a:pPr lvl="1"/>
            <a:r>
              <a:rPr lang="en-US" dirty="0" smtClean="0"/>
              <a:t>Models that perform dynamic parameter inference as a sequence is processed</a:t>
            </a:r>
          </a:p>
          <a:p>
            <a:pPr lvl="2"/>
            <a:r>
              <a:rPr lang="en-US" dirty="0"/>
              <a:t>see also </a:t>
            </a:r>
            <a:r>
              <a:rPr lang="en-US" i="1" dirty="0"/>
              <a:t>Fast Weights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Hinton,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Mnih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Leibo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Ionescu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2016)</a:t>
            </a:r>
            <a:r>
              <a:rPr lang="en-US" dirty="0"/>
              <a:t>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i="1" dirty="0" smtClean="0"/>
              <a:t>Tau </a:t>
            </a:r>
            <a:r>
              <a:rPr lang="en-US" i="1" dirty="0"/>
              <a:t>Net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Nguyen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&amp;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Cottrell, 1997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smtClean="0"/>
              <a:t>Models that operate in a continuous time environment</a:t>
            </a:r>
          </a:p>
          <a:p>
            <a:pPr lvl="2"/>
            <a:r>
              <a:rPr lang="en-US" dirty="0" smtClean="0"/>
              <a:t>see also </a:t>
            </a:r>
            <a:r>
              <a:rPr lang="en-US" i="1" dirty="0" smtClean="0"/>
              <a:t>Phased LSTM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(Neil, Pfeiffer, &amp; Liu, 2016)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Giving Up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Hawkes process memory</a:t>
            </a:r>
          </a:p>
          <a:p>
            <a:pPr lvl="1"/>
            <a:r>
              <a:rPr lang="en-US" dirty="0" smtClean="0"/>
              <a:t>input sequence determines the time scale of storage</a:t>
            </a:r>
          </a:p>
          <a:p>
            <a:r>
              <a:rPr lang="en-US" dirty="0" smtClean="0"/>
              <a:t>CT-GRU</a:t>
            </a:r>
          </a:p>
          <a:p>
            <a:pPr lvl="1"/>
            <a:r>
              <a:rPr lang="en-US" dirty="0" smtClean="0"/>
              <a:t>network itself decides on time scale of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276320"/>
            <a:ext cx="10363200" cy="1470025"/>
          </a:xfrm>
        </p:spPr>
        <p:txBody>
          <a:bodyPr/>
          <a:lstStyle/>
          <a:p>
            <a:r>
              <a:rPr lang="en-US" dirty="0" smtClean="0"/>
              <a:t>Continuous Time Gated Recurrent Networks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800" y="3446586"/>
            <a:ext cx="8534400" cy="3106614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Michael C. </a:t>
            </a:r>
            <a:r>
              <a:rPr lang="en-US" dirty="0" err="1" smtClean="0">
                <a:solidFill>
                  <a:schemeClr val="tx1"/>
                </a:solidFill>
              </a:rPr>
              <a:t>Mozer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University of Colorado, Boulder</a:t>
            </a:r>
          </a:p>
          <a:p>
            <a:pPr>
              <a:spcBef>
                <a:spcPts val="1100"/>
              </a:spcBef>
            </a:pPr>
            <a:r>
              <a:rPr lang="en-US" dirty="0" smtClean="0">
                <a:solidFill>
                  <a:schemeClr val="tx1"/>
                </a:solidFill>
              </a:rPr>
              <a:t>Denis </a:t>
            </a:r>
            <a:r>
              <a:rPr lang="en-US" dirty="0" err="1" smtClean="0">
                <a:solidFill>
                  <a:schemeClr val="tx1"/>
                </a:solidFill>
              </a:rPr>
              <a:t>Kazakov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University of Colorado, Boulder</a:t>
            </a:r>
          </a:p>
          <a:p>
            <a:pPr>
              <a:spcBef>
                <a:spcPts val="1100"/>
              </a:spcBef>
            </a:pPr>
            <a:r>
              <a:rPr lang="en-US" dirty="0">
                <a:solidFill>
                  <a:schemeClr val="tx1"/>
                </a:solidFill>
              </a:rPr>
              <a:t>Robert V. Lindsey</a:t>
            </a:r>
          </a:p>
          <a:p>
            <a:r>
              <a:rPr lang="en-US" dirty="0"/>
              <a:t>Imagen </a:t>
            </a:r>
            <a:r>
              <a:rPr lang="en-US" dirty="0" smtClean="0"/>
              <a:t>Technologies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Gated Recurrent Unit (GRU)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(Chung,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Ahn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2016)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Similar to LSTM</a:t>
                </a:r>
              </a:p>
              <a:p>
                <a:pPr lvl="1"/>
                <a:r>
                  <a:rPr lang="en-US" dirty="0" smtClean="0"/>
                  <a:t>no output gate</a:t>
                </a:r>
              </a:p>
              <a:p>
                <a:pPr lvl="1"/>
                <a:r>
                  <a:rPr lang="en-US" dirty="0" smtClean="0"/>
                  <a:t>memory activation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𝒉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 ∈[−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,+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5815991" y="1371604"/>
            <a:ext cx="5956686" cy="3175096"/>
            <a:chOff x="6187832" y="2087422"/>
            <a:chExt cx="3459883" cy="1844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ame 4"/>
                <p:cNvSpPr/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0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00C0"/>
                            </a:solidFill>
                            <a:latin typeface="Cambria Math" charset="0"/>
                          </a:rPr>
                          <m:t>𝒒</m:t>
                        </m:r>
                      </m:oMath>
                    </m:oMathPara>
                  </a14:m>
                  <a:endParaRPr lang="en-US" sz="2600" b="1" dirty="0">
                    <a:solidFill>
                      <a:srgbClr val="000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Fram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  <a:ln w="25400">
                  <a:solidFill>
                    <a:srgbClr val="000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Frame 5"/>
                <p:cNvSpPr/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𝒓</m:t>
                        </m:r>
                      </m:oMath>
                    </m:oMathPara>
                  </a14:m>
                  <a:endParaRPr lang="en-US" sz="26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Fram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ame 6"/>
                <p:cNvSpPr/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C000"/>
                            </a:solidFill>
                            <a:latin typeface="Cambria Math" charset="0"/>
                          </a:rPr>
                          <m:t>𝒔</m:t>
                        </m:r>
                      </m:oMath>
                    </m:oMathPara>
                  </a14:m>
                  <a:endParaRPr lang="en-US" sz="2600" b="1" dirty="0">
                    <a:solidFill>
                      <a:srgbClr val="00C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Fram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6"/>
                  <a:stretch>
                    <a:fillRect/>
                  </a:stretch>
                </a:blipFill>
                <a:ln w="25400">
                  <a:solidFill>
                    <a:srgbClr val="00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Frame 8"/>
                <p:cNvSpPr/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A09D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𝒉</m:t>
                        </m:r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Fram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8"/>
                  <a:stretch>
                    <a:fillRect/>
                  </a:stretch>
                </a:blipFill>
                <a:ln w="25400">
                  <a:solidFill>
                    <a:srgbClr val="A09D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c 9"/>
            <p:cNvSpPr>
              <a:spLocks/>
            </p:cNvSpPr>
            <p:nvPr/>
          </p:nvSpPr>
          <p:spPr>
            <a:xfrm rot="7800000">
              <a:off x="7873470" y="3332014"/>
              <a:ext cx="173260" cy="173102"/>
            </a:xfrm>
            <a:prstGeom prst="arc">
              <a:avLst>
                <a:gd name="adj1" fmla="val 18858997"/>
                <a:gd name="adj2" fmla="val 3826712"/>
              </a:avLst>
            </a:prstGeom>
            <a:ln w="25400">
              <a:solidFill>
                <a:srgbClr val="00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8694325" y="3344716"/>
              <a:ext cx="120726" cy="137741"/>
            </a:xfrm>
            <a:prstGeom prst="arc">
              <a:avLst>
                <a:gd name="adj1" fmla="val 10571920"/>
                <a:gd name="adj2" fmla="val 15118644"/>
              </a:avLst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CECE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7789225" y="3428319"/>
              <a:ext cx="176528" cy="6760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542207" y="3413634"/>
              <a:ext cx="228600" cy="0"/>
            </a:xfrm>
            <a:prstGeom prst="line">
              <a:avLst/>
            </a:prstGeom>
            <a:ln w="25400">
              <a:solidFill>
                <a:srgbClr val="000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7966492" y="3411872"/>
              <a:ext cx="238064" cy="176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8674794" y="3287294"/>
              <a:ext cx="181016" cy="12376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37483" y="3318303"/>
              <a:ext cx="26107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040496" y="3503799"/>
              <a:ext cx="258057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542207" y="2211179"/>
              <a:ext cx="112373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8665946" y="2211179"/>
              <a:ext cx="0" cy="1153396"/>
            </a:xfrm>
            <a:prstGeom prst="line">
              <a:avLst/>
            </a:prstGeom>
            <a:ln w="25400">
              <a:solidFill>
                <a:srgbClr val="C00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546067" y="2800298"/>
              <a:ext cx="412871" cy="0"/>
            </a:xfrm>
            <a:prstGeom prst="line">
              <a:avLst/>
            </a:prstGeom>
            <a:ln w="25400">
              <a:solidFill>
                <a:srgbClr val="00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959048" y="2808820"/>
              <a:ext cx="0" cy="545162"/>
            </a:xfrm>
            <a:prstGeom prst="line">
              <a:avLst/>
            </a:prstGeom>
            <a:ln w="25400">
              <a:solidFill>
                <a:srgbClr val="00C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037483" y="2118431"/>
              <a:ext cx="25721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166089" y="2303927"/>
              <a:ext cx="128605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895698" y="3406938"/>
              <a:ext cx="1640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061898" y="3406937"/>
              <a:ext cx="0" cy="5150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040495" y="3503799"/>
              <a:ext cx="1" cy="426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170348" y="2303929"/>
              <a:ext cx="0" cy="410189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7037483" y="2112991"/>
              <a:ext cx="1376" cy="1207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40496" y="3924158"/>
              <a:ext cx="20192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58938" y="3579626"/>
              <a:ext cx="0" cy="21945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8450786" y="3406937"/>
              <a:ext cx="223548" cy="4114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674334" y="3405621"/>
              <a:ext cx="0" cy="38718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8649429" y="3384167"/>
              <a:ext cx="47625" cy="476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7" name="Oval 36"/>
            <p:cNvSpPr/>
            <p:nvPr/>
          </p:nvSpPr>
          <p:spPr>
            <a:xfrm>
              <a:off x="7942679" y="3395198"/>
              <a:ext cx="47625" cy="47625"/>
            </a:xfrm>
            <a:prstGeom prst="ellipse">
              <a:avLst/>
            </a:prstGeom>
            <a:solidFill>
              <a:srgbClr val="00C000"/>
            </a:solidFill>
            <a:ln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14164" y="268606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6726312" y="2901968"/>
              <a:ext cx="5738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726312" y="2716472"/>
              <a:ext cx="573822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9040919" y="376537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958938" y="3792807"/>
              <a:ext cx="1354919" cy="0"/>
            </a:xfrm>
            <a:prstGeom prst="line">
              <a:avLst/>
            </a:prstGeom>
            <a:ln w="25400">
              <a:solidFill>
                <a:srgbClr val="A09D0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012760" y="2875946"/>
              <a:ext cx="54864" cy="548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164" y="4825299"/>
            <a:ext cx="9759672" cy="1913346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007918" y="6224157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07917" y="5774751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07916" y="5386893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07915" y="4843001"/>
            <a:ext cx="10131829" cy="56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Reconceptualizing</a:t>
            </a:r>
            <a:r>
              <a:rPr lang="en-US" dirty="0" smtClean="0"/>
              <a:t> the GRU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815991" y="1371604"/>
            <a:ext cx="5956686" cy="3175096"/>
            <a:chOff x="6187832" y="2087422"/>
            <a:chExt cx="3459883" cy="1844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ame 4"/>
                <p:cNvSpPr/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0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00C0"/>
                            </a:solidFill>
                            <a:latin typeface="Cambria Math" charset="0"/>
                          </a:rPr>
                          <m:t>𝒒</m:t>
                        </m:r>
                      </m:oMath>
                    </m:oMathPara>
                  </a14:m>
                  <a:endParaRPr lang="en-US" sz="2600" b="1" dirty="0">
                    <a:solidFill>
                      <a:srgbClr val="000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Fram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3"/>
                  <a:stretch>
                    <a:fillRect/>
                  </a:stretch>
                </a:blipFill>
                <a:ln w="25400">
                  <a:solidFill>
                    <a:srgbClr val="000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Frame 5"/>
                <p:cNvSpPr/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𝒓</m:t>
                        </m:r>
                      </m:oMath>
                    </m:oMathPara>
                  </a14:m>
                  <a:endParaRPr lang="en-US" sz="26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Fram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ame 6"/>
                <p:cNvSpPr/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C000"/>
                            </a:solidFill>
                            <a:latin typeface="Cambria Math" charset="0"/>
                          </a:rPr>
                          <m:t>𝒔</m:t>
                        </m:r>
                      </m:oMath>
                    </m:oMathPara>
                  </a14:m>
                  <a:endParaRPr lang="en-US" sz="2600" b="1" dirty="0">
                    <a:solidFill>
                      <a:srgbClr val="00C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Fram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25400">
                  <a:solidFill>
                    <a:srgbClr val="00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Frame 8"/>
                <p:cNvSpPr/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A09D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𝒉</m:t>
                        </m:r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Fram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7"/>
                  <a:stretch>
                    <a:fillRect/>
                  </a:stretch>
                </a:blipFill>
                <a:ln w="25400">
                  <a:solidFill>
                    <a:srgbClr val="A09D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c 9"/>
            <p:cNvSpPr>
              <a:spLocks/>
            </p:cNvSpPr>
            <p:nvPr/>
          </p:nvSpPr>
          <p:spPr>
            <a:xfrm rot="7800000">
              <a:off x="7873470" y="3332014"/>
              <a:ext cx="173260" cy="173102"/>
            </a:xfrm>
            <a:prstGeom prst="arc">
              <a:avLst>
                <a:gd name="adj1" fmla="val 18858997"/>
                <a:gd name="adj2" fmla="val 3826712"/>
              </a:avLst>
            </a:prstGeom>
            <a:ln w="25400">
              <a:solidFill>
                <a:srgbClr val="00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8694325" y="3344716"/>
              <a:ext cx="120726" cy="137741"/>
            </a:xfrm>
            <a:prstGeom prst="arc">
              <a:avLst>
                <a:gd name="adj1" fmla="val 10571920"/>
                <a:gd name="adj2" fmla="val 15118644"/>
              </a:avLst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CECE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7789225" y="3428319"/>
              <a:ext cx="176528" cy="6760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542207" y="3413634"/>
              <a:ext cx="228600" cy="0"/>
            </a:xfrm>
            <a:prstGeom prst="line">
              <a:avLst/>
            </a:prstGeom>
            <a:ln w="25400">
              <a:solidFill>
                <a:srgbClr val="000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7966492" y="3411872"/>
              <a:ext cx="238064" cy="176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8674794" y="3287294"/>
              <a:ext cx="181016" cy="12376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37483" y="3318303"/>
              <a:ext cx="26107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040496" y="3503799"/>
              <a:ext cx="258057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542207" y="2211179"/>
              <a:ext cx="112373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8665946" y="2211179"/>
              <a:ext cx="0" cy="1153396"/>
            </a:xfrm>
            <a:prstGeom prst="line">
              <a:avLst/>
            </a:prstGeom>
            <a:ln w="25400">
              <a:solidFill>
                <a:srgbClr val="C00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546067" y="2800298"/>
              <a:ext cx="412871" cy="0"/>
            </a:xfrm>
            <a:prstGeom prst="line">
              <a:avLst/>
            </a:prstGeom>
            <a:ln w="25400">
              <a:solidFill>
                <a:srgbClr val="00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959048" y="2808820"/>
              <a:ext cx="0" cy="545162"/>
            </a:xfrm>
            <a:prstGeom prst="line">
              <a:avLst/>
            </a:prstGeom>
            <a:ln w="25400">
              <a:solidFill>
                <a:srgbClr val="00C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037483" y="2118431"/>
              <a:ext cx="25721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166089" y="2303927"/>
              <a:ext cx="128605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895698" y="3406938"/>
              <a:ext cx="1640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061898" y="3406937"/>
              <a:ext cx="0" cy="5150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040495" y="3503799"/>
              <a:ext cx="1" cy="426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170348" y="2303929"/>
              <a:ext cx="0" cy="410189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7037483" y="2112991"/>
              <a:ext cx="1376" cy="1207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40496" y="3924158"/>
              <a:ext cx="20192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58938" y="3579626"/>
              <a:ext cx="0" cy="21945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8450786" y="3406937"/>
              <a:ext cx="223548" cy="4114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674334" y="3405621"/>
              <a:ext cx="0" cy="38718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8649429" y="3384167"/>
              <a:ext cx="47625" cy="476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7" name="Oval 36"/>
            <p:cNvSpPr/>
            <p:nvPr/>
          </p:nvSpPr>
          <p:spPr>
            <a:xfrm>
              <a:off x="7942679" y="3395198"/>
              <a:ext cx="47625" cy="47625"/>
            </a:xfrm>
            <a:prstGeom prst="ellipse">
              <a:avLst/>
            </a:prstGeom>
            <a:solidFill>
              <a:srgbClr val="00C000"/>
            </a:solidFill>
            <a:ln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14164" y="268606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6726312" y="2901968"/>
              <a:ext cx="5738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726312" y="2716472"/>
              <a:ext cx="573822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9040919" y="376537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958938" y="3792807"/>
              <a:ext cx="1354919" cy="0"/>
            </a:xfrm>
            <a:prstGeom prst="line">
              <a:avLst/>
            </a:prstGeom>
            <a:ln w="25400">
              <a:solidFill>
                <a:srgbClr val="A09D0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012760" y="2875946"/>
              <a:ext cx="54864" cy="548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164" y="4825299"/>
            <a:ext cx="9759672" cy="1913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9000" y="4635500"/>
            <a:ext cx="113030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Storage gate (s) </a:t>
            </a:r>
            <a:r>
              <a:rPr lang="en-US" dirty="0" smtClean="0"/>
              <a:t>decides</a:t>
            </a:r>
          </a:p>
          <a:p>
            <a:pPr lvl="1"/>
            <a:r>
              <a:rPr lang="en-US" dirty="0" smtClean="0"/>
              <a:t>fraction of </a:t>
            </a:r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dirty="0" smtClean="0"/>
              <a:t> to store in very</a:t>
            </a:r>
            <a:br>
              <a:rPr lang="en-US" dirty="0" smtClean="0"/>
            </a:br>
            <a:r>
              <a:rPr lang="en-US" dirty="0" smtClean="0"/>
              <a:t>long term memory</a:t>
            </a:r>
          </a:p>
          <a:p>
            <a:pPr lvl="1"/>
            <a:r>
              <a:rPr lang="en-US" dirty="0" smtClean="0"/>
              <a:t>remainder of </a:t>
            </a:r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dirty="0" smtClean="0"/>
              <a:t> is forgotten immediately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infintessimally</a:t>
            </a:r>
            <a:r>
              <a:rPr lang="en-US" dirty="0" smtClean="0"/>
              <a:t> short term memory)</a:t>
            </a:r>
          </a:p>
          <a:p>
            <a:r>
              <a:rPr lang="en-US" dirty="0" smtClean="0"/>
              <a:t>Can think of </a:t>
            </a:r>
            <a:r>
              <a:rPr lang="en-US" dirty="0" smtClean="0">
                <a:solidFill>
                  <a:srgbClr val="00B050"/>
                </a:solidFill>
              </a:rPr>
              <a:t>storage gate </a:t>
            </a:r>
            <a:r>
              <a:rPr lang="en-US" dirty="0" smtClean="0"/>
              <a:t>as selecting</a:t>
            </a:r>
            <a:br>
              <a:rPr lang="en-US" dirty="0" smtClean="0"/>
            </a:br>
            <a:r>
              <a:rPr lang="en-US" u="sng" dirty="0" smtClean="0"/>
              <a:t>time scale</a:t>
            </a:r>
            <a:r>
              <a:rPr lang="en-US" dirty="0" smtClean="0"/>
              <a:t> of storage of input </a:t>
            </a:r>
            <a:r>
              <a:rPr lang="en-US" dirty="0" smtClean="0">
                <a:solidFill>
                  <a:srgbClr val="0000FF"/>
                </a:solidFill>
              </a:rPr>
              <a:t>q</a:t>
            </a:r>
            <a:endParaRPr lang="en-US" dirty="0" smtClean="0"/>
          </a:p>
        </p:txBody>
      </p:sp>
      <p:sp>
        <p:nvSpPr>
          <p:cNvPr id="36" name="Oval 35"/>
          <p:cNvSpPr/>
          <p:nvPr/>
        </p:nvSpPr>
        <p:spPr>
          <a:xfrm>
            <a:off x="7558334" y="2247900"/>
            <a:ext cx="735735" cy="735735"/>
          </a:xfrm>
          <a:prstGeom prst="ellipse">
            <a:avLst/>
          </a:prstGeom>
          <a:solidFill>
            <a:srgbClr val="00B050">
              <a:alpha val="41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8260119" y="6122265"/>
            <a:ext cx="659086" cy="735735"/>
          </a:xfrm>
          <a:prstGeom prst="ellipse">
            <a:avLst/>
          </a:prstGeom>
          <a:solidFill>
            <a:srgbClr val="00B050">
              <a:alpha val="41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Reconceptualizing</a:t>
            </a:r>
            <a:r>
              <a:rPr lang="en-US" dirty="0" smtClean="0"/>
              <a:t> the GRU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815991" y="1371604"/>
            <a:ext cx="5956686" cy="3175096"/>
            <a:chOff x="6187832" y="2087422"/>
            <a:chExt cx="3459883" cy="1844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ame 4"/>
                <p:cNvSpPr/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0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00C0"/>
                            </a:solidFill>
                            <a:latin typeface="Cambria Math" charset="0"/>
                          </a:rPr>
                          <m:t>𝒒</m:t>
                        </m:r>
                      </m:oMath>
                    </m:oMathPara>
                  </a14:m>
                  <a:endParaRPr lang="en-US" sz="2600" b="1" dirty="0">
                    <a:solidFill>
                      <a:srgbClr val="000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Fram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3"/>
                  <a:stretch>
                    <a:fillRect/>
                  </a:stretch>
                </a:blipFill>
                <a:ln w="25400">
                  <a:solidFill>
                    <a:srgbClr val="000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Frame 5"/>
                <p:cNvSpPr/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𝒓</m:t>
                        </m:r>
                      </m:oMath>
                    </m:oMathPara>
                  </a14:m>
                  <a:endParaRPr lang="en-US" sz="26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Fram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4693" y="2087422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ame 6"/>
                <p:cNvSpPr/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dirty="0" smtClean="0">
                            <a:solidFill>
                              <a:srgbClr val="00C000"/>
                            </a:solidFill>
                            <a:latin typeface="Cambria Math" charset="0"/>
                          </a:rPr>
                          <m:t>𝒔</m:t>
                        </m:r>
                      </m:oMath>
                    </m:oMathPara>
                  </a14:m>
                  <a:endParaRPr lang="en-US" sz="2600" b="1" dirty="0">
                    <a:solidFill>
                      <a:srgbClr val="00C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Fram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8553" y="2686066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25400">
                  <a:solidFill>
                    <a:srgbClr val="00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0084" y="3645615"/>
                  <a:ext cx="367631" cy="2860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Frame 8"/>
                <p:cNvSpPr/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A09D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𝒉</m:t>
                        </m:r>
                      </m:oMath>
                    </m:oMathPara>
                  </a14:m>
                  <a:endParaRPr lang="en-US" sz="26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Fram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3272" y="3287294"/>
                  <a:ext cx="247514" cy="247514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7"/>
                  <a:stretch>
                    <a:fillRect/>
                  </a:stretch>
                </a:blipFill>
                <a:ln w="25400">
                  <a:solidFill>
                    <a:srgbClr val="A09D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c 9"/>
            <p:cNvSpPr>
              <a:spLocks/>
            </p:cNvSpPr>
            <p:nvPr/>
          </p:nvSpPr>
          <p:spPr>
            <a:xfrm rot="7800000">
              <a:off x="7873470" y="3332014"/>
              <a:ext cx="173260" cy="173102"/>
            </a:xfrm>
            <a:prstGeom prst="arc">
              <a:avLst>
                <a:gd name="adj1" fmla="val 18858997"/>
                <a:gd name="adj2" fmla="val 3826712"/>
              </a:avLst>
            </a:prstGeom>
            <a:ln w="25400">
              <a:solidFill>
                <a:srgbClr val="00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8694325" y="3344716"/>
              <a:ext cx="120726" cy="137741"/>
            </a:xfrm>
            <a:prstGeom prst="arc">
              <a:avLst>
                <a:gd name="adj1" fmla="val 10571920"/>
                <a:gd name="adj2" fmla="val 15118644"/>
              </a:avLst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6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rgbClr val="CECE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7832" y="2540091"/>
                  <a:ext cx="555190" cy="28603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6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2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205" y="2737724"/>
                  <a:ext cx="360592" cy="2860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7789225" y="3428319"/>
              <a:ext cx="176528" cy="6760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542207" y="3413634"/>
              <a:ext cx="228600" cy="0"/>
            </a:xfrm>
            <a:prstGeom prst="line">
              <a:avLst/>
            </a:prstGeom>
            <a:ln w="25400">
              <a:solidFill>
                <a:srgbClr val="000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7966492" y="3411872"/>
              <a:ext cx="238064" cy="176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8674794" y="3287294"/>
              <a:ext cx="181016" cy="12376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37483" y="3318303"/>
              <a:ext cx="26107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040496" y="3503799"/>
              <a:ext cx="258057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542207" y="2211179"/>
              <a:ext cx="112373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8665946" y="2211179"/>
              <a:ext cx="0" cy="1153396"/>
            </a:xfrm>
            <a:prstGeom prst="line">
              <a:avLst/>
            </a:prstGeom>
            <a:ln w="25400">
              <a:solidFill>
                <a:srgbClr val="C00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546067" y="2800298"/>
              <a:ext cx="412871" cy="0"/>
            </a:xfrm>
            <a:prstGeom prst="line">
              <a:avLst/>
            </a:prstGeom>
            <a:ln w="25400">
              <a:solidFill>
                <a:srgbClr val="00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959048" y="2808820"/>
              <a:ext cx="0" cy="545162"/>
            </a:xfrm>
            <a:prstGeom prst="line">
              <a:avLst/>
            </a:prstGeom>
            <a:ln w="25400">
              <a:solidFill>
                <a:srgbClr val="00C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037483" y="2118431"/>
              <a:ext cx="257213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166089" y="2303927"/>
              <a:ext cx="128605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895698" y="3406938"/>
              <a:ext cx="16404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061898" y="3406937"/>
              <a:ext cx="0" cy="5150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040495" y="3503799"/>
              <a:ext cx="1" cy="4263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170348" y="2303929"/>
              <a:ext cx="0" cy="410189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7037483" y="2112991"/>
              <a:ext cx="1376" cy="1207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40496" y="3924158"/>
              <a:ext cx="20192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58938" y="3579626"/>
              <a:ext cx="0" cy="21945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8450786" y="3406937"/>
              <a:ext cx="223548" cy="4114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674334" y="3405621"/>
              <a:ext cx="0" cy="38718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8649429" y="3384167"/>
              <a:ext cx="47625" cy="476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7" name="Oval 36"/>
            <p:cNvSpPr/>
            <p:nvPr/>
          </p:nvSpPr>
          <p:spPr>
            <a:xfrm>
              <a:off x="7942679" y="3395198"/>
              <a:ext cx="47625" cy="47625"/>
            </a:xfrm>
            <a:prstGeom prst="ellipse">
              <a:avLst/>
            </a:prstGeom>
            <a:solidFill>
              <a:srgbClr val="00C000"/>
            </a:solidFill>
            <a:ln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14164" y="268606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6726312" y="2901968"/>
              <a:ext cx="5738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726312" y="2716472"/>
              <a:ext cx="573822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9040919" y="3765376"/>
              <a:ext cx="45719" cy="56711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958938" y="3792807"/>
              <a:ext cx="1354919" cy="0"/>
            </a:xfrm>
            <a:prstGeom prst="line">
              <a:avLst/>
            </a:prstGeom>
            <a:ln w="25400">
              <a:solidFill>
                <a:srgbClr val="A09D0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7012760" y="2875946"/>
              <a:ext cx="54864" cy="5486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164" y="5347216"/>
            <a:ext cx="9759672" cy="4456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Retrieval gate (r)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decides</a:t>
            </a:r>
          </a:p>
          <a:p>
            <a:pPr lvl="1"/>
            <a:r>
              <a:rPr lang="en-US" dirty="0" smtClean="0"/>
              <a:t>fraction of </a:t>
            </a:r>
            <a:r>
              <a:rPr lang="en-US" dirty="0" smtClean="0">
                <a:solidFill>
                  <a:srgbClr val="A09D00"/>
                </a:solidFill>
              </a:rPr>
              <a:t>h</a:t>
            </a:r>
            <a:r>
              <a:rPr lang="en-US" dirty="0" smtClean="0"/>
              <a:t> to retrieve from very</a:t>
            </a:r>
            <a:br>
              <a:rPr lang="en-US" dirty="0" smtClean="0"/>
            </a:br>
            <a:r>
              <a:rPr lang="en-US" dirty="0" smtClean="0"/>
              <a:t>long term memory, versus</a:t>
            </a:r>
          </a:p>
          <a:p>
            <a:pPr lvl="1"/>
            <a:r>
              <a:rPr lang="en-US" dirty="0" smtClean="0"/>
              <a:t>fraction of </a:t>
            </a:r>
            <a:r>
              <a:rPr lang="en-US" dirty="0">
                <a:solidFill>
                  <a:srgbClr val="A09D00"/>
                </a:solidFill>
              </a:rPr>
              <a:t>h</a:t>
            </a:r>
            <a:r>
              <a:rPr lang="en-US" dirty="0" smtClean="0"/>
              <a:t> to retrieve from</a:t>
            </a:r>
            <a:br>
              <a:rPr lang="en-US" dirty="0" smtClean="0"/>
            </a:br>
            <a:r>
              <a:rPr lang="en-US" dirty="0" err="1" smtClean="0"/>
              <a:t>infintessimally</a:t>
            </a:r>
            <a:r>
              <a:rPr lang="en-US" dirty="0" smtClean="0"/>
              <a:t> short term memory</a:t>
            </a:r>
          </a:p>
          <a:p>
            <a:r>
              <a:rPr lang="en-US" dirty="0" smtClean="0"/>
              <a:t>Can think of </a:t>
            </a:r>
            <a:r>
              <a:rPr lang="en-US" dirty="0" smtClean="0">
                <a:solidFill>
                  <a:srgbClr val="C00000"/>
                </a:solidFill>
              </a:rPr>
              <a:t>retrieval gate </a:t>
            </a:r>
            <a:r>
              <a:rPr lang="en-US" dirty="0" smtClean="0"/>
              <a:t>as selecting</a:t>
            </a:r>
            <a:br>
              <a:rPr lang="en-US" dirty="0" smtClean="0"/>
            </a:br>
            <a:r>
              <a:rPr lang="en-US" u="sng" dirty="0" smtClean="0"/>
              <a:t>time scale</a:t>
            </a:r>
            <a:r>
              <a:rPr lang="en-US" dirty="0" smtClean="0"/>
              <a:t> of retrieval of memory </a:t>
            </a:r>
            <a:r>
              <a:rPr lang="en-US" dirty="0" smtClean="0">
                <a:solidFill>
                  <a:srgbClr val="A09D00"/>
                </a:solidFill>
              </a:rPr>
              <a:t>h</a:t>
            </a:r>
          </a:p>
        </p:txBody>
      </p:sp>
      <p:sp>
        <p:nvSpPr>
          <p:cNvPr id="36" name="Oval 35"/>
          <p:cNvSpPr/>
          <p:nvPr/>
        </p:nvSpPr>
        <p:spPr>
          <a:xfrm>
            <a:off x="7558334" y="1193800"/>
            <a:ext cx="735735" cy="735735"/>
          </a:xfrm>
          <a:prstGeom prst="ellipse">
            <a:avLst/>
          </a:prstGeom>
          <a:solidFill>
            <a:srgbClr val="C00000">
              <a:alpha val="41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47" name="Oval 46"/>
          <p:cNvSpPr/>
          <p:nvPr/>
        </p:nvSpPr>
        <p:spPr>
          <a:xfrm>
            <a:off x="8344526" y="5186609"/>
            <a:ext cx="735735" cy="735735"/>
          </a:xfrm>
          <a:prstGeom prst="ellipse">
            <a:avLst/>
          </a:prstGeom>
          <a:solidFill>
            <a:srgbClr val="C00000">
              <a:alpha val="41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61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Forgetting Is Influenced By The Temporal Distribution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0700" y="1727204"/>
            <a:ext cx="8610600" cy="483235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7924814" y="2908581"/>
            <a:ext cx="2319859" cy="541866"/>
            <a:chOff x="677333" y="3386667"/>
            <a:chExt cx="3793067" cy="541866"/>
          </a:xfrm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677333" y="3649134"/>
              <a:ext cx="3793067" cy="16932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3369720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8A00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539053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8A00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725320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8A00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877720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8A008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2048957" y="2908581"/>
            <a:ext cx="2319859" cy="541866"/>
            <a:chOff x="5029199" y="3386667"/>
            <a:chExt cx="3793067" cy="541866"/>
          </a:xfrm>
        </p:grpSpPr>
        <p:cxnSp>
          <p:nvCxnSpPr>
            <p:cNvPr id="12" name="Straight Connector 11"/>
            <p:cNvCxnSpPr/>
            <p:nvPr/>
          </p:nvCxnSpPr>
          <p:spPr bwMode="auto">
            <a:xfrm flipV="1">
              <a:off x="5029199" y="3649134"/>
              <a:ext cx="3793067" cy="16932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435631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096021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7010407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8229586" y="3386667"/>
              <a:ext cx="0" cy="541866"/>
            </a:xfrm>
            <a:prstGeom prst="line">
              <a:avLst/>
            </a:prstGeom>
            <a:noFill/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2181416" y="2265785"/>
            <a:ext cx="2121071" cy="523208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r>
              <a:rPr lang="en-US" sz="2800" dirty="0">
                <a:solidFill>
                  <a:srgbClr val="0066FF"/>
                </a:solidFill>
              </a:rPr>
              <a:t>Spaced study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4930" y="2265785"/>
            <a:ext cx="2198015" cy="523208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r>
              <a:rPr lang="en-US" sz="2800" dirty="0">
                <a:solidFill>
                  <a:srgbClr val="8A008C"/>
                </a:solidFill>
              </a:rPr>
              <a:t>Massed study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37075" y="1835873"/>
            <a:ext cx="2668697" cy="1384982"/>
          </a:xfrm>
          <a:prstGeom prst="rect">
            <a:avLst/>
          </a:prstGeom>
          <a:noFill/>
        </p:spPr>
        <p:txBody>
          <a:bodyPr wrap="none" lIns="91301" tIns="45652" rIns="91301" bIns="45652" rtlCol="0">
            <a:spAutoFit/>
          </a:bodyPr>
          <a:lstStyle/>
          <a:p>
            <a:r>
              <a:rPr lang="en-US" sz="2800" dirty="0"/>
              <a:t>produces more</a:t>
            </a:r>
            <a:br>
              <a:rPr lang="en-US" sz="2800" dirty="0"/>
            </a:br>
            <a:r>
              <a:rPr lang="en-US" sz="2800" dirty="0"/>
              <a:t>robust &amp; durable</a:t>
            </a:r>
            <a:br>
              <a:rPr lang="en-US" sz="2800" dirty="0"/>
            </a:br>
            <a:r>
              <a:rPr lang="en-US" sz="2800" dirty="0"/>
              <a:t>learning than</a:t>
            </a:r>
          </a:p>
        </p:txBody>
      </p:sp>
    </p:spTree>
    <p:extLst>
      <p:ext uri="{BB962C8B-B14F-4D97-AF65-F5344CB8AC3E}">
        <p14:creationId xmlns:p14="http://schemas.microsoft.com/office/powerpoint/2010/main" val="2388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Time GRU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Storage gate explicitly specifies a time scale for each new memory</a:t>
                </a:r>
              </a:p>
              <a:p>
                <a:r>
                  <a:rPr lang="en-US" dirty="0" smtClean="0"/>
                  <a:t>Memory time scale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𝝉</m:t>
                    </m:r>
                  </m:oMath>
                </a14:m>
                <a:r>
                  <a:rPr lang="en-US" dirty="0" smtClean="0"/>
                  <a:t>) determines decay rate</a:t>
                </a:r>
                <a:endParaRPr lang="en-US" dirty="0"/>
              </a:p>
              <a:p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𝒌</m:t>
                        </m:r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</m:sSub>
                    <m:r>
                      <a:rPr lang="en-US" b="1" i="1" smtClean="0">
                        <a:solidFill>
                          <a:srgbClr val="A09D0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𝒌</m:t>
                        </m:r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sSup>
                      <m:sSupPr>
                        <m:ctrlP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0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b="1" i="0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𝝉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pPr lvl="1"/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Retrieval gate selects memory that was stored at a particular scale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5" name="Group 174"/>
          <p:cNvGrpSpPr/>
          <p:nvPr/>
        </p:nvGrpSpPr>
        <p:grpSpPr>
          <a:xfrm>
            <a:off x="4407476" y="2972229"/>
            <a:ext cx="3829381" cy="2129102"/>
            <a:chOff x="4407476" y="2972229"/>
            <a:chExt cx="3829381" cy="2129102"/>
          </a:xfrm>
        </p:grpSpPr>
        <p:grpSp>
          <p:nvGrpSpPr>
            <p:cNvPr id="122" name="Group 121"/>
            <p:cNvGrpSpPr/>
            <p:nvPr/>
          </p:nvGrpSpPr>
          <p:grpSpPr>
            <a:xfrm>
              <a:off x="4782457" y="2972229"/>
              <a:ext cx="3454400" cy="2129102"/>
              <a:chOff x="4782457" y="2972229"/>
              <a:chExt cx="3454400" cy="212910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4782457" y="3243190"/>
                <a:ext cx="0" cy="122827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4782457" y="4471462"/>
                <a:ext cx="3454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782457" y="4393445"/>
                <a:ext cx="863600" cy="0"/>
              </a:xfrm>
              <a:prstGeom prst="line">
                <a:avLst/>
              </a:prstGeom>
              <a:ln w="44450">
                <a:solidFill>
                  <a:srgbClr val="A09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5646057" y="3352045"/>
                <a:ext cx="0" cy="1041400"/>
              </a:xfrm>
              <a:prstGeom prst="line">
                <a:avLst/>
              </a:prstGeom>
              <a:ln w="44450">
                <a:solidFill>
                  <a:srgbClr val="A09D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Freeform 106"/>
              <p:cNvSpPr/>
              <p:nvPr/>
            </p:nvSpPr>
            <p:spPr>
              <a:xfrm>
                <a:off x="5646057" y="3384024"/>
                <a:ext cx="2349500" cy="967101"/>
              </a:xfrm>
              <a:custGeom>
                <a:avLst/>
                <a:gdLst>
                  <a:gd name="connsiteX0" fmla="*/ 0 w 2349500"/>
                  <a:gd name="connsiteY0" fmla="*/ 0 h 914400"/>
                  <a:gd name="connsiteX1" fmla="*/ 635000 w 2349500"/>
                  <a:gd name="connsiteY1" fmla="*/ 558800 h 914400"/>
                  <a:gd name="connsiteX2" fmla="*/ 1320800 w 2349500"/>
                  <a:gd name="connsiteY2" fmla="*/ 800100 h 914400"/>
                  <a:gd name="connsiteX3" fmla="*/ 2349500 w 2349500"/>
                  <a:gd name="connsiteY3" fmla="*/ 914400 h 914400"/>
                  <a:gd name="connsiteX4" fmla="*/ 2349500 w 2349500"/>
                  <a:gd name="connsiteY4" fmla="*/ 914400 h 914400"/>
                  <a:gd name="connsiteX5" fmla="*/ 2349500 w 2349500"/>
                  <a:gd name="connsiteY5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9500" h="914400">
                    <a:moveTo>
                      <a:pt x="0" y="0"/>
                    </a:moveTo>
                    <a:cubicBezTo>
                      <a:pt x="207433" y="212725"/>
                      <a:pt x="414867" y="425450"/>
                      <a:pt x="635000" y="558800"/>
                    </a:cubicBezTo>
                    <a:cubicBezTo>
                      <a:pt x="855133" y="692150"/>
                      <a:pt x="1035050" y="740833"/>
                      <a:pt x="1320800" y="800100"/>
                    </a:cubicBezTo>
                    <a:cubicBezTo>
                      <a:pt x="1606550" y="859367"/>
                      <a:pt x="2349500" y="914400"/>
                      <a:pt x="2349500" y="914400"/>
                    </a:cubicBezTo>
                    <a:lnTo>
                      <a:pt x="2349500" y="914400"/>
                    </a:lnTo>
                    <a:lnTo>
                      <a:pt x="2349500" y="914400"/>
                    </a:lnTo>
                  </a:path>
                </a:pathLst>
              </a:custGeom>
              <a:noFill/>
              <a:ln w="508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5168503" y="4393445"/>
                    <a:ext cx="859723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schemeClr val="tx1"/>
                        </a:solidFill>
                      </a:rPr>
                      <a:t>event</a:t>
                    </a:r>
                    <a:br>
                      <a:rPr lang="en-US" sz="2000" b="1" dirty="0" smtClean="0">
                        <a:solidFill>
                          <a:schemeClr val="tx1"/>
                        </a:solidFill>
                      </a:rPr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𝒌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" name="TextBox 1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03" y="4393445"/>
                    <a:ext cx="859723" cy="707886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7092" t="-51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2" name="Straight Connector 111"/>
              <p:cNvCxnSpPr/>
              <p:nvPr/>
            </p:nvCxnSpPr>
            <p:spPr>
              <a:xfrm flipV="1">
                <a:off x="7480284" y="3037488"/>
                <a:ext cx="0" cy="139827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5604017" y="3047998"/>
                <a:ext cx="0" cy="142346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6198759" y="2972229"/>
                    <a:ext cx="754245" cy="4770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500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500" b="1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𝚫</m:t>
                            </m:r>
                            <m:r>
                              <a:rPr lang="en-US" sz="2500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500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oMath>
                    </a14:m>
                    <a:r>
                      <a:rPr lang="en-US" sz="2500" b="1" dirty="0" smtClean="0">
                        <a:solidFill>
                          <a:srgbClr val="0F6FC6"/>
                        </a:solidFill>
                      </a:rPr>
                      <a:t> </a:t>
                    </a:r>
                    <a:endParaRPr lang="en-US" sz="2500" b="1" dirty="0">
                      <a:solidFill>
                        <a:srgbClr val="0F6FC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8" name="TextBox 1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759" y="2972229"/>
                    <a:ext cx="754245" cy="47705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2419"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0" name="Straight Arrow Connector 119"/>
              <p:cNvCxnSpPr/>
              <p:nvPr/>
            </p:nvCxnSpPr>
            <p:spPr>
              <a:xfrm>
                <a:off x="5604016" y="3037488"/>
                <a:ext cx="1876267" cy="1051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7087002" y="4393445"/>
                    <a:ext cx="786561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schemeClr val="tx1"/>
                        </a:solidFill>
                      </a:rPr>
                      <a:t>event</a:t>
                    </a:r>
                    <a:br>
                      <a:rPr lang="en-US" sz="2000" b="1" dirty="0" smtClean="0">
                        <a:solidFill>
                          <a:schemeClr val="tx1"/>
                        </a:solidFill>
                      </a:rPr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𝒌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87002" y="4393445"/>
                    <a:ext cx="786561" cy="70788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8527" t="-5172" r="-852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4407476" y="3102737"/>
                  <a:ext cx="458780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500" b="1" i="1" smtClean="0">
                          <a:solidFill>
                            <a:srgbClr val="A09D00"/>
                          </a:solidFill>
                          <a:latin typeface="Cambria Math" charset="0"/>
                        </a:rPr>
                        <m:t>𝒉</m:t>
                      </m:r>
                    </m:oMath>
                  </a14:m>
                  <a:r>
                    <a:rPr lang="en-US" sz="2500" b="1" dirty="0" smtClean="0">
                      <a:solidFill>
                        <a:srgbClr val="0F6FC6"/>
                      </a:solidFill>
                    </a:rPr>
                    <a:t> </a:t>
                  </a:r>
                  <a:endParaRPr lang="en-US" sz="2500" b="1" dirty="0">
                    <a:solidFill>
                      <a:srgbClr val="0F6FC6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7476" y="3102737"/>
                  <a:ext cx="458780" cy="4770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13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4641865"/>
            <a:ext cx="11176000" cy="219452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Memory is split across time scales</a:t>
            </a:r>
          </a:p>
          <a:p>
            <a:pPr algn="ctr"/>
            <a:r>
              <a:rPr lang="en-US" dirty="0" smtClean="0"/>
              <a:t>The signal to be stored (</a:t>
            </a:r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dirty="0" smtClean="0"/>
              <a:t>) is </a:t>
            </a:r>
            <a:r>
              <a:rPr lang="en-US" dirty="0" err="1" smtClean="0"/>
              <a:t>deumultiplexed</a:t>
            </a:r>
            <a:r>
              <a:rPr lang="en-US" dirty="0" smtClean="0"/>
              <a:t> by </a:t>
            </a:r>
            <a:r>
              <a:rPr lang="en-US" dirty="0" smtClean="0">
                <a:solidFill>
                  <a:srgbClr val="00B050"/>
                </a:solidFill>
              </a:rPr>
              <a:t>s</a:t>
            </a:r>
          </a:p>
          <a:p>
            <a:pPr algn="ctr"/>
            <a:r>
              <a:rPr lang="en-US" dirty="0" smtClean="0"/>
              <a:t>The signal to be retrieved (</a:t>
            </a:r>
            <a:r>
              <a:rPr lang="en-US" dirty="0" smtClean="0">
                <a:solidFill>
                  <a:srgbClr val="A09D00"/>
                </a:solidFill>
              </a:rPr>
              <a:t>h</a:t>
            </a:r>
            <a:r>
              <a:rPr lang="en-US" dirty="0" smtClean="0"/>
              <a:t>) is multiplexed by </a:t>
            </a:r>
            <a:r>
              <a:rPr lang="en-US" dirty="0" smtClean="0">
                <a:solidFill>
                  <a:srgbClr val="C00000"/>
                </a:solidFill>
              </a:rPr>
              <a:t>r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8346" y="255382"/>
            <a:ext cx="5189427" cy="3512498"/>
            <a:chOff x="738346" y="171302"/>
            <a:chExt cx="5189427" cy="35124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ame 6"/>
                <p:cNvSpPr/>
                <p:nvPr/>
              </p:nvSpPr>
              <p:spPr>
                <a:xfrm>
                  <a:off x="2404428" y="2719520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0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dirty="0" smtClean="0">
                            <a:solidFill>
                              <a:srgbClr val="0000C0"/>
                            </a:solidFill>
                            <a:latin typeface="Cambria Math" charset="0"/>
                          </a:rPr>
                          <m:t>𝒒</m:t>
                        </m:r>
                      </m:oMath>
                    </m:oMathPara>
                  </a14:m>
                  <a:endParaRPr lang="en-US" sz="2100" b="1" dirty="0">
                    <a:solidFill>
                      <a:srgbClr val="000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Fram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428" y="2719520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3"/>
                  <a:stretch>
                    <a:fillRect l="-1538" b="-10769"/>
                  </a:stretch>
                </a:blipFill>
                <a:ln w="25400">
                  <a:solidFill>
                    <a:srgbClr val="000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rame 7"/>
                <p:cNvSpPr/>
                <p:nvPr/>
              </p:nvSpPr>
              <p:spPr>
                <a:xfrm>
                  <a:off x="2398638" y="919703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𝒓</m:t>
                        </m:r>
                      </m:oMath>
                    </m:oMathPara>
                  </a14:m>
                  <a:endParaRPr lang="en-US" sz="21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Fram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8638" y="919703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Frame 8"/>
                <p:cNvSpPr/>
                <p:nvPr/>
              </p:nvSpPr>
              <p:spPr>
                <a:xfrm>
                  <a:off x="2404428" y="1817674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dirty="0" smtClean="0">
                            <a:solidFill>
                              <a:srgbClr val="00C000"/>
                            </a:solidFill>
                            <a:latin typeface="Cambria Math" charset="0"/>
                          </a:rPr>
                          <m:t>𝒔</m:t>
                        </m:r>
                      </m:oMath>
                    </m:oMathPara>
                  </a14:m>
                  <a:endParaRPr lang="en-US" sz="2100" b="1" dirty="0">
                    <a:solidFill>
                      <a:srgbClr val="00C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Fram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428" y="1817674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25400">
                  <a:solidFill>
                    <a:srgbClr val="00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376725" y="3257005"/>
                  <a:ext cx="551048" cy="415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100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725" y="3257005"/>
                  <a:ext cx="551048" cy="41550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Frame 10"/>
                <p:cNvSpPr/>
                <p:nvPr/>
              </p:nvSpPr>
              <p:spPr>
                <a:xfrm>
                  <a:off x="3761506" y="2719520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A09D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smtClean="0">
                            <a:solidFill>
                              <a:srgbClr val="A09D00"/>
                            </a:solidFill>
                            <a:latin typeface="Cambria Math" charset="0"/>
                          </a:rPr>
                          <m:t>𝒉</m:t>
                        </m:r>
                      </m:oMath>
                    </m:oMathPara>
                  </a14:m>
                  <a:endParaRPr lang="en-US" sz="2100" b="1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Fram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1506" y="2719520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7"/>
                  <a:stretch>
                    <a:fillRect l="-3077"/>
                  </a:stretch>
                </a:blipFill>
                <a:ln w="25400">
                  <a:solidFill>
                    <a:srgbClr val="A09D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Arc 11"/>
            <p:cNvSpPr>
              <a:spLocks/>
            </p:cNvSpPr>
            <p:nvPr/>
          </p:nvSpPr>
          <p:spPr>
            <a:xfrm rot="7800000">
              <a:off x="3266803" y="2786601"/>
              <a:ext cx="259891" cy="259653"/>
            </a:xfrm>
            <a:prstGeom prst="arc">
              <a:avLst>
                <a:gd name="adj1" fmla="val 18858997"/>
                <a:gd name="adj2" fmla="val 3826712"/>
              </a:avLst>
            </a:prstGeom>
            <a:ln w="25400">
              <a:solidFill>
                <a:srgbClr val="00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3" name="Arc 12"/>
            <p:cNvSpPr/>
            <p:nvPr/>
          </p:nvSpPr>
          <p:spPr>
            <a:xfrm flipH="1">
              <a:off x="4498086" y="2805654"/>
              <a:ext cx="181089" cy="206613"/>
            </a:xfrm>
            <a:prstGeom prst="arc">
              <a:avLst>
                <a:gd name="adj1" fmla="val 10571920"/>
                <a:gd name="adj2" fmla="val 15118644"/>
              </a:avLst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/>
                <a:t> </a:t>
              </a:r>
              <a:endParaRPr lang="en-US" sz="21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738346" y="1598710"/>
                  <a:ext cx="807530" cy="415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100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346" y="1598710"/>
                  <a:ext cx="807530" cy="41550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100406" y="1895161"/>
                  <a:ext cx="536622" cy="415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100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406" y="1895161"/>
                  <a:ext cx="536622" cy="41550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/>
            <p:nvPr/>
          </p:nvCxnSpPr>
          <p:spPr>
            <a:xfrm flipV="1">
              <a:off x="3140436" y="2931059"/>
              <a:ext cx="264792" cy="10141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2769909" y="2909031"/>
              <a:ext cx="342900" cy="0"/>
            </a:xfrm>
            <a:prstGeom prst="line">
              <a:avLst/>
            </a:prstGeom>
            <a:ln w="25400">
              <a:solidFill>
                <a:srgbClr val="000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3406336" y="2906388"/>
              <a:ext cx="357096" cy="264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4468790" y="2719520"/>
              <a:ext cx="271524" cy="18565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012823" y="2766034"/>
              <a:ext cx="39161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2017342" y="3044279"/>
              <a:ext cx="387086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769909" y="1105339"/>
              <a:ext cx="168560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455518" y="1105339"/>
              <a:ext cx="0" cy="1730103"/>
            </a:xfrm>
            <a:prstGeom prst="line">
              <a:avLst/>
            </a:prstGeom>
            <a:ln w="25400">
              <a:solidFill>
                <a:srgbClr val="C00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2775699" y="1989023"/>
              <a:ext cx="619307" cy="0"/>
            </a:xfrm>
            <a:prstGeom prst="line">
              <a:avLst/>
            </a:prstGeom>
            <a:ln w="25400">
              <a:solidFill>
                <a:srgbClr val="00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3395170" y="2001806"/>
              <a:ext cx="0" cy="817747"/>
            </a:xfrm>
            <a:prstGeom prst="line">
              <a:avLst/>
            </a:prstGeom>
            <a:ln w="25400">
              <a:solidFill>
                <a:srgbClr val="00C0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2012823" y="966217"/>
              <a:ext cx="38582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2205732" y="1244462"/>
              <a:ext cx="192908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4800146" y="2898987"/>
              <a:ext cx="24606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5049446" y="2898986"/>
              <a:ext cx="0" cy="7725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 flipV="1">
              <a:off x="2017341" y="3044279"/>
              <a:ext cx="2" cy="63952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2212120" y="1244465"/>
              <a:ext cx="0" cy="615287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2012823" y="958057"/>
              <a:ext cx="2064" cy="1811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2017342" y="3674821"/>
              <a:ext cx="302886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395005" y="3158021"/>
              <a:ext cx="0" cy="329186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132777" y="2898986"/>
              <a:ext cx="335322" cy="6171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4468100" y="2897012"/>
              <a:ext cx="0" cy="580782"/>
            </a:xfrm>
            <a:prstGeom prst="line">
              <a:avLst/>
            </a:prstGeom>
            <a:ln w="25400">
              <a:solidFill>
                <a:srgbClr val="A09D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4430742" y="2864831"/>
              <a:ext cx="71438" cy="7143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92992" y="171302"/>
              <a:ext cx="101662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 smtClean="0">
                  <a:solidFill>
                    <a:schemeClr val="tx2">
                      <a:lumMod val="75000"/>
                    </a:schemeClr>
                  </a:solidFill>
                </a:rPr>
                <a:t>GRU</a:t>
              </a:r>
              <a:endParaRPr lang="en-US" sz="35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3370617" y="2881377"/>
              <a:ext cx="71438" cy="71438"/>
            </a:xfrm>
            <a:prstGeom prst="ellipse">
              <a:avLst/>
            </a:prstGeom>
            <a:solidFill>
              <a:srgbClr val="00C000"/>
            </a:solidFill>
            <a:ln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977844" y="1817674"/>
              <a:ext cx="68579" cy="85067"/>
            </a:xfrm>
            <a:prstGeom prst="rect">
              <a:avLst/>
            </a:prstGeom>
            <a:solidFill>
              <a:schemeClr val="bg1">
                <a:lumMod val="95000"/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83" name="Straight Connector 82"/>
            <p:cNvCxnSpPr/>
            <p:nvPr/>
          </p:nvCxnSpPr>
          <p:spPr>
            <a:xfrm flipH="1">
              <a:off x="1546066" y="2141528"/>
              <a:ext cx="860732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1546066" y="1863283"/>
              <a:ext cx="860733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5017977" y="3436647"/>
              <a:ext cx="68579" cy="85067"/>
            </a:xfrm>
            <a:prstGeom prst="rect">
              <a:avLst/>
            </a:prstGeom>
            <a:solidFill>
              <a:schemeClr val="bg1">
                <a:lumMod val="95000"/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3395005" y="3477794"/>
              <a:ext cx="2032379" cy="0"/>
            </a:xfrm>
            <a:prstGeom prst="line">
              <a:avLst/>
            </a:prstGeom>
            <a:ln w="25400">
              <a:solidFill>
                <a:srgbClr val="A09D0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1975738" y="2102495"/>
              <a:ext cx="82296" cy="8229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75743" y="266856"/>
            <a:ext cx="5077910" cy="3832946"/>
            <a:chOff x="6375743" y="182776"/>
            <a:chExt cx="5077910" cy="3832946"/>
          </a:xfrm>
        </p:grpSpPr>
        <p:sp>
          <p:nvSpPr>
            <p:cNvPr id="14" name="Frame 13"/>
            <p:cNvSpPr/>
            <p:nvPr/>
          </p:nvSpPr>
          <p:spPr>
            <a:xfrm>
              <a:off x="9250097" y="2321595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A09D00"/>
                </a:solidFill>
              </a:endParaRPr>
            </a:p>
          </p:txBody>
        </p:sp>
        <p:sp>
          <p:nvSpPr>
            <p:cNvPr id="15" name="Frame 14"/>
            <p:cNvSpPr/>
            <p:nvPr/>
          </p:nvSpPr>
          <p:spPr>
            <a:xfrm>
              <a:off x="9250097" y="2468552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A09D00"/>
                </a:solidFill>
              </a:endParaRPr>
            </a:p>
          </p:txBody>
        </p:sp>
        <p:sp>
          <p:nvSpPr>
            <p:cNvPr id="16" name="Frame 15"/>
            <p:cNvSpPr/>
            <p:nvPr/>
          </p:nvSpPr>
          <p:spPr>
            <a:xfrm>
              <a:off x="9250097" y="2615511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A09D00"/>
                </a:solidFill>
              </a:endParaRPr>
            </a:p>
          </p:txBody>
        </p:sp>
        <p:sp>
          <p:nvSpPr>
            <p:cNvPr id="17" name="Frame 16"/>
            <p:cNvSpPr/>
            <p:nvPr/>
          </p:nvSpPr>
          <p:spPr>
            <a:xfrm>
              <a:off x="9250097" y="2762469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A09D00"/>
                </a:solidFill>
              </a:endParaRPr>
            </a:p>
          </p:txBody>
        </p:sp>
        <p:sp>
          <p:nvSpPr>
            <p:cNvPr id="18" name="Frame 17"/>
            <p:cNvSpPr/>
            <p:nvPr/>
          </p:nvSpPr>
          <p:spPr>
            <a:xfrm>
              <a:off x="9250097" y="2909427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A09D00"/>
                </a:solidFill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9250097" y="3056385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0" name="Frame 19"/>
            <p:cNvSpPr/>
            <p:nvPr/>
          </p:nvSpPr>
          <p:spPr>
            <a:xfrm>
              <a:off x="9250097" y="3203342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A09D00"/>
                </a:solidFill>
              </a:endParaRPr>
            </a:p>
          </p:txBody>
        </p:sp>
        <p:sp>
          <p:nvSpPr>
            <p:cNvPr id="21" name="Frame 20"/>
            <p:cNvSpPr/>
            <p:nvPr/>
          </p:nvSpPr>
          <p:spPr>
            <a:xfrm>
              <a:off x="9250097" y="3350301"/>
              <a:ext cx="511445" cy="146957"/>
            </a:xfrm>
            <a:prstGeom prst="frame">
              <a:avLst>
                <a:gd name="adj1" fmla="val 0"/>
              </a:avLst>
            </a:prstGeom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rgbClr val="A09D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Frame 21"/>
                <p:cNvSpPr/>
                <p:nvPr/>
              </p:nvSpPr>
              <p:spPr>
                <a:xfrm>
                  <a:off x="7917776" y="2720024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0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dirty="0" smtClean="0">
                            <a:solidFill>
                              <a:srgbClr val="0000C0"/>
                            </a:solidFill>
                            <a:latin typeface="Cambria Math" charset="0"/>
                          </a:rPr>
                          <m:t>𝒒</m:t>
                        </m:r>
                      </m:oMath>
                    </m:oMathPara>
                  </a14:m>
                  <a:endParaRPr lang="en-US" sz="2100" b="1" dirty="0">
                    <a:solidFill>
                      <a:srgbClr val="0000C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Fram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7776" y="2720024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10"/>
                  <a:stretch>
                    <a:fillRect l="-3077" b="-10769"/>
                  </a:stretch>
                </a:blipFill>
                <a:ln w="25400">
                  <a:solidFill>
                    <a:srgbClr val="000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 flipH="1">
              <a:off x="7526171" y="2766538"/>
              <a:ext cx="39161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Frame 23"/>
                <p:cNvSpPr/>
                <p:nvPr/>
              </p:nvSpPr>
              <p:spPr>
                <a:xfrm>
                  <a:off x="7911986" y="920207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𝒓</m:t>
                        </m:r>
                      </m:oMath>
                    </m:oMathPara>
                  </a14:m>
                  <a:endParaRPr lang="en-US" sz="21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Fram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1986" y="920207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  <a:ln w="254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Frame 24"/>
                <p:cNvSpPr/>
                <p:nvPr/>
              </p:nvSpPr>
              <p:spPr>
                <a:xfrm>
                  <a:off x="7917776" y="1818178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ln w="25400">
                  <a:solidFill>
                    <a:srgbClr val="00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dirty="0" smtClean="0">
                            <a:solidFill>
                              <a:srgbClr val="00C000"/>
                            </a:solidFill>
                            <a:latin typeface="Cambria Math" charset="0"/>
                          </a:rPr>
                          <m:t>𝒔</m:t>
                        </m:r>
                      </m:oMath>
                    </m:oMathPara>
                  </a14:m>
                  <a:endParaRPr lang="en-US" sz="2100" b="1" dirty="0">
                    <a:solidFill>
                      <a:srgbClr val="00C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Fram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7776" y="1818178"/>
                  <a:ext cx="371271" cy="371273"/>
                </a:xfrm>
                <a:prstGeom prst="frame">
                  <a:avLst>
                    <a:gd name="adj1" fmla="val 0"/>
                  </a:avLst>
                </a:prstGeom>
                <a:blipFill rotWithShape="0">
                  <a:blip r:embed="rId11"/>
                  <a:stretch>
                    <a:fillRect/>
                  </a:stretch>
                </a:blipFill>
                <a:ln w="25400">
                  <a:solidFill>
                    <a:srgbClr val="00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518570" y="3600221"/>
                  <a:ext cx="643253" cy="415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 dirty="0" smtClean="0">
                            <a:latin typeface="Cambria Math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21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 dirty="0" smtClean="0">
                                <a:latin typeface="Cambria Math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100" b="0" i="1" dirty="0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8570" y="3600221"/>
                  <a:ext cx="643253" cy="41550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Oval 26"/>
            <p:cNvSpPr/>
            <p:nvPr/>
          </p:nvSpPr>
          <p:spPr>
            <a:xfrm>
              <a:off x="9315613" y="1670049"/>
              <a:ext cx="380412" cy="380414"/>
            </a:xfrm>
            <a:prstGeom prst="ellipse">
              <a:avLst/>
            </a:prstGeom>
            <a:noFill/>
            <a:ln w="25400">
              <a:solidFill>
                <a:srgbClr val="A0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A09D00"/>
                  </a:solidFill>
                </a:rPr>
                <a:t>+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9505819" y="2050463"/>
              <a:ext cx="2" cy="271132"/>
            </a:xfrm>
            <a:prstGeom prst="line">
              <a:avLst/>
            </a:prstGeom>
            <a:ln w="25400">
              <a:solidFill>
                <a:srgbClr val="A09D0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0902605" y="1634077"/>
                  <a:ext cx="551048" cy="415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100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02605" y="1634077"/>
                  <a:ext cx="551048" cy="41550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375743" y="1600119"/>
                  <a:ext cx="807530" cy="415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b="1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2100" b="0" i="1" dirty="0" smtClean="0">
                                <a:solidFill>
                                  <a:srgbClr val="A09D00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100" dirty="0">
                    <a:solidFill>
                      <a:srgbClr val="A09D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5743" y="1600119"/>
                  <a:ext cx="807530" cy="41550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6611385" y="1896570"/>
                  <a:ext cx="536622" cy="415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b="1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100" b="0" i="1" dirty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385" y="1896570"/>
                  <a:ext cx="536622" cy="41550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/>
            <p:cNvCxnSpPr/>
            <p:nvPr/>
          </p:nvCxnSpPr>
          <p:spPr>
            <a:xfrm flipV="1">
              <a:off x="8695981" y="2386355"/>
              <a:ext cx="522590" cy="523071"/>
            </a:xfrm>
            <a:prstGeom prst="straightConnector1">
              <a:avLst/>
            </a:prstGeom>
            <a:ln w="25400">
              <a:solidFill>
                <a:srgbClr val="0000C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695981" y="2909426"/>
              <a:ext cx="522590" cy="523071"/>
            </a:xfrm>
            <a:prstGeom prst="straightConnector1">
              <a:avLst/>
            </a:prstGeom>
            <a:ln w="25400">
              <a:solidFill>
                <a:srgbClr val="7474C0"/>
              </a:solidFill>
              <a:prstDash val="sysDot"/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8283257" y="2909535"/>
              <a:ext cx="412725" cy="0"/>
            </a:xfrm>
            <a:prstGeom prst="line">
              <a:avLst/>
            </a:prstGeom>
            <a:ln w="25400">
              <a:solidFill>
                <a:srgbClr val="000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530690" y="3044783"/>
              <a:ext cx="387086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8283257" y="1105339"/>
              <a:ext cx="2083352" cy="504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0366609" y="1105843"/>
              <a:ext cx="0" cy="1730103"/>
            </a:xfrm>
            <a:prstGeom prst="line">
              <a:avLst/>
            </a:prstGeom>
            <a:ln w="25400">
              <a:solidFill>
                <a:srgbClr val="C00000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8289047" y="2003814"/>
              <a:ext cx="406934" cy="0"/>
            </a:xfrm>
            <a:prstGeom prst="line">
              <a:avLst/>
            </a:prstGeom>
            <a:ln w="25400">
              <a:solidFill>
                <a:srgbClr val="00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8696353" y="2002310"/>
              <a:ext cx="0" cy="817747"/>
            </a:xfrm>
            <a:prstGeom prst="line">
              <a:avLst/>
            </a:prstGeom>
            <a:ln w="25400">
              <a:solidFill>
                <a:srgbClr val="00C000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526171" y="966721"/>
              <a:ext cx="385820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719080" y="1244966"/>
              <a:ext cx="192908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0366610" y="2909264"/>
              <a:ext cx="25463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10621244" y="2905661"/>
              <a:ext cx="2" cy="7663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 flipV="1">
              <a:off x="7530689" y="3044783"/>
              <a:ext cx="2" cy="6395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7725468" y="1244969"/>
              <a:ext cx="0" cy="615287"/>
            </a:xfrm>
            <a:prstGeom prst="line">
              <a:avLst/>
            </a:prstGeom>
            <a:ln w="25400">
              <a:solidFill>
                <a:srgbClr val="A09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7526171" y="958561"/>
              <a:ext cx="2064" cy="1811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057046" y="3848534"/>
              <a:ext cx="244877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9505820" y="3497258"/>
              <a:ext cx="0" cy="351278"/>
            </a:xfrm>
            <a:prstGeom prst="line">
              <a:avLst/>
            </a:prstGeom>
            <a:ln w="25400">
              <a:solidFill>
                <a:schemeClr val="tx1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9814091" y="2909426"/>
              <a:ext cx="520134" cy="523071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9814091" y="2386355"/>
              <a:ext cx="520134" cy="52307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rc 52"/>
            <p:cNvSpPr/>
            <p:nvPr/>
          </p:nvSpPr>
          <p:spPr>
            <a:xfrm flipH="1">
              <a:off x="10123550" y="2770090"/>
              <a:ext cx="139083" cy="309012"/>
            </a:xfrm>
            <a:prstGeom prst="arc">
              <a:avLst>
                <a:gd name="adj1" fmla="val 16616167"/>
                <a:gd name="adj2" fmla="val 4712491"/>
              </a:avLst>
            </a:prstGeom>
            <a:ln w="25400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2994" y="182776"/>
              <a:ext cx="158582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 smtClean="0">
                  <a:solidFill>
                    <a:schemeClr val="tx2">
                      <a:lumMod val="75000"/>
                    </a:schemeClr>
                  </a:solidFill>
                </a:rPr>
                <a:t>CT-GRU</a:t>
              </a:r>
              <a:endParaRPr lang="en-US" sz="35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0336679" y="2874393"/>
              <a:ext cx="71438" cy="7143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0" name="Oval 79"/>
            <p:cNvSpPr/>
            <p:nvPr/>
          </p:nvSpPr>
          <p:spPr>
            <a:xfrm>
              <a:off x="8664257" y="2879156"/>
              <a:ext cx="71438" cy="71438"/>
            </a:xfrm>
            <a:prstGeom prst="ellipse">
              <a:avLst/>
            </a:prstGeom>
            <a:solidFill>
              <a:srgbClr val="00C000"/>
            </a:solidFill>
            <a:ln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1" name="Arc 80"/>
            <p:cNvSpPr/>
            <p:nvPr/>
          </p:nvSpPr>
          <p:spPr>
            <a:xfrm>
              <a:off x="8776874" y="2770090"/>
              <a:ext cx="139083" cy="309012"/>
            </a:xfrm>
            <a:prstGeom prst="arc">
              <a:avLst>
                <a:gd name="adj1" fmla="val 16616167"/>
                <a:gd name="adj2" fmla="val 4712491"/>
              </a:avLst>
            </a:prstGeom>
            <a:ln w="25400">
              <a:solidFill>
                <a:srgbClr val="00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471886" y="3632196"/>
              <a:ext cx="68579" cy="85067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7530690" y="3675325"/>
              <a:ext cx="30905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10334225" y="1817674"/>
              <a:ext cx="68579" cy="85067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>
              <a:off x="9696026" y="1860256"/>
              <a:ext cx="1326434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>
              <a:off x="7490228" y="1817674"/>
              <a:ext cx="68579" cy="85067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H="1">
              <a:off x="7057046" y="2142937"/>
              <a:ext cx="860732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7057046" y="1864691"/>
              <a:ext cx="860733" cy="0"/>
            </a:xfrm>
            <a:prstGeom prst="line">
              <a:avLst/>
            </a:prstGeom>
            <a:ln w="25400">
              <a:solidFill>
                <a:srgbClr val="A09D00"/>
              </a:solidFill>
              <a:headEnd type="arrow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7490714" y="2102495"/>
              <a:ext cx="82296" cy="8229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</p:spTree>
    <p:extLst>
      <p:ext uri="{BB962C8B-B14F-4D97-AF65-F5344CB8AC3E}">
        <p14:creationId xmlns:p14="http://schemas.microsoft.com/office/powerpoint/2010/main" val="70380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23112 2.96296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926" y="1151346"/>
            <a:ext cx="5518750" cy="4009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082565"/>
            <a:ext cx="5847251" cy="5339255"/>
          </a:xfrm>
        </p:spPr>
        <p:txBody>
          <a:bodyPr>
            <a:normAutofit/>
          </a:bodyPr>
          <a:lstStyle/>
          <a:p>
            <a:r>
              <a:rPr lang="en-US" dirty="0" smtClean="0"/>
              <a:t>Represent a continuous span of time scales with a discrete set</a:t>
            </a:r>
          </a:p>
          <a:p>
            <a:pPr lvl="1"/>
            <a:r>
              <a:rPr lang="en-US" dirty="0" smtClean="0"/>
              <a:t>Log-linear spacing of discrete set</a:t>
            </a:r>
          </a:p>
          <a:p>
            <a:r>
              <a:rPr lang="en-US" dirty="0" smtClean="0"/>
              <a:t>Represent any arbitrary scale as a mixture from discrete set</a:t>
            </a:r>
          </a:p>
          <a:p>
            <a:pPr lvl="1"/>
            <a:r>
              <a:rPr lang="en-US" dirty="0" smtClean="0"/>
              <a:t>Goal: match decay half life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926" y="1082565"/>
            <a:ext cx="5518750" cy="40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4216375"/>
            <a:ext cx="11176000" cy="2620014"/>
          </a:xfrm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3557045" y="266856"/>
            <a:ext cx="5077910" cy="3832946"/>
            <a:chOff x="3557045" y="266856"/>
            <a:chExt cx="5077910" cy="3832946"/>
          </a:xfrm>
        </p:grpSpPr>
        <p:sp>
          <p:nvSpPr>
            <p:cNvPr id="77" name="TextBox 76"/>
            <p:cNvSpPr txBox="1"/>
            <p:nvPr/>
          </p:nvSpPr>
          <p:spPr>
            <a:xfrm>
              <a:off x="5544296" y="266856"/>
              <a:ext cx="158582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 smtClean="0">
                  <a:solidFill>
                    <a:schemeClr val="tx2">
                      <a:lumMod val="75000"/>
                    </a:schemeClr>
                  </a:solidFill>
                </a:rPr>
                <a:t>CT-GRU</a:t>
              </a:r>
              <a:endParaRPr lang="en-US" sz="35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557045" y="1004287"/>
              <a:ext cx="5077910" cy="3095515"/>
              <a:chOff x="3557045" y="1004287"/>
              <a:chExt cx="5077910" cy="3095515"/>
            </a:xfrm>
          </p:grpSpPr>
          <p:sp>
            <p:nvSpPr>
              <p:cNvPr id="14" name="Frame 13"/>
              <p:cNvSpPr/>
              <p:nvPr/>
            </p:nvSpPr>
            <p:spPr>
              <a:xfrm>
                <a:off x="6431399" y="2405675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rgbClr val="A09D00"/>
                  </a:solidFill>
                </a:endParaRPr>
              </a:p>
            </p:txBody>
          </p:sp>
          <p:sp>
            <p:nvSpPr>
              <p:cNvPr id="15" name="Frame 14"/>
              <p:cNvSpPr/>
              <p:nvPr/>
            </p:nvSpPr>
            <p:spPr>
              <a:xfrm>
                <a:off x="6431399" y="2552632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rgbClr val="A09D00"/>
                  </a:solidFill>
                </a:endParaRPr>
              </a:p>
            </p:txBody>
          </p:sp>
          <p:sp>
            <p:nvSpPr>
              <p:cNvPr id="16" name="Frame 15"/>
              <p:cNvSpPr/>
              <p:nvPr/>
            </p:nvSpPr>
            <p:spPr>
              <a:xfrm>
                <a:off x="6431399" y="2699591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rgbClr val="A09D00"/>
                  </a:solidFill>
                </a:endParaRPr>
              </a:p>
            </p:txBody>
          </p:sp>
          <p:sp>
            <p:nvSpPr>
              <p:cNvPr id="17" name="Frame 16"/>
              <p:cNvSpPr/>
              <p:nvPr/>
            </p:nvSpPr>
            <p:spPr>
              <a:xfrm>
                <a:off x="6431399" y="2846549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rgbClr val="A09D00"/>
                  </a:solidFill>
                </a:endParaRPr>
              </a:p>
            </p:txBody>
          </p:sp>
          <p:sp>
            <p:nvSpPr>
              <p:cNvPr id="18" name="Frame 17"/>
              <p:cNvSpPr/>
              <p:nvPr/>
            </p:nvSpPr>
            <p:spPr>
              <a:xfrm>
                <a:off x="6431399" y="2993507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rgbClr val="A09D00"/>
                  </a:solidFill>
                </a:endParaRPr>
              </a:p>
            </p:txBody>
          </p:sp>
          <p:sp>
            <p:nvSpPr>
              <p:cNvPr id="19" name="Frame 18"/>
              <p:cNvSpPr/>
              <p:nvPr/>
            </p:nvSpPr>
            <p:spPr>
              <a:xfrm>
                <a:off x="6431399" y="3140465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ame 19"/>
              <p:cNvSpPr/>
              <p:nvPr/>
            </p:nvSpPr>
            <p:spPr>
              <a:xfrm>
                <a:off x="6431399" y="3287422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rgbClr val="A09D00"/>
                  </a:solidFill>
                </a:endParaRPr>
              </a:p>
            </p:txBody>
          </p:sp>
          <p:sp>
            <p:nvSpPr>
              <p:cNvPr id="21" name="Frame 20"/>
              <p:cNvSpPr/>
              <p:nvPr/>
            </p:nvSpPr>
            <p:spPr>
              <a:xfrm>
                <a:off x="6431399" y="3434381"/>
                <a:ext cx="511445" cy="146957"/>
              </a:xfrm>
              <a:prstGeom prst="frame">
                <a:avLst>
                  <a:gd name="adj1" fmla="val 0"/>
                </a:avLst>
              </a:prstGeom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rgbClr val="A09D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Frame 21"/>
                  <p:cNvSpPr/>
                  <p:nvPr/>
                </p:nvSpPr>
                <p:spPr>
                  <a:xfrm>
                    <a:off x="5099078" y="2804104"/>
                    <a:ext cx="371271" cy="371273"/>
                  </a:xfrm>
                  <a:prstGeom prst="frame">
                    <a:avLst>
                      <a:gd name="adj1" fmla="val 0"/>
                    </a:avLst>
                  </a:prstGeom>
                  <a:ln w="25400">
                    <a:solidFill>
                      <a:srgbClr val="000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100" b="1" i="1" dirty="0" smtClean="0">
                              <a:solidFill>
                                <a:srgbClr val="0000C0"/>
                              </a:solidFill>
                              <a:latin typeface="Cambria Math" charset="0"/>
                            </a:rPr>
                            <m:t>𝒒</m:t>
                          </m:r>
                        </m:oMath>
                      </m:oMathPara>
                    </a14:m>
                    <a:endParaRPr lang="en-US" sz="2100" b="1" dirty="0">
                      <a:solidFill>
                        <a:srgbClr val="000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Fram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9078" y="2804104"/>
                    <a:ext cx="371271" cy="371273"/>
                  </a:xfrm>
                  <a:prstGeom prst="frame">
                    <a:avLst>
                      <a:gd name="adj1" fmla="val 0"/>
                    </a:avLst>
                  </a:prstGeom>
                  <a:blipFill rotWithShape="0">
                    <a:blip r:embed="rId3"/>
                    <a:stretch>
                      <a:fillRect l="-1538" b="-10769"/>
                    </a:stretch>
                  </a:blipFill>
                  <a:ln w="25400">
                    <a:solidFill>
                      <a:srgbClr val="0000C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Connector 22"/>
              <p:cNvCxnSpPr/>
              <p:nvPr/>
            </p:nvCxnSpPr>
            <p:spPr>
              <a:xfrm flipH="1">
                <a:off x="4707473" y="2850618"/>
                <a:ext cx="39161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Frame 23"/>
                  <p:cNvSpPr/>
                  <p:nvPr/>
                </p:nvSpPr>
                <p:spPr>
                  <a:xfrm>
                    <a:off x="5093288" y="1004287"/>
                    <a:ext cx="371271" cy="371273"/>
                  </a:xfrm>
                  <a:prstGeom prst="frame">
                    <a:avLst>
                      <a:gd name="adj1" fmla="val 0"/>
                    </a:avLst>
                  </a:prstGeom>
                  <a:ln w="254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100" b="1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𝒓</m:t>
                          </m:r>
                        </m:oMath>
                      </m:oMathPara>
                    </a14:m>
                    <a:endParaRPr lang="en-US" sz="21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Fram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3288" y="1004287"/>
                    <a:ext cx="371271" cy="371273"/>
                  </a:xfrm>
                  <a:prstGeom prst="frame">
                    <a:avLst>
                      <a:gd name="adj1" fmla="val 0"/>
                    </a:avLst>
                  </a:prstGeom>
                  <a:blipFill rotWithShape="0">
                    <a:blip r:embed="rId4"/>
                    <a:stretch>
                      <a:fillRect/>
                    </a:stretch>
                  </a:blipFill>
                  <a:ln w="25400"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Frame 24"/>
                  <p:cNvSpPr/>
                  <p:nvPr/>
                </p:nvSpPr>
                <p:spPr>
                  <a:xfrm>
                    <a:off x="5099078" y="1902258"/>
                    <a:ext cx="371271" cy="371273"/>
                  </a:xfrm>
                  <a:prstGeom prst="frame">
                    <a:avLst>
                      <a:gd name="adj1" fmla="val 0"/>
                    </a:avLst>
                  </a:prstGeom>
                  <a:ln w="25400">
                    <a:solidFill>
                      <a:srgbClr val="00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100" b="1" i="1" dirty="0" smtClean="0">
                              <a:solidFill>
                                <a:srgbClr val="00C000"/>
                              </a:solidFill>
                              <a:latin typeface="Cambria Math" charset="0"/>
                            </a:rPr>
                            <m:t>𝒔</m:t>
                          </m:r>
                        </m:oMath>
                      </m:oMathPara>
                    </a14:m>
                    <a:endParaRPr lang="en-US" sz="2100" b="1" dirty="0">
                      <a:solidFill>
                        <a:srgbClr val="00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Fram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9078" y="1902258"/>
                    <a:ext cx="371271" cy="371273"/>
                  </a:xfrm>
                  <a:prstGeom prst="frame">
                    <a:avLst>
                      <a:gd name="adj1" fmla="val 0"/>
                    </a:avLst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25400">
                    <a:solidFill>
                      <a:srgbClr val="00C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3699872" y="3684301"/>
                    <a:ext cx="643253" cy="4155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100" i="1" dirty="0" smtClean="0">
                              <a:latin typeface="Cambria Math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1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i="1" dirty="0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100" b="0" i="1" dirty="0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1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99872" y="3684301"/>
                    <a:ext cx="643253" cy="415501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4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Oval 26"/>
              <p:cNvSpPr/>
              <p:nvPr/>
            </p:nvSpPr>
            <p:spPr>
              <a:xfrm>
                <a:off x="6496915" y="1754129"/>
                <a:ext cx="380412" cy="380414"/>
              </a:xfrm>
              <a:prstGeom prst="ellipse">
                <a:avLst/>
              </a:prstGeom>
              <a:noFill/>
              <a:ln w="25400">
                <a:solidFill>
                  <a:srgbClr val="A09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A09D00"/>
                    </a:solidFill>
                  </a:rPr>
                  <a:t>+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6687121" y="2134543"/>
                <a:ext cx="2" cy="271132"/>
              </a:xfrm>
              <a:prstGeom prst="line">
                <a:avLst/>
              </a:prstGeom>
              <a:ln w="25400">
                <a:solidFill>
                  <a:srgbClr val="A09D00"/>
                </a:solidFill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8083907" y="1718157"/>
                    <a:ext cx="551048" cy="4155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00" b="0" i="1" dirty="0" smtClean="0">
                                  <a:solidFill>
                                    <a:srgbClr val="A09D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1" i="1" dirty="0" smtClean="0">
                                  <a:solidFill>
                                    <a:srgbClr val="A09D00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100" b="0" i="1" dirty="0" smtClean="0">
                                  <a:solidFill>
                                    <a:srgbClr val="A09D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100" dirty="0">
                      <a:solidFill>
                        <a:srgbClr val="A09D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3907" y="1718157"/>
                    <a:ext cx="551048" cy="415501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557045" y="1684199"/>
                    <a:ext cx="807530" cy="4155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00" b="0" i="1" dirty="0" smtClean="0">
                                  <a:solidFill>
                                    <a:srgbClr val="A09D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1" i="1" dirty="0" smtClean="0">
                                  <a:solidFill>
                                    <a:srgbClr val="A09D00"/>
                                  </a:solidFill>
                                  <a:latin typeface="Cambria Math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100" b="0" i="1" dirty="0" smtClean="0">
                                  <a:solidFill>
                                    <a:srgbClr val="A09D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100" b="0" i="1" dirty="0" smtClean="0">
                                  <a:solidFill>
                                    <a:srgbClr val="A09D00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lang="en-US" sz="2100" dirty="0">
                      <a:solidFill>
                        <a:srgbClr val="A09D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7045" y="1684199"/>
                    <a:ext cx="807530" cy="415501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3792687" y="1980650"/>
                    <a:ext cx="536622" cy="4155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00" b="0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100" b="1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100" b="0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1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92687" y="1980650"/>
                    <a:ext cx="536622" cy="41550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b="-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Arrow Connector 33"/>
              <p:cNvCxnSpPr/>
              <p:nvPr/>
            </p:nvCxnSpPr>
            <p:spPr>
              <a:xfrm flipV="1">
                <a:off x="5877283" y="2470435"/>
                <a:ext cx="522590" cy="523071"/>
              </a:xfrm>
              <a:prstGeom prst="straightConnector1">
                <a:avLst/>
              </a:prstGeom>
              <a:ln w="25400">
                <a:solidFill>
                  <a:srgbClr val="0000C0"/>
                </a:solidFill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5877283" y="2993506"/>
                <a:ext cx="522590" cy="523071"/>
              </a:xfrm>
              <a:prstGeom prst="straightConnector1">
                <a:avLst/>
              </a:prstGeom>
              <a:ln w="25400">
                <a:solidFill>
                  <a:srgbClr val="7474C0"/>
                </a:solidFill>
                <a:prstDash val="sysDot"/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5464559" y="2993615"/>
                <a:ext cx="412725" cy="0"/>
              </a:xfrm>
              <a:prstGeom prst="line">
                <a:avLst/>
              </a:prstGeom>
              <a:ln w="25400">
                <a:solidFill>
                  <a:srgbClr val="000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711992" y="3128863"/>
                <a:ext cx="387086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5464559" y="1189419"/>
                <a:ext cx="2083352" cy="504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7547911" y="1189923"/>
                <a:ext cx="0" cy="1730103"/>
              </a:xfrm>
              <a:prstGeom prst="line">
                <a:avLst/>
              </a:prstGeom>
              <a:ln w="25400">
                <a:solidFill>
                  <a:srgbClr val="C00000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5470349" y="2087894"/>
                <a:ext cx="406934" cy="0"/>
              </a:xfrm>
              <a:prstGeom prst="line">
                <a:avLst/>
              </a:prstGeom>
              <a:ln w="25400">
                <a:solidFill>
                  <a:srgbClr val="00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5877655" y="2086390"/>
                <a:ext cx="0" cy="817747"/>
              </a:xfrm>
              <a:prstGeom prst="line">
                <a:avLst/>
              </a:prstGeom>
              <a:ln w="25400">
                <a:solidFill>
                  <a:srgbClr val="00C000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4707473" y="1050801"/>
                <a:ext cx="38582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4900382" y="1329046"/>
                <a:ext cx="192908" cy="0"/>
              </a:xfrm>
              <a:prstGeom prst="line">
                <a:avLst/>
              </a:prstGeom>
              <a:ln w="25400">
                <a:solidFill>
                  <a:srgbClr val="A09D00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7547912" y="2993344"/>
                <a:ext cx="25463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7802546" y="2989741"/>
                <a:ext cx="2" cy="7663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 flipV="1">
                <a:off x="4711991" y="3128863"/>
                <a:ext cx="2" cy="6395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4906770" y="1329049"/>
                <a:ext cx="0" cy="615287"/>
              </a:xfrm>
              <a:prstGeom prst="line">
                <a:avLst/>
              </a:prstGeom>
              <a:ln w="25400">
                <a:solidFill>
                  <a:srgbClr val="A09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 flipV="1">
                <a:off x="4707473" y="1042641"/>
                <a:ext cx="2064" cy="181127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4238348" y="3932614"/>
                <a:ext cx="244877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6687122" y="3581338"/>
                <a:ext cx="0" cy="351278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V="1">
                <a:off x="6995393" y="2993506"/>
                <a:ext cx="520134" cy="523071"/>
              </a:xfrm>
              <a:prstGeom prst="straightConnector1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ot"/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995393" y="2470435"/>
                <a:ext cx="520134" cy="5230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headEnd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Arc 52"/>
              <p:cNvSpPr/>
              <p:nvPr/>
            </p:nvSpPr>
            <p:spPr>
              <a:xfrm flipH="1">
                <a:off x="7304852" y="2854170"/>
                <a:ext cx="139083" cy="309012"/>
              </a:xfrm>
              <a:prstGeom prst="arc">
                <a:avLst>
                  <a:gd name="adj1" fmla="val 16616167"/>
                  <a:gd name="adj2" fmla="val 4712491"/>
                </a:avLst>
              </a:prstGeom>
              <a:ln w="25400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7517981" y="2958473"/>
                <a:ext cx="71438" cy="7143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845559" y="2963236"/>
                <a:ext cx="71438" cy="71438"/>
              </a:xfrm>
              <a:prstGeom prst="ellipse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81" name="Arc 80"/>
              <p:cNvSpPr/>
              <p:nvPr/>
            </p:nvSpPr>
            <p:spPr>
              <a:xfrm>
                <a:off x="5958176" y="2854170"/>
                <a:ext cx="139083" cy="309012"/>
              </a:xfrm>
              <a:prstGeom prst="arc">
                <a:avLst>
                  <a:gd name="adj1" fmla="val 16616167"/>
                  <a:gd name="adj2" fmla="val 4712491"/>
                </a:avLst>
              </a:prstGeom>
              <a:ln w="25400">
                <a:solidFill>
                  <a:srgbClr val="00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6653188" y="3716276"/>
                <a:ext cx="68579" cy="85067"/>
              </a:xfrm>
              <a:prstGeom prst="rect">
                <a:avLst/>
              </a:prstGeom>
              <a:solidFill>
                <a:schemeClr val="bg1">
                  <a:alpha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 flipH="1">
                <a:off x="4711992" y="3759405"/>
                <a:ext cx="309055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>
                <a:off x="7515527" y="1901754"/>
                <a:ext cx="68579" cy="85067"/>
              </a:xfrm>
              <a:prstGeom prst="rect">
                <a:avLst/>
              </a:prstGeom>
              <a:solidFill>
                <a:schemeClr val="bg1">
                  <a:alpha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>
                <a:off x="6877328" y="1944336"/>
                <a:ext cx="1326434" cy="0"/>
              </a:xfrm>
              <a:prstGeom prst="line">
                <a:avLst/>
              </a:prstGeom>
              <a:ln w="25400">
                <a:solidFill>
                  <a:srgbClr val="A09D00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/>
              <p:cNvSpPr/>
              <p:nvPr/>
            </p:nvSpPr>
            <p:spPr>
              <a:xfrm>
                <a:off x="4671530" y="1901754"/>
                <a:ext cx="68579" cy="85067"/>
              </a:xfrm>
              <a:prstGeom prst="rect">
                <a:avLst/>
              </a:prstGeom>
              <a:solidFill>
                <a:schemeClr val="bg1">
                  <a:alpha val="9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H="1">
                <a:off x="4238348" y="2227017"/>
                <a:ext cx="86073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H="1">
                <a:off x="4238348" y="1948771"/>
                <a:ext cx="860733" cy="0"/>
              </a:xfrm>
              <a:prstGeom prst="line">
                <a:avLst/>
              </a:prstGeom>
              <a:ln w="25400">
                <a:solidFill>
                  <a:srgbClr val="A09D00"/>
                </a:solidFill>
                <a:headEnd type="arrow" w="sm" len="sm"/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4672016" y="2186575"/>
                <a:ext cx="82296" cy="822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756" y="4202142"/>
            <a:ext cx="77089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Memory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4"/>
            <a:ext cx="11176000" cy="3652341"/>
          </a:xfrm>
        </p:spPr>
        <p:txBody>
          <a:bodyPr/>
          <a:lstStyle/>
          <a:p>
            <a:r>
              <a:rPr lang="en-US" dirty="0" smtClean="0"/>
              <a:t>Store a symbol for a certain duration</a:t>
            </a:r>
          </a:p>
          <a:p>
            <a:pPr lvl="1"/>
            <a:r>
              <a:rPr lang="en-US" dirty="0" smtClean="0"/>
              <a:t>symbols: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92D050"/>
                </a:solidFill>
              </a:rPr>
              <a:t>C</a:t>
            </a:r>
          </a:p>
          <a:p>
            <a:pPr lvl="1"/>
            <a:r>
              <a:rPr lang="en-US" dirty="0" smtClean="0"/>
              <a:t>durations: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en-US" dirty="0" smtClean="0"/>
              <a:t> (1 step),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</a:t>
            </a:r>
            <a:r>
              <a:rPr lang="en-US" dirty="0" smtClean="0"/>
              <a:t> (10 steps),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dirty="0" smtClean="0"/>
              <a:t> (100 steps)</a:t>
            </a:r>
          </a:p>
          <a:p>
            <a:r>
              <a:rPr lang="en-US" dirty="0" smtClean="0"/>
              <a:t>Probe</a:t>
            </a:r>
          </a:p>
          <a:p>
            <a:pPr lvl="1"/>
            <a:r>
              <a:rPr lang="en-US" dirty="0" smtClean="0"/>
              <a:t>Is a specified symbol currently in memory?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25" y="7147031"/>
            <a:ext cx="9753600" cy="79007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76248" y="5707116"/>
            <a:ext cx="9144000" cy="996939"/>
            <a:chOff x="1776248" y="5707116"/>
            <a:chExt cx="9144000" cy="99693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76248" y="5959364"/>
              <a:ext cx="9144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132083" y="5707116"/>
              <a:ext cx="0" cy="504496"/>
            </a:xfrm>
            <a:prstGeom prst="line">
              <a:avLst/>
            </a:prstGeom>
            <a:ln w="508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053255" y="5707116"/>
              <a:ext cx="0" cy="504496"/>
            </a:xfrm>
            <a:prstGeom prst="line">
              <a:avLst/>
            </a:prstGeom>
            <a:ln w="508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209394" y="5707116"/>
              <a:ext cx="0" cy="504496"/>
            </a:xfrm>
            <a:prstGeom prst="line">
              <a:avLst/>
            </a:prstGeom>
            <a:ln w="508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130566" y="5707116"/>
              <a:ext cx="0" cy="504496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848350" y="6211612"/>
              <a:ext cx="3257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L</a:t>
              </a:r>
              <a:endPara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1215" y="6211611"/>
              <a:ext cx="386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C00000"/>
                  </a:solidFill>
                  <a:latin typeface="+mn-lt"/>
                </a:rPr>
                <a:t>A</a:t>
              </a:r>
              <a:endParaRPr lang="en-US" sz="26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00659" y="6195073"/>
              <a:ext cx="47641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M</a:t>
              </a:r>
              <a:endPara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79134" y="6195072"/>
              <a:ext cx="386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0000FF"/>
                  </a:solidFill>
                  <a:latin typeface="+mn-lt"/>
                </a:rPr>
                <a:t>B</a:t>
              </a:r>
              <a:endParaRPr lang="en-US" sz="2600" b="1" dirty="0">
                <a:solidFill>
                  <a:srgbClr val="0000FF"/>
                </a:solidFill>
                <a:latin typeface="+mn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11062" y="4708440"/>
            <a:ext cx="5843752" cy="905754"/>
            <a:chOff x="3111062" y="4708440"/>
            <a:chExt cx="5843752" cy="905754"/>
          </a:xfrm>
        </p:grpSpPr>
        <p:sp>
          <p:nvSpPr>
            <p:cNvPr id="18" name="Right Brace 17"/>
            <p:cNvSpPr/>
            <p:nvPr/>
          </p:nvSpPr>
          <p:spPr>
            <a:xfrm rot="16200000">
              <a:off x="5791200" y="2450580"/>
              <a:ext cx="483476" cy="5843752"/>
            </a:xfrm>
            <a:prstGeom prst="rightBrace">
              <a:avLst>
                <a:gd name="adj1" fmla="val 37994"/>
                <a:gd name="adj2" fmla="val 50000"/>
              </a:avLst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0267" y="4708440"/>
              <a:ext cx="14853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100 steps</a:t>
              </a:r>
              <a:endParaRPr lang="en-US" sz="2600" b="1" dirty="0">
                <a:solidFill>
                  <a:schemeClr val="accent3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756639" y="5720966"/>
            <a:ext cx="1198175" cy="996938"/>
            <a:chOff x="7756639" y="5720966"/>
            <a:chExt cx="1198175" cy="99693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003627" y="5720966"/>
              <a:ext cx="0" cy="504496"/>
            </a:xfrm>
            <a:prstGeom prst="line">
              <a:avLst/>
            </a:prstGeom>
            <a:ln w="508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756639" y="6225461"/>
              <a:ext cx="52687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smtClean="0">
                  <a:solidFill>
                    <a:srgbClr val="C00000"/>
                  </a:solidFill>
                  <a:latin typeface="+mn-lt"/>
                </a:rPr>
                <a:t>A?</a:t>
              </a:r>
              <a:endParaRPr lang="en-US" sz="26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3741" y="6211610"/>
              <a:ext cx="64107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smtClean="0">
                  <a:solidFill>
                    <a:srgbClr val="C00000"/>
                  </a:solidFill>
                  <a:latin typeface="+mn-lt"/>
                </a:rPr>
                <a:t>yes</a:t>
              </a:r>
              <a:endParaRPr lang="en-US" sz="26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601204" y="5706868"/>
            <a:ext cx="1100841" cy="996938"/>
            <a:chOff x="9601204" y="5706868"/>
            <a:chExt cx="1100841" cy="99693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9848192" y="5706868"/>
              <a:ext cx="0" cy="504496"/>
            </a:xfrm>
            <a:prstGeom prst="line">
              <a:avLst/>
            </a:prstGeom>
            <a:ln w="508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601204" y="6211363"/>
              <a:ext cx="52687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smtClean="0">
                  <a:solidFill>
                    <a:srgbClr val="C00000"/>
                  </a:solidFill>
                  <a:latin typeface="+mn-lt"/>
                </a:rPr>
                <a:t>A?</a:t>
              </a:r>
              <a:endParaRPr lang="en-US" sz="26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158306" y="6197512"/>
              <a:ext cx="54373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C00000"/>
                  </a:solidFill>
                  <a:latin typeface="+mn-lt"/>
                </a:rPr>
                <a:t>no</a:t>
              </a:r>
              <a:endParaRPr lang="en-US" sz="26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68720" y="5720965"/>
            <a:ext cx="4393313" cy="504496"/>
            <a:chOff x="3226676" y="5709905"/>
            <a:chExt cx="4393313" cy="50449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829505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486400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370787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838497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427076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894786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226676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694386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578773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619989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635062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102772" y="5709905"/>
              <a:ext cx="0" cy="504496"/>
            </a:xfrm>
            <a:prstGeom prst="line">
              <a:avLst/>
            </a:prstGeom>
            <a:ln w="50800">
              <a:solidFill>
                <a:srgbClr val="00DE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42" y="1526677"/>
            <a:ext cx="2921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63" y="2766865"/>
            <a:ext cx="54864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CT-GRU vs. GRU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915723" y="2822224"/>
            <a:ext cx="5037635" cy="3729566"/>
            <a:chOff x="5915723" y="2822224"/>
            <a:chExt cx="5037635" cy="37295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5723" y="2822224"/>
              <a:ext cx="4988064" cy="214276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6445538" y="4336050"/>
              <a:ext cx="4458249" cy="2215740"/>
              <a:chOff x="2934694" y="3545827"/>
              <a:chExt cx="4458249" cy="221574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965952" y="3545827"/>
                <a:ext cx="32412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7F7F7F"/>
                    </a:solidFill>
                  </a:rPr>
                  <a:t>A</a:t>
                </a:r>
              </a:p>
              <a:p>
                <a:pPr algn="ctr"/>
                <a:r>
                  <a:rPr lang="en-US" b="1" dirty="0" smtClean="0">
                    <a:solidFill>
                      <a:srgbClr val="7F7F7F"/>
                    </a:solidFill>
                  </a:rPr>
                  <a:t>B</a:t>
                </a:r>
              </a:p>
              <a:p>
                <a:pPr algn="ctr"/>
                <a:r>
                  <a:rPr lang="en-US" b="1" dirty="0">
                    <a:solidFill>
                      <a:srgbClr val="7F7F7F"/>
                    </a:solidFill>
                  </a:rPr>
                  <a:t>C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934694" y="4404628"/>
                <a:ext cx="38664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7F3333"/>
                    </a:solidFill>
                  </a:rPr>
                  <a:t>S</a:t>
                </a:r>
              </a:p>
              <a:p>
                <a:pPr algn="ctr"/>
                <a:r>
                  <a:rPr lang="en-US" b="1" dirty="0" smtClean="0">
                    <a:solidFill>
                      <a:srgbClr val="E38B32"/>
                    </a:solidFill>
                  </a:rPr>
                  <a:t>M</a:t>
                </a:r>
              </a:p>
              <a:p>
                <a:pPr algn="ctr"/>
                <a:r>
                  <a:rPr lang="en-US" b="1" dirty="0">
                    <a:solidFill>
                      <a:srgbClr val="51FF50"/>
                    </a:solidFill>
                  </a:rPr>
                  <a:t>L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2244" y="3635022"/>
                <a:ext cx="4130699" cy="2126545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825567" y="5075230"/>
              <a:ext cx="685800" cy="3683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613201" y="3915313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F3333"/>
                  </a:solidFill>
                </a:rPr>
                <a:t>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66714" y="3366056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E38B32"/>
                  </a:solidFill>
                </a:rPr>
                <a:t>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18811" y="2825760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51FF50"/>
                  </a:solidFill>
                </a:rPr>
                <a:t>L</a:t>
              </a:r>
              <a:endParaRPr lang="en-US" b="1" dirty="0">
                <a:solidFill>
                  <a:srgbClr val="51FF5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161648" y="6167069"/>
            <a:ext cx="2563522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Arial" charset="0"/>
                <a:ea typeface="Arial" charset="0"/>
                <a:cs typeface="Arial" charset="0"/>
              </a:rPr>
              <a:t>Storage-Retrieval Lag</a:t>
            </a:r>
            <a:endParaRPr lang="en-US" sz="1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76" t="11718" r="10851" b="73828"/>
          <a:stretch/>
        </p:blipFill>
        <p:spPr>
          <a:xfrm>
            <a:off x="4526520" y="-708722"/>
            <a:ext cx="1128714" cy="5286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45877" y="1422126"/>
            <a:ext cx="387497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F6FC6"/>
                </a:solidFill>
                <a:latin typeface="+mn-lt"/>
              </a:rPr>
              <a:t>CT-GRU learns sharper</a:t>
            </a:r>
          </a:p>
          <a:p>
            <a:pPr algn="ctr"/>
            <a:r>
              <a:rPr lang="en-US" sz="3100" b="1" dirty="0" smtClean="0">
                <a:solidFill>
                  <a:srgbClr val="0F6FC6"/>
                </a:solidFill>
              </a:rPr>
              <a:t>cut off of memory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7781" y="1422126"/>
            <a:ext cx="362131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rgbClr val="0F6FC6"/>
                </a:solidFill>
                <a:latin typeface="+mn-lt"/>
              </a:rPr>
              <a:t>CT-GRU learns to use</a:t>
            </a:r>
            <a:br>
              <a:rPr lang="en-US" sz="3100" b="1" dirty="0" smtClean="0">
                <a:solidFill>
                  <a:srgbClr val="0F6FC6"/>
                </a:solidFill>
                <a:latin typeface="+mn-lt"/>
              </a:rPr>
            </a:br>
            <a:r>
              <a:rPr lang="en-US" sz="3100" b="1" dirty="0" smtClean="0">
                <a:solidFill>
                  <a:srgbClr val="0F6FC6"/>
                </a:solidFill>
                <a:latin typeface="+mn-lt"/>
              </a:rPr>
              <a:t>S/M/L timescales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 3 events in a window of 10 steps</a:t>
            </a:r>
          </a:p>
          <a:p>
            <a:pPr lvl="1"/>
            <a:r>
              <a:rPr lang="en-US" dirty="0" smtClean="0"/>
              <a:t>any order</a:t>
            </a:r>
          </a:p>
          <a:p>
            <a:pPr lvl="1"/>
            <a:r>
              <a:rPr lang="en-US" dirty="0" smtClean="0"/>
              <a:t>other events interspersed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03" y="4911033"/>
            <a:ext cx="11788793" cy="9549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07587" y="1371604"/>
            <a:ext cx="3410754" cy="2781300"/>
            <a:chOff x="7507587" y="1371604"/>
            <a:chExt cx="3410754" cy="2781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641" y="1371604"/>
              <a:ext cx="2933700" cy="27813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7060028" y="2523726"/>
              <a:ext cx="137217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/>
                <a:t>Accuracy</a:t>
              </a:r>
              <a:endParaRPr lang="en-US" sz="25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36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kj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8850"/>
            <a:ext cx="12192000" cy="45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1371604"/>
            <a:ext cx="11176000" cy="5092258"/>
          </a:xfrm>
        </p:spPr>
        <p:txBody>
          <a:bodyPr>
            <a:normAutofit/>
          </a:bodyPr>
          <a:lstStyle/>
          <a:p>
            <a:r>
              <a:rPr lang="en-US" dirty="0"/>
              <a:t>LSTM </a:t>
            </a:r>
            <a:r>
              <a:rPr lang="en-US" dirty="0" smtClean="0"/>
              <a:t>and GRU are </a:t>
            </a:r>
            <a:r>
              <a:rPr lang="en-US" dirty="0"/>
              <a:t>pretty darn </a:t>
            </a:r>
            <a:r>
              <a:rPr lang="en-US" dirty="0" smtClean="0"/>
              <a:t>robust</a:t>
            </a:r>
          </a:p>
          <a:p>
            <a:pPr lvl="1"/>
            <a:r>
              <a:rPr lang="en-US" dirty="0" smtClean="0"/>
              <a:t>designed for </a:t>
            </a:r>
            <a:r>
              <a:rPr lang="en-US" i="1" dirty="0" smtClean="0"/>
              <a:t>ordinal</a:t>
            </a:r>
            <a:r>
              <a:rPr lang="en-US" dirty="0" smtClean="0"/>
              <a:t> sequences, but appears to work well for </a:t>
            </a:r>
            <a:r>
              <a:rPr lang="en-US" i="1" dirty="0" smtClean="0"/>
              <a:t>event</a:t>
            </a:r>
            <a:r>
              <a:rPr lang="en-US" dirty="0" smtClean="0"/>
              <a:t> sequences</a:t>
            </a:r>
          </a:p>
          <a:p>
            <a:r>
              <a:rPr lang="en-US" dirty="0" smtClean="0"/>
              <a:t>HPM and CT-GRU work as well as LSTM and GRU but not better</a:t>
            </a:r>
          </a:p>
          <a:p>
            <a:pPr lvl="1"/>
            <a:r>
              <a:rPr lang="en-US" dirty="0" smtClean="0"/>
              <a:t>They do exploit different methods of dealing with time</a:t>
            </a:r>
          </a:p>
          <a:p>
            <a:pPr lvl="1"/>
            <a:r>
              <a:rPr lang="en-US" dirty="0" smtClean="0"/>
              <a:t>Explicit representation of time in HPM and CT-GRU may make them more interpretable</a:t>
            </a:r>
          </a:p>
          <a:p>
            <a:r>
              <a:rPr lang="en-US" dirty="0" smtClean="0"/>
              <a:t>Still hope for</a:t>
            </a:r>
            <a:r>
              <a:rPr lang="mr-IN" dirty="0" smtClean="0"/>
              <a:t>–</a:t>
            </a:r>
            <a:r>
              <a:rPr lang="en-US" dirty="0" smtClean="0"/>
              <a:t>at very least—modeling human memory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Paradigm To Study Spacing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5423338"/>
            <a:ext cx="11176000" cy="702828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96674" y="2635963"/>
            <a:ext cx="93954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04716" y="2327353"/>
            <a:ext cx="0" cy="61722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47091" y="2327353"/>
            <a:ext cx="0" cy="61722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08560" y="1289733"/>
            <a:ext cx="1677062" cy="104644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rgbClr val="7030A0"/>
                </a:solidFill>
                <a:latin typeface="+mn-lt"/>
              </a:rPr>
              <a:t>study</a:t>
            </a:r>
          </a:p>
          <a:p>
            <a:pPr algn="ctr"/>
            <a:r>
              <a:rPr lang="en-US" sz="3100" b="1" dirty="0" smtClean="0">
                <a:solidFill>
                  <a:srgbClr val="7030A0"/>
                </a:solidFill>
              </a:rPr>
              <a:t>session 1</a:t>
            </a:r>
            <a:endParaRPr lang="en-US" sz="31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9541" y="1790673"/>
            <a:ext cx="810350" cy="5693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100" b="1" smtClean="0">
                <a:solidFill>
                  <a:srgbClr val="7030A0"/>
                </a:solidFill>
                <a:latin typeface="+mn-lt"/>
              </a:rPr>
              <a:t>test</a:t>
            </a:r>
            <a:endParaRPr lang="en-US" sz="3100" b="1" dirty="0">
              <a:solidFill>
                <a:srgbClr val="7030A0"/>
              </a:solidFill>
              <a:latin typeface="+mn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349438" y="2327353"/>
            <a:ext cx="0" cy="61722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10907" y="1291047"/>
            <a:ext cx="1677062" cy="104644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100" b="1" dirty="0" smtClean="0">
                <a:solidFill>
                  <a:srgbClr val="7030A0"/>
                </a:solidFill>
                <a:latin typeface="+mn-lt"/>
              </a:rPr>
              <a:t>study</a:t>
            </a:r>
          </a:p>
          <a:p>
            <a:pPr algn="ctr"/>
            <a:r>
              <a:rPr lang="en-US" sz="3100" b="1" dirty="0" smtClean="0">
                <a:solidFill>
                  <a:srgbClr val="7030A0"/>
                </a:solidFill>
              </a:rPr>
              <a:t>session 2</a:t>
            </a:r>
            <a:endParaRPr lang="en-US" sz="3100" b="1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57644" y="3069659"/>
            <a:ext cx="2691793" cy="1754755"/>
            <a:chOff x="2657644" y="3069659"/>
            <a:chExt cx="2691793" cy="1754755"/>
          </a:xfrm>
        </p:grpSpPr>
        <p:sp>
          <p:nvSpPr>
            <p:cNvPr id="15" name="TextBox 14"/>
            <p:cNvSpPr txBox="1"/>
            <p:nvPr/>
          </p:nvSpPr>
          <p:spPr>
            <a:xfrm>
              <a:off x="2920360" y="3777974"/>
              <a:ext cx="2162515" cy="10464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00" b="1" dirty="0">
                  <a:solidFill>
                    <a:schemeClr val="accent1"/>
                  </a:solidFill>
                </a:rPr>
                <a:t>intersession</a:t>
              </a:r>
            </a:p>
            <a:p>
              <a:pPr algn="ctr"/>
              <a:r>
                <a:rPr lang="en-US" sz="3100" b="1" dirty="0">
                  <a:solidFill>
                    <a:schemeClr val="accent1"/>
                  </a:solidFill>
                </a:rPr>
                <a:t>interval (ISI)</a:t>
              </a:r>
            </a:p>
          </p:txBody>
        </p:sp>
        <p:sp>
          <p:nvSpPr>
            <p:cNvPr id="17" name="Right Brace 16"/>
            <p:cNvSpPr/>
            <p:nvPr/>
          </p:nvSpPr>
          <p:spPr>
            <a:xfrm rot="5400000">
              <a:off x="3719762" y="2007541"/>
              <a:ext cx="567558" cy="2691793"/>
            </a:xfrm>
            <a:prstGeom prst="rightBrace">
              <a:avLst>
                <a:gd name="adj1" fmla="val 54629"/>
                <a:gd name="adj2" fmla="val 50000"/>
              </a:avLst>
            </a:prstGeom>
            <a:ln w="508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49438" y="3078411"/>
            <a:ext cx="4055278" cy="1750763"/>
            <a:chOff x="5349438" y="3078411"/>
            <a:chExt cx="4055278" cy="1750763"/>
          </a:xfrm>
        </p:grpSpPr>
        <p:sp>
          <p:nvSpPr>
            <p:cNvPr id="16" name="TextBox 15"/>
            <p:cNvSpPr txBox="1"/>
            <p:nvPr/>
          </p:nvSpPr>
          <p:spPr>
            <a:xfrm>
              <a:off x="6321083" y="3782734"/>
              <a:ext cx="2111988" cy="10464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00" b="1" dirty="0" smtClean="0">
                  <a:solidFill>
                    <a:schemeClr val="accent3"/>
                  </a:solidFill>
                </a:rPr>
                <a:t>retention</a:t>
              </a:r>
              <a:endParaRPr lang="en-US" sz="3100" b="1" dirty="0">
                <a:solidFill>
                  <a:schemeClr val="accent3"/>
                </a:solidFill>
              </a:endParaRPr>
            </a:p>
            <a:p>
              <a:pPr algn="ctr"/>
              <a:r>
                <a:rPr lang="en-US" sz="3100" b="1" dirty="0">
                  <a:solidFill>
                    <a:schemeClr val="accent3"/>
                  </a:solidFill>
                </a:rPr>
                <a:t>interval </a:t>
              </a:r>
              <a:r>
                <a:rPr lang="en-US" sz="3100" b="1" dirty="0" smtClean="0">
                  <a:solidFill>
                    <a:schemeClr val="accent3"/>
                  </a:solidFill>
                </a:rPr>
                <a:t>(RI)</a:t>
              </a:r>
              <a:endParaRPr lang="en-US" sz="3100" b="1" dirty="0">
                <a:solidFill>
                  <a:schemeClr val="accent3"/>
                </a:solidFill>
              </a:endParaRPr>
            </a:p>
          </p:txBody>
        </p:sp>
        <p:sp>
          <p:nvSpPr>
            <p:cNvPr id="19" name="Right Brace 18"/>
            <p:cNvSpPr/>
            <p:nvPr/>
          </p:nvSpPr>
          <p:spPr>
            <a:xfrm rot="5400000">
              <a:off x="7093298" y="1334551"/>
              <a:ext cx="567558" cy="4055278"/>
            </a:xfrm>
            <a:prstGeom prst="rightBrace">
              <a:avLst>
                <a:gd name="adj1" fmla="val 54629"/>
                <a:gd name="adj2" fmla="val 50000"/>
              </a:avLst>
            </a:prstGeom>
            <a:ln w="508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87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Cepeda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Vul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Rohrer,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Wixted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Pashler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(2008)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3" y="1020652"/>
            <a:ext cx="8382000" cy="4754562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88716" y="1971944"/>
            <a:ext cx="8954911" cy="4535105"/>
            <a:chOff x="1588716" y="1971944"/>
            <a:chExt cx="8954911" cy="4535105"/>
          </a:xfrm>
        </p:grpSpPr>
        <p:sp>
          <p:nvSpPr>
            <p:cNvPr id="5" name="Rectangle 4"/>
            <p:cNvSpPr/>
            <p:nvPr/>
          </p:nvSpPr>
          <p:spPr>
            <a:xfrm>
              <a:off x="1588716" y="4357224"/>
              <a:ext cx="8954911" cy="2149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  <p:pic>
          <p:nvPicPr>
            <p:cNvPr id="12" name="Picture 11" descr="tdlc0609_fig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1740" y="1971944"/>
              <a:ext cx="8322250" cy="420086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665293" y="5932590"/>
              <a:ext cx="1921535" cy="574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53320" y="5800513"/>
              <a:ext cx="4527843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dirty="0">
                  <a:solidFill>
                    <a:srgbClr val="000000"/>
                  </a:solidFill>
                </a:rPr>
                <a:t>Intersession Interval (Days)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1418892" y="3602247"/>
              <a:ext cx="1503617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00" smtClean="0">
                  <a:solidFill>
                    <a:srgbClr val="000000"/>
                  </a:solidFill>
                </a:rPr>
                <a:t>% Recall</a:t>
              </a:r>
              <a:endParaRPr lang="en-US" sz="3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6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Optimal Spacing Between Study Sessions</a:t>
            </a:r>
            <a:br>
              <a:rPr lang="en-US" dirty="0" smtClean="0"/>
            </a:br>
            <a:r>
              <a:rPr lang="en-US" dirty="0" smtClean="0"/>
              <a:t>as a Function of Retention Interval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002" y="1371600"/>
            <a:ext cx="5480796" cy="4754563"/>
          </a:xfrm>
        </p:spPr>
      </p:pic>
    </p:spTree>
    <p:extLst>
      <p:ext uri="{BB962C8B-B14F-4D97-AF65-F5344CB8AC3E}">
        <p14:creationId xmlns:p14="http://schemas.microsoft.com/office/powerpoint/2010/main" val="192752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/>
          <p:cNvSpPr/>
          <p:nvPr/>
        </p:nvSpPr>
        <p:spPr>
          <a:xfrm rot="199027">
            <a:off x="4921698" y="1114715"/>
            <a:ext cx="2088300" cy="970519"/>
          </a:xfrm>
          <a:custGeom>
            <a:avLst/>
            <a:gdLst>
              <a:gd name="connsiteX0" fmla="*/ 64715 w 2062785"/>
              <a:gd name="connsiteY0" fmla="*/ 533916 h 1116381"/>
              <a:gd name="connsiteX1" fmla="*/ 40447 w 2062785"/>
              <a:gd name="connsiteY1" fmla="*/ 485379 h 1116381"/>
              <a:gd name="connsiteX2" fmla="*/ 32358 w 2062785"/>
              <a:gd name="connsiteY2" fmla="*/ 453020 h 1116381"/>
              <a:gd name="connsiteX3" fmla="*/ 16179 w 2062785"/>
              <a:gd name="connsiteY3" fmla="*/ 428751 h 1116381"/>
              <a:gd name="connsiteX4" fmla="*/ 0 w 2062785"/>
              <a:gd name="connsiteY4" fmla="*/ 396392 h 1116381"/>
              <a:gd name="connsiteX5" fmla="*/ 8090 w 2062785"/>
              <a:gd name="connsiteY5" fmla="*/ 315496 h 1116381"/>
              <a:gd name="connsiteX6" fmla="*/ 56626 w 2062785"/>
              <a:gd name="connsiteY6" fmla="*/ 202241 h 1116381"/>
              <a:gd name="connsiteX7" fmla="*/ 105162 w 2062785"/>
              <a:gd name="connsiteY7" fmla="*/ 177972 h 1116381"/>
              <a:gd name="connsiteX8" fmla="*/ 161788 w 2062785"/>
              <a:gd name="connsiteY8" fmla="*/ 153703 h 1116381"/>
              <a:gd name="connsiteX9" fmla="*/ 194145 w 2062785"/>
              <a:gd name="connsiteY9" fmla="*/ 145613 h 1116381"/>
              <a:gd name="connsiteX10" fmla="*/ 331664 w 2062785"/>
              <a:gd name="connsiteY10" fmla="*/ 129434 h 1116381"/>
              <a:gd name="connsiteX11" fmla="*/ 833204 w 2062785"/>
              <a:gd name="connsiteY11" fmla="*/ 105165 h 1116381"/>
              <a:gd name="connsiteX12" fmla="*/ 922186 w 2062785"/>
              <a:gd name="connsiteY12" fmla="*/ 88986 h 1116381"/>
              <a:gd name="connsiteX13" fmla="*/ 954544 w 2062785"/>
              <a:gd name="connsiteY13" fmla="*/ 80896 h 1116381"/>
              <a:gd name="connsiteX14" fmla="*/ 1003080 w 2062785"/>
              <a:gd name="connsiteY14" fmla="*/ 48538 h 1116381"/>
              <a:gd name="connsiteX15" fmla="*/ 1051616 w 2062785"/>
              <a:gd name="connsiteY15" fmla="*/ 32358 h 1116381"/>
              <a:gd name="connsiteX16" fmla="*/ 1075884 w 2062785"/>
              <a:gd name="connsiteY16" fmla="*/ 16179 h 1116381"/>
              <a:gd name="connsiteX17" fmla="*/ 1132510 w 2062785"/>
              <a:gd name="connsiteY17" fmla="*/ 0 h 1116381"/>
              <a:gd name="connsiteX18" fmla="*/ 1253850 w 2062785"/>
              <a:gd name="connsiteY18" fmla="*/ 16179 h 1116381"/>
              <a:gd name="connsiteX19" fmla="*/ 1294297 w 2062785"/>
              <a:gd name="connsiteY19" fmla="*/ 24269 h 1116381"/>
              <a:gd name="connsiteX20" fmla="*/ 1318565 w 2062785"/>
              <a:gd name="connsiteY20" fmla="*/ 40448 h 1116381"/>
              <a:gd name="connsiteX21" fmla="*/ 1415637 w 2062785"/>
              <a:gd name="connsiteY21" fmla="*/ 64717 h 1116381"/>
              <a:gd name="connsiteX22" fmla="*/ 1480352 w 2062785"/>
              <a:gd name="connsiteY22" fmla="*/ 80896 h 1116381"/>
              <a:gd name="connsiteX23" fmla="*/ 1520798 w 2062785"/>
              <a:gd name="connsiteY23" fmla="*/ 88986 h 1116381"/>
              <a:gd name="connsiteX24" fmla="*/ 1747300 w 2062785"/>
              <a:gd name="connsiteY24" fmla="*/ 80896 h 1116381"/>
              <a:gd name="connsiteX25" fmla="*/ 1787747 w 2062785"/>
              <a:gd name="connsiteY25" fmla="*/ 64717 h 1116381"/>
              <a:gd name="connsiteX26" fmla="*/ 1989981 w 2062785"/>
              <a:gd name="connsiteY26" fmla="*/ 72806 h 1116381"/>
              <a:gd name="connsiteX27" fmla="*/ 2030428 w 2062785"/>
              <a:gd name="connsiteY27" fmla="*/ 113255 h 1116381"/>
              <a:gd name="connsiteX28" fmla="*/ 2046606 w 2062785"/>
              <a:gd name="connsiteY28" fmla="*/ 161793 h 1116381"/>
              <a:gd name="connsiteX29" fmla="*/ 2038517 w 2062785"/>
              <a:gd name="connsiteY29" fmla="*/ 307406 h 1116381"/>
              <a:gd name="connsiteX30" fmla="*/ 2022338 w 2062785"/>
              <a:gd name="connsiteY30" fmla="*/ 444930 h 1116381"/>
              <a:gd name="connsiteX31" fmla="*/ 2014249 w 2062785"/>
              <a:gd name="connsiteY31" fmla="*/ 469199 h 1116381"/>
              <a:gd name="connsiteX32" fmla="*/ 1989981 w 2062785"/>
              <a:gd name="connsiteY32" fmla="*/ 493468 h 1116381"/>
              <a:gd name="connsiteX33" fmla="*/ 1965713 w 2062785"/>
              <a:gd name="connsiteY33" fmla="*/ 582454 h 1116381"/>
              <a:gd name="connsiteX34" fmla="*/ 1998070 w 2062785"/>
              <a:gd name="connsiteY34" fmla="*/ 695709 h 1116381"/>
              <a:gd name="connsiteX35" fmla="*/ 2022338 w 2062785"/>
              <a:gd name="connsiteY35" fmla="*/ 703799 h 1116381"/>
              <a:gd name="connsiteX36" fmla="*/ 2038517 w 2062785"/>
              <a:gd name="connsiteY36" fmla="*/ 728068 h 1116381"/>
              <a:gd name="connsiteX37" fmla="*/ 2054696 w 2062785"/>
              <a:gd name="connsiteY37" fmla="*/ 784696 h 1116381"/>
              <a:gd name="connsiteX38" fmla="*/ 2062785 w 2062785"/>
              <a:gd name="connsiteY38" fmla="*/ 808965 h 1116381"/>
              <a:gd name="connsiteX39" fmla="*/ 2046606 w 2062785"/>
              <a:gd name="connsiteY39" fmla="*/ 906040 h 1116381"/>
              <a:gd name="connsiteX40" fmla="*/ 2030428 w 2062785"/>
              <a:gd name="connsiteY40" fmla="*/ 922220 h 1116381"/>
              <a:gd name="connsiteX41" fmla="*/ 2006160 w 2062785"/>
              <a:gd name="connsiteY41" fmla="*/ 930309 h 1116381"/>
              <a:gd name="connsiteX42" fmla="*/ 1949534 w 2062785"/>
              <a:gd name="connsiteY42" fmla="*/ 962668 h 1116381"/>
              <a:gd name="connsiteX43" fmla="*/ 1925266 w 2062785"/>
              <a:gd name="connsiteY43" fmla="*/ 978847 h 1116381"/>
              <a:gd name="connsiteX44" fmla="*/ 1852462 w 2062785"/>
              <a:gd name="connsiteY44" fmla="*/ 995026 h 1116381"/>
              <a:gd name="connsiteX45" fmla="*/ 1747300 w 2062785"/>
              <a:gd name="connsiteY45" fmla="*/ 1011206 h 1116381"/>
              <a:gd name="connsiteX46" fmla="*/ 1609781 w 2062785"/>
              <a:gd name="connsiteY46" fmla="*/ 1003116 h 1116381"/>
              <a:gd name="connsiteX47" fmla="*/ 1585513 w 2062785"/>
              <a:gd name="connsiteY47" fmla="*/ 995026 h 1116381"/>
              <a:gd name="connsiteX48" fmla="*/ 1553156 w 2062785"/>
              <a:gd name="connsiteY48" fmla="*/ 986937 h 1116381"/>
              <a:gd name="connsiteX49" fmla="*/ 1472262 w 2062785"/>
              <a:gd name="connsiteY49" fmla="*/ 954578 h 1116381"/>
              <a:gd name="connsiteX50" fmla="*/ 1447994 w 2062785"/>
              <a:gd name="connsiteY50" fmla="*/ 946489 h 1116381"/>
              <a:gd name="connsiteX51" fmla="*/ 1310475 w 2062785"/>
              <a:gd name="connsiteY51" fmla="*/ 954578 h 1116381"/>
              <a:gd name="connsiteX52" fmla="*/ 1237671 w 2062785"/>
              <a:gd name="connsiteY52" fmla="*/ 970758 h 1116381"/>
              <a:gd name="connsiteX53" fmla="*/ 1213403 w 2062785"/>
              <a:gd name="connsiteY53" fmla="*/ 986937 h 1116381"/>
              <a:gd name="connsiteX54" fmla="*/ 1189135 w 2062785"/>
              <a:gd name="connsiteY54" fmla="*/ 1011206 h 1116381"/>
              <a:gd name="connsiteX55" fmla="*/ 1164867 w 2062785"/>
              <a:gd name="connsiteY55" fmla="*/ 1019295 h 1116381"/>
              <a:gd name="connsiteX56" fmla="*/ 1124420 w 2062785"/>
              <a:gd name="connsiteY56" fmla="*/ 1051654 h 1116381"/>
              <a:gd name="connsiteX57" fmla="*/ 970723 w 2062785"/>
              <a:gd name="connsiteY57" fmla="*/ 1084013 h 1116381"/>
              <a:gd name="connsiteX58" fmla="*/ 938365 w 2062785"/>
              <a:gd name="connsiteY58" fmla="*/ 1100192 h 1116381"/>
              <a:gd name="connsiteX59" fmla="*/ 663327 w 2062785"/>
              <a:gd name="connsiteY59" fmla="*/ 1100192 h 1116381"/>
              <a:gd name="connsiteX60" fmla="*/ 614791 w 2062785"/>
              <a:gd name="connsiteY60" fmla="*/ 1084013 h 1116381"/>
              <a:gd name="connsiteX61" fmla="*/ 566255 w 2062785"/>
              <a:gd name="connsiteY61" fmla="*/ 1035475 h 1116381"/>
              <a:gd name="connsiteX62" fmla="*/ 541987 w 2062785"/>
              <a:gd name="connsiteY62" fmla="*/ 1011206 h 1116381"/>
              <a:gd name="connsiteX63" fmla="*/ 509630 w 2062785"/>
              <a:gd name="connsiteY63" fmla="*/ 962668 h 1116381"/>
              <a:gd name="connsiteX64" fmla="*/ 461093 w 2062785"/>
              <a:gd name="connsiteY64" fmla="*/ 938399 h 1116381"/>
              <a:gd name="connsiteX65" fmla="*/ 420647 w 2062785"/>
              <a:gd name="connsiteY65" fmla="*/ 922220 h 1116381"/>
              <a:gd name="connsiteX66" fmla="*/ 396379 w 2062785"/>
              <a:gd name="connsiteY66" fmla="*/ 914130 h 1116381"/>
              <a:gd name="connsiteX67" fmla="*/ 355932 w 2062785"/>
              <a:gd name="connsiteY67" fmla="*/ 881771 h 1116381"/>
              <a:gd name="connsiteX68" fmla="*/ 331664 w 2062785"/>
              <a:gd name="connsiteY68" fmla="*/ 873682 h 1116381"/>
              <a:gd name="connsiteX69" fmla="*/ 258860 w 2062785"/>
              <a:gd name="connsiteY69" fmla="*/ 817054 h 1116381"/>
              <a:gd name="connsiteX70" fmla="*/ 210324 w 2062785"/>
              <a:gd name="connsiteY70" fmla="*/ 768516 h 1116381"/>
              <a:gd name="connsiteX71" fmla="*/ 169877 w 2062785"/>
              <a:gd name="connsiteY71" fmla="*/ 719978 h 1116381"/>
              <a:gd name="connsiteX72" fmla="*/ 161788 w 2062785"/>
              <a:gd name="connsiteY72" fmla="*/ 695709 h 1116381"/>
              <a:gd name="connsiteX73" fmla="*/ 145609 w 2062785"/>
              <a:gd name="connsiteY73" fmla="*/ 671441 h 1116381"/>
              <a:gd name="connsiteX74" fmla="*/ 137519 w 2062785"/>
              <a:gd name="connsiteY74" fmla="*/ 614813 h 1116381"/>
              <a:gd name="connsiteX75" fmla="*/ 129430 w 2062785"/>
              <a:gd name="connsiteY75" fmla="*/ 590544 h 1116381"/>
              <a:gd name="connsiteX76" fmla="*/ 105162 w 2062785"/>
              <a:gd name="connsiteY76" fmla="*/ 574365 h 1116381"/>
              <a:gd name="connsiteX77" fmla="*/ 80894 w 2062785"/>
              <a:gd name="connsiteY77" fmla="*/ 566275 h 1116381"/>
              <a:gd name="connsiteX78" fmla="*/ 72805 w 2062785"/>
              <a:gd name="connsiteY78" fmla="*/ 533916 h 1116381"/>
              <a:gd name="connsiteX79" fmla="*/ 64715 w 2062785"/>
              <a:gd name="connsiteY79" fmla="*/ 533916 h 111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062785" h="1116381">
                <a:moveTo>
                  <a:pt x="64715" y="533916"/>
                </a:moveTo>
                <a:cubicBezTo>
                  <a:pt x="59322" y="525827"/>
                  <a:pt x="47165" y="502174"/>
                  <a:pt x="40447" y="485379"/>
                </a:cubicBezTo>
                <a:cubicBezTo>
                  <a:pt x="36318" y="475056"/>
                  <a:pt x="36738" y="463239"/>
                  <a:pt x="32358" y="453020"/>
                </a:cubicBezTo>
                <a:cubicBezTo>
                  <a:pt x="28528" y="444084"/>
                  <a:pt x="21003" y="437193"/>
                  <a:pt x="16179" y="428751"/>
                </a:cubicBezTo>
                <a:cubicBezTo>
                  <a:pt x="10196" y="418280"/>
                  <a:pt x="5393" y="407178"/>
                  <a:pt x="0" y="396392"/>
                </a:cubicBezTo>
                <a:cubicBezTo>
                  <a:pt x="2697" y="369427"/>
                  <a:pt x="3096" y="342132"/>
                  <a:pt x="8090" y="315496"/>
                </a:cubicBezTo>
                <a:cubicBezTo>
                  <a:pt x="11362" y="298046"/>
                  <a:pt x="45681" y="205890"/>
                  <a:pt x="56626" y="202241"/>
                </a:cubicBezTo>
                <a:cubicBezTo>
                  <a:pt x="101120" y="187408"/>
                  <a:pt x="61254" y="203063"/>
                  <a:pt x="105162" y="177972"/>
                </a:cubicBezTo>
                <a:cubicBezTo>
                  <a:pt x="126735" y="165644"/>
                  <a:pt x="139099" y="160186"/>
                  <a:pt x="161788" y="153703"/>
                </a:cubicBezTo>
                <a:cubicBezTo>
                  <a:pt x="172478" y="150649"/>
                  <a:pt x="183179" y="147441"/>
                  <a:pt x="194145" y="145613"/>
                </a:cubicBezTo>
                <a:cubicBezTo>
                  <a:pt x="209532" y="143048"/>
                  <a:pt x="319871" y="130319"/>
                  <a:pt x="331664" y="129434"/>
                </a:cubicBezTo>
                <a:cubicBezTo>
                  <a:pt x="583900" y="110516"/>
                  <a:pt x="580580" y="113315"/>
                  <a:pt x="833204" y="105165"/>
                </a:cubicBezTo>
                <a:lnTo>
                  <a:pt x="922186" y="88986"/>
                </a:lnTo>
                <a:cubicBezTo>
                  <a:pt x="933088" y="86805"/>
                  <a:pt x="944600" y="85868"/>
                  <a:pt x="954544" y="80896"/>
                </a:cubicBezTo>
                <a:cubicBezTo>
                  <a:pt x="971936" y="72200"/>
                  <a:pt x="984634" y="54687"/>
                  <a:pt x="1003080" y="48538"/>
                </a:cubicBezTo>
                <a:cubicBezTo>
                  <a:pt x="1019259" y="43145"/>
                  <a:pt x="1037426" y="41818"/>
                  <a:pt x="1051616" y="32358"/>
                </a:cubicBezTo>
                <a:cubicBezTo>
                  <a:pt x="1059705" y="26965"/>
                  <a:pt x="1066857" y="19790"/>
                  <a:pt x="1075884" y="16179"/>
                </a:cubicBezTo>
                <a:cubicBezTo>
                  <a:pt x="1094111" y="8888"/>
                  <a:pt x="1113635" y="5393"/>
                  <a:pt x="1132510" y="0"/>
                </a:cubicBezTo>
                <a:lnTo>
                  <a:pt x="1253850" y="16179"/>
                </a:lnTo>
                <a:cubicBezTo>
                  <a:pt x="1267447" y="18219"/>
                  <a:pt x="1281423" y="19441"/>
                  <a:pt x="1294297" y="24269"/>
                </a:cubicBezTo>
                <a:cubicBezTo>
                  <a:pt x="1303400" y="27683"/>
                  <a:pt x="1309681" y="36499"/>
                  <a:pt x="1318565" y="40448"/>
                </a:cubicBezTo>
                <a:cubicBezTo>
                  <a:pt x="1365776" y="61431"/>
                  <a:pt x="1366519" y="54191"/>
                  <a:pt x="1415637" y="64717"/>
                </a:cubicBezTo>
                <a:cubicBezTo>
                  <a:pt x="1437379" y="69376"/>
                  <a:pt x="1458548" y="76535"/>
                  <a:pt x="1480352" y="80896"/>
                </a:cubicBezTo>
                <a:lnTo>
                  <a:pt x="1520798" y="88986"/>
                </a:lnTo>
                <a:cubicBezTo>
                  <a:pt x="1596299" y="86289"/>
                  <a:pt x="1672061" y="87736"/>
                  <a:pt x="1747300" y="80896"/>
                </a:cubicBezTo>
                <a:cubicBezTo>
                  <a:pt x="1761761" y="79581"/>
                  <a:pt x="1773234" y="65201"/>
                  <a:pt x="1787747" y="64717"/>
                </a:cubicBezTo>
                <a:lnTo>
                  <a:pt x="1989981" y="72806"/>
                </a:lnTo>
                <a:cubicBezTo>
                  <a:pt x="2012119" y="87566"/>
                  <a:pt x="2019075" y="87710"/>
                  <a:pt x="2030428" y="113255"/>
                </a:cubicBezTo>
                <a:cubicBezTo>
                  <a:pt x="2037354" y="128840"/>
                  <a:pt x="2046606" y="161793"/>
                  <a:pt x="2046606" y="161793"/>
                </a:cubicBezTo>
                <a:cubicBezTo>
                  <a:pt x="2043910" y="210331"/>
                  <a:pt x="2041750" y="258901"/>
                  <a:pt x="2038517" y="307406"/>
                </a:cubicBezTo>
                <a:cubicBezTo>
                  <a:pt x="2034906" y="361570"/>
                  <a:pt x="2034417" y="396615"/>
                  <a:pt x="2022338" y="444930"/>
                </a:cubicBezTo>
                <a:cubicBezTo>
                  <a:pt x="2020270" y="453203"/>
                  <a:pt x="2018979" y="462104"/>
                  <a:pt x="2014249" y="469199"/>
                </a:cubicBezTo>
                <a:cubicBezTo>
                  <a:pt x="2007903" y="478718"/>
                  <a:pt x="1998070" y="485378"/>
                  <a:pt x="1989981" y="493468"/>
                </a:cubicBezTo>
                <a:cubicBezTo>
                  <a:pt x="1971734" y="566458"/>
                  <a:pt x="1980833" y="537090"/>
                  <a:pt x="1965713" y="582454"/>
                </a:cubicBezTo>
                <a:cubicBezTo>
                  <a:pt x="1968436" y="597434"/>
                  <a:pt x="1970067" y="673306"/>
                  <a:pt x="1998070" y="695709"/>
                </a:cubicBezTo>
                <a:cubicBezTo>
                  <a:pt x="2004728" y="701036"/>
                  <a:pt x="2014249" y="701102"/>
                  <a:pt x="2022338" y="703799"/>
                </a:cubicBezTo>
                <a:cubicBezTo>
                  <a:pt x="2027731" y="711889"/>
                  <a:pt x="2034169" y="719372"/>
                  <a:pt x="2038517" y="728068"/>
                </a:cubicBezTo>
                <a:cubicBezTo>
                  <a:pt x="2044980" y="740994"/>
                  <a:pt x="2051242" y="772607"/>
                  <a:pt x="2054696" y="784696"/>
                </a:cubicBezTo>
                <a:cubicBezTo>
                  <a:pt x="2057039" y="792895"/>
                  <a:pt x="2060089" y="800875"/>
                  <a:pt x="2062785" y="808965"/>
                </a:cubicBezTo>
                <a:cubicBezTo>
                  <a:pt x="2061985" y="816168"/>
                  <a:pt x="2059544" y="884476"/>
                  <a:pt x="2046606" y="906040"/>
                </a:cubicBezTo>
                <a:cubicBezTo>
                  <a:pt x="2042682" y="912580"/>
                  <a:pt x="2036968" y="918296"/>
                  <a:pt x="2030428" y="922220"/>
                </a:cubicBezTo>
                <a:cubicBezTo>
                  <a:pt x="2023116" y="926607"/>
                  <a:pt x="2014249" y="927613"/>
                  <a:pt x="2006160" y="930309"/>
                </a:cubicBezTo>
                <a:cubicBezTo>
                  <a:pt x="1947036" y="969727"/>
                  <a:pt x="2021373" y="921616"/>
                  <a:pt x="1949534" y="962668"/>
                </a:cubicBezTo>
                <a:cubicBezTo>
                  <a:pt x="1941093" y="967492"/>
                  <a:pt x="1933962" y="974499"/>
                  <a:pt x="1925266" y="978847"/>
                </a:cubicBezTo>
                <a:cubicBezTo>
                  <a:pt x="1905708" y="988626"/>
                  <a:pt x="1870419" y="992263"/>
                  <a:pt x="1852462" y="995026"/>
                </a:cubicBezTo>
                <a:cubicBezTo>
                  <a:pt x="1717246" y="1015829"/>
                  <a:pt x="1868281" y="991041"/>
                  <a:pt x="1747300" y="1011206"/>
                </a:cubicBezTo>
                <a:cubicBezTo>
                  <a:pt x="1701460" y="1008509"/>
                  <a:pt x="1655472" y="1007685"/>
                  <a:pt x="1609781" y="1003116"/>
                </a:cubicBezTo>
                <a:cubicBezTo>
                  <a:pt x="1601296" y="1002267"/>
                  <a:pt x="1593712" y="997369"/>
                  <a:pt x="1585513" y="995026"/>
                </a:cubicBezTo>
                <a:cubicBezTo>
                  <a:pt x="1574823" y="991972"/>
                  <a:pt x="1563942" y="989633"/>
                  <a:pt x="1553156" y="986937"/>
                </a:cubicBezTo>
                <a:cubicBezTo>
                  <a:pt x="1505548" y="963133"/>
                  <a:pt x="1532233" y="974569"/>
                  <a:pt x="1472262" y="954578"/>
                </a:cubicBezTo>
                <a:lnTo>
                  <a:pt x="1447994" y="946489"/>
                </a:lnTo>
                <a:cubicBezTo>
                  <a:pt x="1402154" y="949185"/>
                  <a:pt x="1356205" y="950421"/>
                  <a:pt x="1310475" y="954578"/>
                </a:cubicBezTo>
                <a:cubicBezTo>
                  <a:pt x="1294340" y="956045"/>
                  <a:pt x="1254893" y="966452"/>
                  <a:pt x="1237671" y="970758"/>
                </a:cubicBezTo>
                <a:cubicBezTo>
                  <a:pt x="1229582" y="976151"/>
                  <a:pt x="1220872" y="980713"/>
                  <a:pt x="1213403" y="986937"/>
                </a:cubicBezTo>
                <a:cubicBezTo>
                  <a:pt x="1204614" y="994261"/>
                  <a:pt x="1198654" y="1004860"/>
                  <a:pt x="1189135" y="1011206"/>
                </a:cubicBezTo>
                <a:cubicBezTo>
                  <a:pt x="1182040" y="1015936"/>
                  <a:pt x="1172956" y="1016599"/>
                  <a:pt x="1164867" y="1019295"/>
                </a:cubicBezTo>
                <a:cubicBezTo>
                  <a:pt x="1152106" y="1032057"/>
                  <a:pt x="1141915" y="1044364"/>
                  <a:pt x="1124420" y="1051654"/>
                </a:cubicBezTo>
                <a:cubicBezTo>
                  <a:pt x="1051832" y="1081900"/>
                  <a:pt x="1049608" y="1076124"/>
                  <a:pt x="970723" y="1084013"/>
                </a:cubicBezTo>
                <a:cubicBezTo>
                  <a:pt x="959937" y="1089406"/>
                  <a:pt x="950165" y="1097708"/>
                  <a:pt x="938365" y="1100192"/>
                </a:cubicBezTo>
                <a:cubicBezTo>
                  <a:pt x="808104" y="1127616"/>
                  <a:pt x="804400" y="1115042"/>
                  <a:pt x="663327" y="1100192"/>
                </a:cubicBezTo>
                <a:cubicBezTo>
                  <a:pt x="647148" y="1094799"/>
                  <a:pt x="628981" y="1093473"/>
                  <a:pt x="614791" y="1084013"/>
                </a:cubicBezTo>
                <a:cubicBezTo>
                  <a:pt x="595753" y="1071321"/>
                  <a:pt x="582434" y="1051654"/>
                  <a:pt x="566255" y="1035475"/>
                </a:cubicBezTo>
                <a:cubicBezTo>
                  <a:pt x="558166" y="1027385"/>
                  <a:pt x="548333" y="1020725"/>
                  <a:pt x="541987" y="1011206"/>
                </a:cubicBezTo>
                <a:cubicBezTo>
                  <a:pt x="531201" y="995027"/>
                  <a:pt x="528077" y="968817"/>
                  <a:pt x="509630" y="962668"/>
                </a:cubicBezTo>
                <a:cubicBezTo>
                  <a:pt x="448632" y="942334"/>
                  <a:pt x="523821" y="969763"/>
                  <a:pt x="461093" y="938399"/>
                </a:cubicBezTo>
                <a:cubicBezTo>
                  <a:pt x="448105" y="931905"/>
                  <a:pt x="434243" y="927319"/>
                  <a:pt x="420647" y="922220"/>
                </a:cubicBezTo>
                <a:cubicBezTo>
                  <a:pt x="412663" y="919226"/>
                  <a:pt x="404006" y="917944"/>
                  <a:pt x="396379" y="914130"/>
                </a:cubicBezTo>
                <a:cubicBezTo>
                  <a:pt x="299229" y="865553"/>
                  <a:pt x="431183" y="926923"/>
                  <a:pt x="355932" y="881771"/>
                </a:cubicBezTo>
                <a:cubicBezTo>
                  <a:pt x="348620" y="877384"/>
                  <a:pt x="339753" y="876378"/>
                  <a:pt x="331664" y="873682"/>
                </a:cubicBezTo>
                <a:cubicBezTo>
                  <a:pt x="277099" y="819114"/>
                  <a:pt x="304834" y="832380"/>
                  <a:pt x="258860" y="817054"/>
                </a:cubicBezTo>
                <a:cubicBezTo>
                  <a:pt x="242681" y="800875"/>
                  <a:pt x="223016" y="787554"/>
                  <a:pt x="210324" y="768516"/>
                </a:cubicBezTo>
                <a:cubicBezTo>
                  <a:pt x="187799" y="734728"/>
                  <a:pt x="201020" y="751122"/>
                  <a:pt x="169877" y="719978"/>
                </a:cubicBezTo>
                <a:cubicBezTo>
                  <a:pt x="167181" y="711888"/>
                  <a:pt x="165601" y="703336"/>
                  <a:pt x="161788" y="695709"/>
                </a:cubicBezTo>
                <a:cubicBezTo>
                  <a:pt x="157440" y="687013"/>
                  <a:pt x="148403" y="680753"/>
                  <a:pt x="145609" y="671441"/>
                </a:cubicBezTo>
                <a:cubicBezTo>
                  <a:pt x="140130" y="653178"/>
                  <a:pt x="141258" y="633510"/>
                  <a:pt x="137519" y="614813"/>
                </a:cubicBezTo>
                <a:cubicBezTo>
                  <a:pt x="135847" y="606451"/>
                  <a:pt x="134757" y="597203"/>
                  <a:pt x="129430" y="590544"/>
                </a:cubicBezTo>
                <a:cubicBezTo>
                  <a:pt x="123357" y="582952"/>
                  <a:pt x="113858" y="578713"/>
                  <a:pt x="105162" y="574365"/>
                </a:cubicBezTo>
                <a:cubicBezTo>
                  <a:pt x="97535" y="570551"/>
                  <a:pt x="88983" y="568972"/>
                  <a:pt x="80894" y="566275"/>
                </a:cubicBezTo>
                <a:cubicBezTo>
                  <a:pt x="78198" y="555489"/>
                  <a:pt x="77185" y="544135"/>
                  <a:pt x="72805" y="533916"/>
                </a:cubicBezTo>
                <a:cubicBezTo>
                  <a:pt x="68975" y="524980"/>
                  <a:pt x="70108" y="542005"/>
                  <a:pt x="64715" y="533916"/>
                </a:cubicBezTo>
                <a:close/>
              </a:path>
            </a:pathLst>
          </a:custGeom>
          <a:solidFill>
            <a:srgbClr val="8FA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 err="1">
              <a:solidFill>
                <a:srgbClr val="7500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1500"/>
            <a:ext cx="8229600" cy="640386"/>
          </a:xfrm>
        </p:spPr>
        <p:txBody>
          <a:bodyPr/>
          <a:lstStyle/>
          <a:p>
            <a:r>
              <a:rPr lang="en-US" dirty="0" smtClean="0"/>
              <a:t>Predicting The Spacing Curve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85991" y="1156800"/>
            <a:ext cx="1967205" cy="84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characterization</a:t>
            </a:r>
          </a:p>
          <a:p>
            <a:pPr algn="r">
              <a:lnSpc>
                <a:spcPct val="90000"/>
              </a:lnSpc>
            </a:pPr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of student</a:t>
            </a:r>
          </a:p>
          <a:p>
            <a:pPr algn="r">
              <a:lnSpc>
                <a:spcPct val="90000"/>
              </a:lnSpc>
            </a:pPr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and domain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7389" y="2037293"/>
            <a:ext cx="154452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intersession</a:t>
            </a:r>
          </a:p>
          <a:p>
            <a:pPr algn="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interval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2605" y="1375245"/>
            <a:ext cx="1755388" cy="1197269"/>
          </a:xfrm>
          <a:prstGeom prst="rect">
            <a:avLst/>
          </a:prstGeom>
          <a:solidFill>
            <a:srgbClr val="F3E6FF"/>
          </a:solidFill>
          <a:ln>
            <a:solidFill>
              <a:srgbClr val="75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7500FF"/>
                </a:solidFill>
                <a:latin typeface="Arial"/>
                <a:cs typeface="Arial"/>
              </a:rPr>
              <a:t>Multiscale</a:t>
            </a:r>
            <a:endParaRPr lang="en-US" sz="2000" b="1" dirty="0">
              <a:solidFill>
                <a:srgbClr val="7500FF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>
                <a:solidFill>
                  <a:srgbClr val="7500FF"/>
                </a:solidFill>
                <a:latin typeface="Arial"/>
                <a:cs typeface="Arial"/>
              </a:rPr>
              <a:t>Context</a:t>
            </a:r>
          </a:p>
          <a:p>
            <a:pPr algn="ctr"/>
            <a:r>
              <a:rPr lang="en-US" sz="2000" b="1" dirty="0">
                <a:solidFill>
                  <a:srgbClr val="7500FF"/>
                </a:solidFill>
                <a:latin typeface="Arial"/>
                <a:cs typeface="Arial"/>
              </a:rPr>
              <a:t>Model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35047" y="1607603"/>
            <a:ext cx="988418" cy="1386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35047" y="2326288"/>
            <a:ext cx="988418" cy="138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</p:cNvCxnSpPr>
          <p:nvPr/>
        </p:nvCxnSpPr>
        <p:spPr>
          <a:xfrm>
            <a:off x="8800299" y="2572513"/>
            <a:ext cx="0" cy="679526"/>
          </a:xfrm>
          <a:prstGeom prst="straightConnector1">
            <a:avLst/>
          </a:prstGeom>
          <a:ln>
            <a:solidFill>
              <a:srgbClr val="75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766269" y="2556329"/>
            <a:ext cx="1223637" cy="623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7500FF"/>
                </a:solidFill>
                <a:latin typeface="Arial"/>
                <a:cs typeface="Arial"/>
              </a:rPr>
              <a:t>predicted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7500FF"/>
                </a:solidFill>
                <a:latin typeface="Arial"/>
                <a:cs typeface="Arial"/>
              </a:rPr>
              <a:t>rec</a:t>
            </a:r>
            <a:r>
              <a:rPr lang="en-US" sz="2000" b="1" dirty="0">
                <a:solidFill>
                  <a:srgbClr val="7500FF"/>
                </a:solidFill>
                <a:latin typeface="Arial"/>
                <a:cs typeface="Arial"/>
              </a:rPr>
              <a:t>all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60343" y="1316011"/>
            <a:ext cx="18902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forgetting after</a:t>
            </a:r>
          </a:p>
          <a:p>
            <a:pPr algn="r">
              <a:lnSpc>
                <a:spcPct val="90000"/>
              </a:lnSpc>
            </a:pPr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one session</a:t>
            </a:r>
          </a:p>
        </p:txBody>
      </p:sp>
      <p:pic>
        <p:nvPicPr>
          <p:cNvPr id="30" name="Picture 29" descr="gb3_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92" b="65654"/>
          <a:stretch/>
        </p:blipFill>
        <p:spPr>
          <a:xfrm>
            <a:off x="2761670" y="804514"/>
            <a:ext cx="1900999" cy="20349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46192" y="3476010"/>
            <a:ext cx="6563239" cy="3381827"/>
            <a:chOff x="4046192" y="3476010"/>
            <a:chExt cx="6563239" cy="3381827"/>
          </a:xfrm>
        </p:grpSpPr>
        <p:grpSp>
          <p:nvGrpSpPr>
            <p:cNvPr id="9" name="Group 8"/>
            <p:cNvGrpSpPr/>
            <p:nvPr/>
          </p:nvGrpSpPr>
          <p:grpSpPr>
            <a:xfrm>
              <a:off x="4179788" y="3476010"/>
              <a:ext cx="6429643" cy="3381827"/>
              <a:chOff x="4179788" y="3476010"/>
              <a:chExt cx="6429643" cy="3381827"/>
            </a:xfrm>
          </p:grpSpPr>
          <p:pic>
            <p:nvPicPr>
              <p:cNvPr id="17" name="Picture 16" descr="tdlc0609_fig2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9788" y="3476010"/>
                <a:ext cx="6429643" cy="3245522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169103" y="6520635"/>
                <a:ext cx="1921535" cy="2872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056693" y="6380783"/>
                <a:ext cx="3692999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>
                    <a:solidFill>
                      <a:srgbClr val="000000"/>
                    </a:solidFill>
                  </a:rPr>
                  <a:t>Intersession Interval (Days)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 rot="16200000">
              <a:off x="3659387" y="4709751"/>
              <a:ext cx="1250663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rgbClr val="000000"/>
                  </a:solidFill>
                </a:rPr>
                <a:t>% Recall</a:t>
              </a:r>
              <a:endParaRPr lang="en-US" sz="25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4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" grpId="0"/>
      <p:bldP spid="24" grpId="0"/>
    </p:bldLst>
  </p:timing>
</p:sld>
</file>

<file path=ppt/theme/theme1.xml><?xml version="1.0" encoding="utf-8"?>
<a:theme xmlns:a="http://schemas.openxmlformats.org/drawingml/2006/main" name="Default2015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508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100" b="1" dirty="0">
            <a:solidFill>
              <a:srgbClr val="0F6FC6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73241</TotalTime>
  <Words>3376</Words>
  <Application>Microsoft Macintosh PowerPoint</Application>
  <PresentationFormat>Widescreen</PresentationFormat>
  <Paragraphs>783</Paragraphs>
  <Slides>58</Slides>
  <Notes>48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Calibri</vt:lpstr>
      <vt:lpstr>Cambria Math</vt:lpstr>
      <vt:lpstr>Mangal</vt:lpstr>
      <vt:lpstr>ＭＳ Ｐゴシック</vt:lpstr>
      <vt:lpstr>Wingdings</vt:lpstr>
      <vt:lpstr>Arial</vt:lpstr>
      <vt:lpstr>Default2015</vt:lpstr>
      <vt:lpstr>CSCI 5922: Deep Learning and Neural Networks  Improving Recurrent Net Memories By Understanding Human Memory</vt:lpstr>
      <vt:lpstr>What Is The Relevance Of Human Memory For Constructing Artificial Memories?</vt:lpstr>
      <vt:lpstr>Memory In Neural Networks      Basic Recurrent Neural Net (RNN) Architecture For Sequence Processing</vt:lpstr>
      <vt:lpstr>Declarative Memory</vt:lpstr>
      <vt:lpstr>Forgetting Is Influenced By The Temporal Distribution Of Study</vt:lpstr>
      <vt:lpstr>Experimental Paradigm To Study Spacing Effect</vt:lpstr>
      <vt:lpstr>Cepeda, Vul, Rohrer, Wixted, &amp; Pashler (2008)</vt:lpstr>
      <vt:lpstr>Optimal Spacing Between Study Sessions as a Function of Retention Interval</vt:lpstr>
      <vt:lpstr>Predicting The Spacing Curve</vt:lpstr>
      <vt:lpstr>PowerPoint Presentation</vt:lpstr>
      <vt:lpstr>Key Features Of All Three Models</vt:lpstr>
      <vt:lpstr>Exponential Mixtures</vt:lpstr>
      <vt:lpstr>Memory Strength Depends On Temporal History</vt:lpstr>
      <vt:lpstr>Predicting Student Knowledge</vt:lpstr>
      <vt:lpstr>Time Scales and Human Preferences</vt:lpstr>
      <vt:lpstr>Time Scale and Temporal Distribution of Behavior</vt:lpstr>
      <vt:lpstr>Recent Research Involving Temporally Situated Events</vt:lpstr>
      <vt:lpstr>Temporal Point Processes</vt:lpstr>
      <vt:lpstr>Hawkes Process</vt:lpstr>
      <vt:lpstr>Earthquakes</vt:lpstr>
      <vt:lpstr>Hawkes Process</vt:lpstr>
      <vt:lpstr>Hawkes Process As A Generative Model</vt:lpstr>
      <vt:lpstr>Prediction</vt:lpstr>
      <vt:lpstr>Key Premise</vt:lpstr>
      <vt:lpstr>Bayesian Inference of Time Scale</vt:lpstr>
      <vt:lpstr>PowerPoint Presentation</vt:lpstr>
      <vt:lpstr>PowerPoint Presentation</vt:lpstr>
      <vt:lpstr>Effect of Spacing</vt:lpstr>
      <vt:lpstr>Two Alternative Characterizations of Environment</vt:lpstr>
      <vt:lpstr>Neural Hawkes Process Memory</vt:lpstr>
      <vt:lpstr>Hawkes Process Memory (HPM) Unit</vt:lpstr>
      <vt:lpstr>Embedding HPM in an RNN</vt:lpstr>
      <vt:lpstr>Generic LSTM RNN</vt:lpstr>
      <vt:lpstr>HPM RNN</vt:lpstr>
      <vt:lpstr>Reddit Postings</vt:lpstr>
      <vt:lpstr>Reddit</vt:lpstr>
      <vt:lpstr>Reddit Results</vt:lpstr>
      <vt:lpstr>Two Tasks</vt:lpstr>
      <vt:lpstr>Word Learning Study (Kang et al., 2014)</vt:lpstr>
      <vt:lpstr>Word Learning Results</vt:lpstr>
      <vt:lpstr>Other Data Sets</vt:lpstr>
      <vt:lpstr>Multiple Performance Measures</vt:lpstr>
      <vt:lpstr>Key Idea of Hawkes Process Memory</vt:lpstr>
      <vt:lpstr>Novelty</vt:lpstr>
      <vt:lpstr>Not Giving Up…</vt:lpstr>
      <vt:lpstr>Continuous Time Gated Recurrent Networks</vt:lpstr>
      <vt:lpstr>Gated Recurrent Unit (GRU) (Chung, Ahn, &amp; Bengio, 2016)</vt:lpstr>
      <vt:lpstr>Reconceptualizing the GRU</vt:lpstr>
      <vt:lpstr>Reconceptualizing the GRU</vt:lpstr>
      <vt:lpstr>Continuous Time GRU</vt:lpstr>
      <vt:lpstr>PowerPoint Presentation</vt:lpstr>
      <vt:lpstr>Time Scales</vt:lpstr>
      <vt:lpstr>PowerPoint Presentation</vt:lpstr>
      <vt:lpstr>Working Memory Task</vt:lpstr>
      <vt:lpstr>CT-GRU vs. GRU</vt:lpstr>
      <vt:lpstr>Clustering Task</vt:lpstr>
      <vt:lpstr>PowerPoint Presentation</vt:lpstr>
      <vt:lpstr>State Of The Research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C. Mozer</dc:creator>
  <cp:keywords/>
  <dc:description/>
  <cp:lastModifiedBy>Michael C Mozer</cp:lastModifiedBy>
  <cp:revision>3318</cp:revision>
  <cp:lastPrinted>2016-03-26T19:02:22Z</cp:lastPrinted>
  <dcterms:created xsi:type="dcterms:W3CDTF">2015-11-30T16:35:29Z</dcterms:created>
  <dcterms:modified xsi:type="dcterms:W3CDTF">2017-10-17T17:30:40Z</dcterms:modified>
  <cp:category/>
</cp:coreProperties>
</file>