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435" r:id="rId2"/>
    <p:sldId id="434" r:id="rId3"/>
    <p:sldId id="437" r:id="rId4"/>
    <p:sldId id="438" r:id="rId5"/>
    <p:sldId id="439" r:id="rId6"/>
    <p:sldId id="440" r:id="rId7"/>
    <p:sldId id="441" r:id="rId8"/>
    <p:sldId id="442" r:id="rId9"/>
    <p:sldId id="474"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8" r:id="rId35"/>
    <p:sldId id="467" r:id="rId36"/>
    <p:sldId id="469" r:id="rId37"/>
    <p:sldId id="470" r:id="rId38"/>
    <p:sldId id="471" r:id="rId39"/>
    <p:sldId id="472" r:id="rId40"/>
    <p:sldId id="4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9D00"/>
    <a:srgbClr val="0000FF"/>
    <a:srgbClr val="FF00FF"/>
    <a:srgbClr val="00FFFF"/>
    <a:srgbClr val="00C000"/>
    <a:srgbClr val="00B2B2"/>
    <a:srgbClr val="A50002"/>
    <a:srgbClr val="00C6BA"/>
    <a:srgbClr val="663F00"/>
    <a:srgbClr val="27D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28"/>
    <p:restoredTop sz="78445"/>
  </p:normalViewPr>
  <p:slideViewPr>
    <p:cSldViewPr snapToGrid="0" snapToObjects="1">
      <p:cViewPr varScale="1">
        <p:scale>
          <a:sx n="84" d="100"/>
          <a:sy n="84" d="100"/>
        </p:scale>
        <p:origin x="192" y="768"/>
      </p:cViewPr>
      <p:guideLst>
        <p:guide orient="horz" pos="2160"/>
        <p:guide pos="3840"/>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44F71-2A91-C84A-869D-4F4E1A19AFF8}" type="datetimeFigureOut">
              <a:rPr lang="en-US" smtClean="0"/>
              <a:t>11/6/17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B0918-989A-B147-B126-A98AEDAA35F6}" type="slidenum">
              <a:rPr lang="en-US" smtClean="0"/>
              <a:t>‹#›</a:t>
            </a:fld>
            <a:endParaRPr lang="en-US"/>
          </a:p>
        </p:txBody>
      </p:sp>
    </p:spTree>
    <p:extLst>
      <p:ext uri="{BB962C8B-B14F-4D97-AF65-F5344CB8AC3E}">
        <p14:creationId xmlns:p14="http://schemas.microsoft.com/office/powerpoint/2010/main" val="80553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A4B0918-989A-B147-B126-A98AEDAA35F6}" type="slidenum">
              <a:rPr lang="en-US" smtClean="0"/>
              <a:t>2</a:t>
            </a:fld>
            <a:endParaRPr lang="en-US"/>
          </a:p>
        </p:txBody>
      </p:sp>
    </p:spTree>
    <p:extLst>
      <p:ext uri="{BB962C8B-B14F-4D97-AF65-F5344CB8AC3E}">
        <p14:creationId xmlns:p14="http://schemas.microsoft.com/office/powerpoint/2010/main" val="52888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NeckerApp.jnlp</a:t>
            </a:r>
            <a:endParaRPr lang="en-US" dirty="0"/>
          </a:p>
        </p:txBody>
      </p:sp>
      <p:sp>
        <p:nvSpPr>
          <p:cNvPr id="4" name="Slide Number Placeholder 3"/>
          <p:cNvSpPr>
            <a:spLocks noGrp="1"/>
          </p:cNvSpPr>
          <p:nvPr>
            <p:ph type="sldNum" sz="quarter" idx="10"/>
          </p:nvPr>
        </p:nvSpPr>
        <p:spPr/>
        <p:txBody>
          <a:bodyPr/>
          <a:lstStyle/>
          <a:p>
            <a:fld id="{DA4B0918-989A-B147-B126-A98AEDAA35F6}" type="slidenum">
              <a:rPr lang="en-US" smtClean="0"/>
              <a:t>10</a:t>
            </a:fld>
            <a:endParaRPr lang="en-US"/>
          </a:p>
        </p:txBody>
      </p:sp>
    </p:spTree>
    <p:extLst>
      <p:ext uri="{BB962C8B-B14F-4D97-AF65-F5344CB8AC3E}">
        <p14:creationId xmlns:p14="http://schemas.microsoft.com/office/powerpoint/2010/main" val="97224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statistical physics</a:t>
            </a:r>
            <a:r>
              <a:rPr lang="en-US" baseline="0" dirty="0" smtClean="0"/>
              <a:t> analogy</a:t>
            </a:r>
            <a:endParaRPr lang="en-US" dirty="0"/>
          </a:p>
        </p:txBody>
      </p:sp>
      <p:sp>
        <p:nvSpPr>
          <p:cNvPr id="4" name="Slide Number Placeholder 3"/>
          <p:cNvSpPr>
            <a:spLocks noGrp="1"/>
          </p:cNvSpPr>
          <p:nvPr>
            <p:ph type="sldNum" sz="quarter" idx="10"/>
          </p:nvPr>
        </p:nvSpPr>
        <p:spPr/>
        <p:txBody>
          <a:bodyPr/>
          <a:lstStyle/>
          <a:p>
            <a:fld id="{75C9B68E-552D-2E4C-BFD1-382DE1A28507}" type="slidenum">
              <a:rPr lang="en-US" smtClean="0"/>
              <a:t>26</a:t>
            </a:fld>
            <a:endParaRPr lang="en-US"/>
          </a:p>
        </p:txBody>
      </p:sp>
    </p:spTree>
    <p:extLst>
      <p:ext uri="{BB962C8B-B14F-4D97-AF65-F5344CB8AC3E}">
        <p14:creationId xmlns:p14="http://schemas.microsoft.com/office/powerpoint/2010/main" val="5951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didn’t scale up, computers weren’t fast enough -&gt; people thought </a:t>
            </a:r>
            <a:r>
              <a:rPr lang="en-US" dirty="0" err="1" smtClean="0"/>
              <a:t>boltzmann</a:t>
            </a:r>
            <a:r>
              <a:rPr lang="en-US" dirty="0" smtClean="0"/>
              <a:t> machines would never be practical</a:t>
            </a:r>
            <a:endParaRPr lang="en-US" dirty="0"/>
          </a:p>
        </p:txBody>
      </p:sp>
      <p:sp>
        <p:nvSpPr>
          <p:cNvPr id="4" name="Slide Number Placeholder 3"/>
          <p:cNvSpPr>
            <a:spLocks noGrp="1"/>
          </p:cNvSpPr>
          <p:nvPr>
            <p:ph type="sldNum" sz="quarter" idx="10"/>
          </p:nvPr>
        </p:nvSpPr>
        <p:spPr/>
        <p:txBody>
          <a:bodyPr/>
          <a:lstStyle/>
          <a:p>
            <a:fld id="{75C9B68E-552D-2E4C-BFD1-382DE1A28507}" type="slidenum">
              <a:rPr lang="en-US" smtClean="0"/>
              <a:t>28</a:t>
            </a:fld>
            <a:endParaRPr lang="en-US"/>
          </a:p>
        </p:txBody>
      </p:sp>
    </p:spTree>
    <p:extLst>
      <p:ext uri="{BB962C8B-B14F-4D97-AF65-F5344CB8AC3E}">
        <p14:creationId xmlns:p14="http://schemas.microsoft.com/office/powerpoint/2010/main" val="191453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gibbs</a:t>
            </a:r>
            <a:r>
              <a:rPr lang="en-US" dirty="0" smtClean="0"/>
              <a:t> sampling / </a:t>
            </a:r>
          </a:p>
          <a:p>
            <a:r>
              <a:rPr lang="en-US" dirty="0" smtClean="0"/>
              <a:t>what if inputs are continuous:  then</a:t>
            </a:r>
            <a:r>
              <a:rPr lang="en-US" baseline="0" dirty="0" smtClean="0"/>
              <a:t> make input units linear with </a:t>
            </a:r>
            <a:r>
              <a:rPr lang="en-US" baseline="0" dirty="0" err="1" smtClean="0"/>
              <a:t>gaussian</a:t>
            </a:r>
            <a:r>
              <a:rPr lang="en-US" baseline="0" dirty="0" smtClean="0"/>
              <a:t> noise</a:t>
            </a:r>
            <a:endParaRPr lang="en-US" dirty="0"/>
          </a:p>
        </p:txBody>
      </p:sp>
      <p:sp>
        <p:nvSpPr>
          <p:cNvPr id="4" name="Slide Number Placeholder 3"/>
          <p:cNvSpPr>
            <a:spLocks noGrp="1"/>
          </p:cNvSpPr>
          <p:nvPr>
            <p:ph type="sldNum" sz="quarter" idx="10"/>
          </p:nvPr>
        </p:nvSpPr>
        <p:spPr/>
        <p:txBody>
          <a:bodyPr/>
          <a:lstStyle/>
          <a:p>
            <a:fld id="{75C9B68E-552D-2E4C-BFD1-382DE1A28507}" type="slidenum">
              <a:rPr lang="en-US" smtClean="0"/>
              <a:t>31</a:t>
            </a:fld>
            <a:endParaRPr lang="en-US"/>
          </a:p>
        </p:txBody>
      </p:sp>
    </p:spTree>
    <p:extLst>
      <p:ext uri="{BB962C8B-B14F-4D97-AF65-F5344CB8AC3E}">
        <p14:creationId xmlns:p14="http://schemas.microsoft.com/office/powerpoint/2010/main" val="151503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Guarantee</a:t>
            </a:r>
            <a:r>
              <a:rPr lang="en-US" baseline="0" dirty="0" smtClean="0"/>
              <a:t> that stacking improves</a:t>
            </a:r>
            <a:endParaRPr lang="en-US" dirty="0"/>
          </a:p>
        </p:txBody>
      </p:sp>
      <p:sp>
        <p:nvSpPr>
          <p:cNvPr id="4" name="Slide Number Placeholder 3"/>
          <p:cNvSpPr>
            <a:spLocks noGrp="1"/>
          </p:cNvSpPr>
          <p:nvPr>
            <p:ph type="sldNum" sz="quarter" idx="10"/>
          </p:nvPr>
        </p:nvSpPr>
        <p:spPr/>
        <p:txBody>
          <a:bodyPr/>
          <a:lstStyle/>
          <a:p>
            <a:fld id="{75C9B68E-552D-2E4C-BFD1-382DE1A28507}" type="slidenum">
              <a:rPr lang="en-US" smtClean="0"/>
              <a:t>33</a:t>
            </a:fld>
            <a:endParaRPr lang="en-US"/>
          </a:p>
        </p:txBody>
      </p:sp>
    </p:spTree>
    <p:extLst>
      <p:ext uri="{BB962C8B-B14F-4D97-AF65-F5344CB8AC3E}">
        <p14:creationId xmlns:p14="http://schemas.microsoft.com/office/powerpoint/2010/main" val="1194598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4B0918-989A-B147-B126-A98AEDAA35F6}" type="slidenum">
              <a:rPr lang="en-US" smtClean="0"/>
              <a:t>35</a:t>
            </a:fld>
            <a:endParaRPr lang="en-US"/>
          </a:p>
        </p:txBody>
      </p:sp>
    </p:spTree>
    <p:extLst>
      <p:ext uri="{BB962C8B-B14F-4D97-AF65-F5344CB8AC3E}">
        <p14:creationId xmlns:p14="http://schemas.microsoft.com/office/powerpoint/2010/main" val="1679195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9B68E-552D-2E4C-BFD1-382DE1A28507}" type="slidenum">
              <a:rPr lang="en-US" smtClean="0"/>
              <a:t>37</a:t>
            </a:fld>
            <a:endParaRPr lang="en-US"/>
          </a:p>
        </p:txBody>
      </p:sp>
    </p:spTree>
    <p:extLst>
      <p:ext uri="{BB962C8B-B14F-4D97-AF65-F5344CB8AC3E}">
        <p14:creationId xmlns:p14="http://schemas.microsoft.com/office/powerpoint/2010/main" val="166088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lvl1pPr>
              <a:defRPr b="1">
                <a:solidFill>
                  <a:schemeClr val="tx2">
                    <a:lumMod val="60000"/>
                    <a:lumOff val="40000"/>
                  </a:schemeClr>
                </a:solidFill>
              </a:defRPr>
            </a:lvl1pPr>
          </a:lstStyle>
          <a:p>
            <a:r>
              <a:rPr lang="en-US" altLang="ja-JP" smtClean="0"/>
              <a:t>Click to edit Master title style</a:t>
            </a:r>
            <a:endParaRPr lang="en-US" dirty="0"/>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bg1">
                    <a:lumMod val="50000"/>
                  </a:schemeClr>
                </a:solidFill>
              </a:defRPr>
            </a:lvl1pPr>
            <a:lvl2pPr marL="444659" indent="0" algn="ctr">
              <a:buNone/>
              <a:defRPr>
                <a:solidFill>
                  <a:schemeClr val="tx1">
                    <a:tint val="75000"/>
                  </a:schemeClr>
                </a:solidFill>
              </a:defRPr>
            </a:lvl2pPr>
            <a:lvl3pPr marL="889316" indent="0" algn="ctr">
              <a:buNone/>
              <a:defRPr>
                <a:solidFill>
                  <a:schemeClr val="tx1">
                    <a:tint val="75000"/>
                  </a:schemeClr>
                </a:solidFill>
              </a:defRPr>
            </a:lvl3pPr>
            <a:lvl4pPr marL="1333975" indent="0" algn="ctr">
              <a:buNone/>
              <a:defRPr>
                <a:solidFill>
                  <a:schemeClr val="tx1">
                    <a:tint val="75000"/>
                  </a:schemeClr>
                </a:solidFill>
              </a:defRPr>
            </a:lvl4pPr>
            <a:lvl5pPr marL="1778633" indent="0" algn="ctr">
              <a:buNone/>
              <a:defRPr>
                <a:solidFill>
                  <a:schemeClr val="tx1">
                    <a:tint val="75000"/>
                  </a:schemeClr>
                </a:solidFill>
              </a:defRPr>
            </a:lvl5pPr>
            <a:lvl6pPr marL="2223292" indent="0" algn="ctr">
              <a:buNone/>
              <a:defRPr>
                <a:solidFill>
                  <a:schemeClr val="tx1">
                    <a:tint val="75000"/>
                  </a:schemeClr>
                </a:solidFill>
              </a:defRPr>
            </a:lvl6pPr>
            <a:lvl7pPr marL="2667950" indent="0" algn="ctr">
              <a:buNone/>
              <a:defRPr>
                <a:solidFill>
                  <a:schemeClr val="tx1">
                    <a:tint val="75000"/>
                  </a:schemeClr>
                </a:solidFill>
              </a:defRPr>
            </a:lvl7pPr>
            <a:lvl8pPr marL="3112609" indent="0" algn="ctr">
              <a:buNone/>
              <a:defRPr>
                <a:solidFill>
                  <a:schemeClr val="tx1">
                    <a:tint val="75000"/>
                  </a:schemeClr>
                </a:solidFill>
              </a:defRPr>
            </a:lvl8pPr>
            <a:lvl9pPr marL="3557267" indent="0" algn="ctr">
              <a:buNone/>
              <a:defRPr>
                <a:solidFill>
                  <a:schemeClr val="tx1">
                    <a:tint val="75000"/>
                  </a:schemeClr>
                </a:solidFill>
              </a:defRPr>
            </a:lvl9pPr>
          </a:lstStyle>
          <a:p>
            <a:r>
              <a:rPr lang="en-US" altLang="ja-JP" smtClean="0"/>
              <a:t>Click to edit Master subtitle style</a:t>
            </a:r>
            <a:endParaRPr lang="en-US" dirty="0"/>
          </a:p>
        </p:txBody>
      </p:sp>
      <p:sp>
        <p:nvSpPr>
          <p:cNvPr id="4" name="Date Placeholder 3"/>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668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30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4641"/>
            <a:ext cx="2743200" cy="5851526"/>
          </a:xfrm>
        </p:spPr>
        <p:txBody>
          <a:bodyPr vert="eaVert"/>
          <a:lstStyle>
            <a:lvl1pPr>
              <a:defRPr b="1"/>
            </a:lvl1pPr>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609600" y="274641"/>
            <a:ext cx="8026400" cy="5851526"/>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147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0" y="273631"/>
            <a:ext cx="10936320" cy="1137719"/>
          </a:xfrm>
        </p:spPr>
        <p:txBody>
          <a:bodyPr/>
          <a:lstStyle/>
          <a:p>
            <a:r>
              <a:rPr lang="en-US" altLang="ja-JP" smtClean="0"/>
              <a:t>Click to edit Master title style</a:t>
            </a:r>
            <a:endParaRPr lang="en-US"/>
          </a:p>
        </p:txBody>
      </p:sp>
      <p:sp>
        <p:nvSpPr>
          <p:cNvPr id="3" name="Date Placeholder 2"/>
          <p:cNvSpPr>
            <a:spLocks noGrp="1"/>
          </p:cNvSpPr>
          <p:nvPr>
            <p:ph type="dt" idx="10"/>
          </p:nvPr>
        </p:nvSpPr>
        <p:spPr>
          <a:xfrm>
            <a:off x="608640" y="6247376"/>
            <a:ext cx="2803200" cy="472369"/>
          </a:xfrm>
        </p:spPr>
        <p:txBody>
          <a:bodyPr/>
          <a:lstStyle>
            <a:lvl1pPr>
              <a:defRPr/>
            </a:lvl1pPr>
          </a:lstStyle>
          <a:p>
            <a:endParaRPr lang="en-GB"/>
          </a:p>
        </p:txBody>
      </p:sp>
      <p:sp>
        <p:nvSpPr>
          <p:cNvPr id="4" name="Footer Placeholder 3"/>
          <p:cNvSpPr>
            <a:spLocks noGrp="1"/>
          </p:cNvSpPr>
          <p:nvPr>
            <p:ph type="ftr" idx="11"/>
          </p:nvPr>
        </p:nvSpPr>
        <p:spPr>
          <a:xfrm>
            <a:off x="4170240" y="6247376"/>
            <a:ext cx="3828480" cy="472369"/>
          </a:xfrm>
        </p:spPr>
        <p:txBody>
          <a:bodyPr/>
          <a:lstStyle>
            <a:lvl1pPr>
              <a:defRPr/>
            </a:lvl1pPr>
          </a:lstStyle>
          <a:p>
            <a:endParaRPr lang="en-GB"/>
          </a:p>
        </p:txBody>
      </p:sp>
      <p:sp>
        <p:nvSpPr>
          <p:cNvPr id="5" name="Slide Number Placeholder 4"/>
          <p:cNvSpPr>
            <a:spLocks noGrp="1"/>
          </p:cNvSpPr>
          <p:nvPr>
            <p:ph type="sldNum" idx="12"/>
          </p:nvPr>
        </p:nvSpPr>
        <p:spPr>
          <a:xfrm>
            <a:off x="8741760" y="6247376"/>
            <a:ext cx="2803200" cy="472369"/>
          </a:xfrm>
        </p:spPr>
        <p:txBody>
          <a:bodyPr/>
          <a:lstStyle>
            <a:lvl1pPr>
              <a:defRPr/>
            </a:lvl1pPr>
          </a:lstStyle>
          <a:p>
            <a:fld id="{4174B9A0-CB37-4C83-B880-3D838943E6C9}" type="slidenum">
              <a:rPr lang="en-GB" smtClean="0"/>
              <a:pPr/>
              <a:t>‹#›</a:t>
            </a:fld>
            <a:endParaRPr lang="en-GB"/>
          </a:p>
        </p:txBody>
      </p:sp>
    </p:spTree>
    <p:extLst>
      <p:ext uri="{BB962C8B-B14F-4D97-AF65-F5344CB8AC3E}">
        <p14:creationId xmlns:p14="http://schemas.microsoft.com/office/powerpoint/2010/main" val="5796679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2040"/>
          </a:xfrm>
        </p:spPr>
        <p:txBody>
          <a:bodyPr/>
          <a:lstStyle/>
          <a:p>
            <a:r>
              <a:rPr lang="en-US" altLang="ja-JP" smtClean="0"/>
              <a:t>Click to edit Master title style</a:t>
            </a:r>
            <a:endParaRPr lang="en-US"/>
          </a:p>
        </p:txBody>
      </p:sp>
      <p:sp>
        <p:nvSpPr>
          <p:cNvPr id="3" name="Text Placeholder 2"/>
          <p:cNvSpPr>
            <a:spLocks noGrp="1"/>
          </p:cNvSpPr>
          <p:nvPr>
            <p:ph type="body" sz="half" idx="1"/>
          </p:nvPr>
        </p:nvSpPr>
        <p:spPr>
          <a:xfrm>
            <a:off x="608640" y="1604329"/>
            <a:ext cx="5391360" cy="452495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Content Placeholder 3"/>
          <p:cNvSpPr>
            <a:spLocks noGrp="1"/>
          </p:cNvSpPr>
          <p:nvPr>
            <p:ph sz="half" idx="2"/>
          </p:nvPr>
        </p:nvSpPr>
        <p:spPr>
          <a:xfrm>
            <a:off x="6184321" y="1604329"/>
            <a:ext cx="5393280" cy="452495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F0341DFF-6809-4F2C-9371-97C2D64DBCD8}" type="slidenum">
              <a:rPr lang="en-GB" smtClean="0"/>
              <a:pPr>
                <a:defRPr/>
              </a:pPr>
              <a:t>‹#›</a:t>
            </a:fld>
            <a:endParaRPr lang="en-GB"/>
          </a:p>
        </p:txBody>
      </p:sp>
    </p:spTree>
    <p:extLst>
      <p:ext uri="{BB962C8B-B14F-4D97-AF65-F5344CB8AC3E}">
        <p14:creationId xmlns:p14="http://schemas.microsoft.com/office/powerpoint/2010/main" val="96078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ltLang="ja-JP" smtClean="0"/>
              <a:t>Click to edit Master title style</a:t>
            </a:r>
            <a:endParaRPr lang="en-US" dirty="0"/>
          </a:p>
        </p:txBody>
      </p:sp>
      <p:sp>
        <p:nvSpPr>
          <p:cNvPr id="3" name="Content Placeholder 2"/>
          <p:cNvSpPr>
            <a:spLocks noGrp="1"/>
          </p:cNvSpPr>
          <p:nvPr>
            <p:ph idx="1" hasCustomPrompt="1"/>
          </p:nvPr>
        </p:nvSpPr>
        <p:spPr>
          <a:xfrm>
            <a:off x="406404" y="1371604"/>
            <a:ext cx="11176000" cy="4754562"/>
          </a:xfrm>
        </p:spPr>
        <p:txBody>
          <a:bodyPr/>
          <a:lstStyle>
            <a:lvl1pPr marL="88931" indent="-88931">
              <a:spcBef>
                <a:spcPts val="1946"/>
              </a:spcBef>
              <a:spcAft>
                <a:spcPts val="0"/>
              </a:spcAft>
              <a:buClr>
                <a:schemeClr val="bg1"/>
              </a:buClr>
              <a:buSzPct val="25000"/>
              <a:buFont typeface="Wingdings" pitchFamily="2" charset="2"/>
              <a:buChar char="ü"/>
              <a:defRPr baseline="0"/>
            </a:lvl1pPr>
            <a:lvl2pPr marL="355726">
              <a:spcBef>
                <a:spcPts val="1946"/>
              </a:spcBef>
              <a:spcAft>
                <a:spcPts val="0"/>
              </a:spcAft>
              <a:defRPr sz="2647">
                <a:solidFill>
                  <a:schemeClr val="accent2"/>
                </a:solidFill>
              </a:defRPr>
            </a:lvl2pPr>
            <a:lvl3pPr marL="351604" indent="0">
              <a:spcBef>
                <a:spcPts val="1167"/>
              </a:spcBef>
              <a:buFont typeface="Calibri" pitchFamily="34" charset="0"/>
              <a:buChar char=" "/>
              <a:defRPr sz="2471">
                <a:solidFill>
                  <a:schemeClr val="accent6">
                    <a:lumMod val="75000"/>
                  </a:schemeClr>
                </a:solidFill>
              </a:defRPr>
            </a:lvl3pPr>
            <a:lvl4pPr marL="500257" indent="-145236">
              <a:spcBef>
                <a:spcPts val="1167"/>
              </a:spcBef>
              <a:buFont typeface="Arial"/>
              <a:buChar char="•"/>
              <a:defRPr b="1">
                <a:solidFill>
                  <a:schemeClr val="accent5">
                    <a:lumMod val="75000"/>
                  </a:schemeClr>
                </a:solidFill>
              </a:defRPr>
            </a:lvl4pPr>
            <a:lvl5pPr marL="551919" indent="0">
              <a:spcBef>
                <a:spcPts val="778"/>
              </a:spcBef>
              <a:buFont typeface="Calibri" pitchFamily="34" charset="0"/>
              <a:buNone/>
              <a:defRPr sz="2118">
                <a:solidFill>
                  <a:schemeClr val="tx1"/>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altLang="ja-JP"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9218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3"/>
            <a:ext cx="10363200" cy="1362075"/>
          </a:xfrm>
        </p:spPr>
        <p:txBody>
          <a:bodyPr anchor="t"/>
          <a:lstStyle>
            <a:lvl1pPr algn="l">
              <a:defRPr sz="3883" b="1" cap="all"/>
            </a:lvl1pPr>
          </a:lstStyle>
          <a:p>
            <a:r>
              <a:rPr lang="en-US" altLang="ja-JP" smtClean="0"/>
              <a:t>Click to edit Master title style</a:t>
            </a:r>
            <a:endParaRPr lang="en-US"/>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1941">
                <a:solidFill>
                  <a:schemeClr val="tx1">
                    <a:tint val="75000"/>
                  </a:schemeClr>
                </a:solidFill>
              </a:defRPr>
            </a:lvl1pPr>
            <a:lvl2pPr marL="444659" indent="0">
              <a:buNone/>
              <a:defRPr sz="1765">
                <a:solidFill>
                  <a:schemeClr val="tx1">
                    <a:tint val="75000"/>
                  </a:schemeClr>
                </a:solidFill>
              </a:defRPr>
            </a:lvl2pPr>
            <a:lvl3pPr marL="889316" indent="0">
              <a:buNone/>
              <a:defRPr sz="1588">
                <a:solidFill>
                  <a:schemeClr val="tx1">
                    <a:tint val="75000"/>
                  </a:schemeClr>
                </a:solidFill>
              </a:defRPr>
            </a:lvl3pPr>
            <a:lvl4pPr marL="1333975" indent="0">
              <a:buNone/>
              <a:defRPr sz="1324">
                <a:solidFill>
                  <a:schemeClr val="tx1">
                    <a:tint val="75000"/>
                  </a:schemeClr>
                </a:solidFill>
              </a:defRPr>
            </a:lvl4pPr>
            <a:lvl5pPr marL="1778633" indent="0">
              <a:buNone/>
              <a:defRPr sz="1324">
                <a:solidFill>
                  <a:schemeClr val="tx1">
                    <a:tint val="75000"/>
                  </a:schemeClr>
                </a:solidFill>
              </a:defRPr>
            </a:lvl5pPr>
            <a:lvl6pPr marL="2223292" indent="0">
              <a:buNone/>
              <a:defRPr sz="1324">
                <a:solidFill>
                  <a:schemeClr val="tx1">
                    <a:tint val="75000"/>
                  </a:schemeClr>
                </a:solidFill>
              </a:defRPr>
            </a:lvl6pPr>
            <a:lvl7pPr marL="2667950" indent="0">
              <a:buNone/>
              <a:defRPr sz="1324">
                <a:solidFill>
                  <a:schemeClr val="tx1">
                    <a:tint val="75000"/>
                  </a:schemeClr>
                </a:solidFill>
              </a:defRPr>
            </a:lvl7pPr>
            <a:lvl8pPr marL="3112609" indent="0">
              <a:buNone/>
              <a:defRPr sz="1324">
                <a:solidFill>
                  <a:schemeClr val="tx1">
                    <a:tint val="75000"/>
                  </a:schemeClr>
                </a:solidFill>
              </a:defRPr>
            </a:lvl8pPr>
            <a:lvl9pPr marL="3557267" indent="0">
              <a:buNone/>
              <a:defRPr sz="1324">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717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735"/>
            </a:lvl1pPr>
            <a:lvl2pPr>
              <a:defRPr sz="2294"/>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735"/>
            </a:lvl1pPr>
            <a:lvl2pPr>
              <a:defRPr sz="2294"/>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5" name="Date Placeholder 4"/>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213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ja-JP" smtClean="0"/>
              <a:t>Click to edit Master title style</a:t>
            </a:r>
            <a:endParaRPr lang="en-US"/>
          </a:p>
        </p:txBody>
      </p:sp>
      <p:sp>
        <p:nvSpPr>
          <p:cNvPr id="3" name="Text Placeholder 2"/>
          <p:cNvSpPr>
            <a:spLocks noGrp="1"/>
          </p:cNvSpPr>
          <p:nvPr>
            <p:ph type="body" idx="1"/>
          </p:nvPr>
        </p:nvSpPr>
        <p:spPr>
          <a:xfrm>
            <a:off x="609602" y="1535117"/>
            <a:ext cx="5386918" cy="639761"/>
          </a:xfrm>
        </p:spPr>
        <p:txBody>
          <a:bodyPr anchor="b"/>
          <a:lstStyle>
            <a:lvl1pPr marL="0" indent="0">
              <a:buNone/>
              <a:defRPr sz="2294" b="1"/>
            </a:lvl1pPr>
            <a:lvl2pPr marL="444659" indent="0">
              <a:buNone/>
              <a:defRPr sz="1941" b="1"/>
            </a:lvl2pPr>
            <a:lvl3pPr marL="889316" indent="0">
              <a:buNone/>
              <a:defRPr sz="1765" b="1"/>
            </a:lvl3pPr>
            <a:lvl4pPr marL="1333975" indent="0">
              <a:buNone/>
              <a:defRPr sz="1588" b="1"/>
            </a:lvl4pPr>
            <a:lvl5pPr marL="1778633" indent="0">
              <a:buNone/>
              <a:defRPr sz="1588" b="1"/>
            </a:lvl5pPr>
            <a:lvl6pPr marL="2223292" indent="0">
              <a:buNone/>
              <a:defRPr sz="1588" b="1"/>
            </a:lvl6pPr>
            <a:lvl7pPr marL="2667950" indent="0">
              <a:buNone/>
              <a:defRPr sz="1588" b="1"/>
            </a:lvl7pPr>
            <a:lvl8pPr marL="3112609" indent="0">
              <a:buNone/>
              <a:defRPr sz="1588" b="1"/>
            </a:lvl8pPr>
            <a:lvl9pPr marL="3557267" indent="0">
              <a:buNone/>
              <a:defRPr sz="1588" b="1"/>
            </a:lvl9pPr>
          </a:lstStyle>
          <a:p>
            <a:pPr lvl="0"/>
            <a:r>
              <a:rPr lang="en-US" altLang="ja-JP" smtClean="0"/>
              <a:t>Click to edit Master text styles</a:t>
            </a:r>
          </a:p>
        </p:txBody>
      </p:sp>
      <p:sp>
        <p:nvSpPr>
          <p:cNvPr id="4" name="Content Placeholder 3"/>
          <p:cNvSpPr>
            <a:spLocks noGrp="1"/>
          </p:cNvSpPr>
          <p:nvPr>
            <p:ph sz="half" idx="2"/>
          </p:nvPr>
        </p:nvSpPr>
        <p:spPr>
          <a:xfrm>
            <a:off x="609602" y="2174876"/>
            <a:ext cx="5386918" cy="3951288"/>
          </a:xfrm>
        </p:spPr>
        <p:txBody>
          <a:bodyPr/>
          <a:lstStyle>
            <a:lvl1pPr>
              <a:defRPr sz="2294"/>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5" name="Text Placeholder 4"/>
          <p:cNvSpPr>
            <a:spLocks noGrp="1"/>
          </p:cNvSpPr>
          <p:nvPr>
            <p:ph type="body" sz="quarter" idx="3"/>
          </p:nvPr>
        </p:nvSpPr>
        <p:spPr>
          <a:xfrm>
            <a:off x="6193367" y="1535117"/>
            <a:ext cx="5389033" cy="639761"/>
          </a:xfrm>
        </p:spPr>
        <p:txBody>
          <a:bodyPr anchor="b"/>
          <a:lstStyle>
            <a:lvl1pPr marL="0" indent="0">
              <a:buNone/>
              <a:defRPr sz="2294" b="1"/>
            </a:lvl1pPr>
            <a:lvl2pPr marL="444659" indent="0">
              <a:buNone/>
              <a:defRPr sz="1941" b="1"/>
            </a:lvl2pPr>
            <a:lvl3pPr marL="889316" indent="0">
              <a:buNone/>
              <a:defRPr sz="1765" b="1"/>
            </a:lvl3pPr>
            <a:lvl4pPr marL="1333975" indent="0">
              <a:buNone/>
              <a:defRPr sz="1588" b="1"/>
            </a:lvl4pPr>
            <a:lvl5pPr marL="1778633" indent="0">
              <a:buNone/>
              <a:defRPr sz="1588" b="1"/>
            </a:lvl5pPr>
            <a:lvl6pPr marL="2223292" indent="0">
              <a:buNone/>
              <a:defRPr sz="1588" b="1"/>
            </a:lvl6pPr>
            <a:lvl7pPr marL="2667950" indent="0">
              <a:buNone/>
              <a:defRPr sz="1588" b="1"/>
            </a:lvl7pPr>
            <a:lvl8pPr marL="3112609" indent="0">
              <a:buNone/>
              <a:defRPr sz="1588" b="1"/>
            </a:lvl8pPr>
            <a:lvl9pPr marL="3557267" indent="0">
              <a:buNone/>
              <a:defRPr sz="1588" b="1"/>
            </a:lvl9pPr>
          </a:lstStyle>
          <a:p>
            <a:pPr lvl="0"/>
            <a:r>
              <a:rPr lang="en-US" altLang="ja-JP" smtClean="0"/>
              <a:t>Click to edit Master text styles</a:t>
            </a:r>
          </a:p>
        </p:txBody>
      </p:sp>
      <p:sp>
        <p:nvSpPr>
          <p:cNvPr id="6" name="Content Placeholder 5"/>
          <p:cNvSpPr>
            <a:spLocks noGrp="1"/>
          </p:cNvSpPr>
          <p:nvPr>
            <p:ph sz="quarter" idx="4"/>
          </p:nvPr>
        </p:nvSpPr>
        <p:spPr>
          <a:xfrm>
            <a:off x="6193367" y="2174876"/>
            <a:ext cx="5389033" cy="3951288"/>
          </a:xfrm>
        </p:spPr>
        <p:txBody>
          <a:bodyPr/>
          <a:lstStyle>
            <a:lvl1pPr>
              <a:defRPr sz="2294"/>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7" name="Date Placeholder 6"/>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867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ltLang="ja-JP" smtClean="0"/>
              <a:t>Click to edit Master title style</a:t>
            </a:r>
            <a:endParaRPr lang="en-US" dirty="0"/>
          </a:p>
        </p:txBody>
      </p:sp>
      <p:sp>
        <p:nvSpPr>
          <p:cNvPr id="3" name="Date Placeholder 2"/>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88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16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41" b="1"/>
            </a:lvl1pPr>
          </a:lstStyle>
          <a:p>
            <a:r>
              <a:rPr lang="en-US" altLang="ja-JP" smtClean="0"/>
              <a:t>Click to edit Master title style</a:t>
            </a:r>
            <a:endParaRPr lang="en-US"/>
          </a:p>
        </p:txBody>
      </p:sp>
      <p:sp>
        <p:nvSpPr>
          <p:cNvPr id="3" name="Content Placeholder 2"/>
          <p:cNvSpPr>
            <a:spLocks noGrp="1"/>
          </p:cNvSpPr>
          <p:nvPr>
            <p:ph idx="1"/>
          </p:nvPr>
        </p:nvSpPr>
        <p:spPr>
          <a:xfrm>
            <a:off x="4766737" y="273052"/>
            <a:ext cx="6815667" cy="5853113"/>
          </a:xfrm>
        </p:spPr>
        <p:txBody>
          <a:bodyPr/>
          <a:lstStyle>
            <a:lvl1pPr>
              <a:defRPr sz="3088"/>
            </a:lvl1pPr>
            <a:lvl2pPr>
              <a:defRPr sz="2735"/>
            </a:lvl2pPr>
            <a:lvl3pPr>
              <a:defRPr sz="2294"/>
            </a:lvl3pPr>
            <a:lvl4pPr>
              <a:defRPr sz="1941"/>
            </a:lvl4pPr>
            <a:lvl5pPr>
              <a:defRPr sz="1941"/>
            </a:lvl5pPr>
            <a:lvl6pPr>
              <a:defRPr sz="1941"/>
            </a:lvl6pPr>
            <a:lvl7pPr>
              <a:defRPr sz="1941"/>
            </a:lvl7pPr>
            <a:lvl8pPr>
              <a:defRPr sz="1941"/>
            </a:lvl8pPr>
            <a:lvl9pPr>
              <a:defRPr sz="1941"/>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24"/>
            </a:lvl1pPr>
            <a:lvl2pPr marL="444659" indent="0">
              <a:buNone/>
              <a:defRPr sz="1147"/>
            </a:lvl2pPr>
            <a:lvl3pPr marL="889316" indent="0">
              <a:buNone/>
              <a:defRPr sz="971"/>
            </a:lvl3pPr>
            <a:lvl4pPr marL="1333975" indent="0">
              <a:buNone/>
              <a:defRPr sz="882"/>
            </a:lvl4pPr>
            <a:lvl5pPr marL="1778633" indent="0">
              <a:buNone/>
              <a:defRPr sz="882"/>
            </a:lvl5pPr>
            <a:lvl6pPr marL="2223292" indent="0">
              <a:buNone/>
              <a:defRPr sz="882"/>
            </a:lvl6pPr>
            <a:lvl7pPr marL="2667950" indent="0">
              <a:buNone/>
              <a:defRPr sz="882"/>
            </a:lvl7pPr>
            <a:lvl8pPr marL="3112609" indent="0">
              <a:buNone/>
              <a:defRPr sz="882"/>
            </a:lvl8pPr>
            <a:lvl9pPr marL="3557267" indent="0">
              <a:buNone/>
              <a:defRPr sz="882"/>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2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1941" b="1"/>
            </a:lvl1pPr>
          </a:lstStyle>
          <a:p>
            <a:r>
              <a:rPr lang="en-US" altLang="ja-JP" smtClean="0"/>
              <a:t>Click to edit Master title style</a:t>
            </a:r>
            <a:endParaRPr lang="en-US"/>
          </a:p>
        </p:txBody>
      </p:sp>
      <p:sp>
        <p:nvSpPr>
          <p:cNvPr id="3" name="Picture Placeholder 2"/>
          <p:cNvSpPr>
            <a:spLocks noGrp="1"/>
          </p:cNvSpPr>
          <p:nvPr>
            <p:ph type="pic" idx="1"/>
          </p:nvPr>
        </p:nvSpPr>
        <p:spPr>
          <a:xfrm>
            <a:off x="2389718" y="612776"/>
            <a:ext cx="7315200" cy="4114800"/>
          </a:xfrm>
        </p:spPr>
        <p:txBody>
          <a:bodyPr/>
          <a:lstStyle>
            <a:lvl1pPr marL="0" indent="0">
              <a:buNone/>
              <a:defRPr sz="3088"/>
            </a:lvl1pPr>
            <a:lvl2pPr marL="444659" indent="0">
              <a:buNone/>
              <a:defRPr sz="2735"/>
            </a:lvl2pPr>
            <a:lvl3pPr marL="889316" indent="0">
              <a:buNone/>
              <a:defRPr sz="2294"/>
            </a:lvl3pPr>
            <a:lvl4pPr marL="1333975" indent="0">
              <a:buNone/>
              <a:defRPr sz="1941"/>
            </a:lvl4pPr>
            <a:lvl5pPr marL="1778633" indent="0">
              <a:buNone/>
              <a:defRPr sz="1941"/>
            </a:lvl5pPr>
            <a:lvl6pPr marL="2223292" indent="0">
              <a:buNone/>
              <a:defRPr sz="1941"/>
            </a:lvl6pPr>
            <a:lvl7pPr marL="2667950" indent="0">
              <a:buNone/>
              <a:defRPr sz="1941"/>
            </a:lvl7pPr>
            <a:lvl8pPr marL="3112609" indent="0">
              <a:buNone/>
              <a:defRPr sz="1941"/>
            </a:lvl8pPr>
            <a:lvl9pPr marL="3557267" indent="0">
              <a:buNone/>
              <a:defRPr sz="1941"/>
            </a:lvl9pPr>
          </a:lstStyle>
          <a:p>
            <a:r>
              <a:rPr lang="en-US" altLang="ja-JP" smtClean="0"/>
              <a:t>Drag picture to placeholder or click icon to add</a:t>
            </a:r>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324"/>
            </a:lvl1pPr>
            <a:lvl2pPr marL="444659" indent="0">
              <a:buNone/>
              <a:defRPr sz="1147"/>
            </a:lvl2pPr>
            <a:lvl3pPr marL="889316" indent="0">
              <a:buNone/>
              <a:defRPr sz="971"/>
            </a:lvl3pPr>
            <a:lvl4pPr marL="1333975" indent="0">
              <a:buNone/>
              <a:defRPr sz="882"/>
            </a:lvl4pPr>
            <a:lvl5pPr marL="1778633" indent="0">
              <a:buNone/>
              <a:defRPr sz="882"/>
            </a:lvl5pPr>
            <a:lvl6pPr marL="2223292" indent="0">
              <a:buNone/>
              <a:defRPr sz="882"/>
            </a:lvl6pPr>
            <a:lvl7pPr marL="2667950" indent="0">
              <a:buNone/>
              <a:defRPr sz="882"/>
            </a:lvl7pPr>
            <a:lvl8pPr marL="3112609" indent="0">
              <a:buNone/>
              <a:defRPr sz="882"/>
            </a:lvl8pPr>
            <a:lvl9pPr marL="3557267" indent="0">
              <a:buNone/>
              <a:defRPr sz="882"/>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fld id="{6DDDDE2B-66E0-4DF5-83CC-93D0F578CFE4}" type="datetimeFigureOut">
              <a:rPr lang="en-US" smtClean="0">
                <a:solidFill>
                  <a:prstClr val="black">
                    <a:tint val="75000"/>
                  </a:prstClr>
                </a:solidFill>
              </a:rPr>
              <a:pPr/>
              <a:t>11/6/17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9795F-F594-45DF-992E-5A906A4236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765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838200"/>
          </a:xfrm>
          <a:prstGeom prst="rect">
            <a:avLst/>
          </a:prstGeom>
        </p:spPr>
        <p:txBody>
          <a:bodyPr vert="horz" lIns="100794" tIns="50397" rIns="100794" bIns="50397" rtlCol="0" anchor="ctr">
            <a:normAutofit/>
          </a:bodyPr>
          <a:lstStyle/>
          <a:p>
            <a:r>
              <a:rPr lang="en-US" altLang="ja-JP" smtClean="0"/>
              <a:t>Click to edit Master title style</a:t>
            </a:r>
            <a:endParaRPr lang="en-US" dirty="0"/>
          </a:p>
        </p:txBody>
      </p:sp>
      <p:sp>
        <p:nvSpPr>
          <p:cNvPr id="3" name="Text Placeholder 2"/>
          <p:cNvSpPr>
            <a:spLocks noGrp="1"/>
          </p:cNvSpPr>
          <p:nvPr>
            <p:ph type="body" idx="1"/>
          </p:nvPr>
        </p:nvSpPr>
        <p:spPr>
          <a:xfrm>
            <a:off x="609600" y="1219201"/>
            <a:ext cx="10972800" cy="4906963"/>
          </a:xfrm>
          <a:prstGeom prst="rect">
            <a:avLst/>
          </a:prstGeom>
        </p:spPr>
        <p:txBody>
          <a:bodyPr vert="horz" lIns="100794" tIns="50397" rIns="100794" bIns="50397" rtlCol="0">
            <a:normAutofit/>
          </a:bodyPr>
          <a:lstStyle/>
          <a:p>
            <a:pPr lvl="0"/>
            <a:r>
              <a:rPr lang="en-US" dirty="0" smtClean="0"/>
              <a:t>Click to insert text</a:t>
            </a:r>
          </a:p>
          <a:p>
            <a:pPr lvl="1"/>
            <a:r>
              <a:rPr lang="en-US" dirty="0" smtClean="0"/>
              <a:t>Second level</a:t>
            </a:r>
          </a:p>
          <a:p>
            <a:pPr lvl="2"/>
            <a:r>
              <a:rPr lang="en-US" dirty="0" smtClean="0"/>
              <a:t>Third level</a:t>
            </a:r>
          </a:p>
          <a:p>
            <a:pPr lvl="3"/>
            <a:r>
              <a:rPr lang="en-US" altLang="ja-JP"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6"/>
          </a:xfrm>
          <a:prstGeom prst="rect">
            <a:avLst/>
          </a:prstGeom>
        </p:spPr>
        <p:txBody>
          <a:bodyPr vert="horz" lIns="100794" tIns="50397" rIns="100794" bIns="50397" rtlCol="0" anchor="ctr"/>
          <a:lstStyle>
            <a:lvl1pPr algn="l">
              <a:defRPr sz="1147">
                <a:solidFill>
                  <a:schemeClr val="tx1">
                    <a:tint val="75000"/>
                  </a:schemeClr>
                </a:solidFill>
              </a:defRPr>
            </a:lvl1pPr>
          </a:lstStyle>
          <a:p>
            <a:pPr>
              <a:lnSpc>
                <a:spcPct val="41000"/>
              </a:lnSpc>
            </a:pPr>
            <a:fld id="{6DDDDE2B-66E0-4DF5-83CC-93D0F578CFE4}" type="datetimeFigureOut">
              <a:rPr lang="en-US" smtClean="0">
                <a:solidFill>
                  <a:prstClr val="black">
                    <a:tint val="75000"/>
                  </a:prstClr>
                </a:solidFill>
              </a:rPr>
              <a:pPr>
                <a:lnSpc>
                  <a:spcPct val="41000"/>
                </a:lnSpc>
              </a:pPr>
              <a:t>11/6/17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00794" tIns="50397" rIns="100794" bIns="50397" rtlCol="0" anchor="ctr"/>
          <a:lstStyle>
            <a:lvl1pPr algn="ctr">
              <a:defRPr sz="1147">
                <a:solidFill>
                  <a:schemeClr val="tx1">
                    <a:tint val="75000"/>
                  </a:schemeClr>
                </a:solidFill>
              </a:defRPr>
            </a:lvl1pPr>
          </a:lstStyle>
          <a:p>
            <a:pPr>
              <a:lnSpc>
                <a:spcPct val="41000"/>
              </a:lnSpc>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00794" tIns="50397" rIns="100794" bIns="50397" rtlCol="0" anchor="ctr"/>
          <a:lstStyle>
            <a:lvl1pPr algn="r">
              <a:defRPr sz="1147">
                <a:solidFill>
                  <a:schemeClr val="tx1">
                    <a:tint val="75000"/>
                  </a:schemeClr>
                </a:solidFill>
              </a:defRPr>
            </a:lvl1pPr>
          </a:lstStyle>
          <a:p>
            <a:pPr>
              <a:lnSpc>
                <a:spcPct val="41000"/>
              </a:lnSpc>
            </a:pPr>
            <a:fld id="{3E09795F-F594-45DF-992E-5A906A4236CE}" type="slidenum">
              <a:rPr lang="en-US" smtClean="0">
                <a:solidFill>
                  <a:prstClr val="black">
                    <a:tint val="75000"/>
                  </a:prstClr>
                </a:solidFill>
              </a:rPr>
              <a:pPr>
                <a:lnSpc>
                  <a:spcPct val="41000"/>
                </a:lnSpc>
              </a:pPr>
              <a:t>‹#›</a:t>
            </a:fld>
            <a:endParaRPr lang="en-US">
              <a:solidFill>
                <a:prstClr val="black">
                  <a:tint val="75000"/>
                </a:prstClr>
              </a:solidFill>
            </a:endParaRPr>
          </a:p>
        </p:txBody>
      </p:sp>
    </p:spTree>
    <p:extLst>
      <p:ext uri="{BB962C8B-B14F-4D97-AF65-F5344CB8AC3E}">
        <p14:creationId xmlns:p14="http://schemas.microsoft.com/office/powerpoint/2010/main" val="738804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defTabSz="889409" rtl="0" eaLnBrk="1" latinLnBrk="0" hangingPunct="1">
        <a:spcBef>
          <a:spcPct val="0"/>
        </a:spcBef>
        <a:buNone/>
        <a:defRPr kumimoji="1" sz="3530" b="1" kern="1200">
          <a:solidFill>
            <a:schemeClr val="tx2">
              <a:lumMod val="75000"/>
            </a:schemeClr>
          </a:solidFill>
          <a:latin typeface="+mj-lt"/>
          <a:ea typeface="+mj-ea"/>
          <a:cs typeface="+mj-cs"/>
        </a:defRPr>
      </a:lvl1pPr>
    </p:titleStyle>
    <p:bodyStyle>
      <a:lvl1pPr marL="0" indent="0" algn="l" defTabSz="889409" rtl="0" eaLnBrk="1" latinLnBrk="0" hangingPunct="1">
        <a:spcBef>
          <a:spcPct val="20000"/>
        </a:spcBef>
        <a:buClr>
          <a:schemeClr val="bg1"/>
        </a:buClr>
        <a:buSzPct val="25000"/>
        <a:buFont typeface="Arial" pitchFamily="34" charset="0"/>
        <a:buChar char="•"/>
        <a:defRPr kumimoji="1" sz="2735" b="1" kern="1200">
          <a:solidFill>
            <a:schemeClr val="accent2">
              <a:lumMod val="75000"/>
            </a:schemeClr>
          </a:solidFill>
          <a:latin typeface="+mn-lt"/>
          <a:ea typeface="+mn-ea"/>
          <a:cs typeface="+mn-cs"/>
        </a:defRPr>
      </a:lvl1pPr>
      <a:lvl2pPr marL="249034" indent="-249034" algn="l" defTabSz="889409" rtl="0" eaLnBrk="1" latinLnBrk="0" hangingPunct="1">
        <a:spcBef>
          <a:spcPct val="20000"/>
        </a:spcBef>
        <a:buFont typeface="Wingdings" pitchFamily="2" charset="2"/>
        <a:buChar char="§"/>
        <a:defRPr kumimoji="1" sz="2735" b="1" kern="1200">
          <a:solidFill>
            <a:schemeClr val="accent2">
              <a:lumMod val="75000"/>
            </a:schemeClr>
          </a:solidFill>
          <a:latin typeface="+mn-lt"/>
          <a:ea typeface="+mn-ea"/>
          <a:cs typeface="+mn-cs"/>
        </a:defRPr>
      </a:lvl2pPr>
      <a:lvl3pPr marL="444705" indent="-88941" algn="l" defTabSz="889409" rtl="0" eaLnBrk="1" latinLnBrk="0" hangingPunct="1">
        <a:spcBef>
          <a:spcPct val="20000"/>
        </a:spcBef>
        <a:buClr>
          <a:schemeClr val="bg1"/>
        </a:buClr>
        <a:buSzPct val="25000"/>
        <a:buFont typeface="Arial" pitchFamily="34" charset="0"/>
        <a:buChar char="•"/>
        <a:defRPr kumimoji="1" sz="2294" b="1" kern="1200" baseline="0">
          <a:solidFill>
            <a:schemeClr val="accent4">
              <a:lumMod val="75000"/>
            </a:schemeClr>
          </a:solidFill>
          <a:latin typeface="+mn-lt"/>
          <a:ea typeface="+mn-ea"/>
          <a:cs typeface="+mn-cs"/>
        </a:defRPr>
      </a:lvl3pPr>
      <a:lvl4pPr marL="667056" indent="-222352" algn="l" defTabSz="889409" rtl="0" eaLnBrk="1" latinLnBrk="0" hangingPunct="1">
        <a:spcBef>
          <a:spcPct val="20000"/>
        </a:spcBef>
        <a:buFont typeface="Wingdings" pitchFamily="2" charset="2"/>
        <a:buChar char="§"/>
        <a:defRPr kumimoji="1" sz="2294" kern="1200">
          <a:solidFill>
            <a:schemeClr val="accent4">
              <a:lumMod val="75000"/>
            </a:schemeClr>
          </a:solidFill>
          <a:latin typeface="+mn-lt"/>
          <a:ea typeface="+mn-ea"/>
          <a:cs typeface="+mn-cs"/>
        </a:defRPr>
      </a:lvl4pPr>
      <a:lvl5pPr marL="889409" indent="0" algn="l" defTabSz="889409" rtl="0" eaLnBrk="1" latinLnBrk="0" hangingPunct="1">
        <a:spcBef>
          <a:spcPct val="20000"/>
        </a:spcBef>
        <a:buFontTx/>
        <a:buNone/>
        <a:defRPr kumimoji="1" sz="1941" kern="1200">
          <a:solidFill>
            <a:schemeClr val="accent6">
              <a:lumMod val="75000"/>
            </a:schemeClr>
          </a:solidFill>
          <a:latin typeface="+mn-lt"/>
          <a:ea typeface="+mn-ea"/>
          <a:cs typeface="+mn-cs"/>
        </a:defRPr>
      </a:lvl5pPr>
      <a:lvl6pPr marL="2445875" indent="-222352" algn="l" defTabSz="889409" rtl="0" eaLnBrk="1" latinLnBrk="0" hangingPunct="1">
        <a:spcBef>
          <a:spcPct val="20000"/>
        </a:spcBef>
        <a:buFont typeface="Arial" pitchFamily="34" charset="0"/>
        <a:buChar char="•"/>
        <a:defRPr kumimoji="1" sz="1941" kern="1200">
          <a:solidFill>
            <a:schemeClr val="tx1"/>
          </a:solidFill>
          <a:latin typeface="+mn-lt"/>
          <a:ea typeface="+mn-ea"/>
          <a:cs typeface="+mn-cs"/>
        </a:defRPr>
      </a:lvl6pPr>
      <a:lvl7pPr marL="2890579" indent="-222352" algn="l" defTabSz="889409" rtl="0" eaLnBrk="1" latinLnBrk="0" hangingPunct="1">
        <a:spcBef>
          <a:spcPct val="20000"/>
        </a:spcBef>
        <a:buFont typeface="Arial" pitchFamily="34" charset="0"/>
        <a:buChar char="•"/>
        <a:defRPr kumimoji="1" sz="1941" kern="1200">
          <a:solidFill>
            <a:schemeClr val="tx1"/>
          </a:solidFill>
          <a:latin typeface="+mn-lt"/>
          <a:ea typeface="+mn-ea"/>
          <a:cs typeface="+mn-cs"/>
        </a:defRPr>
      </a:lvl7pPr>
      <a:lvl8pPr marL="3335284" indent="-222352" algn="l" defTabSz="889409" rtl="0" eaLnBrk="1" latinLnBrk="0" hangingPunct="1">
        <a:spcBef>
          <a:spcPct val="20000"/>
        </a:spcBef>
        <a:buFont typeface="Arial" pitchFamily="34" charset="0"/>
        <a:buChar char="•"/>
        <a:defRPr kumimoji="1" sz="1941" kern="1200">
          <a:solidFill>
            <a:schemeClr val="tx1"/>
          </a:solidFill>
          <a:latin typeface="+mn-lt"/>
          <a:ea typeface="+mn-ea"/>
          <a:cs typeface="+mn-cs"/>
        </a:defRPr>
      </a:lvl8pPr>
      <a:lvl9pPr marL="3779988" indent="-222352" algn="l" defTabSz="889409" rtl="0" eaLnBrk="1" latinLnBrk="0" hangingPunct="1">
        <a:spcBef>
          <a:spcPct val="20000"/>
        </a:spcBef>
        <a:buFont typeface="Arial" pitchFamily="34" charset="0"/>
        <a:buChar char="•"/>
        <a:defRPr kumimoji="1" sz="1941" kern="1200">
          <a:solidFill>
            <a:schemeClr val="tx1"/>
          </a:solidFill>
          <a:latin typeface="+mn-lt"/>
          <a:ea typeface="+mn-ea"/>
          <a:cs typeface="+mn-cs"/>
        </a:defRPr>
      </a:lvl9pPr>
    </p:bodyStyle>
    <p:otherStyle>
      <a:defPPr>
        <a:defRPr lang="en-US"/>
      </a:defPPr>
      <a:lvl1pPr marL="0" algn="l" defTabSz="889409" rtl="0" eaLnBrk="1" latinLnBrk="0" hangingPunct="1">
        <a:defRPr kumimoji="1" sz="1765" kern="1200">
          <a:solidFill>
            <a:schemeClr val="tx1"/>
          </a:solidFill>
          <a:latin typeface="+mn-lt"/>
          <a:ea typeface="+mn-ea"/>
          <a:cs typeface="+mn-cs"/>
        </a:defRPr>
      </a:lvl1pPr>
      <a:lvl2pPr marL="444705" algn="l" defTabSz="889409" rtl="0" eaLnBrk="1" latinLnBrk="0" hangingPunct="1">
        <a:defRPr kumimoji="1" sz="1765" kern="1200">
          <a:solidFill>
            <a:schemeClr val="tx1"/>
          </a:solidFill>
          <a:latin typeface="+mn-lt"/>
          <a:ea typeface="+mn-ea"/>
          <a:cs typeface="+mn-cs"/>
        </a:defRPr>
      </a:lvl2pPr>
      <a:lvl3pPr marL="889409" algn="l" defTabSz="889409" rtl="0" eaLnBrk="1" latinLnBrk="0" hangingPunct="1">
        <a:defRPr kumimoji="1" sz="1765" kern="1200">
          <a:solidFill>
            <a:schemeClr val="tx1"/>
          </a:solidFill>
          <a:latin typeface="+mn-lt"/>
          <a:ea typeface="+mn-ea"/>
          <a:cs typeface="+mn-cs"/>
        </a:defRPr>
      </a:lvl3pPr>
      <a:lvl4pPr marL="1334114" algn="l" defTabSz="889409" rtl="0" eaLnBrk="1" latinLnBrk="0" hangingPunct="1">
        <a:defRPr kumimoji="1" sz="1765" kern="1200">
          <a:solidFill>
            <a:schemeClr val="tx1"/>
          </a:solidFill>
          <a:latin typeface="+mn-lt"/>
          <a:ea typeface="+mn-ea"/>
          <a:cs typeface="+mn-cs"/>
        </a:defRPr>
      </a:lvl4pPr>
      <a:lvl5pPr marL="1778818" algn="l" defTabSz="889409" rtl="0" eaLnBrk="1" latinLnBrk="0" hangingPunct="1">
        <a:defRPr kumimoji="1" sz="1765" kern="1200">
          <a:solidFill>
            <a:schemeClr val="tx1"/>
          </a:solidFill>
          <a:latin typeface="+mn-lt"/>
          <a:ea typeface="+mn-ea"/>
          <a:cs typeface="+mn-cs"/>
        </a:defRPr>
      </a:lvl5pPr>
      <a:lvl6pPr marL="2223523" algn="l" defTabSz="889409" rtl="0" eaLnBrk="1" latinLnBrk="0" hangingPunct="1">
        <a:defRPr kumimoji="1" sz="1765" kern="1200">
          <a:solidFill>
            <a:schemeClr val="tx1"/>
          </a:solidFill>
          <a:latin typeface="+mn-lt"/>
          <a:ea typeface="+mn-ea"/>
          <a:cs typeface="+mn-cs"/>
        </a:defRPr>
      </a:lvl6pPr>
      <a:lvl7pPr marL="2668227" algn="l" defTabSz="889409" rtl="0" eaLnBrk="1" latinLnBrk="0" hangingPunct="1">
        <a:defRPr kumimoji="1" sz="1765" kern="1200">
          <a:solidFill>
            <a:schemeClr val="tx1"/>
          </a:solidFill>
          <a:latin typeface="+mn-lt"/>
          <a:ea typeface="+mn-ea"/>
          <a:cs typeface="+mn-cs"/>
        </a:defRPr>
      </a:lvl7pPr>
      <a:lvl8pPr marL="3112932" algn="l" defTabSz="889409" rtl="0" eaLnBrk="1" latinLnBrk="0" hangingPunct="1">
        <a:defRPr kumimoji="1" sz="1765" kern="1200">
          <a:solidFill>
            <a:schemeClr val="tx1"/>
          </a:solidFill>
          <a:latin typeface="+mn-lt"/>
          <a:ea typeface="+mn-ea"/>
          <a:cs typeface="+mn-cs"/>
        </a:defRPr>
      </a:lvl8pPr>
      <a:lvl9pPr marL="3557636" algn="l" defTabSz="889409" rtl="0" eaLnBrk="1" latinLnBrk="0" hangingPunct="1">
        <a:defRPr kumimoji="1"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cf.ac.uk/Dave/JAVA/boltzman/Necker.html" TargetMode="Externa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hyperlink" Target="https://class.coursera.org/neuralnets-2012-001/lecture/129"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lass.coursera.org/neuralnets-2012-001/lecture/133" TargetMode="External"/><Relationship Id="rId4" Type="http://schemas.openxmlformats.org/officeDocument/2006/relationships/hyperlink" Target="https://class.coursera.org/neuralnets-2012-001/lecture/139"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 Courses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CSCI 5922 </a:t>
            </a:r>
            <a:r>
              <a:rPr lang="mr-IN" dirty="0" smtClean="0"/>
              <a:t>–</a:t>
            </a:r>
            <a:r>
              <a:rPr lang="en-US" smtClean="0"/>
              <a:t> Probabilistic Models</a:t>
            </a:r>
            <a:endParaRPr lang="en-US" dirty="0" smtClean="0"/>
          </a:p>
          <a:p>
            <a:r>
              <a:rPr lang="en-US" dirty="0"/>
              <a:t/>
            </a:r>
            <a:br>
              <a:rPr lang="en-US" dirty="0"/>
            </a:br>
            <a:r>
              <a:rPr lang="en-US" dirty="0" smtClean="0"/>
              <a:t>CSCI 7000 -- Mind </a:t>
            </a:r>
            <a:r>
              <a:rPr lang="en-US" dirty="0"/>
              <a:t>Reading </a:t>
            </a:r>
            <a:r>
              <a:rPr lang="en-US" dirty="0" smtClean="0"/>
              <a:t>Machines Sidney </a:t>
            </a:r>
            <a:r>
              <a:rPr lang="en-US" dirty="0" err="1" smtClean="0"/>
              <a:t>D’Mello</a:t>
            </a:r>
            <a:r>
              <a:rPr lang="en-US" b="0" dirty="0"/>
              <a:t/>
            </a:r>
            <a:br>
              <a:rPr lang="en-US" b="0" dirty="0"/>
            </a:br>
            <a:r>
              <a:rPr lang="en-US" b="0" dirty="0" smtClean="0"/>
              <a:t>W</a:t>
            </a:r>
            <a:r>
              <a:rPr lang="en-US" b="0" dirty="0"/>
              <a:t> </a:t>
            </a:r>
            <a:r>
              <a:rPr lang="en-US" b="0" dirty="0" smtClean="0"/>
              <a:t>2:00-4:30</a:t>
            </a:r>
            <a:br>
              <a:rPr lang="en-US" b="0" dirty="0" smtClean="0"/>
            </a:br>
            <a:r>
              <a:rPr lang="en-US" b="0" dirty="0" smtClean="0"/>
              <a:t>MUEN D418</a:t>
            </a:r>
            <a:r>
              <a:rPr lang="en-US" b="0" dirty="0"/>
              <a:t> </a:t>
            </a:r>
          </a:p>
          <a:p>
            <a:r>
              <a:rPr lang="en-US" b="0" dirty="0"/>
              <a:t>Can we teach computers how to read peoples’ thoughts and feelings to improve engagement, efficiency, and effectiveness? For example, can computers tell when their users are confused or frustrated, mentally zoned out, cognitively overloaded, or in an optimal mental state? This course will teach you how to make computers smarter and more human-like by reading their users’ minds (much like we do). In this interdisciplinary research-focused course, you will read, present, and discuss key papers in the fields of affective computing, attentional computing, augmented cognition, and multimodal interaction. You will also apply what you learned by developing your own research project. By the end of the course, you will be knowledgeable about the relevant theories and technologies, have conducted hands-on research in the area, and will have sharpened your critical thinking and scientific discourse skills.</a:t>
            </a:r>
          </a:p>
          <a:p>
            <a:r>
              <a:rPr lang="en-US" b="0" dirty="0"/>
              <a:t/>
            </a:r>
            <a:br>
              <a:rPr lang="en-US" b="0" dirty="0"/>
            </a:br>
            <a:endParaRPr lang="en-US" b="0" dirty="0"/>
          </a:p>
          <a:p>
            <a:endParaRPr lang="en-US" dirty="0"/>
          </a:p>
        </p:txBody>
      </p:sp>
    </p:spTree>
    <p:extLst>
      <p:ext uri="{BB962C8B-B14F-4D97-AF65-F5344CB8AC3E}">
        <p14:creationId xmlns:p14="http://schemas.microsoft.com/office/powerpoint/2010/main" val="384441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One Interpretation of Necker Cube</a:t>
            </a:r>
            <a:endParaRPr lang="en-US" dirty="0"/>
          </a:p>
        </p:txBody>
      </p:sp>
      <p:pic>
        <p:nvPicPr>
          <p:cNvPr id="6" name="Picture 5" descr="img-150224214618.pdf"/>
          <p:cNvPicPr>
            <a:picLocks noChangeAspect="1"/>
          </p:cNvPicPr>
          <p:nvPr/>
        </p:nvPicPr>
        <p:blipFill rotWithShape="1">
          <a:blip r:embed="rId3">
            <a:extLst>
              <a:ext uri="{28A0092B-C50C-407E-A947-70E740481C1C}">
                <a14:useLocalDpi xmlns:a14="http://schemas.microsoft.com/office/drawing/2010/main" val="0"/>
              </a:ext>
            </a:extLst>
          </a:blip>
          <a:srcRect t="4983" r="15137" b="59638"/>
          <a:stretch/>
        </p:blipFill>
        <p:spPr>
          <a:xfrm>
            <a:off x="216061" y="1691952"/>
            <a:ext cx="4719732" cy="2426343"/>
          </a:xfrm>
          <a:prstGeom prst="rect">
            <a:avLst/>
          </a:prstGeom>
        </p:spPr>
      </p:pic>
      <p:pic>
        <p:nvPicPr>
          <p:cNvPr id="4" name="Picture 3" descr="img-150224214618.pdf"/>
          <p:cNvPicPr>
            <a:picLocks noChangeAspect="1"/>
          </p:cNvPicPr>
          <p:nvPr/>
        </p:nvPicPr>
        <p:blipFill rotWithShape="1">
          <a:blip r:embed="rId3">
            <a:extLst>
              <a:ext uri="{28A0092B-C50C-407E-A947-70E740481C1C}">
                <a14:useLocalDpi xmlns:a14="http://schemas.microsoft.com/office/drawing/2010/main" val="0"/>
              </a:ext>
            </a:extLst>
          </a:blip>
          <a:srcRect t="40338"/>
          <a:stretch/>
        </p:blipFill>
        <p:spPr>
          <a:xfrm>
            <a:off x="5625939" y="1783706"/>
            <a:ext cx="6346620" cy="4669179"/>
          </a:xfrm>
          <a:prstGeom prst="rect">
            <a:avLst/>
          </a:prstGeom>
        </p:spPr>
      </p:pic>
    </p:spTree>
    <p:extLst>
      <p:ext uri="{BB962C8B-B14F-4D97-AF65-F5344CB8AC3E}">
        <p14:creationId xmlns:p14="http://schemas.microsoft.com/office/powerpoint/2010/main" val="2143949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1502242147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378" y="0"/>
            <a:ext cx="5344382" cy="6858000"/>
          </a:xfrm>
          <a:prstGeom prst="rect">
            <a:avLst/>
          </a:prstGeom>
        </p:spPr>
      </p:pic>
    </p:spTree>
    <p:extLst>
      <p:ext uri="{BB962C8B-B14F-4D97-AF65-F5344CB8AC3E}">
        <p14:creationId xmlns:p14="http://schemas.microsoft.com/office/powerpoint/2010/main" val="729671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201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802" y="0"/>
            <a:ext cx="5591608" cy="6858000"/>
          </a:xfrm>
          <a:prstGeom prst="rect">
            <a:avLst/>
          </a:prstGeom>
        </p:spPr>
      </p:pic>
    </p:spTree>
    <p:extLst>
      <p:ext uri="{BB962C8B-B14F-4D97-AF65-F5344CB8AC3E}">
        <p14:creationId xmlns:p14="http://schemas.microsoft.com/office/powerpoint/2010/main" val="1453544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149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075" y="0"/>
            <a:ext cx="5799851" cy="6858000"/>
          </a:xfrm>
          <a:prstGeom prst="rect">
            <a:avLst/>
          </a:prstGeom>
        </p:spPr>
      </p:pic>
    </p:spTree>
    <p:extLst>
      <p:ext uri="{BB962C8B-B14F-4D97-AF65-F5344CB8AC3E}">
        <p14:creationId xmlns:p14="http://schemas.microsoft.com/office/powerpoint/2010/main" val="2103927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Hopfield Networks</a:t>
            </a:r>
            <a:endParaRPr lang="en-US" dirty="0"/>
          </a:p>
        </p:txBody>
      </p:sp>
      <p:sp>
        <p:nvSpPr>
          <p:cNvPr id="3" name="Content Placeholder 2"/>
          <p:cNvSpPr>
            <a:spLocks noGrp="1"/>
          </p:cNvSpPr>
          <p:nvPr>
            <p:ph idx="1"/>
          </p:nvPr>
        </p:nvSpPr>
        <p:spPr/>
        <p:txBody>
          <a:bodyPr>
            <a:normAutofit/>
          </a:bodyPr>
          <a:lstStyle/>
          <a:p>
            <a:r>
              <a:rPr lang="en-US" dirty="0" smtClean="0"/>
              <a:t>Binary-threshold units</a:t>
            </a:r>
          </a:p>
          <a:p>
            <a:r>
              <a:rPr lang="en-US" dirty="0" smtClean="0"/>
              <a:t>Asynchronous update</a:t>
            </a:r>
          </a:p>
          <a:p>
            <a:r>
              <a:rPr lang="en-US" dirty="0" smtClean="0"/>
              <a:t>Symmetric weights</a:t>
            </a:r>
          </a:p>
          <a:p>
            <a:r>
              <a:rPr lang="en-US" dirty="0" smtClean="0"/>
              <a:t>Solves an optimization problem</a:t>
            </a:r>
          </a:p>
          <a:p>
            <a:pPr lvl="1"/>
            <a:r>
              <a:rPr lang="en-US" dirty="0" smtClean="0"/>
              <a:t>minimize energy (or cost or potential)</a:t>
            </a:r>
          </a:p>
          <a:p>
            <a:pPr lvl="1"/>
            <a:r>
              <a:rPr lang="en-US" dirty="0" smtClean="0"/>
              <a:t>maximize harmony (or goodness-of-fit)</a:t>
            </a:r>
          </a:p>
          <a:p>
            <a:pPr lvl="1"/>
            <a:r>
              <a:rPr lang="en-US" dirty="0" smtClean="0"/>
              <a:t>search for parameters (activities) that produce the best solution</a:t>
            </a:r>
          </a:p>
        </p:txBody>
      </p:sp>
    </p:spTree>
    <p:extLst>
      <p:ext uri="{BB962C8B-B14F-4D97-AF65-F5344CB8AC3E}">
        <p14:creationId xmlns:p14="http://schemas.microsoft.com/office/powerpoint/2010/main" val="235475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150224215002.pdf"/>
          <p:cNvPicPr>
            <a:picLocks noGrp="1" noChangeAspect="1"/>
          </p:cNvPicPr>
          <p:nvPr>
            <p:ph idx="1"/>
          </p:nvPr>
        </p:nvPicPr>
        <p:blipFill>
          <a:blip r:embed="rId2">
            <a:extLst>
              <a:ext uri="{28A0092B-C50C-407E-A947-70E740481C1C}">
                <a14:useLocalDpi xmlns:a14="http://schemas.microsoft.com/office/drawing/2010/main" val="0"/>
              </a:ext>
            </a:extLst>
          </a:blip>
          <a:srcRect t="-3231" b="-3231"/>
          <a:stretch>
            <a:fillRect/>
          </a:stretch>
        </p:blipFill>
        <p:spPr/>
      </p:pic>
      <p:sp>
        <p:nvSpPr>
          <p:cNvPr id="5" name="TextBox 4"/>
          <p:cNvSpPr txBox="1"/>
          <p:nvPr/>
        </p:nvSpPr>
        <p:spPr>
          <a:xfrm>
            <a:off x="9900010" y="1897784"/>
            <a:ext cx="180731" cy="363946"/>
          </a:xfrm>
          <a:prstGeom prst="rect">
            <a:avLst/>
          </a:prstGeom>
          <a:noFill/>
        </p:spPr>
        <p:txBody>
          <a:bodyPr wrap="square" rtlCol="0">
            <a:spAutoFit/>
          </a:bodyPr>
          <a:lstStyle/>
          <a:p>
            <a:r>
              <a:rPr lang="en-US" sz="1765" b="1" dirty="0">
                <a:solidFill>
                  <a:schemeClr val="accent4">
                    <a:lumMod val="50000"/>
                  </a:schemeClr>
                </a:solidFill>
              </a:rPr>
              <a:t>y</a:t>
            </a:r>
            <a:endParaRPr lang="en-US" sz="1765" b="1" dirty="0">
              <a:solidFill>
                <a:schemeClr val="accent4">
                  <a:lumMod val="50000"/>
                </a:schemeClr>
              </a:solidFill>
            </a:endParaRPr>
          </a:p>
        </p:txBody>
      </p:sp>
      <p:sp>
        <p:nvSpPr>
          <p:cNvPr id="6" name="TextBox 5"/>
          <p:cNvSpPr txBox="1"/>
          <p:nvPr/>
        </p:nvSpPr>
        <p:spPr>
          <a:xfrm>
            <a:off x="9900010" y="2221402"/>
            <a:ext cx="180731" cy="363946"/>
          </a:xfrm>
          <a:prstGeom prst="rect">
            <a:avLst/>
          </a:prstGeom>
          <a:noFill/>
        </p:spPr>
        <p:txBody>
          <a:bodyPr wrap="square" rtlCol="0">
            <a:spAutoFit/>
          </a:bodyPr>
          <a:lstStyle/>
          <a:p>
            <a:r>
              <a:rPr lang="en-US" sz="1765" b="1" dirty="0">
                <a:solidFill>
                  <a:schemeClr val="accent4">
                    <a:lumMod val="50000"/>
                  </a:schemeClr>
                </a:solidFill>
              </a:rPr>
              <a:t>h</a:t>
            </a:r>
            <a:endParaRPr lang="en-US" sz="1765" b="1" dirty="0">
              <a:solidFill>
                <a:schemeClr val="accent4">
                  <a:lumMod val="50000"/>
                </a:schemeClr>
              </a:solidFill>
            </a:endParaRPr>
          </a:p>
        </p:txBody>
      </p:sp>
    </p:spTree>
    <p:extLst>
      <p:ext uri="{BB962C8B-B14F-4D97-AF65-F5344CB8AC3E}">
        <p14:creationId xmlns:p14="http://schemas.microsoft.com/office/powerpoint/2010/main" val="1965917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1502242222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442" y="0"/>
            <a:ext cx="5691116" cy="6858000"/>
          </a:xfrm>
          <a:prstGeom prst="rect">
            <a:avLst/>
          </a:prstGeom>
        </p:spPr>
      </p:pic>
    </p:spTree>
    <p:extLst>
      <p:ext uri="{BB962C8B-B14F-4D97-AF65-F5344CB8AC3E}">
        <p14:creationId xmlns:p14="http://schemas.microsoft.com/office/powerpoint/2010/main" val="2145479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6034" y="4056411"/>
            <a:ext cx="5827059" cy="2711824"/>
          </a:xfrm>
          <a:prstGeom prst="rect">
            <a:avLst/>
          </a:prstGeom>
        </p:spPr>
      </p:pic>
      <p:sp>
        <p:nvSpPr>
          <p:cNvPr id="3" name="Title 2"/>
          <p:cNvSpPr>
            <a:spLocks noGrp="1"/>
          </p:cNvSpPr>
          <p:nvPr>
            <p:ph type="title"/>
          </p:nvPr>
        </p:nvSpPr>
        <p:spPr/>
        <p:txBody>
          <a:bodyPr>
            <a:normAutofit/>
          </a:bodyPr>
          <a:lstStyle/>
          <a:p>
            <a:r>
              <a:rPr lang="en-US" dirty="0" smtClean="0"/>
              <a:t>Hopfield Net As Content </a:t>
            </a:r>
            <a:r>
              <a:rPr lang="en-US" dirty="0" err="1" smtClean="0"/>
              <a:t>Addressible</a:t>
            </a:r>
            <a:r>
              <a:rPr lang="en-US" dirty="0" smtClean="0"/>
              <a:t> Memory</a:t>
            </a:r>
            <a:endParaRPr lang="en-US" dirty="0"/>
          </a:p>
        </p:txBody>
      </p:sp>
      <p:sp>
        <p:nvSpPr>
          <p:cNvPr id="4" name="Content Placeholder 3"/>
          <p:cNvSpPr>
            <a:spLocks noGrp="1"/>
          </p:cNvSpPr>
          <p:nvPr>
            <p:ph idx="1"/>
          </p:nvPr>
        </p:nvSpPr>
        <p:spPr>
          <a:xfrm>
            <a:off x="1954308" y="1371603"/>
            <a:ext cx="8135471" cy="2828859"/>
          </a:xfrm>
        </p:spPr>
        <p:txBody>
          <a:bodyPr>
            <a:normAutofit lnSpcReduction="10000"/>
          </a:bodyPr>
          <a:lstStyle/>
          <a:p>
            <a:r>
              <a:rPr lang="en-US" dirty="0" smtClean="0"/>
              <a:t>Won’t discuss training procedure because it’s dorky</a:t>
            </a:r>
          </a:p>
          <a:p>
            <a:pPr lvl="1"/>
            <a:r>
              <a:rPr lang="en-US" dirty="0" err="1" smtClean="0"/>
              <a:t>Hebbian</a:t>
            </a:r>
            <a:r>
              <a:rPr lang="en-US" dirty="0" smtClean="0"/>
              <a:t>  learning</a:t>
            </a:r>
          </a:p>
          <a:p>
            <a:r>
              <a:rPr lang="en-US" dirty="0" smtClean="0"/>
              <a:t>Training on set of patterns causes them to become attractors</a:t>
            </a:r>
          </a:p>
          <a:p>
            <a:r>
              <a:rPr lang="en-US" dirty="0" smtClean="0"/>
              <a:t>Degraded input is mapped to nearest attractor</a:t>
            </a:r>
            <a:endParaRPr lang="en-US" dirty="0"/>
          </a:p>
        </p:txBody>
      </p:sp>
    </p:spTree>
    <p:extLst>
      <p:ext uri="{BB962C8B-B14F-4D97-AF65-F5344CB8AC3E}">
        <p14:creationId xmlns:p14="http://schemas.microsoft.com/office/powerpoint/2010/main" val="68259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22315.pdf"/>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3290901" y="0"/>
            <a:ext cx="5610198" cy="6858000"/>
          </a:xfrm>
          <a:prstGeom prst="rect">
            <a:avLst/>
          </a:prstGeom>
        </p:spPr>
      </p:pic>
    </p:spTree>
    <p:extLst>
      <p:ext uri="{BB962C8B-B14F-4D97-AF65-F5344CB8AC3E}">
        <p14:creationId xmlns:p14="http://schemas.microsoft.com/office/powerpoint/2010/main" val="507329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Boltzmann Machine Demo</a:t>
            </a:r>
            <a:endParaRPr lang="en-US" dirty="0"/>
          </a:p>
        </p:txBody>
      </p:sp>
      <p:sp>
        <p:nvSpPr>
          <p:cNvPr id="3" name="Content Placeholder 2"/>
          <p:cNvSpPr>
            <a:spLocks noGrp="1"/>
          </p:cNvSpPr>
          <p:nvPr>
            <p:ph idx="1"/>
          </p:nvPr>
        </p:nvSpPr>
        <p:spPr/>
        <p:txBody>
          <a:bodyPr>
            <a:normAutofit/>
          </a:bodyPr>
          <a:lstStyle/>
          <a:p>
            <a:r>
              <a:rPr lang="en-US" sz="2206" dirty="0">
                <a:hlinkClick r:id="rId2"/>
              </a:rPr>
              <a:t>Necker Cube Demo (Simon Dennis)</a:t>
            </a:r>
            <a:endParaRPr lang="en-US" sz="2206" dirty="0"/>
          </a:p>
        </p:txBody>
      </p:sp>
      <p:pic>
        <p:nvPicPr>
          <p:cNvPr id="4" name="Picture 3" descr="Screen Shot 2015-02-24 at 10.02.25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543" y="2148995"/>
            <a:ext cx="3574676" cy="4112559"/>
          </a:xfrm>
          <a:prstGeom prst="rect">
            <a:avLst/>
          </a:prstGeom>
        </p:spPr>
      </p:pic>
    </p:spTree>
    <p:extLst>
      <p:ext uri="{BB962C8B-B14F-4D97-AF65-F5344CB8AC3E}">
        <p14:creationId xmlns:p14="http://schemas.microsoft.com/office/powerpoint/2010/main" val="1173416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CSCI 5922</a:t>
            </a:r>
            <a:br>
              <a:rPr lang="en-US" dirty="0" smtClean="0"/>
            </a:br>
            <a:r>
              <a:rPr lang="en-US" dirty="0" smtClean="0"/>
              <a:t>Neural Networks and Deep Learning:</a:t>
            </a:r>
            <a:br>
              <a:rPr lang="en-US" dirty="0" smtClean="0"/>
            </a:br>
            <a:r>
              <a:rPr lang="en-US" dirty="0" smtClean="0"/>
              <a:t>Probabilistic Nets</a:t>
            </a:r>
            <a:endParaRPr lang="en-US" dirty="0"/>
          </a:p>
        </p:txBody>
      </p:sp>
      <p:sp>
        <p:nvSpPr>
          <p:cNvPr id="3" name="Subtitle 2"/>
          <p:cNvSpPr>
            <a:spLocks noGrp="1"/>
          </p:cNvSpPr>
          <p:nvPr>
            <p:ph type="subTitle" idx="1"/>
          </p:nvPr>
        </p:nvSpPr>
        <p:spPr/>
        <p:txBody>
          <a:bodyPr>
            <a:normAutofit lnSpcReduction="10000"/>
          </a:bodyPr>
          <a:lstStyle/>
          <a:p>
            <a:r>
              <a:rPr lang="en-US" dirty="0" smtClean="0">
                <a:solidFill>
                  <a:schemeClr val="tx1"/>
                </a:solidFill>
              </a:rPr>
              <a:t>Mike </a:t>
            </a:r>
            <a:r>
              <a:rPr lang="en-US" dirty="0" err="1" smtClean="0">
                <a:solidFill>
                  <a:schemeClr val="tx1"/>
                </a:solidFill>
              </a:rPr>
              <a:t>Mozer</a:t>
            </a:r>
            <a:endParaRPr lang="en-US" dirty="0" smtClean="0">
              <a:solidFill>
                <a:schemeClr val="tx1"/>
              </a:solidFill>
            </a:endParaRPr>
          </a:p>
          <a:p>
            <a:r>
              <a:rPr lang="en-US" dirty="0" smtClean="0"/>
              <a:t>Department of Computer Science and</a:t>
            </a:r>
            <a:br>
              <a:rPr lang="en-US" dirty="0" smtClean="0"/>
            </a:br>
            <a:r>
              <a:rPr lang="en-US" dirty="0" smtClean="0"/>
              <a:t>Institute of Cognitive Science</a:t>
            </a:r>
            <a:br>
              <a:rPr lang="en-US" dirty="0" smtClean="0"/>
            </a:br>
            <a:r>
              <a:rPr lang="en-US" dirty="0" smtClean="0"/>
              <a:t>University of Colorado at Boulder</a:t>
            </a:r>
          </a:p>
        </p:txBody>
      </p:sp>
    </p:spTree>
    <p:extLst>
      <p:ext uri="{BB962C8B-B14F-4D97-AF65-F5344CB8AC3E}">
        <p14:creationId xmlns:p14="http://schemas.microsoft.com/office/powerpoint/2010/main" val="21126330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22418.pdf"/>
          <p:cNvPicPr>
            <a:picLocks noChangeAspect="1"/>
          </p:cNvPicPr>
          <p:nvPr/>
        </p:nvPicPr>
        <p:blipFill rotWithShape="1">
          <a:blip r:embed="rId2">
            <a:extLst>
              <a:ext uri="{28A0092B-C50C-407E-A947-70E740481C1C}">
                <a14:useLocalDpi xmlns:a14="http://schemas.microsoft.com/office/drawing/2010/main" val="0"/>
              </a:ext>
            </a:extLst>
          </a:blip>
          <a:srcRect b="17509"/>
          <a:stretch/>
        </p:blipFill>
        <p:spPr>
          <a:xfrm>
            <a:off x="3041069" y="-1"/>
            <a:ext cx="5653953" cy="6153384"/>
          </a:xfrm>
          <a:prstGeom prst="rect">
            <a:avLst/>
          </a:prstGeom>
        </p:spPr>
      </p:pic>
      <p:sp>
        <p:nvSpPr>
          <p:cNvPr id="3" name="Content Placeholder 2"/>
          <p:cNvSpPr txBox="1">
            <a:spLocks/>
          </p:cNvSpPr>
          <p:nvPr/>
        </p:nvSpPr>
        <p:spPr>
          <a:xfrm>
            <a:off x="3092907" y="6307701"/>
            <a:ext cx="8135471" cy="622595"/>
          </a:xfrm>
          <a:prstGeom prst="rect">
            <a:avLst/>
          </a:prstGeom>
        </p:spPr>
        <p:txBody>
          <a:bodyPr/>
          <a:lstStyle>
            <a:lvl1pPr marL="0" indent="0" algn="l" defTabSz="1007943" rtl="0" eaLnBrk="1" latinLnBrk="0" hangingPunct="1">
              <a:spcBef>
                <a:spcPct val="20000"/>
              </a:spcBef>
              <a:buClr>
                <a:schemeClr val="bg1"/>
              </a:buClr>
              <a:buSzPct val="25000"/>
              <a:buFont typeface="Arial" pitchFamily="34" charset="0"/>
              <a:buChar char="•"/>
              <a:defRPr sz="3100" b="1" kern="1200">
                <a:solidFill>
                  <a:schemeClr val="accent2">
                    <a:lumMod val="75000"/>
                  </a:schemeClr>
                </a:solidFill>
                <a:latin typeface="+mn-lt"/>
                <a:ea typeface="+mn-ea"/>
                <a:cs typeface="+mn-cs"/>
              </a:defRPr>
            </a:lvl1pPr>
            <a:lvl2pPr marL="282224" indent="-282224" algn="l" defTabSz="1007943" rtl="0" eaLnBrk="1" latinLnBrk="0" hangingPunct="1">
              <a:spcBef>
                <a:spcPct val="20000"/>
              </a:spcBef>
              <a:buFont typeface="Wingdings" pitchFamily="2" charset="2"/>
              <a:buChar char="§"/>
              <a:defRPr sz="3100" b="1" kern="1200">
                <a:solidFill>
                  <a:schemeClr val="accent2">
                    <a:lumMod val="75000"/>
                  </a:schemeClr>
                </a:solidFill>
                <a:latin typeface="+mn-lt"/>
                <a:ea typeface="+mn-ea"/>
                <a:cs typeface="+mn-cs"/>
              </a:defRPr>
            </a:lvl2pPr>
            <a:lvl3pPr marL="503972" indent="-100794" algn="l" defTabSz="1007943" rtl="0" eaLnBrk="1" latinLnBrk="0" hangingPunct="1">
              <a:spcBef>
                <a:spcPct val="20000"/>
              </a:spcBef>
              <a:buClr>
                <a:schemeClr val="bg1"/>
              </a:buClr>
              <a:buSzPct val="25000"/>
              <a:buFont typeface="Arial" pitchFamily="34" charset="0"/>
              <a:buChar char="•"/>
              <a:defRPr sz="2600" b="1" kern="1200" baseline="0">
                <a:solidFill>
                  <a:schemeClr val="accent4">
                    <a:lumMod val="75000"/>
                  </a:schemeClr>
                </a:solidFill>
                <a:latin typeface="+mn-lt"/>
                <a:ea typeface="+mn-ea"/>
                <a:cs typeface="+mn-cs"/>
              </a:defRPr>
            </a:lvl3pPr>
            <a:lvl4pPr marL="755957" indent="-251986" algn="l" defTabSz="1007943" rtl="0" eaLnBrk="1" latinLnBrk="0" hangingPunct="1">
              <a:spcBef>
                <a:spcPct val="20000"/>
              </a:spcBef>
              <a:buFont typeface="Wingdings" pitchFamily="2" charset="2"/>
              <a:buChar char="§"/>
              <a:defRPr sz="2600" kern="1200">
                <a:solidFill>
                  <a:schemeClr val="accent4">
                    <a:lumMod val="75000"/>
                  </a:schemeClr>
                </a:solidFill>
                <a:latin typeface="+mn-lt"/>
                <a:ea typeface="+mn-ea"/>
                <a:cs typeface="+mn-cs"/>
              </a:defRPr>
            </a:lvl4pPr>
            <a:lvl5pPr marL="1007943" indent="0" algn="l" defTabSz="1007943" rtl="0" eaLnBrk="1" latinLnBrk="0" hangingPunct="1">
              <a:spcBef>
                <a:spcPct val="20000"/>
              </a:spcBef>
              <a:buFontTx/>
              <a:buNone/>
              <a:defRPr sz="2200" kern="1200">
                <a:solidFill>
                  <a:schemeClr val="accent6">
                    <a:lumMod val="75000"/>
                  </a:schemeClr>
                </a:solidFill>
                <a:latin typeface="+mn-lt"/>
                <a:ea typeface="+mn-ea"/>
                <a:cs typeface="+mn-cs"/>
              </a:defRPr>
            </a:lvl5pPr>
            <a:lvl6pPr marL="2771844"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815"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787"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758"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2735" dirty="0">
                <a:hlinkClick r:id="rId3"/>
              </a:rPr>
              <a:t>How a Boltzmann machine models data</a:t>
            </a:r>
            <a:endParaRPr lang="en-US" sz="2735" dirty="0"/>
          </a:p>
        </p:txBody>
      </p:sp>
    </p:spTree>
    <p:extLst>
      <p:ext uri="{BB962C8B-B14F-4D97-AF65-F5344CB8AC3E}">
        <p14:creationId xmlns:p14="http://schemas.microsoft.com/office/powerpoint/2010/main" val="1261877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Ways To Specify Inputs</a:t>
            </a:r>
            <a:endParaRPr lang="en-US" dirty="0"/>
          </a:p>
        </p:txBody>
      </p:sp>
      <p:sp>
        <p:nvSpPr>
          <p:cNvPr id="3" name="Content Placeholder 2"/>
          <p:cNvSpPr>
            <a:spLocks noGrp="1"/>
          </p:cNvSpPr>
          <p:nvPr>
            <p:ph idx="1"/>
          </p:nvPr>
        </p:nvSpPr>
        <p:spPr/>
        <p:txBody>
          <a:bodyPr>
            <a:normAutofit lnSpcReduction="10000"/>
          </a:bodyPr>
          <a:lstStyle/>
          <a:p>
            <a:r>
              <a:rPr lang="en-US" dirty="0" smtClean="0"/>
              <a:t>Use input to set initial activations</a:t>
            </a:r>
          </a:p>
          <a:p>
            <a:pPr lvl="1"/>
            <a:r>
              <a:rPr lang="en-US" dirty="0" smtClean="0"/>
              <a:t>bad idea: initial activations irrelevant once equilibrium is reached</a:t>
            </a:r>
          </a:p>
          <a:p>
            <a:r>
              <a:rPr lang="en-US" dirty="0" smtClean="0"/>
              <a:t>Use input to clamp or freeze unit activations</a:t>
            </a:r>
          </a:p>
          <a:p>
            <a:pPr lvl="1"/>
            <a:r>
              <a:rPr lang="en-US" dirty="0" smtClean="0"/>
              <a:t>clamped neurons effectively vanish from network and serve as bias on hidden neurons</a:t>
            </a:r>
          </a:p>
          <a:p>
            <a:endParaRPr lang="en-US" dirty="0" smtClean="0"/>
          </a:p>
          <a:p>
            <a:r>
              <a:rPr lang="en-US" dirty="0" smtClean="0"/>
              <a:t>Use input to impose strong bias</a:t>
            </a:r>
          </a:p>
          <a:p>
            <a:pPr lvl="1"/>
            <a:r>
              <a:rPr lang="en-US" dirty="0" smtClean="0"/>
              <a:t>set b</a:t>
            </a:r>
            <a:r>
              <a:rPr lang="en-US" baseline="-25000" dirty="0" smtClean="0"/>
              <a:t>i</a:t>
            </a:r>
            <a:r>
              <a:rPr lang="en-US" dirty="0" smtClean="0"/>
              <a:t> such that unit </a:t>
            </a:r>
            <a:r>
              <a:rPr lang="en-US" dirty="0" err="1" smtClean="0"/>
              <a:t>i</a:t>
            </a:r>
            <a:r>
              <a:rPr lang="en-US" dirty="0" smtClean="0"/>
              <a:t> will (almost) always be off or on</a:t>
            </a:r>
            <a:endParaRPr lang="en-US" dirty="0"/>
          </a:p>
        </p:txBody>
      </p:sp>
      <p:graphicFrame>
        <p:nvGraphicFramePr>
          <p:cNvPr id="4" name="Object 3"/>
          <p:cNvGraphicFramePr>
            <a:graphicFrameLocks noChangeAspect="1"/>
          </p:cNvGraphicFramePr>
          <p:nvPr>
            <p:extLst/>
          </p:nvPr>
        </p:nvGraphicFramePr>
        <p:xfrm>
          <a:off x="7698441" y="4493559"/>
          <a:ext cx="156882" cy="257735"/>
        </p:xfrm>
        <a:graphic>
          <a:graphicData uri="http://schemas.openxmlformats.org/presentationml/2006/ole">
            <mc:AlternateContent xmlns:mc="http://schemas.openxmlformats.org/markup-compatibility/2006">
              <mc:Choice xmlns:v="urn:schemas-microsoft-com:vml" Requires="v">
                <p:oleObj spid="_x0000_s1052" name="Equation" r:id="rId3" imgW="177800" imgH="292100" progId="Equation.DSMT4">
                  <p:embed/>
                </p:oleObj>
              </mc:Choice>
              <mc:Fallback>
                <p:oleObj name="Equation" r:id="rId3" imgW="177800" imgH="292100" progId="Equation.DSMT4">
                  <p:embed/>
                  <p:pic>
                    <p:nvPicPr>
                      <p:cNvPr id="0" name=""/>
                      <p:cNvPicPr/>
                      <p:nvPr/>
                    </p:nvPicPr>
                    <p:blipFill>
                      <a:blip r:embed="rId4"/>
                      <a:stretch>
                        <a:fillRect/>
                      </a:stretch>
                    </p:blipFill>
                    <p:spPr>
                      <a:xfrm>
                        <a:off x="7698441" y="4493559"/>
                        <a:ext cx="156882" cy="257735"/>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7698441" y="4493559"/>
          <a:ext cx="156882" cy="257735"/>
        </p:xfrm>
        <a:graphic>
          <a:graphicData uri="http://schemas.openxmlformats.org/presentationml/2006/ole">
            <mc:AlternateContent xmlns:mc="http://schemas.openxmlformats.org/markup-compatibility/2006">
              <mc:Choice xmlns:v="urn:schemas-microsoft-com:vml" Requires="v">
                <p:oleObj spid="_x0000_s1053" name="Equation" r:id="rId5" imgW="177800" imgH="292100" progId="Equation.DSMT4">
                  <p:embed/>
                </p:oleObj>
              </mc:Choice>
              <mc:Fallback>
                <p:oleObj name="Equation" r:id="rId5" imgW="177800" imgH="292100" progId="Equation.DSMT4">
                  <p:embed/>
                  <p:pic>
                    <p:nvPicPr>
                      <p:cNvPr id="0" name=""/>
                      <p:cNvPicPr/>
                      <p:nvPr/>
                    </p:nvPicPr>
                    <p:blipFill>
                      <a:blip r:embed="rId4"/>
                      <a:stretch>
                        <a:fillRect/>
                      </a:stretch>
                    </p:blipFill>
                    <p:spPr>
                      <a:xfrm>
                        <a:off x="7698441" y="4493559"/>
                        <a:ext cx="156882" cy="25773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3848059"/>
              </p:ext>
            </p:extLst>
          </p:nvPr>
        </p:nvGraphicFramePr>
        <p:xfrm>
          <a:off x="3826733" y="4045560"/>
          <a:ext cx="3879444" cy="711574"/>
        </p:xfrm>
        <a:graphic>
          <a:graphicData uri="http://schemas.openxmlformats.org/presentationml/2006/ole">
            <mc:AlternateContent xmlns:mc="http://schemas.openxmlformats.org/markup-compatibility/2006">
              <mc:Choice xmlns:v="urn:schemas-microsoft-com:vml" Requires="v">
                <p:oleObj spid="_x0000_s1054" name="Equation" r:id="rId6" imgW="7200900" imgH="1320800" progId="Equation.DSMT4">
                  <p:embed/>
                </p:oleObj>
              </mc:Choice>
              <mc:Fallback>
                <p:oleObj name="Equation" r:id="rId6" imgW="7200900" imgH="1320800" progId="Equation.DSMT4">
                  <p:embed/>
                  <p:pic>
                    <p:nvPicPr>
                      <p:cNvPr id="0" name=""/>
                      <p:cNvPicPr/>
                      <p:nvPr/>
                    </p:nvPicPr>
                    <p:blipFill>
                      <a:blip r:embed="rId7"/>
                      <a:stretch>
                        <a:fillRect/>
                      </a:stretch>
                    </p:blipFill>
                    <p:spPr>
                      <a:xfrm>
                        <a:off x="3826733" y="4045560"/>
                        <a:ext cx="3879444" cy="711574"/>
                      </a:xfrm>
                      <a:prstGeom prst="rect">
                        <a:avLst/>
                      </a:prstGeom>
                    </p:spPr>
                  </p:pic>
                </p:oleObj>
              </mc:Fallback>
            </mc:AlternateContent>
          </a:graphicData>
        </a:graphic>
      </p:graphicFrame>
    </p:spTree>
    <p:extLst>
      <p:ext uri="{BB962C8B-B14F-4D97-AF65-F5344CB8AC3E}">
        <p14:creationId xmlns:p14="http://schemas.microsoft.com/office/powerpoint/2010/main" val="197281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501360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88" y="0"/>
            <a:ext cx="5229225" cy="6858000"/>
          </a:xfrm>
          <a:prstGeom prst="rect">
            <a:avLst/>
          </a:prstGeom>
        </p:spPr>
      </p:pic>
    </p:spTree>
    <p:extLst>
      <p:ext uri="{BB962C8B-B14F-4D97-AF65-F5344CB8AC3E}">
        <p14:creationId xmlns:p14="http://schemas.microsoft.com/office/powerpoint/2010/main" val="2142503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501361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062" y="0"/>
            <a:ext cx="5388429" cy="6858000"/>
          </a:xfrm>
          <a:prstGeom prst="rect">
            <a:avLst/>
          </a:prstGeom>
        </p:spPr>
      </p:pic>
    </p:spTree>
    <p:extLst>
      <p:ext uri="{BB962C8B-B14F-4D97-AF65-F5344CB8AC3E}">
        <p14:creationId xmlns:p14="http://schemas.microsoft.com/office/powerpoint/2010/main" val="44985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501370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260" y="0"/>
            <a:ext cx="5233481" cy="6858000"/>
          </a:xfrm>
          <a:prstGeom prst="rect">
            <a:avLst/>
          </a:prstGeom>
        </p:spPr>
      </p:pic>
    </p:spTree>
    <p:extLst>
      <p:ext uri="{BB962C8B-B14F-4D97-AF65-F5344CB8AC3E}">
        <p14:creationId xmlns:p14="http://schemas.microsoft.com/office/powerpoint/2010/main" val="153592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Thermal Equilibrium</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img-150224222418.pdf"/>
          <p:cNvPicPr>
            <a:picLocks noChangeAspect="1"/>
          </p:cNvPicPr>
          <p:nvPr/>
        </p:nvPicPr>
        <p:blipFill rotWithShape="1">
          <a:blip r:embed="rId2">
            <a:extLst>
              <a:ext uri="{28A0092B-C50C-407E-A947-70E740481C1C}">
                <a14:useLocalDpi xmlns:a14="http://schemas.microsoft.com/office/drawing/2010/main" val="0"/>
              </a:ext>
            </a:extLst>
          </a:blip>
          <a:srcRect t="68786"/>
          <a:stretch/>
        </p:blipFill>
        <p:spPr>
          <a:xfrm>
            <a:off x="2173556" y="1933931"/>
            <a:ext cx="7839087" cy="3228287"/>
          </a:xfrm>
          <a:prstGeom prst="rect">
            <a:avLst/>
          </a:prstGeom>
        </p:spPr>
      </p:pic>
    </p:spTree>
    <p:extLst>
      <p:ext uri="{BB962C8B-B14F-4D97-AF65-F5344CB8AC3E}">
        <p14:creationId xmlns:p14="http://schemas.microsoft.com/office/powerpoint/2010/main" val="154039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15022422242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590" y="0"/>
            <a:ext cx="5434822" cy="6858000"/>
          </a:xfrm>
          <a:prstGeom prst="rect">
            <a:avLst/>
          </a:prstGeom>
        </p:spPr>
      </p:pic>
    </p:spTree>
    <p:extLst>
      <p:ext uri="{BB962C8B-B14F-4D97-AF65-F5344CB8AC3E}">
        <p14:creationId xmlns:p14="http://schemas.microsoft.com/office/powerpoint/2010/main" val="1217426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2280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676" y="0"/>
            <a:ext cx="5228650" cy="6858000"/>
          </a:xfrm>
          <a:prstGeom prst="rect">
            <a:avLst/>
          </a:prstGeom>
        </p:spPr>
      </p:pic>
    </p:spTree>
    <p:extLst>
      <p:ext uri="{BB962C8B-B14F-4D97-AF65-F5344CB8AC3E}">
        <p14:creationId xmlns:p14="http://schemas.microsoft.com/office/powerpoint/2010/main" val="17363569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150224223002.pdf"/>
          <p:cNvPicPr>
            <a:picLocks noChangeAspect="1"/>
          </p:cNvPicPr>
          <p:nvPr/>
        </p:nvPicPr>
        <p:blipFill rotWithShape="1">
          <a:blip r:embed="rId3">
            <a:extLst>
              <a:ext uri="{28A0092B-C50C-407E-A947-70E740481C1C}">
                <a14:useLocalDpi xmlns:a14="http://schemas.microsoft.com/office/drawing/2010/main" val="0"/>
              </a:ext>
            </a:extLst>
          </a:blip>
          <a:srcRect b="46236"/>
          <a:stretch/>
        </p:blipFill>
        <p:spPr>
          <a:xfrm>
            <a:off x="3179556" y="0"/>
            <a:ext cx="5832888" cy="3687121"/>
          </a:xfrm>
          <a:prstGeom prst="rect">
            <a:avLst/>
          </a:prstGeom>
        </p:spPr>
      </p:pic>
      <p:sp>
        <p:nvSpPr>
          <p:cNvPr id="3" name="TextBox 2"/>
          <p:cNvSpPr txBox="1"/>
          <p:nvPr/>
        </p:nvSpPr>
        <p:spPr>
          <a:xfrm>
            <a:off x="7478033" y="5322830"/>
            <a:ext cx="2227341" cy="771237"/>
          </a:xfrm>
          <a:prstGeom prst="rect">
            <a:avLst/>
          </a:prstGeom>
          <a:noFill/>
          <a:ln>
            <a:solidFill>
              <a:srgbClr val="00FFCA"/>
            </a:solidFill>
          </a:ln>
        </p:spPr>
        <p:txBody>
          <a:bodyPr wrap="none" rtlCol="0">
            <a:spAutoFit/>
          </a:bodyPr>
          <a:lstStyle/>
          <a:p>
            <a:r>
              <a:rPr lang="en-US" sz="2206" b="1" dirty="0"/>
              <a:t>no need for</a:t>
            </a:r>
          </a:p>
          <a:p>
            <a:r>
              <a:rPr lang="en-US" sz="2206" b="1" dirty="0"/>
              <a:t>back propagation</a:t>
            </a:r>
            <a:endParaRPr lang="en-US" sz="2206" b="1" dirty="0"/>
          </a:p>
        </p:txBody>
      </p:sp>
      <p:sp>
        <p:nvSpPr>
          <p:cNvPr id="7" name="Content Placeholder 6"/>
          <p:cNvSpPr>
            <a:spLocks noGrp="1"/>
          </p:cNvSpPr>
          <p:nvPr>
            <p:ph idx="1"/>
          </p:nvPr>
        </p:nvSpPr>
        <p:spPr>
          <a:xfrm>
            <a:off x="3179556" y="3876900"/>
            <a:ext cx="6910223" cy="2981101"/>
          </a:xfrm>
        </p:spPr>
        <p:txBody>
          <a:bodyPr>
            <a:normAutofit fontScale="62500" lnSpcReduction="20000"/>
          </a:bodyPr>
          <a:lstStyle/>
          <a:p>
            <a:r>
              <a:rPr lang="en-US" dirty="0"/>
              <a:t>Positive and negative </a:t>
            </a:r>
            <a:r>
              <a:rPr lang="en-US" dirty="0" smtClean="0"/>
              <a:t>phases</a:t>
            </a:r>
            <a:endParaRPr lang="en-US" dirty="0"/>
          </a:p>
          <a:p>
            <a:pPr lvl="1"/>
            <a:r>
              <a:rPr lang="en-US" dirty="0"/>
              <a:t>positive phase</a:t>
            </a:r>
          </a:p>
          <a:p>
            <a:pPr lvl="2"/>
            <a:r>
              <a:rPr lang="en-US" dirty="0"/>
              <a:t>clamp visible units</a:t>
            </a:r>
            <a:br>
              <a:rPr lang="en-US" dirty="0"/>
            </a:br>
            <a:r>
              <a:rPr lang="en-US" dirty="0"/>
              <a:t>set hidden randomly</a:t>
            </a:r>
            <a:br>
              <a:rPr lang="en-US" dirty="0"/>
            </a:br>
            <a:r>
              <a:rPr lang="en-US" dirty="0"/>
              <a:t>run to equilibrium for </a:t>
            </a:r>
            <a:r>
              <a:rPr lang="en-US" dirty="0" smtClean="0"/>
              <a:t>given T</a:t>
            </a:r>
            <a:br>
              <a:rPr lang="en-US" dirty="0" smtClean="0"/>
            </a:br>
            <a:r>
              <a:rPr lang="en-US" dirty="0" smtClean="0"/>
              <a:t>compute </a:t>
            </a:r>
            <a:r>
              <a:rPr lang="en-US" dirty="0"/>
              <a:t>expectations &lt;</a:t>
            </a:r>
            <a:r>
              <a:rPr lang="en-US" dirty="0" err="1"/>
              <a:t>o</a:t>
            </a:r>
            <a:r>
              <a:rPr lang="en-US" baseline="-25000" dirty="0" err="1"/>
              <a:t>i</a:t>
            </a:r>
            <a:r>
              <a:rPr lang="en-US" dirty="0" err="1"/>
              <a:t>o</a:t>
            </a:r>
            <a:r>
              <a:rPr lang="en-US" baseline="-25000" dirty="0" err="1"/>
              <a:t>j</a:t>
            </a:r>
            <a:r>
              <a:rPr lang="en-US" dirty="0"/>
              <a:t>&gt;</a:t>
            </a:r>
            <a:r>
              <a:rPr lang="en-US" baseline="30000" dirty="0"/>
              <a:t>+</a:t>
            </a:r>
          </a:p>
          <a:p>
            <a:pPr lvl="1"/>
            <a:r>
              <a:rPr lang="en-US" dirty="0"/>
              <a:t>negative phase</a:t>
            </a:r>
          </a:p>
          <a:p>
            <a:pPr lvl="2"/>
            <a:r>
              <a:rPr lang="en-US" dirty="0"/>
              <a:t>set visible and hidden randomly</a:t>
            </a:r>
            <a:br>
              <a:rPr lang="en-US" dirty="0"/>
            </a:br>
            <a:r>
              <a:rPr lang="en-US" dirty="0"/>
              <a:t>run to equilibrium for T=1</a:t>
            </a:r>
            <a:br>
              <a:rPr lang="en-US" dirty="0"/>
            </a:br>
            <a:r>
              <a:rPr lang="en-US" dirty="0"/>
              <a:t>compute expectations &lt;</a:t>
            </a:r>
            <a:r>
              <a:rPr lang="en-US" dirty="0" err="1"/>
              <a:t>o</a:t>
            </a:r>
            <a:r>
              <a:rPr lang="en-US" baseline="-25000" dirty="0" err="1"/>
              <a:t>i</a:t>
            </a:r>
            <a:r>
              <a:rPr lang="en-US" dirty="0" err="1"/>
              <a:t>o</a:t>
            </a:r>
            <a:r>
              <a:rPr lang="en-US" baseline="-25000" dirty="0" err="1"/>
              <a:t>j</a:t>
            </a:r>
            <a:r>
              <a:rPr lang="en-US" dirty="0" smtClean="0"/>
              <a:t>&gt;</a:t>
            </a:r>
            <a:r>
              <a:rPr lang="en-US" baseline="30000" dirty="0" smtClean="0"/>
              <a:t>-</a:t>
            </a:r>
            <a:endParaRPr lang="en-US" baseline="30000" dirty="0"/>
          </a:p>
        </p:txBody>
      </p:sp>
    </p:spTree>
    <p:extLst>
      <p:ext uri="{BB962C8B-B14F-4D97-AF65-F5344CB8AC3E}">
        <p14:creationId xmlns:p14="http://schemas.microsoft.com/office/powerpoint/2010/main" val="796651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Why Boltzmann Machine Failed</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Too slow</a:t>
            </a:r>
          </a:p>
          <a:p>
            <a:pPr lvl="1"/>
            <a:r>
              <a:rPr lang="en-US" dirty="0" smtClean="0"/>
              <a:t>loop over training epochs</a:t>
            </a:r>
            <a:br>
              <a:rPr lang="en-US" dirty="0" smtClean="0"/>
            </a:br>
            <a:r>
              <a:rPr lang="en-US" dirty="0" smtClean="0"/>
              <a:t>   loop over training examples</a:t>
            </a:r>
            <a:br>
              <a:rPr lang="en-US" dirty="0" smtClean="0"/>
            </a:br>
            <a:r>
              <a:rPr lang="en-US" dirty="0" smtClean="0"/>
              <a:t>      loop over 2 phases (+ and -)</a:t>
            </a:r>
            <a:br>
              <a:rPr lang="en-US" dirty="0" smtClean="0"/>
            </a:br>
            <a:r>
              <a:rPr lang="en-US" dirty="0" smtClean="0"/>
              <a:t>         loop over annealing schedule for T</a:t>
            </a:r>
            <a:br>
              <a:rPr lang="en-US" dirty="0" smtClean="0"/>
            </a:br>
            <a:r>
              <a:rPr lang="en-US" dirty="0" smtClean="0"/>
              <a:t>            loop until thermal equilibrium reached</a:t>
            </a:r>
            <a:br>
              <a:rPr lang="en-US" dirty="0" smtClean="0"/>
            </a:br>
            <a:r>
              <a:rPr lang="en-US" dirty="0" smtClean="0"/>
              <a:t>               loop to sample &lt;</a:t>
            </a:r>
            <a:r>
              <a:rPr lang="en-US" dirty="0" err="1" smtClean="0"/>
              <a:t>o</a:t>
            </a:r>
            <a:r>
              <a:rPr lang="en-US" baseline="-25000" dirty="0" err="1" smtClean="0"/>
              <a:t>i</a:t>
            </a:r>
            <a:r>
              <a:rPr lang="en-US" dirty="0" err="1" smtClean="0"/>
              <a:t>o</a:t>
            </a:r>
            <a:r>
              <a:rPr lang="en-US" baseline="-25000" dirty="0" err="1" smtClean="0"/>
              <a:t>j</a:t>
            </a:r>
            <a:r>
              <a:rPr lang="en-US" dirty="0" smtClean="0"/>
              <a:t>&gt;</a:t>
            </a:r>
          </a:p>
          <a:p>
            <a:r>
              <a:rPr lang="en-US" dirty="0" smtClean="0"/>
              <a:t>Sensitivity to annealing schedule</a:t>
            </a:r>
          </a:p>
          <a:p>
            <a:r>
              <a:rPr lang="en-US" dirty="0" smtClean="0"/>
              <a:t>Difficulty determining when equilibrium is reached</a:t>
            </a:r>
          </a:p>
          <a:p>
            <a:r>
              <a:rPr lang="en-US" dirty="0" smtClean="0"/>
              <a:t>As learning progresses, weights get larger, energy barriers get hard to break -&gt; becomes even slower</a:t>
            </a:r>
          </a:p>
          <a:p>
            <a:r>
              <a:rPr lang="en-US" dirty="0" smtClean="0"/>
              <a:t>Back prop was invented shortly after</a:t>
            </a:r>
          </a:p>
          <a:p>
            <a:pPr lvl="1"/>
            <a:r>
              <a:rPr lang="en-US" dirty="0" smtClean="0"/>
              <a:t>The need to perform pattern completion wasn’t necessary for most problems (feedforward nets sufficed)</a:t>
            </a:r>
          </a:p>
        </p:txBody>
      </p:sp>
    </p:spTree>
    <p:extLst>
      <p:ext uri="{BB962C8B-B14F-4D97-AF65-F5344CB8AC3E}">
        <p14:creationId xmlns:p14="http://schemas.microsoft.com/office/powerpoint/2010/main" val="1878077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 T-Shirts</a:t>
            </a:r>
            <a:endParaRPr lang="en-US" dirty="0"/>
          </a:p>
        </p:txBody>
      </p:sp>
      <p:pic>
        <p:nvPicPr>
          <p:cNvPr id="5" name="Picture 4" descr="20150118_2338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774" y="1622121"/>
            <a:ext cx="3032690" cy="3496366"/>
          </a:xfrm>
          <a:prstGeom prst="rect">
            <a:avLst/>
          </a:prstGeom>
        </p:spPr>
      </p:pic>
    </p:spTree>
    <p:extLst>
      <p:ext uri="{BB962C8B-B14F-4D97-AF65-F5344CB8AC3E}">
        <p14:creationId xmlns:p14="http://schemas.microsoft.com/office/powerpoint/2010/main" val="1151702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Comments On</a:t>
            </a:r>
            <a:br>
              <a:rPr lang="en-US" dirty="0" smtClean="0"/>
            </a:br>
            <a:r>
              <a:rPr lang="en-US" dirty="0" smtClean="0"/>
              <a:t>Boltzmann Machine Learning Algorithm</a:t>
            </a:r>
            <a:endParaRPr lang="en-US" dirty="0"/>
          </a:p>
        </p:txBody>
      </p:sp>
      <p:sp>
        <p:nvSpPr>
          <p:cNvPr id="4" name="Content Placeholder 3"/>
          <p:cNvSpPr>
            <a:spLocks noGrp="1"/>
          </p:cNvSpPr>
          <p:nvPr>
            <p:ph idx="1"/>
          </p:nvPr>
        </p:nvSpPr>
        <p:spPr/>
        <p:txBody>
          <a:bodyPr>
            <a:normAutofit fontScale="62500" lnSpcReduction="20000"/>
          </a:bodyPr>
          <a:lstStyle/>
          <a:p>
            <a:r>
              <a:rPr lang="en-US" dirty="0" smtClean="0"/>
              <a:t>No need for back propagation</a:t>
            </a:r>
          </a:p>
          <a:p>
            <a:pPr lvl="1"/>
            <a:r>
              <a:rPr lang="en-US" dirty="0" smtClean="0"/>
              <a:t>reaching thermal equilibrium involves propagating information through network</a:t>
            </a:r>
          </a:p>
          <a:p>
            <a:r>
              <a:rPr lang="en-US" dirty="0" smtClean="0"/>
              <a:t>Positive and negative phase</a:t>
            </a:r>
          </a:p>
          <a:p>
            <a:pPr lvl="1"/>
            <a:r>
              <a:rPr lang="en-US" dirty="0" smtClean="0"/>
              <a:t>positive phase</a:t>
            </a:r>
          </a:p>
          <a:p>
            <a:pPr lvl="2"/>
            <a:r>
              <a:rPr lang="en-US" dirty="0" smtClean="0"/>
              <a:t>clamp visible units</a:t>
            </a:r>
            <a:br>
              <a:rPr lang="en-US" dirty="0" smtClean="0"/>
            </a:br>
            <a:r>
              <a:rPr lang="en-US" dirty="0" smtClean="0"/>
              <a:t>set hidden randomly</a:t>
            </a:r>
            <a:br>
              <a:rPr lang="en-US" dirty="0" smtClean="0"/>
            </a:br>
            <a:r>
              <a:rPr lang="en-US" dirty="0" smtClean="0"/>
              <a:t>run to equilibrium for T=1</a:t>
            </a:r>
            <a:br>
              <a:rPr lang="en-US" dirty="0" smtClean="0"/>
            </a:br>
            <a:r>
              <a:rPr lang="en-US" dirty="0" smtClean="0"/>
              <a:t>compute expectations &lt;</a:t>
            </a:r>
            <a:r>
              <a:rPr lang="en-US" dirty="0" err="1" smtClean="0"/>
              <a:t>o</a:t>
            </a:r>
            <a:r>
              <a:rPr lang="en-US" baseline="-25000" dirty="0" err="1" smtClean="0"/>
              <a:t>i</a:t>
            </a:r>
            <a:r>
              <a:rPr lang="en-US" dirty="0" err="1" smtClean="0"/>
              <a:t>o</a:t>
            </a:r>
            <a:r>
              <a:rPr lang="en-US" baseline="-25000" dirty="0" err="1" smtClean="0"/>
              <a:t>j</a:t>
            </a:r>
            <a:r>
              <a:rPr lang="en-US" dirty="0" smtClean="0"/>
              <a:t>&gt;</a:t>
            </a:r>
            <a:r>
              <a:rPr lang="en-US" baseline="30000" dirty="0" smtClean="0"/>
              <a:t>+</a:t>
            </a:r>
          </a:p>
          <a:p>
            <a:pPr lvl="1"/>
            <a:r>
              <a:rPr lang="en-US" dirty="0" smtClean="0"/>
              <a:t>negative phase</a:t>
            </a:r>
          </a:p>
          <a:p>
            <a:pPr lvl="2"/>
            <a:r>
              <a:rPr lang="en-US" dirty="0" smtClean="0"/>
              <a:t>set visible and hidden randomly</a:t>
            </a:r>
            <a:br>
              <a:rPr lang="en-US" dirty="0" smtClean="0"/>
            </a:br>
            <a:r>
              <a:rPr lang="en-US" dirty="0" smtClean="0"/>
              <a:t>run to equilibrium for T=1</a:t>
            </a:r>
            <a:r>
              <a:rPr lang="en-US" dirty="0"/>
              <a:t/>
            </a:r>
            <a:br>
              <a:rPr lang="en-US" dirty="0"/>
            </a:br>
            <a:r>
              <a:rPr lang="en-US" dirty="0"/>
              <a:t>compute expectations &lt;</a:t>
            </a:r>
            <a:r>
              <a:rPr lang="en-US" dirty="0" err="1"/>
              <a:t>o</a:t>
            </a:r>
            <a:r>
              <a:rPr lang="en-US" baseline="-25000" dirty="0" err="1"/>
              <a:t>i</a:t>
            </a:r>
            <a:r>
              <a:rPr lang="en-US" dirty="0" err="1"/>
              <a:t>o</a:t>
            </a:r>
            <a:r>
              <a:rPr lang="en-US" baseline="-25000" dirty="0" err="1"/>
              <a:t>j</a:t>
            </a:r>
            <a:r>
              <a:rPr lang="en-US" dirty="0" smtClean="0"/>
              <a:t>&gt;</a:t>
            </a:r>
            <a:r>
              <a:rPr lang="en-US" baseline="30000" dirty="0" smtClean="0"/>
              <a:t>-</a:t>
            </a:r>
          </a:p>
          <a:p>
            <a:pPr marL="0" indent="0">
              <a:buNone/>
            </a:pPr>
            <a:r>
              <a:rPr lang="en-US" dirty="0" smtClean="0"/>
              <a:t>Why Boltzmann machine failed (circa 1985)</a:t>
            </a:r>
          </a:p>
          <a:p>
            <a:pPr marL="0" indent="0">
              <a:buNone/>
            </a:pPr>
            <a:r>
              <a:rPr lang="en-US" dirty="0"/>
              <a:t>	</a:t>
            </a:r>
            <a:endParaRPr lang="en-US" dirty="0" smtClean="0"/>
          </a:p>
        </p:txBody>
      </p:sp>
    </p:spTree>
    <p:extLst>
      <p:ext uri="{BB962C8B-B14F-4D97-AF65-F5344CB8AC3E}">
        <p14:creationId xmlns:p14="http://schemas.microsoft.com/office/powerpoint/2010/main" val="1137529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hlinkClick r:id="rId3"/>
              </a:rPr>
              <a:t>Restricted Boltzmann Machine</a:t>
            </a:r>
            <a:r>
              <a:rPr lang="en-US" dirty="0" smtClean="0"/>
              <a:t/>
            </a:r>
            <a:br>
              <a:rPr lang="en-US" dirty="0" smtClean="0"/>
            </a:br>
            <a:r>
              <a:rPr lang="en-US" dirty="0" smtClean="0"/>
              <a:t>(also known as Harmony Network)</a:t>
            </a:r>
            <a:endParaRPr lang="en-US" dirty="0"/>
          </a:p>
        </p:txBody>
      </p:sp>
      <p:sp>
        <p:nvSpPr>
          <p:cNvPr id="5" name="Content Placeholder 4"/>
          <p:cNvSpPr>
            <a:spLocks noGrp="1"/>
          </p:cNvSpPr>
          <p:nvPr>
            <p:ph idx="1"/>
          </p:nvPr>
        </p:nvSpPr>
        <p:spPr/>
        <p:txBody>
          <a:bodyPr/>
          <a:lstStyle/>
          <a:p>
            <a:r>
              <a:rPr lang="en-US" dirty="0" smtClean="0"/>
              <a:t>Architecture</a:t>
            </a:r>
          </a:p>
          <a:p>
            <a:r>
              <a:rPr lang="en-US" dirty="0" smtClean="0"/>
              <a:t>Why positive phase is trivial</a:t>
            </a:r>
          </a:p>
          <a:p>
            <a:r>
              <a:rPr lang="en-US" dirty="0" smtClean="0"/>
              <a:t>Contrastive divergence algorithm</a:t>
            </a:r>
          </a:p>
          <a:p>
            <a:r>
              <a:rPr lang="en-US" dirty="0" smtClean="0">
                <a:hlinkClick r:id="rId4"/>
              </a:rPr>
              <a:t>Example of RBM learning</a:t>
            </a:r>
            <a:endParaRPr lang="en-US" dirty="0" smtClean="0"/>
          </a:p>
          <a:p>
            <a:pPr marL="0" indent="0">
              <a:buNone/>
            </a:pPr>
            <a:endParaRPr lang="en-US" dirty="0"/>
          </a:p>
        </p:txBody>
      </p:sp>
    </p:spTree>
    <p:extLst>
      <p:ext uri="{BB962C8B-B14F-4D97-AF65-F5344CB8AC3E}">
        <p14:creationId xmlns:p14="http://schemas.microsoft.com/office/powerpoint/2010/main" val="1553939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1502250134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636" y="0"/>
            <a:ext cx="5674894" cy="6858000"/>
          </a:xfrm>
          <a:prstGeom prst="rect">
            <a:avLst/>
          </a:prstGeom>
        </p:spPr>
      </p:pic>
      <p:sp>
        <p:nvSpPr>
          <p:cNvPr id="5" name="Title 4"/>
          <p:cNvSpPr>
            <a:spLocks noGrp="1"/>
          </p:cNvSpPr>
          <p:nvPr>
            <p:ph type="title"/>
          </p:nvPr>
        </p:nvSpPr>
        <p:spPr>
          <a:xfrm>
            <a:off x="1840163" y="188548"/>
            <a:ext cx="2294333" cy="5269837"/>
          </a:xfrm>
        </p:spPr>
        <p:txBody>
          <a:bodyPr/>
          <a:lstStyle/>
          <a:p>
            <a:r>
              <a:rPr lang="en-US" dirty="0" smtClean="0"/>
              <a:t>RBM Generative Model</a:t>
            </a:r>
            <a:br>
              <a:rPr lang="en-US" dirty="0" smtClean="0"/>
            </a:br>
            <a:r>
              <a:rPr lang="en-US" dirty="0" smtClean="0"/>
              <a:t>As A</a:t>
            </a:r>
            <a:br>
              <a:rPr lang="en-US" dirty="0" smtClean="0"/>
            </a:br>
            <a:r>
              <a:rPr lang="en-US" dirty="0" smtClean="0"/>
              <a:t>Product Of Experts</a:t>
            </a:r>
            <a:endParaRPr lang="en-US" dirty="0"/>
          </a:p>
        </p:txBody>
      </p:sp>
    </p:spTree>
    <p:extLst>
      <p:ext uri="{BB962C8B-B14F-4D97-AF65-F5344CB8AC3E}">
        <p14:creationId xmlns:p14="http://schemas.microsoft.com/office/powerpoint/2010/main" val="442146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Deep RBM </a:t>
            </a:r>
            <a:r>
              <a:rPr lang="en-US" dirty="0" err="1" smtClean="0"/>
              <a:t>Autoencoder</a:t>
            </a:r>
            <a:endParaRPr lang="en-US" dirty="0"/>
          </a:p>
        </p:txBody>
      </p:sp>
      <p:pic>
        <p:nvPicPr>
          <p:cNvPr id="4" name="Content Placeholder 3" descr="Screen Shot 2015-02-24 at 10.06.55 PM.pdf"/>
          <p:cNvPicPr>
            <a:picLocks noGrp="1" noChangeAspect="1"/>
          </p:cNvPicPr>
          <p:nvPr>
            <p:ph idx="1"/>
          </p:nvPr>
        </p:nvPicPr>
        <p:blipFill>
          <a:blip r:embed="rId3">
            <a:extLst>
              <a:ext uri="{28A0092B-C50C-407E-A947-70E740481C1C}">
                <a14:useLocalDpi xmlns:a14="http://schemas.microsoft.com/office/drawing/2010/main" val="0"/>
              </a:ext>
            </a:extLst>
          </a:blip>
          <a:srcRect l="-31097" r="-31097"/>
          <a:stretch>
            <a:fillRect/>
          </a:stretch>
        </p:blipFill>
        <p:spPr/>
      </p:pic>
      <p:sp>
        <p:nvSpPr>
          <p:cNvPr id="5" name="TextBox 4"/>
          <p:cNvSpPr txBox="1"/>
          <p:nvPr/>
        </p:nvSpPr>
        <p:spPr>
          <a:xfrm>
            <a:off x="5879884" y="6401201"/>
            <a:ext cx="4660635" cy="513217"/>
          </a:xfrm>
          <a:prstGeom prst="rect">
            <a:avLst/>
          </a:prstGeom>
          <a:noFill/>
        </p:spPr>
        <p:txBody>
          <a:bodyPr wrap="none" rtlCol="0">
            <a:spAutoFit/>
          </a:bodyPr>
          <a:lstStyle/>
          <a:p>
            <a:r>
              <a:rPr lang="en-US" sz="2735" b="1" dirty="0">
                <a:solidFill>
                  <a:srgbClr val="0F6FC6"/>
                </a:solidFill>
              </a:rPr>
              <a:t>Hinton &amp; Salakhutdinov (2006)</a:t>
            </a:r>
            <a:endParaRPr lang="en-US" sz="2735" b="1" dirty="0">
              <a:solidFill>
                <a:srgbClr val="0F6FC6"/>
              </a:solidFill>
            </a:endParaRPr>
          </a:p>
        </p:txBody>
      </p:sp>
      <p:sp>
        <p:nvSpPr>
          <p:cNvPr id="6" name="TextBox 5"/>
          <p:cNvSpPr txBox="1"/>
          <p:nvPr/>
        </p:nvSpPr>
        <p:spPr>
          <a:xfrm>
            <a:off x="10301469" y="2523281"/>
            <a:ext cx="1654620" cy="1523494"/>
          </a:xfrm>
          <a:prstGeom prst="rect">
            <a:avLst/>
          </a:prstGeom>
          <a:solidFill>
            <a:srgbClr val="C00000"/>
          </a:solidFill>
        </p:spPr>
        <p:txBody>
          <a:bodyPr wrap="none" rtlCol="0">
            <a:spAutoFit/>
          </a:bodyPr>
          <a:lstStyle/>
          <a:p>
            <a:pPr algn="ctr"/>
            <a:r>
              <a:rPr lang="en-US" sz="3100" b="1" dirty="0" smtClean="0">
                <a:solidFill>
                  <a:srgbClr val="0F6FC6"/>
                </a:solidFill>
                <a:latin typeface="+mn-lt"/>
              </a:rPr>
              <a:t>You’ve</a:t>
            </a:r>
          </a:p>
          <a:p>
            <a:pPr algn="ctr"/>
            <a:r>
              <a:rPr lang="en-US" sz="3100" b="1" dirty="0" smtClean="0">
                <a:solidFill>
                  <a:srgbClr val="0F6FC6"/>
                </a:solidFill>
              </a:rPr>
              <a:t>seen this</a:t>
            </a:r>
          </a:p>
          <a:p>
            <a:pPr algn="ctr"/>
            <a:r>
              <a:rPr lang="en-US" sz="3100" b="1" dirty="0" smtClean="0">
                <a:solidFill>
                  <a:srgbClr val="0F6FC6"/>
                </a:solidFill>
                <a:latin typeface="+mn-lt"/>
              </a:rPr>
              <a:t>before</a:t>
            </a:r>
            <a:endParaRPr lang="en-US" sz="3100" b="1" dirty="0">
              <a:solidFill>
                <a:srgbClr val="0F6FC6"/>
              </a:solidFill>
              <a:latin typeface="+mn-lt"/>
            </a:endParaRPr>
          </a:p>
        </p:txBody>
      </p:sp>
    </p:spTree>
    <p:extLst>
      <p:ext uri="{BB962C8B-B14F-4D97-AF65-F5344CB8AC3E}">
        <p14:creationId xmlns:p14="http://schemas.microsoft.com/office/powerpoint/2010/main" val="856151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a:t>
            </a:r>
            <a:br>
              <a:rPr lang="en-US" dirty="0" smtClean="0"/>
            </a:br>
            <a:r>
              <a:rPr lang="en-US" dirty="0" smtClean="0"/>
              <a:t>(From Unsupervised Learning Lecture)</a:t>
            </a:r>
            <a:endParaRPr lang="en-US" dirty="0"/>
          </a:p>
        </p:txBody>
      </p:sp>
      <p:pic>
        <p:nvPicPr>
          <p:cNvPr id="4" name="Content Placeholder 3" descr="Screen Shot 2015-02-24 at 10.09.56 PM.pdf"/>
          <p:cNvPicPr>
            <a:picLocks noGrp="1" noChangeAspect="1"/>
          </p:cNvPicPr>
          <p:nvPr>
            <p:ph idx="1"/>
          </p:nvPr>
        </p:nvPicPr>
        <p:blipFill>
          <a:blip r:embed="rId2">
            <a:extLst>
              <a:ext uri="{28A0092B-C50C-407E-A947-70E740481C1C}">
                <a14:useLocalDpi xmlns:a14="http://schemas.microsoft.com/office/drawing/2010/main" val="0"/>
              </a:ext>
            </a:extLst>
          </a:blip>
          <a:srcRect t="-20338" b="-20338"/>
          <a:stretch>
            <a:fillRect/>
          </a:stretch>
        </p:blipFill>
        <p:spPr/>
      </p:pic>
    </p:spTree>
    <p:extLst>
      <p:ext uri="{BB962C8B-B14F-4D97-AF65-F5344CB8AC3E}">
        <p14:creationId xmlns:p14="http://schemas.microsoft.com/office/powerpoint/2010/main" val="1995096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2-24 at 10.08.53 PM.pdf"/>
          <p:cNvPicPr>
            <a:picLocks noGrp="1" noChangeAspect="1"/>
          </p:cNvPicPr>
          <p:nvPr>
            <p:ph idx="1"/>
          </p:nvPr>
        </p:nvPicPr>
        <p:blipFill>
          <a:blip r:embed="rId3">
            <a:extLst>
              <a:ext uri="{28A0092B-C50C-407E-A947-70E740481C1C}">
                <a14:useLocalDpi xmlns:a14="http://schemas.microsoft.com/office/drawing/2010/main" val="0"/>
              </a:ext>
            </a:extLst>
          </a:blip>
          <a:srcRect t="-12130" b="-12130"/>
          <a:stretch>
            <a:fillRect/>
          </a:stretch>
        </p:blipFill>
        <p:spPr/>
      </p:pic>
    </p:spTree>
    <p:extLst>
      <p:ext uri="{BB962C8B-B14F-4D97-AF65-F5344CB8AC3E}">
        <p14:creationId xmlns:p14="http://schemas.microsoft.com/office/powerpoint/2010/main" val="794995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2-24 at 10.10.21 PM.pdf"/>
          <p:cNvPicPr>
            <a:picLocks noGrp="1" noChangeAspect="1"/>
          </p:cNvPicPr>
          <p:nvPr>
            <p:ph idx="1"/>
          </p:nvPr>
        </p:nvPicPr>
        <p:blipFill>
          <a:blip r:embed="rId2">
            <a:extLst>
              <a:ext uri="{28A0092B-C50C-407E-A947-70E740481C1C}">
                <a14:useLocalDpi xmlns:a14="http://schemas.microsoft.com/office/drawing/2010/main" val="0"/>
              </a:ext>
            </a:extLst>
          </a:blip>
          <a:srcRect t="-5085" b="-5085"/>
          <a:stretch>
            <a:fillRect/>
          </a:stretch>
        </p:blipFill>
        <p:spPr/>
      </p:pic>
      <p:sp>
        <p:nvSpPr>
          <p:cNvPr id="5" name="TextBox 4"/>
          <p:cNvSpPr txBox="1"/>
          <p:nvPr/>
        </p:nvSpPr>
        <p:spPr>
          <a:xfrm>
            <a:off x="2102224" y="923913"/>
            <a:ext cx="8300799" cy="907043"/>
          </a:xfrm>
          <a:prstGeom prst="rect">
            <a:avLst/>
          </a:prstGeom>
          <a:noFill/>
        </p:spPr>
        <p:txBody>
          <a:bodyPr wrap="none" rtlCol="0">
            <a:spAutoFit/>
          </a:bodyPr>
          <a:lstStyle/>
          <a:p>
            <a:r>
              <a:rPr lang="en-US" sz="5294" b="1" dirty="0">
                <a:solidFill>
                  <a:srgbClr val="FF0000"/>
                </a:solidFill>
              </a:rPr>
              <a:t>USED IN DEEP NETS LECTURE</a:t>
            </a:r>
            <a:endParaRPr lang="en-US" sz="5294" b="1" dirty="0">
              <a:solidFill>
                <a:srgbClr val="FF0000"/>
              </a:solidFill>
            </a:endParaRPr>
          </a:p>
        </p:txBody>
      </p:sp>
    </p:spTree>
    <p:extLst>
      <p:ext uri="{BB962C8B-B14F-4D97-AF65-F5344CB8AC3E}">
        <p14:creationId xmlns:p14="http://schemas.microsoft.com/office/powerpoint/2010/main" val="774454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Deep Belief Nets (DBNs):</a:t>
            </a:r>
            <a:br>
              <a:rPr lang="en-US" dirty="0" smtClean="0"/>
            </a:br>
            <a:r>
              <a:rPr lang="en-US" dirty="0" smtClean="0"/>
              <a:t>Using Stacked RBMs As A Generative Model</a:t>
            </a:r>
            <a:endParaRPr lang="en-US" dirty="0"/>
          </a:p>
        </p:txBody>
      </p:sp>
      <p:sp>
        <p:nvSpPr>
          <p:cNvPr id="3" name="Content Placeholder 2"/>
          <p:cNvSpPr>
            <a:spLocks noGrp="1"/>
          </p:cNvSpPr>
          <p:nvPr>
            <p:ph idx="1"/>
          </p:nvPr>
        </p:nvSpPr>
        <p:spPr>
          <a:xfrm>
            <a:off x="609600" y="5366930"/>
            <a:ext cx="10972800" cy="1395266"/>
          </a:xfrm>
        </p:spPr>
        <p:txBody>
          <a:bodyPr>
            <a:normAutofit/>
          </a:bodyPr>
          <a:lstStyle/>
          <a:p>
            <a:r>
              <a:rPr lang="en-US" dirty="0" smtClean="0"/>
              <a:t>Generative model is not a Boltzmann machine</a:t>
            </a:r>
          </a:p>
          <a:p>
            <a:r>
              <a:rPr lang="en-US" dirty="0" smtClean="0"/>
              <a:t>Why do we need symmetric connections between H2 and H3?</a:t>
            </a:r>
            <a:endParaRPr lang="en-US" dirty="0"/>
          </a:p>
        </p:txBody>
      </p:sp>
      <p:grpSp>
        <p:nvGrpSpPr>
          <p:cNvPr id="25" name="Group 24"/>
          <p:cNvGrpSpPr/>
          <p:nvPr/>
        </p:nvGrpSpPr>
        <p:grpSpPr>
          <a:xfrm>
            <a:off x="3272168" y="1476212"/>
            <a:ext cx="1296056" cy="3819507"/>
            <a:chOff x="819317" y="1673039"/>
            <a:chExt cx="1802498" cy="5312007"/>
          </a:xfrm>
        </p:grpSpPr>
        <p:sp>
          <p:nvSpPr>
            <p:cNvPr id="4" name="Rectangle 3"/>
            <p:cNvSpPr/>
            <p:nvPr/>
          </p:nvSpPr>
          <p:spPr>
            <a:xfrm>
              <a:off x="993422" y="6462703"/>
              <a:ext cx="145428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V</a:t>
              </a:r>
            </a:p>
          </p:txBody>
        </p:sp>
        <p:sp>
          <p:nvSpPr>
            <p:cNvPr id="5" name="Rectangle 4"/>
            <p:cNvSpPr/>
            <p:nvPr/>
          </p:nvSpPr>
          <p:spPr>
            <a:xfrm>
              <a:off x="819317" y="5560177"/>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H1</a:t>
              </a:r>
            </a:p>
          </p:txBody>
        </p:sp>
        <p:sp>
          <p:nvSpPr>
            <p:cNvPr id="6" name="Rectangle 5"/>
            <p:cNvSpPr/>
            <p:nvPr/>
          </p:nvSpPr>
          <p:spPr>
            <a:xfrm>
              <a:off x="819317" y="4483537"/>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H1</a:t>
              </a:r>
            </a:p>
          </p:txBody>
        </p:sp>
        <p:sp>
          <p:nvSpPr>
            <p:cNvPr id="7" name="Rectangle 6"/>
            <p:cNvSpPr/>
            <p:nvPr/>
          </p:nvSpPr>
          <p:spPr>
            <a:xfrm>
              <a:off x="819317" y="3632221"/>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H2</a:t>
              </a:r>
            </a:p>
          </p:txBody>
        </p:sp>
        <p:cxnSp>
          <p:nvCxnSpPr>
            <p:cNvPr id="9" name="Straight Arrow Connector 8"/>
            <p:cNvCxnSpPr>
              <a:stCxn id="4" idx="0"/>
              <a:endCxn id="5" idx="2"/>
            </p:cNvCxnSpPr>
            <p:nvPr/>
          </p:nvCxnSpPr>
          <p:spPr>
            <a:xfrm flipV="1">
              <a:off x="1720566" y="6082520"/>
              <a:ext cx="0" cy="38018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flipV="1">
              <a:off x="1720566" y="4154564"/>
              <a:ext cx="0" cy="3289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19317" y="2524355"/>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H2</a:t>
              </a:r>
            </a:p>
          </p:txBody>
        </p:sp>
        <p:sp>
          <p:nvSpPr>
            <p:cNvPr id="15" name="Rectangle 14"/>
            <p:cNvSpPr/>
            <p:nvPr/>
          </p:nvSpPr>
          <p:spPr>
            <a:xfrm>
              <a:off x="819317" y="1673039"/>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H3</a:t>
              </a:r>
            </a:p>
          </p:txBody>
        </p:sp>
        <p:cxnSp>
          <p:nvCxnSpPr>
            <p:cNvPr id="16" name="Straight Arrow Connector 15"/>
            <p:cNvCxnSpPr>
              <a:stCxn id="14" idx="0"/>
            </p:cNvCxnSpPr>
            <p:nvPr/>
          </p:nvCxnSpPr>
          <p:spPr>
            <a:xfrm flipV="1">
              <a:off x="1720566" y="2195382"/>
              <a:ext cx="0" cy="328973"/>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7205823" y="2912842"/>
            <a:ext cx="1590439" cy="460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H2</a:t>
            </a:r>
          </a:p>
        </p:txBody>
      </p:sp>
      <p:sp>
        <p:nvSpPr>
          <p:cNvPr id="18" name="Rectangle 17"/>
          <p:cNvSpPr/>
          <p:nvPr/>
        </p:nvSpPr>
        <p:spPr>
          <a:xfrm>
            <a:off x="7205823" y="2161680"/>
            <a:ext cx="1590439" cy="460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H3</a:t>
            </a:r>
          </a:p>
        </p:txBody>
      </p:sp>
      <p:cxnSp>
        <p:nvCxnSpPr>
          <p:cNvPr id="19" name="Straight Arrow Connector 18"/>
          <p:cNvCxnSpPr>
            <a:stCxn id="17" idx="0"/>
          </p:cNvCxnSpPr>
          <p:nvPr/>
        </p:nvCxnSpPr>
        <p:spPr>
          <a:xfrm flipV="1">
            <a:off x="8001042" y="2622571"/>
            <a:ext cx="0" cy="29027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359445" y="4440630"/>
            <a:ext cx="1283195" cy="460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V</a:t>
            </a:r>
          </a:p>
        </p:txBody>
      </p:sp>
      <p:sp>
        <p:nvSpPr>
          <p:cNvPr id="21" name="Rectangle 20"/>
          <p:cNvSpPr/>
          <p:nvPr/>
        </p:nvSpPr>
        <p:spPr>
          <a:xfrm>
            <a:off x="7205823" y="3689469"/>
            <a:ext cx="1590439" cy="460891"/>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71" dirty="0">
                <a:solidFill>
                  <a:srgbClr val="000000"/>
                </a:solidFill>
              </a:rPr>
              <a:t>H1</a:t>
            </a:r>
          </a:p>
        </p:txBody>
      </p:sp>
      <p:cxnSp>
        <p:nvCxnSpPr>
          <p:cNvPr id="23" name="Straight Arrow Connector 22"/>
          <p:cNvCxnSpPr/>
          <p:nvPr/>
        </p:nvCxnSpPr>
        <p:spPr>
          <a:xfrm flipV="1">
            <a:off x="8001042" y="4150360"/>
            <a:ext cx="0" cy="29027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8001042" y="3373733"/>
            <a:ext cx="0" cy="29027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6" name="Right Arrow 25"/>
          <p:cNvSpPr/>
          <p:nvPr/>
        </p:nvSpPr>
        <p:spPr>
          <a:xfrm>
            <a:off x="5282116" y="3260509"/>
            <a:ext cx="1292232" cy="403494"/>
          </a:xfrm>
          <a:prstGeom prst="righ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dirty="0">
              <a:solidFill>
                <a:srgbClr val="7030A0"/>
              </a:solidFill>
            </a:endParaRPr>
          </a:p>
        </p:txBody>
      </p:sp>
    </p:spTree>
    <p:extLst>
      <p:ext uri="{BB962C8B-B14F-4D97-AF65-F5344CB8AC3E}">
        <p14:creationId xmlns:p14="http://schemas.microsoft.com/office/powerpoint/2010/main" val="3650189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A DBN For Supervised Learning</a:t>
            </a:r>
            <a:endParaRPr lang="en-US" dirty="0"/>
          </a:p>
        </p:txBody>
      </p:sp>
      <p:sp>
        <p:nvSpPr>
          <p:cNvPr id="3" name="Content Placeholder 2"/>
          <p:cNvSpPr>
            <a:spLocks noGrp="1"/>
          </p:cNvSpPr>
          <p:nvPr>
            <p:ph idx="1"/>
          </p:nvPr>
        </p:nvSpPr>
        <p:spPr>
          <a:xfrm>
            <a:off x="1954308" y="1371604"/>
            <a:ext cx="8135471" cy="5370044"/>
          </a:xfrm>
        </p:spPr>
        <p:txBody>
          <a:bodyPr>
            <a:normAutofit fontScale="85000" lnSpcReduction="10000"/>
          </a:bodyPr>
          <a:lstStyle/>
          <a:p>
            <a:r>
              <a:rPr lang="en-US" dirty="0" smtClean="0"/>
              <a:t>1. Train RBMs in unsupervised fashion</a:t>
            </a:r>
          </a:p>
          <a:p>
            <a:endParaRPr lang="en-US" dirty="0"/>
          </a:p>
          <a:p>
            <a:r>
              <a:rPr lang="en-US" dirty="0" smtClean="0"/>
              <a:t>2. In final RBM, include additional units representing class labels</a:t>
            </a:r>
          </a:p>
          <a:p>
            <a:endParaRPr lang="en-US" dirty="0"/>
          </a:p>
          <a:p>
            <a:r>
              <a:rPr lang="en-US" dirty="0" smtClean="0"/>
              <a:t>3a. Recognition model</a:t>
            </a:r>
          </a:p>
          <a:p>
            <a:pPr lvl="1"/>
            <a:r>
              <a:rPr lang="en-US" dirty="0" smtClean="0"/>
              <a:t>Use feedforward weights</a:t>
            </a:r>
            <a:br>
              <a:rPr lang="en-US" dirty="0" smtClean="0"/>
            </a:br>
            <a:r>
              <a:rPr lang="en-US" dirty="0" smtClean="0"/>
              <a:t>and fine tune with back prop</a:t>
            </a:r>
          </a:p>
          <a:p>
            <a:r>
              <a:rPr lang="en-US" dirty="0" smtClean="0"/>
              <a:t>3b. Generative model</a:t>
            </a:r>
          </a:p>
          <a:p>
            <a:pPr lvl="1"/>
            <a:r>
              <a:rPr lang="en-US" dirty="0" smtClean="0"/>
              <a:t>Alternating Gibbs sampling between</a:t>
            </a:r>
            <a:br>
              <a:rPr lang="en-US" dirty="0" smtClean="0"/>
            </a:br>
            <a:r>
              <a:rPr lang="en-US" dirty="0" smtClean="0"/>
              <a:t>H3 and H4, and feedback weights</a:t>
            </a:r>
            <a:br>
              <a:rPr lang="en-US" dirty="0" smtClean="0"/>
            </a:br>
            <a:r>
              <a:rPr lang="en-US" dirty="0" smtClean="0"/>
              <a:t>elsewhere</a:t>
            </a:r>
          </a:p>
        </p:txBody>
      </p:sp>
      <p:sp>
        <p:nvSpPr>
          <p:cNvPr id="5" name="Rectangle 4"/>
          <p:cNvSpPr/>
          <p:nvPr/>
        </p:nvSpPr>
        <p:spPr>
          <a:xfrm>
            <a:off x="2670397" y="2221117"/>
            <a:ext cx="710070"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V</a:t>
            </a:r>
          </a:p>
        </p:txBody>
      </p:sp>
      <p:sp>
        <p:nvSpPr>
          <p:cNvPr id="6" name="Rectangle 5"/>
          <p:cNvSpPr/>
          <p:nvPr/>
        </p:nvSpPr>
        <p:spPr>
          <a:xfrm>
            <a:off x="2585389" y="1780451"/>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H1</a:t>
            </a:r>
          </a:p>
        </p:txBody>
      </p:sp>
      <p:sp>
        <p:nvSpPr>
          <p:cNvPr id="7" name="Rectangle 6"/>
          <p:cNvSpPr/>
          <p:nvPr/>
        </p:nvSpPr>
        <p:spPr>
          <a:xfrm>
            <a:off x="4152256" y="2196114"/>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H1</a:t>
            </a:r>
          </a:p>
        </p:txBody>
      </p:sp>
      <p:sp>
        <p:nvSpPr>
          <p:cNvPr id="8" name="Rectangle 7"/>
          <p:cNvSpPr/>
          <p:nvPr/>
        </p:nvSpPr>
        <p:spPr>
          <a:xfrm>
            <a:off x="4152256" y="1780451"/>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H2</a:t>
            </a:r>
          </a:p>
        </p:txBody>
      </p:sp>
      <p:cxnSp>
        <p:nvCxnSpPr>
          <p:cNvPr id="9" name="Straight Arrow Connector 8"/>
          <p:cNvCxnSpPr>
            <a:stCxn id="5" idx="0"/>
            <a:endCxn id="6" idx="2"/>
          </p:cNvCxnSpPr>
          <p:nvPr/>
        </p:nvCxnSpPr>
        <p:spPr>
          <a:xfrm flipV="1">
            <a:off x="3025432" y="2035490"/>
            <a:ext cx="0" cy="185629"/>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0"/>
          </p:cNvCxnSpPr>
          <p:nvPr/>
        </p:nvCxnSpPr>
        <p:spPr>
          <a:xfrm flipV="1">
            <a:off x="4592299" y="2035489"/>
            <a:ext cx="0" cy="16062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784341" y="2196114"/>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H2</a:t>
            </a:r>
          </a:p>
        </p:txBody>
      </p:sp>
      <p:sp>
        <p:nvSpPr>
          <p:cNvPr id="12" name="Rectangle 11"/>
          <p:cNvSpPr/>
          <p:nvPr/>
        </p:nvSpPr>
        <p:spPr>
          <a:xfrm>
            <a:off x="5784341" y="1780451"/>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H3</a:t>
            </a:r>
          </a:p>
        </p:txBody>
      </p:sp>
      <p:cxnSp>
        <p:nvCxnSpPr>
          <p:cNvPr id="13" name="Straight Arrow Connector 12"/>
          <p:cNvCxnSpPr>
            <a:stCxn id="11" idx="0"/>
          </p:cNvCxnSpPr>
          <p:nvPr/>
        </p:nvCxnSpPr>
        <p:spPr>
          <a:xfrm flipV="1">
            <a:off x="6224384" y="2035489"/>
            <a:ext cx="0" cy="16062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730571" y="3351772"/>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H3</a:t>
            </a:r>
          </a:p>
        </p:txBody>
      </p:sp>
      <p:sp>
        <p:nvSpPr>
          <p:cNvPr id="16" name="Rectangle 15"/>
          <p:cNvSpPr/>
          <p:nvPr/>
        </p:nvSpPr>
        <p:spPr>
          <a:xfrm>
            <a:off x="4158797" y="2908061"/>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H4</a:t>
            </a:r>
          </a:p>
        </p:txBody>
      </p:sp>
      <p:cxnSp>
        <p:nvCxnSpPr>
          <p:cNvPr id="17" name="Straight Arrow Connector 16"/>
          <p:cNvCxnSpPr/>
          <p:nvPr/>
        </p:nvCxnSpPr>
        <p:spPr>
          <a:xfrm flipV="1">
            <a:off x="4845297" y="3167076"/>
            <a:ext cx="0" cy="16062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603747" y="3358723"/>
            <a:ext cx="880087" cy="255039"/>
          </a:xfrm>
          <a:prstGeom prst="rect">
            <a:avLst/>
          </a:prstGeom>
          <a:solidFill>
            <a:schemeClr val="bg1"/>
          </a:solidFill>
          <a:ln>
            <a:solidFill>
              <a:schemeClr val="tx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5" dirty="0">
                <a:solidFill>
                  <a:srgbClr val="000000"/>
                </a:solidFill>
              </a:rPr>
              <a:t>L</a:t>
            </a:r>
          </a:p>
        </p:txBody>
      </p:sp>
      <p:cxnSp>
        <p:nvCxnSpPr>
          <p:cNvPr id="19" name="Straight Arrow Connector 18"/>
          <p:cNvCxnSpPr/>
          <p:nvPr/>
        </p:nvCxnSpPr>
        <p:spPr>
          <a:xfrm flipV="1">
            <a:off x="4302055" y="3167076"/>
            <a:ext cx="0" cy="160624"/>
          </a:xfrm>
          <a:prstGeom prst="straightConnector1">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8846256" y="3730651"/>
            <a:ext cx="989215" cy="2660330"/>
            <a:chOff x="6112894" y="2684241"/>
            <a:chExt cx="1802499" cy="4847523"/>
          </a:xfrm>
        </p:grpSpPr>
        <p:sp>
          <p:nvSpPr>
            <p:cNvPr id="20" name="Rectangle 19"/>
            <p:cNvSpPr/>
            <p:nvPr/>
          </p:nvSpPr>
          <p:spPr>
            <a:xfrm>
              <a:off x="6112894" y="5277927"/>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H2</a:t>
              </a:r>
            </a:p>
          </p:txBody>
        </p:sp>
        <p:sp>
          <p:nvSpPr>
            <p:cNvPr id="21" name="Rectangle 20"/>
            <p:cNvSpPr/>
            <p:nvPr/>
          </p:nvSpPr>
          <p:spPr>
            <a:xfrm>
              <a:off x="6112894" y="4426611"/>
              <a:ext cx="180249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H3</a:t>
              </a:r>
            </a:p>
          </p:txBody>
        </p:sp>
        <p:cxnSp>
          <p:nvCxnSpPr>
            <p:cNvPr id="22" name="Straight Arrow Connector 21"/>
            <p:cNvCxnSpPr>
              <a:stCxn id="20" idx="0"/>
            </p:cNvCxnSpPr>
            <p:nvPr/>
          </p:nvCxnSpPr>
          <p:spPr>
            <a:xfrm flipV="1">
              <a:off x="7014143" y="4948954"/>
              <a:ext cx="0" cy="328973"/>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286999" y="7009421"/>
              <a:ext cx="1454288"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V</a:t>
              </a:r>
            </a:p>
          </p:txBody>
        </p:sp>
        <p:sp>
          <p:nvSpPr>
            <p:cNvPr id="24" name="Rectangle 23"/>
            <p:cNvSpPr/>
            <p:nvPr/>
          </p:nvSpPr>
          <p:spPr>
            <a:xfrm>
              <a:off x="6112894" y="6158105"/>
              <a:ext cx="1802498" cy="522343"/>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H1</a:t>
              </a:r>
            </a:p>
          </p:txBody>
        </p:sp>
        <p:cxnSp>
          <p:nvCxnSpPr>
            <p:cNvPr id="25" name="Straight Arrow Connector 24"/>
            <p:cNvCxnSpPr/>
            <p:nvPr/>
          </p:nvCxnSpPr>
          <p:spPr>
            <a:xfrm flipV="1">
              <a:off x="7014143" y="6680448"/>
              <a:ext cx="0" cy="328973"/>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7014143" y="5800270"/>
              <a:ext cx="0" cy="328973"/>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112894" y="2684241"/>
              <a:ext cx="1802498" cy="522343"/>
            </a:xfrm>
            <a:prstGeom prst="rect">
              <a:avLst/>
            </a:prstGeom>
            <a:solidFill>
              <a:schemeClr val="bg1"/>
            </a:solidFill>
            <a:ln w="254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L</a:t>
              </a:r>
            </a:p>
          </p:txBody>
        </p:sp>
        <p:cxnSp>
          <p:nvCxnSpPr>
            <p:cNvPr id="28" name="Straight Arrow Connector 27"/>
            <p:cNvCxnSpPr/>
            <p:nvPr/>
          </p:nvCxnSpPr>
          <p:spPr>
            <a:xfrm flipV="1">
              <a:off x="7014143" y="3206584"/>
              <a:ext cx="0" cy="328973"/>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112894" y="3537503"/>
              <a:ext cx="1802499" cy="5223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H4</a:t>
              </a:r>
            </a:p>
          </p:txBody>
        </p:sp>
        <p:cxnSp>
          <p:nvCxnSpPr>
            <p:cNvPr id="30" name="Straight Arrow Connector 29"/>
            <p:cNvCxnSpPr/>
            <p:nvPr/>
          </p:nvCxnSpPr>
          <p:spPr>
            <a:xfrm flipV="1">
              <a:off x="7211727" y="4059846"/>
              <a:ext cx="0" cy="328973"/>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7336068" y="3730651"/>
            <a:ext cx="989215" cy="2660330"/>
            <a:chOff x="6112894" y="2684241"/>
            <a:chExt cx="1802499" cy="4847523"/>
          </a:xfrm>
        </p:grpSpPr>
        <p:sp>
          <p:nvSpPr>
            <p:cNvPr id="33" name="Rectangle 32"/>
            <p:cNvSpPr/>
            <p:nvPr/>
          </p:nvSpPr>
          <p:spPr>
            <a:xfrm>
              <a:off x="6112894" y="5277927"/>
              <a:ext cx="1802498" cy="522343"/>
            </a:xfrm>
            <a:prstGeom prst="rect">
              <a:avLst/>
            </a:prstGeom>
            <a:solidFill>
              <a:schemeClr val="bg1"/>
            </a:solid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H2</a:t>
              </a:r>
            </a:p>
          </p:txBody>
        </p:sp>
        <p:sp>
          <p:nvSpPr>
            <p:cNvPr id="34" name="Rectangle 33"/>
            <p:cNvSpPr/>
            <p:nvPr/>
          </p:nvSpPr>
          <p:spPr>
            <a:xfrm>
              <a:off x="6112894" y="4426611"/>
              <a:ext cx="1802498" cy="522343"/>
            </a:xfrm>
            <a:prstGeom prst="rect">
              <a:avLst/>
            </a:prstGeom>
            <a:solidFill>
              <a:schemeClr val="bg1"/>
            </a:solid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H3</a:t>
              </a:r>
            </a:p>
          </p:txBody>
        </p:sp>
        <p:cxnSp>
          <p:nvCxnSpPr>
            <p:cNvPr id="35" name="Straight Arrow Connector 34"/>
            <p:cNvCxnSpPr>
              <a:stCxn id="33" idx="0"/>
            </p:cNvCxnSpPr>
            <p:nvPr/>
          </p:nvCxnSpPr>
          <p:spPr>
            <a:xfrm flipV="1">
              <a:off x="7014143" y="4948954"/>
              <a:ext cx="0" cy="328973"/>
            </a:xfrm>
            <a:prstGeom prst="straightConnector1">
              <a:avLst/>
            </a:prstGeom>
            <a:ln w="5080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6286999" y="7009421"/>
              <a:ext cx="1454288" cy="522343"/>
            </a:xfrm>
            <a:prstGeom prst="rect">
              <a:avLst/>
            </a:prstGeom>
            <a:solidFill>
              <a:schemeClr val="bg1"/>
            </a:solid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V</a:t>
              </a:r>
            </a:p>
          </p:txBody>
        </p:sp>
        <p:sp>
          <p:nvSpPr>
            <p:cNvPr id="37" name="Rectangle 36"/>
            <p:cNvSpPr/>
            <p:nvPr/>
          </p:nvSpPr>
          <p:spPr>
            <a:xfrm>
              <a:off x="6112894" y="6158105"/>
              <a:ext cx="1802498" cy="522343"/>
            </a:xfrm>
            <a:prstGeom prst="rect">
              <a:avLst/>
            </a:prstGeom>
            <a:solidFill>
              <a:schemeClr val="bg1"/>
            </a:solidFill>
            <a:ln>
              <a:solidFill>
                <a:srgbClr val="0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H1</a:t>
              </a:r>
            </a:p>
          </p:txBody>
        </p:sp>
        <p:cxnSp>
          <p:nvCxnSpPr>
            <p:cNvPr id="38" name="Straight Arrow Connector 37"/>
            <p:cNvCxnSpPr/>
            <p:nvPr/>
          </p:nvCxnSpPr>
          <p:spPr>
            <a:xfrm flipV="1">
              <a:off x="7014143" y="6680448"/>
              <a:ext cx="0" cy="328973"/>
            </a:xfrm>
            <a:prstGeom prst="straightConnector1">
              <a:avLst/>
            </a:prstGeom>
            <a:ln w="5080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7014143" y="5800270"/>
              <a:ext cx="0" cy="328973"/>
            </a:xfrm>
            <a:prstGeom prst="straightConnector1">
              <a:avLst/>
            </a:prstGeom>
            <a:ln w="5080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112894" y="2684241"/>
              <a:ext cx="1802498" cy="522343"/>
            </a:xfrm>
            <a:prstGeom prst="rect">
              <a:avLst/>
            </a:prstGeom>
            <a:solidFill>
              <a:schemeClr val="bg1"/>
            </a:solidFill>
            <a:ln w="254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L</a:t>
              </a:r>
            </a:p>
          </p:txBody>
        </p:sp>
        <p:cxnSp>
          <p:nvCxnSpPr>
            <p:cNvPr id="41" name="Straight Arrow Connector 40"/>
            <p:cNvCxnSpPr/>
            <p:nvPr/>
          </p:nvCxnSpPr>
          <p:spPr>
            <a:xfrm flipV="1">
              <a:off x="7014143" y="3206584"/>
              <a:ext cx="0" cy="328973"/>
            </a:xfrm>
            <a:prstGeom prst="straightConnector1">
              <a:avLst/>
            </a:prstGeom>
            <a:ln w="5080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6112894" y="3537503"/>
              <a:ext cx="1802499" cy="522343"/>
            </a:xfrm>
            <a:prstGeom prst="rect">
              <a:avLst/>
            </a:prstGeom>
            <a:solidFill>
              <a:schemeClr val="bg1"/>
            </a:solidFill>
            <a:ln>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41" dirty="0">
                  <a:solidFill>
                    <a:srgbClr val="000000"/>
                  </a:solidFill>
                </a:rPr>
                <a:t>H4</a:t>
              </a:r>
            </a:p>
          </p:txBody>
        </p:sp>
        <p:cxnSp>
          <p:nvCxnSpPr>
            <p:cNvPr id="43" name="Straight Arrow Connector 42"/>
            <p:cNvCxnSpPr/>
            <p:nvPr/>
          </p:nvCxnSpPr>
          <p:spPr>
            <a:xfrm flipV="1">
              <a:off x="7014143" y="4059846"/>
              <a:ext cx="0" cy="328973"/>
            </a:xfrm>
            <a:prstGeom prst="straightConnector1">
              <a:avLst/>
            </a:prstGeom>
            <a:ln w="50800">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44" name="Straight Arrow Connector 43"/>
          <p:cNvCxnSpPr/>
          <p:nvPr/>
        </p:nvCxnSpPr>
        <p:spPr>
          <a:xfrm>
            <a:off x="9240160" y="4485586"/>
            <a:ext cx="0" cy="201281"/>
          </a:xfrm>
          <a:prstGeom prst="straightConnector1">
            <a:avLst/>
          </a:prstGeom>
          <a:ln w="508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961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Performance on MNIST</a:t>
            </a:r>
            <a:br>
              <a:rPr lang="en-US" dirty="0" smtClean="0"/>
            </a:br>
            <a:r>
              <a:rPr lang="en-US" dirty="0" smtClean="0"/>
              <a:t>(Hinton, </a:t>
            </a:r>
            <a:r>
              <a:rPr lang="en-US" dirty="0" err="1" smtClean="0"/>
              <a:t>Osindero</a:t>
            </a:r>
            <a:r>
              <a:rPr lang="en-US" dirty="0" smtClean="0"/>
              <a:t>, &amp; </a:t>
            </a:r>
            <a:r>
              <a:rPr lang="en-US" dirty="0" err="1" smtClean="0"/>
              <a:t>Teh</a:t>
            </a:r>
            <a:r>
              <a:rPr lang="en-US" dirty="0" smtClean="0"/>
              <a:t>, 2006)</a:t>
            </a:r>
            <a:endParaRPr lang="en-US" dirty="0"/>
          </a:p>
        </p:txBody>
      </p:sp>
      <p:pic>
        <p:nvPicPr>
          <p:cNvPr id="4" name="Picture 3" descr="Screen Shot 2015-02-25 at 12.23.19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09" y="1131273"/>
            <a:ext cx="5193905" cy="5477566"/>
          </a:xfrm>
          <a:prstGeom prst="rect">
            <a:avLst/>
          </a:prstGeom>
        </p:spPr>
      </p:pic>
      <p:pic>
        <p:nvPicPr>
          <p:cNvPr id="6" name="Picture 5" descr="Screen Shot 2015-02-25 at 12.24.10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903" y="2815310"/>
            <a:ext cx="5145582" cy="3793529"/>
          </a:xfrm>
          <a:prstGeom prst="rect">
            <a:avLst/>
          </a:prstGeom>
        </p:spPr>
      </p:pic>
      <p:sp>
        <p:nvSpPr>
          <p:cNvPr id="7" name="TextBox 6"/>
          <p:cNvSpPr txBox="1"/>
          <p:nvPr/>
        </p:nvSpPr>
        <p:spPr>
          <a:xfrm rot="16200000">
            <a:off x="-839185" y="3183077"/>
            <a:ext cx="2846805" cy="513217"/>
          </a:xfrm>
          <a:prstGeom prst="rect">
            <a:avLst/>
          </a:prstGeom>
          <a:noFill/>
        </p:spPr>
        <p:txBody>
          <a:bodyPr wrap="none" rtlCol="0">
            <a:spAutoFit/>
          </a:bodyPr>
          <a:lstStyle/>
          <a:p>
            <a:r>
              <a:rPr lang="en-US" sz="2735" b="1" dirty="0">
                <a:solidFill>
                  <a:srgbClr val="0F6FC6"/>
                </a:solidFill>
              </a:rPr>
              <a:t>recognition model</a:t>
            </a:r>
            <a:endParaRPr lang="en-US" sz="2735" b="1" dirty="0">
              <a:solidFill>
                <a:srgbClr val="0F6FC6"/>
              </a:solidFill>
            </a:endParaRPr>
          </a:p>
        </p:txBody>
      </p:sp>
      <p:sp>
        <p:nvSpPr>
          <p:cNvPr id="8" name="TextBox 7"/>
          <p:cNvSpPr txBox="1"/>
          <p:nvPr/>
        </p:nvSpPr>
        <p:spPr>
          <a:xfrm>
            <a:off x="8145955" y="2302093"/>
            <a:ext cx="2727478" cy="513217"/>
          </a:xfrm>
          <a:prstGeom prst="rect">
            <a:avLst/>
          </a:prstGeom>
          <a:noFill/>
        </p:spPr>
        <p:txBody>
          <a:bodyPr wrap="none" rtlCol="0">
            <a:spAutoFit/>
          </a:bodyPr>
          <a:lstStyle/>
          <a:p>
            <a:r>
              <a:rPr lang="en-US" sz="2735" b="1" dirty="0">
                <a:solidFill>
                  <a:srgbClr val="0F6FC6"/>
                </a:solidFill>
              </a:rPr>
              <a:t>generative model</a:t>
            </a:r>
            <a:endParaRPr lang="en-US" sz="2735" b="1" dirty="0">
              <a:solidFill>
                <a:srgbClr val="0F6FC6"/>
              </a:solidFill>
            </a:endParaRPr>
          </a:p>
        </p:txBody>
      </p:sp>
    </p:spTree>
    <p:extLst>
      <p:ext uri="{BB962C8B-B14F-4D97-AF65-F5344CB8AC3E}">
        <p14:creationId xmlns:p14="http://schemas.microsoft.com/office/powerpoint/2010/main" val="648241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 T-Shirts</a:t>
            </a:r>
            <a:endParaRPr lang="en-US" dirty="0"/>
          </a:p>
        </p:txBody>
      </p:sp>
      <p:pic>
        <p:nvPicPr>
          <p:cNvPr id="3" name="Picture 2" descr="20150118_2337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16" y="1376669"/>
            <a:ext cx="3623659" cy="3176210"/>
          </a:xfrm>
          <a:prstGeom prst="rect">
            <a:avLst/>
          </a:prstGeom>
        </p:spPr>
      </p:pic>
      <p:pic>
        <p:nvPicPr>
          <p:cNvPr id="4" name="Picture 3" descr="20150118_233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788" y="1376669"/>
            <a:ext cx="3267438" cy="4029959"/>
          </a:xfrm>
          <a:prstGeom prst="rect">
            <a:avLst/>
          </a:prstGeom>
        </p:spPr>
      </p:pic>
    </p:spTree>
    <p:extLst>
      <p:ext uri="{BB962C8B-B14F-4D97-AF65-F5344CB8AC3E}">
        <p14:creationId xmlns:p14="http://schemas.microsoft.com/office/powerpoint/2010/main" val="1395319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Suskever</a:t>
            </a:r>
            <a:r>
              <a:rPr lang="en-US" dirty="0" smtClean="0"/>
              <a:t>, Martens, Hinton (2011)</a:t>
            </a:r>
            <a:br>
              <a:rPr lang="en-US" dirty="0" smtClean="0"/>
            </a:br>
            <a:r>
              <a:rPr lang="en-US" dirty="0" smtClean="0"/>
              <a:t>Generating Text From A Deep Belief Net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Wikipedia</a:t>
            </a:r>
          </a:p>
          <a:p>
            <a:pPr lvl="2"/>
            <a:r>
              <a:rPr lang="en-US" dirty="0"/>
              <a:t>The meaning of life is the tradition of the ancient human </a:t>
            </a:r>
            <a:r>
              <a:rPr lang="en-US" dirty="0" smtClean="0"/>
              <a:t>reproduction</a:t>
            </a:r>
            <a:r>
              <a:rPr lang="en-US" dirty="0"/>
              <a:t>: it is less favorable to the good boy for when to remove her bigger. In the show’s agreement unanimously resurfaced. The wild </a:t>
            </a:r>
            <a:r>
              <a:rPr lang="en-US" dirty="0" err="1"/>
              <a:t>pasteured</a:t>
            </a:r>
            <a:r>
              <a:rPr lang="en-US" dirty="0"/>
              <a:t> with consistent street forests were incorporated by the 15th century BE. In 1996 the primary </a:t>
            </a:r>
            <a:r>
              <a:rPr lang="en-US" dirty="0" err="1"/>
              <a:t>rapford</a:t>
            </a:r>
            <a:r>
              <a:rPr lang="en-US" dirty="0"/>
              <a:t> undergoes an effort that the reserve conditioning, written into Jewish cities, sleepers to incorporate the .St Eurasia that activates the </a:t>
            </a:r>
            <a:r>
              <a:rPr lang="en-US" dirty="0" smtClean="0"/>
              <a:t>population</a:t>
            </a:r>
            <a:r>
              <a:rPr lang="en-US" dirty="0"/>
              <a:t>. Mar??a </a:t>
            </a:r>
            <a:r>
              <a:rPr lang="en-US" dirty="0" err="1"/>
              <a:t>Nationale</a:t>
            </a:r>
            <a:r>
              <a:rPr lang="en-US" dirty="0"/>
              <a:t>, Kelli, </a:t>
            </a:r>
            <a:r>
              <a:rPr lang="en-US" dirty="0" err="1"/>
              <a:t>Zedlat-Dukastoe</a:t>
            </a:r>
            <a:r>
              <a:rPr lang="en-US" dirty="0"/>
              <a:t>, </a:t>
            </a:r>
            <a:r>
              <a:rPr lang="en-US" dirty="0" err="1"/>
              <a:t>Florendon</a:t>
            </a:r>
            <a:r>
              <a:rPr lang="en-US" dirty="0"/>
              <a:t>, </a:t>
            </a:r>
            <a:r>
              <a:rPr lang="en-US" dirty="0" err="1"/>
              <a:t>Ptu’s</a:t>
            </a:r>
            <a:r>
              <a:rPr lang="en-US" dirty="0"/>
              <a:t> thought is. To adapt in most parts of North America, the dynamic fairy Dan please believes, the free speech are much related to the </a:t>
            </a:r>
          </a:p>
          <a:p>
            <a:r>
              <a:rPr lang="en-US" dirty="0" smtClean="0"/>
              <a:t>NYT</a:t>
            </a:r>
          </a:p>
          <a:p>
            <a:pPr lvl="2"/>
            <a:r>
              <a:rPr lang="en-US" dirty="0"/>
              <a:t>while he was giving attention to the second advantage of school building a 2-for-2 stool killed by the Cultures saddled with a half- suit defending the </a:t>
            </a:r>
            <a:r>
              <a:rPr lang="en-US" dirty="0" err="1"/>
              <a:t>Bharatiya</a:t>
            </a:r>
            <a:r>
              <a:rPr lang="en-US" dirty="0"/>
              <a:t> </a:t>
            </a:r>
            <a:r>
              <a:rPr lang="en-US" dirty="0" err="1"/>
              <a:t>Fernall</a:t>
            </a:r>
            <a:r>
              <a:rPr lang="en-US" dirty="0"/>
              <a:t> ’s office . </a:t>
            </a:r>
            <a:r>
              <a:rPr lang="en-US" dirty="0" err="1"/>
              <a:t>Ms</a:t>
            </a:r>
            <a:r>
              <a:rPr lang="en-US" dirty="0"/>
              <a:t> . Claire </a:t>
            </a:r>
            <a:r>
              <a:rPr lang="en-US" dirty="0" err="1"/>
              <a:t>Parters</a:t>
            </a:r>
            <a:r>
              <a:rPr lang="en-US" dirty="0"/>
              <a:t> will also have a history temple for him to raise jobs until naked </a:t>
            </a:r>
            <a:r>
              <a:rPr lang="en-US" dirty="0" err="1"/>
              <a:t>Prodiena</a:t>
            </a:r>
            <a:r>
              <a:rPr lang="en-US" dirty="0"/>
              <a:t> to paint baseball partners , provided people to ride both of Manhattan in 1978 , but what was largely directed to China in 1946 , focusing on the trademark period is the sailboat yesterday and comments on whom they obtain overheard within the 120th anniversary , where many civil rights defined , officials said early that forms , ” said Bernard J. Marco Jr. of Pennsylvania , was monitoring New York </a:t>
            </a:r>
          </a:p>
          <a:p>
            <a:endParaRPr lang="en-US" dirty="0"/>
          </a:p>
        </p:txBody>
      </p:sp>
    </p:spTree>
    <p:extLst>
      <p:ext uri="{BB962C8B-B14F-4D97-AF65-F5344CB8AC3E}">
        <p14:creationId xmlns:p14="http://schemas.microsoft.com/office/powerpoint/2010/main" val="808987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 T-Shirts</a:t>
            </a:r>
            <a:endParaRPr lang="en-US" dirty="0"/>
          </a:p>
        </p:txBody>
      </p:sp>
      <p:pic>
        <p:nvPicPr>
          <p:cNvPr id="5" name="Picture 4" descr="20150118_2337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083" y="1333981"/>
            <a:ext cx="3369689" cy="4734301"/>
          </a:xfrm>
          <a:prstGeom prst="rect">
            <a:avLst/>
          </a:prstGeom>
        </p:spPr>
      </p:pic>
    </p:spTree>
    <p:extLst>
      <p:ext uri="{BB962C8B-B14F-4D97-AF65-F5344CB8AC3E}">
        <p14:creationId xmlns:p14="http://schemas.microsoft.com/office/powerpoint/2010/main" val="617091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 T-Shirts</a:t>
            </a:r>
            <a:endParaRPr lang="en-US" dirty="0"/>
          </a:p>
        </p:txBody>
      </p:sp>
      <p:pic>
        <p:nvPicPr>
          <p:cNvPr id="3" name="Picture 2" descr="20150118_2336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612" y="1408684"/>
            <a:ext cx="4930324" cy="4744973"/>
          </a:xfrm>
          <a:prstGeom prst="rect">
            <a:avLst/>
          </a:prstGeom>
        </p:spPr>
      </p:pic>
    </p:spTree>
    <p:extLst>
      <p:ext uri="{BB962C8B-B14F-4D97-AF65-F5344CB8AC3E}">
        <p14:creationId xmlns:p14="http://schemas.microsoft.com/office/powerpoint/2010/main" val="1266594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 T-Shirts</a:t>
            </a:r>
            <a:endParaRPr lang="en-US" dirty="0"/>
          </a:p>
        </p:txBody>
      </p:sp>
      <p:pic>
        <p:nvPicPr>
          <p:cNvPr id="4" name="Picture 3" descr="20150118_2339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342" y="1216591"/>
            <a:ext cx="5462998" cy="5161175"/>
          </a:xfrm>
          <a:prstGeom prst="rect">
            <a:avLst/>
          </a:prstGeom>
        </p:spPr>
      </p:pic>
    </p:spTree>
    <p:extLst>
      <p:ext uri="{BB962C8B-B14F-4D97-AF65-F5344CB8AC3E}">
        <p14:creationId xmlns:p14="http://schemas.microsoft.com/office/powerpoint/2010/main" val="1804054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Brief History Of</a:t>
            </a:r>
            <a:br>
              <a:rPr lang="en-US" dirty="0" smtClean="0"/>
            </a:br>
            <a:r>
              <a:rPr lang="en-US" dirty="0" smtClean="0">
                <a:solidFill>
                  <a:srgbClr val="00FFCA"/>
                </a:solidFill>
              </a:rPr>
              <a:t>Deterministic </a:t>
            </a:r>
            <a:r>
              <a:rPr lang="en-US" dirty="0" smtClean="0"/>
              <a:t>And </a:t>
            </a:r>
            <a:r>
              <a:rPr lang="en-US" dirty="0" smtClean="0">
                <a:solidFill>
                  <a:srgbClr val="FF0000"/>
                </a:solidFill>
              </a:rPr>
              <a:t>Stochastic</a:t>
            </a:r>
            <a:r>
              <a:rPr lang="en-US" dirty="0" smtClean="0"/>
              <a:t> Networks</a:t>
            </a:r>
            <a:endParaRPr lang="en-US" dirty="0"/>
          </a:p>
        </p:txBody>
      </p:sp>
      <p:cxnSp>
        <p:nvCxnSpPr>
          <p:cNvPr id="5" name="Straight Arrow Connector 4"/>
          <p:cNvCxnSpPr/>
          <p:nvPr/>
        </p:nvCxnSpPr>
        <p:spPr>
          <a:xfrm>
            <a:off x="2525991" y="3461194"/>
            <a:ext cx="7663019" cy="0"/>
          </a:xfrm>
          <a:prstGeom prst="straightConnector1">
            <a:avLst/>
          </a:prstGeom>
          <a:ln w="50800">
            <a:solidFill>
              <a:srgbClr val="00FFC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525990" y="3235268"/>
            <a:ext cx="0" cy="433779"/>
          </a:xfrm>
          <a:prstGeom prst="line">
            <a:avLst/>
          </a:prstGeom>
          <a:ln w="50800">
            <a:solidFill>
              <a:srgbClr val="00FFCA"/>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374344" y="3244305"/>
            <a:ext cx="0" cy="433779"/>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31079" y="3849788"/>
            <a:ext cx="989823" cy="907171"/>
          </a:xfrm>
          <a:prstGeom prst="rect">
            <a:avLst/>
          </a:prstGeom>
          <a:noFill/>
          <a:ln>
            <a:noFill/>
          </a:ln>
        </p:spPr>
        <p:txBody>
          <a:bodyPr wrap="none" rtlCol="0">
            <a:spAutoFit/>
          </a:bodyPr>
          <a:lstStyle/>
          <a:p>
            <a:pPr algn="ctr"/>
            <a:r>
              <a:rPr lang="en-US" sz="1765" b="1" dirty="0">
                <a:solidFill>
                  <a:srgbClr val="00FFCA"/>
                </a:solidFill>
              </a:rPr>
              <a:t>1982</a:t>
            </a:r>
          </a:p>
          <a:p>
            <a:pPr algn="ctr"/>
            <a:r>
              <a:rPr lang="en-US" sz="1765" b="1" dirty="0">
                <a:solidFill>
                  <a:srgbClr val="00FFCA"/>
                </a:solidFill>
              </a:rPr>
              <a:t>Hopfield</a:t>
            </a:r>
          </a:p>
          <a:p>
            <a:pPr algn="ctr"/>
            <a:r>
              <a:rPr lang="en-US" sz="1765" b="1" dirty="0">
                <a:solidFill>
                  <a:srgbClr val="00FFCA"/>
                </a:solidFill>
              </a:rPr>
              <a:t>Nets</a:t>
            </a:r>
            <a:endParaRPr lang="en-US" sz="1765" b="1" dirty="0">
              <a:solidFill>
                <a:srgbClr val="00FFCA"/>
              </a:solidFill>
            </a:endParaRPr>
          </a:p>
        </p:txBody>
      </p:sp>
      <p:sp>
        <p:nvSpPr>
          <p:cNvPr id="10" name="TextBox 9"/>
          <p:cNvSpPr txBox="1"/>
          <p:nvPr/>
        </p:nvSpPr>
        <p:spPr>
          <a:xfrm>
            <a:off x="2608269" y="2194921"/>
            <a:ext cx="1532151" cy="1178784"/>
          </a:xfrm>
          <a:prstGeom prst="rect">
            <a:avLst/>
          </a:prstGeom>
          <a:noFill/>
        </p:spPr>
        <p:txBody>
          <a:bodyPr wrap="none" rtlCol="0">
            <a:spAutoFit/>
          </a:bodyPr>
          <a:lstStyle/>
          <a:p>
            <a:pPr algn="ctr"/>
            <a:r>
              <a:rPr lang="en-US" sz="1765" b="1" dirty="0">
                <a:solidFill>
                  <a:srgbClr val="FF0000"/>
                </a:solidFill>
              </a:rPr>
              <a:t>Boltzmann</a:t>
            </a:r>
          </a:p>
          <a:p>
            <a:pPr algn="ctr"/>
            <a:r>
              <a:rPr lang="en-US" sz="1765" b="1" dirty="0">
                <a:solidFill>
                  <a:srgbClr val="FF0000"/>
                </a:solidFill>
              </a:rPr>
              <a:t>Machines /</a:t>
            </a:r>
          </a:p>
          <a:p>
            <a:pPr algn="ctr"/>
            <a:r>
              <a:rPr lang="en-US" sz="1765" b="1" dirty="0">
                <a:solidFill>
                  <a:srgbClr val="FF0000"/>
                </a:solidFill>
              </a:rPr>
              <a:t>Harmony Nets</a:t>
            </a:r>
          </a:p>
          <a:p>
            <a:pPr algn="ctr"/>
            <a:r>
              <a:rPr lang="en-US" sz="1765" b="1" dirty="0">
                <a:solidFill>
                  <a:srgbClr val="FF0000"/>
                </a:solidFill>
              </a:rPr>
              <a:t>1985</a:t>
            </a:r>
            <a:endParaRPr lang="en-US" sz="1765" b="1" dirty="0">
              <a:solidFill>
                <a:srgbClr val="FF0000"/>
              </a:solidFill>
            </a:endParaRPr>
          </a:p>
        </p:txBody>
      </p:sp>
      <p:sp>
        <p:nvSpPr>
          <p:cNvPr id="11" name="TextBox 10"/>
          <p:cNvSpPr txBox="1"/>
          <p:nvPr/>
        </p:nvSpPr>
        <p:spPr>
          <a:xfrm>
            <a:off x="3124909" y="3849788"/>
            <a:ext cx="1330237" cy="907171"/>
          </a:xfrm>
          <a:prstGeom prst="rect">
            <a:avLst/>
          </a:prstGeom>
          <a:noFill/>
        </p:spPr>
        <p:txBody>
          <a:bodyPr wrap="none" rtlCol="0">
            <a:spAutoFit/>
          </a:bodyPr>
          <a:lstStyle/>
          <a:p>
            <a:pPr algn="ctr"/>
            <a:r>
              <a:rPr lang="en-US" sz="1765" b="1" dirty="0">
                <a:solidFill>
                  <a:srgbClr val="00FFCA"/>
                </a:solidFill>
              </a:rPr>
              <a:t>1986</a:t>
            </a:r>
          </a:p>
          <a:p>
            <a:pPr algn="ctr"/>
            <a:r>
              <a:rPr lang="en-US" sz="1765" b="1" dirty="0">
                <a:solidFill>
                  <a:srgbClr val="00FFCA"/>
                </a:solidFill>
              </a:rPr>
              <a:t>Back</a:t>
            </a:r>
          </a:p>
          <a:p>
            <a:pPr algn="ctr"/>
            <a:r>
              <a:rPr lang="en-US" sz="1765" b="1" dirty="0">
                <a:solidFill>
                  <a:srgbClr val="00FFCA"/>
                </a:solidFill>
              </a:rPr>
              <a:t>Propagation</a:t>
            </a:r>
            <a:endParaRPr lang="en-US" sz="1765" b="1" dirty="0">
              <a:solidFill>
                <a:srgbClr val="00FFCA"/>
              </a:solidFill>
            </a:endParaRPr>
          </a:p>
        </p:txBody>
      </p:sp>
      <p:cxnSp>
        <p:nvCxnSpPr>
          <p:cNvPr id="12" name="Straight Connector 11"/>
          <p:cNvCxnSpPr/>
          <p:nvPr/>
        </p:nvCxnSpPr>
        <p:spPr>
          <a:xfrm>
            <a:off x="3790027" y="3244305"/>
            <a:ext cx="0" cy="433779"/>
          </a:xfrm>
          <a:prstGeom prst="line">
            <a:avLst/>
          </a:prstGeom>
          <a:ln w="50800">
            <a:solidFill>
              <a:srgbClr val="00FFCA"/>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66133" y="3244305"/>
            <a:ext cx="0" cy="433779"/>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67250" y="3858825"/>
            <a:ext cx="1197765" cy="2265236"/>
          </a:xfrm>
          <a:prstGeom prst="rect">
            <a:avLst/>
          </a:prstGeom>
          <a:noFill/>
          <a:ln>
            <a:noFill/>
          </a:ln>
        </p:spPr>
        <p:txBody>
          <a:bodyPr wrap="none" rtlCol="0">
            <a:spAutoFit/>
          </a:bodyPr>
          <a:lstStyle/>
          <a:p>
            <a:pPr algn="ctr"/>
            <a:r>
              <a:rPr lang="en-US" sz="1765" b="1" dirty="0">
                <a:solidFill>
                  <a:srgbClr val="FF0000"/>
                </a:solidFill>
              </a:rPr>
              <a:t>2005</a:t>
            </a:r>
          </a:p>
          <a:p>
            <a:pPr algn="ctr"/>
            <a:r>
              <a:rPr lang="en-US" sz="1765" b="1" dirty="0">
                <a:solidFill>
                  <a:srgbClr val="FF0000"/>
                </a:solidFill>
              </a:rPr>
              <a:t>Restricted</a:t>
            </a:r>
          </a:p>
          <a:p>
            <a:pPr algn="ctr"/>
            <a:r>
              <a:rPr lang="en-US" sz="1765" b="1" dirty="0">
                <a:solidFill>
                  <a:srgbClr val="FF0000"/>
                </a:solidFill>
              </a:rPr>
              <a:t>Boltzmann</a:t>
            </a:r>
            <a:br>
              <a:rPr lang="en-US" sz="1765" b="1" dirty="0">
                <a:solidFill>
                  <a:srgbClr val="FF0000"/>
                </a:solidFill>
              </a:rPr>
            </a:br>
            <a:r>
              <a:rPr lang="en-US" sz="1765" b="1" dirty="0">
                <a:solidFill>
                  <a:srgbClr val="FF0000"/>
                </a:solidFill>
              </a:rPr>
              <a:t>Machines</a:t>
            </a:r>
          </a:p>
          <a:p>
            <a:pPr algn="ctr"/>
            <a:r>
              <a:rPr lang="en-US" sz="1765" b="1" dirty="0">
                <a:solidFill>
                  <a:srgbClr val="FF0000"/>
                </a:solidFill>
              </a:rPr>
              <a:t>and</a:t>
            </a:r>
          </a:p>
          <a:p>
            <a:pPr algn="ctr"/>
            <a:r>
              <a:rPr lang="en-US" sz="1765" b="1" dirty="0">
                <a:solidFill>
                  <a:srgbClr val="FF0000"/>
                </a:solidFill>
              </a:rPr>
              <a:t>Deep</a:t>
            </a:r>
          </a:p>
          <a:p>
            <a:pPr algn="ctr"/>
            <a:r>
              <a:rPr lang="en-US" sz="1765" b="1" dirty="0">
                <a:solidFill>
                  <a:srgbClr val="FF0000"/>
                </a:solidFill>
              </a:rPr>
              <a:t>Belief</a:t>
            </a:r>
          </a:p>
          <a:p>
            <a:pPr algn="ctr"/>
            <a:r>
              <a:rPr lang="en-US" sz="1765" b="1" dirty="0">
                <a:solidFill>
                  <a:srgbClr val="FF0000"/>
                </a:solidFill>
              </a:rPr>
              <a:t>Nets</a:t>
            </a:r>
            <a:endParaRPr lang="en-US" sz="1765" b="1" dirty="0">
              <a:solidFill>
                <a:srgbClr val="FF0000"/>
              </a:solidFill>
            </a:endParaRPr>
          </a:p>
        </p:txBody>
      </p:sp>
      <p:cxnSp>
        <p:nvCxnSpPr>
          <p:cNvPr id="16" name="Straight Connector 15"/>
          <p:cNvCxnSpPr/>
          <p:nvPr/>
        </p:nvCxnSpPr>
        <p:spPr>
          <a:xfrm>
            <a:off x="5090263" y="3235268"/>
            <a:ext cx="0" cy="433779"/>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45149" y="3849788"/>
            <a:ext cx="1090235" cy="1178784"/>
          </a:xfrm>
          <a:prstGeom prst="rect">
            <a:avLst/>
          </a:prstGeom>
          <a:noFill/>
          <a:ln>
            <a:noFill/>
          </a:ln>
        </p:spPr>
        <p:txBody>
          <a:bodyPr wrap="none" rtlCol="0">
            <a:spAutoFit/>
          </a:bodyPr>
          <a:lstStyle/>
          <a:p>
            <a:pPr algn="ctr"/>
            <a:r>
              <a:rPr lang="en-US" sz="1765" b="1" dirty="0">
                <a:solidFill>
                  <a:srgbClr val="FF0000"/>
                </a:solidFill>
              </a:rPr>
              <a:t>1992</a:t>
            </a:r>
            <a:br>
              <a:rPr lang="en-US" sz="1765" b="1" dirty="0">
                <a:solidFill>
                  <a:srgbClr val="FF0000"/>
                </a:solidFill>
              </a:rPr>
            </a:br>
            <a:r>
              <a:rPr lang="en-US" sz="1765" b="1" dirty="0">
                <a:solidFill>
                  <a:srgbClr val="FF0000"/>
                </a:solidFill>
              </a:rPr>
              <a:t>Sigmoid</a:t>
            </a:r>
            <a:br>
              <a:rPr lang="en-US" sz="1765" b="1" dirty="0">
                <a:solidFill>
                  <a:srgbClr val="FF0000"/>
                </a:solidFill>
              </a:rPr>
            </a:br>
            <a:r>
              <a:rPr lang="en-US" sz="1765" b="1" dirty="0">
                <a:solidFill>
                  <a:srgbClr val="FF0000"/>
                </a:solidFill>
              </a:rPr>
              <a:t>Belief</a:t>
            </a:r>
          </a:p>
          <a:p>
            <a:pPr algn="ctr"/>
            <a:r>
              <a:rPr lang="en-US" sz="1765" b="1" dirty="0">
                <a:solidFill>
                  <a:srgbClr val="FF0000"/>
                </a:solidFill>
              </a:rPr>
              <a:t>Networks</a:t>
            </a:r>
          </a:p>
        </p:txBody>
      </p:sp>
      <p:cxnSp>
        <p:nvCxnSpPr>
          <p:cNvPr id="19" name="Straight Connector 18"/>
          <p:cNvCxnSpPr/>
          <p:nvPr/>
        </p:nvCxnSpPr>
        <p:spPr>
          <a:xfrm>
            <a:off x="8957875" y="3244305"/>
            <a:ext cx="0" cy="433779"/>
          </a:xfrm>
          <a:prstGeom prst="line">
            <a:avLst/>
          </a:prstGeom>
          <a:ln w="50800">
            <a:solidFill>
              <a:srgbClr val="00FFCA"/>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290496" y="3849788"/>
            <a:ext cx="1330237" cy="1722010"/>
          </a:xfrm>
          <a:prstGeom prst="rect">
            <a:avLst/>
          </a:prstGeom>
          <a:noFill/>
        </p:spPr>
        <p:txBody>
          <a:bodyPr wrap="none" rtlCol="0">
            <a:spAutoFit/>
          </a:bodyPr>
          <a:lstStyle/>
          <a:p>
            <a:pPr algn="ctr"/>
            <a:r>
              <a:rPr lang="en-US" sz="1765" b="1" dirty="0">
                <a:solidFill>
                  <a:srgbClr val="00FFCA"/>
                </a:solidFill>
              </a:rPr>
              <a:t>2009</a:t>
            </a:r>
          </a:p>
          <a:p>
            <a:pPr algn="ctr"/>
            <a:r>
              <a:rPr lang="en-US" sz="1765" b="1" dirty="0">
                <a:solidFill>
                  <a:srgbClr val="00FFCA"/>
                </a:solidFill>
              </a:rPr>
              <a:t>Deep</a:t>
            </a:r>
          </a:p>
          <a:p>
            <a:pPr algn="ctr"/>
            <a:r>
              <a:rPr lang="en-US" sz="1765" b="1" dirty="0">
                <a:solidFill>
                  <a:srgbClr val="00FFCA"/>
                </a:solidFill>
              </a:rPr>
              <a:t>Learning</a:t>
            </a:r>
          </a:p>
          <a:p>
            <a:pPr algn="ctr"/>
            <a:r>
              <a:rPr lang="en-US" sz="1765" b="1" dirty="0">
                <a:solidFill>
                  <a:srgbClr val="00FFCA"/>
                </a:solidFill>
              </a:rPr>
              <a:t>With</a:t>
            </a:r>
          </a:p>
          <a:p>
            <a:pPr algn="ctr"/>
            <a:r>
              <a:rPr lang="en-US" sz="1765" b="1" dirty="0">
                <a:solidFill>
                  <a:srgbClr val="00FFCA"/>
                </a:solidFill>
              </a:rPr>
              <a:t>Back</a:t>
            </a:r>
          </a:p>
          <a:p>
            <a:pPr algn="ctr"/>
            <a:r>
              <a:rPr lang="en-US" sz="1765" b="1" dirty="0">
                <a:solidFill>
                  <a:srgbClr val="00FFCA"/>
                </a:solidFill>
              </a:rPr>
              <a:t>Propagation</a:t>
            </a:r>
            <a:endParaRPr lang="en-US" sz="1765" b="1" dirty="0">
              <a:solidFill>
                <a:srgbClr val="00FFCA"/>
              </a:solidFill>
            </a:endParaRPr>
          </a:p>
        </p:txBody>
      </p:sp>
      <p:cxnSp>
        <p:nvCxnSpPr>
          <p:cNvPr id="23" name="Straight Connector 22"/>
          <p:cNvCxnSpPr/>
          <p:nvPr/>
        </p:nvCxnSpPr>
        <p:spPr>
          <a:xfrm>
            <a:off x="3374345" y="3461194"/>
            <a:ext cx="415683"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809326" y="3461194"/>
            <a:ext cx="2148549"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201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Necker Cube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731" y="1435297"/>
            <a:ext cx="3679142" cy="38463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754" y="1435297"/>
            <a:ext cx="3679142" cy="3846376"/>
          </a:xfrm>
          <a:prstGeom prst="rect">
            <a:avLst/>
          </a:prstGeom>
        </p:spPr>
      </p:pic>
    </p:spTree>
    <p:extLst>
      <p:ext uri="{BB962C8B-B14F-4D97-AF65-F5344CB8AC3E}">
        <p14:creationId xmlns:p14="http://schemas.microsoft.com/office/powerpoint/2010/main" val="262146279"/>
      </p:ext>
    </p:extLst>
  </p:cSld>
  <p:clrMapOvr>
    <a:masterClrMapping/>
  </p:clrMapOvr>
</p:sld>
</file>

<file path=ppt/theme/theme1.xml><?xml version="1.0" encoding="utf-8"?>
<a:theme xmlns:a="http://schemas.openxmlformats.org/drawingml/2006/main" name="Default2015">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1"/>
          </a:solid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accent1"/>
          </a:solidFill>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3100" b="1" dirty="0">
            <a:solidFill>
              <a:srgbClr val="0F6FC6"/>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97895</TotalTime>
  <Words>701</Words>
  <Application>Microsoft Macintosh PowerPoint</Application>
  <PresentationFormat>Widescreen</PresentationFormat>
  <Paragraphs>171</Paragraphs>
  <Slides>40</Slides>
  <Notes>8</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Calibri</vt:lpstr>
      <vt:lpstr>Mangal</vt:lpstr>
      <vt:lpstr>ＭＳ Ｐゴシック</vt:lpstr>
      <vt:lpstr>Wingdings</vt:lpstr>
      <vt:lpstr>Arial</vt:lpstr>
      <vt:lpstr>Default2015</vt:lpstr>
      <vt:lpstr>Equation</vt:lpstr>
      <vt:lpstr>Spring Courses</vt:lpstr>
      <vt:lpstr>CSCI 5922 Neural Networks and Deep Learning: Probabilistic Nets</vt:lpstr>
      <vt:lpstr>Neural Net T-Shirts</vt:lpstr>
      <vt:lpstr>Neural Net T-Shirts</vt:lpstr>
      <vt:lpstr>Neural Net T-Shirts</vt:lpstr>
      <vt:lpstr>Neural Net T-Shirts</vt:lpstr>
      <vt:lpstr>Neural Net T-Shirts</vt:lpstr>
      <vt:lpstr>A Brief History Of Deterministic And Stochastic Networks</vt:lpstr>
      <vt:lpstr>Necker Cube</vt:lpstr>
      <vt:lpstr>Selecting One Interpretation of Necker Cube</vt:lpstr>
      <vt:lpstr>PowerPoint Presentation</vt:lpstr>
      <vt:lpstr>PowerPoint Presentation</vt:lpstr>
      <vt:lpstr>PowerPoint Presentation</vt:lpstr>
      <vt:lpstr>Hopfield Networks</vt:lpstr>
      <vt:lpstr>PowerPoint Presentation</vt:lpstr>
      <vt:lpstr>PowerPoint Presentation</vt:lpstr>
      <vt:lpstr>Hopfield Net As Content Addressible Memory</vt:lpstr>
      <vt:lpstr>PowerPoint Presentation</vt:lpstr>
      <vt:lpstr>Boltzmann Machine Demo</vt:lpstr>
      <vt:lpstr>PowerPoint Presentation</vt:lpstr>
      <vt:lpstr>Three Ways To Specify Inputs</vt:lpstr>
      <vt:lpstr>PowerPoint Presentation</vt:lpstr>
      <vt:lpstr>PowerPoint Presentation</vt:lpstr>
      <vt:lpstr>PowerPoint Presentation</vt:lpstr>
      <vt:lpstr>Back To Thermal Equilibrium</vt:lpstr>
      <vt:lpstr>PowerPoint Presentation</vt:lpstr>
      <vt:lpstr>PowerPoint Presentation</vt:lpstr>
      <vt:lpstr>PowerPoint Presentation</vt:lpstr>
      <vt:lpstr>Why Boltzmann Machine Failed</vt:lpstr>
      <vt:lpstr>Comments On Boltzmann Machine Learning Algorithm</vt:lpstr>
      <vt:lpstr>Restricted Boltzmann Machine (also known as Harmony Network)</vt:lpstr>
      <vt:lpstr>RBM Generative Model As A Product Of Experts</vt:lpstr>
      <vt:lpstr>Deep RBM Autoencoder</vt:lpstr>
      <vt:lpstr>Reminder (From Unsupervised Learning Lecture)</vt:lpstr>
      <vt:lpstr>PowerPoint Presentation</vt:lpstr>
      <vt:lpstr>PowerPoint Presentation</vt:lpstr>
      <vt:lpstr>Deep Belief Nets (DBNs): Using Stacked RBMs As A Generative Model</vt:lpstr>
      <vt:lpstr>Using A DBN For Supervised Learning</vt:lpstr>
      <vt:lpstr>Performance on MNIST (Hinton, Osindero, &amp; Teh, 2006)</vt:lpstr>
      <vt:lpstr>Suskever, Martens, Hinton (2011) Generating Text From A Deep Belief Net</vt:lpstr>
    </vt:vector>
  </TitlesOfParts>
  <Manager/>
  <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Michael C. Mozer</dc:creator>
  <cp:keywords/>
  <dc:description/>
  <cp:lastModifiedBy>Michael C Mozer</cp:lastModifiedBy>
  <cp:revision>4938</cp:revision>
  <cp:lastPrinted>2016-03-26T19:02:22Z</cp:lastPrinted>
  <dcterms:created xsi:type="dcterms:W3CDTF">2015-11-30T16:35:29Z</dcterms:created>
  <dcterms:modified xsi:type="dcterms:W3CDTF">2017-11-07T06:50:34Z</dcterms:modified>
  <cp:category/>
</cp:coreProperties>
</file>