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9"/>
  </p:notesMasterIdLst>
  <p:sldIdLst>
    <p:sldId id="256" r:id="rId2"/>
    <p:sldId id="310" r:id="rId3"/>
    <p:sldId id="313" r:id="rId4"/>
    <p:sldId id="315" r:id="rId5"/>
    <p:sldId id="316" r:id="rId6"/>
    <p:sldId id="320" r:id="rId7"/>
    <p:sldId id="321" r:id="rId8"/>
    <p:sldId id="317" r:id="rId9"/>
    <p:sldId id="386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400" r:id="rId19"/>
    <p:sldId id="398" r:id="rId20"/>
    <p:sldId id="399" r:id="rId21"/>
    <p:sldId id="397" r:id="rId22"/>
    <p:sldId id="402" r:id="rId23"/>
    <p:sldId id="403" r:id="rId24"/>
    <p:sldId id="404" r:id="rId25"/>
    <p:sldId id="405" r:id="rId26"/>
    <p:sldId id="406" r:id="rId27"/>
    <p:sldId id="407" r:id="rId28"/>
    <p:sldId id="324" r:id="rId29"/>
    <p:sldId id="334" r:id="rId30"/>
    <p:sldId id="342" r:id="rId31"/>
    <p:sldId id="350" r:id="rId32"/>
    <p:sldId id="349" r:id="rId33"/>
    <p:sldId id="345" r:id="rId34"/>
    <p:sldId id="346" r:id="rId35"/>
    <p:sldId id="348" r:id="rId36"/>
    <p:sldId id="351" r:id="rId37"/>
    <p:sldId id="355" r:id="rId38"/>
    <p:sldId id="353" r:id="rId39"/>
    <p:sldId id="357" r:id="rId40"/>
    <p:sldId id="366" r:id="rId41"/>
    <p:sldId id="363" r:id="rId42"/>
    <p:sldId id="360" r:id="rId43"/>
    <p:sldId id="359" r:id="rId44"/>
    <p:sldId id="367" r:id="rId45"/>
    <p:sldId id="368" r:id="rId46"/>
    <p:sldId id="370" r:id="rId47"/>
    <p:sldId id="371" r:id="rId48"/>
    <p:sldId id="356" r:id="rId49"/>
    <p:sldId id="364" r:id="rId50"/>
    <p:sldId id="373" r:id="rId51"/>
    <p:sldId id="375" r:id="rId52"/>
    <p:sldId id="376" r:id="rId53"/>
    <p:sldId id="361" r:id="rId54"/>
    <p:sldId id="333" r:id="rId55"/>
    <p:sldId id="325" r:id="rId56"/>
    <p:sldId id="377" r:id="rId57"/>
    <p:sldId id="341" r:id="rId58"/>
    <p:sldId id="378" r:id="rId59"/>
    <p:sldId id="379" r:id="rId60"/>
    <p:sldId id="328" r:id="rId61"/>
    <p:sldId id="381" r:id="rId62"/>
    <p:sldId id="380" r:id="rId63"/>
    <p:sldId id="382" r:id="rId64"/>
    <p:sldId id="383" r:id="rId65"/>
    <p:sldId id="329" r:id="rId66"/>
    <p:sldId id="385" r:id="rId67"/>
    <p:sldId id="38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09D00"/>
    <a:srgbClr val="FF00FF"/>
    <a:srgbClr val="00C000"/>
    <a:srgbClr val="00B2B2"/>
    <a:srgbClr val="A50002"/>
    <a:srgbClr val="00C6BA"/>
    <a:srgbClr val="663F00"/>
    <a:srgbClr val="00FFFF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/>
    <p:restoredTop sz="78457"/>
  </p:normalViewPr>
  <p:slideViewPr>
    <p:cSldViewPr snapToGrid="0" snapToObjects="1">
      <p:cViewPr varScale="1">
        <p:scale>
          <a:sx n="109" d="100"/>
          <a:sy n="109" d="100"/>
        </p:scale>
        <p:origin x="200" y="312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input</a:t>
            </a:r>
            <a:r>
              <a:rPr lang="en-US" dirty="0" smtClean="0"/>
              <a:t>: often</a:t>
            </a:r>
            <a:r>
              <a:rPr lang="en-US" baseline="0" dirty="0" smtClean="0"/>
              <a:t> an image or text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2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</a:t>
            </a:r>
          </a:p>
          <a:p>
            <a:r>
              <a:rPr lang="en-US" dirty="0" smtClean="0"/>
              <a:t>explain alpha, beta, gamma</a:t>
            </a:r>
          </a:p>
          <a:p>
            <a:r>
              <a:rPr lang="en-US" dirty="0" smtClean="0"/>
              <a:t>[*]</a:t>
            </a:r>
          </a:p>
          <a:p>
            <a:r>
              <a:rPr lang="en-US" i="1" dirty="0" smtClean="0"/>
              <a:t>intensity</a:t>
            </a:r>
            <a:r>
              <a:rPr lang="en-US" dirty="0" smtClean="0"/>
              <a:t>: mean level in patch</a:t>
            </a:r>
          </a:p>
          <a:p>
            <a:r>
              <a:rPr lang="en-US" i="1" dirty="0" smtClean="0"/>
              <a:t>contrast</a:t>
            </a:r>
            <a:r>
              <a:rPr lang="en-US" dirty="0" smtClean="0"/>
              <a:t>: variability</a:t>
            </a:r>
            <a:r>
              <a:rPr lang="en-US" baseline="0" dirty="0" smtClean="0"/>
              <a:t> in each patch</a:t>
            </a:r>
          </a:p>
          <a:p>
            <a:r>
              <a:rPr lang="en-US" i="1" baseline="0" dirty="0" smtClean="0"/>
              <a:t>structural</a:t>
            </a:r>
            <a:r>
              <a:rPr lang="en-US" baseline="0" dirty="0" smtClean="0"/>
              <a:t>: covariance between patches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0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[END</a:t>
            </a:r>
            <a:r>
              <a:rPr lang="en-US" baseline="0" dirty="0" smtClean="0"/>
              <a:t> OF SLIDE]</a:t>
            </a:r>
          </a:p>
          <a:p>
            <a:r>
              <a:rPr lang="en-US" baseline="0" dirty="0" smtClean="0"/>
              <a:t>MS-SSIM loss is fully differentiable:</a:t>
            </a:r>
          </a:p>
          <a:p>
            <a:r>
              <a:rPr lang="en-US" baseline="0" dirty="0" smtClean="0"/>
              <a:t>derivative with respect to output pixels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task: image compression / </a:t>
            </a:r>
            <a:r>
              <a:rPr lang="en-US" b="1" dirty="0" err="1" smtClean="0"/>
              <a:t>autoencoder</a:t>
            </a:r>
            <a:endParaRPr lang="en-US" b="1" dirty="0" smtClean="0"/>
          </a:p>
          <a:p>
            <a:r>
              <a:rPr lang="en-US" dirty="0" smtClean="0"/>
              <a:t>[*]</a:t>
            </a:r>
            <a:r>
              <a:rPr lang="en-US" baseline="0" dirty="0" smtClean="0"/>
              <a:t> MS-SSIM</a:t>
            </a:r>
          </a:p>
          <a:p>
            <a:r>
              <a:rPr lang="en-US" baseline="0" dirty="0" smtClean="0"/>
              <a:t>[*] MSE -- </a:t>
            </a:r>
            <a:r>
              <a:rPr lang="en-US" b="1" baseline="0" dirty="0" smtClean="0"/>
              <a:t>same architecture</a:t>
            </a:r>
          </a:p>
          <a:p>
            <a:r>
              <a:rPr lang="en-US" baseline="0" dirty="0" smtClean="0"/>
              <a:t>[*] MAE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 [images on right] </a:t>
            </a:r>
          </a:p>
          <a:p>
            <a:r>
              <a:rPr lang="en-US" b="1" dirty="0" smtClean="0"/>
              <a:t>more compression</a:t>
            </a:r>
          </a:p>
          <a:p>
            <a:r>
              <a:rPr lang="en-US" b="1" dirty="0" smtClean="0"/>
              <a:t>(VAE</a:t>
            </a:r>
            <a:r>
              <a:rPr lang="en-US" b="1" baseline="0" dirty="0" smtClean="0"/>
              <a:t> -- </a:t>
            </a:r>
            <a:r>
              <a:rPr lang="en-US" b="1" dirty="0" smtClean="0"/>
              <a:t>probabilistic model)</a:t>
            </a:r>
          </a:p>
          <a:p>
            <a:endParaRPr lang="en-US" b="1" dirty="0" smtClean="0"/>
          </a:p>
          <a:p>
            <a:r>
              <a:rPr lang="en-US" b="1" dirty="0" err="1" smtClean="0"/>
              <a:t>i</a:t>
            </a:r>
            <a:r>
              <a:rPr lang="en-US" b="1" dirty="0" smtClean="0"/>
              <a:t> picked nice examples of course but</a:t>
            </a:r>
            <a:r>
              <a:rPr lang="en-US" b="1" baseline="0" dirty="0" smtClean="0"/>
              <a:t> how</a:t>
            </a:r>
          </a:p>
          <a:p>
            <a:r>
              <a:rPr lang="en-US" b="1" baseline="0" dirty="0" smtClean="0"/>
              <a:t>to evaluate more formally?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7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set of images: more compression (probabilistic model()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L_MSE</a:t>
            </a:r>
            <a:r>
              <a:rPr lang="en-US" b="1" baseline="0" dirty="0" smtClean="0"/>
              <a:t> vs. </a:t>
            </a:r>
            <a:r>
              <a:rPr lang="en-US" b="1" baseline="0" dirty="0" err="1" smtClean="0"/>
              <a:t>L_feat</a:t>
            </a:r>
            <a:r>
              <a:rPr lang="en-US" b="1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="0" baseline="0" dirty="0" smtClean="0"/>
              <a:t>bad terminology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both are MSE but in different spaces</a:t>
            </a:r>
          </a:p>
          <a:p>
            <a:r>
              <a:rPr lang="en-US" baseline="0" dirty="0" err="1" smtClean="0"/>
              <a:t>L_pixel</a:t>
            </a:r>
            <a:r>
              <a:rPr lang="en-US" baseline="0" dirty="0" smtClean="0"/>
              <a:t> would be better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[end of slide] </a:t>
            </a:r>
          </a:p>
          <a:p>
            <a:r>
              <a:rPr lang="en-US" baseline="0" dirty="0" smtClean="0"/>
              <a:t>How do we know which layer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5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inverting </a:t>
            </a:r>
            <a:r>
              <a:rPr lang="en-US" dirty="0" err="1" smtClean="0"/>
              <a:t>AlexNet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based on these results, they chose the 6</a:t>
            </a:r>
            <a:r>
              <a:rPr lang="en-US" baseline="30000" dirty="0" smtClean="0"/>
              <a:t>th</a:t>
            </a:r>
            <a:r>
              <a:rPr lang="en-US" baseline="0" dirty="0" smtClean="0"/>
              <a:t> layer (1</a:t>
            </a:r>
            <a:r>
              <a:rPr lang="en-US" baseline="30000" dirty="0" smtClean="0"/>
              <a:t>st</a:t>
            </a:r>
            <a:r>
              <a:rPr lang="en-US" baseline="0" dirty="0" smtClean="0"/>
              <a:t> fully connected layer)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0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[end</a:t>
            </a:r>
            <a:r>
              <a:rPr lang="en-US" baseline="0" dirty="0" smtClean="0"/>
              <a:t> of slide] needed all 3 losses to get improvement</a:t>
            </a:r>
          </a:p>
          <a:p>
            <a:r>
              <a:rPr lang="en-US" baseline="0" dirty="0" err="1" smtClean="0"/>
              <a:t>L_feat</a:t>
            </a:r>
            <a:r>
              <a:rPr lang="en-US" baseline="0" dirty="0" smtClean="0"/>
              <a:t> alone no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2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inverting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What</a:t>
            </a:r>
            <a:r>
              <a:rPr lang="en-US" baseline="0" dirty="0" smtClean="0"/>
              <a:t> you really want</a:t>
            </a:r>
          </a:p>
          <a:p>
            <a:r>
              <a:rPr lang="en-US" baseline="0" dirty="0" smtClean="0"/>
              <a:t>[*] what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can offer</a:t>
            </a:r>
          </a:p>
          <a:p>
            <a:r>
              <a:rPr lang="en-US" baseline="0" dirty="0" smtClean="0"/>
              <a:t>[*] let's start with data augmentation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91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work from </a:t>
            </a:r>
            <a:r>
              <a:rPr lang="en-US" dirty="0" err="1" smtClean="0"/>
              <a:t>Fei-Fei</a:t>
            </a:r>
            <a:r>
              <a:rPr lang="en-US" dirty="0" smtClean="0"/>
              <a:t> Li’s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22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</a:t>
            </a:r>
            <a:r>
              <a:rPr lang="en-US" baseline="0" dirty="0" smtClean="0"/>
              <a:t> different orientations</a:t>
            </a:r>
          </a:p>
          <a:p>
            <a:r>
              <a:rPr lang="en-US" baseline="0" dirty="0" smtClean="0"/>
              <a:t>[*]</a:t>
            </a:r>
          </a:p>
          <a:p>
            <a:r>
              <a:rPr lang="en-US" dirty="0" smtClean="0"/>
              <a:t>As you rotate the 3, you get a manifold of points in the high dimensional input space</a:t>
            </a:r>
          </a:p>
          <a:p>
            <a:r>
              <a:rPr lang="en-US" dirty="0" smtClean="0"/>
              <a:t>Tangent</a:t>
            </a:r>
            <a:r>
              <a:rPr lang="en-US" baseline="0" dirty="0" smtClean="0"/>
              <a:t> = direction of the manifold at middle orientation</a:t>
            </a:r>
          </a:p>
          <a:p>
            <a:r>
              <a:rPr lang="en-US" baseline="0" dirty="0" smtClean="0"/>
              <a:t>Directional derivative = derivative of function with respect to tangent vector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care about derivative of function with respect to orientation?  </a:t>
            </a:r>
            <a:r>
              <a:rPr lang="mr-IN" dirty="0" smtClean="0"/>
              <a:t>…</a:t>
            </a:r>
            <a:r>
              <a:rPr lang="en-US" dirty="0" smtClean="0"/>
              <a:t> [next slide]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2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f:</a:t>
            </a:r>
            <a:r>
              <a:rPr lang="en-US" baseline="0" dirty="0" smtClean="0"/>
              <a:t> net output</a:t>
            </a:r>
          </a:p>
          <a:p>
            <a:r>
              <a:rPr lang="en-US" baseline="0" dirty="0" smtClean="0"/>
              <a:t>want output not to change as you rotate the input</a:t>
            </a:r>
          </a:p>
          <a:p>
            <a:r>
              <a:rPr lang="en-US" baseline="0" dirty="0" smtClean="0"/>
              <a:t>derivative of net output with respect to angle of rotation is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9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learning is representation learning. </a:t>
            </a:r>
          </a:p>
          <a:p>
            <a:r>
              <a:rPr lang="en-US" dirty="0" smtClean="0"/>
              <a:t>Heretical </a:t>
            </a:r>
            <a:r>
              <a:rPr lang="en-US" baseline="0" dirty="0" smtClean="0"/>
              <a:t>to talk about building in representations. </a:t>
            </a:r>
          </a:p>
          <a:p>
            <a:r>
              <a:rPr lang="en-US" baseline="0" dirty="0" smtClean="0"/>
              <a:t>And if data set is large enough, maybe that’s true.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1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predicting next pitch in diatonic scale</a:t>
            </a:r>
          </a:p>
          <a:p>
            <a:r>
              <a:rPr lang="en-US" dirty="0" smtClean="0"/>
              <a:t>CONCERT: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represent faces: raw images vs. abstract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8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t-STE : t-distributed stochastic triplet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8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Input to net I</a:t>
            </a:r>
            <a:r>
              <a:rPr lang="en-US" baseline="0" dirty="0" smtClean="0"/>
              <a:t> described earlier wasn’t images but rather a representation that is based on human similarity judgments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6dim representation obtained from multidimensional scaling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Embedding: low dimensional distributed</a:t>
            </a:r>
            <a:r>
              <a:rPr lang="en-US" baseline="0" dirty="0" smtClean="0"/>
              <a:t> representation that captures similarity structure of a domain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6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small number of judgments from a human expert about similarity (triplets) and augment their value with ML</a:t>
            </a:r>
          </a:p>
          <a:p>
            <a:endParaRPr lang="en-US" dirty="0" smtClean="0"/>
          </a:p>
          <a:p>
            <a:r>
              <a:rPr lang="en-US" dirty="0" smtClean="0"/>
              <a:t>Conv</a:t>
            </a:r>
            <a:r>
              <a:rPr lang="en-US" baseline="0" dirty="0" smtClean="0"/>
              <a:t> net -&gt; visual similarity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3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judgement</a:t>
            </a:r>
            <a:r>
              <a:rPr lang="en-US" baseline="0" dirty="0" smtClean="0"/>
              <a:t> from humans:  which foods taste the same?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visual cues + human judgments to lay the images out in this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[END OF SLIDE] so how does this work in detail?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used a bunch of tricks to augment the already large data set that they had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</a:t>
            </a:r>
            <a:r>
              <a:rPr lang="en-US" dirty="0" smtClean="0"/>
              <a:t>robustness</a:t>
            </a:r>
            <a:r>
              <a:rPr lang="en-US" baseline="0" dirty="0" smtClean="0"/>
              <a:t> to translation:</a:t>
            </a:r>
          </a:p>
          <a:p>
            <a:r>
              <a:rPr lang="en-US" baseline="0" dirty="0" smtClean="0"/>
              <a:t>images are already normalized, so not a lot of room to shift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[*] </a:t>
            </a:r>
            <a:r>
              <a:rPr lang="en-US" dirty="0" smtClean="0"/>
              <a:t>horizontal reflections: </a:t>
            </a:r>
            <a:r>
              <a:rPr lang="en-US" dirty="0" err="1" smtClean="0"/>
              <a:t>std</a:t>
            </a:r>
            <a:r>
              <a:rPr lang="en-US" dirty="0" smtClean="0"/>
              <a:t> trick in CV</a:t>
            </a:r>
          </a:p>
          <a:p>
            <a:endParaRPr lang="en-US" dirty="0" smtClean="0"/>
          </a:p>
          <a:p>
            <a:r>
              <a:rPr lang="en-US" dirty="0" smtClean="0"/>
              <a:t>[*]</a:t>
            </a:r>
            <a:r>
              <a:rPr lang="en-US" baseline="0" dirty="0" smtClean="0"/>
              <a:t> to obtain invariance to intensity of images and</a:t>
            </a:r>
          </a:p>
          <a:p>
            <a:r>
              <a:rPr lang="en-US" baseline="0" dirty="0" smtClean="0"/>
              <a:t>   color of light source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9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observations are domain neutral low-level features, or just labels that index images or words or whatever</a:t>
            </a:r>
          </a:p>
          <a:p>
            <a:r>
              <a:rPr lang="en-US" dirty="0" smtClean="0"/>
              <a:t>[*]</a:t>
            </a:r>
            <a:r>
              <a:rPr lang="en-US" baseline="0" dirty="0" smtClean="0"/>
              <a:t> latent representation is based on domain-relevant semantic features</a:t>
            </a:r>
          </a:p>
          <a:p>
            <a:r>
              <a:rPr lang="en-US" baseline="0" dirty="0" smtClean="0"/>
              <a:t>[*] Summary</a:t>
            </a:r>
            <a:r>
              <a:rPr lang="mr-IN" baseline="0" dirty="0" smtClean="0"/>
              <a:t>…</a:t>
            </a:r>
            <a:r>
              <a:rPr lang="en-US" baseline="0" dirty="0" smtClean="0"/>
              <a:t>. use this representation as input to a neural net</a:t>
            </a:r>
            <a:r>
              <a:rPr lang="mr-IN" baseline="0" dirty="0" smtClean="0"/>
              <a:t>…</a:t>
            </a:r>
            <a:endParaRPr lang="en-US" dirty="0" smtClean="0"/>
          </a:p>
          <a:p>
            <a:r>
              <a:rPr lang="en-US" dirty="0" smtClean="0"/>
              <a:t>e.g., question answering</a:t>
            </a:r>
          </a:p>
          <a:p>
            <a:r>
              <a:rPr lang="en-US" dirty="0" smtClean="0"/>
              <a:t>e.g., predicting human</a:t>
            </a:r>
            <a:r>
              <a:rPr lang="en-US" baseline="0" dirty="0" smtClean="0"/>
              <a:t> facial judgments</a:t>
            </a:r>
          </a:p>
          <a:p>
            <a:r>
              <a:rPr lang="en-US" baseline="0" dirty="0" smtClean="0"/>
              <a:t>e.g., classifying image as something worth eating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69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introduce notation: x-&gt;z(x)</a:t>
            </a:r>
          </a:p>
          <a:p>
            <a:r>
              <a:rPr lang="en-US" dirty="0" smtClean="0"/>
              <a:t>[*] train with human</a:t>
            </a:r>
            <a:r>
              <a:rPr lang="en-US" baseline="0" dirty="0" smtClean="0"/>
              <a:t> judgments</a:t>
            </a:r>
          </a:p>
          <a:p>
            <a:r>
              <a:rPr lang="en-US" baseline="0" dirty="0" smtClean="0"/>
              <a:t>[*] one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relative</a:t>
            </a:r>
            <a:r>
              <a:rPr lang="en-US" baseline="0" dirty="0" smtClean="0"/>
              <a:t> distance: soften constraint with a logistic function </a:t>
            </a:r>
          </a:p>
          <a:p>
            <a:r>
              <a:rPr lang="en-US" baseline="0" dirty="0" smtClean="0"/>
              <a:t>[*] absolute distance: used for dimensionality reduction schemes (preserve distance in lower dimensional space)</a:t>
            </a:r>
          </a:p>
          <a:p>
            <a:r>
              <a:rPr lang="en-US" baseline="0" dirty="0" smtClean="0"/>
              <a:t>[*] equality is a special case of absolute distance</a:t>
            </a:r>
          </a:p>
          <a:p>
            <a:r>
              <a:rPr lang="en-US" baseline="0" dirty="0" smtClean="0"/>
              <a:t>[*] direct: some fraction of the dimensions may be known in advance.</a:t>
            </a:r>
          </a:p>
          <a:p>
            <a:r>
              <a:rPr lang="en-US" baseline="0" dirty="0" smtClean="0"/>
              <a:t>  -- m is a mask vector that selects out dimensions</a:t>
            </a:r>
          </a:p>
          <a:p>
            <a:r>
              <a:rPr lang="en-US" baseline="0" dirty="0" smtClean="0"/>
              <a:t>[*] analogy: A:B :: C:D  (</a:t>
            </a:r>
            <a:r>
              <a:rPr lang="en-US" baseline="0" dirty="0" err="1" smtClean="0"/>
              <a:t>mother:father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aunt:uncle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ordered from strongest to weakest constraints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constraints have to be turned into a differentiable loss function</a:t>
            </a:r>
          </a:p>
          <a:p>
            <a:r>
              <a:rPr lang="en-US" baseline="0" dirty="0" smtClean="0"/>
              <a:t>Easy to do: squared difference for the constraints involving equal signs;</a:t>
            </a:r>
          </a:p>
          <a:p>
            <a:r>
              <a:rPr lang="en-US" baseline="0" dirty="0" smtClean="0"/>
              <a:t>inequality -&gt; logistic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1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is specified directly in a supervised fashion</a:t>
            </a:r>
          </a:p>
          <a:p>
            <a:r>
              <a:rPr lang="en-US" dirty="0" smtClean="0"/>
              <a:t>S becomes residual,</a:t>
            </a:r>
            <a:r>
              <a:rPr lang="en-US" baseline="0" dirty="0" smtClean="0"/>
              <a:t> because S+I has to be sufficient to regenerate x</a:t>
            </a:r>
          </a:p>
          <a:p>
            <a:r>
              <a:rPr lang="en-US" dirty="0" smtClean="0"/>
              <a:t>call S</a:t>
            </a:r>
            <a:r>
              <a:rPr lang="en-US" baseline="0" dirty="0" smtClean="0"/>
              <a:t> “style” because it’s everything but identity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3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learned style</a:t>
            </a:r>
            <a:r>
              <a:rPr lang="en-US" baseline="0" dirty="0" smtClean="0"/>
              <a:t> of  </a:t>
            </a:r>
            <a:r>
              <a:rPr lang="en-US" baseline="0" dirty="0" err="1" smtClean="0"/>
              <a:t>handprinted</a:t>
            </a:r>
            <a:r>
              <a:rPr lang="en-US" baseline="0" dirty="0" smtClean="0"/>
              <a:t> digits</a:t>
            </a:r>
          </a:p>
          <a:p>
            <a:r>
              <a:rPr lang="en-US" baseline="0" dirty="0" smtClean="0"/>
              <a:t>[*] learned style of house numbers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 constraints aren’t that interesting from a representation perspective because we’re specifying the representation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a class label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</a:t>
            </a:r>
            <a:r>
              <a:rPr lang="en-US" baseline="0" dirty="0" smtClean="0"/>
              <a:t> margin: nonzero loss within some distance margin; zero otherwise</a:t>
            </a:r>
          </a:p>
          <a:p>
            <a:r>
              <a:rPr lang="en-US" baseline="0" dirty="0" smtClean="0"/>
              <a:t>binomial deviance: soft margin that goes to zero gradually</a:t>
            </a:r>
          </a:p>
          <a:p>
            <a:r>
              <a:rPr lang="en-US" baseline="0" dirty="0" smtClean="0"/>
              <a:t>LSSS--margin based on triples -- 2 same class, 1 different</a:t>
            </a:r>
          </a:p>
          <a:p>
            <a:r>
              <a:rPr lang="en-US" baseline="0" dirty="0" smtClean="0"/>
              <a:t>histogram </a:t>
            </a:r>
            <a:r>
              <a:rPr lang="mr-IN" baseline="0" dirty="0" smtClean="0"/>
              <a:t>–</a:t>
            </a:r>
            <a:r>
              <a:rPr lang="en-US" baseline="0" dirty="0" smtClean="0"/>
              <a:t> penalize overlap of within class and between class distributions</a:t>
            </a:r>
          </a:p>
          <a:p>
            <a:r>
              <a:rPr lang="en-US" baseline="0" dirty="0" smtClean="0"/>
              <a:t>F-distributed </a:t>
            </a:r>
            <a:r>
              <a:rPr lang="mr-IN" baseline="0" dirty="0" smtClean="0"/>
              <a:t>–</a:t>
            </a:r>
            <a:r>
              <a:rPr lang="en-US" baseline="0" dirty="0" smtClean="0"/>
              <a:t> leverage F statistic to ensure that classes are reliably separated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6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z(A)-z(B)+z</a:t>
            </a:r>
            <a:r>
              <a:rPr lang="de-DE" dirty="0" smtClean="0"/>
              <a:t>(</a:t>
            </a:r>
            <a:r>
              <a:rPr lang="de-DE" baseline="0" dirty="0" smtClean="0"/>
              <a:t> 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z(A)-z(B)+z</a:t>
            </a:r>
            <a:r>
              <a:rPr lang="de-DE" smtClean="0"/>
              <a:t>(</a:t>
            </a:r>
            <a:r>
              <a:rPr lang="de-DE" baseline="0" smtClean="0"/>
              <a:t> C)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3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z(A)-z(B)+z</a:t>
            </a:r>
            <a:r>
              <a:rPr lang="de-DE" smtClean="0"/>
              <a:t>(</a:t>
            </a:r>
            <a:r>
              <a:rPr lang="de-DE" baseline="0" smtClean="0"/>
              <a:t> C)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diagnose</a:t>
            </a:r>
            <a:r>
              <a:rPr lang="en-US" baseline="0" dirty="0" smtClean="0"/>
              <a:t> a query image by judging similarity to multiple reference images</a:t>
            </a:r>
          </a:p>
          <a:p>
            <a:r>
              <a:rPr lang="en-US" baseline="0" dirty="0" smtClean="0"/>
              <a:t>Reference images all have known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17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z(A)-z(B)+z</a:t>
            </a:r>
            <a:r>
              <a:rPr lang="de-DE" dirty="0" smtClean="0"/>
              <a:t>(</a:t>
            </a:r>
            <a:r>
              <a:rPr lang="de-DE" baseline="0" dirty="0" smtClean="0"/>
              <a:t> C) 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g</a:t>
            </a:r>
            <a:r>
              <a:rPr lang="de-DE" baseline="0" dirty="0" smtClean="0"/>
              <a:t>(.)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690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synthesize</a:t>
            </a:r>
            <a:r>
              <a:rPr lang="en-US" baseline="0" dirty="0" smtClean="0"/>
              <a:t> D</a:t>
            </a:r>
          </a:p>
          <a:p>
            <a:r>
              <a:rPr lang="en-US" baseline="0" dirty="0" smtClean="0"/>
              <a:t>[*] can run iteratively and perform the same transformation repeatedly</a:t>
            </a:r>
          </a:p>
          <a:p>
            <a:r>
              <a:rPr lang="en-US" baseline="0" dirty="0" smtClean="0"/>
              <a:t>[*] cars varying in orientation: A and B are rotations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22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hasn’t been exploited to the extent that it ought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37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architectural</a:t>
            </a:r>
            <a:r>
              <a:rPr lang="en-US" baseline="0" dirty="0" smtClean="0"/>
              <a:t> constraints: connectivity, activation functions, weight duplication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2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2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run across several examples </a:t>
            </a:r>
          </a:p>
          <a:p>
            <a:endParaRPr lang="en-US" dirty="0" smtClean="0"/>
          </a:p>
          <a:p>
            <a:r>
              <a:rPr lang="en-US" dirty="0" err="1" smtClean="0"/>
              <a:t>Bengio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Ducharme</a:t>
            </a:r>
            <a:r>
              <a:rPr lang="en-US" baseline="0" dirty="0" smtClean="0"/>
              <a:t>, Vincent, </a:t>
            </a:r>
            <a:r>
              <a:rPr lang="en-US" baseline="0" dirty="0" err="1" smtClean="0"/>
              <a:t>Jauvin</a:t>
            </a:r>
            <a:r>
              <a:rPr lang="en-US" baseline="0" dirty="0" smtClean="0"/>
              <a:t> (2003) A Neural probabilistic language model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 of replicating just one layer of weights, also possible to replicate subnetworks, as we saw with Deep Visual Analogies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</a:t>
            </a:r>
            <a:r>
              <a:rPr lang="en-US" baseline="0" dirty="0" smtClean="0"/>
              <a:t> generic 3 layer net</a:t>
            </a:r>
          </a:p>
          <a:p>
            <a:r>
              <a:rPr lang="en-US" baseline="0" dirty="0" smtClean="0"/>
              <a:t>[*] vs dividing up hidden layer, some HU to what task, some to where task</a:t>
            </a:r>
          </a:p>
          <a:p>
            <a:r>
              <a:rPr lang="en-US" baseline="0" dirty="0" smtClean="0"/>
              <a:t> splitting architecture didn't affect where task</a:t>
            </a:r>
          </a:p>
          <a:p>
            <a:r>
              <a:rPr lang="en-US" baseline="0" dirty="0" smtClean="0"/>
              <a:t>   easy task - find center of mass</a:t>
            </a:r>
          </a:p>
          <a:p>
            <a:r>
              <a:rPr lang="en-US" baseline="0" dirty="0" smtClean="0"/>
              <a:t>[*] but it did affect amount of training and asymptotic performance on the 'what'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09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object position is known (i.e.,</a:t>
            </a:r>
            <a:r>
              <a:rPr lang="en-US" baseline="0" dirty="0" smtClean="0"/>
              <a:t> how object is instantiated in the image), image can be transformed into canonical form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simplifies recognition </a:t>
            </a:r>
            <a:r>
              <a:rPr lang="mr-IN" baseline="0" dirty="0" smtClean="0"/>
              <a:t>–</a:t>
            </a:r>
            <a:r>
              <a:rPr lang="en-US" baseline="0" dirty="0" smtClean="0"/>
              <a:t> more like template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5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affine (rigid)</a:t>
            </a:r>
          </a:p>
          <a:p>
            <a:endParaRPr lang="en-US" dirty="0" smtClean="0"/>
          </a:p>
          <a:p>
            <a:r>
              <a:rPr lang="en-US" dirty="0" smtClean="0"/>
              <a:t>spatial transformer network: specialized architecture for handling image</a:t>
            </a:r>
            <a:r>
              <a:rPr lang="en-US" baseline="0" dirty="0" smtClean="0"/>
              <a:t>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8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U: input image, drawn as a box to represent (</a:t>
            </a:r>
            <a:r>
              <a:rPr lang="en-US" dirty="0" err="1" smtClean="0"/>
              <a:t>x,y,feature</a:t>
            </a:r>
            <a:r>
              <a:rPr lang="en-US" dirty="0" smtClean="0"/>
              <a:t> planes)</a:t>
            </a:r>
          </a:p>
          <a:p>
            <a:r>
              <a:rPr lang="en-US" dirty="0" smtClean="0"/>
              <a:t>V: output image</a:t>
            </a:r>
          </a:p>
          <a:p>
            <a:endParaRPr lang="en-US" dirty="0" smtClean="0"/>
          </a:p>
          <a:p>
            <a:r>
              <a:rPr lang="en-US" dirty="0" smtClean="0"/>
              <a:t>[*] localization net</a:t>
            </a:r>
          </a:p>
          <a:p>
            <a:r>
              <a:rPr lang="en-US" dirty="0" smtClean="0"/>
              <a:t>[*]</a:t>
            </a:r>
            <a:r>
              <a:rPr lang="en-US" baseline="0" dirty="0" smtClean="0"/>
              <a:t> grid sampling</a:t>
            </a:r>
          </a:p>
          <a:p>
            <a:r>
              <a:rPr lang="en-US" baseline="0" dirty="0" smtClean="0"/>
              <a:t>[*] for each location...</a:t>
            </a:r>
          </a:p>
          <a:p>
            <a:r>
              <a:rPr lang="en-US" baseline="0" dirty="0" smtClean="0"/>
              <a:t>[*] interpolate</a:t>
            </a:r>
            <a:endParaRPr lang="en-US" b="1" baseline="0" dirty="0" smtClean="0"/>
          </a:p>
          <a:p>
            <a:r>
              <a:rPr lang="en-US" b="1" dirty="0" smtClean="0"/>
              <a:t>Use</a:t>
            </a:r>
            <a:r>
              <a:rPr lang="en-US" b="1" baseline="0" dirty="0" smtClean="0"/>
              <a:t> a kernel function centered on (</a:t>
            </a:r>
            <a:r>
              <a:rPr lang="en-US" b="1" baseline="0" dirty="0" err="1" smtClean="0"/>
              <a:t>x,y</a:t>
            </a:r>
            <a:r>
              <a:rPr lang="en-US" b="1" baseline="0" dirty="0" smtClean="0"/>
              <a:t>). </a:t>
            </a:r>
          </a:p>
          <a:p>
            <a:r>
              <a:rPr lang="en-US" b="1" baseline="0" dirty="0" smtClean="0"/>
              <a:t>Needs to be smooth function in order to be differentiable.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They like a bilinear kernel -- decreasing function of distance on x  dimension multiplied by decreasing function of distance on y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did experiments with simpler set of objects: faces.</a:t>
            </a:r>
          </a:p>
          <a:p>
            <a:endParaRPr lang="en-US" dirty="0" smtClean="0"/>
          </a:p>
          <a:p>
            <a:r>
              <a:rPr lang="en-US" dirty="0" smtClean="0"/>
              <a:t>Problem is that choices depend not just on similarity of the probe to each</a:t>
            </a:r>
            <a:r>
              <a:rPr lang="en-US" baseline="0" dirty="0" smtClean="0"/>
              <a:t> reference, but on the set of references.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 we want to predict how the set of choices influences which one is chosen.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Psychologists refer to this as a contextual effect, and they’re very strong in human behavior:</a:t>
            </a:r>
          </a:p>
          <a:p>
            <a:r>
              <a:rPr lang="en-US" baseline="0" dirty="0" smtClean="0"/>
              <a:t>[*] apple vs. candy bar -&gt; candy.  </a:t>
            </a:r>
          </a:p>
          <a:p>
            <a:r>
              <a:rPr lang="en-US" baseline="0" dirty="0" smtClean="0"/>
              <a:t>[*] apple, carrot, candy bar -&gt; apple</a:t>
            </a:r>
          </a:p>
          <a:p>
            <a:r>
              <a:rPr lang="en-US" baseline="0" dirty="0" smtClean="0"/>
              <a:t>the appeal of the apple depends on choices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similarly, what features of the faces you focus on depends on the set of faces (young vs.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22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MNIST digits: </a:t>
            </a:r>
          </a:p>
          <a:p>
            <a:r>
              <a:rPr lang="en-US" baseline="0" dirty="0" smtClean="0"/>
              <a:t>(left) original, </a:t>
            </a:r>
          </a:p>
          <a:p>
            <a:r>
              <a:rPr lang="en-US" baseline="0" dirty="0" smtClean="0"/>
              <a:t>(middle) with frame of reference (red = left, green = top). not shown is a mirroring transform for the “4” </a:t>
            </a:r>
          </a:p>
          <a:p>
            <a:r>
              <a:rPr lang="en-US" baseline="0" dirty="0" smtClean="0"/>
              <a:t>(right) transformed representation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Street view house numbers; dataset of 200k real world images. task is to recognize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2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multiple spatial transformers:  </a:t>
            </a:r>
          </a:p>
          <a:p>
            <a:r>
              <a:rPr lang="en-US" dirty="0" smtClean="0"/>
              <a:t>take input and feed</a:t>
            </a:r>
            <a:r>
              <a:rPr lang="en-US" baseline="0" dirty="0" smtClean="0"/>
              <a:t> into 2 or 4 different spatial transformers, and build CNN on top of transformer, then combine outputs to identify. Leave it to learning to figure out what parts should be localized.</a:t>
            </a:r>
            <a:endParaRPr lang="en-US" dirty="0" smtClean="0"/>
          </a:p>
          <a:p>
            <a:r>
              <a:rPr lang="en-US" dirty="0" smtClean="0"/>
              <a:t>[*] 2 spatial</a:t>
            </a:r>
            <a:r>
              <a:rPr lang="en-US" baseline="0" dirty="0" smtClean="0"/>
              <a:t> transformers</a:t>
            </a:r>
          </a:p>
          <a:p>
            <a:r>
              <a:rPr lang="en-US" baseline="0" dirty="0" smtClean="0"/>
              <a:t>[*] 4 spatial transformers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thought this was super cool, and interesting, because there's a group at Cornell very interested in bird images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05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r>
              <a:rPr lang="en-US" baseline="0" dirty="0" smtClean="0"/>
              <a:t> normalizes so that head points to right, body points to right (“warping”)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better than chance but not good. </a:t>
            </a:r>
          </a:p>
          <a:p>
            <a:r>
              <a:rPr lang="en-US" dirty="0" smtClean="0"/>
              <a:t>we're working</a:t>
            </a:r>
            <a:r>
              <a:rPr lang="en-US" baseline="0" dirty="0" smtClean="0"/>
              <a:t> on models that can get 70-80% correct.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[*][*]</a:t>
            </a:r>
            <a:r>
              <a:rPr lang="en-US" i="1" dirty="0" smtClean="0"/>
              <a:t>generative process</a:t>
            </a:r>
            <a:r>
              <a:rPr lang="en-US" dirty="0" smtClean="0"/>
              <a:t>: how</a:t>
            </a:r>
            <a:r>
              <a:rPr lang="en-US" baseline="0" dirty="0" smtClean="0"/>
              <a:t> data are produced</a:t>
            </a:r>
          </a:p>
          <a:p>
            <a:r>
              <a:rPr lang="en-US" i="1" baseline="0" dirty="0" smtClean="0"/>
              <a:t>recognition process</a:t>
            </a:r>
            <a:r>
              <a:rPr lang="en-US" baseline="0" dirty="0" smtClean="0"/>
              <a:t>: how data are processed bottom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9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kind of image processing tasks?</a:t>
            </a:r>
          </a:p>
          <a:p>
            <a:r>
              <a:rPr lang="en-US" baseline="0" dirty="0" smtClean="0"/>
              <a:t>[*] image transformation</a:t>
            </a:r>
          </a:p>
          <a:p>
            <a:r>
              <a:rPr lang="en-US" baseline="0" dirty="0" smtClean="0"/>
              <a:t>[*] synthesis</a:t>
            </a:r>
          </a:p>
          <a:p>
            <a:r>
              <a:rPr lang="en-US" dirty="0" smtClean="0"/>
              <a:t>[*] reconstruction</a:t>
            </a:r>
          </a:p>
          <a:p>
            <a:r>
              <a:rPr lang="en-US" dirty="0" smtClean="0"/>
              <a:t>output is</a:t>
            </a:r>
            <a:r>
              <a:rPr lang="en-US" baseline="0" dirty="0" smtClean="0"/>
              <a:t>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10/4/17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0.png"/><Relationship Id="rId7" Type="http://schemas.openxmlformats.org/officeDocument/2006/relationships/image" Target="../media/image19.jpeg"/><Relationship Id="rId8" Type="http://schemas.openxmlformats.org/officeDocument/2006/relationships/image" Target="../media/image22.jpeg"/><Relationship Id="rId9" Type="http://schemas.microsoft.com/office/2007/relationships/hdphoto" Target="../media/hdphoto2.wdp"/><Relationship Id="rId10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0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3.jpg"/><Relationship Id="rId5" Type="http://schemas.openxmlformats.org/officeDocument/2006/relationships/image" Target="../media/image51.pn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6.jpeg"/><Relationship Id="rId7" Type="http://schemas.openxmlformats.org/officeDocument/2006/relationships/image" Target="../media/image62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presentation/d/15G4AFWGz6dwK6SLXQk5N2AXTDbuNiQad4hz0g62i460/edit#slide=id.ge95a62aba_0_27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38.png"/><Relationship Id="rId7" Type="http://schemas.openxmlformats.org/officeDocument/2006/relationships/image" Target="../media/image390.png"/><Relationship Id="rId8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4" Type="http://schemas.openxmlformats.org/officeDocument/2006/relationships/image" Target="../media/image430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Relationship Id="rId8" Type="http://schemas.microsoft.com/office/2007/relationships/hdphoto" Target="../media/hdphoto1.wdp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370.png"/><Relationship Id="rId5" Type="http://schemas.openxmlformats.org/officeDocument/2006/relationships/image" Target="../media/image80.png"/><Relationship Id="rId6" Type="http://schemas.openxmlformats.org/officeDocument/2006/relationships/image" Target="../media/image470.png"/><Relationship Id="rId7" Type="http://schemas.openxmlformats.org/officeDocument/2006/relationships/image" Target="../media/image480.png"/><Relationship Id="rId8" Type="http://schemas.openxmlformats.org/officeDocument/2006/relationships/image" Target="../media/image490.png"/><Relationship Id="rId9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4" Type="http://schemas.openxmlformats.org/officeDocument/2006/relationships/image" Target="../media/image541.png"/><Relationship Id="rId5" Type="http://schemas.openxmlformats.org/officeDocument/2006/relationships/image" Target="../media/image551.png"/><Relationship Id="rId6" Type="http://schemas.openxmlformats.org/officeDocument/2006/relationships/image" Target="../media/image561.png"/><Relationship Id="rId7" Type="http://schemas.openxmlformats.org/officeDocument/2006/relationships/image" Target="../media/image570.png"/><Relationship Id="rId8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3" Type="http://schemas.openxmlformats.org/officeDocument/2006/relationships/image" Target="../media/image8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530.png"/><Relationship Id="rId5" Type="http://schemas.openxmlformats.org/officeDocument/2006/relationships/image" Target="../media/image540.png"/><Relationship Id="rId6" Type="http://schemas.openxmlformats.org/officeDocument/2006/relationships/image" Target="../media/image550.png"/><Relationship Id="rId7" Type="http://schemas.openxmlformats.org/officeDocument/2006/relationships/image" Target="../media/image560.png"/><Relationship Id="rId8" Type="http://schemas.openxmlformats.org/officeDocument/2006/relationships/image" Target="../media/image88.png"/><Relationship Id="rId9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670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690.png"/><Relationship Id="rId7" Type="http://schemas.openxmlformats.org/officeDocument/2006/relationships/image" Target="../media/image700.png"/><Relationship Id="rId8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jpeg"/><Relationship Id="rId5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6.02025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4" Type="http://schemas.openxmlformats.org/officeDocument/2006/relationships/image" Target="../media/image98.jpeg"/><Relationship Id="rId5" Type="http://schemas.openxmlformats.org/officeDocument/2006/relationships/image" Target="../media/image101.png"/><Relationship Id="rId6" Type="http://schemas.openxmlformats.org/officeDocument/2006/relationships/image" Target="../media/image46.png"/><Relationship Id="rId7" Type="http://schemas.openxmlformats.org/officeDocument/2006/relationships/image" Target="../media/image50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03.jpeg"/><Relationship Id="rId5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4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8991"/>
            <a:ext cx="10363200" cy="2631461"/>
          </a:xfrm>
        </p:spPr>
        <p:txBody>
          <a:bodyPr>
            <a:normAutofit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Leveraging Domain Knowledge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 For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04059" y="2913054"/>
            <a:ext cx="4278341" cy="1852722"/>
            <a:chOff x="7304059" y="2913054"/>
            <a:chExt cx="4278341" cy="18527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943" y="2913054"/>
              <a:ext cx="1975457" cy="18527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04059" y="3823903"/>
              <a:ext cx="229614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accent1">
                      <a:lumMod val="75000"/>
                    </a:schemeClr>
                  </a:solidFill>
                </a:rPr>
                <a:t>Image </a:t>
              </a:r>
              <a:r>
                <a:rPr lang="en-US" sz="2500" b="1" dirty="0" smtClean="0">
                  <a:solidFill>
                    <a:schemeClr val="accent1">
                      <a:lumMod val="75000"/>
                    </a:schemeClr>
                  </a:solidFill>
                </a:rPr>
                <a:t>synthesis</a:t>
              </a:r>
              <a:endParaRPr lang="en-US" sz="2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316" y="990600"/>
            <a:ext cx="8504356" cy="2240505"/>
            <a:chOff x="617316" y="990600"/>
            <a:chExt cx="8504356" cy="2240505"/>
          </a:xfrm>
        </p:grpSpPr>
        <p:grpSp>
          <p:nvGrpSpPr>
            <p:cNvPr id="10" name="Group 9"/>
            <p:cNvGrpSpPr/>
            <p:nvPr/>
          </p:nvGrpSpPr>
          <p:grpSpPr>
            <a:xfrm>
              <a:off x="3806115" y="990600"/>
              <a:ext cx="5315557" cy="2240505"/>
              <a:chOff x="6158378" y="827159"/>
              <a:chExt cx="5315557" cy="224050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31"/>
              <a:stretch/>
            </p:blipFill>
            <p:spPr>
              <a:xfrm>
                <a:off x="6158378" y="1489587"/>
                <a:ext cx="5207088" cy="157807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818171" y="1108583"/>
                <a:ext cx="686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style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423779" y="1108583"/>
                <a:ext cx="1003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content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656322" y="827159"/>
                <a:ext cx="18176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+mn-lt"/>
                  </a:rPr>
                  <a:t>Gatys</a:t>
                </a:r>
                <a:r>
                  <a:rPr lang="en-US" sz="2000" b="1" dirty="0" smtClean="0">
                    <a:latin typeface="+mn-lt"/>
                  </a:rPr>
                  <a:t>, Ecker, &amp; </a:t>
                </a:r>
              </a:p>
              <a:p>
                <a:pPr algn="ctr"/>
                <a:r>
                  <a:rPr lang="en-US" sz="2000" b="1" dirty="0" err="1" smtClean="0">
                    <a:latin typeface="+mn-lt"/>
                  </a:rPr>
                  <a:t>Bethge</a:t>
                </a:r>
                <a:r>
                  <a:rPr lang="en-US" sz="2000" b="1" dirty="0" smtClean="0">
                    <a:latin typeface="+mn-lt"/>
                  </a:rPr>
                  <a:t>, 2015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17316" y="2203539"/>
              <a:ext cx="308033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chemeClr val="accent1">
                      <a:lumMod val="75000"/>
                    </a:schemeClr>
                  </a:solidFill>
                </a:rPr>
                <a:t>Image transformation</a:t>
              </a:r>
              <a:endParaRPr lang="en-US" sz="2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05740" y="4658847"/>
            <a:ext cx="7277888" cy="2264801"/>
            <a:chOff x="1374095" y="4658847"/>
            <a:chExt cx="7277888" cy="2264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354" y="4658847"/>
              <a:ext cx="1892300" cy="1892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65" y="4658847"/>
              <a:ext cx="1879600" cy="1892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74095" y="5366470"/>
              <a:ext cx="301204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chemeClr val="accent1">
                      <a:lumMod val="75000"/>
                    </a:schemeClr>
                  </a:solidFill>
                </a:rPr>
                <a:t>Image </a:t>
              </a:r>
              <a:r>
                <a:rPr lang="en-US" sz="2500" b="1" dirty="0" smtClean="0">
                  <a:solidFill>
                    <a:schemeClr val="accent1">
                      <a:lumMod val="75000"/>
                    </a:schemeClr>
                  </a:solidFill>
                </a:rPr>
                <a:t>reconstruction</a:t>
              </a:r>
              <a:endParaRPr lang="en-US" sz="2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9618" y="6523538"/>
              <a:ext cx="9877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original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02" y="6523538"/>
              <a:ext cx="1943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+mn-lt"/>
                </a:rPr>
                <a:t>super-resolution</a:t>
              </a:r>
              <a:endParaRPr lang="en-US" sz="2000" b="1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9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 For Image Processing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06404" y="4360987"/>
            <a:ext cx="11176000" cy="2512528"/>
          </a:xfrm>
        </p:spPr>
        <p:txBody>
          <a:bodyPr/>
          <a:lstStyle/>
          <a:p>
            <a:r>
              <a:rPr lang="en-US" dirty="0" smtClean="0"/>
              <a:t>Loss function</a:t>
            </a:r>
          </a:p>
          <a:p>
            <a:pPr lvl="1"/>
            <a:r>
              <a:rPr lang="en-US" dirty="0" smtClean="0"/>
              <a:t>quantifies cost of making errors</a:t>
            </a:r>
          </a:p>
          <a:p>
            <a:pPr lvl="1"/>
            <a:r>
              <a:rPr lang="en-US" dirty="0" smtClean="0"/>
              <a:t>must be differentiable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0094" y="2751991"/>
                <a:ext cx="1059906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rgbClr val="0F6FC6"/>
                    </a:solidFill>
                    <a:latin typeface="+mn-lt"/>
                  </a:rPr>
                  <a:t>input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3100" b="1" dirty="0" smtClean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94" y="2751991"/>
                <a:ext cx="1059906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3793" t="-7558" r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6047" y="2751991"/>
                <a:ext cx="1313180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rgbClr val="0F6FC6"/>
                    </a:solidFill>
                    <a:latin typeface="+mn-lt"/>
                  </a:rPr>
                  <a:t>output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3100" b="1" dirty="0" smtClean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47" y="2751991"/>
                <a:ext cx="1313180" cy="1046440"/>
              </a:xfrm>
              <a:prstGeom prst="rect">
                <a:avLst/>
              </a:prstGeom>
              <a:blipFill rotWithShape="0">
                <a:blip r:embed="rId4"/>
                <a:stretch>
                  <a:fillRect l="-11163" t="-7558" r="-1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18" y="1291392"/>
            <a:ext cx="1486976" cy="148697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792848" y="1265015"/>
            <a:ext cx="1476996" cy="2559793"/>
            <a:chOff x="8792848" y="1265015"/>
            <a:chExt cx="1476996" cy="2559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45224" y="2778368"/>
                  <a:ext cx="1172244" cy="10464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100" b="1" dirty="0" smtClean="0">
                      <a:solidFill>
                        <a:srgbClr val="0F6FC6"/>
                      </a:solidFill>
                      <a:latin typeface="+mn-lt"/>
                    </a:rPr>
                    <a:t>target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𝒚</m:t>
                        </m:r>
                      </m:oMath>
                    </m:oMathPara>
                  </a14:m>
                  <a:endParaRPr lang="en-US" sz="3100" b="1" dirty="0" smtClean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5224" y="2778368"/>
                  <a:ext cx="1172244" cy="10464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435" t="-8187" r="-12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848" y="1265015"/>
              <a:ext cx="1476996" cy="1486976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9" y="1291392"/>
            <a:ext cx="1476996" cy="148697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112477" y="1960688"/>
            <a:ext cx="2145323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54471" y="2103632"/>
                <a:ext cx="125566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mr-IN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71" y="2103632"/>
                <a:ext cx="1255664" cy="5693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223229" y="3798431"/>
            <a:ext cx="3184542" cy="316369"/>
            <a:chOff x="8024939" y="4504592"/>
            <a:chExt cx="1840570" cy="121920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8945224" y="4504593"/>
              <a:ext cx="920285" cy="1219199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8024939" y="4504592"/>
              <a:ext cx="920285" cy="1219199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1497" y="4099025"/>
                <a:ext cx="187276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ℒ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𝒚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</m:e>
                      </m:acc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497" y="4099025"/>
                <a:ext cx="1872762" cy="5693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8"/>
          <p:cNvSpPr txBox="1">
            <a:spLocks/>
          </p:cNvSpPr>
          <p:nvPr/>
        </p:nvSpPr>
        <p:spPr>
          <a:xfrm>
            <a:off x="406404" y="4360984"/>
            <a:ext cx="11176000" cy="251252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Typical loss functions</a:t>
            </a:r>
          </a:p>
          <a:p>
            <a:pPr lvl="1"/>
            <a:r>
              <a:rPr lang="en-US" dirty="0" err="1" smtClean="0"/>
              <a:t>pixelwise</a:t>
            </a:r>
            <a:r>
              <a:rPr lang="en-US" dirty="0" smtClean="0"/>
              <a:t> mean squared error</a:t>
            </a:r>
          </a:p>
          <a:p>
            <a:pPr lvl="1"/>
            <a:r>
              <a:rPr lang="en-US" dirty="0" err="1" smtClean="0"/>
              <a:t>pixelwise</a:t>
            </a:r>
            <a:r>
              <a:rPr lang="en-US" dirty="0" smtClean="0"/>
              <a:t> mean absolute error</a:t>
            </a:r>
          </a:p>
          <a:p>
            <a:pPr lvl="1"/>
            <a:r>
              <a:rPr lang="en-US" dirty="0" smtClean="0"/>
              <a:t>(probabilistic formulations) likelihood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19364" y="4914598"/>
                <a:ext cx="4840356" cy="63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𝑴𝑺𝑬</m:t>
                          </m:r>
                        </m:sub>
                      </m:sSub>
                      <m:d>
                        <m:d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𝒚</m:t>
                                  </m:r>
                                  <m:r>
                                    <a:rPr lang="en-US" sz="3100" b="1" i="1" smtClean="0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100" b="1" i="1" smtClean="0">
                                          <a:solidFill>
                                            <a:srgbClr val="0F6FC6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100" b="1" i="1" smtClean="0">
                                          <a:solidFill>
                                            <a:srgbClr val="0F6FC6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64" y="4914598"/>
                <a:ext cx="4840356" cy="6308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19364" y="5589352"/>
                <a:ext cx="484035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𝑴𝑨𝑬</m:t>
                          </m:r>
                        </m:sub>
                      </m:sSub>
                      <m:d>
                        <m:d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3100" b="1" i="1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  <m:r>
                                <a:rPr lang="en-US" sz="3100" b="1" i="1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100" b="1" i="1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b="1" i="1">
                                      <a:solidFill>
                                        <a:srgbClr val="0F6FC6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64" y="5589352"/>
                <a:ext cx="4840356" cy="5693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19364" y="6202679"/>
                <a:ext cx="484035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𝑳𝑳</m:t>
                          </m:r>
                        </m:sub>
                      </m:sSub>
                      <m:d>
                        <m:d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100" b="1" i="0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ln</m:t>
                      </m:r>
                      <m:d>
                        <m:dPr>
                          <m:ctrlPr>
                            <a:rPr lang="mr-IN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𝒑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𝒚</m:t>
                          </m:r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64" y="6202679"/>
                <a:ext cx="4840356" cy="5693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28" y="1323484"/>
            <a:ext cx="1462345" cy="14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27" grpId="0"/>
      <p:bldP spid="36" grpId="0" uiExpand="1" build="allAtOnce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 For Image Processing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06404" y="1341783"/>
            <a:ext cx="11176000" cy="4552121"/>
          </a:xfrm>
        </p:spPr>
        <p:txBody>
          <a:bodyPr/>
          <a:lstStyle/>
          <a:p>
            <a:r>
              <a:rPr lang="en-US" dirty="0" smtClean="0"/>
              <a:t>Typical loss functions are too simple to</a:t>
            </a:r>
          </a:p>
          <a:p>
            <a:pPr lvl="1"/>
            <a:r>
              <a:rPr lang="en-US" dirty="0" smtClean="0"/>
              <a:t>capture complexity and structure of images</a:t>
            </a:r>
            <a:endParaRPr lang="en-US" dirty="0"/>
          </a:p>
          <a:p>
            <a:pPr lvl="1"/>
            <a:r>
              <a:rPr lang="en-US" dirty="0" smtClean="0"/>
              <a:t>capture characteristics of human perception</a:t>
            </a:r>
          </a:p>
          <a:p>
            <a:r>
              <a:rPr lang="en-US" dirty="0" smtClean="0"/>
              <a:t>Flurry of recent work aimed at developing improved loss functions</a:t>
            </a:r>
          </a:p>
          <a:p>
            <a:pPr lvl="1"/>
            <a:r>
              <a:rPr lang="en-US" dirty="0" smtClean="0"/>
              <a:t>Snell, Ridgeway, Liao, Roads, </a:t>
            </a:r>
            <a:r>
              <a:rPr lang="en-US" dirty="0" err="1" smtClean="0"/>
              <a:t>Mozer</a:t>
            </a:r>
            <a:r>
              <a:rPr lang="en-US" dirty="0" smtClean="0"/>
              <a:t>, &amp; </a:t>
            </a:r>
            <a:r>
              <a:rPr lang="en-US" dirty="0" err="1" smtClean="0"/>
              <a:t>Zemel</a:t>
            </a:r>
            <a:r>
              <a:rPr lang="en-US" dirty="0" smtClean="0"/>
              <a:t> (2017)</a:t>
            </a:r>
          </a:p>
          <a:p>
            <a:pPr lvl="1"/>
            <a:r>
              <a:rPr lang="en-US" dirty="0" err="1" smtClean="0"/>
              <a:t>Dosovitskiy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Brox</a:t>
            </a:r>
            <a:r>
              <a:rPr lang="en-US" dirty="0" smtClean="0"/>
              <a:t> (2016)</a:t>
            </a:r>
          </a:p>
          <a:p>
            <a:pPr lvl="1"/>
            <a:r>
              <a:rPr lang="en-US" dirty="0"/>
              <a:t>Johnson, </a:t>
            </a:r>
            <a:r>
              <a:rPr lang="en-US" dirty="0" err="1"/>
              <a:t>Alahi</a:t>
            </a:r>
            <a:r>
              <a:rPr lang="en-US" dirty="0"/>
              <a:t>, &amp; </a:t>
            </a:r>
            <a:r>
              <a:rPr lang="en-US" dirty="0" err="1"/>
              <a:t>Fei-Fei</a:t>
            </a:r>
            <a:r>
              <a:rPr lang="en-US" dirty="0"/>
              <a:t> (2016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Perceptually Grounded Losses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4939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Arose in 1990s, motivated by photo/video digitization and compression</a:t>
                </a:r>
              </a:p>
              <a:p>
                <a:r>
                  <a:rPr lang="en-US" dirty="0" smtClean="0"/>
                  <a:t>Most popular metric is structural similarity (SSIM)</a:t>
                </a:r>
              </a:p>
              <a:p>
                <a:pPr lvl="1"/>
                <a:r>
                  <a:rPr lang="en-US" dirty="0" smtClean="0"/>
                  <a:t>How well do intensity (luminance), contrast, and structural information match between two images,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computed over small patches of image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4939744"/>
              </a:xfrm>
              <a:blipFill rotWithShape="0">
                <a:blip r:embed="rId3"/>
                <a:stretch>
                  <a:fillRect l="-164" t="-1111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43" y="3818458"/>
            <a:ext cx="7831126" cy="1210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9082" y="3760402"/>
            <a:ext cx="8200571" cy="75354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Perceptually Grounded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4939744"/>
          </a:xfrm>
        </p:spPr>
        <p:txBody>
          <a:bodyPr>
            <a:normAutofit/>
          </a:bodyPr>
          <a:lstStyle/>
          <a:p>
            <a:r>
              <a:rPr lang="en-US" dirty="0" smtClean="0"/>
              <a:t>But images have structure at many scales, not just 11x11 patches</a:t>
            </a:r>
          </a:p>
          <a:p>
            <a:r>
              <a:rPr lang="en-US" dirty="0" smtClean="0"/>
              <a:t>⇒ Multiscale SSIM (MS-SSIM)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 err="1" smtClean="0"/>
              <a:t>downsamples</a:t>
            </a:r>
            <a:r>
              <a:rPr lang="en-US" dirty="0" smtClean="0"/>
              <a:t> input images</a:t>
            </a:r>
          </a:p>
          <a:p>
            <a:pPr lvl="1"/>
            <a:r>
              <a:rPr lang="en-US" dirty="0" smtClean="0"/>
              <a:t>Final score is aggregated over scales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 assumption: use 5 </a:t>
            </a:r>
            <a:r>
              <a:rPr lang="en-US" dirty="0" err="1" smtClean="0"/>
              <a:t>downsampling</a:t>
            </a:r>
            <a:r>
              <a:rPr lang="en-US" dirty="0" smtClean="0"/>
              <a:t> steps, weigh all scales equally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4" y="4215906"/>
            <a:ext cx="84201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Perceptually Grounded Losses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(Snell et al.,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4939744"/>
          </a:xfrm>
        </p:spPr>
        <p:txBody>
          <a:bodyPr>
            <a:normAutofit/>
          </a:bodyPr>
          <a:lstStyle/>
          <a:p>
            <a:r>
              <a:rPr lang="en-US" dirty="0" err="1" smtClean="0"/>
              <a:t>dfdf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072536"/>
            <a:ext cx="5374004" cy="561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4" y="1047475"/>
            <a:ext cx="5320557" cy="56387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8980" y="1164975"/>
            <a:ext cx="1348353" cy="581052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6580" y="1164975"/>
            <a:ext cx="1348353" cy="581052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6158" y="1072536"/>
            <a:ext cx="1348353" cy="581052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Perceptually Grounded Losses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(Snell et al.,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5145578"/>
                <a:ext cx="11176000" cy="116577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Humans judge images synthesized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MS</m:t>
                        </m:r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SIM</m:t>
                        </m:r>
                      </m:sub>
                    </m:sSub>
                  </m:oMath>
                </a14:m>
                <a:r>
                  <a:rPr lang="en-US" dirty="0" smtClean="0"/>
                  <a:t> to be higher quality than images synthesized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ea typeface="Cambria Math" charset="0"/>
                            <a:cs typeface="Cambria Math" charset="0"/>
                          </a:rPr>
                          <m:t>MS</m:t>
                        </m:r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MAE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5145578"/>
                <a:ext cx="11176000" cy="1165770"/>
              </a:xfrm>
              <a:blipFill rotWithShape="0">
                <a:blip r:embed="rId3"/>
                <a:stretch>
                  <a:fillRect l="-164" t="-418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21" y="1630443"/>
            <a:ext cx="5564101" cy="304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7" y="1293321"/>
            <a:ext cx="3685580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Based On Abstract Features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Dosovitskiy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Instead of comparing target and synthesized image using distance in image space—e.g.,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ea typeface="Cambria Math" charset="0"/>
                            <a:cs typeface="Cambria Math" charset="0"/>
                          </a:rPr>
                          <m:t>MSE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ea typeface="Cambria Math" charset="0"/>
                            <a:cs typeface="Cambria Math" charset="0"/>
                          </a:rPr>
                          <m:t>MAE</m:t>
                        </m:r>
                      </m:sub>
                    </m:sSub>
                  </m:oMath>
                </a14:m>
                <a:r>
                  <a:rPr lang="en-US" dirty="0" smtClean="0"/>
                  <a:t>—use distance in an abstract feature space.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MSE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mr-I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feat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mr-IN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Upper layers of a trained classification can provide abstract features.</a:t>
                </a:r>
              </a:p>
              <a:p>
                <a:pPr lvl="1"/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</a:rPr>
                          <m:t>AlexNet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𝒍</m:t>
                    </m:r>
                  </m:oMath>
                </a14:m>
                <a:r>
                  <a:rPr lang="en-US" dirty="0" smtClean="0"/>
                  <a:t> is the layer of the network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470400"/>
            <a:ext cx="6350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Based On Abstract Features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Dosovitskiy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5545822" cy="475456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 order to understand the information contained in upper layers of </a:t>
                </a:r>
                <a:r>
                  <a:rPr lang="en-US" dirty="0" err="1" smtClean="0"/>
                  <a:t>AlexNet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Build model that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AlexNe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</a:rPr>
                          <m:t>t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 smtClean="0"/>
                  <a:t> activation and inverts it to reconstruct image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Upper layers preserve much structural and semantic information in image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5545822" cy="4754562"/>
              </a:xfrm>
              <a:blipFill rotWithShape="0">
                <a:blip r:embed="rId3"/>
                <a:stretch>
                  <a:fillRect t="-897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0" y="1531913"/>
            <a:ext cx="4929809" cy="360080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6327912" y="3007636"/>
            <a:ext cx="1060174" cy="649357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7841" y="3832644"/>
            <a:ext cx="4855705" cy="759125"/>
            <a:chOff x="780985" y="7177176"/>
            <a:chExt cx="4855705" cy="759125"/>
          </a:xfrm>
        </p:grpSpPr>
        <p:sp>
          <p:nvSpPr>
            <p:cNvPr id="6" name="Rectangle 5"/>
            <p:cNvSpPr/>
            <p:nvPr/>
          </p:nvSpPr>
          <p:spPr>
            <a:xfrm>
              <a:off x="2863970" y="7177176"/>
              <a:ext cx="1742535" cy="75912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</a:rPr>
                <a:t>Deconvolutional</a:t>
              </a:r>
              <a:r>
                <a:rPr lang="en-US" b="1" dirty="0" smtClean="0">
                  <a:solidFill>
                    <a:srgbClr val="00B050"/>
                  </a:solidFill>
                </a:rPr>
                <a:t> NN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4606505" y="7556739"/>
              <a:ext cx="621103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42867" y="7556738"/>
              <a:ext cx="621103" cy="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80985" y="7339430"/>
                  <a:ext cx="155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AlexNe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b="1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𝒍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85" y="7339430"/>
                  <a:ext cx="15550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74705" y="7356683"/>
                  <a:ext cx="461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705" y="7356683"/>
                  <a:ext cx="461985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16" r="-131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28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Based On Abstract Features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Dosovitskiy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514118"/>
                <a:ext cx="11176000" cy="24492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Losses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ea typeface="Cambria Math" charset="0"/>
                            <a:cs typeface="Cambria Math" charset="0"/>
                          </a:rPr>
                          <m:t>MSE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pixelwise</a:t>
                </a:r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adv</m:t>
                        </m:r>
                      </m:sub>
                    </m:sSub>
                  </m:oMath>
                </a14:m>
                <a:r>
                  <a:rPr lang="en-US" dirty="0" smtClean="0"/>
                  <a:t>: adversarial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ea typeface="Cambria Math" charset="0"/>
                            <a:cs typeface="Cambria Math" charset="0"/>
                          </a:rPr>
                          <m:t>feat</m:t>
                        </m:r>
                      </m:sub>
                    </m:sSub>
                  </m:oMath>
                </a14:m>
                <a:r>
                  <a:rPr lang="en-US" dirty="0" smtClean="0"/>
                  <a:t>: using abstract features of </a:t>
                </a:r>
                <a:r>
                  <a:rPr lang="en-US" dirty="0" err="1" smtClean="0"/>
                  <a:t>AlexNext</a:t>
                </a:r>
                <a:r>
                  <a:rPr lang="en-US" dirty="0" smtClean="0"/>
                  <a:t>, layer FC6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14118"/>
                <a:ext cx="11176000" cy="2449270"/>
              </a:xfrm>
              <a:blipFill rotWithShape="0">
                <a:blip r:embed="rId3"/>
                <a:stretch>
                  <a:fillRect l="-164" t="-3990" b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926421" y="1259952"/>
            <a:ext cx="1148575" cy="4078691"/>
            <a:chOff x="7926421" y="1259952"/>
            <a:chExt cx="1148575" cy="40786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61"/>
            <a:stretch/>
          </p:blipFill>
          <p:spPr>
            <a:xfrm>
              <a:off x="7958492" y="2341443"/>
              <a:ext cx="982692" cy="2997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26421" y="1259952"/>
                  <a:ext cx="1148575" cy="106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MSE</m:t>
                                  </m:r>
                                </m:sub>
                              </m:sSub>
                              <m: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adv</m:t>
                                  </m:r>
                                </m:sub>
                              </m:sSub>
                              <m: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feat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000" b="1" dirty="0"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421" y="1259952"/>
                  <a:ext cx="1148575" cy="106490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117005" y="1941333"/>
            <a:ext cx="1010596" cy="3397310"/>
            <a:chOff x="3117005" y="1941333"/>
            <a:chExt cx="1010596" cy="3397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0"/>
            <a:stretch/>
          </p:blipFill>
          <p:spPr>
            <a:xfrm>
              <a:off x="3117005" y="2341443"/>
              <a:ext cx="1010596" cy="2997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26577" y="1941333"/>
              <a:ext cx="9877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original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45466" y="1884633"/>
            <a:ext cx="979251" cy="3460343"/>
            <a:chOff x="4745466" y="1884633"/>
            <a:chExt cx="979251" cy="346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4" r="60266"/>
            <a:stretch/>
          </p:blipFill>
          <p:spPr>
            <a:xfrm>
              <a:off x="4745466" y="2347776"/>
              <a:ext cx="979251" cy="2997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32485" y="1884633"/>
                  <a:ext cx="892232" cy="4158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ℒ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MSE</m:t>
                            </m:r>
                          </m:sub>
                        </m:sSub>
                      </m:oMath>
                    </m:oMathPara>
                  </a14:m>
                  <a:endParaRPr lang="en-US" sz="2000" b="1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485" y="1884633"/>
                  <a:ext cx="892232" cy="41581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259640" y="1619953"/>
            <a:ext cx="1148575" cy="3718690"/>
            <a:chOff x="6259640" y="1619953"/>
            <a:chExt cx="1148575" cy="3718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5" r="40199"/>
            <a:stretch/>
          </p:blipFill>
          <p:spPr>
            <a:xfrm>
              <a:off x="6333185" y="2341443"/>
              <a:ext cx="1001486" cy="2997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59640" y="1619953"/>
                  <a:ext cx="1148575" cy="1004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MSE</m:t>
                                  </m:r>
                                </m:sub>
                              </m:sSub>
                              <m: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𝓛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adv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mr>
                          <m:mr>
                            <m:e/>
                          </m:mr>
                        </m:m>
                      </m:oMath>
                    </m:oMathPara>
                  </a14:m>
                  <a:endParaRPr lang="en-US" sz="2000" b="1" dirty="0"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640" y="1619953"/>
                  <a:ext cx="1148575" cy="10046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5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Imposing Domain-Appropriate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 smtClean="0"/>
              <a:t> Data </a:t>
            </a:r>
            <a:r>
              <a:rPr lang="en-US" dirty="0"/>
              <a:t>augmentation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Loss function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Representation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Architectural </a:t>
            </a:r>
            <a:r>
              <a:rPr lang="en-US" dirty="0" smtClean="0"/>
              <a:t>constraints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141" y="1573306"/>
            <a:ext cx="2823883" cy="443753"/>
          </a:xfrm>
          <a:prstGeom prst="rect">
            <a:avLst/>
          </a:prstGeom>
          <a:solidFill>
            <a:srgbClr val="FFFF00">
              <a:alpha val="22000"/>
            </a:srgbClr>
          </a:solidFill>
          <a:ln w="50800"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7665" y="1382649"/>
            <a:ext cx="30950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  <a:latin typeface="+mn-lt"/>
              </a:rPr>
              <a:t>What you’d like</a:t>
            </a:r>
          </a:p>
          <a:p>
            <a:pPr algn="ctr"/>
            <a:endParaRPr lang="en-US" sz="3100" b="1" dirty="0">
              <a:solidFill>
                <a:srgbClr val="C00000"/>
              </a:solidFill>
            </a:endParaRPr>
          </a:p>
          <a:p>
            <a:pPr algn="ctr"/>
            <a:r>
              <a:rPr lang="en-US" sz="2500" b="1" dirty="0">
                <a:solidFill>
                  <a:srgbClr val="C00000"/>
                </a:solidFill>
              </a:rPr>
              <a:t>Prescription for</a:t>
            </a:r>
          </a:p>
          <a:p>
            <a:pPr algn="ctr"/>
            <a:r>
              <a:rPr lang="en-US" sz="2500" b="1" dirty="0">
                <a:solidFill>
                  <a:srgbClr val="C00000"/>
                </a:solidFill>
              </a:rPr>
              <a:t>intelligently customizing</a:t>
            </a:r>
          </a:p>
          <a:p>
            <a:pPr algn="ctr"/>
            <a:r>
              <a:rPr lang="en-US" sz="2500" b="1" dirty="0">
                <a:solidFill>
                  <a:srgbClr val="C00000"/>
                </a:solidFill>
              </a:rPr>
              <a:t>model to your problem</a:t>
            </a:r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domain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0976" y="1382649"/>
            <a:ext cx="285975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</a:rPr>
              <a:t>What </a:t>
            </a:r>
            <a:r>
              <a:rPr lang="en-US" sz="3100" b="1" dirty="0">
                <a:solidFill>
                  <a:srgbClr val="7030A0"/>
                </a:solidFill>
              </a:rPr>
              <a:t>I can </a:t>
            </a:r>
            <a:r>
              <a:rPr lang="en-US" sz="3100" b="1" dirty="0" smtClean="0">
                <a:solidFill>
                  <a:srgbClr val="7030A0"/>
                </a:solidFill>
              </a:rPr>
              <a:t>offer</a:t>
            </a:r>
          </a:p>
          <a:p>
            <a:pPr algn="ctr"/>
            <a:endParaRPr lang="en-US" sz="3100" b="1" dirty="0">
              <a:solidFill>
                <a:srgbClr val="7030A0"/>
              </a:solidFill>
            </a:endParaRPr>
          </a:p>
          <a:p>
            <a:pPr algn="ctr"/>
            <a:r>
              <a:rPr lang="en-US" sz="2500" b="1" dirty="0" smtClean="0">
                <a:solidFill>
                  <a:srgbClr val="7030A0"/>
                </a:solidFill>
              </a:rPr>
              <a:t>Many examples of</a:t>
            </a:r>
            <a:br>
              <a:rPr lang="en-US" sz="2500" b="1" dirty="0" smtClean="0">
                <a:solidFill>
                  <a:srgbClr val="7030A0"/>
                </a:solidFill>
              </a:rPr>
            </a:br>
            <a:r>
              <a:rPr lang="en-US" sz="2500" b="1" dirty="0" smtClean="0">
                <a:solidFill>
                  <a:srgbClr val="7030A0"/>
                </a:solidFill>
              </a:rPr>
              <a:t>creative approaches</a:t>
            </a:r>
            <a:r>
              <a:rPr lang="en-US" sz="2500" b="1" dirty="0">
                <a:solidFill>
                  <a:srgbClr val="7030A0"/>
                </a:solidFill>
              </a:rPr>
              <a:t/>
            </a:r>
            <a:br>
              <a:rPr lang="en-US" sz="2500" b="1" dirty="0">
                <a:solidFill>
                  <a:srgbClr val="7030A0"/>
                </a:solidFill>
              </a:rPr>
            </a:br>
            <a:r>
              <a:rPr lang="en-US" sz="2500" b="1" dirty="0" smtClean="0">
                <a:solidFill>
                  <a:srgbClr val="7030A0"/>
                </a:solidFill>
              </a:rPr>
              <a:t>to exploit various</a:t>
            </a:r>
          </a:p>
          <a:p>
            <a:pPr algn="ctr"/>
            <a:r>
              <a:rPr lang="en-US" sz="2500" b="1" dirty="0" smtClean="0">
                <a:solidFill>
                  <a:srgbClr val="7030A0"/>
                </a:solidFill>
              </a:rPr>
              <a:t>sorts of domain</a:t>
            </a:r>
            <a:br>
              <a:rPr lang="en-US" sz="2500" b="1" dirty="0" smtClean="0">
                <a:solidFill>
                  <a:srgbClr val="7030A0"/>
                </a:solidFill>
              </a:rPr>
            </a:br>
            <a:r>
              <a:rPr lang="en-US" sz="2500" b="1" dirty="0" smtClean="0">
                <a:solidFill>
                  <a:srgbClr val="7030A0"/>
                </a:solidFill>
              </a:rPr>
              <a:t>knowledge and</a:t>
            </a:r>
            <a:br>
              <a:rPr lang="en-US" sz="2500" b="1" dirty="0" smtClean="0">
                <a:solidFill>
                  <a:srgbClr val="7030A0"/>
                </a:solidFill>
              </a:rPr>
            </a:br>
            <a:r>
              <a:rPr lang="en-US" sz="2500" b="1" dirty="0" smtClean="0">
                <a:solidFill>
                  <a:srgbClr val="7030A0"/>
                </a:solidFill>
              </a:rPr>
              <a:t>expertise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796367" y="1955067"/>
            <a:ext cx="2650210" cy="0"/>
          </a:xfrm>
          <a:prstGeom prst="line">
            <a:avLst/>
          </a:prstGeom>
          <a:ln w="50800">
            <a:solidFill>
              <a:srgbClr val="C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05750" y="1955067"/>
            <a:ext cx="2650210" cy="0"/>
          </a:xfrm>
          <a:prstGeom prst="line">
            <a:avLst/>
          </a:prstGeom>
          <a:ln w="50800">
            <a:solidFill>
              <a:srgbClr val="7030A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Based On Abstract Features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Dosovitskiy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Brox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from a </a:t>
            </a:r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err="1" smtClean="0"/>
              <a:t>autoencoder</a:t>
            </a:r>
            <a:r>
              <a:rPr lang="en-US" dirty="0" smtClean="0"/>
              <a:t> trained with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88" y="2478427"/>
            <a:ext cx="6744415" cy="4028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4017" y="2074416"/>
                <a:ext cx="892232" cy="415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MSE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17" y="2074416"/>
                <a:ext cx="892232" cy="415819"/>
              </a:xfrm>
              <a:prstGeom prst="rect">
                <a:avLst/>
              </a:prstGeom>
              <a:blipFill rotWithShape="0"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9539" y="2070746"/>
                <a:ext cx="2664384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MSE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𝓛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adv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𝓛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feat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539" y="2070746"/>
                <a:ext cx="2664384" cy="422744"/>
              </a:xfrm>
              <a:prstGeom prst="rect">
                <a:avLst/>
              </a:prstGeom>
              <a:blipFill rotWithShape="0">
                <a:blip r:embed="rId5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Based On Abstract Features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(Johnson,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Alahi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Fei-Fei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similar approach </a:t>
            </a:r>
          </a:p>
          <a:p>
            <a:pPr lvl="1"/>
            <a:r>
              <a:rPr lang="en-US" dirty="0" smtClean="0"/>
              <a:t>uses a different loss network</a:t>
            </a:r>
            <a:br>
              <a:rPr lang="en-US" dirty="0" smtClean="0"/>
            </a:br>
            <a:r>
              <a:rPr lang="en-US" dirty="0" smtClean="0"/>
              <a:t>(VGG-16 net from 2014 large-scale image competition)</a:t>
            </a:r>
          </a:p>
          <a:p>
            <a:r>
              <a:rPr lang="en-US" dirty="0" err="1" smtClean="0"/>
              <a:t>Superresolution</a:t>
            </a:r>
            <a:r>
              <a:rPr lang="en-US" dirty="0" smtClean="0"/>
              <a:t> task using only a single loss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65684" y="3705706"/>
            <a:ext cx="7060632" cy="3105330"/>
            <a:chOff x="1998636" y="3550429"/>
            <a:chExt cx="7060632" cy="3105330"/>
          </a:xfrm>
        </p:grpSpPr>
        <p:grpSp>
          <p:nvGrpSpPr>
            <p:cNvPr id="21" name="Group 20"/>
            <p:cNvGrpSpPr/>
            <p:nvPr/>
          </p:nvGrpSpPr>
          <p:grpSpPr>
            <a:xfrm>
              <a:off x="7459068" y="3550429"/>
              <a:ext cx="1600200" cy="3105330"/>
              <a:chOff x="7459068" y="3550429"/>
              <a:chExt cx="1600200" cy="3105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684881" y="3550429"/>
                    <a:ext cx="1148575" cy="4227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𝓛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feat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Cambria Math" charset="0"/>
                      <a:ea typeface="Cambria Math" charset="0"/>
                      <a:cs typeface="Cambria Math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4881" y="3550429"/>
                    <a:ext cx="1148575" cy="42274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9068" y="3963359"/>
                <a:ext cx="1600200" cy="26924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4735202" y="3553892"/>
              <a:ext cx="1600200" cy="3101867"/>
              <a:chOff x="4849784" y="3553892"/>
              <a:chExt cx="1600200" cy="31018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203768" y="3553892"/>
                    <a:ext cx="892232" cy="4158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MSE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3768" y="3553892"/>
                    <a:ext cx="892232" cy="4158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9784" y="3963359"/>
                <a:ext cx="1600200" cy="269240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998636" y="3561746"/>
              <a:ext cx="1612900" cy="3094013"/>
              <a:chOff x="1998636" y="3561746"/>
              <a:chExt cx="1612900" cy="309401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311201" y="3561746"/>
                <a:ext cx="9877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original</a:t>
                </a:r>
                <a:endParaRPr lang="en-US" sz="2000" b="1" dirty="0">
                  <a:latin typeface="+mn-lt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8636" y="3963359"/>
                <a:ext cx="1612900" cy="2692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72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80"/>
            <a:ext cx="10972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Leveraging Constraints 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5722" y="1302991"/>
            <a:ext cx="43826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>
                <a:solidFill>
                  <a:srgbClr val="0F6FC6"/>
                </a:solidFill>
              </a:rPr>
              <a:t>Approximating a function</a:t>
            </a:r>
          </a:p>
          <a:p>
            <a:pPr algn="ctr"/>
            <a:r>
              <a:rPr lang="en-US" sz="3100" b="1" dirty="0">
                <a:solidFill>
                  <a:srgbClr val="0F6FC6"/>
                </a:solidFill>
              </a:rPr>
              <a:t>with sparse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70453" y="1302991"/>
                <a:ext cx="4382675" cy="152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100" b="1" dirty="0" smtClean="0">
                    <a:solidFill>
                      <a:srgbClr val="0F6FC6"/>
                    </a:solidFill>
                  </a:rPr>
                  <a:t>Approximating a function</a:t>
                </a:r>
              </a:p>
              <a:p>
                <a:pPr algn="ctr"/>
                <a:r>
                  <a:rPr lang="en-US" sz="3100" b="1" dirty="0">
                    <a:solidFill>
                      <a:srgbClr val="0F6FC6"/>
                    </a:solidFill>
                  </a:rPr>
                  <a:t>with sparse </a:t>
                </a:r>
                <a:r>
                  <a:rPr lang="en-US" sz="3100" b="1" dirty="0" smtClean="0">
                    <a:solidFill>
                      <a:srgbClr val="0F6FC6"/>
                    </a:solidFill>
                  </a:rPr>
                  <a:t>data</a:t>
                </a:r>
              </a:p>
              <a:p>
                <a:pPr algn="ctr"/>
                <a:r>
                  <a:rPr lang="en-US" sz="3100" b="1" dirty="0" smtClean="0">
                    <a:solidFill>
                      <a:srgbClr val="0F6FC6"/>
                    </a:solidFill>
                  </a:rPr>
                  <a:t>and constraints on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rgbClr val="0F6FC6"/>
                        </a:solidFill>
                        <a:latin typeface="Cambria Math" charset="0"/>
                      </a:rPr>
                      <m:t>𝒙</m:t>
                    </m:r>
                    <m:r>
                      <a:rPr lang="en-US" sz="3100" b="1" i="1" smtClean="0">
                        <a:solidFill>
                          <a:srgbClr val="0F6FC6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endParaRPr lang="en-US" sz="31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53" y="1302991"/>
                <a:ext cx="4382675" cy="1523494"/>
              </a:xfrm>
              <a:prstGeom prst="rect">
                <a:avLst/>
              </a:prstGeom>
              <a:blipFill rotWithShape="0">
                <a:blip r:embed="rId2"/>
                <a:stretch>
                  <a:fillRect l="-3199" t="-5600" r="-306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0" y="2900358"/>
            <a:ext cx="10343528" cy="3476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1495" y="2900358"/>
            <a:ext cx="143674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solidFill>
                  <a:srgbClr val="C00000"/>
                </a:solidFill>
                <a:latin typeface="+mn-lt"/>
              </a:rPr>
              <a:t>approx.</a:t>
            </a:r>
            <a:endParaRPr lang="en-US" sz="3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963" y="5052332"/>
            <a:ext cx="742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true</a:t>
            </a:r>
            <a:endParaRPr lang="en-US" sz="25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991" y="2884176"/>
                <a:ext cx="888385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𝒇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91" y="2884176"/>
                <a:ext cx="888385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2055" r="-205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42212" y="6038226"/>
                <a:ext cx="441146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212" y="6038226"/>
                <a:ext cx="441146" cy="4770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98375" y="6038226"/>
                <a:ext cx="441146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375" y="6038226"/>
                <a:ext cx="441146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5925" y="2884176"/>
                <a:ext cx="888385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𝒇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25" y="2884176"/>
                <a:ext cx="888385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2055" r="-2055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11828" y="770755"/>
            <a:ext cx="6553043" cy="584870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3252" y="6472868"/>
            <a:ext cx="5914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image credit: Simard,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LeCun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Denker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&amp;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Victorri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(1998)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2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Constraints 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1D, we have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charset="0"/>
                          </a:rPr>
                          <m:t>𝒅𝒇</m:t>
                        </m:r>
                      </m:num>
                      <m:den>
                        <m:r>
                          <a:rPr lang="en-US" b="1" i="1" smtClean="0">
                            <a:latin typeface="Cambria Math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In higher dimensions, we have derivatives in many</a:t>
                </a:r>
                <a:br>
                  <a:rPr lang="en-US" dirty="0" smtClean="0"/>
                </a:br>
                <a:r>
                  <a:rPr lang="en-US" dirty="0" smtClean="0"/>
                  <a:t>directions, as embodied by the Jacobian,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Suppose our constraint is on a</a:t>
                </a:r>
                <a:br>
                  <a:rPr lang="en-US" dirty="0" smtClean="0"/>
                </a:br>
                <a:r>
                  <a:rPr lang="en-US" dirty="0" smtClean="0"/>
                  <a:t>directional derivative,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num>
                      <m:den>
                        <m: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𝝏</m:t>
                        </m:r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for some direction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</m:oMath>
                </a14:m>
                <a:r>
                  <a:rPr lang="en-US" dirty="0" smtClean="0"/>
                  <a:t> is orientation of an input image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88016"/>
            <a:ext cx="48260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3614741"/>
            <a:ext cx="3302068" cy="311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/>
          <a:stretch/>
        </p:blipFill>
        <p:spPr>
          <a:xfrm>
            <a:off x="8330900" y="1138269"/>
            <a:ext cx="2939511" cy="20954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0647336" y="1371604"/>
            <a:ext cx="356461" cy="596388"/>
          </a:xfrm>
          <a:prstGeom prst="line">
            <a:avLst/>
          </a:prstGeom>
          <a:ln w="50800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39586" y="1991532"/>
            <a:ext cx="1" cy="979767"/>
          </a:xfrm>
          <a:prstGeom prst="line">
            <a:avLst/>
          </a:prstGeom>
          <a:ln w="15875">
            <a:solidFill>
              <a:srgbClr val="FF00F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89017" y="1105611"/>
                <a:ext cx="888385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𝒇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017" y="1105611"/>
                <a:ext cx="888385" cy="477054"/>
              </a:xfrm>
              <a:prstGeom prst="rect">
                <a:avLst/>
              </a:prstGeom>
              <a:blipFill rotWithShape="0">
                <a:blip r:embed="rId7"/>
                <a:stretch>
                  <a:fillRect l="-1370" r="-2740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99267" y="3027868"/>
                <a:ext cx="441146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267" y="3027868"/>
                <a:ext cx="441146" cy="4770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6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</a:t>
            </a:r>
            <a:r>
              <a:rPr lang="en-US" dirty="0"/>
              <a:t>Constraints 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knowledge</a:t>
            </a:r>
          </a:p>
          <a:p>
            <a:pPr lvl="1"/>
            <a:r>
              <a:rPr lang="en-US" dirty="0" smtClean="0"/>
              <a:t>We’d like response of classifier not to change output as image orientation changes</a:t>
            </a:r>
          </a:p>
          <a:p>
            <a:pPr lvl="1"/>
            <a:r>
              <a:rPr lang="en-US" dirty="0" smtClean="0"/>
              <a:t>I.e., orientation invariance</a:t>
            </a:r>
          </a:p>
          <a:p>
            <a:r>
              <a:rPr lang="en-US" dirty="0" smtClean="0"/>
              <a:t>Many other forms of invariance can be embodied</a:t>
            </a:r>
          </a:p>
          <a:p>
            <a:pPr lvl="1"/>
            <a:r>
              <a:rPr lang="en-US" dirty="0" smtClean="0"/>
              <a:t>in vision, translation and scaling</a:t>
            </a:r>
          </a:p>
          <a:p>
            <a:pPr lvl="1"/>
            <a:r>
              <a:rPr lang="en-US" dirty="0" smtClean="0"/>
              <a:t>in speech, shifts in pitch and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88016"/>
            <a:ext cx="4826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TangentProp</a:t>
            </a:r>
            <a:r>
              <a:rPr lang="en-US" dirty="0" smtClean="0"/>
              <a:t>: Loss Based On Derivative Constraints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(Simard,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Victorri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Le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Denker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1998)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11176000" cy="52690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TangentProp loss for orientation invariance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tangent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𝝏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𝒇</m:t>
                                        </m:r>
                                        <m:d>
                                          <m:dPr>
                                            <m:ctrlPr>
                                              <a:rPr lang="mr-IN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𝒔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mr-IN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𝒙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𝜶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𝝏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𝜶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 smtClean="0"/>
                  <a:t>Efficient computation of loss derivative</a:t>
                </a:r>
              </a:p>
              <a:p>
                <a:pPr lvl="1"/>
                <a:r>
                  <a:rPr lang="en-US" dirty="0" smtClean="0"/>
                  <a:t>Tangent vector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𝒔</m:t>
                    </m:r>
                    <m:d>
                      <m:dPr>
                        <m:ctrlPr>
                          <a:rPr lang="mr-IN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𝜶</m:t>
                    </m:r>
                  </m:oMath>
                </a14:m>
                <a:r>
                  <a:rPr lang="en-US" dirty="0" smtClean="0"/>
                  <a:t> can be approximated by finite difference</a:t>
                </a:r>
              </a:p>
              <a:p>
                <a:pPr lvl="1"/>
                <a:r>
                  <a:rPr lang="en-US" dirty="0" smtClean="0"/>
                  <a:t>Given tangent vector, Simard et al. developed</a:t>
                </a:r>
                <a:br>
                  <a:rPr lang="en-US" dirty="0" smtClean="0"/>
                </a:br>
                <a:r>
                  <a:rPr lang="en-US" dirty="0" smtClean="0"/>
                  <a:t>efficient algorithm for computing loss derivative</a:t>
                </a:r>
              </a:p>
              <a:p>
                <a:pPr lvl="2"/>
                <a:r>
                  <a:rPr lang="en-US" dirty="0" smtClean="0"/>
                  <a:t>Same order of complexity as back prop with</a:t>
                </a:r>
                <a:br>
                  <a:rPr lang="en-US" dirty="0" smtClean="0"/>
                </a:br>
                <a:r>
                  <a:rPr lang="en-US" dirty="0" smtClean="0"/>
                  <a:t>forward pass to propagate tangent vector and</a:t>
                </a:r>
                <a:br>
                  <a:rPr lang="en-US" dirty="0" smtClean="0"/>
                </a:br>
                <a:r>
                  <a:rPr lang="en-US" dirty="0" smtClean="0"/>
                  <a:t>backward pass to compute loss derivative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11176000" cy="5269063"/>
              </a:xfrm>
              <a:blipFill rotWithShape="0">
                <a:blip r:embed="rId3"/>
                <a:stretch>
                  <a:fillRect l="-164" t="-1042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8841" y="2154123"/>
                <a:ext cx="5022209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5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𝒔</m:t>
                    </m:r>
                    <m:d>
                      <m:dPr>
                        <m:ctrlPr>
                          <a:rPr lang="mr-IN" sz="265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5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265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650" b="1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650" b="1" dirty="0" smtClean="0">
                    <a:solidFill>
                      <a:srgbClr val="FF0000"/>
                    </a:solidFill>
                  </a:rPr>
                  <a:t>    transformation operator</a:t>
                </a:r>
                <a:endParaRPr lang="en-US" sz="265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1" y="2154123"/>
                <a:ext cx="5022209" cy="500137"/>
              </a:xfrm>
              <a:prstGeom prst="rect">
                <a:avLst/>
              </a:prstGeom>
              <a:blipFill rotWithShape="0">
                <a:blip r:embed="rId4"/>
                <a:stretch>
                  <a:fillRect t="-975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2943" y="1798026"/>
                <a:ext cx="3168816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5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𝜶</m:t>
                    </m:r>
                  </m:oMath>
                </a14:m>
                <a:r>
                  <a:rPr lang="en-US" sz="2650" b="1" dirty="0" smtClean="0">
                    <a:solidFill>
                      <a:srgbClr val="7030A0"/>
                    </a:solidFill>
                  </a:rPr>
                  <a:t>    angle of rotation</a:t>
                </a:r>
                <a:endParaRPr lang="en-US" sz="265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943" y="1798026"/>
                <a:ext cx="3168816" cy="500137"/>
              </a:xfrm>
              <a:prstGeom prst="rect">
                <a:avLst/>
              </a:prstGeom>
              <a:blipFill rotWithShape="0">
                <a:blip r:embed="rId5"/>
                <a:stretch>
                  <a:fillRect t="-10976" r="-192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34826" y="2510221"/>
                <a:ext cx="4255652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50" b="1" i="1" smtClean="0">
                        <a:solidFill>
                          <a:srgbClr val="0000FF"/>
                        </a:solidFill>
                        <a:latin typeface="Cambria Math" charset="0"/>
                      </a:rPr>
                      <m:t>𝒇</m:t>
                    </m:r>
                  </m:oMath>
                </a14:m>
                <a:r>
                  <a:rPr lang="en-US" sz="2650" b="1" dirty="0" smtClean="0">
                    <a:solidFill>
                      <a:srgbClr val="0000FF"/>
                    </a:solidFill>
                  </a:rPr>
                  <a:t>    neural network mapping</a:t>
                </a:r>
                <a:endParaRPr lang="en-US" sz="265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826" y="2510221"/>
                <a:ext cx="4255652" cy="500137"/>
              </a:xfrm>
              <a:prstGeom prst="rect">
                <a:avLst/>
              </a:prstGeom>
              <a:blipFill rotWithShape="0">
                <a:blip r:embed="rId6"/>
                <a:stretch>
                  <a:fillRect t="-1097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10" y="4466698"/>
            <a:ext cx="3938815" cy="21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TangentProp</a:t>
            </a:r>
            <a:r>
              <a:rPr lang="en-US" dirty="0"/>
              <a:t>: Loss Based On Derivative Constraints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(Simard,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Victorri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Le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Denker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0" y="1371604"/>
            <a:ext cx="5384804" cy="4754562"/>
          </a:xfrm>
        </p:spPr>
        <p:txBody>
          <a:bodyPr/>
          <a:lstStyle/>
          <a:p>
            <a:r>
              <a:rPr lang="en-US" dirty="0" smtClean="0"/>
              <a:t>Other obvious scheme</a:t>
            </a:r>
          </a:p>
          <a:p>
            <a:pPr lvl="1"/>
            <a:r>
              <a:rPr lang="en-US" dirty="0" smtClean="0"/>
              <a:t>Data augmentation with additional distortions of input</a:t>
            </a:r>
          </a:p>
          <a:p>
            <a:pPr lvl="1"/>
            <a:r>
              <a:rPr lang="en-US" dirty="0" smtClean="0"/>
              <a:t>Augmentation becomes much less efficient when multiple constraints are applied in parallel</a:t>
            </a:r>
          </a:p>
          <a:p>
            <a:pPr lvl="2"/>
            <a:r>
              <a:rPr lang="en-US" dirty="0" smtClean="0"/>
              <a:t>e.g., orientation, scale, translation invariance</a:t>
            </a:r>
          </a:p>
          <a:p>
            <a:pPr lvl="2"/>
            <a:r>
              <a:rPr lang="en-US" dirty="0" smtClean="0"/>
              <a:t>due to combinatorics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108863" y="1117600"/>
            <a:ext cx="6350000" cy="5740400"/>
            <a:chOff x="-108863" y="1117600"/>
            <a:chExt cx="6350000" cy="574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63" y="1117600"/>
              <a:ext cx="6350000" cy="574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59428" y="5065484"/>
              <a:ext cx="653143" cy="49348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2686" y="3490685"/>
              <a:ext cx="653143" cy="49348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97" y="4940378"/>
            <a:ext cx="123976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With</a:t>
            </a:r>
          </a:p>
          <a:p>
            <a:pPr algn="r"/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Tangent</a:t>
            </a:r>
          </a:p>
          <a:p>
            <a:pPr algn="r"/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Prop</a:t>
            </a:r>
            <a:endParaRPr lang="en-US" sz="25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29" y="3737428"/>
            <a:ext cx="1447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Without </a:t>
            </a:r>
          </a:p>
          <a:p>
            <a:r>
              <a:rPr lang="en-US" sz="2500" b="1" dirty="0" smtClean="0">
                <a:solidFill>
                  <a:srgbClr val="0F6FC6"/>
                </a:solidFill>
              </a:rPr>
              <a:t>Tangent</a:t>
            </a:r>
          </a:p>
          <a:p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Prop Loss</a:t>
            </a:r>
          </a:p>
        </p:txBody>
      </p:sp>
    </p:spTree>
    <p:extLst>
      <p:ext uri="{BB962C8B-B14F-4D97-AF65-F5344CB8AC3E}">
        <p14:creationId xmlns:p14="http://schemas.microsoft.com/office/powerpoint/2010/main" val="2357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Imposing Domain-Appropriate Bias Via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presented three examples for computer vision</a:t>
            </a:r>
          </a:p>
          <a:p>
            <a:pPr lvl="1"/>
            <a:r>
              <a:rPr lang="en-US" dirty="0" smtClean="0"/>
              <a:t>loss to optimize images for human perception</a:t>
            </a:r>
          </a:p>
          <a:p>
            <a:pPr lvl="1"/>
            <a:r>
              <a:rPr lang="en-US" dirty="0" smtClean="0"/>
              <a:t>loss to emphasize accuracy of abstract, semantic features over low-level features</a:t>
            </a:r>
          </a:p>
          <a:p>
            <a:pPr lvl="1"/>
            <a:r>
              <a:rPr lang="en-US" dirty="0" smtClean="0"/>
              <a:t>loss to achieve various forms of invariance</a:t>
            </a:r>
            <a:endParaRPr lang="en-US" dirty="0"/>
          </a:p>
          <a:p>
            <a:r>
              <a:rPr lang="en-US" dirty="0" smtClean="0"/>
              <a:t>The latter two apply to non-vision tasks</a:t>
            </a:r>
          </a:p>
          <a:p>
            <a:r>
              <a:rPr lang="en-US" dirty="0" smtClean="0"/>
              <a:t>Loss functions must of course be differentiable</a:t>
            </a:r>
          </a:p>
          <a:p>
            <a:r>
              <a:rPr lang="en-US" dirty="0" smtClean="0"/>
              <a:t>Loss functions are likely to be used in combination</a:t>
            </a:r>
          </a:p>
        </p:txBody>
      </p:sp>
    </p:spTree>
    <p:extLst>
      <p:ext uri="{BB962C8B-B14F-4D97-AF65-F5344CB8AC3E}">
        <p14:creationId xmlns:p14="http://schemas.microsoft.com/office/powerpoint/2010/main" val="16925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Imposing Domain-Appropriate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Data augmentation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Loss function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Representation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Architectural constraints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036" y="3263641"/>
            <a:ext cx="2272552" cy="443753"/>
          </a:xfrm>
          <a:prstGeom prst="rect">
            <a:avLst/>
          </a:prstGeom>
          <a:solidFill>
            <a:srgbClr val="FFFF00">
              <a:alpha val="22000"/>
            </a:srgbClr>
          </a:solidFill>
          <a:ln w="50800"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psychologically grounded representation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embeddings</a:t>
            </a:r>
            <a:r>
              <a:rPr lang="en-US" dirty="0" smtClean="0"/>
              <a:t> [e.g., faces]</a:t>
            </a:r>
          </a:p>
          <a:p>
            <a:r>
              <a:rPr lang="en-US" dirty="0" smtClean="0"/>
              <a:t>- music synthesis net</a:t>
            </a:r>
          </a:p>
          <a:p>
            <a:r>
              <a:rPr lang="en-US" dirty="0" smtClean="0"/>
              <a:t>from Karl’s comp </a:t>
            </a:r>
            <a:r>
              <a:rPr lang="mr-IN" dirty="0" smtClean="0"/>
              <a:t>–</a:t>
            </a:r>
            <a:r>
              <a:rPr lang="en-US" dirty="0" smtClean="0"/>
              <a:t> relational constraints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belongie slides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8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Flips and shifts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alexnet</a:t>
            </a:r>
            <a:endParaRPr lang="en-US" dirty="0" smtClean="0"/>
          </a:p>
          <a:p>
            <a:r>
              <a:rPr lang="en-US" dirty="0" smtClean="0"/>
              <a:t>Imaging conditions </a:t>
            </a:r>
            <a:r>
              <a:rPr lang="mr-IN" dirty="0" smtClean="0"/>
              <a:t>–</a:t>
            </a:r>
            <a:r>
              <a:rPr lang="en-US" dirty="0" smtClean="0"/>
              <a:t> simulating exposure setting (</a:t>
            </a:r>
            <a:r>
              <a:rPr lang="en-US" dirty="0" err="1" smtClean="0"/>
              <a:t>kVp</a:t>
            </a:r>
            <a:r>
              <a:rPr lang="en-US" dirty="0" smtClean="0"/>
              <a:t>) via </a:t>
            </a:r>
            <a:r>
              <a:rPr lang="en-US" dirty="0" err="1" smtClean="0"/>
              <a:t>constrast</a:t>
            </a:r>
            <a:r>
              <a:rPr lang="en-US" dirty="0" smtClean="0"/>
              <a:t> level randomization</a:t>
            </a:r>
          </a:p>
          <a:p>
            <a:r>
              <a:rPr lang="en-US" dirty="0" smtClean="0"/>
              <a:t>Order invariance (Hanson, Roads, &amp; </a:t>
            </a:r>
            <a:r>
              <a:rPr lang="en-US" dirty="0" err="1" smtClean="0"/>
              <a:t>Mozer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0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165847"/>
            <a:ext cx="10972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Psychologically Grounded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178121"/>
            <a:ext cx="11176000" cy="53437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Music composition network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1994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Task: predict next pitch in diatonic scale</a:t>
            </a:r>
          </a:p>
          <a:p>
            <a:pPr lvl="1"/>
            <a:r>
              <a:rPr lang="en-US" dirty="0" smtClean="0"/>
              <a:t>with one-hot pitch representation		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54.5% accuracy</a:t>
            </a:r>
          </a:p>
          <a:p>
            <a:pPr lvl="1"/>
            <a:r>
              <a:rPr lang="en-US" dirty="0" smtClean="0"/>
              <a:t>with psychologically grounded representation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98.4% accuracy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">
            <a:off x="1193720" y="1951354"/>
            <a:ext cx="3900788" cy="44055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871" y="1939971"/>
            <a:ext cx="4283627" cy="43211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054478" y="3082634"/>
            <a:ext cx="3245965" cy="1475911"/>
            <a:chOff x="7054478" y="3082634"/>
            <a:chExt cx="3245965" cy="1475911"/>
          </a:xfrm>
        </p:grpSpPr>
        <p:sp>
          <p:nvSpPr>
            <p:cNvPr id="33" name="Oval 32"/>
            <p:cNvSpPr/>
            <p:nvPr/>
          </p:nvSpPr>
          <p:spPr>
            <a:xfrm flipH="1" flipV="1">
              <a:off x="10138331" y="4395957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8233331" y="3082634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7054478" y="3100564"/>
              <a:ext cx="162112" cy="162588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5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-0.174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1.25E-6 -0.1548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Psychologically Grounded Representations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4" y="3723332"/>
            <a:ext cx="11176000" cy="2402834"/>
          </a:xfrm>
        </p:spPr>
        <p:txBody>
          <a:bodyPr>
            <a:normAutofit/>
          </a:bodyPr>
          <a:lstStyle/>
          <a:p>
            <a:r>
              <a:rPr lang="en-US" dirty="0" smtClean="0"/>
              <a:t>How to represent faces?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93730" y="1181100"/>
            <a:ext cx="4772739" cy="2098409"/>
            <a:chOff x="1696927" y="1364812"/>
            <a:chExt cx="8039112" cy="3534520"/>
          </a:xfrm>
        </p:grpSpPr>
        <p:grpSp>
          <p:nvGrpSpPr>
            <p:cNvPr id="27" name="Group 26"/>
            <p:cNvGrpSpPr/>
            <p:nvPr/>
          </p:nvGrpSpPr>
          <p:grpSpPr>
            <a:xfrm>
              <a:off x="2461180" y="1450107"/>
              <a:ext cx="7274859" cy="2432664"/>
              <a:chOff x="3223187" y="2529302"/>
              <a:chExt cx="7274859" cy="24326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23187" y="3188208"/>
                <a:ext cx="7274859" cy="1773758"/>
                <a:chOff x="3223187" y="3188208"/>
                <a:chExt cx="7274859" cy="177375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223187" y="3188208"/>
                  <a:ext cx="7274859" cy="1084596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Neural Net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692014" y="4303060"/>
                  <a:ext cx="6337205" cy="658906"/>
                  <a:chOff x="3693465" y="4303060"/>
                  <a:chExt cx="4392702" cy="658906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flipH="1">
                    <a:off x="3693465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H="1">
                    <a:off x="4791640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5889815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6987990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8086166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Straight Connector 22"/>
              <p:cNvCxnSpPr/>
              <p:nvPr/>
            </p:nvCxnSpPr>
            <p:spPr>
              <a:xfrm flipH="1">
                <a:off x="6860615" y="2529302"/>
                <a:ext cx="1" cy="6589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991034" y="1364812"/>
                  <a:ext cx="3032500" cy="67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∈{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20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034" y="1364812"/>
                  <a:ext cx="3032500" cy="673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1696927" y="3252016"/>
              <a:ext cx="1375090" cy="67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F6FC6"/>
                  </a:solidFill>
                  <a:latin typeface="+mn-lt"/>
                </a:rPr>
                <a:t>probe</a:t>
              </a:r>
              <a:endParaRPr lang="en-US" sz="20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713" y="3252016"/>
              <a:ext cx="1222699" cy="67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F6FC6"/>
                  </a:solidFill>
                  <a:latin typeface="+mn-lt"/>
                </a:rPr>
                <a:t>ref. 1</a:t>
              </a:r>
              <a:endParaRPr lang="en-US" sz="20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3408" y="3252016"/>
              <a:ext cx="1222699" cy="67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F6FC6"/>
                  </a:solidFill>
                </a:rPr>
                <a:t>ref. </a:t>
              </a:r>
              <a:r>
                <a:rPr lang="en-US" sz="2000" b="1" dirty="0">
                  <a:solidFill>
                    <a:srgbClr val="0F6FC6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63424" y="3268624"/>
              <a:ext cx="1222699" cy="67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F6FC6"/>
                  </a:solidFill>
                </a:rPr>
                <a:t>ref. </a:t>
              </a:r>
              <a:r>
                <a:rPr lang="en-US" sz="2000" b="1" dirty="0">
                  <a:solidFill>
                    <a:srgbClr val="0F6FC6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50334" y="3268622"/>
              <a:ext cx="1222699" cy="67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F6FC6"/>
                  </a:solidFill>
                  <a:latin typeface="+mn-lt"/>
                </a:rPr>
                <a:t>ref. 4</a:t>
              </a:r>
              <a:endParaRPr lang="en-US" sz="2000" b="1" dirty="0">
                <a:solidFill>
                  <a:srgbClr val="0F6FC6"/>
                </a:solidFill>
                <a:latin typeface="+mn-lt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31532" y="3879810"/>
              <a:ext cx="7138535" cy="1019522"/>
              <a:chOff x="2531532" y="3879810"/>
              <a:chExt cx="7138535" cy="101952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54446" y="3879810"/>
                <a:ext cx="815621" cy="97183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51706" y="3892081"/>
                <a:ext cx="836356" cy="95815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1532" y="3928906"/>
                <a:ext cx="843267" cy="9581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48963" y="3907961"/>
                <a:ext cx="836354" cy="95815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61213" y="3941177"/>
                <a:ext cx="815619" cy="958155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9401"/>
              </p:ext>
            </p:extLst>
          </p:nvPr>
        </p:nvGraphicFramePr>
        <p:xfrm>
          <a:off x="1181100" y="4516966"/>
          <a:ext cx="101981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050"/>
                <a:gridCol w="5099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Raw Images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Abstract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Features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(e.g., age, ethnicity, facial hair, symmetry)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very flexible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convey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task relevant information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domain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independent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on domain knowledge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2800" y="5258477"/>
            <a:ext cx="10922000" cy="4565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1658" y="5721478"/>
            <a:ext cx="10922000" cy="58152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Psychologically Grounded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176000" cy="51815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Derive abstract representation automatically based on human judgments</a:t>
                </a:r>
              </a:p>
              <a:p>
                <a:pPr lvl="1"/>
                <a:r>
                  <a:rPr lang="en-US" dirty="0" smtClean="0"/>
                  <a:t>Triplet constraints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𝑨𝑩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𝑨𝑪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r>
                  <a:rPr lang="en-US" dirty="0" smtClean="0"/>
                  <a:t>Many schemes for laying faces in a low-dimensional space such that distance constraints are preserved</a:t>
                </a:r>
              </a:p>
              <a:p>
                <a:pPr lvl="2"/>
                <a:r>
                  <a:rPr lang="en-US" dirty="0" smtClean="0"/>
                  <a:t>- nonmetric multidimensional scaling</a:t>
                </a:r>
              </a:p>
              <a:p>
                <a:pPr lvl="2"/>
                <a:r>
                  <a:rPr lang="en-US" dirty="0" smtClean="0"/>
                  <a:t>- t-STE</a:t>
                </a:r>
              </a:p>
              <a:p>
                <a:pPr lvl="2"/>
                <a:r>
                  <a:rPr lang="en-US" dirty="0" smtClean="0"/>
                  <a:t>- Roads (2017)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176000" cy="5181596"/>
              </a:xfrm>
              <a:blipFill rotWithShape="0">
                <a:blip r:embed="rId3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607136" y="1442563"/>
            <a:ext cx="3659181" cy="2829877"/>
            <a:chOff x="4368636" y="3079424"/>
            <a:chExt cx="3659181" cy="2829877"/>
          </a:xfrm>
        </p:grpSpPr>
        <p:grpSp>
          <p:nvGrpSpPr>
            <p:cNvPr id="21" name="Group 20"/>
            <p:cNvGrpSpPr/>
            <p:nvPr/>
          </p:nvGrpSpPr>
          <p:grpSpPr>
            <a:xfrm>
              <a:off x="4368636" y="3851967"/>
              <a:ext cx="1503382" cy="1284790"/>
              <a:chOff x="3098636" y="3683623"/>
              <a:chExt cx="1503382" cy="128479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98636" y="4041325"/>
                <a:ext cx="425116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A</a:t>
                </a:r>
                <a:endParaRPr lang="en-US" sz="31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3752" y="3683623"/>
                <a:ext cx="1078266" cy="1284790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538114" y="3079424"/>
              <a:ext cx="1489703" cy="2829877"/>
              <a:chOff x="6538114" y="3079424"/>
              <a:chExt cx="1489703" cy="282987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38114" y="3355196"/>
                <a:ext cx="40748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B</a:t>
                </a:r>
                <a:endParaRPr lang="en-US" sz="31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38114" y="4991257"/>
                <a:ext cx="40748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C</a:t>
                </a:r>
                <a:endParaRPr lang="en-US" sz="31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22139" y="3079424"/>
                <a:ext cx="1105678" cy="126669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22139" y="4642602"/>
                <a:ext cx="1105676" cy="12666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7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Psychologically Grounded Representations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Jones &amp; Goldstone, 2013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114370"/>
            <a:ext cx="11176000" cy="14896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Limitation of this approach</a:t>
            </a:r>
          </a:p>
          <a:p>
            <a:pPr lvl="1"/>
            <a:r>
              <a:rPr lang="en-US" dirty="0"/>
              <a:t>Human intensive</a:t>
            </a:r>
          </a:p>
          <a:p>
            <a:pPr lvl="1"/>
            <a:r>
              <a:rPr lang="en-US" dirty="0"/>
              <a:t>Does not extend  to novel </a:t>
            </a:r>
            <a:r>
              <a:rPr lang="en-US" dirty="0" smtClean="0"/>
              <a:t>objects</a:t>
            </a:r>
          </a:p>
          <a:p>
            <a:pPr lvl="1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73767" y="1082549"/>
            <a:ext cx="8688865" cy="3740070"/>
            <a:chOff x="294969" y="1330004"/>
            <a:chExt cx="11719904" cy="5044757"/>
          </a:xfrm>
        </p:grpSpPr>
        <p:grpSp>
          <p:nvGrpSpPr>
            <p:cNvPr id="13" name="Group 12"/>
            <p:cNvGrpSpPr/>
            <p:nvPr/>
          </p:nvGrpSpPr>
          <p:grpSpPr>
            <a:xfrm>
              <a:off x="294969" y="1371599"/>
              <a:ext cx="5406582" cy="5003162"/>
              <a:chOff x="376704" y="24951973"/>
              <a:chExt cx="6905304" cy="639005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90600" y="24951973"/>
                <a:ext cx="6291408" cy="613762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903713" y="30972699"/>
                <a:ext cx="1633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Dimension 1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255521" y="28317455"/>
                <a:ext cx="1633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Dimension 2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71475" y="1330004"/>
              <a:ext cx="5343398" cy="5001399"/>
              <a:chOff x="7122881" y="24951973"/>
              <a:chExt cx="6824606" cy="638780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96200" y="24951973"/>
                <a:ext cx="6251287" cy="613762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589253" y="30970444"/>
                <a:ext cx="1633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Dimension 3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6490655" y="28317455"/>
                <a:ext cx="1633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Dimension 4</a:t>
                </a:r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592833" y="2345012"/>
            <a:ext cx="1277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Jones and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Goldstone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(2013)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4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Psychologically Grounded Representation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Wilber,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Kwak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Kreigman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Belongie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hape 510"/>
          <p:cNvSpPr/>
          <p:nvPr/>
        </p:nvSpPr>
        <p:spPr>
          <a:xfrm>
            <a:off x="8199566" y="3766650"/>
            <a:ext cx="1982100" cy="1760100"/>
          </a:xfrm>
          <a:prstGeom prst="roundRect">
            <a:avLst>
              <a:gd name="adj" fmla="val 11116"/>
            </a:avLst>
          </a:prstGeom>
          <a:solidFill>
            <a:srgbClr val="FFFFFF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511"/>
          <p:cNvSpPr/>
          <p:nvPr/>
        </p:nvSpPr>
        <p:spPr>
          <a:xfrm>
            <a:off x="1872221" y="4088139"/>
            <a:ext cx="2790899" cy="1465499"/>
          </a:xfrm>
          <a:prstGeom prst="roundRect">
            <a:avLst>
              <a:gd name="adj" fmla="val 13352"/>
            </a:avLst>
          </a:prstGeom>
          <a:solidFill>
            <a:srgbClr val="FFFFFF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512"/>
          <p:cNvSpPr/>
          <p:nvPr/>
        </p:nvSpPr>
        <p:spPr>
          <a:xfrm>
            <a:off x="1868890" y="1966089"/>
            <a:ext cx="2790899" cy="1465499"/>
          </a:xfrm>
          <a:prstGeom prst="roundRect">
            <a:avLst>
              <a:gd name="adj" fmla="val 13352"/>
            </a:avLst>
          </a:prstGeom>
          <a:solidFill>
            <a:srgbClr val="FFFFFF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Shape 514"/>
          <p:cNvGrpSpPr/>
          <p:nvPr/>
        </p:nvGrpSpPr>
        <p:grpSpPr>
          <a:xfrm>
            <a:off x="3471500" y="2101340"/>
            <a:ext cx="974590" cy="1090090"/>
            <a:chOff x="0" y="0"/>
            <a:chExt cx="2598908" cy="2616009"/>
          </a:xfrm>
        </p:grpSpPr>
        <p:sp>
          <p:nvSpPr>
            <p:cNvPr id="8" name="Shape 515"/>
            <p:cNvSpPr/>
            <p:nvPr/>
          </p:nvSpPr>
          <p:spPr>
            <a:xfrm>
              <a:off x="0" y="0"/>
              <a:ext cx="2158800" cy="217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516"/>
            <p:cNvSpPr/>
            <p:nvPr/>
          </p:nvSpPr>
          <p:spPr>
            <a:xfrm>
              <a:off x="146702" y="146702"/>
              <a:ext cx="2158800" cy="217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517"/>
            <p:cNvSpPr/>
            <p:nvPr/>
          </p:nvSpPr>
          <p:spPr>
            <a:xfrm>
              <a:off x="293405" y="293405"/>
              <a:ext cx="2158800" cy="217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518"/>
            <p:cNvSpPr/>
            <p:nvPr/>
          </p:nvSpPr>
          <p:spPr>
            <a:xfrm>
              <a:off x="440108" y="440108"/>
              <a:ext cx="2158800" cy="217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519"/>
            <p:cNvSpPr/>
            <p:nvPr/>
          </p:nvSpPr>
          <p:spPr>
            <a:xfrm>
              <a:off x="565864" y="574427"/>
              <a:ext cx="518100" cy="518100"/>
            </a:xfrm>
            <a:prstGeom prst="rect">
              <a:avLst/>
            </a:prstGeom>
            <a:solidFill>
              <a:srgbClr val="B31B1B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520"/>
            <p:cNvSpPr/>
            <p:nvPr/>
          </p:nvSpPr>
          <p:spPr>
            <a:xfrm>
              <a:off x="1270334" y="574427"/>
              <a:ext cx="518100" cy="51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521"/>
            <p:cNvSpPr/>
            <p:nvPr/>
          </p:nvSpPr>
          <p:spPr>
            <a:xfrm>
              <a:off x="1974807" y="574427"/>
              <a:ext cx="518100" cy="518100"/>
            </a:xfrm>
            <a:prstGeom prst="rect">
              <a:avLst/>
            </a:prstGeom>
            <a:solidFill>
              <a:srgbClr val="B31B1B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522"/>
            <p:cNvSpPr/>
            <p:nvPr/>
          </p:nvSpPr>
          <p:spPr>
            <a:xfrm>
              <a:off x="565864" y="1270696"/>
              <a:ext cx="518100" cy="518100"/>
            </a:xfrm>
            <a:prstGeom prst="rect">
              <a:avLst/>
            </a:prstGeom>
            <a:solidFill>
              <a:srgbClr val="B31B1B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523"/>
            <p:cNvSpPr/>
            <p:nvPr/>
          </p:nvSpPr>
          <p:spPr>
            <a:xfrm>
              <a:off x="1270334" y="1270696"/>
              <a:ext cx="518100" cy="51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524"/>
            <p:cNvSpPr/>
            <p:nvPr/>
          </p:nvSpPr>
          <p:spPr>
            <a:xfrm>
              <a:off x="1974807" y="1270696"/>
              <a:ext cx="518100" cy="51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525"/>
            <p:cNvSpPr/>
            <p:nvPr/>
          </p:nvSpPr>
          <p:spPr>
            <a:xfrm>
              <a:off x="565864" y="1966966"/>
              <a:ext cx="518100" cy="51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526"/>
            <p:cNvSpPr/>
            <p:nvPr/>
          </p:nvSpPr>
          <p:spPr>
            <a:xfrm>
              <a:off x="1270334" y="1966966"/>
              <a:ext cx="518100" cy="51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527"/>
            <p:cNvSpPr/>
            <p:nvPr/>
          </p:nvSpPr>
          <p:spPr>
            <a:xfrm>
              <a:off x="1974807" y="1966966"/>
              <a:ext cx="518100" cy="518100"/>
            </a:xfrm>
            <a:prstGeom prst="rect">
              <a:avLst/>
            </a:prstGeom>
            <a:solidFill>
              <a:srgbClr val="B31B1B"/>
            </a:solidFill>
            <a:ln w="38100" cap="flat" cmpd="sng">
              <a:solidFill>
                <a:srgbClr val="B31B1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2275" tIns="32275" rIns="32275" bIns="32275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1" name="Shape 5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701" y="2230924"/>
            <a:ext cx="1151100" cy="9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5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1997">
            <a:off x="1896534" y="4383244"/>
            <a:ext cx="2742179" cy="89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5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409" y="3582882"/>
            <a:ext cx="1505400" cy="1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531"/>
          <p:cNvSpPr/>
          <p:nvPr/>
        </p:nvSpPr>
        <p:spPr>
          <a:xfrm rot="1809163">
            <a:off x="4697407" y="3684850"/>
            <a:ext cx="846893" cy="274176"/>
          </a:xfrm>
          <a:prstGeom prst="rightArrow">
            <a:avLst>
              <a:gd name="adj1" fmla="val 34333"/>
              <a:gd name="adj2" fmla="val 89355"/>
            </a:avLst>
          </a:prstGeom>
          <a:solidFill>
            <a:srgbClr val="B31B1B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532"/>
          <p:cNvSpPr/>
          <p:nvPr/>
        </p:nvSpPr>
        <p:spPr>
          <a:xfrm>
            <a:off x="2033129" y="1536273"/>
            <a:ext cx="2559762" cy="413699"/>
          </a:xfrm>
          <a:prstGeom prst="rect">
            <a:avLst/>
          </a:prstGeom>
          <a:noFill/>
          <a:ln>
            <a:noFill/>
          </a:ln>
        </p:spPr>
        <p:txBody>
          <a:bodyPr lIns="32275" tIns="32275" rIns="32275" bIns="32275" anchor="t" anchorCtr="0">
            <a:noAutofit/>
          </a:bodyPr>
          <a:lstStyle/>
          <a:p>
            <a:pPr marL="139700" marR="0" lvl="0" indent="-1397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31B1B"/>
              </a:buClr>
              <a:buSzPct val="25000"/>
              <a:buFont typeface="Arial"/>
              <a:buNone/>
            </a:pPr>
            <a:r>
              <a:rPr lang="en-US" sz="2300" b="1" i="0" u="none" strike="noStrike" cap="none">
                <a:solidFill>
                  <a:srgbClr val="B31B1B"/>
                </a:solidFill>
                <a:latin typeface="Arial"/>
                <a:ea typeface="Arial"/>
                <a:cs typeface="Arial"/>
                <a:sym typeface="Arial"/>
              </a:rPr>
              <a:t>Human Expertise</a:t>
            </a:r>
          </a:p>
        </p:txBody>
      </p:sp>
      <p:sp>
        <p:nvSpPr>
          <p:cNvPr id="26" name="Shape 533"/>
          <p:cNvSpPr/>
          <p:nvPr/>
        </p:nvSpPr>
        <p:spPr>
          <a:xfrm>
            <a:off x="1636492" y="5571900"/>
            <a:ext cx="3197699" cy="413699"/>
          </a:xfrm>
          <a:prstGeom prst="rect">
            <a:avLst/>
          </a:prstGeom>
          <a:noFill/>
          <a:ln>
            <a:noFill/>
          </a:ln>
        </p:spPr>
        <p:txBody>
          <a:bodyPr lIns="32275" tIns="32275" rIns="32275" bIns="32275" anchor="t" anchorCtr="0">
            <a:noAutofit/>
          </a:bodyPr>
          <a:lstStyle/>
          <a:p>
            <a:pPr marL="139700" marR="0" lvl="0" indent="-1397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31B1B"/>
              </a:buClr>
              <a:buSzPct val="25000"/>
              <a:buFont typeface="Arial"/>
              <a:buNone/>
            </a:pPr>
            <a:r>
              <a:rPr lang="en-US" sz="2300" b="1" i="0" u="none" strike="noStrike" cap="none" dirty="0" smtClean="0">
                <a:solidFill>
                  <a:srgbClr val="B31B1B"/>
                </a:solidFill>
                <a:latin typeface="Arial"/>
                <a:ea typeface="Arial"/>
                <a:cs typeface="Arial"/>
                <a:sym typeface="Arial"/>
              </a:rPr>
              <a:t>Computer Vision</a:t>
            </a:r>
            <a:endParaRPr lang="en-US" sz="2300" b="1" dirty="0">
              <a:solidFill>
                <a:srgbClr val="B31B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-1397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31B1B"/>
              </a:buClr>
              <a:buSzPct val="25000"/>
              <a:buFont typeface="Arial"/>
              <a:buNone/>
            </a:pPr>
            <a:r>
              <a:rPr lang="en-US" sz="2300" b="1" i="0" u="none" strike="noStrike" cap="none" dirty="0" smtClean="0">
                <a:solidFill>
                  <a:srgbClr val="B31B1B"/>
                </a:solidFill>
                <a:latin typeface="Arial"/>
                <a:ea typeface="Arial"/>
                <a:cs typeface="Arial"/>
                <a:sym typeface="Arial"/>
              </a:rPr>
              <a:t>+ Deep Learning</a:t>
            </a:r>
          </a:p>
        </p:txBody>
      </p:sp>
      <p:sp>
        <p:nvSpPr>
          <p:cNvPr id="27" name="Shape 534"/>
          <p:cNvSpPr/>
          <p:nvPr/>
        </p:nvSpPr>
        <p:spPr>
          <a:xfrm>
            <a:off x="6957821" y="4371811"/>
            <a:ext cx="944700" cy="549900"/>
          </a:xfrm>
          <a:prstGeom prst="rightArrow">
            <a:avLst>
              <a:gd name="adj1" fmla="val 32000"/>
              <a:gd name="adj2" fmla="val 61600"/>
            </a:avLst>
          </a:prstGeom>
          <a:solidFill>
            <a:srgbClr val="B31B1B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Shape 535"/>
          <p:cNvSpPr/>
          <p:nvPr/>
        </p:nvSpPr>
        <p:spPr>
          <a:xfrm rot="-1745053">
            <a:off x="4697644" y="4742470"/>
            <a:ext cx="845514" cy="274725"/>
          </a:xfrm>
          <a:prstGeom prst="rightArrow">
            <a:avLst>
              <a:gd name="adj1" fmla="val 34333"/>
              <a:gd name="adj2" fmla="val 89355"/>
            </a:avLst>
          </a:prstGeom>
          <a:solidFill>
            <a:srgbClr val="B31B1B"/>
          </a:solidFill>
          <a:ln w="38100" cap="flat" cmpd="sng">
            <a:solidFill>
              <a:srgbClr val="B31B1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275" tIns="32275" rIns="32275" bIns="322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537"/>
          <p:cNvSpPr/>
          <p:nvPr/>
        </p:nvSpPr>
        <p:spPr>
          <a:xfrm>
            <a:off x="5505094" y="3167425"/>
            <a:ext cx="1110389" cy="413699"/>
          </a:xfrm>
          <a:prstGeom prst="rect">
            <a:avLst/>
          </a:prstGeom>
          <a:noFill/>
          <a:ln>
            <a:noFill/>
          </a:ln>
        </p:spPr>
        <p:txBody>
          <a:bodyPr lIns="32275" tIns="32275" rIns="32275" bIns="32275" anchor="t" anchorCtr="0">
            <a:noAutofit/>
          </a:bodyPr>
          <a:lstStyle/>
          <a:p>
            <a:pPr marL="139700" marR="0" lvl="0" indent="-1397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31B1B"/>
              </a:buClr>
              <a:buSzPct val="25000"/>
              <a:buFont typeface="Arial"/>
              <a:buNone/>
            </a:pPr>
            <a:r>
              <a:rPr lang="en-US" sz="2300" b="1" i="0" u="none" strike="noStrike" cap="none" smtClean="0">
                <a:solidFill>
                  <a:srgbClr val="B31B1B"/>
                </a:solidFill>
                <a:latin typeface="Arial"/>
                <a:ea typeface="Arial"/>
                <a:cs typeface="Arial"/>
                <a:sym typeface="Arial"/>
              </a:rPr>
              <a:t>SNaCK</a:t>
            </a:r>
            <a:endParaRPr lang="en-US" sz="2300" b="1" i="0" u="none" strike="noStrike" cap="none" dirty="0">
              <a:solidFill>
                <a:srgbClr val="B31B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538"/>
          <p:cNvSpPr/>
          <p:nvPr/>
        </p:nvSpPr>
        <p:spPr>
          <a:xfrm>
            <a:off x="7648217" y="3273250"/>
            <a:ext cx="3066299" cy="413699"/>
          </a:xfrm>
          <a:prstGeom prst="rect">
            <a:avLst/>
          </a:prstGeom>
          <a:noFill/>
          <a:ln>
            <a:noFill/>
          </a:ln>
        </p:spPr>
        <p:txBody>
          <a:bodyPr lIns="32275" tIns="32275" rIns="32275" bIns="32275" anchor="t" anchorCtr="0">
            <a:noAutofit/>
          </a:bodyPr>
          <a:lstStyle/>
          <a:p>
            <a:pPr marL="139700" marR="0" lvl="0" indent="-1397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B31B1B"/>
              </a:buClr>
              <a:buSzPct val="25000"/>
              <a:buFont typeface="Arial"/>
              <a:buNone/>
            </a:pPr>
            <a:r>
              <a:rPr lang="en-US" sz="2300" b="1" i="0" u="none" strike="noStrike" cap="none">
                <a:solidFill>
                  <a:srgbClr val="B31B1B"/>
                </a:solidFill>
                <a:latin typeface="Arial"/>
                <a:ea typeface="Arial"/>
                <a:cs typeface="Arial"/>
                <a:sym typeface="Arial"/>
              </a:rPr>
              <a:t>Concept Embedding</a:t>
            </a:r>
          </a:p>
        </p:txBody>
      </p:sp>
      <p:pic>
        <p:nvPicPr>
          <p:cNvPr id="32" name="Shape 53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01605">
            <a:off x="8403850" y="4014053"/>
            <a:ext cx="1753208" cy="126528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8529803" y="6409448"/>
            <a:ext cx="371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Image courtesy of Serge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Belongie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8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judgments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based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similarity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</a:t>
            </a:r>
            <a:r>
              <a:rPr lang="en-US" i="1" dirty="0" smtClean="0"/>
              <a:t> taste</a:t>
            </a:r>
            <a:endParaRPr lang="en-US" i="1" dirty="0"/>
          </a:p>
        </p:txBody>
      </p:sp>
      <p:pic>
        <p:nvPicPr>
          <p:cNvPr id="5" name="Shape 5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579" y="-1"/>
            <a:ext cx="9939981" cy="67691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29803" y="6409448"/>
            <a:ext cx="371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Image courtesy of Serge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Belongie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9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4283162"/>
            <a:ext cx="11176000" cy="2574838"/>
          </a:xfrm>
        </p:spPr>
        <p:txBody>
          <a:bodyPr>
            <a:normAutofit/>
          </a:bodyPr>
          <a:lstStyle/>
          <a:p>
            <a:r>
              <a:rPr lang="en-US" dirty="0" smtClean="0"/>
              <a:t>Summary to this point</a:t>
            </a:r>
          </a:p>
          <a:p>
            <a:pPr lvl="1"/>
            <a:r>
              <a:rPr lang="en-US" dirty="0" smtClean="0"/>
              <a:t>Leverage human judgments to obtain a domain-relevant representation</a:t>
            </a:r>
          </a:p>
          <a:p>
            <a:pPr lvl="1"/>
            <a:r>
              <a:rPr lang="en-US" dirty="0" smtClean="0"/>
              <a:t>Use this representation as input to a neural net that can efficiently and robustly learn other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7501" y="1168400"/>
            <a:ext cx="214879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C6BA"/>
                </a:solidFill>
                <a:latin typeface="+mn-lt"/>
              </a:rPr>
              <a:t>observation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314" y="1168400"/>
            <a:ext cx="36894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  <a:latin typeface="+mn-lt"/>
              </a:rPr>
              <a:t>latent representation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6196" y="1845530"/>
            <a:ext cx="3951402" cy="1608896"/>
            <a:chOff x="800296" y="2251930"/>
            <a:chExt cx="3951402" cy="1608896"/>
          </a:xfrm>
        </p:grpSpPr>
        <p:sp>
          <p:nvSpPr>
            <p:cNvPr id="8" name="TextBox 7"/>
            <p:cNvSpPr txBox="1"/>
            <p:nvPr/>
          </p:nvSpPr>
          <p:spPr>
            <a:xfrm>
              <a:off x="3150519" y="3354534"/>
              <a:ext cx="878702" cy="50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latin typeface="+mn-lt"/>
                </a:rPr>
                <a:t>face25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296" y="2251930"/>
              <a:ext cx="39514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00C6BA"/>
                  </a:solidFill>
                </a:rPr>
                <a:t>domain-neutral</a:t>
              </a:r>
              <a:br>
                <a:rPr lang="en-US" sz="2500" b="1" dirty="0" smtClean="0">
                  <a:solidFill>
                    <a:srgbClr val="00C6BA"/>
                  </a:solidFill>
                </a:rPr>
              </a:br>
              <a:r>
                <a:rPr lang="en-US" sz="2500" b="1" dirty="0" smtClean="0">
                  <a:solidFill>
                    <a:srgbClr val="00C6BA"/>
                  </a:solidFill>
                </a:rPr>
                <a:t>(low level) features or labels</a:t>
              </a:r>
              <a:endParaRPr lang="en-US" sz="2500" b="1" dirty="0">
                <a:solidFill>
                  <a:srgbClr val="00C6BA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94070" y="1845530"/>
            <a:ext cx="2753959" cy="1941803"/>
            <a:chOff x="7094070" y="1845530"/>
            <a:chExt cx="2753959" cy="1941803"/>
          </a:xfrm>
        </p:grpSpPr>
        <p:sp>
          <p:nvSpPr>
            <p:cNvPr id="10" name="TextBox 9"/>
            <p:cNvSpPr txBox="1"/>
            <p:nvPr/>
          </p:nvSpPr>
          <p:spPr>
            <a:xfrm>
              <a:off x="7094070" y="1845530"/>
              <a:ext cx="275395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7030A0"/>
                  </a:solidFill>
                </a:rPr>
                <a:t>domain-relevant</a:t>
              </a:r>
              <a:br>
                <a:rPr lang="en-US" sz="2500" b="1" dirty="0" smtClean="0">
                  <a:solidFill>
                    <a:srgbClr val="7030A0"/>
                  </a:solidFill>
                </a:rPr>
              </a:br>
              <a:r>
                <a:rPr lang="en-US" sz="2500" b="1" dirty="0" smtClean="0">
                  <a:solidFill>
                    <a:srgbClr val="7030A0"/>
                  </a:solidFill>
                </a:rPr>
                <a:t>(semantic) features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7749" y="2822133"/>
              <a:ext cx="1066800" cy="965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2865" y="2822133"/>
              <a:ext cx="1084494" cy="965200"/>
            </a:xfrm>
            <a:prstGeom prst="rect">
              <a:avLst/>
            </a:prstGeom>
          </p:spPr>
        </p:pic>
      </p:grpSp>
      <p:sp>
        <p:nvSpPr>
          <p:cNvPr id="13" name="Right Arrow 12"/>
          <p:cNvSpPr/>
          <p:nvPr/>
        </p:nvSpPr>
        <p:spPr>
          <a:xfrm>
            <a:off x="4216400" y="1257300"/>
            <a:ext cx="2273300" cy="443443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C6BA"/>
              </a:gs>
            </a:gsLst>
            <a:lin ang="108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1" y="2764283"/>
            <a:ext cx="10795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094070" y="1845530"/>
            <a:ext cx="2753959" cy="1941803"/>
            <a:chOff x="7094070" y="1845530"/>
            <a:chExt cx="2753959" cy="1941803"/>
          </a:xfrm>
        </p:grpSpPr>
        <p:sp>
          <p:nvSpPr>
            <p:cNvPr id="27" name="TextBox 26"/>
            <p:cNvSpPr txBox="1"/>
            <p:nvPr/>
          </p:nvSpPr>
          <p:spPr>
            <a:xfrm>
              <a:off x="7094070" y="1845530"/>
              <a:ext cx="275395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7030A0"/>
                  </a:solidFill>
                </a:rPr>
                <a:t>domain-relevant</a:t>
              </a:r>
              <a:br>
                <a:rPr lang="en-US" sz="2500" b="1" dirty="0" smtClean="0">
                  <a:solidFill>
                    <a:srgbClr val="7030A0"/>
                  </a:solidFill>
                </a:rPr>
              </a:br>
              <a:r>
                <a:rPr lang="en-US" sz="2500" b="1" dirty="0" smtClean="0">
                  <a:solidFill>
                    <a:srgbClr val="7030A0"/>
                  </a:solidFill>
                </a:rPr>
                <a:t>(semantic) features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7749" y="2822133"/>
              <a:ext cx="1066800" cy="965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2865" y="2822133"/>
              <a:ext cx="1084494" cy="96520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1" y="2764283"/>
            <a:ext cx="1079500" cy="92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7501" y="1168400"/>
            <a:ext cx="214879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C6BA"/>
                </a:solidFill>
                <a:latin typeface="+mn-lt"/>
              </a:rPr>
              <a:t>observation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314" y="1168400"/>
            <a:ext cx="36894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  <a:latin typeface="+mn-lt"/>
              </a:rPr>
              <a:t>latent representation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6196" y="1845530"/>
            <a:ext cx="3951402" cy="1608892"/>
            <a:chOff x="800296" y="2251930"/>
            <a:chExt cx="3951402" cy="1608892"/>
          </a:xfrm>
        </p:grpSpPr>
        <p:sp>
          <p:nvSpPr>
            <p:cNvPr id="8" name="TextBox 7"/>
            <p:cNvSpPr txBox="1"/>
            <p:nvPr/>
          </p:nvSpPr>
          <p:spPr>
            <a:xfrm>
              <a:off x="3150519" y="3354530"/>
              <a:ext cx="878702" cy="50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latin typeface="+mn-lt"/>
                </a:rPr>
                <a:t>face25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296" y="2251930"/>
              <a:ext cx="39514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00C6BA"/>
                  </a:solidFill>
                </a:rPr>
                <a:t>domain-neutral</a:t>
              </a:r>
              <a:r>
                <a:rPr lang="en-US" sz="2500" b="1" dirty="0" smtClean="0">
                  <a:solidFill>
                    <a:srgbClr val="00C6BA"/>
                  </a:solidFill>
                </a:rPr>
                <a:t/>
              </a:r>
              <a:br>
                <a:rPr lang="en-US" sz="2500" b="1" dirty="0" smtClean="0">
                  <a:solidFill>
                    <a:srgbClr val="00C6BA"/>
                  </a:solidFill>
                </a:rPr>
              </a:br>
              <a:r>
                <a:rPr lang="en-US" sz="2500" b="1" dirty="0" smtClean="0">
                  <a:solidFill>
                    <a:srgbClr val="00C6BA"/>
                  </a:solidFill>
                </a:rPr>
                <a:t>(low level) features or labels</a:t>
              </a:r>
              <a:endParaRPr lang="en-US" sz="2500" b="1" dirty="0">
                <a:solidFill>
                  <a:srgbClr val="00C6BA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4216400" y="1257300"/>
            <a:ext cx="2273300" cy="443443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100000">
                <a:srgbClr val="00C6BA"/>
              </a:gs>
            </a:gsLst>
            <a:lin ang="108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567364">
            <a:off x="4166745" y="5365770"/>
            <a:ext cx="2958665" cy="209350"/>
          </a:xfrm>
          <a:prstGeom prst="rightArrow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4157" y="5922405"/>
            <a:ext cx="15924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human</a:t>
            </a:r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judgments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50721" y="5159462"/>
                <a:ext cx="503663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3100" b="1" dirty="0">
                  <a:solidFill>
                    <a:srgbClr val="00C6BA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21" y="5159462"/>
                <a:ext cx="503663" cy="569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97416" y="5159462"/>
                <a:ext cx="103906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𝒛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416" y="5159462"/>
                <a:ext cx="1039067" cy="569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3365500" y="5336204"/>
            <a:ext cx="1345095" cy="2159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640759" y="5336204"/>
            <a:ext cx="1345095" cy="2159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0595" y="5061700"/>
            <a:ext cx="1930609" cy="7649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</a:rPr>
              <a:t>encoder</a:t>
            </a:r>
            <a:endParaRPr lang="en-US" sz="31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16087" y="5911880"/>
                <a:ext cx="297293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𝒛</m:t>
                          </m:r>
                          <m:d>
                            <m:dPr>
                              <m:ctrlPr>
                                <a:rPr lang="en-US" sz="25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5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𝒛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𝑩</m:t>
                          </m:r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&lt;</m:t>
                      </m:r>
                    </m:oMath>
                  </m:oMathPara>
                </a14:m>
                <a:endParaRPr lang="en-US" sz="2500" b="1" i="1" dirty="0" smtClean="0">
                  <a:solidFill>
                    <a:srgbClr val="C00000"/>
                  </a:solidFill>
                  <a:latin typeface="Cambria Math" charset="0"/>
                </a:endParaRPr>
              </a:p>
              <a:p>
                <a:pPr algn="ctr"/>
                <a:r>
                  <a:rPr lang="en-US" sz="2500" b="1" dirty="0" smtClean="0">
                    <a:solidFill>
                      <a:srgbClr val="C00000"/>
                    </a:solidFill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𝒛</m:t>
                        </m:r>
                        <m:d>
                          <m:dPr>
                            <m:ctrlPr>
                              <a:rPr lang="en-US" sz="25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500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  <m: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𝒛</m:t>
                        </m:r>
                        <m: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𝑪</m:t>
                        </m:r>
                        <m:r>
                          <a:rPr lang="en-US" sz="2500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sz="25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87" y="5911880"/>
                <a:ext cx="2972930" cy="861774"/>
              </a:xfrm>
              <a:prstGeom prst="rect">
                <a:avLst/>
              </a:prstGeom>
              <a:blipFill rotWithShape="0">
                <a:blip r:embed="rId8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Constraints For Representation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1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215284"/>
                  </p:ext>
                </p:extLst>
              </p:nvPr>
            </p:nvGraphicFramePr>
            <p:xfrm>
              <a:off x="1473200" y="1371600"/>
              <a:ext cx="9245600" cy="383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2800"/>
                    <a:gridCol w="4622800"/>
                  </a:tblGrid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Type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constraint</a:t>
                          </a:r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direct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500" b="0" i="0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equality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i="1" smtClean="0">
                                    <a:latin typeface="Cambria Math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absolute distance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5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relative distance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5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5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500" b="0" i="1" smtClean="0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𝑧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𝐶</m:t>
                                    </m:r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analogy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25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0" i="1" smtClean="0">
                                        <a:latin typeface="Cambria Math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𝑧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𝐷</m:t>
                                </m:r>
                                <m:r>
                                  <a:rPr lang="en-US" sz="25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1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215284"/>
                  </p:ext>
                </p:extLst>
              </p:nvPr>
            </p:nvGraphicFramePr>
            <p:xfrm>
              <a:off x="1473200" y="1371600"/>
              <a:ext cx="9245600" cy="383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2800"/>
                    <a:gridCol w="4622800"/>
                  </a:tblGrid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Type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constraint</a:t>
                          </a:r>
                          <a:endParaRPr lang="en-US" sz="2500" dirty="0"/>
                        </a:p>
                      </a:txBody>
                      <a:tcPr/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direct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32" t="-106667" r="-527" b="-401905"/>
                          </a:stretch>
                        </a:blipFill>
                      </a:tcPr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equality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32" t="-206667" r="-527" b="-301905"/>
                          </a:stretch>
                        </a:blipFill>
                      </a:tcPr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absolute distance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32" t="-306667" r="-527" b="-201905"/>
                          </a:stretch>
                        </a:blipFill>
                      </a:tcPr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relative distance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32" t="-406667" r="-527" b="-101905"/>
                          </a:stretch>
                        </a:blipFill>
                      </a:tcPr>
                    </a:tc>
                  </a:tr>
                  <a:tr h="639233">
                    <a:tc>
                      <a:txBody>
                        <a:bodyPr/>
                        <a:lstStyle/>
                        <a:p>
                          <a:r>
                            <a:rPr lang="en-US" sz="2500" dirty="0" smtClean="0"/>
                            <a:t>analogy</a:t>
                          </a:r>
                          <a:endParaRPr 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32" t="-506667" r="-527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8663149" y="5996226"/>
            <a:ext cx="35288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Ridgeway survey</a:t>
            </a:r>
            <a:b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arXiv:1612.05299 [</a:t>
            </a:r>
            <a:r>
              <a:rPr lang="en-US" sz="25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cs.LG</a:t>
            </a:r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endParaRPr lang="en-US" sz="25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0300" y="4584699"/>
            <a:ext cx="9804400" cy="9017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2370" y="2015066"/>
            <a:ext cx="9804400" cy="64467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3800" y="2634958"/>
            <a:ext cx="9804400" cy="64467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6200" y="3269962"/>
            <a:ext cx="9804400" cy="64467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Representation Learning In </a:t>
            </a:r>
            <a:r>
              <a:rPr lang="en-US" dirty="0" err="1" smtClean="0"/>
              <a:t>Autoencoder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5676270"/>
                <a:ext cx="11176000" cy="8773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Allows us to better understand nature of learned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𝒛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C6BA"/>
                        </a:solidFill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representation</a:t>
                </a:r>
                <a:br>
                  <a:rPr lang="en-US" dirty="0" smtClean="0"/>
                </a:br>
                <a:r>
                  <a:rPr lang="en-US" dirty="0" smtClean="0"/>
                  <a:t>by generating synthetic images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5676270"/>
                <a:ext cx="11176000" cy="877312"/>
              </a:xfrm>
              <a:blipFill rotWithShape="0">
                <a:blip r:embed="rId3"/>
                <a:stretch>
                  <a:fillRect l="-164" t="-10417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9567364">
            <a:off x="2637918" y="3368213"/>
            <a:ext cx="2961820" cy="207231"/>
          </a:xfrm>
          <a:prstGeom prst="rightArrow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3155" y="4154797"/>
            <a:ext cx="16498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relational</a:t>
            </a:r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712" y="3160845"/>
                <a:ext cx="503663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3100" b="1" dirty="0">
                  <a:solidFill>
                    <a:srgbClr val="00C6BA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712" y="3160845"/>
                <a:ext cx="503663" cy="569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2378210" y="3337587"/>
            <a:ext cx="816298" cy="2159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4508" y="3063083"/>
            <a:ext cx="1930609" cy="7649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</a:rPr>
              <a:t>encoder</a:t>
            </a:r>
            <a:endParaRPr lang="en-US" sz="3100" b="1" dirty="0">
              <a:solidFill>
                <a:srgbClr val="7030A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19719" y="3340763"/>
            <a:ext cx="816298" cy="215900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8185" y="3160845"/>
                <a:ext cx="1039067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𝒛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85" y="3160845"/>
                <a:ext cx="1039067" cy="569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980307" y="3063083"/>
            <a:ext cx="5215239" cy="764909"/>
            <a:chOff x="6980307" y="3063083"/>
            <a:chExt cx="5215239" cy="764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530282" y="3160845"/>
                  <a:ext cx="1665264" cy="6308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𝒈</m:t>
                        </m:r>
                        <m:d>
                          <m:dPr>
                            <m:ctrlPr>
                              <a:rPr lang="mr-IN" sz="31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𝒛</m:t>
                            </m:r>
                            <m:d>
                              <m:dPr>
                                <m:ctrlPr>
                                  <a:rPr lang="mr-IN" sz="31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0282" y="3160845"/>
                  <a:ext cx="1665264" cy="6308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/>
            <p:cNvSpPr/>
            <p:nvPr/>
          </p:nvSpPr>
          <p:spPr>
            <a:xfrm>
              <a:off x="6980307" y="3337587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96605" y="3063083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FFC000"/>
                  </a:solidFill>
                </a:rPr>
                <a:t>generator</a:t>
              </a:r>
              <a:endParaRPr lang="en-US" sz="3100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9721816" y="3340763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39606" y="2099368"/>
            <a:ext cx="8663377" cy="1884800"/>
            <a:chOff x="1032861" y="1280163"/>
            <a:chExt cx="10030411" cy="137808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1703537" y="1280163"/>
              <a:ext cx="8745898" cy="0"/>
            </a:xfrm>
            <a:prstGeom prst="straightConnector1">
              <a:avLst/>
            </a:prstGeom>
            <a:ln w="1143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9691672" y="1286643"/>
              <a:ext cx="1371600" cy="1371600"/>
            </a:xfrm>
            <a:prstGeom prst="arc">
              <a:avLst>
                <a:gd name="adj1" fmla="val 15999972"/>
                <a:gd name="adj2" fmla="val 577136"/>
              </a:avLst>
            </a:prstGeom>
            <a:ln w="1143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>
              <a:off x="1032861" y="1280163"/>
              <a:ext cx="1371600" cy="1371600"/>
            </a:xfrm>
            <a:prstGeom prst="arc">
              <a:avLst>
                <a:gd name="adj1" fmla="val 16240716"/>
                <a:gd name="adj2" fmla="val 21585447"/>
              </a:avLst>
            </a:prstGeom>
            <a:ln w="114300">
              <a:solidFill>
                <a:srgbClr val="C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34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Augmentation</a:t>
            </a:r>
            <a:br>
              <a:rPr lang="en-US" dirty="0" smtClean="0"/>
            </a:br>
            <a:r>
              <a:rPr lang="en-US" dirty="0" err="1" smtClean="0"/>
              <a:t>AlexNet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Krizhevsky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Sutskever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Hinton, 2012)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Obtain robustness to translation</a:t>
                </a:r>
              </a:p>
              <a:p>
                <a:pPr lvl="1"/>
                <a:r>
                  <a:rPr lang="en-US" dirty="0" smtClean="0"/>
                  <a:t>select random 224x224 sub-images from 256x256 original</a:t>
                </a:r>
              </a:p>
              <a:p>
                <a:r>
                  <a:rPr lang="en-US" dirty="0" smtClean="0"/>
                  <a:t>Exploiting mirror reversibility of natural images</a:t>
                </a:r>
              </a:p>
              <a:p>
                <a:pPr lvl="1"/>
                <a:r>
                  <a:rPr lang="en-US" dirty="0" smtClean="0"/>
                  <a:t>include horizontal reflections</a:t>
                </a:r>
              </a:p>
              <a:p>
                <a:r>
                  <a:rPr lang="en-US" dirty="0" smtClean="0"/>
                  <a:t>Obtain invariance to intensity and color of illuminant</a:t>
                </a:r>
              </a:p>
              <a:p>
                <a:pPr lvl="1"/>
                <a:r>
                  <a:rPr lang="en-US" dirty="0" smtClean="0"/>
                  <a:t>add constant (R,G,B) shift to all pixels in image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FF"/>
                                </a:solidFill>
                                <a:latin typeface="Cambria Math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FF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For testing, average predictions of 5 224x224 patches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73" t="-1667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143000" y="5238078"/>
            <a:ext cx="6598046" cy="1142677"/>
            <a:chOff x="1143000" y="5238078"/>
            <a:chExt cx="6598046" cy="11426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5871577"/>
                  <a:ext cx="1584793" cy="509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𝓝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,.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871577"/>
                  <a:ext cx="1584793" cy="5091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470212" y="5561421"/>
                  <a:ext cx="24749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FF"/>
                      </a:solidFill>
                    </a:rPr>
                    <a:t>eigenvalue </a:t>
                  </a:r>
                  <a:r>
                    <a:rPr lang="en-US" sz="2400" b="1" dirty="0" smtClean="0">
                      <a:solidFill>
                        <a:srgbClr val="FF00FF"/>
                      </a:solidFill>
                    </a:rPr>
                    <a:t>of PC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FF"/>
                          </a:solidFill>
                          <a:latin typeface="Cambria Math" charset="0"/>
                        </a:rPr>
                        <m:t>𝒊</m:t>
                      </m:r>
                    </m:oMath>
                  </a14:m>
                  <a:endParaRPr lang="en-US" sz="24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212" y="5561421"/>
                  <a:ext cx="2474908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69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87071" y="5238078"/>
                  <a:ext cx="58539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00FF"/>
                      </a:solidFill>
                    </a:rPr>
                    <a:t>principal component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𝒊</m:t>
                      </m:r>
                    </m:oMath>
                  </a14:m>
                  <a:r>
                    <a:rPr lang="en-US" sz="2400" b="1" dirty="0" smtClean="0">
                      <a:solidFill>
                        <a:srgbClr val="0000FF"/>
                      </a:solidFill>
                    </a:rPr>
                    <a:t> of pixel (R,G,B) vector</a:t>
                  </a:r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071" y="5238078"/>
                  <a:ext cx="585397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67" t="-10526" r="-72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0360087" y="1061970"/>
            <a:ext cx="1640542" cy="1640542"/>
            <a:chOff x="5809129" y="-1196788"/>
            <a:chExt cx="3052483" cy="3052483"/>
          </a:xfrm>
        </p:grpSpPr>
        <p:sp>
          <p:nvSpPr>
            <p:cNvPr id="7" name="Rectangle 6"/>
            <p:cNvSpPr/>
            <p:nvPr/>
          </p:nvSpPr>
          <p:spPr>
            <a:xfrm>
              <a:off x="5809129" y="-1196788"/>
              <a:ext cx="3052483" cy="3052483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0275" y="-1052165"/>
              <a:ext cx="2655660" cy="265566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52675" y="-899765"/>
              <a:ext cx="2655660" cy="265566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1287" y="-1110434"/>
              <a:ext cx="2655660" cy="265566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948"/>
                    </a14:imgEffect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620" y="4688858"/>
            <a:ext cx="1509231" cy="15092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32621" y="2946567"/>
            <a:ext cx="3202353" cy="1526475"/>
            <a:chOff x="8732621" y="2247323"/>
            <a:chExt cx="3202353" cy="15264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2621" y="2264567"/>
              <a:ext cx="1509231" cy="1509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425743" y="2247323"/>
              <a:ext cx="1509231" cy="1509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Constraint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Kingma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Rezende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Mohamed, &amp; Welling, 2015)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Decompose hidden state into</a:t>
                </a:r>
              </a:p>
              <a:p>
                <a:pPr lvl="1"/>
                <a:r>
                  <a:rPr lang="en-US" dirty="0" smtClean="0"/>
                  <a:t>identity,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𝑰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style,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𝑺</m:t>
                    </m:r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600507" y="5481261"/>
            <a:ext cx="4802450" cy="1253494"/>
            <a:chOff x="4225615" y="5123595"/>
            <a:chExt cx="4802450" cy="1253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525426" y="5123595"/>
                  <a:ext cx="3502639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one-hot vector indicating</a:t>
                  </a:r>
                  <a:br>
                    <a:rPr lang="en-US" sz="2500" b="1" dirty="0" smtClean="0">
                      <a:solidFill>
                        <a:srgbClr val="C00000"/>
                      </a:solidFill>
                    </a:rPr>
                  </a:br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class membership of </a:t>
                  </a:r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</m:oMath>
                  </a14:m>
                  <a:endParaRPr lang="en-US" sz="2500" b="1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426" y="5123595"/>
                  <a:ext cx="3502639" cy="86177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57" t="-4930" r="-2783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4225615" y="5976235"/>
              <a:ext cx="559140" cy="400854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4710404" y="5199051"/>
              <a:ext cx="512888" cy="1059118"/>
            </a:xfrm>
            <a:prstGeom prst="bentArrow">
              <a:avLst/>
            </a:prstGeom>
            <a:solidFill>
              <a:srgbClr val="C00000">
                <a:alpha val="16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61805" y="4578369"/>
            <a:ext cx="2855654" cy="2171290"/>
            <a:chOff x="3761805" y="4578369"/>
            <a:chExt cx="2855654" cy="2171290"/>
          </a:xfrm>
        </p:grpSpPr>
        <p:sp>
          <p:nvSpPr>
            <p:cNvPr id="4" name="Right Arrow 3"/>
            <p:cNvSpPr/>
            <p:nvPr/>
          </p:nvSpPr>
          <p:spPr>
            <a:xfrm rot="16200000">
              <a:off x="4461500" y="4937062"/>
              <a:ext cx="903150" cy="185763"/>
            </a:xfrm>
            <a:prstGeom prst="rightArrow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6664" y="5466021"/>
              <a:ext cx="140807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C00000"/>
                  </a:solidFill>
                </a:rPr>
                <a:t>direct</a:t>
              </a:r>
              <a:br>
                <a:rPr lang="en-US" sz="2500" b="1" dirty="0" smtClean="0">
                  <a:solidFill>
                    <a:srgbClr val="C00000"/>
                  </a:solidFill>
                </a:rPr>
              </a:br>
              <a:r>
                <a:rPr lang="en-US" sz="2500" b="1" dirty="0" smtClean="0">
                  <a:solidFill>
                    <a:srgbClr val="C00000"/>
                  </a:solidFill>
                </a:rPr>
                <a:t>objective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761805" y="6263949"/>
                  <a:ext cx="2855654" cy="485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US" sz="25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rgbClr val="00C6BA"/>
                                        </a:solidFill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𝒕</m:t>
                                </m:r>
                                <m: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5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500" b="1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805" y="6263949"/>
                  <a:ext cx="2855654" cy="4857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3" t="-101266" b="-1316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59416" y="3451233"/>
            <a:ext cx="11265259" cy="1130942"/>
            <a:chOff x="359416" y="2893294"/>
            <a:chExt cx="11265259" cy="11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59416" y="3160845"/>
                  <a:ext cx="503663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C6BA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3100" b="1" dirty="0">
                    <a:solidFill>
                      <a:srgbClr val="00C6BA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16" y="3160845"/>
                  <a:ext cx="503663" cy="5693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862914" y="3337587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9212" y="3063083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7030A0"/>
                  </a:solidFill>
                </a:rPr>
                <a:t>encoder</a:t>
              </a:r>
              <a:endParaRPr lang="en-US" sz="31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604423" y="3340763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014986" y="3160845"/>
                  <a:ext cx="2609689" cy="6308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𝒈</m:t>
                        </m:r>
                        <m:d>
                          <m:dPr>
                            <m:ctrlPr>
                              <a:rPr lang="mr-IN" sz="3100" b="1" i="1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US" sz="31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1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31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mr-IN" sz="31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1" i="1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4986" y="3160845"/>
                  <a:ext cx="2609689" cy="6308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Arrow 16"/>
            <p:cNvSpPr/>
            <p:nvPr/>
          </p:nvSpPr>
          <p:spPr>
            <a:xfrm>
              <a:off x="5465011" y="3337587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81309" y="3063083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FFC000"/>
                  </a:solidFill>
                </a:rPr>
                <a:t>generator</a:t>
              </a:r>
              <a:endParaRPr lang="en-US" sz="31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206520" y="3340763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35505" y="2893294"/>
              <a:ext cx="1180460" cy="1130942"/>
              <a:chOff x="5824263" y="4558347"/>
              <a:chExt cx="1180460" cy="11309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944817" y="4558347"/>
                    <a:ext cx="1059906" cy="5693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𝑺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100" b="1" i="1">
                              <a:solidFill>
                                <a:srgbClr val="00C6BA"/>
                              </a:solidFill>
                              <a:latin typeface="Cambria Math" charset="0"/>
                            </a:rPr>
                            <m:t>𝒙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817" y="4558347"/>
                    <a:ext cx="1059906" cy="56938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24263" y="5119838"/>
                    <a:ext cx="1170385" cy="569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en-US" sz="31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  <a:t/>
                    </a:r>
                    <a:b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</a:br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4263" y="5119838"/>
                    <a:ext cx="1170385" cy="56945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447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Constraint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Kingma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Rezende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Mohamed, &amp; Welling,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being learned in the “style” (non-identity) representation?</a:t>
            </a:r>
          </a:p>
          <a:p>
            <a:r>
              <a:rPr lang="en-US" dirty="0" smtClean="0"/>
              <a:t>With 2D style vector: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9" y="2939143"/>
            <a:ext cx="11708599" cy="38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Constraint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Kingma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Rezende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Mohamed, &amp; Welling,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1" y="1722848"/>
            <a:ext cx="10367306" cy="44033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87291" y="1371604"/>
            <a:ext cx="5812972" cy="548639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Equality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200150"/>
            <a:ext cx="11176000" cy="54863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Equality constraint makes weaker use of class labels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e.g., hard-margin losses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(Chopra et al., 2005;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Schroff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al., 2015)</a:t>
            </a:r>
            <a:r>
              <a:rPr lang="en-US" dirty="0" smtClean="0"/>
              <a:t>, binomial deviance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(Yi et al., 2014)</a:t>
            </a:r>
            <a:r>
              <a:rPr lang="en-US" dirty="0" smtClean="0"/>
              <a:t>, LSSS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(Song et al., 2016)</a:t>
            </a:r>
            <a:r>
              <a:rPr lang="en-US" dirty="0" smtClean="0"/>
              <a:t>, histogram loss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Ustinova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Lempitsky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2016)</a:t>
            </a:r>
            <a:r>
              <a:rPr lang="en-US" dirty="0" smtClean="0"/>
              <a:t>, F-distributed loss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(Ridgeway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9416" y="1725582"/>
            <a:ext cx="11265259" cy="1130942"/>
            <a:chOff x="359416" y="2893294"/>
            <a:chExt cx="11265259" cy="11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9416" y="3160845"/>
                  <a:ext cx="503663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C6BA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3100" b="1" dirty="0">
                    <a:solidFill>
                      <a:srgbClr val="00C6BA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16" y="3160845"/>
                  <a:ext cx="503663" cy="5693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>
              <a:off x="862914" y="3337587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9212" y="3063083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7030A0"/>
                  </a:solidFill>
                </a:rPr>
                <a:t>encoder</a:t>
              </a:r>
              <a:endParaRPr lang="en-US" sz="3100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604423" y="3340763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014986" y="3160845"/>
                  <a:ext cx="2609689" cy="6308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𝒈</m:t>
                        </m:r>
                        <m:d>
                          <m:dPr>
                            <m:ctrlPr>
                              <a:rPr lang="mr-IN" sz="3100" b="1" i="1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US" sz="31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1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31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mr-IN" sz="31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100" b="1" i="1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4986" y="3160845"/>
                  <a:ext cx="2609689" cy="63081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5465011" y="3337587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1309" y="3063083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FFC000"/>
                  </a:solidFill>
                </a:rPr>
                <a:t>generator</a:t>
              </a:r>
              <a:endParaRPr lang="en-US" sz="3100" b="1" dirty="0">
                <a:solidFill>
                  <a:srgbClr val="FFC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206520" y="3340763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335505" y="2893294"/>
              <a:ext cx="1180460" cy="1130942"/>
              <a:chOff x="5824263" y="4558347"/>
              <a:chExt cx="1180460" cy="11309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944817" y="4558347"/>
                    <a:ext cx="1059906" cy="5693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𝑺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100" b="1" i="1">
                              <a:solidFill>
                                <a:srgbClr val="00C6BA"/>
                              </a:solidFill>
                              <a:latin typeface="Cambria Math" charset="0"/>
                            </a:rPr>
                            <m:t>𝒙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4817" y="4558347"/>
                    <a:ext cx="1059906" cy="56938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824263" y="5119838"/>
                    <a:ext cx="1170385" cy="569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en-US" sz="31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  <a:t/>
                    </a:r>
                    <a:b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</a:br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4263" y="5119838"/>
                    <a:ext cx="1170385" cy="5694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" name="Right Arrow 15"/>
          <p:cNvSpPr/>
          <p:nvPr/>
        </p:nvSpPr>
        <p:spPr>
          <a:xfrm rot="16200000">
            <a:off x="4721548" y="3031481"/>
            <a:ext cx="398300" cy="263474"/>
          </a:xfrm>
          <a:prstGeom prst="rightArrow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107" y="2900010"/>
            <a:ext cx="14080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smtClean="0">
                <a:solidFill>
                  <a:srgbClr val="C00000"/>
                </a:solidFill>
              </a:rPr>
              <a:t>equality</a:t>
            </a:r>
            <a:br>
              <a:rPr lang="en-US" sz="2500" b="1" smtClean="0">
                <a:solidFill>
                  <a:srgbClr val="C00000"/>
                </a:solidFill>
              </a:rPr>
            </a:br>
            <a:r>
              <a:rPr lang="en-US" sz="2500" b="1" smtClean="0">
                <a:solidFill>
                  <a:srgbClr val="C00000"/>
                </a:solidFill>
              </a:rPr>
              <a:t>objective</a:t>
            </a:r>
            <a:endParaRPr lang="en-US" sz="2500" b="1" dirty="0" smtClean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07189" y="3587326"/>
            <a:ext cx="6660891" cy="1354701"/>
            <a:chOff x="-671351" y="7336892"/>
            <a:chExt cx="6660891" cy="1354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671351" y="7371039"/>
                  <a:ext cx="4416850" cy="1320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sz="25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5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mr-IN" sz="25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hr-HR" sz="25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𝑰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5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5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5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𝑰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5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mr-IN" sz="2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mPr>
                                    <m:mr>
                                      <m:e/>
                                    </m:mr>
                                    <m:mr>
                                      <m:e/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en-US" sz="2500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5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mr-IN" sz="25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hr-HR" sz="25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5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𝑰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5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5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5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𝑰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5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500" b="1" i="1">
                                                      <a:solidFill>
                                                        <a:srgbClr val="00C6BA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500" b="1" dirty="0" smtClean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71351" y="7371039"/>
                  <a:ext cx="4416850" cy="1320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253470" y="7336892"/>
                  <a:ext cx="2736070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 </m:t>
                      </m:r>
                    </m:oMath>
                  </a14:m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belong</a:t>
                  </a:r>
                </a:p>
                <a:p>
                  <a:r>
                    <a:rPr lang="en-US" sz="2500" b="1" dirty="0" smtClean="0">
                      <a:solidFill>
                        <a:srgbClr val="C00000"/>
                      </a:solidFill>
                    </a:rPr>
                    <a:t>to same class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470" y="7336892"/>
                  <a:ext cx="2736070" cy="86177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786" t="-57042" r="-2673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3253470" y="8180354"/>
              <a:ext cx="15247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C00000"/>
                  </a:solidFill>
                </a:rPr>
                <a:t>otherwise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 rot="10800000">
            <a:off x="4156874" y="3273401"/>
            <a:ext cx="829138" cy="117764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Constraint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(Ridgeway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7139" y="5885485"/>
            <a:ext cx="5791563" cy="8289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Distributed identity representation</a:t>
            </a:r>
            <a:br>
              <a:rPr lang="en-US" dirty="0" smtClean="0"/>
            </a:br>
            <a:r>
              <a:rPr lang="en-US" dirty="0" smtClean="0"/>
              <a:t>preserves similarity structure of classes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88" y="1329199"/>
            <a:ext cx="4483097" cy="4419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351" y="1329199"/>
            <a:ext cx="4483097" cy="44192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68316" y="1444768"/>
            <a:ext cx="3779698" cy="4101763"/>
            <a:chOff x="1449048" y="1822450"/>
            <a:chExt cx="3779698" cy="4101763"/>
          </a:xfrm>
        </p:grpSpPr>
        <p:sp>
          <p:nvSpPr>
            <p:cNvPr id="10" name="TextBox 9"/>
            <p:cNvSpPr txBox="1"/>
            <p:nvPr/>
          </p:nvSpPr>
          <p:spPr>
            <a:xfrm>
              <a:off x="3968750" y="182245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+mn-lt"/>
                </a:rPr>
                <a:t>4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4550" y="352425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latin typeface="+mn-lt"/>
                </a:rPr>
                <a:t>6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8750" y="490855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+mn-lt"/>
                </a:rPr>
                <a:t>0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95248" y="448945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latin typeface="+mn-lt"/>
                </a:rPr>
                <a:t>5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9664" y="369093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+mn-lt"/>
                </a:rPr>
                <a:t>8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9048" y="410845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+mn-lt"/>
                </a:rPr>
                <a:t>3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46162" y="3408691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latin typeface="+mn-lt"/>
                </a:rPr>
                <a:t>2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25589" y="2202526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latin typeface="+mn-lt"/>
                </a:rPr>
                <a:t>7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47169" y="2393028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/>
                <a:t>9</a:t>
              </a:r>
              <a:endParaRPr lang="en-US" sz="6000" b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1585" y="282189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/>
                <a:t>1</a:t>
              </a:r>
              <a:endParaRPr lang="en-US" sz="6000" b="1" dirty="0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-1192291" y="3230559"/>
            <a:ext cx="400077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identity representation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793963" y="3160461"/>
            <a:ext cx="3496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smtClean="0">
                <a:solidFill>
                  <a:srgbClr val="0F6FC6"/>
                </a:solidFill>
                <a:latin typeface="+mn-lt"/>
              </a:rPr>
              <a:t>style representation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6063605" y="5885485"/>
            <a:ext cx="5791563" cy="828954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10000"/>
          </a:bodyPr>
          <a:lstStyle>
            <a:lvl1pPr marL="88931" indent="-88931" algn="l" defTabSz="889409" rtl="0" eaLnBrk="1" latinLnBrk="0" hangingPunct="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kumimoji="1" sz="2735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5726" indent="-249034" algn="l" defTabSz="889409" rtl="0" eaLnBrk="1" latinLnBrk="0" hangingPunct="1">
              <a:spcBef>
                <a:spcPts val="1946"/>
              </a:spcBef>
              <a:spcAft>
                <a:spcPts val="0"/>
              </a:spcAft>
              <a:buFont typeface="Wingdings" pitchFamily="2" charset="2"/>
              <a:buChar char="§"/>
              <a:defRPr kumimoji="1" sz="2647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1604" indent="0" algn="l" defTabSz="889409" rtl="0" eaLnBrk="1" latinLnBrk="0" hangingPunct="1">
              <a:spcBef>
                <a:spcPts val="1167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kumimoji="1" sz="2471" b="1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257" indent="-145236" algn="l" defTabSz="889409" rtl="0" eaLnBrk="1" latinLnBrk="0" hangingPunct="1">
              <a:spcBef>
                <a:spcPts val="1167"/>
              </a:spcBef>
              <a:buFont typeface="Arial"/>
              <a:buChar char="•"/>
              <a:defRPr kumimoji="1" sz="2294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51919" indent="0" algn="l" defTabSz="889409" rtl="0" eaLnBrk="1" latinLnBrk="0" hangingPunct="1">
              <a:spcBef>
                <a:spcPts val="778"/>
              </a:spcBef>
              <a:buFont typeface="Calibri" pitchFamily="34" charset="0"/>
              <a:buNone/>
              <a:defRPr kumimoji="1" sz="2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5875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0579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5284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9988" indent="-222352" algn="l" defTabSz="8894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Style representation discards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class information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5189" y="1272763"/>
            <a:ext cx="5685183" cy="54416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6504" y="9521687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99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5" grpId="0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Constraint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(Ridgeway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Face data set (from phone unlock app)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160" y="2321364"/>
            <a:ext cx="7081724" cy="186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05" y="4542209"/>
            <a:ext cx="7053269" cy="18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Constraint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(Ridgeway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131" y="1701899"/>
            <a:ext cx="1612900" cy="461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767" y="1651099"/>
            <a:ext cx="1612900" cy="4660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42647" y="2732431"/>
            <a:ext cx="2438400" cy="3127271"/>
            <a:chOff x="5042647" y="3068606"/>
            <a:chExt cx="2438400" cy="312727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042647" y="3068606"/>
              <a:ext cx="2416120" cy="2175747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042647" y="5647764"/>
              <a:ext cx="2438400" cy="4482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94404" y="3464191"/>
              <a:ext cx="9625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style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8505" y="5626490"/>
              <a:ext cx="146668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identity</a:t>
              </a:r>
              <a:endParaRPr lang="en-US" sz="31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420006" y="915382"/>
            <a:ext cx="2433917" cy="314783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5185" y="3820304"/>
            <a:ext cx="2433917" cy="314783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49065" y="2009233"/>
            <a:ext cx="2315086" cy="3302356"/>
            <a:chOff x="5042647" y="2345408"/>
            <a:chExt cx="2315086" cy="330235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042647" y="2920689"/>
              <a:ext cx="2315086" cy="0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042647" y="3394480"/>
              <a:ext cx="2315086" cy="2253284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67510" y="4539951"/>
              <a:ext cx="9625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style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8505" y="2345408"/>
              <a:ext cx="146668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identity</a:t>
              </a:r>
              <a:endParaRPr lang="en-US" sz="3100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5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Constraint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(Ridgeway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glasses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2393674"/>
            <a:ext cx="102489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Visual Analogy Making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(Reed, Zhang, Zhang, &amp; Lee,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labeled with identity, pitch, and elevation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12080" y="7628709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1034" y="2208357"/>
            <a:ext cx="11679976" cy="1678722"/>
            <a:chOff x="-19415" y="2208357"/>
            <a:chExt cx="11679976" cy="1678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-19415" y="2782018"/>
                  <a:ext cx="503663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C6BA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3100" b="1" dirty="0">
                    <a:solidFill>
                      <a:srgbClr val="00C6BA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415" y="2782018"/>
                  <a:ext cx="503663" cy="5693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484083" y="2958760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0381" y="2684256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7030A0"/>
                  </a:solidFill>
                </a:rPr>
                <a:t>encoder</a:t>
              </a:r>
              <a:endParaRPr lang="en-US" sz="31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225592" y="2961936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40659" y="2782018"/>
                  <a:ext cx="2919902" cy="526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𝒈</m:t>
                        </m:r>
                        <m:d>
                          <m:dPr>
                            <m:ctrlPr>
                              <a:rPr lang="mr-IN" sz="25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mr-IN" sz="25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500" b="1" i="1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mr-IN" sz="25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5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mr-IN" sz="2500" b="1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5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659" y="2782018"/>
                  <a:ext cx="2919902" cy="526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Arrow 16"/>
            <p:cNvSpPr/>
            <p:nvPr/>
          </p:nvSpPr>
          <p:spPr>
            <a:xfrm>
              <a:off x="5190684" y="2958760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06982" y="2684256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FFC000"/>
                  </a:solidFill>
                </a:rPr>
                <a:t>generator</a:t>
              </a:r>
              <a:endParaRPr lang="en-US" sz="31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932193" y="2961936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64893" y="2214018"/>
              <a:ext cx="1232325" cy="1619783"/>
              <a:chOff x="5819831" y="2893294"/>
              <a:chExt cx="1232325" cy="16197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007901" y="2893294"/>
                    <a:ext cx="1039066" cy="5693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100" b="1" i="1">
                              <a:solidFill>
                                <a:srgbClr val="00C6BA"/>
                              </a:solidFill>
                              <a:latin typeface="Cambria Math" charset="0"/>
                            </a:rPr>
                            <m:t>𝒙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7901" y="2893294"/>
                    <a:ext cx="1039066" cy="56938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819831" y="3418428"/>
                    <a:ext cx="1232325" cy="569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31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  <a:t/>
                    </a:r>
                    <a:b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</a:br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9831" y="3418428"/>
                    <a:ext cx="1232325" cy="5694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9831" y="3943626"/>
                    <a:ext cx="1232325" cy="5694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3100" b="1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  <a:t/>
                    </a:r>
                    <a:br>
                      <a:rPr lang="en-US" sz="3100" b="1" dirty="0" smtClean="0">
                        <a:solidFill>
                          <a:srgbClr val="7030A0"/>
                        </a:solidFill>
                        <a:latin typeface="+mn-lt"/>
                      </a:rPr>
                    </a:br>
                    <a:endParaRPr lang="en-US" sz="31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9831" y="3943626"/>
                    <a:ext cx="1232325" cy="56945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Left Bracket 25"/>
            <p:cNvSpPr/>
            <p:nvPr/>
          </p:nvSpPr>
          <p:spPr>
            <a:xfrm>
              <a:off x="4101548" y="2208358"/>
              <a:ext cx="210716" cy="1678721"/>
            </a:xfrm>
            <a:prstGeom prst="leftBracket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/>
            <p:cNvSpPr/>
            <p:nvPr/>
          </p:nvSpPr>
          <p:spPr>
            <a:xfrm flipH="1">
              <a:off x="4870658" y="2208357"/>
              <a:ext cx="210716" cy="1678721"/>
            </a:xfrm>
            <a:prstGeom prst="leftBracket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40676" y="3975440"/>
            <a:ext cx="4944211" cy="2819068"/>
            <a:chOff x="137162" y="3975440"/>
            <a:chExt cx="4944211" cy="28190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162" y="3975440"/>
              <a:ext cx="4944211" cy="281906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768242" y="5728628"/>
              <a:ext cx="181669" cy="39148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9248" y="4488236"/>
              <a:ext cx="181669" cy="39148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32447" y="5131153"/>
              <a:ext cx="181669" cy="39148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3652" y="5181601"/>
                <a:ext cx="4347216" cy="63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𝒈</m:t>
                      </m:r>
                      <m:d>
                        <m:dPr>
                          <m:ctrlPr>
                            <a:rPr lang="mr-IN" sz="3100" b="1" i="1" smtClean="0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  <m:d>
                            <m:dPr>
                              <m:ctrlPr>
                                <a:rPr lang="en-US" sz="3100" b="1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3100" b="1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3100" b="1" i="1">
                              <a:solidFill>
                                <a:srgbClr val="FFC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31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3100" b="1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>
                                  <a:solidFill>
                                    <a:srgbClr val="00C6BA"/>
                                  </a:solidFill>
                                  <a:latin typeface="Cambria Math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US" sz="3100" b="1" i="1" smtClean="0">
                          <a:solidFill>
                            <a:srgbClr val="FFC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𝒄</m:t>
                      </m:r>
                    </m:oMath>
                  </m:oMathPara>
                </a14:m>
                <a:endParaRPr lang="en-US" sz="3100" b="1" dirty="0">
                  <a:solidFill>
                    <a:srgbClr val="FFC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2" y="5181601"/>
                <a:ext cx="4347216" cy="6308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88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Visual Analogy Making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(Reed, Zhang, Zhang, &amp; Lee,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A:B  ::  C:D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perform this task, orientation, pose, and identity must be disentangled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578" y="2574316"/>
            <a:ext cx="7041651" cy="14334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94663" y="3981980"/>
            <a:ext cx="4251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solidFill>
                  <a:srgbClr val="0F6FC6"/>
                </a:solidFill>
                <a:latin typeface="+mn-lt"/>
              </a:rPr>
              <a:t>A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460" y="3981980"/>
            <a:ext cx="4074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B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6924" y="3981980"/>
            <a:ext cx="39466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C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6388" y="3981980"/>
            <a:ext cx="4347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D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1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Augmentation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Roads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296347" y="1424525"/>
            <a:ext cx="7813923" cy="4701267"/>
            <a:chOff x="2296347" y="2016193"/>
            <a:chExt cx="7813923" cy="4701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6347" y="2016193"/>
              <a:ext cx="3257550" cy="3518416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5435582" y="5024488"/>
              <a:ext cx="4314467" cy="1692972"/>
            </a:xfrm>
            <a:prstGeom prst="wedgeRoundRectCallout">
              <a:avLst>
                <a:gd name="adj1" fmla="val -77101"/>
                <a:gd name="adj2" fmla="val -11916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chemeClr val="accent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Please select the reference image that best matches the query image.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1207" y="2901095"/>
              <a:ext cx="2236835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100" b="1" dirty="0" smtClean="0">
                  <a:solidFill>
                    <a:srgbClr val="008000"/>
                  </a:solidFill>
                  <a:latin typeface="+mn-lt"/>
                </a:rPr>
                <a:t>query image</a:t>
              </a:r>
              <a:endParaRPr kumimoji="1" lang="ja-JP" altLang="en-US" sz="3100" b="1" dirty="0">
                <a:solidFill>
                  <a:srgbClr val="008000"/>
                </a:solidFill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326372" y="3275878"/>
              <a:ext cx="2914835" cy="0"/>
            </a:xfrm>
            <a:prstGeom prst="straightConnector1">
              <a:avLst/>
            </a:prstGeom>
            <a:ln w="635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41207" y="3460071"/>
              <a:ext cx="2869063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3100" b="1" dirty="0" smtClean="0">
                  <a:solidFill>
                    <a:srgbClr val="008000"/>
                  </a:solidFill>
                  <a:latin typeface="+mn-lt"/>
                </a:rPr>
                <a:t>reference image</a:t>
              </a:r>
              <a:endParaRPr kumimoji="1" lang="ja-JP" altLang="en-US" sz="3100" b="1" dirty="0">
                <a:solidFill>
                  <a:srgbClr val="008000"/>
                </a:solidFill>
                <a:latin typeface="+mn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207482" y="3740597"/>
              <a:ext cx="2033725" cy="0"/>
            </a:xfrm>
            <a:prstGeom prst="straightConnector1">
              <a:avLst/>
            </a:prstGeom>
            <a:ln w="63500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8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Visual Analogy Making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(Reed, Zhang, Zhang, &amp; Lee,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04304" y="2170912"/>
            <a:ext cx="10136861" cy="764909"/>
            <a:chOff x="-19415" y="2684256"/>
            <a:chExt cx="10136861" cy="764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-19415" y="2782018"/>
                  <a:ext cx="503663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0C6BA"/>
                            </a:solidFill>
                            <a:latin typeface="Cambria Math" charset="0"/>
                          </a:rPr>
                          <m:t>𝒙</m:t>
                        </m:r>
                      </m:oMath>
                    </m:oMathPara>
                  </a14:m>
                  <a:endParaRPr lang="en-US" sz="3100" b="1" dirty="0">
                    <a:solidFill>
                      <a:srgbClr val="00C6BA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415" y="2782018"/>
                  <a:ext cx="503663" cy="5693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484083" y="2958760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0381" y="2684256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7030A0"/>
                  </a:solidFill>
                </a:rPr>
                <a:t>encoder</a:t>
              </a:r>
              <a:endParaRPr lang="en-US" sz="31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225592" y="2961936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40659" y="2782018"/>
                  <a:ext cx="1376787" cy="526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𝒈</m:t>
                        </m:r>
                        <m:d>
                          <m:dPr>
                            <m:ctrlPr>
                              <a:rPr lang="mr-IN" sz="2500" b="1" i="1" smtClean="0">
                                <a:solidFill>
                                  <a:srgbClr val="FFC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𝒛</m:t>
                            </m:r>
                            <m:d>
                              <m:dPr>
                                <m:ctrlPr>
                                  <a:rPr lang="mr-IN" sz="25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1" i="1" smtClean="0">
                                    <a:solidFill>
                                      <a:srgbClr val="00C6BA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5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0659" y="2782018"/>
                  <a:ext cx="1376787" cy="526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Arrow 16"/>
            <p:cNvSpPr/>
            <p:nvPr/>
          </p:nvSpPr>
          <p:spPr>
            <a:xfrm>
              <a:off x="5190684" y="2958760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06982" y="2684256"/>
              <a:ext cx="1930609" cy="7649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100" b="1" dirty="0" smtClean="0">
                  <a:solidFill>
                    <a:srgbClr val="FFC000"/>
                  </a:solidFill>
                </a:rPr>
                <a:t>generator</a:t>
              </a:r>
              <a:endParaRPr lang="en-US" sz="31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932193" y="2961936"/>
              <a:ext cx="816298" cy="215900"/>
            </a:xfrm>
            <a:prstGeom prst="rightArrow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0530" y="3828388"/>
            <a:ext cx="10881610" cy="2678782"/>
            <a:chOff x="690530" y="3828388"/>
            <a:chExt cx="10881610" cy="2678782"/>
          </a:xfrm>
        </p:grpSpPr>
        <p:grpSp>
          <p:nvGrpSpPr>
            <p:cNvPr id="9" name="Group 8"/>
            <p:cNvGrpSpPr/>
            <p:nvPr/>
          </p:nvGrpSpPr>
          <p:grpSpPr>
            <a:xfrm>
              <a:off x="1121231" y="3828388"/>
              <a:ext cx="10030474" cy="2678782"/>
              <a:chOff x="740423" y="2018960"/>
              <a:chExt cx="7124055" cy="23173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0423" y="2018960"/>
                <a:ext cx="7124055" cy="2311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7030A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8414" y="2024902"/>
                <a:ext cx="1810533" cy="2311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99238" y="2024902"/>
                <a:ext cx="2034365" cy="231140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1137406" y="5841147"/>
              <a:ext cx="43473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>
                  <a:solidFill>
                    <a:srgbClr val="0F6FC6"/>
                  </a:solidFill>
                </a:rPr>
                <a:t>D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0530" y="3892528"/>
              <a:ext cx="42511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A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809" y="4708596"/>
              <a:ext cx="40748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rgbClr val="0F6FC6"/>
                  </a:solidFill>
                  <a:latin typeface="+mn-lt"/>
                </a:rPr>
                <a:t>B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4235" y="5636596"/>
              <a:ext cx="39466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C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17808" y="2264171"/>
                <a:ext cx="1039066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𝒛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00C6BA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3100" b="1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100" b="1" dirty="0">
                  <a:solidFill>
                    <a:srgbClr val="7030A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08" y="2264171"/>
                <a:ext cx="1039066" cy="5693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540526" y="4302034"/>
            <a:ext cx="2858594" cy="2108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88327" y="4119154"/>
            <a:ext cx="2910793" cy="2291380"/>
            <a:chOff x="4488327" y="4119154"/>
            <a:chExt cx="2910793" cy="2291380"/>
          </a:xfrm>
        </p:grpSpPr>
        <p:sp>
          <p:nvSpPr>
            <p:cNvPr id="29" name="Rectangle 28"/>
            <p:cNvSpPr/>
            <p:nvPr/>
          </p:nvSpPr>
          <p:spPr>
            <a:xfrm>
              <a:off x="5265609" y="4119154"/>
              <a:ext cx="2133511" cy="2291380"/>
            </a:xfrm>
            <a:prstGeom prst="rect">
              <a:avLst/>
            </a:prstGeom>
            <a:noFill/>
            <a:ln w="25400">
              <a:solidFill>
                <a:srgbClr val="A5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A50002"/>
                  </a:solidFill>
                </a:rPr>
                <a:t>analogy</a:t>
              </a:r>
            </a:p>
            <a:p>
              <a:pPr algn="ctr"/>
              <a:r>
                <a:rPr lang="en-US" sz="2400" b="1" dirty="0" smtClean="0">
                  <a:solidFill>
                    <a:srgbClr val="A50002"/>
                  </a:solidFill>
                </a:rPr>
                <a:t>synthesis</a:t>
              </a:r>
              <a:endParaRPr lang="en-US" sz="2400" b="1" dirty="0">
                <a:solidFill>
                  <a:srgbClr val="A50002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497036" y="4427079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488327" y="5277983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488327" y="6147297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999974" y="3776433"/>
            <a:ext cx="8263475" cy="30811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Visual Analogy Making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(Reed, Zhang, Zhang, &amp; Lee,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0530" y="3828388"/>
            <a:ext cx="10881610" cy="2678782"/>
            <a:chOff x="690530" y="3828388"/>
            <a:chExt cx="10881610" cy="2678782"/>
          </a:xfrm>
        </p:grpSpPr>
        <p:grpSp>
          <p:nvGrpSpPr>
            <p:cNvPr id="9" name="Group 8"/>
            <p:cNvGrpSpPr/>
            <p:nvPr/>
          </p:nvGrpSpPr>
          <p:grpSpPr>
            <a:xfrm>
              <a:off x="1121231" y="3828388"/>
              <a:ext cx="10030474" cy="2678782"/>
              <a:chOff x="740423" y="2018960"/>
              <a:chExt cx="7124055" cy="23173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0423" y="2018960"/>
                <a:ext cx="7124055" cy="2311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7030A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58414" y="2024902"/>
                <a:ext cx="1810533" cy="2311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99238" y="2024902"/>
                <a:ext cx="2034365" cy="2311400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1137406" y="5841147"/>
              <a:ext cx="43473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>
                  <a:solidFill>
                    <a:srgbClr val="0F6FC6"/>
                  </a:solidFill>
                </a:rPr>
                <a:t>D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0530" y="3892528"/>
              <a:ext cx="42511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A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809" y="4708596"/>
              <a:ext cx="40748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rgbClr val="0F6FC6"/>
                  </a:solidFill>
                  <a:latin typeface="+mn-lt"/>
                </a:rPr>
                <a:t>B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4235" y="5636596"/>
              <a:ext cx="39466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C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40526" y="4302034"/>
            <a:ext cx="2858594" cy="2108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88327" y="4119154"/>
            <a:ext cx="2910793" cy="2291380"/>
            <a:chOff x="4488327" y="4119154"/>
            <a:chExt cx="2910793" cy="2291380"/>
          </a:xfrm>
        </p:grpSpPr>
        <p:sp>
          <p:nvSpPr>
            <p:cNvPr id="29" name="Rectangle 28"/>
            <p:cNvSpPr/>
            <p:nvPr/>
          </p:nvSpPr>
          <p:spPr>
            <a:xfrm>
              <a:off x="5265609" y="4119154"/>
              <a:ext cx="2133511" cy="2291380"/>
            </a:xfrm>
            <a:prstGeom prst="rect">
              <a:avLst/>
            </a:prstGeom>
            <a:noFill/>
            <a:ln w="25400">
              <a:solidFill>
                <a:srgbClr val="A50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A50002"/>
                  </a:solidFill>
                </a:rPr>
                <a:t>analogy</a:t>
              </a:r>
            </a:p>
            <a:p>
              <a:pPr algn="ctr"/>
              <a:r>
                <a:rPr lang="en-US" sz="2400" b="1" dirty="0" smtClean="0">
                  <a:solidFill>
                    <a:srgbClr val="A50002"/>
                  </a:solidFill>
                </a:rPr>
                <a:t>synthesis</a:t>
              </a:r>
              <a:endParaRPr lang="en-US" sz="2400" b="1" dirty="0">
                <a:solidFill>
                  <a:srgbClr val="A50002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497036" y="4427079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488327" y="5277983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488327" y="6147297"/>
              <a:ext cx="777282" cy="0"/>
            </a:xfrm>
            <a:prstGeom prst="straightConnector1">
              <a:avLst/>
            </a:prstGeom>
            <a:ln w="53975"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56603" y="3116023"/>
                <a:ext cx="3626570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𝒛</m:t>
                      </m:r>
                      <m:d>
                        <m:dPr>
                          <m:ctrlPr>
                            <a:rPr lang="en-US" sz="3100" b="1" i="1" smtClean="0">
                              <a:solidFill>
                                <a:srgbClr val="A5000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A50002"/>
                              </a:solidFill>
                              <a:latin typeface="Cambria Math" charset="0"/>
                            </a:rPr>
                            <m:t>𝑩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𝒛</m:t>
                      </m:r>
                      <m:d>
                        <m:dPr>
                          <m:ctrlPr>
                            <a:rPr lang="en-US" sz="3100" b="1" i="1" smtClean="0">
                              <a:solidFill>
                                <a:srgbClr val="A5000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A50002"/>
                              </a:solidFill>
                              <a:latin typeface="Cambria Math" charset="0"/>
                            </a:rPr>
                            <m:t>𝑨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𝒛</m:t>
                      </m:r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𝑪</m:t>
                      </m:r>
                      <m:r>
                        <a:rPr lang="en-US" sz="3100" b="1" i="1" smtClean="0">
                          <a:solidFill>
                            <a:srgbClr val="A50002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100" b="1" dirty="0">
                  <a:solidFill>
                    <a:srgbClr val="A5000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03" y="3116023"/>
                <a:ext cx="3626570" cy="569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9382169" y="1371604"/>
            <a:ext cx="2226035" cy="2285834"/>
            <a:chOff x="9382169" y="1371604"/>
            <a:chExt cx="2226035" cy="2285834"/>
          </a:xfrm>
        </p:grpSpPr>
        <p:sp>
          <p:nvSpPr>
            <p:cNvPr id="10" name="Rectangle 9"/>
            <p:cNvSpPr/>
            <p:nvPr/>
          </p:nvSpPr>
          <p:spPr>
            <a:xfrm>
              <a:off x="9382169" y="1371604"/>
              <a:ext cx="2226035" cy="222603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263450" y="1775821"/>
              <a:ext cx="138160" cy="13816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711311" y="2347942"/>
              <a:ext cx="138160" cy="13816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688162" y="3054976"/>
              <a:ext cx="138160" cy="13816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82208" y="2396009"/>
              <a:ext cx="42511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A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24350" y="1873854"/>
              <a:ext cx="40748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B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59063" y="3088051"/>
              <a:ext cx="39466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C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113702" y="2482855"/>
            <a:ext cx="434734" cy="619951"/>
            <a:chOff x="11113702" y="2482855"/>
            <a:chExt cx="434734" cy="619951"/>
          </a:xfrm>
        </p:grpSpPr>
        <p:sp>
          <p:nvSpPr>
            <p:cNvPr id="39" name="Oval 38"/>
            <p:cNvSpPr/>
            <p:nvPr/>
          </p:nvSpPr>
          <p:spPr>
            <a:xfrm>
              <a:off x="11240301" y="2482855"/>
              <a:ext cx="138160" cy="13816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13702" y="2533419"/>
              <a:ext cx="434734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D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</p:grpSp>
      <p:cxnSp>
        <p:nvCxnSpPr>
          <p:cNvPr id="21" name="Straight Arrow Connector 20"/>
          <p:cNvCxnSpPr>
            <a:stCxn id="43" idx="0"/>
            <a:endCxn id="11" idx="3"/>
          </p:cNvCxnSpPr>
          <p:nvPr/>
        </p:nvCxnSpPr>
        <p:spPr>
          <a:xfrm flipV="1">
            <a:off x="9794766" y="1893748"/>
            <a:ext cx="488917" cy="502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21925" y="2979341"/>
                <a:ext cx="6229462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ℒ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FFC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mr-IN" sz="3100" b="1" i="1" smtClean="0">
                                      <a:solidFill>
                                        <a:srgbClr val="FFC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  <m:d>
                                    <m:dPr>
                                      <m:ctrlP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𝑩</m:t>
                                      </m:r>
                                    </m:e>
                                  </m:d>
                                  <m:r>
                                    <a:rPr lang="en-US" sz="31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31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  <m:d>
                                    <m:dPr>
                                      <m:ctrlP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𝑨</m:t>
                                      </m:r>
                                    </m:e>
                                  </m:d>
                                  <m:r>
                                    <a:rPr lang="en-US" sz="31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3100" b="1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𝒛</m:t>
                                  </m:r>
                                  <m:d>
                                    <m:dPr>
                                      <m:ctrlP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𝑪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𝑫</m:t>
                              </m:r>
                            </m:e>
                          </m:d>
                        </m:e>
                        <m:sup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925" y="2979341"/>
                <a:ext cx="6229462" cy="737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40374" y="1749196"/>
                <a:ext cx="9383979" cy="912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100" b="1" i="0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nonlin</m:t>
                          </m:r>
                        </m:sub>
                      </m:sSub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FFC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mr-IN" sz="3100" b="1" i="1" smtClean="0">
                                      <a:solidFill>
                                        <a:srgbClr val="FFC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100" b="1" i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𝐍𝐞𝐮𝐫𝐚𝐥𝐍𝐞𝐭</m:t>
                                  </m:r>
                                  <m:d>
                                    <m:dPr>
                                      <m:ctrlPr>
                                        <a:rPr lang="mr-IN" sz="31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𝒛</m:t>
                                      </m:r>
                                      <m:d>
                                        <m:dPr>
                                          <m:ctrlP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𝑩</m:t>
                                          </m:r>
                                        </m:e>
                                      </m:d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𝒛</m:t>
                                      </m:r>
                                      <m:d>
                                        <m:dPr>
                                          <m:ctrlP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𝑨</m:t>
                                          </m:r>
                                        </m:e>
                                      </m:d>
                                      <m:r>
                                        <a:rPr lang="en-US" sz="31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3100" b="1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𝒛</m:t>
                                      </m:r>
                                      <m:d>
                                        <m:dPr>
                                          <m:ctrlP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1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𝑪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𝑫</m:t>
                              </m:r>
                            </m:e>
                          </m:d>
                        </m:e>
                        <m:sup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74" y="1749196"/>
                <a:ext cx="9383979" cy="9126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1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0.08177 0.099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9" grpId="0"/>
      <p:bldP spid="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5131" y="1097074"/>
            <a:ext cx="4347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D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2340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Visual Analogy Making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(Reed, Zhang, Zhang, &amp; Lee,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625" y="4158724"/>
            <a:ext cx="1828800" cy="256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03" y="1564507"/>
            <a:ext cx="8799225" cy="2405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84" y="4149564"/>
            <a:ext cx="4483099" cy="260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51882" y="1146034"/>
            <a:ext cx="1469036" cy="282427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53793" y="1424063"/>
            <a:ext cx="4644453" cy="254624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34459" y="4035799"/>
            <a:ext cx="1469036" cy="275485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36370" y="4035799"/>
            <a:ext cx="4644453" cy="275485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5369" y="1121405"/>
            <a:ext cx="4251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A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29520" y="1121405"/>
            <a:ext cx="4074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solidFill>
                  <a:srgbClr val="0F6FC6"/>
                </a:solidFill>
                <a:latin typeface="+mn-lt"/>
              </a:rPr>
              <a:t>B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1594" y="1121405"/>
            <a:ext cx="39466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C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8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39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Imposing Domain-Appropriate Bias Via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entrusting back propagation to do all the representation discovery necessary for a task, we may discover domain-relevant representations by leveraging</a:t>
            </a:r>
          </a:p>
          <a:p>
            <a:pPr lvl="1"/>
            <a:r>
              <a:rPr lang="en-US" dirty="0" smtClean="0"/>
              <a:t>unlabeled data</a:t>
            </a:r>
          </a:p>
          <a:p>
            <a:pPr lvl="1"/>
            <a:r>
              <a:rPr lang="en-US" dirty="0" smtClean="0"/>
              <a:t>human judgments</a:t>
            </a:r>
          </a:p>
          <a:p>
            <a:pPr lvl="1"/>
            <a:r>
              <a:rPr lang="en-US" dirty="0" smtClean="0"/>
              <a:t>relational knowledge (constraints)</a:t>
            </a:r>
          </a:p>
          <a:p>
            <a:pPr lvl="1"/>
            <a:r>
              <a:rPr lang="en-US" smtClean="0"/>
              <a:t>partial </a:t>
            </a:r>
            <a:r>
              <a:rPr lang="en-US" smtClean="0"/>
              <a:t>labeling of </a:t>
            </a:r>
            <a:r>
              <a:rPr lang="en-US" dirty="0" smtClean="0"/>
              <a:t>data set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Provide embedding as starting point for a </a:t>
            </a:r>
            <a:r>
              <a:rPr lang="en-US" dirty="0"/>
              <a:t>neural net that can efficiently and robustly learn other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embeddings</a:t>
            </a:r>
            <a:r>
              <a:rPr lang="en-US" dirty="0" smtClean="0"/>
              <a:t> to generate synthetic examples and use for data augmentation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4520" y="7620000"/>
            <a:ext cx="51676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ADD BRETT’S EASE-of-learning</a:t>
            </a:r>
            <a:endParaRPr lang="en-US" sz="31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Imposing Domain-Appropriate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Data augmentation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 smtClean="0"/>
              <a:t> Loss function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Representation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Architectural constraints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142" y="4127735"/>
            <a:ext cx="3630705" cy="443753"/>
          </a:xfrm>
          <a:prstGeom prst="rect">
            <a:avLst/>
          </a:prstGeom>
          <a:solidFill>
            <a:srgbClr val="FFFF00">
              <a:alpha val="22000"/>
            </a:srgbClr>
          </a:solidFill>
          <a:ln w="50800"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language model</a:t>
            </a:r>
          </a:p>
          <a:p>
            <a:r>
              <a:rPr lang="en-US" dirty="0"/>
              <a:t>Siamese networks for </a:t>
            </a:r>
            <a:r>
              <a:rPr lang="en-US" dirty="0" err="1" smtClean="0"/>
              <a:t>embeddings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multiple layers</a:t>
            </a:r>
            <a:endParaRPr lang="en-US" dirty="0"/>
          </a:p>
          <a:p>
            <a:r>
              <a:rPr lang="en-US" dirty="0" smtClean="0"/>
              <a:t>Family trees</a:t>
            </a:r>
          </a:p>
          <a:p>
            <a:r>
              <a:rPr lang="en-US" dirty="0" err="1" smtClean="0"/>
              <a:t>Rueckl</a:t>
            </a:r>
            <a:r>
              <a:rPr lang="en-US" dirty="0" smtClean="0"/>
              <a:t> what-where network  -- modern version </a:t>
            </a:r>
            <a:r>
              <a:rPr lang="en-US" dirty="0" smtClean="0">
                <a:hlinkClick r:id="rId2"/>
              </a:rPr>
              <a:t>Spatial Transformer Networks</a:t>
            </a:r>
            <a:r>
              <a:rPr lang="en-US" dirty="0" smtClean="0"/>
              <a:t> (2015)</a:t>
            </a:r>
          </a:p>
          <a:p>
            <a:r>
              <a:rPr lang="en-US" dirty="0" smtClean="0"/>
              <a:t>pose-normalized conv nets</a:t>
            </a:r>
          </a:p>
          <a:p>
            <a:r>
              <a:rPr lang="en-US" dirty="0" smtClean="0"/>
              <a:t>[deep RL]</a:t>
            </a:r>
          </a:p>
        </p:txBody>
      </p:sp>
    </p:spTree>
    <p:extLst>
      <p:ext uri="{BB962C8B-B14F-4D97-AF65-F5344CB8AC3E}">
        <p14:creationId xmlns:p14="http://schemas.microsoft.com/office/powerpoint/2010/main" val="7042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Best-Known Example Of Architectural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4922143"/>
          </a:xfrm>
        </p:spPr>
        <p:txBody>
          <a:bodyPr>
            <a:normAutofit/>
          </a:bodyPr>
          <a:lstStyle/>
          <a:p>
            <a:r>
              <a:rPr lang="en-US" dirty="0" smtClean="0"/>
              <a:t>Convolutional nets</a:t>
            </a:r>
            <a:endParaRPr lang="en-US" dirty="0"/>
          </a:p>
          <a:p>
            <a:pPr lvl="1"/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spatial position homogeneity</a:t>
            </a:r>
          </a:p>
          <a:p>
            <a:pPr lvl="1"/>
            <a:r>
              <a:rPr lang="en-US" dirty="0" smtClean="0"/>
              <a:t>spatial scale homogeneity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588" y="1474692"/>
            <a:ext cx="6602412" cy="2991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1309" y="4393226"/>
            <a:ext cx="1820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benanne.github.io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9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Bias Via Weight Constraints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5537200" cy="4525963"/>
          </a:xfrm>
        </p:spPr>
        <p:txBody>
          <a:bodyPr/>
          <a:lstStyle/>
          <a:p>
            <a:pPr algn="ctr"/>
            <a:r>
              <a:rPr lang="en-US" dirty="0" smtClean="0"/>
              <a:t>E.g., neural probabilistic</a:t>
            </a:r>
            <a:br>
              <a:rPr lang="en-US" dirty="0" smtClean="0"/>
            </a:br>
            <a:r>
              <a:rPr lang="en-US" dirty="0" smtClean="0"/>
              <a:t>language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E.g., deep visual analogies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6450" y="2622813"/>
            <a:ext cx="4838700" cy="3985195"/>
            <a:chOff x="653239" y="2521974"/>
            <a:chExt cx="4838700" cy="3985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239" y="2521974"/>
              <a:ext cx="4838700" cy="398519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54142" y="5414682"/>
              <a:ext cx="268941" cy="932330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11500" y="5384338"/>
              <a:ext cx="268941" cy="932330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68858" y="5414682"/>
              <a:ext cx="268941" cy="932330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416" y="2407285"/>
            <a:ext cx="5316107" cy="1778410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197600" y="4553175"/>
            <a:ext cx="4772739" cy="2098409"/>
            <a:chOff x="6197600" y="4553175"/>
            <a:chExt cx="4772739" cy="2098409"/>
          </a:xfrm>
        </p:grpSpPr>
        <p:grpSp>
          <p:nvGrpSpPr>
            <p:cNvPr id="92" name="Group 91"/>
            <p:cNvGrpSpPr/>
            <p:nvPr/>
          </p:nvGrpSpPr>
          <p:grpSpPr>
            <a:xfrm>
              <a:off x="6651329" y="4603814"/>
              <a:ext cx="4319010" cy="1444248"/>
              <a:chOff x="6651329" y="4603814"/>
              <a:chExt cx="4319010" cy="144424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651329" y="4995000"/>
                <a:ext cx="4319010" cy="643914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Neural Net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6929667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8810833" y="4603814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6197600" y="4553175"/>
              <a:ext cx="4733572" cy="2098409"/>
              <a:chOff x="6197600" y="4553175"/>
              <a:chExt cx="4733572" cy="2098409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7870250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810833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9751416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0692000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746968" y="4553175"/>
                    <a:ext cx="180036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∈{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}</m:t>
                          </m:r>
                        </m:oMath>
                      </m:oMathPara>
                    </a14:m>
                    <a:endParaRPr lang="en-US" sz="2000" b="1" dirty="0">
                      <a:solidFill>
                        <a:srgbClr val="0F6FC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6968" y="4553175"/>
                    <a:ext cx="1800364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6197600" y="5673589"/>
                <a:ext cx="816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6FC6"/>
                    </a:solidFill>
                    <a:latin typeface="+mn-lt"/>
                  </a:rPr>
                  <a:t>probe</a:t>
                </a:r>
                <a:endParaRPr lang="en-US" sz="20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21588" y="5673589"/>
                <a:ext cx="725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6FC6"/>
                    </a:solidFill>
                    <a:latin typeface="+mn-lt"/>
                  </a:rPr>
                  <a:t>ref. 1</a:t>
                </a:r>
                <a:endParaRPr lang="en-US" sz="20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60624" y="5673589"/>
                <a:ext cx="725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6FC6"/>
                    </a:solidFill>
                  </a:rPr>
                  <a:t>ref. </a:t>
                </a:r>
                <a:r>
                  <a:rPr lang="en-US" sz="2000" b="1" dirty="0">
                    <a:solidFill>
                      <a:srgbClr val="0F6FC6"/>
                    </a:solidFill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86790" y="5683449"/>
                <a:ext cx="725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6FC6"/>
                    </a:solidFill>
                  </a:rPr>
                  <a:t>ref. </a:t>
                </a:r>
                <a:r>
                  <a:rPr lang="en-US" sz="2000" b="1" dirty="0">
                    <a:solidFill>
                      <a:srgbClr val="0F6FC6"/>
                    </a:solidFill>
                  </a:rPr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028922" y="5683448"/>
                <a:ext cx="725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F6FC6"/>
                    </a:solidFill>
                    <a:latin typeface="+mn-lt"/>
                  </a:rPr>
                  <a:t>ref. 4</a:t>
                </a:r>
                <a:endParaRPr lang="en-US" sz="20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6946" y="6046304"/>
                <a:ext cx="484226" cy="57697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95416" y="6053589"/>
                <a:ext cx="496536" cy="56884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3096" y="6075452"/>
                <a:ext cx="500639" cy="56884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43883" y="6063017"/>
                <a:ext cx="496535" cy="56884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01252" y="6082737"/>
                <a:ext cx="484225" cy="568847"/>
              </a:xfrm>
              <a:prstGeom prst="rect">
                <a:avLst/>
              </a:prstGeom>
            </p:spPr>
          </p:pic>
        </p:grpSp>
      </p:grpSp>
      <p:grpSp>
        <p:nvGrpSpPr>
          <p:cNvPr id="117" name="Group 116"/>
          <p:cNvGrpSpPr/>
          <p:nvPr/>
        </p:nvGrpSpPr>
        <p:grpSpPr>
          <a:xfrm>
            <a:off x="6697083" y="4677027"/>
            <a:ext cx="4348002" cy="1974060"/>
            <a:chOff x="4195881" y="7546664"/>
            <a:chExt cx="4348002" cy="1974060"/>
          </a:xfrm>
        </p:grpSpPr>
        <p:grpSp>
          <p:nvGrpSpPr>
            <p:cNvPr id="100" name="Group 99"/>
            <p:cNvGrpSpPr/>
            <p:nvPr/>
          </p:nvGrpSpPr>
          <p:grpSpPr>
            <a:xfrm>
              <a:off x="4428605" y="7546664"/>
              <a:ext cx="4115278" cy="1424833"/>
              <a:chOff x="5699780" y="7081929"/>
              <a:chExt cx="4115278" cy="142483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699780" y="7252283"/>
                <a:ext cx="4115278" cy="1254479"/>
                <a:chOff x="7082067" y="7339549"/>
                <a:chExt cx="4115278" cy="1254479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082067" y="8289073"/>
                  <a:ext cx="1" cy="304955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/>
                <p:cNvSpPr/>
                <p:nvPr/>
              </p:nvSpPr>
              <p:spPr>
                <a:xfrm>
                  <a:off x="7666764" y="7841977"/>
                  <a:ext cx="711772" cy="325111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8588664" y="7841977"/>
                  <a:ext cx="711772" cy="325111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9516731" y="7844443"/>
                  <a:ext cx="711772" cy="325111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0485573" y="7841977"/>
                  <a:ext cx="711772" cy="325111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7082067" y="8289073"/>
                  <a:ext cx="3686638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8809758" y="8163374"/>
                  <a:ext cx="0" cy="15208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10751062" y="8152221"/>
                  <a:ext cx="0" cy="15208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9788341" y="8178243"/>
                  <a:ext cx="0" cy="15208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/>
                <p:cNvSpPr/>
                <p:nvPr/>
              </p:nvSpPr>
              <p:spPr>
                <a:xfrm>
                  <a:off x="7665586" y="7339549"/>
                  <a:ext cx="3531759" cy="325111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8034778" y="7689697"/>
                  <a:ext cx="2810647" cy="152280"/>
                  <a:chOff x="8034778" y="7538781"/>
                  <a:chExt cx="2810647" cy="303196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8034778" y="7538781"/>
                    <a:ext cx="0" cy="303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V="1">
                    <a:off x="8968381" y="7538781"/>
                    <a:ext cx="0" cy="303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V="1">
                    <a:off x="9907025" y="7538781"/>
                    <a:ext cx="0" cy="303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10845425" y="7538781"/>
                    <a:ext cx="0" cy="303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5" name="Straight Connector 94"/>
              <p:cNvCxnSpPr/>
              <p:nvPr/>
            </p:nvCxnSpPr>
            <p:spPr>
              <a:xfrm flipV="1">
                <a:off x="8033439" y="7081929"/>
                <a:ext cx="0" cy="162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195881" y="8526016"/>
              <a:ext cx="4238076" cy="994708"/>
              <a:chOff x="6693096" y="5656876"/>
              <a:chExt cx="4238076" cy="99470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H="1">
                <a:off x="7870250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8810833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9751416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10692000" y="5656876"/>
                <a:ext cx="1" cy="391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6946" y="6046304"/>
                <a:ext cx="484226" cy="576971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95416" y="6053589"/>
                <a:ext cx="496536" cy="568846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3096" y="6075452"/>
                <a:ext cx="500639" cy="568847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43883" y="6063017"/>
                <a:ext cx="496535" cy="568847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01252" y="6082737"/>
                <a:ext cx="484225" cy="568847"/>
              </a:xfrm>
              <a:prstGeom prst="rect">
                <a:avLst/>
              </a:prstGeom>
            </p:spPr>
          </p:pic>
        </p:grpSp>
      </p:grpSp>
      <p:cxnSp>
        <p:nvCxnSpPr>
          <p:cNvPr id="61" name="Straight Connector 60"/>
          <p:cNvCxnSpPr/>
          <p:nvPr/>
        </p:nvCxnSpPr>
        <p:spPr>
          <a:xfrm flipV="1">
            <a:off x="7733719" y="5660053"/>
            <a:ext cx="0" cy="152086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Bias Via Connectivity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040824"/>
            <a:ext cx="11176000" cy="4754562"/>
          </a:xfrm>
        </p:spPr>
        <p:txBody>
          <a:bodyPr/>
          <a:lstStyle/>
          <a:p>
            <a:pPr algn="ctr"/>
            <a:r>
              <a:rPr lang="en-US" dirty="0" smtClean="0"/>
              <a:t>What versus where cortical processing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2262089"/>
            <a:ext cx="6350000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3115" y="6427113"/>
            <a:ext cx="3888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sciencewise.anu.edu.au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Bias Via Connectivity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040824"/>
            <a:ext cx="11176000" cy="4754562"/>
          </a:xfrm>
        </p:spPr>
        <p:txBody>
          <a:bodyPr/>
          <a:lstStyle/>
          <a:p>
            <a:pPr algn="ctr"/>
            <a:r>
              <a:rPr lang="en-US" dirty="0" smtClean="0"/>
              <a:t>What versus where cortical processing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Rueckl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Cave,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Kosslyn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1989)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806" y="2171217"/>
            <a:ext cx="4502548" cy="465901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18304" y="3451537"/>
            <a:ext cx="2116359" cy="1882463"/>
            <a:chOff x="4840224" y="3451537"/>
            <a:chExt cx="2116359" cy="1882463"/>
          </a:xfrm>
        </p:grpSpPr>
        <p:sp>
          <p:nvSpPr>
            <p:cNvPr id="3" name="Rectangle 2"/>
            <p:cNvSpPr/>
            <p:nvPr/>
          </p:nvSpPr>
          <p:spPr>
            <a:xfrm>
              <a:off x="4840224" y="3451538"/>
              <a:ext cx="164592" cy="18824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0601" y="4340352"/>
              <a:ext cx="175982" cy="9936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0600" y="3451537"/>
              <a:ext cx="175983" cy="88881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85104" y="4340352"/>
              <a:ext cx="215209" cy="9936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85104" y="3451537"/>
              <a:ext cx="215210" cy="8888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3" idx="3"/>
            </p:cNvCxnSpPr>
            <p:nvPr/>
          </p:nvCxnSpPr>
          <p:spPr>
            <a:xfrm>
              <a:off x="5004816" y="4392769"/>
              <a:ext cx="780288" cy="0"/>
            </a:xfrm>
            <a:prstGeom prst="straightConnector1">
              <a:avLst/>
            </a:prstGeom>
            <a:ln w="444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00313" y="4392769"/>
              <a:ext cx="780288" cy="0"/>
            </a:xfrm>
            <a:prstGeom prst="straightConnector1">
              <a:avLst/>
            </a:prstGeom>
            <a:ln w="4445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0" scaled="1"/>
                <a:tileRect/>
              </a:gra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718304" y="3451537"/>
            <a:ext cx="2116359" cy="1882463"/>
            <a:chOff x="670187" y="4500725"/>
            <a:chExt cx="2116359" cy="1882463"/>
          </a:xfrm>
        </p:grpSpPr>
        <p:grpSp>
          <p:nvGrpSpPr>
            <p:cNvPr id="23" name="Group 22"/>
            <p:cNvGrpSpPr/>
            <p:nvPr/>
          </p:nvGrpSpPr>
          <p:grpSpPr>
            <a:xfrm>
              <a:off x="670187" y="4500725"/>
              <a:ext cx="2116359" cy="1882463"/>
              <a:chOff x="4840224" y="3451537"/>
              <a:chExt cx="2116359" cy="188246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840224" y="3451538"/>
                <a:ext cx="164592" cy="18824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780601" y="4340352"/>
                <a:ext cx="175982" cy="99364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80600" y="3451537"/>
                <a:ext cx="175983" cy="88881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785104" y="3451537"/>
                <a:ext cx="215210" cy="88881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24" idx="3"/>
              </p:cNvCxnSpPr>
              <p:nvPr/>
            </p:nvCxnSpPr>
            <p:spPr>
              <a:xfrm flipV="1">
                <a:off x="5004816" y="3698875"/>
                <a:ext cx="780286" cy="693894"/>
              </a:xfrm>
              <a:prstGeom prst="straightConnector1">
                <a:avLst/>
              </a:prstGeom>
              <a:ln w="4445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000313" y="4726880"/>
                <a:ext cx="780288" cy="0"/>
              </a:xfrm>
              <a:prstGeom prst="straightConnector1">
                <a:avLst/>
              </a:prstGeom>
              <a:ln w="4445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0" scaled="1"/>
                  <a:tileRect/>
                </a:gra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5785104" y="4051393"/>
                <a:ext cx="215209" cy="128260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>
              <a:stCxn id="24" idx="3"/>
            </p:cNvCxnSpPr>
            <p:nvPr/>
          </p:nvCxnSpPr>
          <p:spPr>
            <a:xfrm>
              <a:off x="834779" y="5441957"/>
              <a:ext cx="780286" cy="320651"/>
            </a:xfrm>
            <a:prstGeom prst="straightConnector1">
              <a:avLst/>
            </a:prstGeom>
            <a:ln w="444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830275" y="4786875"/>
              <a:ext cx="780288" cy="0"/>
            </a:xfrm>
            <a:prstGeom prst="straightConnector1">
              <a:avLst/>
            </a:prstGeom>
            <a:ln w="44450"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195438" y="3487479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52" y="3062544"/>
            <a:ext cx="3305708" cy="2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Augmentation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Roads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3" y="4757910"/>
            <a:ext cx="11176000" cy="828025"/>
          </a:xfrm>
        </p:spPr>
        <p:txBody>
          <a:bodyPr/>
          <a:lstStyle/>
          <a:p>
            <a:r>
              <a:rPr lang="en-US" dirty="0" smtClean="0"/>
              <a:t>How does the set of choices influence which reference will be chosen?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02854" y="2007543"/>
            <a:ext cx="8022349" cy="2124194"/>
            <a:chOff x="4502854" y="2007543"/>
            <a:chExt cx="8022349" cy="21241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42718" y="2007543"/>
              <a:ext cx="3182485" cy="21101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2854" y="2007543"/>
              <a:ext cx="3186291" cy="2124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8614342" y="1355140"/>
            <a:ext cx="4639235" cy="342900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410313"/>
            <a:ext cx="1983015" cy="132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410313"/>
            <a:ext cx="1261746" cy="1447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48" y="5483902"/>
            <a:ext cx="2256971" cy="12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what-where network treats the two pathways as</a:t>
            </a:r>
            <a:br>
              <a:rPr lang="en-US" dirty="0" smtClean="0"/>
            </a:br>
            <a:r>
              <a:rPr lang="en-US" dirty="0" smtClean="0"/>
              <a:t>independent.</a:t>
            </a:r>
          </a:p>
          <a:p>
            <a:r>
              <a:rPr lang="en-US" dirty="0" smtClean="0"/>
              <a:t>But the ‘where’ pathway might help the ‘what’ pathway</a:t>
            </a:r>
          </a:p>
          <a:p>
            <a:pPr lvl="1"/>
            <a:r>
              <a:rPr lang="en-US" dirty="0" smtClean="0"/>
              <a:t>If object position is known, image can be transformed</a:t>
            </a:r>
            <a:br>
              <a:rPr lang="en-US" dirty="0" smtClean="0"/>
            </a:br>
            <a:r>
              <a:rPr lang="en-US" dirty="0" smtClean="0"/>
              <a:t>into a canonical form.</a:t>
            </a:r>
          </a:p>
          <a:p>
            <a:pPr lvl="1"/>
            <a:r>
              <a:rPr lang="en-US" dirty="0" smtClean="0"/>
              <a:t>Simplifies recognition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85" b="81718"/>
          <a:stretch/>
        </p:blipFill>
        <p:spPr>
          <a:xfrm>
            <a:off x="10021631" y="1371604"/>
            <a:ext cx="1749680" cy="1713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52763" y="5122556"/>
            <a:ext cx="11751966" cy="1661532"/>
            <a:chOff x="252763" y="5122556"/>
            <a:chExt cx="11751966" cy="1661532"/>
          </a:xfrm>
        </p:grpSpPr>
        <p:grpSp>
          <p:nvGrpSpPr>
            <p:cNvPr id="12" name="Group 11"/>
            <p:cNvGrpSpPr/>
            <p:nvPr/>
          </p:nvGrpSpPr>
          <p:grpSpPr>
            <a:xfrm>
              <a:off x="5686133" y="5828518"/>
              <a:ext cx="737633" cy="737633"/>
              <a:chOff x="8001663" y="-1761893"/>
              <a:chExt cx="901922" cy="90192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8452624" y="-1761893"/>
                <a:ext cx="0" cy="901922"/>
              </a:xfrm>
              <a:prstGeom prst="line">
                <a:avLst/>
              </a:prstGeom>
              <a:ln w="152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8452624" y="-2212854"/>
                <a:ext cx="0" cy="901922"/>
              </a:xfrm>
              <a:prstGeom prst="line">
                <a:avLst/>
              </a:prstGeom>
              <a:ln w="152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19819910">
              <a:off x="7008667" y="5752867"/>
              <a:ext cx="1629874" cy="806575"/>
              <a:chOff x="8001663" y="-1761893"/>
              <a:chExt cx="901922" cy="90192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8452624" y="-1761893"/>
                <a:ext cx="0" cy="901922"/>
              </a:xfrm>
              <a:prstGeom prst="line">
                <a:avLst/>
              </a:prstGeom>
              <a:ln w="177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8452624" y="-2212854"/>
                <a:ext cx="0" cy="901922"/>
              </a:xfrm>
              <a:prstGeom prst="line">
                <a:avLst/>
              </a:prstGeom>
              <a:ln w="177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19685854" flipV="1">
              <a:off x="3536605" y="5300438"/>
              <a:ext cx="367260" cy="587842"/>
              <a:chOff x="8001663" y="-1761893"/>
              <a:chExt cx="901922" cy="9019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8452624" y="-1761893"/>
                <a:ext cx="0" cy="90192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8452624" y="-2212854"/>
                <a:ext cx="0" cy="90192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2419266" y="5122556"/>
              <a:ext cx="1810443" cy="163674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1987571">
              <a:off x="491201" y="5382481"/>
              <a:ext cx="518712" cy="518712"/>
              <a:chOff x="8001663" y="-1761893"/>
              <a:chExt cx="901922" cy="90192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452624" y="-1761893"/>
                <a:ext cx="0" cy="901922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8452624" y="-2212854"/>
                <a:ext cx="0" cy="901922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252763" y="5122556"/>
              <a:ext cx="1810443" cy="163674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85769" y="5122556"/>
              <a:ext cx="1810443" cy="163674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32635" y="5147346"/>
              <a:ext cx="1810443" cy="163674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194286" y="5147346"/>
              <a:ext cx="1810443" cy="1636742"/>
            </a:xfrm>
            <a:prstGeom prst="rect">
              <a:avLst/>
            </a:prstGeom>
            <a:solidFill>
              <a:srgbClr val="FFFF00">
                <a:alpha val="29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194286" y="5334000"/>
              <a:ext cx="1810443" cy="1450088"/>
              <a:chOff x="8001663" y="-1761893"/>
              <a:chExt cx="901922" cy="90192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8452624" y="-1761893"/>
                <a:ext cx="0" cy="901922"/>
              </a:xfrm>
              <a:prstGeom prst="line">
                <a:avLst/>
              </a:prstGeom>
              <a:ln w="2540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8452624" y="-2212854"/>
                <a:ext cx="0" cy="901922"/>
              </a:xfrm>
              <a:prstGeom prst="line">
                <a:avLst/>
              </a:prstGeom>
              <a:ln w="2540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9041510" y="5695279"/>
              <a:ext cx="8258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 smtClean="0">
                  <a:latin typeface="+mn-lt"/>
                </a:rPr>
                <a:t>⇒</a:t>
              </a:r>
              <a:endParaRPr lang="en-US" sz="5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Objects undergo a variety of transformations as they are instantiated in an image.</a:t>
            </a:r>
          </a:p>
          <a:p>
            <a:r>
              <a:rPr lang="en-US" dirty="0" smtClean="0"/>
              <a:t>E.g., 2D affine (rigid) transformations</a:t>
            </a:r>
          </a:p>
          <a:p>
            <a:pPr lvl="1"/>
            <a:r>
              <a:rPr lang="en-US" dirty="0" smtClean="0"/>
              <a:t>translation, rotation, dilation, skew</a:t>
            </a:r>
          </a:p>
          <a:p>
            <a:r>
              <a:rPr lang="en-US" dirty="0" smtClean="0"/>
              <a:t>Can we invert these transformations to obtain</a:t>
            </a:r>
            <a:br>
              <a:rPr lang="en-US" dirty="0" smtClean="0"/>
            </a:br>
            <a:r>
              <a:rPr lang="en-US" dirty="0" smtClean="0"/>
              <a:t>an image with the object in a canonical form?</a:t>
            </a:r>
          </a:p>
          <a:p>
            <a:pPr lvl="1"/>
            <a:r>
              <a:rPr lang="en-US" i="1" dirty="0" smtClean="0"/>
              <a:t>Spatial transformer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3484570"/>
            <a:ext cx="31115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Transformer Networks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Jaderberg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Simonyan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Zisserman,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Kavukcuoglu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3627619"/>
                <a:ext cx="11176000" cy="31017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Localization net: analogous to ‘where’ subnet of previous model</a:t>
                </a:r>
              </a:p>
              <a:p>
                <a:pPr lvl="1"/>
                <a:r>
                  <a:rPr lang="en-US" dirty="0" smtClean="0"/>
                  <a:t>determine </a:t>
                </a:r>
                <a:r>
                  <a:rPr lang="en-US" dirty="0"/>
                  <a:t>instantiation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𝜽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 smtClean="0"/>
                  <a:t>(translation</a:t>
                </a:r>
                <a:r>
                  <a:rPr lang="en-US" dirty="0"/>
                  <a:t>, rotation</a:t>
                </a:r>
                <a:r>
                  <a:rPr lang="en-US" dirty="0" smtClean="0"/>
                  <a:t>, </a:t>
                </a:r>
                <a:r>
                  <a:rPr lang="mr-IN" dirty="0" smtClean="0"/>
                  <a:t>…</a:t>
                </a:r>
                <a:r>
                  <a:rPr lang="en-US" dirty="0" smtClean="0"/>
                  <a:t>)</a:t>
                </a:r>
                <a:endParaRPr lang="en-US" b="1" dirty="0" smtClean="0"/>
              </a:p>
              <a:p>
                <a:r>
                  <a:rPr lang="en-US" b="1" dirty="0" smtClean="0"/>
                  <a:t>Grid sampling: remap input to a canonical form</a:t>
                </a:r>
              </a:p>
              <a:p>
                <a:pPr lvl="1"/>
                <a:r>
                  <a:rPr lang="en-US" dirty="0" smtClean="0"/>
                  <a:t>For each location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1" i="1" smtClean="0">
                        <a:latin typeface="Cambria Math" charset="0"/>
                      </a:rPr>
                      <m:t>𝒎</m:t>
                    </m:r>
                    <m:r>
                      <a:rPr lang="en-US" b="1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in output </a:t>
                </a:r>
                <a:r>
                  <a:rPr lang="en-US" dirty="0" smtClean="0"/>
                  <a:t>V, use transformation specified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𝜽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dirty="0" smtClean="0"/>
                  <a:t>to determine</a:t>
                </a:r>
                <a:r>
                  <a:rPr lang="en-US" dirty="0"/>
                  <a:t> </a:t>
                </a:r>
                <a:r>
                  <a:rPr lang="en-US" dirty="0" smtClean="0"/>
                  <a:t>corresponding location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:r>
                  <a:rPr lang="en-US" dirty="0" smtClean="0"/>
                  <a:t>input</a:t>
                </a:r>
                <a:r>
                  <a:rPr lang="en-US" dirty="0"/>
                  <a:t> </a:t>
                </a:r>
                <a:r>
                  <a:rPr lang="en-US" dirty="0" smtClean="0"/>
                  <a:t>U</a:t>
                </a:r>
                <a:endParaRPr lang="en-US" dirty="0"/>
              </a:p>
              <a:p>
                <a:pPr lvl="1"/>
                <a:r>
                  <a:rPr lang="en-US" dirty="0" smtClean="0"/>
                  <a:t>interpolate from neighborhood in U around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 smtClean="0"/>
                  <a:t> with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differentiable kernel (e.g., bilinear)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3627619"/>
                <a:ext cx="11176000" cy="3101723"/>
              </a:xfrm>
              <a:blipFill rotWithShape="0">
                <a:blip r:embed="rId3"/>
                <a:stretch>
                  <a:fillRect t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0" y="1266674"/>
            <a:ext cx="5883287" cy="21061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36200" y="4162896"/>
            <a:ext cx="2090907" cy="2031167"/>
            <a:chOff x="9849495" y="4609475"/>
            <a:chExt cx="2206636" cy="2143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495" y="4609475"/>
              <a:ext cx="2206636" cy="214358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49495" y="4609475"/>
              <a:ext cx="2206636" cy="2143589"/>
            </a:xfrm>
            <a:prstGeom prst="rect">
              <a:avLst/>
            </a:prstGeom>
            <a:solidFill>
              <a:srgbClr val="A09D00">
                <a:alpha val="1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8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Transformer Networks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Jaderberg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Simonyan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Zisserman,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Kavukcuoglu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29" y="2135452"/>
            <a:ext cx="54991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2" y="1684602"/>
            <a:ext cx="2755900" cy="21844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52861"/>
              </p:ext>
            </p:extLst>
          </p:nvPr>
        </p:nvGraphicFramePr>
        <p:xfrm>
          <a:off x="638174" y="4563004"/>
          <a:ext cx="1091565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13"/>
                <a:gridCol w="2728913"/>
                <a:gridCol w="2728913"/>
                <a:gridCol w="27289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ERROR RATES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MNIST rotations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MNIST rotations,</a:t>
                      </a:r>
                      <a:r>
                        <a:rPr lang="en-US" sz="2200" baseline="0" dirty="0" smtClean="0"/>
                        <a:t> translations, scaling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Street view house numbers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state of the art CNN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1.2%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0.8%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4.5%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ST-CNN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0.7%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0.5%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FF00FF"/>
                          </a:solidFill>
                        </a:rPr>
                        <a:t>3.9%</a:t>
                      </a:r>
                      <a:endParaRPr lang="en-US" sz="2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Transformer Networks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Jaderberg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Simonyan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Zisserman,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Kavukcuoglu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Fine-grain classification of birds</a:t>
            </a:r>
          </a:p>
          <a:p>
            <a:pPr lvl="1"/>
            <a:r>
              <a:rPr lang="en-US" dirty="0" smtClean="0"/>
              <a:t>6k training images, 5.8k test, 200 species of birds</a:t>
            </a:r>
          </a:p>
          <a:p>
            <a:r>
              <a:rPr lang="en-US" dirty="0" smtClean="0"/>
              <a:t>Multiple spatial transformers to capture different aspects of birds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73341"/>
              </p:ext>
            </p:extLst>
          </p:nvPr>
        </p:nvGraphicFramePr>
        <p:xfrm>
          <a:off x="293806" y="4251558"/>
          <a:ext cx="40919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68"/>
                <a:gridCol w="2045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ERROR RATES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CUB-200-2011</a:t>
                      </a:r>
                      <a:r>
                        <a:rPr lang="en-US" sz="2000" baseline="0" dirty="0" smtClean="0"/>
                        <a:t> birds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 of the art generic CNN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17.7%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2xST-CNN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16.9%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4xST-CNN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15.9%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977534"/>
            <a:ext cx="6959600" cy="275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"/>
          <a:stretch/>
        </p:blipFill>
        <p:spPr>
          <a:xfrm>
            <a:off x="10214602" y="1349657"/>
            <a:ext cx="1367798" cy="132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351099" y="4337459"/>
            <a:ext cx="99001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2 STs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351099" y="5758358"/>
            <a:ext cx="99001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>
                <a:solidFill>
                  <a:srgbClr val="0F6FC6"/>
                </a:solidFill>
              </a:rPr>
              <a:t>4</a:t>
            </a:r>
            <a:r>
              <a:rPr lang="en-US" sz="3100" b="1" smtClean="0">
                <a:solidFill>
                  <a:srgbClr val="0F6FC6"/>
                </a:solidFill>
                <a:latin typeface="+mn-lt"/>
              </a:rPr>
              <a:t> </a:t>
            </a:r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STs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8340" y="5355484"/>
            <a:ext cx="8042003" cy="182908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Pose Normalized CNNs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(Van Horn, Branson,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Perona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Belongie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supervised learning approach to detect head and body</a:t>
            </a:r>
            <a:endParaRPr lang="en-US" dirty="0"/>
          </a:p>
        </p:txBody>
      </p:sp>
      <p:pic>
        <p:nvPicPr>
          <p:cNvPr id="5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240" y="2006499"/>
            <a:ext cx="8153400" cy="27766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28939"/>
              </p:ext>
            </p:extLst>
          </p:nvPr>
        </p:nvGraphicFramePr>
        <p:xfrm>
          <a:off x="2918460" y="5243210"/>
          <a:ext cx="63550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966"/>
                <a:gridCol w="24361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ERROR RATES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CUB-200-2011</a:t>
                      </a:r>
                      <a:r>
                        <a:rPr lang="en-US" sz="2000" baseline="0" dirty="0" smtClean="0"/>
                        <a:t> birds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spatial transformer net (4xST-CNN)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15.9%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pose-normalized</a:t>
                      </a:r>
                      <a:r>
                        <a:rPr lang="en-US" sz="2000" baseline="0" dirty="0" smtClean="0"/>
                        <a:t> CNNs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FF"/>
                          </a:solidFill>
                        </a:rPr>
                        <a:t>14.6%</a:t>
                      </a:r>
                      <a:endParaRPr lang="en-US" sz="20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38135" y="2006499"/>
            <a:ext cx="6451600" cy="297190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9712" y="5385490"/>
            <a:ext cx="212474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F6FC6"/>
                </a:solidFill>
              </a:rPr>
              <a:t>Domain</a:t>
            </a:r>
          </a:p>
          <a:p>
            <a:pPr algn="ctr"/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knowledge!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Imposing Domain-Appropriate Bias Via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schemes to incorporate inductive bias into architecture, specifically:</a:t>
            </a:r>
          </a:p>
          <a:p>
            <a:pPr lvl="1"/>
            <a:r>
              <a:rPr lang="en-US" dirty="0" smtClean="0"/>
              <a:t>weight constraints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activation functions</a:t>
            </a:r>
          </a:p>
          <a:p>
            <a:pPr lvl="1"/>
            <a:r>
              <a:rPr lang="en-US" dirty="0" smtClean="0"/>
              <a:t>specialized processing modules</a:t>
            </a:r>
          </a:p>
          <a:p>
            <a:pPr lvl="2"/>
            <a:r>
              <a:rPr lang="en-US" dirty="0" smtClean="0"/>
              <a:t>trained with end-to-end learning (Spatial transformer nets)</a:t>
            </a:r>
          </a:p>
          <a:p>
            <a:pPr lvl="2"/>
            <a:r>
              <a:rPr lang="en-US" dirty="0" smtClean="0"/>
              <a:t>trained with distinct objectives (Pose-normalized nets)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Imposing Domain-Appropriate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Data augmentation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 smtClean="0"/>
              <a:t> Loss function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Representation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Architectural constraints</a:t>
            </a:r>
          </a:p>
        </p:txBody>
      </p:sp>
    </p:spTree>
    <p:extLst>
      <p:ext uri="{BB962C8B-B14F-4D97-AF65-F5344CB8AC3E}">
        <p14:creationId xmlns:p14="http://schemas.microsoft.com/office/powerpoint/2010/main" val="338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Augmentation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Hanson, Roads,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in preparation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64666" y="3903637"/>
            <a:ext cx="8726107" cy="1533281"/>
            <a:chOff x="2625324" y="4675606"/>
            <a:chExt cx="10728114" cy="1885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627654" y="4675606"/>
              <a:ext cx="6937126" cy="721171"/>
              <a:chOff x="2627654" y="4675606"/>
              <a:chExt cx="6937126" cy="72117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153175" y="4675606"/>
                <a:ext cx="5411605" cy="721171"/>
                <a:chOff x="2566267" y="4678567"/>
                <a:chExt cx="5411605" cy="721171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771756" y="4678567"/>
                  <a:ext cx="589927" cy="702918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69011" y="4690837"/>
                  <a:ext cx="604924" cy="693018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66267" y="4706718"/>
                  <a:ext cx="604923" cy="693020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87946" y="4678567"/>
                  <a:ext cx="589926" cy="693020"/>
                </a:xfrm>
                <a:prstGeom prst="rect">
                  <a:avLst/>
                </a:prstGeom>
              </p:spPr>
            </p:pic>
          </p:grpSp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27654" y="4687876"/>
                <a:ext cx="609923" cy="693020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2625324" y="5487283"/>
              <a:ext cx="6954454" cy="702918"/>
              <a:chOff x="2625324" y="5487283"/>
              <a:chExt cx="6954454" cy="70291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159450" y="5487283"/>
                <a:ext cx="5420328" cy="702918"/>
                <a:chOff x="2572542" y="5490244"/>
                <a:chExt cx="5420328" cy="702918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72542" y="5490244"/>
                  <a:ext cx="589927" cy="702918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87946" y="5490244"/>
                  <a:ext cx="604924" cy="693017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10625" y="5500142"/>
                  <a:ext cx="604922" cy="693020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770533" y="5500142"/>
                  <a:ext cx="589926" cy="693019"/>
                </a:xfrm>
                <a:prstGeom prst="rect">
                  <a:avLst/>
                </a:prstGeom>
              </p:spPr>
            </p:pic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25324" y="5497180"/>
                <a:ext cx="609923" cy="693020"/>
              </a:xfrm>
              <a:prstGeom prst="rect">
                <a:avLst/>
              </a:prstGeom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10374178" y="5039092"/>
              <a:ext cx="2979260" cy="12865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C00000"/>
                  </a:solidFill>
                  <a:latin typeface="+mn-lt"/>
                </a:rPr>
                <a:t>reference</a:t>
              </a:r>
              <a:br>
                <a:rPr lang="en-US" sz="3100" b="1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en-US" sz="3100" b="1" dirty="0" smtClean="0">
                  <a:solidFill>
                    <a:srgbClr val="C00000"/>
                  </a:solidFill>
                  <a:latin typeface="+mn-lt"/>
                </a:rPr>
                <a:t>permutations</a:t>
              </a:r>
              <a:endParaRPr lang="en-US" sz="31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9870141" y="4703757"/>
              <a:ext cx="357320" cy="1856906"/>
            </a:xfrm>
            <a:prstGeom prst="rightBrace">
              <a:avLst/>
            </a:prstGeom>
            <a:ln>
              <a:solidFill>
                <a:srgbClr val="A500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59414" y="5869686"/>
              <a:ext cx="681597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rgbClr val="C00000"/>
                  </a:solidFill>
                  <a:latin typeface="+mn-lt"/>
                </a:rPr>
                <a:t>. . </a:t>
              </a:r>
              <a:r>
                <a:rPr lang="en-US" sz="3100" b="1" smtClean="0">
                  <a:solidFill>
                    <a:srgbClr val="C00000"/>
                  </a:solidFill>
                  <a:latin typeface="+mn-lt"/>
                </a:rPr>
                <a:t>.</a:t>
              </a:r>
              <a:endParaRPr lang="en-US" sz="31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16333" y="1210680"/>
            <a:ext cx="7732095" cy="4827337"/>
            <a:chOff x="229990" y="1364812"/>
            <a:chExt cx="9506049" cy="5934858"/>
          </a:xfrm>
        </p:grpSpPr>
        <p:grpSp>
          <p:nvGrpSpPr>
            <p:cNvPr id="27" name="Group 26"/>
            <p:cNvGrpSpPr/>
            <p:nvPr/>
          </p:nvGrpSpPr>
          <p:grpSpPr>
            <a:xfrm>
              <a:off x="2461180" y="1450107"/>
              <a:ext cx="7274859" cy="2432664"/>
              <a:chOff x="3223187" y="2529302"/>
              <a:chExt cx="7274859" cy="24326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23187" y="3188208"/>
                <a:ext cx="7274859" cy="1773758"/>
                <a:chOff x="3223187" y="3188208"/>
                <a:chExt cx="7274859" cy="1773758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223187" y="3188208"/>
                  <a:ext cx="7274859" cy="1084596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 smtClean="0">
                      <a:solidFill>
                        <a:schemeClr val="tx1"/>
                      </a:solidFill>
                    </a:rPr>
                    <a:t>Neural Net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692014" y="4303060"/>
                  <a:ext cx="6337205" cy="658906"/>
                  <a:chOff x="3693465" y="4303060"/>
                  <a:chExt cx="4392702" cy="658906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flipH="1">
                    <a:off x="3693465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H="1">
                    <a:off x="4791640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5889815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6987990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8086166" y="4303060"/>
                    <a:ext cx="1" cy="6589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Straight Connector 22"/>
              <p:cNvCxnSpPr/>
              <p:nvPr/>
            </p:nvCxnSpPr>
            <p:spPr>
              <a:xfrm flipH="1">
                <a:off x="6860615" y="2529302"/>
                <a:ext cx="1" cy="6589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131557" y="1364812"/>
                  <a:ext cx="2681696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𝒚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∈{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𝟒</m:t>
                        </m:r>
                        <m:r>
                          <a:rPr lang="en-US" sz="31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}</m:t>
                        </m:r>
                      </m:oMath>
                    </m:oMathPara>
                  </a14:m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1557" y="1364812"/>
                  <a:ext cx="2681696" cy="5693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3128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1605113" y="3195806"/>
              <a:ext cx="116095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probe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8004" y="3195806"/>
              <a:ext cx="10204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ref. 1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9697" y="3195806"/>
              <a:ext cx="10204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ref. </a:t>
              </a:r>
              <a:r>
                <a:rPr lang="en-US" sz="3100" b="1" dirty="0">
                  <a:solidFill>
                    <a:srgbClr val="0F6FC6"/>
                  </a:solidFill>
                </a:rPr>
                <a:t>2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99715" y="3212414"/>
              <a:ext cx="10204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ref. </a:t>
              </a:r>
              <a:r>
                <a:rPr lang="en-US" sz="3100" b="1" dirty="0">
                  <a:solidFill>
                    <a:srgbClr val="0F6FC6"/>
                  </a:solidFill>
                </a:rPr>
                <a:t>3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86623" y="3212413"/>
              <a:ext cx="1020471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0F6FC6"/>
                  </a:solidFill>
                  <a:latin typeface="+mn-lt"/>
                </a:rPr>
                <a:t>ref. 4</a:t>
              </a:r>
              <a:endParaRPr lang="en-US" sz="3100" b="1" dirty="0">
                <a:solidFill>
                  <a:srgbClr val="0F6FC6"/>
                </a:solidFill>
                <a:latin typeface="+mn-lt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638492" y="3879810"/>
              <a:ext cx="6912843" cy="721171"/>
              <a:chOff x="2638492" y="3879810"/>
              <a:chExt cx="6912843" cy="721171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61408" y="3879810"/>
                <a:ext cx="589927" cy="70291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58663" y="3892080"/>
                <a:ext cx="604924" cy="69301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38492" y="3879810"/>
                <a:ext cx="609923" cy="69302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55919" y="3907961"/>
                <a:ext cx="604923" cy="69302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68172" y="3892080"/>
                <a:ext cx="589926" cy="693019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229990" y="5861792"/>
              <a:ext cx="227113" cy="1437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85704"/>
              </p:ext>
            </p:extLst>
          </p:nvPr>
        </p:nvGraphicFramePr>
        <p:xfrm>
          <a:off x="1993069" y="5656673"/>
          <a:ext cx="8128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Accuracy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without data augmentation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Accuracy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with data augmentation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46.4%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Imposing Domain-Appropriate Bias Via Data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augmentation can be used to encourage invariance of various forms.</a:t>
            </a:r>
          </a:p>
          <a:p>
            <a:pPr lvl="1"/>
            <a:r>
              <a:rPr lang="en-US" dirty="0" smtClean="0"/>
              <a:t>spatial transformation invariance</a:t>
            </a:r>
          </a:p>
          <a:p>
            <a:pPr lvl="1"/>
            <a:r>
              <a:rPr lang="en-US" dirty="0" smtClean="0"/>
              <a:t>image mirror symmetry</a:t>
            </a:r>
          </a:p>
          <a:p>
            <a:pPr lvl="1"/>
            <a:r>
              <a:rPr lang="en-US" dirty="0" smtClean="0"/>
              <a:t>order invariance</a:t>
            </a:r>
          </a:p>
          <a:p>
            <a:r>
              <a:rPr lang="en-US" dirty="0" smtClean="0"/>
              <a:t>Could design architecture to enforce invariance, but data augmentation is often simpler.</a:t>
            </a:r>
          </a:p>
          <a:p>
            <a:pPr lvl="1"/>
            <a:r>
              <a:rPr lang="en-US" dirty="0" smtClean="0"/>
              <a:t>Requires understanding only of generative process, not recognition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Of Imposing Domain-Appropriate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Data </a:t>
            </a:r>
            <a:r>
              <a:rPr lang="en-US" dirty="0" smtClean="0"/>
              <a:t>augmentation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Loss function</a:t>
            </a:r>
            <a:endParaRPr lang="en-US" dirty="0"/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 smtClean="0"/>
              <a:t> Representation</a:t>
            </a:r>
          </a:p>
          <a:p>
            <a:pPr>
              <a:lnSpc>
                <a:spcPct val="150000"/>
              </a:lnSpc>
              <a:buClr>
                <a:srgbClr val="B419B3"/>
              </a:buClr>
              <a:buSzPct val="100000"/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Architectural constraints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589" y="2451836"/>
            <a:ext cx="1990164" cy="443753"/>
          </a:xfrm>
          <a:prstGeom prst="rect">
            <a:avLst/>
          </a:prstGeom>
          <a:solidFill>
            <a:srgbClr val="FFFF00">
              <a:alpha val="22000"/>
            </a:srgbClr>
          </a:solidFill>
          <a:ln w="50800"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94602</TotalTime>
  <Words>3297</Words>
  <Application>Microsoft Macintosh PowerPoint</Application>
  <PresentationFormat>Widescreen</PresentationFormat>
  <Paragraphs>799</Paragraphs>
  <Slides>67</Slides>
  <Notes>53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Angsana New</vt:lpstr>
      <vt:lpstr>Calibri</vt:lpstr>
      <vt:lpstr>Cambria Math</vt:lpstr>
      <vt:lpstr>Mangal</vt:lpstr>
      <vt:lpstr>ＭＳ Ｐゴシック</vt:lpstr>
      <vt:lpstr>Times New Roman</vt:lpstr>
      <vt:lpstr>Verdana</vt:lpstr>
      <vt:lpstr>Wingdings</vt:lpstr>
      <vt:lpstr>Arial</vt:lpstr>
      <vt:lpstr>Default2015</vt:lpstr>
      <vt:lpstr>CSCI 5922 Neural Networks and Deep Learning  Leveraging Domain Knowledge</vt:lpstr>
      <vt:lpstr>Means Of Imposing Domain-Appropriate Bias</vt:lpstr>
      <vt:lpstr>DATA AUGMENTATION</vt:lpstr>
      <vt:lpstr>Data Augmentation AlexNet (Krizhevsky, Sutskever, &amp; Hinton, 2012)</vt:lpstr>
      <vt:lpstr>Data Augmentation (Roads &amp; Mozer, 2017)</vt:lpstr>
      <vt:lpstr>Data Augmentation (Roads &amp; Mozer, 2017)</vt:lpstr>
      <vt:lpstr>Data Augmentation (Hanson, Roads, &amp; Mozer, in preparation)</vt:lpstr>
      <vt:lpstr>Summary: Imposing Domain-Appropriate Bias Via Data Augmentation</vt:lpstr>
      <vt:lpstr>Means Of Imposing Domain-Appropriate Bias</vt:lpstr>
      <vt:lpstr>Loss Functions For Image Processing</vt:lpstr>
      <vt:lpstr>Loss Functions For Image Processing</vt:lpstr>
      <vt:lpstr>Loss Functions For Image Processing</vt:lpstr>
      <vt:lpstr>Perceptually Grounded Losses</vt:lpstr>
      <vt:lpstr>Perceptually Grounded Losses</vt:lpstr>
      <vt:lpstr>Perceptually Grounded Losses (Snell et al., 2016)</vt:lpstr>
      <vt:lpstr>Perceptually Grounded Losses (Snell et al., 2016)</vt:lpstr>
      <vt:lpstr>Losses Based On Abstract Features (Dosovitskiy &amp; Brox, 2016)</vt:lpstr>
      <vt:lpstr>Losses Based On Abstract Features (Dosovitskiy &amp; Brox, 2016)</vt:lpstr>
      <vt:lpstr>Losses Based On Abstract Features (Dosovitskiy &amp; Brox, 2016)</vt:lpstr>
      <vt:lpstr>Losses Based On Abstract Features (Dosovitskiy &amp; Brox, 2016)</vt:lpstr>
      <vt:lpstr>Losses Based On Abstract Features (Johnson, Alahi, &amp; Fei-Fei, 2016) </vt:lpstr>
      <vt:lpstr>Leveraging Constraints on Function</vt:lpstr>
      <vt:lpstr>Leveraging Constraints On Function</vt:lpstr>
      <vt:lpstr>Leveraging Constraints On Function</vt:lpstr>
      <vt:lpstr>TangentProp: Loss Based On Derivative Constraints (Simard, Victorri, Le Cun, &amp; Denker, 1998)</vt:lpstr>
      <vt:lpstr>TangentProp: Loss Based On Derivative Constraints (Simard, Victorri, Le Cun, &amp; Denker, 1998)</vt:lpstr>
      <vt:lpstr>Summary: Imposing Domain-Appropriate Bias Via Loss Functions</vt:lpstr>
      <vt:lpstr>Means Of Imposing Domain-Appropriate Bias</vt:lpstr>
      <vt:lpstr>REPRESENTATION</vt:lpstr>
      <vt:lpstr>Psychologically Grounded Representations</vt:lpstr>
      <vt:lpstr>Psychologically Grounded Representations</vt:lpstr>
      <vt:lpstr>Psychologically Grounded Representations</vt:lpstr>
      <vt:lpstr>Psychologically Grounded Representations (Jones &amp; Goldstone, 2013)</vt:lpstr>
      <vt:lpstr>Psychologically Grounded Representation (Wilber, Kwak, Kreigman, &amp; Belongie, 2014)</vt:lpstr>
      <vt:lpstr>PowerPoint Presentation</vt:lpstr>
      <vt:lpstr>Embedding Procedures</vt:lpstr>
      <vt:lpstr>Embedding Procedures</vt:lpstr>
      <vt:lpstr>Relational Constraints For Representation Learning</vt:lpstr>
      <vt:lpstr>Embedding Representation Learning In Autoencoder</vt:lpstr>
      <vt:lpstr>Direct Constraint (Kingma, Rezende, Mohamed, &amp; Welling, 2015)</vt:lpstr>
      <vt:lpstr>Direct Constraint (Kingma, Rezende, Mohamed, &amp; Welling, 2015)</vt:lpstr>
      <vt:lpstr>Direct Constraint (Kingma, Rezende, Mohamed, &amp; Welling, 2015)</vt:lpstr>
      <vt:lpstr>Equality Constraint</vt:lpstr>
      <vt:lpstr>Equality Constraint (Ridgeway &amp; Mozer, 2017)</vt:lpstr>
      <vt:lpstr>Equality Constraint (Ridgeway &amp; Mozer, 2017)</vt:lpstr>
      <vt:lpstr>Equality Constraint (Ridgeway &amp; Mozer, 2017)</vt:lpstr>
      <vt:lpstr>Equality Constraint (Ridgeway &amp; Mozer, 2017)</vt:lpstr>
      <vt:lpstr>Deep Visual Analogy Making (Reed, Zhang, Zhang, &amp; Lee, 2015)</vt:lpstr>
      <vt:lpstr>Deep Visual Analogy Making (Reed, Zhang, Zhang, &amp; Lee, 2015)</vt:lpstr>
      <vt:lpstr>Deep Visual Analogy Making (Reed, Zhang, Zhang, &amp; Lee, 2015)</vt:lpstr>
      <vt:lpstr>Deep Visual Analogy Making (Reed, Zhang, Zhang, &amp; Lee, 2015)</vt:lpstr>
      <vt:lpstr>Deep Visual Analogy Making (Reed, Zhang, Zhang, &amp; Lee, 2015)</vt:lpstr>
      <vt:lpstr>Summary: Imposing Domain-Appropriate Bias Via Representation</vt:lpstr>
      <vt:lpstr>Means Of Imposing Domain-Appropriate Bias</vt:lpstr>
      <vt:lpstr>ARCHITECTURE</vt:lpstr>
      <vt:lpstr>Best-Known Example Of Architectural Bias</vt:lpstr>
      <vt:lpstr>Architectural Bias Via Weight Constraints</vt:lpstr>
      <vt:lpstr>Architectural Bias Via Connectivity</vt:lpstr>
      <vt:lpstr>Architectural Bias Via Connectivity</vt:lpstr>
      <vt:lpstr>PowerPoint Presentation</vt:lpstr>
      <vt:lpstr>PowerPoint Presentation</vt:lpstr>
      <vt:lpstr>Spatial Transformer Networks (Jaderberg, Simonyan, Zisserman, &amp; Kavukcuoglu, 2015)</vt:lpstr>
      <vt:lpstr>Spatial Transformer Networks (Jaderberg, Simonyan, Zisserman, &amp; Kavukcuoglu, 2015)</vt:lpstr>
      <vt:lpstr>Spatial Transformer Networks (Jaderberg, Simonyan, Zisserman, &amp; Kavukcuoglu, 2015)</vt:lpstr>
      <vt:lpstr>Pose Normalized CNNs (Van Horn, Branson, Perona, &amp; Belongie, 2014)</vt:lpstr>
      <vt:lpstr>Summary: Imposing Domain-Appropriate Bias Via Architecture</vt:lpstr>
      <vt:lpstr>Means Of Imposing Domain-Appropriate Bias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4500</cp:revision>
  <cp:lastPrinted>2016-03-26T19:02:22Z</cp:lastPrinted>
  <dcterms:created xsi:type="dcterms:W3CDTF">2015-11-30T16:35:29Z</dcterms:created>
  <dcterms:modified xsi:type="dcterms:W3CDTF">2017-10-05T17:49:34Z</dcterms:modified>
  <cp:category/>
</cp:coreProperties>
</file>