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8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82" r:id="rId15"/>
    <p:sldId id="285" r:id="rId16"/>
    <p:sldId id="281" r:id="rId17"/>
    <p:sldId id="283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BA"/>
    <a:srgbClr val="663F00"/>
    <a:srgbClr val="00FFFF"/>
    <a:srgbClr val="FF00FF"/>
    <a:srgbClr val="0000FF"/>
    <a:srgbClr val="00C000"/>
    <a:srgbClr val="A09D00"/>
    <a:srgbClr val="00B2B2"/>
    <a:srgbClr val="A50002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8"/>
    <p:restoredTop sz="90732"/>
  </p:normalViewPr>
  <p:slideViewPr>
    <p:cSldViewPr snapToGrid="0" snapToObjects="1">
      <p:cViewPr>
        <p:scale>
          <a:sx n="106" d="100"/>
          <a:sy n="106" d="100"/>
        </p:scale>
        <p:origin x="696" y="1344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remember, this was ~2000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CBOW-</a:t>
            </a:r>
            <a:r>
              <a:rPr lang="en-US" baseline="0" dirty="0" smtClean="0"/>
              <a:t> 4 to the left, 4 to the right</a:t>
            </a:r>
          </a:p>
          <a:p>
            <a:r>
              <a:rPr lang="en-US" dirty="0" smtClean="0"/>
              <a:t>Skip-gram more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CBOW-</a:t>
            </a:r>
            <a:r>
              <a:rPr lang="en-US" baseline="0" dirty="0" smtClean="0"/>
              <a:t> 4 to the left, 4 to the right</a:t>
            </a:r>
          </a:p>
          <a:p>
            <a:r>
              <a:rPr lang="en-US" dirty="0" smtClean="0"/>
              <a:t>Skip-gram more successful</a:t>
            </a:r>
          </a:p>
          <a:p>
            <a:r>
              <a:rPr lang="en-US" dirty="0" smtClean="0"/>
              <a:t>Contrastive training:  output should be one for “quick” -&gt; “brown” (as in quick brown fox) but 0 for “quick”-”rat”.  Must</a:t>
            </a:r>
            <a:r>
              <a:rPr lang="en-US" baseline="0" dirty="0" smtClean="0"/>
              <a:t> specify number of noise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SDA win</a:t>
            </a:r>
            <a:r>
              <a:rPr lang="en-US" baseline="0" dirty="0" smtClean="0"/>
              <a:t>s on 11 of 12 transfer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Workshop on machine translation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.coursera.org/neuralnets-2012-001/lecture/51" TargetMode="Externa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7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extras/candidate_sampling.pdf" TargetMode="Externa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youtu.be/3-rfBsWmo0M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ooks.google.com/ngrams/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s.coursera.org/neuralnets-2012-001/lecture/4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941" y="232410"/>
            <a:ext cx="4446138" cy="460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" y="232410"/>
            <a:ext cx="3558804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014" y="232410"/>
            <a:ext cx="4031756" cy="2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best model in class based on validation performance and assess test performance</a:t>
            </a:r>
            <a:endParaRPr lang="en-US" dirty="0"/>
          </a:p>
        </p:txBody>
      </p:sp>
      <p:pic>
        <p:nvPicPr>
          <p:cNvPr id="4" name="Picture 3" descr="Screen Shot 2015-03-17 at 10.19.58 PM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224" y="2445313"/>
            <a:ext cx="3977737" cy="4147519"/>
          </a:xfrm>
          <a:prstGeom prst="rect">
            <a:avLst/>
          </a:prstGeom>
        </p:spPr>
      </p:pic>
      <p:pic>
        <p:nvPicPr>
          <p:cNvPr id="5" name="Picture 4" descr="Screen Shot 2015-03-17 at 10.20.2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79" y="4379540"/>
            <a:ext cx="4319651" cy="1203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0546" y="3720898"/>
            <a:ext cx="179639" cy="1283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2483" y="4599526"/>
            <a:ext cx="179639" cy="12830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5287084" y="3984064"/>
            <a:ext cx="1585755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5" b="1" dirty="0">
                <a:solidFill>
                  <a:srgbClr val="0F6FC6"/>
                </a:solidFill>
              </a:rPr>
              <a:t>24% difference</a:t>
            </a:r>
            <a:br>
              <a:rPr lang="en-US" sz="1765" b="1" dirty="0">
                <a:solidFill>
                  <a:srgbClr val="0F6FC6"/>
                </a:solidFill>
              </a:rPr>
            </a:br>
            <a:r>
              <a:rPr lang="en-US" sz="1765" b="1" dirty="0">
                <a:solidFill>
                  <a:srgbClr val="0F6FC6"/>
                </a:solidFill>
              </a:rPr>
              <a:t>in perplexity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9518420" y="4410053"/>
            <a:ext cx="1470339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5" b="1" dirty="0">
                <a:solidFill>
                  <a:srgbClr val="0F6FC6"/>
                </a:solidFill>
              </a:rPr>
              <a:t>8% difference</a:t>
            </a:r>
            <a:br>
              <a:rPr lang="en-US" sz="1765" b="1" dirty="0">
                <a:solidFill>
                  <a:srgbClr val="0F6FC6"/>
                </a:solidFill>
              </a:rPr>
            </a:br>
            <a:r>
              <a:rPr lang="en-US" sz="1765" b="1" dirty="0">
                <a:solidFill>
                  <a:srgbClr val="0F6FC6"/>
                </a:solidFill>
              </a:rPr>
              <a:t>in perplexity</a:t>
            </a:r>
          </a:p>
        </p:txBody>
      </p:sp>
    </p:spTree>
    <p:extLst>
      <p:ext uri="{BB962C8B-B14F-4D97-AF65-F5344CB8AC3E}">
        <p14:creationId xmlns:p14="http://schemas.microsoft.com/office/powerpoint/2010/main" val="20090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Mixture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3" y="1371604"/>
                <a:ext cx="8354702" cy="47545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Combine predictions of a trigram model with neural net</a:t>
                </a:r>
              </a:p>
              <a:p>
                <a:pPr lvl="1"/>
                <a:r>
                  <a:rPr lang="en-US" dirty="0" smtClean="0"/>
                  <a:t>could ask neural net to learn only what trigram model fails to predict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𝑬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charset="0"/>
                              </a:rPr>
                              <m:t>𝐭𝐚𝐫𝐠𝐞𝐭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charset="0"/>
                              </a:rPr>
                              <m:t>𝐭𝐫𝐢𝐠𝐫𝐚𝐦𝐌𝐨𝐝𝐞𝐥𝐎𝐮𝐭</m:t>
                            </m:r>
                            <m:r>
                              <a:rPr lang="en-US" b="1" i="0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charset="0"/>
                              </a:rPr>
                              <m:t>𝐧𝐞𝐮𝐫𝐚𝐥𝐍𝐞𝐭𝐎𝐮𝐭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aseline="30000" dirty="0" smtClean="0"/>
              </a:p>
              <a:p>
                <a:r>
                  <a:rPr lang="en-US" dirty="0" smtClean="0"/>
                  <a:t>Probably going to be more of these combinations of memory-based approaches + neural nets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3" y="1371604"/>
                <a:ext cx="8354702" cy="4754562"/>
              </a:xfrm>
              <a:blipFill rotWithShape="0">
                <a:blip r:embed="rId2"/>
                <a:stretch>
                  <a:fillRect l="-219" t="-1154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49725" y="2566724"/>
            <a:ext cx="935321" cy="77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6" b="1" dirty="0"/>
              <a:t>neural</a:t>
            </a:r>
          </a:p>
          <a:p>
            <a:pPr algn="ctr"/>
            <a:r>
              <a:rPr lang="en-US" sz="2206" b="1" dirty="0"/>
              <a:t>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20032" y="2566724"/>
            <a:ext cx="1052340" cy="77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6" b="1" dirty="0"/>
              <a:t>trigram</a:t>
            </a:r>
          </a:p>
          <a:p>
            <a:pPr algn="ctr"/>
            <a:r>
              <a:rPr lang="en-US" sz="2206" b="1" dirty="0"/>
              <a:t>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6345" y="1743164"/>
            <a:ext cx="325731" cy="431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6" b="1" dirty="0"/>
              <a:t>+</a:t>
            </a: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9617386" y="2127320"/>
            <a:ext cx="589910" cy="439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10511126" y="2119360"/>
            <a:ext cx="635076" cy="447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flipH="1" flipV="1">
            <a:off x="10359210" y="1371604"/>
            <a:ext cx="1" cy="371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Dealing with large number of possible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9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Bag of Words (CBOW)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Mikolov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Chen,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Corrado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Dean, 2013)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with </a:t>
            </a:r>
          </a:p>
          <a:p>
            <a:pPr lvl="1"/>
            <a:r>
              <a:rPr lang="en-US" dirty="0" smtClean="0"/>
              <a:t>4 left context</a:t>
            </a:r>
          </a:p>
          <a:p>
            <a:pPr lvl="1"/>
            <a:r>
              <a:rPr lang="en-US" dirty="0" smtClean="0"/>
              <a:t>4 right context</a:t>
            </a:r>
          </a:p>
          <a:p>
            <a:r>
              <a:rPr lang="en-US" dirty="0" smtClean="0"/>
              <a:t>Position of input words does not matter</a:t>
            </a:r>
          </a:p>
          <a:p>
            <a:pPr lvl="1"/>
            <a:r>
              <a:rPr lang="en-US" dirty="0" smtClean="0"/>
              <a:t>hence ‘bag of words’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0125" y="1662604"/>
            <a:ext cx="5727465" cy="4898073"/>
            <a:chOff x="6160125" y="1662604"/>
            <a:chExt cx="5727465" cy="4898073"/>
          </a:xfrm>
        </p:grpSpPr>
        <p:grpSp>
          <p:nvGrpSpPr>
            <p:cNvPr id="75" name="Group 74"/>
            <p:cNvGrpSpPr/>
            <p:nvPr/>
          </p:nvGrpSpPr>
          <p:grpSpPr>
            <a:xfrm>
              <a:off x="6378813" y="1662604"/>
              <a:ext cx="5508777" cy="4898073"/>
              <a:chOff x="6378813" y="1662604"/>
              <a:chExt cx="5508777" cy="489807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793873" y="1662604"/>
                <a:ext cx="4865322" cy="4898073"/>
                <a:chOff x="6938726" y="2065454"/>
                <a:chExt cx="4865322" cy="4898073"/>
              </a:xfrm>
            </p:grpSpPr>
            <p:cxnSp>
              <p:nvCxnSpPr>
                <p:cNvPr id="20" name="Straight Arrow Connector 19"/>
                <p:cNvCxnSpPr>
                  <a:stCxn id="11" idx="0"/>
                  <a:endCxn id="39" idx="2"/>
                </p:cNvCxnSpPr>
                <p:nvPr/>
              </p:nvCxnSpPr>
              <p:spPr>
                <a:xfrm flipV="1">
                  <a:off x="7498426" y="5433403"/>
                  <a:ext cx="0" cy="785575"/>
                </a:xfrm>
                <a:prstGeom prst="straightConnector1">
                  <a:avLst/>
                </a:prstGeom>
                <a:ln w="63500">
                  <a:solidFill>
                    <a:srgbClr val="00C6BA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9583995" y="2870199"/>
                  <a:ext cx="8617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000" b="1" dirty="0" err="1" smtClean="0">
                      <a:ln>
                        <a:solidFill>
                          <a:srgbClr val="C00000"/>
                        </a:solidFill>
                      </a:ln>
                      <a:solidFill>
                        <a:srgbClr val="C00000"/>
                      </a:solidFill>
                      <a:latin typeface="+mn-lt"/>
                    </a:rPr>
                    <a:t>softmax</a:t>
                  </a:r>
                  <a:endParaRPr lang="en-US" sz="20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7092223" y="6218978"/>
                  <a:ext cx="812402" cy="744549"/>
                  <a:chOff x="6114030" y="5655710"/>
                  <a:chExt cx="812402" cy="744549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6451245" y="5655710"/>
                    <a:ext cx="137976" cy="13635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="1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6114030" y="5846261"/>
                        <a:ext cx="812402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a:t>index</a:t>
                        </a:r>
                        <a:br>
                          <a:rPr lang="en-US" b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</a:br>
                        <a:r>
                          <a:rPr lang="en-US" b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a:t>for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a14:m>
                        <a:endPara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4030" y="5846261"/>
                        <a:ext cx="812402" cy="553998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l="-18045" t="-14286" r="-6015" b="-252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8678290" y="6218978"/>
                  <a:ext cx="137976" cy="13635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9927142" y="6218978"/>
                  <a:ext cx="137976" cy="13635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175995" y="6218978"/>
                  <a:ext cx="137976" cy="13635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6938726" y="4889276"/>
                      <a:ext cx="1119400" cy="54412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embedding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38726" y="4889276"/>
                      <a:ext cx="1119400" cy="544127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2660" r="-2660" b="-15054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8187578" y="4889276"/>
                      <a:ext cx="1119400" cy="54412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embedding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Rectangle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7578" y="4889276"/>
                      <a:ext cx="1119400" cy="544127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1064" r="-532" b="-15054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9436430" y="4889275"/>
                      <a:ext cx="1119400" cy="54412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embedding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36430" y="4889275"/>
                      <a:ext cx="1119400" cy="544127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1064" r="-532" b="-15054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10684648" y="4889274"/>
                      <a:ext cx="1119400" cy="54412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embedding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Rectangle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4648" y="4889274"/>
                      <a:ext cx="1119400" cy="544127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064" r="-532" b="-15054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Arrow Connector 45"/>
                <p:cNvCxnSpPr>
                  <a:stCxn id="30" idx="0"/>
                  <a:endCxn id="41" idx="2"/>
                </p:cNvCxnSpPr>
                <p:nvPr/>
              </p:nvCxnSpPr>
              <p:spPr>
                <a:xfrm flipV="1">
                  <a:off x="8747278" y="5433403"/>
                  <a:ext cx="0" cy="785575"/>
                </a:xfrm>
                <a:prstGeom prst="straightConnector1">
                  <a:avLst/>
                </a:prstGeom>
                <a:ln w="63500">
                  <a:solidFill>
                    <a:srgbClr val="00C6BA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stCxn id="34" idx="0"/>
                  <a:endCxn id="42" idx="2"/>
                </p:cNvCxnSpPr>
                <p:nvPr/>
              </p:nvCxnSpPr>
              <p:spPr>
                <a:xfrm flipV="1">
                  <a:off x="9996130" y="5433402"/>
                  <a:ext cx="0" cy="785576"/>
                </a:xfrm>
                <a:prstGeom prst="straightConnector1">
                  <a:avLst/>
                </a:prstGeom>
                <a:ln w="63500">
                  <a:solidFill>
                    <a:srgbClr val="00C6BA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37" idx="0"/>
                  <a:endCxn id="43" idx="2"/>
                </p:cNvCxnSpPr>
                <p:nvPr/>
              </p:nvCxnSpPr>
              <p:spPr>
                <a:xfrm flipH="1" flipV="1">
                  <a:off x="11244348" y="5433401"/>
                  <a:ext cx="635" cy="785577"/>
                </a:xfrm>
                <a:prstGeom prst="straightConnector1">
                  <a:avLst/>
                </a:prstGeom>
                <a:ln w="63500">
                  <a:solidFill>
                    <a:srgbClr val="00C6BA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9097839" y="3385603"/>
                      <a:ext cx="555498" cy="55549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∑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Oval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97839" y="3385603"/>
                      <a:ext cx="555498" cy="555498"/>
                    </a:xfrm>
                    <a:prstGeom prst="ellipse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Straight Arrow Connector 56"/>
                <p:cNvCxnSpPr>
                  <a:stCxn id="39" idx="0"/>
                  <a:endCxn id="56" idx="4"/>
                </p:cNvCxnSpPr>
                <p:nvPr/>
              </p:nvCxnSpPr>
              <p:spPr>
                <a:xfrm flipV="1">
                  <a:off x="7498426" y="3941101"/>
                  <a:ext cx="1877162" cy="9481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dash"/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>
                  <a:stCxn id="41" idx="0"/>
                  <a:endCxn id="56" idx="4"/>
                </p:cNvCxnSpPr>
                <p:nvPr/>
              </p:nvCxnSpPr>
              <p:spPr>
                <a:xfrm flipV="1">
                  <a:off x="8747278" y="3941101"/>
                  <a:ext cx="628310" cy="948175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dash"/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>
                  <a:stCxn id="42" idx="0"/>
                  <a:endCxn id="56" idx="4"/>
                </p:cNvCxnSpPr>
                <p:nvPr/>
              </p:nvCxnSpPr>
              <p:spPr>
                <a:xfrm flipH="1" flipV="1">
                  <a:off x="9375588" y="3941101"/>
                  <a:ext cx="620542" cy="94817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dash"/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43" idx="0"/>
                </p:cNvCxnSpPr>
                <p:nvPr/>
              </p:nvCxnSpPr>
              <p:spPr>
                <a:xfrm flipH="1" flipV="1">
                  <a:off x="9367820" y="3941100"/>
                  <a:ext cx="1876528" cy="948174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dash"/>
                  <a:headEnd type="none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56" idx="0"/>
                  <a:endCxn id="69" idx="2"/>
                </p:cNvCxnSpPr>
                <p:nvPr/>
              </p:nvCxnSpPr>
              <p:spPr>
                <a:xfrm flipV="1">
                  <a:off x="9375588" y="2609581"/>
                  <a:ext cx="0" cy="776022"/>
                </a:xfrm>
                <a:prstGeom prst="straightConnector1">
                  <a:avLst/>
                </a:prstGeom>
                <a:ln w="63500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8815888" y="2065454"/>
                      <a:ext cx="1119400" cy="544127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</m:t>
                              </m:r>
                            </m:sub>
                          </m:sSub>
                        </m:oMath>
                      </a14:m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localist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Rectangle 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5888" y="2065454"/>
                      <a:ext cx="1119400" cy="544127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3" name="TextBox 72"/>
              <p:cNvSpPr txBox="1"/>
              <p:nvPr/>
            </p:nvSpPr>
            <p:spPr>
              <a:xfrm>
                <a:off x="6378813" y="4472940"/>
                <a:ext cx="182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mr-IN" sz="2000" b="1" smtClean="0">
                    <a:latin typeface="+mn-lt"/>
                  </a:rPr>
                  <a:t>…</a:t>
                </a:r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704848" y="4425285"/>
                <a:ext cx="182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mr-IN" sz="2000" b="1" smtClean="0">
                    <a:latin typeface="+mn-lt"/>
                  </a:rPr>
                  <a:t>…</a:t>
                </a:r>
                <a:endParaRPr lang="en-US" sz="2000" b="1" dirty="0">
                  <a:latin typeface="+mn-lt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196222" y="6006678"/>
                  <a:ext cx="81240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index</a:t>
                  </a:r>
                  <a:b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6222" y="6006678"/>
                  <a:ext cx="812402" cy="5539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8045" t="-14286" r="-6015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445074" y="6004710"/>
                  <a:ext cx="81240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index</a:t>
                  </a:r>
                  <a:b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074" y="6004710"/>
                  <a:ext cx="812402" cy="55399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7164" t="-14286" r="-5224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693926" y="6004709"/>
                  <a:ext cx="81240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index</a:t>
                  </a:r>
                  <a:b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3926" y="6004709"/>
                  <a:ext cx="812402" cy="55399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7164" t="-14286" r="-5224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6160125" y="5156669"/>
              <a:ext cx="71333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6BA"/>
                  </a:solidFill>
                </a:rPr>
                <a:t>table</a:t>
              </a:r>
              <a:br>
                <a:rPr lang="en-US" b="1" dirty="0" smtClean="0">
                  <a:solidFill>
                    <a:srgbClr val="00C6BA"/>
                  </a:solidFill>
                </a:rPr>
              </a:br>
              <a:r>
                <a:rPr lang="en-US" b="1" dirty="0" smtClean="0">
                  <a:solidFill>
                    <a:srgbClr val="00C6BA"/>
                  </a:solidFill>
                </a:rPr>
                <a:t>look up</a:t>
              </a:r>
              <a:endParaRPr lang="en-US" b="1" dirty="0">
                <a:solidFill>
                  <a:srgbClr val="00C6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Skip-gram model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Mikolov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Chen,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Corrado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Dean, 2013)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5275711" cy="4754562"/>
              </a:xfrm>
            </p:spPr>
            <p:txBody>
              <a:bodyPr/>
              <a:lstStyle/>
              <a:p>
                <a:r>
                  <a:rPr lang="en-US" dirty="0" smtClean="0"/>
                  <a:t>Trained on each trial with a different range 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𝑹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 smtClean="0"/>
                  <a:t> drawn uniformly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𝑹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…</m:t>
                    </m:r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𝑹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De-emphasize more distant words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5275711" cy="4754562"/>
              </a:xfrm>
              <a:blipFill rotWithShape="0">
                <a:blip r:embed="rId3"/>
                <a:stretch>
                  <a:fillRect l="-347" t="-1154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871879" y="1752315"/>
            <a:ext cx="5940696" cy="4856618"/>
            <a:chOff x="6145085" y="2017511"/>
            <a:chExt cx="5940696" cy="4856618"/>
          </a:xfrm>
        </p:grpSpPr>
        <p:sp>
          <p:nvSpPr>
            <p:cNvPr id="15" name="TextBox 14"/>
            <p:cNvSpPr txBox="1"/>
            <p:nvPr/>
          </p:nvSpPr>
          <p:spPr>
            <a:xfrm>
              <a:off x="6145085" y="2735019"/>
              <a:ext cx="86171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dirty="0" err="1" smtClean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+mn-lt"/>
                </a:rPr>
                <a:t>softmax</a:t>
              </a:r>
              <a:endParaRPr lang="en-US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7554332" y="2562953"/>
              <a:ext cx="0" cy="776022"/>
            </a:xfrm>
            <a:prstGeom prst="straightConnector1">
              <a:avLst/>
            </a:prstGeom>
            <a:ln w="63500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994632" y="2018826"/>
                  <a:ext cx="1119400" cy="54412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localist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32" y="2018826"/>
                  <a:ext cx="1119400" cy="54412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054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6577004" y="3297224"/>
              <a:ext cx="5508777" cy="605268"/>
              <a:chOff x="6399599" y="2770069"/>
              <a:chExt cx="5508777" cy="6052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814659" y="2831210"/>
                    <a:ext cx="1119400" cy="54412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embedding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4659" y="2831210"/>
                    <a:ext cx="1119400" cy="5441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64" r="-532" b="-14894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8063511" y="2831210"/>
                    <a:ext cx="1119400" cy="54412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embedding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3511" y="2831210"/>
                    <a:ext cx="1119400" cy="54412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64" r="-532" b="-14894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9312363" y="2831209"/>
                    <a:ext cx="1119400" cy="54412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embedding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363" y="2831209"/>
                    <a:ext cx="1119400" cy="54412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064" r="-532" b="-14894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0560581" y="2831208"/>
                    <a:ext cx="1119400" cy="54412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embedding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0581" y="2831208"/>
                    <a:ext cx="1119400" cy="5441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04" r="-535" b="-14894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6399599" y="2817724"/>
                <a:ext cx="182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mr-IN" sz="2000" b="1" smtClean="0">
                    <a:latin typeface="+mn-lt"/>
                  </a:rPr>
                  <a:t>…</a:t>
                </a:r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725634" y="2770069"/>
                <a:ext cx="182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mr-IN" sz="2000" b="1" smtClean="0">
                    <a:latin typeface="+mn-lt"/>
                  </a:rPr>
                  <a:t>…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9427293" y="5395312"/>
              <a:ext cx="0" cy="785575"/>
            </a:xfrm>
            <a:prstGeom prst="straightConnector1">
              <a:avLst/>
            </a:prstGeom>
            <a:ln w="63500">
              <a:solidFill>
                <a:srgbClr val="00C6BA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9358305" y="6180887"/>
              <a:ext cx="137976" cy="1363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129200" y="6320131"/>
                  <a:ext cx="58958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index</a:t>
                  </a:r>
                  <a:b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𝒕</m:t>
                          </m:r>
                        </m:sub>
                      </m:sSub>
                    </m:oMath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9200" y="6320131"/>
                  <a:ext cx="589585" cy="5539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000" t="-14286" r="-11458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8867593" y="4851185"/>
                  <a:ext cx="1119400" cy="54412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embedding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593" y="4851185"/>
                  <a:ext cx="1119400" cy="54412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04" r="-535" b="-1383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/>
            <p:nvPr/>
          </p:nvGrpSpPr>
          <p:grpSpPr>
            <a:xfrm flipV="1">
              <a:off x="7554332" y="3903009"/>
              <a:ext cx="3745922" cy="948176"/>
              <a:chOff x="9276074" y="7698188"/>
              <a:chExt cx="3745922" cy="948176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9276074" y="7698189"/>
                <a:ext cx="1877162" cy="9481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0524926" y="7698189"/>
                <a:ext cx="628310" cy="94817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1153236" y="7698189"/>
                <a:ext cx="620542" cy="94817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11145468" y="7698188"/>
                <a:ext cx="1876528" cy="948174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"/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8800616" y="2562953"/>
              <a:ext cx="0" cy="776022"/>
            </a:xfrm>
            <a:prstGeom prst="straightConnector1">
              <a:avLst/>
            </a:prstGeom>
            <a:ln w="63500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8240916" y="2018826"/>
                  <a:ext cx="1119400" cy="54412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localist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916" y="2018826"/>
                  <a:ext cx="1119400" cy="54412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054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/>
            <p:nvPr/>
          </p:nvCxnSpPr>
          <p:spPr>
            <a:xfrm flipV="1">
              <a:off x="10046900" y="2561638"/>
              <a:ext cx="0" cy="776022"/>
            </a:xfrm>
            <a:prstGeom prst="straightConnector1">
              <a:avLst/>
            </a:prstGeom>
            <a:ln w="63500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9487200" y="2017511"/>
                  <a:ext cx="1119400" cy="54412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localist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7200" y="2017511"/>
                  <a:ext cx="1119400" cy="54412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4894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flipV="1">
              <a:off x="11278890" y="2563711"/>
              <a:ext cx="0" cy="776022"/>
            </a:xfrm>
            <a:prstGeom prst="straightConnector1">
              <a:avLst/>
            </a:prstGeom>
            <a:ln w="63500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10719190" y="2019584"/>
                  <a:ext cx="1119400" cy="544127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localist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190" y="2019584"/>
                  <a:ext cx="1119400" cy="54412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5054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7624973" y="4251020"/>
              <a:ext cx="50263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b="1" smtClean="0"/>
                <a:t>copy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2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Hierarchical </a:t>
                </a:r>
                <a:r>
                  <a:rPr lang="en-US" dirty="0" err="1"/>
                  <a:t>softmax</a:t>
                </a:r>
                <a:r>
                  <a:rPr lang="en-US" dirty="0"/>
                  <a:t> on output</a:t>
                </a:r>
              </a:p>
              <a:p>
                <a:pPr lvl="1"/>
                <a:r>
                  <a:rPr lang="en-US" dirty="0" smtClean="0"/>
                  <a:t>can reduce </a:t>
                </a:r>
                <a:r>
                  <a:rPr lang="en-US" dirty="0"/>
                  <a:t># output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doesn’t seem to be used in later work</a:t>
                </a:r>
                <a:endParaRPr lang="en-US" dirty="0"/>
              </a:p>
              <a:p>
                <a:r>
                  <a:rPr lang="en-US" dirty="0" smtClean="0"/>
                  <a:t>Noise-contrastive estimation</a:t>
                </a:r>
              </a:p>
              <a:p>
                <a:pPr lvl="1"/>
                <a:r>
                  <a:rPr lang="en-US" dirty="0" smtClean="0"/>
                  <a:t>Assign high probability to positive cases (words that occur)</a:t>
                </a:r>
              </a:p>
              <a:p>
                <a:pPr lvl="1"/>
                <a:r>
                  <a:rPr lang="en-US" dirty="0" smtClean="0"/>
                  <a:t>Assign low probability to negative cases (words that do not occur)</a:t>
                </a:r>
              </a:p>
              <a:p>
                <a:pPr lvl="1"/>
                <a:r>
                  <a:rPr lang="en-US" dirty="0" smtClean="0"/>
                  <a:t>Instead of evaluating all negative cases, sample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noise </a:t>
                </a:r>
                <a:r>
                  <a:rPr lang="en-US" dirty="0" smtClean="0"/>
                  <a:t>words</a:t>
                </a:r>
              </a:p>
              <a:p>
                <a:pPr lvl="2"/>
                <a:r>
                  <a:rPr lang="en-US" dirty="0" smtClean="0">
                    <a:hlinkClick r:id="rId2"/>
                  </a:rPr>
                  <a:t>candidate sampling methods</a:t>
                </a:r>
                <a:endParaRPr lang="en-US" dirty="0" smtClean="0"/>
              </a:p>
              <a:p>
                <a:r>
                  <a:rPr lang="en-US" dirty="0" smtClean="0"/>
                  <a:t>Subsampling of common words</a:t>
                </a:r>
              </a:p>
              <a:p>
                <a:pPr lvl="1"/>
                <a:r>
                  <a:rPr lang="en-US" dirty="0" smtClean="0"/>
                  <a:t>e.g., “I like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</a:t>
                </a:r>
                <a:r>
                  <a:rPr lang="en-US" dirty="0" smtClean="0"/>
                  <a:t> ice cream”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795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Word Relationship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062" y="1371600"/>
            <a:ext cx="7568675" cy="4754563"/>
          </a:xfrm>
        </p:spPr>
      </p:pic>
      <p:sp>
        <p:nvSpPr>
          <p:cNvPr id="5" name="Rectangle 4"/>
          <p:cNvSpPr/>
          <p:nvPr/>
        </p:nvSpPr>
        <p:spPr>
          <a:xfrm>
            <a:off x="7966710" y="2251710"/>
            <a:ext cx="1303020" cy="3783330"/>
          </a:xfrm>
          <a:prstGeom prst="rect">
            <a:avLst/>
          </a:prstGeom>
          <a:solidFill>
            <a:srgbClr val="FFFF00">
              <a:alpha val="23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4754880"/>
            <a:ext cx="8389620" cy="1497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accent2"/>
                </a:solidFill>
              </a:rPr>
              <a:t>z</a:t>
            </a:r>
            <a:r>
              <a:rPr lang="en-US" sz="3000" b="1" baseline="30000" dirty="0" smtClean="0">
                <a:solidFill>
                  <a:schemeClr val="accent2"/>
                </a:solidFill>
              </a:rPr>
              <a:t>-1</a:t>
            </a:r>
            <a:r>
              <a:rPr lang="en-US" sz="3000" b="1" dirty="0" smtClean="0">
                <a:solidFill>
                  <a:schemeClr val="accent2"/>
                </a:solidFill>
              </a:rPr>
              <a:t>[z(</a:t>
            </a:r>
            <a:r>
              <a:rPr lang="en-US" sz="3000" b="1" dirty="0" smtClean="0">
                <a:solidFill>
                  <a:srgbClr val="7030A0"/>
                </a:solidFill>
              </a:rPr>
              <a:t>woman</a:t>
            </a:r>
            <a:r>
              <a:rPr lang="en-US" sz="3000" b="1" dirty="0" smtClean="0">
                <a:solidFill>
                  <a:schemeClr val="accent2"/>
                </a:solidFill>
              </a:rPr>
              <a:t>)-z(</a:t>
            </a:r>
            <a:r>
              <a:rPr lang="en-US" sz="3000" b="1" dirty="0" smtClean="0">
                <a:solidFill>
                  <a:srgbClr val="7030A0"/>
                </a:solidFill>
              </a:rPr>
              <a:t>man</a:t>
            </a:r>
            <a:r>
              <a:rPr lang="en-US" sz="3000" b="1" dirty="0" smtClean="0">
                <a:solidFill>
                  <a:schemeClr val="accent2"/>
                </a:solidFill>
              </a:rPr>
              <a:t>)+z(</a:t>
            </a:r>
            <a:r>
              <a:rPr lang="en-US" sz="3000" b="1" dirty="0" smtClean="0">
                <a:solidFill>
                  <a:srgbClr val="7030A0"/>
                </a:solidFill>
              </a:rPr>
              <a:t>king</a:t>
            </a:r>
            <a:r>
              <a:rPr lang="en-US" sz="3000" b="1" dirty="0" smtClean="0">
                <a:solidFill>
                  <a:schemeClr val="accent2"/>
                </a:solidFill>
              </a:rPr>
              <a:t>)] = </a:t>
            </a:r>
            <a:r>
              <a:rPr lang="en-US" sz="3000" b="1" dirty="0" smtClean="0">
                <a:solidFill>
                  <a:srgbClr val="7030A0"/>
                </a:solidFill>
              </a:rPr>
              <a:t>queen</a:t>
            </a:r>
            <a:r>
              <a:rPr lang="en-US" sz="3000" b="1" dirty="0" smtClean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1279002"/>
            <a:ext cx="8463280" cy="34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0"/>
            <a:ext cx="105769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0320" y="285750"/>
            <a:ext cx="902970" cy="388620"/>
          </a:xfrm>
          <a:prstGeom prst="rect">
            <a:avLst/>
          </a:prstGeom>
          <a:solidFill>
            <a:srgbClr val="FFFF00">
              <a:alpha val="23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752" y="3166110"/>
            <a:ext cx="11178148" cy="437769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Adaptation For Large-Scale Sentiment Classification </a:t>
            </a: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912" dirty="0" err="1">
                <a:solidFill>
                  <a:schemeClr val="bg1">
                    <a:lumMod val="50000"/>
                  </a:schemeClr>
                </a:solidFill>
              </a:rPr>
              <a:t>Glorot</a:t>
            </a: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912" dirty="0" err="1">
                <a:solidFill>
                  <a:schemeClr val="bg1">
                    <a:lumMod val="50000"/>
                  </a:schemeClr>
                </a:solidFill>
              </a:rPr>
              <a:t>Bordes</a:t>
            </a: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912" dirty="0" err="1">
                <a:solidFill>
                  <a:schemeClr val="bg1">
                    <a:lumMod val="50000"/>
                  </a:schemeClr>
                </a:solidFill>
              </a:rPr>
              <a:t>Bengio</a:t>
            </a: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,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Sentiment Classification / Analysis</a:t>
            </a:r>
          </a:p>
          <a:p>
            <a:pPr lvl="1"/>
            <a:r>
              <a:rPr lang="en-US" dirty="0" smtClean="0"/>
              <a:t>determine polarity (</a:t>
            </a:r>
            <a:r>
              <a:rPr lang="en-US" dirty="0" err="1" smtClean="0"/>
              <a:t>pos</a:t>
            </a:r>
            <a:r>
              <a:rPr lang="en-US" dirty="0" smtClean="0"/>
              <a:t> vs. </a:t>
            </a:r>
            <a:r>
              <a:rPr lang="en-US" dirty="0" err="1" smtClean="0"/>
              <a:t>neg</a:t>
            </a:r>
            <a:r>
              <a:rPr lang="en-US" dirty="0" smtClean="0"/>
              <a:t>) and magnitude of writer’s opinion on some topic</a:t>
            </a:r>
          </a:p>
          <a:p>
            <a:pPr lvl="2"/>
            <a:r>
              <a:rPr lang="en-US" dirty="0" smtClean="0"/>
              <a:t>“the pipes rattled all night long and I couldn’t sleep”</a:t>
            </a:r>
          </a:p>
          <a:p>
            <a:pPr lvl="2"/>
            <a:r>
              <a:rPr lang="en-US" dirty="0" smtClean="0"/>
              <a:t>“the music wailed all night long and I didn’t want to go to sleep”</a:t>
            </a:r>
          </a:p>
          <a:p>
            <a:r>
              <a:rPr lang="en-US" dirty="0" smtClean="0"/>
              <a:t>Common approach using classifiers</a:t>
            </a:r>
          </a:p>
          <a:p>
            <a:pPr lvl="1"/>
            <a:r>
              <a:rPr lang="en-US" dirty="0" smtClean="0"/>
              <a:t>take product reviews on the web (e.g., </a:t>
            </a:r>
            <a:r>
              <a:rPr lang="en-US" dirty="0" err="1" smtClean="0"/>
              <a:t>tripadvisor.com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bag-of-words input, sometimes includes bigrams</a:t>
            </a:r>
          </a:p>
          <a:p>
            <a:pPr lvl="1"/>
            <a:r>
              <a:rPr lang="en-US" dirty="0" smtClean="0"/>
              <a:t>each review human-labeled with positive or negative sentiment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domain specificity of vocabulary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9690" y="-179629"/>
            <a:ext cx="184731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35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Learning Problem</a:t>
            </a:r>
            <a:br>
              <a:rPr lang="en-US" dirty="0" smtClean="0"/>
            </a:br>
            <a:r>
              <a:rPr lang="en-US" dirty="0" smtClean="0"/>
              <a:t>a.k.a. Domain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domain S</a:t>
            </a:r>
            <a:br>
              <a:rPr lang="en-US" dirty="0" smtClean="0"/>
            </a:br>
            <a:r>
              <a:rPr lang="en-US" dirty="0" smtClean="0"/>
              <a:t>(e.g., toy reviews)</a:t>
            </a:r>
          </a:p>
          <a:p>
            <a:pPr lvl="1"/>
            <a:r>
              <a:rPr lang="en-US" dirty="0" smtClean="0"/>
              <a:t>provides labeled training data</a:t>
            </a:r>
          </a:p>
          <a:p>
            <a:r>
              <a:rPr lang="en-US" dirty="0" smtClean="0"/>
              <a:t>Target domain T</a:t>
            </a:r>
            <a:br>
              <a:rPr lang="en-US" dirty="0" smtClean="0"/>
            </a:br>
            <a:r>
              <a:rPr lang="en-US" dirty="0" smtClean="0"/>
              <a:t>(e.g., food reviews)</a:t>
            </a:r>
          </a:p>
          <a:p>
            <a:pPr lvl="1"/>
            <a:r>
              <a:rPr lang="en-US" dirty="0" smtClean="0"/>
              <a:t>provides unlabeled data</a:t>
            </a:r>
          </a:p>
          <a:p>
            <a:pPr lvl="1"/>
            <a:r>
              <a:rPr lang="en-US" dirty="0" smtClean="0"/>
              <a:t>provides testing data</a:t>
            </a:r>
          </a:p>
        </p:txBody>
      </p:sp>
      <p:pic>
        <p:nvPicPr>
          <p:cNvPr id="4" name="Picture 3" descr="Screen Shot 2015-03-17 at 10.58.4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590" y="1024416"/>
            <a:ext cx="4782810" cy="54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8991"/>
            <a:ext cx="10363200" cy="2631461"/>
          </a:xfrm>
        </p:spPr>
        <p:txBody>
          <a:bodyPr>
            <a:normAutofit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Language Modeling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Stacked </a:t>
            </a:r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uses unlabeled data from all domains</a:t>
            </a:r>
          </a:p>
          <a:p>
            <a:pPr lvl="1"/>
            <a:r>
              <a:rPr lang="en-US" dirty="0" smtClean="0"/>
              <a:t>trained sequentially (remember, it was 2011)</a:t>
            </a:r>
          </a:p>
          <a:p>
            <a:pPr lvl="1"/>
            <a:r>
              <a:rPr lang="en-US" dirty="0" smtClean="0"/>
              <a:t>input vectors stochastically corrupted </a:t>
            </a:r>
          </a:p>
          <a:p>
            <a:pPr lvl="2"/>
            <a:r>
              <a:rPr lang="en-US" dirty="0" smtClean="0"/>
              <a:t>not altogether different in higher layers from dropout</a:t>
            </a:r>
          </a:p>
          <a:p>
            <a:pPr lvl="2"/>
            <a:r>
              <a:rPr lang="en-US" dirty="0" smtClean="0"/>
              <a:t>validation testing chose 80% removal (“unusually high”)</a:t>
            </a:r>
          </a:p>
          <a:p>
            <a:r>
              <a:rPr lang="en-US" dirty="0" smtClean="0"/>
              <a:t>Final “deep” representation fed into a linear SVM classifier trained only on source domain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7979956" y="1371604"/>
            <a:ext cx="2980619" cy="1804114"/>
            <a:chOff x="421565" y="2423211"/>
            <a:chExt cx="6187450" cy="374515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587298" y="4628339"/>
              <a:ext cx="11128" cy="29602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21737" y="4950927"/>
              <a:ext cx="2341642" cy="1090619"/>
              <a:chOff x="421737" y="4950927"/>
              <a:chExt cx="2341642" cy="109061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1060" y="4950927"/>
                <a:ext cx="1362996" cy="391882"/>
                <a:chOff x="6802144" y="5114046"/>
                <a:chExt cx="2102997" cy="604643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21737" y="5339596"/>
                <a:ext cx="2341642" cy="701950"/>
                <a:chOff x="421737" y="5339596"/>
                <a:chExt cx="2341642" cy="70195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21737" y="5649963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09196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884418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396048" y="5652877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1737" y="5652877"/>
                  <a:ext cx="2341642" cy="385755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>
                  <a:stCxn id="12" idx="0"/>
                  <a:endCxn id="16" idx="4"/>
                </p:cNvCxnSpPr>
                <p:nvPr/>
              </p:nvCxnSpPr>
              <p:spPr>
                <a:xfrm flipV="1">
                  <a:off x="1592558" y="5339596"/>
                  <a:ext cx="304" cy="313281"/>
                </a:xfrm>
                <a:prstGeom prst="straightConnector1">
                  <a:avLst/>
                </a:prstGeom>
                <a:ln>
                  <a:solidFill>
                    <a:srgbClr val="66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2374694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p:sp>
          <p:nvSpPr>
            <p:cNvPr id="19" name="Oval 18"/>
            <p:cNvSpPr/>
            <p:nvPr/>
          </p:nvSpPr>
          <p:spPr>
            <a:xfrm>
              <a:off x="429772" y="4236756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17231" y="42364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892453" y="42364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04083" y="423967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9772" y="4239670"/>
              <a:ext cx="2341642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382729" y="42364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29644" y="3557892"/>
              <a:ext cx="1371031" cy="1073660"/>
              <a:chOff x="3329644" y="3557593"/>
              <a:chExt cx="1371031" cy="107366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311990" y="42364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29644" y="4239371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16496" y="424258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37679" y="4239371"/>
                <a:ext cx="1362996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3569674" y="3557593"/>
                <a:ext cx="876144" cy="388968"/>
                <a:chOff x="6802144" y="5114046"/>
                <a:chExt cx="1351822" cy="600147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802144" y="5114046"/>
                  <a:ext cx="1348010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31" name="Straight Arrow Connector 30"/>
              <p:cNvCxnSpPr>
                <a:stCxn id="29" idx="0"/>
              </p:cNvCxnSpPr>
              <p:nvPr/>
            </p:nvCxnSpPr>
            <p:spPr>
              <a:xfrm flipH="1" flipV="1">
                <a:off x="4007746" y="3946561"/>
                <a:ext cx="11431" cy="292810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4007746" y="3218046"/>
              <a:ext cx="11128" cy="29602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337679" y="28232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25138" y="2822951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311990" y="2826164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37680" y="2829078"/>
              <a:ext cx="1362996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16200000" flipV="1">
              <a:off x="3082297" y="4256015"/>
              <a:ext cx="597117" cy="1564215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57164" y="5300106"/>
              <a:ext cx="1464705" cy="868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18" dirty="0">
                  <a:solidFill>
                    <a:srgbClr val="FF0000"/>
                  </a:solidFill>
                </a:rPr>
                <a:t>copy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732871" y="2762758"/>
              <a:ext cx="876144" cy="388968"/>
              <a:chOff x="6802144" y="5114046"/>
              <a:chExt cx="1351822" cy="60014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02144" y="5114046"/>
                <a:ext cx="1348010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 flipV="1">
              <a:off x="6170943" y="2423211"/>
              <a:ext cx="11128" cy="29602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Bent Arrow 46"/>
            <p:cNvSpPr/>
            <p:nvPr/>
          </p:nvSpPr>
          <p:spPr>
            <a:xfrm rot="16200000" flipV="1">
              <a:off x="5231519" y="2775784"/>
              <a:ext cx="597117" cy="1564215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21565" y="4950927"/>
              <a:ext cx="2341642" cy="1090619"/>
              <a:chOff x="421737" y="4950927"/>
              <a:chExt cx="2341642" cy="109061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11060" y="4950927"/>
                <a:ext cx="1362996" cy="391882"/>
                <a:chOff x="6802144" y="5114046"/>
                <a:chExt cx="2102997" cy="60464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21737" y="5339596"/>
                <a:ext cx="2341642" cy="701950"/>
                <a:chOff x="421737" y="5339596"/>
                <a:chExt cx="2341642" cy="70195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21737" y="5649963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909196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884418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396048" y="5652877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21737" y="5652877"/>
                  <a:ext cx="2341642" cy="385755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56" name="Straight Arrow Connector 55"/>
                <p:cNvCxnSpPr>
                  <a:stCxn id="55" idx="0"/>
                  <a:endCxn id="59" idx="4"/>
                </p:cNvCxnSpPr>
                <p:nvPr/>
              </p:nvCxnSpPr>
              <p:spPr>
                <a:xfrm flipV="1">
                  <a:off x="1592558" y="5339596"/>
                  <a:ext cx="304" cy="313281"/>
                </a:xfrm>
                <a:prstGeom prst="straightConnector1">
                  <a:avLst/>
                </a:prstGeom>
                <a:ln>
                  <a:solidFill>
                    <a:srgbClr val="66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2374694" y="5649664"/>
                  <a:ext cx="388685" cy="3886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3329644" y="3551466"/>
              <a:ext cx="1371031" cy="1073660"/>
              <a:chOff x="3329644" y="3557593"/>
              <a:chExt cx="1371031" cy="107366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311990" y="42364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329644" y="4239371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816496" y="424258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37679" y="4239371"/>
                <a:ext cx="1362996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3569674" y="3557593"/>
                <a:ext cx="876144" cy="388968"/>
                <a:chOff x="6802144" y="5114046"/>
                <a:chExt cx="1351822" cy="600147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802144" y="5114046"/>
                  <a:ext cx="1348010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68" name="Straight Arrow Connector 67"/>
              <p:cNvCxnSpPr>
                <a:stCxn id="66" idx="0"/>
              </p:cNvCxnSpPr>
              <p:nvPr/>
            </p:nvCxnSpPr>
            <p:spPr>
              <a:xfrm flipH="1" flipV="1">
                <a:off x="4007746" y="3946561"/>
                <a:ext cx="11431" cy="292810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01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03758"/>
            <a:ext cx="3601792" cy="49553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Baseline – linear SVM operating on raw words</a:t>
            </a:r>
          </a:p>
          <a:p>
            <a:r>
              <a:rPr lang="en-US" dirty="0" smtClean="0"/>
              <a:t>SCL – structural correspondence learning</a:t>
            </a:r>
          </a:p>
          <a:p>
            <a:r>
              <a:rPr lang="en-US" dirty="0" smtClean="0"/>
              <a:t>MCT – multi-label consensus training (ensemble of SCL)</a:t>
            </a:r>
          </a:p>
          <a:p>
            <a:r>
              <a:rPr lang="en-US" dirty="0" smtClean="0"/>
              <a:t>SFA – spectral feature alignment (between source and target domains)</a:t>
            </a:r>
          </a:p>
          <a:p>
            <a:r>
              <a:rPr lang="en-US" dirty="0" smtClean="0"/>
              <a:t>SDA – stacked </a:t>
            </a:r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</a:t>
            </a:r>
            <a:r>
              <a:rPr lang="en-US" dirty="0" smtClean="0"/>
              <a:t> + linear SVM</a:t>
            </a:r>
            <a:endParaRPr lang="en-US" dirty="0"/>
          </a:p>
        </p:txBody>
      </p:sp>
      <p:pic>
        <p:nvPicPr>
          <p:cNvPr id="4" name="Picture 3" descr="Screen Shot 2015-03-17 at 11.20.36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817" y="1303758"/>
            <a:ext cx="7813183" cy="36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On Larger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6333369" cy="47545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Architectures</a:t>
            </a:r>
          </a:p>
          <a:p>
            <a:pPr lvl="1"/>
            <a:r>
              <a:rPr lang="en-US" dirty="0" smtClean="0"/>
              <a:t>SDAsh3: 3 hidden layers, each with 5k hidden</a:t>
            </a:r>
          </a:p>
          <a:p>
            <a:pPr lvl="1"/>
            <a:r>
              <a:rPr lang="en-US" dirty="0" smtClean="0"/>
              <a:t>SDAsh1: 1 hidden layer, each with 5k hidden</a:t>
            </a:r>
          </a:p>
          <a:p>
            <a:pPr lvl="1"/>
            <a:r>
              <a:rPr lang="en-US" dirty="0" smtClean="0"/>
              <a:t>MLP: 1 hidden layer, </a:t>
            </a:r>
            <a:r>
              <a:rPr lang="en-US" dirty="0" err="1" smtClean="0"/>
              <a:t>std</a:t>
            </a:r>
            <a:r>
              <a:rPr lang="en-US" dirty="0" smtClean="0"/>
              <a:t> supervised training</a:t>
            </a:r>
          </a:p>
          <a:p>
            <a:r>
              <a:rPr lang="en-US" dirty="0" smtClean="0"/>
              <a:t>Evaluations</a:t>
            </a:r>
          </a:p>
          <a:p>
            <a:pPr lvl="1"/>
            <a:r>
              <a:rPr lang="en-US" dirty="0" smtClean="0"/>
              <a:t>transfer ratio</a:t>
            </a:r>
          </a:p>
          <a:p>
            <a:pPr lvl="2"/>
            <a:r>
              <a:rPr lang="en-US" dirty="0" smtClean="0"/>
              <a:t>How well do you do on S-&gt;T transfer vs. T-&gt;T training?</a:t>
            </a:r>
          </a:p>
          <a:p>
            <a:pPr lvl="1"/>
            <a:r>
              <a:rPr lang="en-US" dirty="0" smtClean="0"/>
              <a:t>in-domain ratio</a:t>
            </a:r>
          </a:p>
          <a:p>
            <a:pPr lvl="2"/>
            <a:r>
              <a:rPr lang="en-US" dirty="0" smtClean="0"/>
              <a:t>How well do you do on T-&gt;T training relative to baseline?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3-17 at 11.31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73" y="1888109"/>
            <a:ext cx="5240025" cy="41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Sequence-To-Sequence Learning</a:t>
            </a:r>
            <a:br>
              <a:rPr lang="en-US" dirty="0" smtClean="0"/>
            </a:br>
            <a:r>
              <a:rPr lang="en-US" sz="2912" dirty="0">
                <a:solidFill>
                  <a:srgbClr val="7F7F7F"/>
                </a:solidFill>
              </a:rPr>
              <a:t>(Sutskever, </a:t>
            </a:r>
            <a:r>
              <a:rPr lang="en-US" sz="2912" dirty="0" err="1">
                <a:solidFill>
                  <a:srgbClr val="7F7F7F"/>
                </a:solidFill>
              </a:rPr>
              <a:t>Vinyals</a:t>
            </a:r>
            <a:r>
              <a:rPr lang="en-US" sz="2912" dirty="0">
                <a:solidFill>
                  <a:srgbClr val="7F7F7F"/>
                </a:solidFill>
              </a:rPr>
              <a:t>, Le,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input sentence (e.g., A-B-C) to output sentence (e.g., W-X-Y-Z)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5-03-17 at 11.37.1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438" y="2739281"/>
            <a:ext cx="9202290" cy="20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0043646" cy="47545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LSTM to learn a representation of the input sequence</a:t>
            </a:r>
          </a:p>
          <a:p>
            <a:r>
              <a:rPr lang="en-US" dirty="0" smtClean="0"/>
              <a:t>Use input representation to condition a production model</a:t>
            </a:r>
            <a:br>
              <a:rPr lang="en-US" dirty="0" smtClean="0"/>
            </a:br>
            <a:r>
              <a:rPr lang="en-US" dirty="0" smtClean="0"/>
              <a:t>of the output sequence</a:t>
            </a:r>
          </a:p>
          <a:p>
            <a:r>
              <a:rPr lang="en-US" dirty="0" smtClean="0"/>
              <a:t>Key ideas</a:t>
            </a:r>
          </a:p>
          <a:p>
            <a:pPr lvl="1"/>
            <a:r>
              <a:rPr lang="en-US" dirty="0" smtClean="0"/>
              <a:t>deep architecture</a:t>
            </a:r>
          </a:p>
          <a:p>
            <a:pPr lvl="2"/>
            <a:r>
              <a:rPr lang="en-US" dirty="0" err="1" smtClean="0"/>
              <a:t>LSTM</a:t>
            </a:r>
            <a:r>
              <a:rPr lang="en-US" baseline="-25000" dirty="0" err="1" smtClean="0"/>
              <a:t>in</a:t>
            </a:r>
            <a:r>
              <a:rPr lang="en-US" dirty="0" smtClean="0"/>
              <a:t> and </a:t>
            </a:r>
            <a:r>
              <a:rPr lang="en-US" dirty="0" err="1" smtClean="0"/>
              <a:t>LSTM</a:t>
            </a:r>
            <a:r>
              <a:rPr lang="en-US" baseline="-25000" dirty="0" err="1" smtClean="0"/>
              <a:t>out</a:t>
            </a:r>
            <a:r>
              <a:rPr lang="en-US" dirty="0" smtClean="0"/>
              <a:t> each have 4 layers with 1000 neurons </a:t>
            </a:r>
          </a:p>
          <a:p>
            <a:pPr lvl="1"/>
            <a:r>
              <a:rPr lang="en-US" dirty="0" smtClean="0"/>
              <a:t>reverse order of words in input sequence</a:t>
            </a:r>
          </a:p>
          <a:p>
            <a:pPr lvl="2"/>
            <a:r>
              <a:rPr lang="en-US" dirty="0" err="1" smtClean="0"/>
              <a:t>abc</a:t>
            </a:r>
            <a:r>
              <a:rPr lang="en-US" dirty="0" smtClean="0"/>
              <a:t> -&gt; xyz  vs.  </a:t>
            </a:r>
            <a:r>
              <a:rPr lang="en-US" dirty="0" err="1" smtClean="0"/>
              <a:t>cba</a:t>
            </a:r>
            <a:r>
              <a:rPr lang="en-US" dirty="0" smtClean="0"/>
              <a:t> -&gt; xyz</a:t>
            </a:r>
          </a:p>
          <a:p>
            <a:pPr lvl="2"/>
            <a:r>
              <a:rPr lang="en-US" dirty="0" smtClean="0"/>
              <a:t>better ties early words of source sentence with early words of target sentence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23565" y="1688050"/>
            <a:ext cx="814197" cy="363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65" b="1" dirty="0" err="1">
                <a:solidFill>
                  <a:srgbClr val="000000"/>
                </a:solidFill>
              </a:rPr>
              <a:t>LSTM</a:t>
            </a:r>
            <a:r>
              <a:rPr lang="en-US" sz="1765" b="1" baseline="-25000" dirty="0" err="1">
                <a:solidFill>
                  <a:srgbClr val="000000"/>
                </a:solidFill>
              </a:rPr>
              <a:t>in</a:t>
            </a:r>
            <a:endParaRPr lang="en-US" sz="1765" b="1" baseline="-25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3565" y="2446235"/>
            <a:ext cx="793459" cy="363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65" b="1" dirty="0">
                <a:solidFill>
                  <a:srgbClr val="000000"/>
                </a:solidFill>
              </a:rPr>
              <a:t>INPUT</a:t>
            </a:r>
            <a:endParaRPr lang="en-US" sz="1765" b="1" baseline="-25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>
          <a:xfrm flipV="1">
            <a:off x="9420295" y="2051996"/>
            <a:ext cx="10369" cy="394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731522" y="1514735"/>
            <a:ext cx="394841" cy="344742"/>
          </a:xfrm>
          <a:custGeom>
            <a:avLst/>
            <a:gdLst>
              <a:gd name="connsiteX0" fmla="*/ 453313 w 455816"/>
              <a:gd name="connsiteY0" fmla="*/ 212534 h 456436"/>
              <a:gd name="connsiteX1" fmla="*/ 395144 w 455816"/>
              <a:gd name="connsiteY1" fmla="*/ 8954 h 456436"/>
              <a:gd name="connsiteX2" fmla="*/ 46130 w 455816"/>
              <a:gd name="connsiteY2" fmla="*/ 76814 h 456436"/>
              <a:gd name="connsiteX3" fmla="*/ 36435 w 455816"/>
              <a:gd name="connsiteY3" fmla="*/ 435503 h 456436"/>
              <a:gd name="connsiteX4" fmla="*/ 346670 w 455816"/>
              <a:gd name="connsiteY4" fmla="*/ 416114 h 456436"/>
              <a:gd name="connsiteX0" fmla="*/ 447320 w 447486"/>
              <a:gd name="connsiteY0" fmla="*/ 189698 h 433600"/>
              <a:gd name="connsiteX1" fmla="*/ 282508 w 447486"/>
              <a:gd name="connsiteY1" fmla="*/ 15201 h 433600"/>
              <a:gd name="connsiteX2" fmla="*/ 40137 w 447486"/>
              <a:gd name="connsiteY2" fmla="*/ 53978 h 433600"/>
              <a:gd name="connsiteX3" fmla="*/ 30442 w 447486"/>
              <a:gd name="connsiteY3" fmla="*/ 412667 h 433600"/>
              <a:gd name="connsiteX4" fmla="*/ 340677 w 447486"/>
              <a:gd name="connsiteY4" fmla="*/ 393278 h 433600"/>
              <a:gd name="connsiteX0" fmla="*/ 447320 w 447486"/>
              <a:gd name="connsiteY0" fmla="*/ 186730 h 390708"/>
              <a:gd name="connsiteX1" fmla="*/ 282508 w 447486"/>
              <a:gd name="connsiteY1" fmla="*/ 12233 h 390708"/>
              <a:gd name="connsiteX2" fmla="*/ 40137 w 447486"/>
              <a:gd name="connsiteY2" fmla="*/ 51010 h 390708"/>
              <a:gd name="connsiteX3" fmla="*/ 30442 w 447486"/>
              <a:gd name="connsiteY3" fmla="*/ 341839 h 390708"/>
              <a:gd name="connsiteX4" fmla="*/ 340677 w 447486"/>
              <a:gd name="connsiteY4" fmla="*/ 390310 h 3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86" h="390708">
                <a:moveTo>
                  <a:pt x="447320" y="186730"/>
                </a:moveTo>
                <a:cubicBezTo>
                  <a:pt x="452167" y="96250"/>
                  <a:pt x="350372" y="34853"/>
                  <a:pt x="282508" y="12233"/>
                </a:cubicBezTo>
                <a:cubicBezTo>
                  <a:pt x="214644" y="-10387"/>
                  <a:pt x="82148" y="-3924"/>
                  <a:pt x="40137" y="51010"/>
                </a:cubicBezTo>
                <a:cubicBezTo>
                  <a:pt x="-1874" y="105944"/>
                  <a:pt x="-19648" y="285289"/>
                  <a:pt x="30442" y="341839"/>
                </a:cubicBezTo>
                <a:cubicBezTo>
                  <a:pt x="80532" y="398389"/>
                  <a:pt x="340677" y="390310"/>
                  <a:pt x="340677" y="39031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grpSp>
        <p:nvGrpSpPr>
          <p:cNvPr id="6" name="Group 5"/>
          <p:cNvGrpSpPr/>
          <p:nvPr/>
        </p:nvGrpSpPr>
        <p:grpSpPr>
          <a:xfrm>
            <a:off x="9819088" y="1371604"/>
            <a:ext cx="1879059" cy="1621655"/>
            <a:chOff x="4246341" y="2966547"/>
            <a:chExt cx="2129600" cy="1837876"/>
          </a:xfrm>
        </p:grpSpPr>
        <p:sp>
          <p:nvSpPr>
            <p:cNvPr id="10" name="TextBox 9"/>
            <p:cNvSpPr txBox="1"/>
            <p:nvPr/>
          </p:nvSpPr>
          <p:spPr>
            <a:xfrm>
              <a:off x="5135549" y="3325187"/>
              <a:ext cx="1033578" cy="4124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765" b="1" dirty="0" err="1">
                  <a:solidFill>
                    <a:srgbClr val="000000"/>
                  </a:solidFill>
                </a:rPr>
                <a:t>LSTM</a:t>
              </a:r>
              <a:r>
                <a:rPr lang="en-US" sz="1765" b="1" baseline="-25000" dirty="0" err="1">
                  <a:solidFill>
                    <a:srgbClr val="000000"/>
                  </a:solidFill>
                </a:rPr>
                <a:t>out</a:t>
              </a:r>
              <a:endParaRPr lang="en-US" sz="1765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5549" y="4184462"/>
              <a:ext cx="1008459" cy="4124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65" b="1" dirty="0">
                  <a:solidFill>
                    <a:srgbClr val="000000"/>
                  </a:solidFill>
                </a:rPr>
                <a:t>OUTPUT</a:t>
              </a:r>
              <a:endParaRPr lang="en-US" sz="1765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2"/>
              <a:endCxn id="11" idx="0"/>
            </p:cNvCxnSpPr>
            <p:nvPr/>
          </p:nvCxnSpPr>
          <p:spPr>
            <a:xfrm flipH="1">
              <a:off x="5639779" y="3737659"/>
              <a:ext cx="12560" cy="4468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09400" y="2966547"/>
              <a:ext cx="766541" cy="1837876"/>
            </a:xfrm>
            <a:custGeom>
              <a:avLst/>
              <a:gdLst>
                <a:gd name="connsiteX0" fmla="*/ 80228 w 1082499"/>
                <a:gd name="connsiteY0" fmla="*/ 1589920 h 1977627"/>
                <a:gd name="connsiteX1" fmla="*/ 80228 w 1082499"/>
                <a:gd name="connsiteY1" fmla="*/ 1841971 h 1977627"/>
                <a:gd name="connsiteX2" fmla="*/ 913985 w 1082499"/>
                <a:gd name="connsiteY2" fmla="*/ 1851665 h 1977627"/>
                <a:gd name="connsiteX3" fmla="*/ 1020628 w 1082499"/>
                <a:gd name="connsiteY3" fmla="*/ 242413 h 1977627"/>
                <a:gd name="connsiteX4" fmla="*/ 177177 w 1082499"/>
                <a:gd name="connsiteY4" fmla="*/ 19444 h 1977627"/>
                <a:gd name="connsiteX5" fmla="*/ 51144 w 1082499"/>
                <a:gd name="connsiteY5" fmla="*/ 368439 h 1977627"/>
                <a:gd name="connsiteX0" fmla="*/ 32403 w 1024996"/>
                <a:gd name="connsiteY0" fmla="*/ 1589920 h 2039503"/>
                <a:gd name="connsiteX1" fmla="*/ 303859 w 1024996"/>
                <a:gd name="connsiteY1" fmla="*/ 1977691 h 2039503"/>
                <a:gd name="connsiteX2" fmla="*/ 866160 w 1024996"/>
                <a:gd name="connsiteY2" fmla="*/ 1851665 h 2039503"/>
                <a:gd name="connsiteX3" fmla="*/ 972803 w 1024996"/>
                <a:gd name="connsiteY3" fmla="*/ 242413 h 2039503"/>
                <a:gd name="connsiteX4" fmla="*/ 129352 w 1024996"/>
                <a:gd name="connsiteY4" fmla="*/ 19444 h 2039503"/>
                <a:gd name="connsiteX5" fmla="*/ 3319 w 1024996"/>
                <a:gd name="connsiteY5" fmla="*/ 368439 h 2039503"/>
                <a:gd name="connsiteX0" fmla="*/ 29084 w 884784"/>
                <a:gd name="connsiteY0" fmla="*/ 1605671 h 2057666"/>
                <a:gd name="connsiteX1" fmla="*/ 300540 w 884784"/>
                <a:gd name="connsiteY1" fmla="*/ 1993442 h 2057666"/>
                <a:gd name="connsiteX2" fmla="*/ 862841 w 884784"/>
                <a:gd name="connsiteY2" fmla="*/ 1867416 h 2057666"/>
                <a:gd name="connsiteX3" fmla="*/ 707723 w 884784"/>
                <a:gd name="connsiteY3" fmla="*/ 219387 h 2057666"/>
                <a:gd name="connsiteX4" fmla="*/ 126033 w 884784"/>
                <a:gd name="connsiteY4" fmla="*/ 35195 h 2057666"/>
                <a:gd name="connsiteX5" fmla="*/ 0 w 884784"/>
                <a:gd name="connsiteY5" fmla="*/ 384190 h 2057666"/>
                <a:gd name="connsiteX0" fmla="*/ 29084 w 786214"/>
                <a:gd name="connsiteY0" fmla="*/ 1594568 h 1982575"/>
                <a:gd name="connsiteX1" fmla="*/ 300540 w 786214"/>
                <a:gd name="connsiteY1" fmla="*/ 1982339 h 1982575"/>
                <a:gd name="connsiteX2" fmla="*/ 736808 w 786214"/>
                <a:gd name="connsiteY2" fmla="*/ 1623650 h 1982575"/>
                <a:gd name="connsiteX3" fmla="*/ 707723 w 786214"/>
                <a:gd name="connsiteY3" fmla="*/ 208284 h 1982575"/>
                <a:gd name="connsiteX4" fmla="*/ 126033 w 786214"/>
                <a:gd name="connsiteY4" fmla="*/ 24092 h 1982575"/>
                <a:gd name="connsiteX5" fmla="*/ 0 w 786214"/>
                <a:gd name="connsiteY5" fmla="*/ 373087 h 1982575"/>
                <a:gd name="connsiteX0" fmla="*/ 29084 w 736808"/>
                <a:gd name="connsiteY0" fmla="*/ 1580815 h 1968822"/>
                <a:gd name="connsiteX1" fmla="*/ 300540 w 736808"/>
                <a:gd name="connsiteY1" fmla="*/ 1968586 h 1968822"/>
                <a:gd name="connsiteX2" fmla="*/ 736808 w 736808"/>
                <a:gd name="connsiteY2" fmla="*/ 1609897 h 1968822"/>
                <a:gd name="connsiteX3" fmla="*/ 707723 w 736808"/>
                <a:gd name="connsiteY3" fmla="*/ 194531 h 1968822"/>
                <a:gd name="connsiteX4" fmla="*/ 213286 w 736808"/>
                <a:gd name="connsiteY4" fmla="*/ 29728 h 1968822"/>
                <a:gd name="connsiteX5" fmla="*/ 0 w 736808"/>
                <a:gd name="connsiteY5" fmla="*/ 359334 h 1968822"/>
                <a:gd name="connsiteX0" fmla="*/ 29084 w 782015"/>
                <a:gd name="connsiteY0" fmla="*/ 1580815 h 1838569"/>
                <a:gd name="connsiteX1" fmla="*/ 290845 w 782015"/>
                <a:gd name="connsiteY1" fmla="*/ 1832866 h 1838569"/>
                <a:gd name="connsiteX2" fmla="*/ 736808 w 782015"/>
                <a:gd name="connsiteY2" fmla="*/ 1609897 h 1838569"/>
                <a:gd name="connsiteX3" fmla="*/ 707723 w 782015"/>
                <a:gd name="connsiteY3" fmla="*/ 194531 h 1838569"/>
                <a:gd name="connsiteX4" fmla="*/ 213286 w 782015"/>
                <a:gd name="connsiteY4" fmla="*/ 29728 h 1838569"/>
                <a:gd name="connsiteX5" fmla="*/ 0 w 782015"/>
                <a:gd name="connsiteY5" fmla="*/ 359334 h 1838569"/>
                <a:gd name="connsiteX0" fmla="*/ 13610 w 766541"/>
                <a:gd name="connsiteY0" fmla="*/ 1580122 h 1837876"/>
                <a:gd name="connsiteX1" fmla="*/ 275371 w 766541"/>
                <a:gd name="connsiteY1" fmla="*/ 1832173 h 1837876"/>
                <a:gd name="connsiteX2" fmla="*/ 721334 w 766541"/>
                <a:gd name="connsiteY2" fmla="*/ 1609204 h 1837876"/>
                <a:gd name="connsiteX3" fmla="*/ 692249 w 766541"/>
                <a:gd name="connsiteY3" fmla="*/ 193838 h 1837876"/>
                <a:gd name="connsiteX4" fmla="*/ 197812 w 766541"/>
                <a:gd name="connsiteY4" fmla="*/ 29035 h 1837876"/>
                <a:gd name="connsiteX5" fmla="*/ 42695 w 766541"/>
                <a:gd name="connsiteY5" fmla="*/ 348946 h 183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541" h="1837876">
                  <a:moveTo>
                    <a:pt x="13610" y="1580122"/>
                  </a:moveTo>
                  <a:cubicBezTo>
                    <a:pt x="-55870" y="1684335"/>
                    <a:pt x="157417" y="1827326"/>
                    <a:pt x="275371" y="1832173"/>
                  </a:cubicBezTo>
                  <a:cubicBezTo>
                    <a:pt x="393325" y="1837020"/>
                    <a:pt x="651854" y="1882260"/>
                    <a:pt x="721334" y="1609204"/>
                  </a:cubicBezTo>
                  <a:cubicBezTo>
                    <a:pt x="790814" y="1336148"/>
                    <a:pt x="779503" y="457199"/>
                    <a:pt x="692249" y="193838"/>
                  </a:cubicBezTo>
                  <a:cubicBezTo>
                    <a:pt x="604995" y="-69523"/>
                    <a:pt x="306071" y="3184"/>
                    <a:pt x="197812" y="29035"/>
                  </a:cubicBezTo>
                  <a:cubicBezTo>
                    <a:pt x="89553" y="54886"/>
                    <a:pt x="42695" y="348946"/>
                    <a:pt x="42695" y="348946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46341" y="3504303"/>
              <a:ext cx="1076129" cy="693370"/>
            </a:xfrm>
            <a:custGeom>
              <a:avLst/>
              <a:gdLst>
                <a:gd name="connsiteX0" fmla="*/ 0 w 979180"/>
                <a:gd name="connsiteY0" fmla="*/ 24432 h 712727"/>
                <a:gd name="connsiteX1" fmla="*/ 349015 w 979180"/>
                <a:gd name="connsiteY1" fmla="*/ 34126 h 712727"/>
                <a:gd name="connsiteX2" fmla="*/ 814367 w 979180"/>
                <a:gd name="connsiteY2" fmla="*/ 354038 h 712727"/>
                <a:gd name="connsiteX3" fmla="*/ 979180 w 979180"/>
                <a:gd name="connsiteY3" fmla="*/ 712727 h 712727"/>
                <a:gd name="connsiteX0" fmla="*/ 0 w 979180"/>
                <a:gd name="connsiteY0" fmla="*/ 3458 h 691753"/>
                <a:gd name="connsiteX1" fmla="*/ 581691 w 979180"/>
                <a:gd name="connsiteY1" fmla="*/ 129484 h 691753"/>
                <a:gd name="connsiteX2" fmla="*/ 814367 w 979180"/>
                <a:gd name="connsiteY2" fmla="*/ 333064 h 691753"/>
                <a:gd name="connsiteX3" fmla="*/ 979180 w 979180"/>
                <a:gd name="connsiteY3" fmla="*/ 691753 h 691753"/>
                <a:gd name="connsiteX0" fmla="*/ 0 w 979180"/>
                <a:gd name="connsiteY0" fmla="*/ 5075 h 693370"/>
                <a:gd name="connsiteX1" fmla="*/ 581691 w 979180"/>
                <a:gd name="connsiteY1" fmla="*/ 131101 h 693370"/>
                <a:gd name="connsiteX2" fmla="*/ 814367 w 979180"/>
                <a:gd name="connsiteY2" fmla="*/ 334681 h 693370"/>
                <a:gd name="connsiteX3" fmla="*/ 979180 w 979180"/>
                <a:gd name="connsiteY3" fmla="*/ 693370 h 693370"/>
                <a:gd name="connsiteX0" fmla="*/ 0 w 1076129"/>
                <a:gd name="connsiteY0" fmla="*/ 5075 h 693370"/>
                <a:gd name="connsiteX1" fmla="*/ 581691 w 1076129"/>
                <a:gd name="connsiteY1" fmla="*/ 131101 h 693370"/>
                <a:gd name="connsiteX2" fmla="*/ 814367 w 1076129"/>
                <a:gd name="connsiteY2" fmla="*/ 334681 h 693370"/>
                <a:gd name="connsiteX3" fmla="*/ 1076129 w 1076129"/>
                <a:gd name="connsiteY3" fmla="*/ 693370 h 6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129" h="693370">
                  <a:moveTo>
                    <a:pt x="0" y="5075"/>
                  </a:moveTo>
                  <a:cubicBezTo>
                    <a:pt x="106643" y="-17545"/>
                    <a:pt x="445963" y="37389"/>
                    <a:pt x="581691" y="131101"/>
                  </a:cubicBezTo>
                  <a:cubicBezTo>
                    <a:pt x="717419" y="224813"/>
                    <a:pt x="731961" y="240970"/>
                    <a:pt x="814367" y="334681"/>
                  </a:cubicBezTo>
                  <a:cubicBezTo>
                    <a:pt x="896773" y="428392"/>
                    <a:pt x="1076129" y="693370"/>
                    <a:pt x="1076129" y="693370"/>
                  </a:cubicBezTo>
                </a:path>
              </a:pathLst>
            </a:cu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</p:spTree>
    <p:extLst>
      <p:ext uri="{BB962C8B-B14F-4D97-AF65-F5344CB8AC3E}">
        <p14:creationId xmlns:p14="http://schemas.microsoft.com/office/powerpoint/2010/main" val="5723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 vocabulary 160k words</a:t>
            </a:r>
          </a:p>
          <a:p>
            <a:r>
              <a:rPr lang="en-US" dirty="0" smtClean="0"/>
              <a:t>output vocabulary 80k words</a:t>
            </a:r>
          </a:p>
          <a:p>
            <a:pPr lvl="1"/>
            <a:r>
              <a:rPr lang="en-US" dirty="0" smtClean="0"/>
              <a:t>implemented as </a:t>
            </a:r>
            <a:r>
              <a:rPr lang="en-US" dirty="0" err="1" smtClean="0"/>
              <a:t>softmax</a:t>
            </a:r>
            <a:endParaRPr lang="en-US" dirty="0" smtClean="0"/>
          </a:p>
          <a:p>
            <a:r>
              <a:rPr lang="en-US" dirty="0" smtClean="0"/>
              <a:t>Use ensemble of 5 networks</a:t>
            </a:r>
          </a:p>
          <a:p>
            <a:r>
              <a:rPr lang="en-US" dirty="0" smtClean="0"/>
              <a:t>Sentence generation requires stochastic selection</a:t>
            </a:r>
          </a:p>
          <a:p>
            <a:pPr lvl="1"/>
            <a:r>
              <a:rPr lang="en-US" dirty="0" smtClean="0"/>
              <a:t>instead of selecting one word at random and feeding it back, keep track of top candidates</a:t>
            </a:r>
            <a:endParaRPr lang="en-US" dirty="0"/>
          </a:p>
          <a:p>
            <a:pPr lvl="1"/>
            <a:r>
              <a:rPr lang="en-US" dirty="0" smtClean="0"/>
              <a:t>left-to-right beam search decoder</a:t>
            </a:r>
          </a:p>
        </p:txBody>
      </p:sp>
    </p:spTree>
    <p:extLst>
      <p:ext uri="{BB962C8B-B14F-4D97-AF65-F5344CB8AC3E}">
        <p14:creationId xmlns:p14="http://schemas.microsoft.com/office/powerpoint/2010/main" val="653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English-to-French WMT-14 translation task (Workshop on Machine Translation, 2014)</a:t>
            </a:r>
          </a:p>
          <a:p>
            <a:r>
              <a:rPr lang="en-US" dirty="0" smtClean="0"/>
              <a:t>Ensemble of deep LSTM</a:t>
            </a:r>
          </a:p>
          <a:p>
            <a:pPr lvl="1"/>
            <a:r>
              <a:rPr lang="en-US" dirty="0" smtClean="0"/>
              <a:t>BLEU score 34.8</a:t>
            </a:r>
          </a:p>
          <a:p>
            <a:pPr lvl="1"/>
            <a:r>
              <a:rPr lang="en-US" dirty="0" smtClean="0"/>
              <a:t>“best result achieved by direct translation with a large neural net” [at the time]</a:t>
            </a:r>
          </a:p>
          <a:p>
            <a:r>
              <a:rPr lang="en-US" dirty="0" smtClean="0"/>
              <a:t>Using ensemble to rescore 1000-best lists of results produced by statistical machine translation systems</a:t>
            </a:r>
          </a:p>
          <a:p>
            <a:pPr lvl="1"/>
            <a:r>
              <a:rPr lang="en-US" dirty="0" smtClean="0"/>
              <a:t>BLEU score 36.5</a:t>
            </a:r>
          </a:p>
          <a:p>
            <a:r>
              <a:rPr lang="en-US" dirty="0" smtClean="0"/>
              <a:t>Best published result</a:t>
            </a:r>
          </a:p>
          <a:p>
            <a:pPr lvl="1"/>
            <a:r>
              <a:rPr lang="en-US" dirty="0" smtClean="0"/>
              <a:t>BLEU score 37.0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98366" y="4259484"/>
            <a:ext cx="6875400" cy="2453089"/>
            <a:chOff x="5098366" y="4259484"/>
            <a:chExt cx="6875400" cy="2453089"/>
          </a:xfrm>
        </p:grpSpPr>
        <p:pic>
          <p:nvPicPr>
            <p:cNvPr id="4" name="Picture 3" descr="Screen Shot 2015-03-18 at 12.20.17 A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8366" y="4259484"/>
              <a:ext cx="6875400" cy="24530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880860" y="5074920"/>
              <a:ext cx="571500" cy="171450"/>
            </a:xfrm>
            <a:prstGeom prst="rect">
              <a:avLst/>
            </a:prstGeom>
            <a:solidFill>
              <a:srgbClr val="FFC000">
                <a:alpha val="5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13270" y="5227320"/>
              <a:ext cx="571500" cy="171450"/>
            </a:xfrm>
            <a:prstGeom prst="rect">
              <a:avLst/>
            </a:prstGeom>
            <a:solidFill>
              <a:srgbClr val="FFC000">
                <a:alpha val="5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94220" y="5402580"/>
              <a:ext cx="571500" cy="171450"/>
            </a:xfrm>
            <a:prstGeom prst="rect">
              <a:avLst/>
            </a:prstGeom>
            <a:solidFill>
              <a:srgbClr val="FFC000">
                <a:alpha val="5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98030" y="5612130"/>
              <a:ext cx="571500" cy="171450"/>
            </a:xfrm>
            <a:prstGeom prst="rect">
              <a:avLst/>
            </a:prstGeom>
            <a:solidFill>
              <a:srgbClr val="FFC000">
                <a:alpha val="5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24700" y="5775960"/>
              <a:ext cx="571500" cy="171450"/>
            </a:xfrm>
            <a:prstGeom prst="rect">
              <a:avLst/>
            </a:prstGeom>
            <a:solidFill>
              <a:srgbClr val="FFC000">
                <a:alpha val="5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4" name="Content Placeholder 3" descr="Screen Shot 2015-03-18 at 12.22.11 AM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86" r="-10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7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</a:t>
            </a:r>
            <a:r>
              <a:rPr lang="en-US" dirty="0" err="1" smtClean="0"/>
              <a:t>LSTM</a:t>
            </a:r>
            <a:r>
              <a:rPr lang="en-US" baseline="-25000" dirty="0" err="1" smtClean="0"/>
              <a:t>in</a:t>
            </a:r>
            <a:r>
              <a:rPr lang="en-US" dirty="0" smtClean="0"/>
              <a:t>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7 at 11.38.56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09" y="2266754"/>
            <a:ext cx="8092177" cy="37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Translate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6412831"/>
            <a:ext cx="11176000" cy="1133061"/>
          </a:xfrm>
        </p:spPr>
        <p:txBody>
          <a:bodyPr>
            <a:normAutofit/>
          </a:bodyPr>
          <a:lstStyle/>
          <a:p>
            <a:pPr algn="ctr"/>
            <a:r>
              <a:rPr lang="en-US" sz="1500" b="0" dirty="0">
                <a:hlinkClick r:id="rId4"/>
              </a:rPr>
              <a:t>https://youtu.be/3-rfBsWmo0M</a:t>
            </a: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14" y="1464968"/>
            <a:ext cx="8750968" cy="2894355"/>
          </a:xfrm>
          <a:prstGeom prst="rect">
            <a:avLst/>
          </a:prstGeom>
        </p:spPr>
      </p:pic>
      <p:pic>
        <p:nvPicPr>
          <p:cNvPr id="4" name="えぐ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0" y="146496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Language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Try predicting word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given previous words in string</a:t>
                </a:r>
              </a:p>
              <a:p>
                <a:pPr lvl="1"/>
                <a:r>
                  <a:rPr lang="en-US" dirty="0" smtClean="0"/>
                  <a:t>“I like to eat peanut butter and …”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err="1" smtClean="0">
                            <a:latin typeface="Cambria Math" charset="0"/>
                          </a:rPr>
                          <m:t>𝒘</m:t>
                        </m:r>
                        <m:r>
                          <a:rPr lang="en-US" b="1" i="1" baseline="-25000" dirty="0" err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dirty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1" i="1" dirty="0" smtClean="0">
                        <a:latin typeface="Cambria Math" charset="0"/>
                      </a:rPr>
                      <m:t>𝒘</m:t>
                    </m:r>
                    <m:r>
                      <a:rPr lang="en-US" b="1" i="1" baseline="-25000" dirty="0" smtClean="0">
                        <a:latin typeface="Cambria Math" charset="0"/>
                      </a:rPr>
                      <m:t>𝟏</m:t>
                    </m:r>
                    <m:r>
                      <a:rPr lang="en-US" b="1" i="1" dirty="0" smtClean="0">
                        <a:latin typeface="Cambria Math" charset="0"/>
                      </a:rPr>
                      <m:t>, </m:t>
                    </m:r>
                    <m:r>
                      <a:rPr lang="en-US" b="1" i="1" dirty="0" smtClean="0">
                        <a:latin typeface="Cambria Math" charset="0"/>
                      </a:rPr>
                      <m:t>𝒘</m:t>
                    </m:r>
                    <m:r>
                      <a:rPr lang="en-US" b="1" i="1" baseline="-25000" dirty="0" smtClean="0">
                        <a:latin typeface="Cambria Math" charset="0"/>
                      </a:rPr>
                      <m:t>𝟐</m:t>
                    </m:r>
                    <m:r>
                      <a:rPr lang="en-US" b="1" i="1" dirty="0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Why can’t you do this with a conditional probability table?</a:t>
                </a:r>
              </a:p>
              <a:p>
                <a:r>
                  <a:rPr lang="en-US" dirty="0" smtClean="0"/>
                  <a:t>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𝒏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order Markov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𝑷</m:t>
                    </m:r>
                    <m:r>
                      <a:rPr lang="en-US" b="1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𝒏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2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BIDIRECTIONAL NETS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bidirectional </a:t>
            </a:r>
            <a:r>
              <a:rPr lang="en-US" dirty="0" err="1" smtClean="0"/>
              <a:t>lstm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possibility:</a:t>
            </a:r>
          </a:p>
          <a:p>
            <a:r>
              <a:rPr lang="en-US" dirty="0"/>
              <a:t>https://</a:t>
            </a:r>
            <a:r>
              <a:rPr lang="en-US" dirty="0" err="1"/>
              <a:t>pdfs.semanticscholar.org</a:t>
            </a:r>
            <a:r>
              <a:rPr lang="en-US"/>
              <a:t>/325e/918672ef37fddb3ebb8fc426c2ce41f7f7a0.pdf</a:t>
            </a:r>
          </a:p>
        </p:txBody>
      </p:sp>
    </p:spTree>
    <p:extLst>
      <p:ext uri="{BB962C8B-B14F-4D97-AF65-F5344CB8AC3E}">
        <p14:creationId xmlns:p14="http://schemas.microsoft.com/office/powerpoint/2010/main" val="135470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order </a:t>
                </a:r>
                <a:r>
                  <a:rPr lang="en-US" dirty="0"/>
                  <a:t>M</a:t>
                </a:r>
                <a:r>
                  <a:rPr lang="en-US" dirty="0" smtClean="0"/>
                  <a:t>arkov model needs data on sequences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𝒏</m:t>
                    </m:r>
                    <m:r>
                      <a:rPr lang="en-US" b="1" i="1" dirty="0" smtClean="0">
                        <a:latin typeface="Cambria Math" charset="0"/>
                      </a:rPr>
                      <m:t>+</m:t>
                    </m:r>
                    <m:r>
                      <a:rPr lang="en-US" b="1" i="1" dirty="0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 words</a:t>
                </a:r>
              </a:p>
              <a:p>
                <a:r>
                  <a:rPr lang="en-US" dirty="0" smtClean="0">
                    <a:hlinkClick r:id="rId2"/>
                  </a:rPr>
                  <a:t>Google n-gram viewer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0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Order Model Is Practical?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~170k words in use in English</a:t>
            </a:r>
          </a:p>
          <a:p>
            <a:r>
              <a:rPr lang="en-US" dirty="0" smtClean="0"/>
              <a:t>~20k word (families) in use by an educated speaker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Markov model</a:t>
            </a:r>
          </a:p>
          <a:p>
            <a:pPr lvl="1"/>
            <a:r>
              <a:rPr lang="en-US" dirty="0" smtClean="0"/>
              <a:t>400M cells</a:t>
            </a:r>
          </a:p>
          <a:p>
            <a:pPr lvl="1"/>
            <a:r>
              <a:rPr lang="en-US" dirty="0" smtClean="0"/>
              <a:t>if common bigrams are 1000 more likely than uncommon bigrams, then you need 400B examples to train a decent bigram model</a:t>
            </a:r>
          </a:p>
          <a:p>
            <a:r>
              <a:rPr lang="en-US" dirty="0" smtClean="0"/>
              <a:t>Higher order Markov models</a:t>
            </a:r>
          </a:p>
          <a:p>
            <a:pPr lvl="1"/>
            <a:r>
              <a:rPr lang="en-US" dirty="0" smtClean="0"/>
              <a:t>data </a:t>
            </a:r>
            <a:r>
              <a:rPr lang="en-US" dirty="0" err="1" smtClean="0"/>
              <a:t>sparsity</a:t>
            </a:r>
            <a:r>
              <a:rPr lang="en-US" dirty="0" smtClean="0"/>
              <a:t> problem grows exponentially worse</a:t>
            </a:r>
          </a:p>
          <a:p>
            <a:r>
              <a:rPr lang="en-US" dirty="0" smtClean="0"/>
              <a:t>Google gang is elusive, but based on conversations, maybe they’re up to 7</a:t>
            </a:r>
            <a:r>
              <a:rPr lang="en-US" baseline="30000" dirty="0" smtClean="0"/>
              <a:t>th</a:t>
            </a:r>
            <a:r>
              <a:rPr lang="en-US" dirty="0" smtClean="0"/>
              <a:t> or 8</a:t>
            </a:r>
            <a:r>
              <a:rPr lang="en-US" baseline="30000" dirty="0" smtClean="0"/>
              <a:t>th</a:t>
            </a:r>
            <a:r>
              <a:rPr lang="en-US" dirty="0" smtClean="0"/>
              <a:t> order models</a:t>
            </a:r>
          </a:p>
          <a:p>
            <a:pPr lvl="1"/>
            <a:r>
              <a:rPr lang="en-US" dirty="0" smtClean="0"/>
              <a:t>Tricks like smoothing, stemming, adaptive context, etc.</a:t>
            </a:r>
          </a:p>
        </p:txBody>
      </p:sp>
      <p:pic>
        <p:nvPicPr>
          <p:cNvPr id="4" name="Picture 3" descr="Screen Shot 2015-03-17 at 10.02.18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50" y="5980489"/>
            <a:ext cx="6981265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Probabilistic Language Models</a:t>
            </a:r>
            <a:br>
              <a:rPr lang="en-US" dirty="0" smtClean="0"/>
            </a:b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912" dirty="0" err="1">
                <a:solidFill>
                  <a:schemeClr val="bg1">
                    <a:lumMod val="50000"/>
                  </a:schemeClr>
                </a:solidFill>
              </a:rPr>
              <a:t>Bengio</a:t>
            </a:r>
            <a:r>
              <a:rPr lang="en-US" sz="2912" dirty="0">
                <a:solidFill>
                  <a:schemeClr val="bg1">
                    <a:lumMod val="50000"/>
                  </a:schemeClr>
                </a:solidFill>
              </a:rPr>
              <a:t> et al., 2003)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Instead of treating words as tokens, exploit semantic similarity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earn a distributed representation of words that will allow sentences like these to be seen as similar</a:t>
                </a:r>
              </a:p>
              <a:p>
                <a:pPr lvl="2"/>
                <a:r>
                  <a:rPr lang="en-US" dirty="0" smtClean="0"/>
                  <a:t>The cat is walking in the bedroom.</a:t>
                </a:r>
                <a:br>
                  <a:rPr lang="en-US" dirty="0" smtClean="0"/>
                </a:br>
                <a:r>
                  <a:rPr lang="en-US" dirty="0" smtClean="0"/>
                  <a:t>A dog was walking in the room.</a:t>
                </a:r>
                <a:br>
                  <a:rPr lang="en-US" dirty="0" smtClean="0"/>
                </a:br>
                <a:r>
                  <a:rPr lang="en-US" dirty="0" smtClean="0"/>
                  <a:t>The cat is running in a room.</a:t>
                </a:r>
                <a:br>
                  <a:rPr lang="en-US" dirty="0" smtClean="0"/>
                </a:br>
                <a:r>
                  <a:rPr lang="en-US" dirty="0" smtClean="0"/>
                  <a:t>The dog was running in the bedroom.</a:t>
                </a:r>
                <a:br>
                  <a:rPr lang="en-US" dirty="0" smtClean="0"/>
                </a:br>
                <a:r>
                  <a:rPr lang="en-US" dirty="0" smtClean="0"/>
                  <a:t>etc.</a:t>
                </a:r>
              </a:p>
              <a:p>
                <a:pPr lvl="1"/>
                <a:r>
                  <a:rPr lang="en-US" dirty="0" smtClean="0"/>
                  <a:t>Use a neural net to represent the conditional probability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𝑷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Learn the word representation and the probability function simultaneously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8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Neural probabilistic language models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95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Properties Of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5840" y="1371604"/>
                <a:ext cx="4675543" cy="47545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Adding a word to vocabulary</a:t>
                </a:r>
              </a:p>
              <a:p>
                <a:pPr lvl="1"/>
                <a:r>
                  <a:rPr lang="en-US" dirty="0" smtClean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dirty="0" smtClean="0">
                            <a:latin typeface="Cambria Math" charset="0"/>
                          </a:rPr>
                          <m:t>𝑯</m:t>
                        </m:r>
                        <m:r>
                          <a:rPr lang="en-US" b="1" i="1" dirty="0" smtClean="0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connections</a:t>
                </a:r>
              </a:p>
              <a:p>
                <a:r>
                  <a:rPr lang="en-US" dirty="0" smtClean="0"/>
                  <a:t>Increasing model order</a:t>
                </a:r>
              </a:p>
              <a:p>
                <a:pPr lvl="1"/>
                <a:r>
                  <a:rPr lang="en-US" dirty="0" smtClean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𝑯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𝑯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connections</a:t>
                </a:r>
              </a:p>
              <a:p>
                <a:r>
                  <a:rPr lang="en-US" dirty="0" smtClean="0"/>
                  <a:t>Compare to exponential growth with probability table look up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5840" y="1371604"/>
                <a:ext cx="4675543" cy="4754562"/>
              </a:xfrm>
              <a:blipFill rotWithShape="0">
                <a:blip r:embed="rId2"/>
                <a:stretch>
                  <a:fillRect l="-391" t="-1154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Shot 2015-03-17 at 9.53.03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742" y="1443546"/>
            <a:ext cx="4852147" cy="433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84137" y="4471994"/>
            <a:ext cx="524503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/>
              <a:t>H</a:t>
            </a:r>
            <a:r>
              <a:rPr lang="en-US" sz="2735" b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4137" y="3280627"/>
            <a:ext cx="524503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/>
              <a:t>H</a:t>
            </a:r>
            <a:r>
              <a:rPr lang="en-US" sz="2735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72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11176000" cy="517966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Perplexity</a:t>
                </a:r>
              </a:p>
              <a:p>
                <a:pPr lvl="1"/>
                <a:r>
                  <a:rPr lang="en-US" dirty="0" smtClean="0"/>
                  <a:t>geometric average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/</m:t>
                    </m:r>
                    <m:r>
                      <a:rPr lang="en-US" b="1" i="1" smtClean="0">
                        <a:latin typeface="Cambria Math" charset="0"/>
                      </a:rPr>
                      <m:t>𝑷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|</m:t>
                    </m:r>
                    <m:r>
                      <a:rPr lang="en-US" b="1" i="0" smtClean="0">
                        <a:latin typeface="Cambria Math" charset="0"/>
                      </a:rPr>
                      <m:t>𝐦𝐨𝐝𝐞𝐥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smaller is better</a:t>
                </a:r>
              </a:p>
              <a:p>
                <a:r>
                  <a:rPr lang="en-US" dirty="0" smtClean="0"/>
                  <a:t>Corpora</a:t>
                </a:r>
              </a:p>
              <a:p>
                <a:pPr lvl="1"/>
                <a:r>
                  <a:rPr lang="en-US" dirty="0" smtClean="0"/>
                  <a:t>Brown</a:t>
                </a:r>
              </a:p>
              <a:p>
                <a:pPr lvl="2"/>
                <a:r>
                  <a:rPr lang="en-US" dirty="0" smtClean="0"/>
                  <a:t>1.18M word tokens, 48k word types</a:t>
                </a:r>
              </a:p>
              <a:p>
                <a:pPr lvl="2"/>
                <a:r>
                  <a:rPr lang="en-US" dirty="0" smtClean="0"/>
                  <a:t>vocabulary size reduced to 16,383 by merging rare words</a:t>
                </a:r>
              </a:p>
              <a:p>
                <a:pPr lvl="2"/>
                <a:r>
                  <a:rPr lang="en-US" dirty="0" smtClean="0"/>
                  <a:t>800k used for training, 200k for validation, 181k for testing</a:t>
                </a:r>
              </a:p>
              <a:p>
                <a:pPr lvl="1"/>
                <a:r>
                  <a:rPr lang="en-US" dirty="0" smtClean="0"/>
                  <a:t>AP</a:t>
                </a:r>
              </a:p>
              <a:p>
                <a:pPr lvl="2"/>
                <a:r>
                  <a:rPr lang="en-US" dirty="0" smtClean="0"/>
                  <a:t>16M word tokens, 149k word types</a:t>
                </a:r>
              </a:p>
              <a:p>
                <a:pPr lvl="2"/>
                <a:r>
                  <a:rPr lang="en-US" dirty="0" smtClean="0"/>
                  <a:t>vocabulary size reduced to 17964 by merging rare word, ignoring case</a:t>
                </a:r>
              </a:p>
              <a:p>
                <a:pPr lvl="2"/>
                <a:r>
                  <a:rPr lang="en-US" dirty="0" smtClean="0"/>
                  <a:t>14M training, 1M validation, 1M testing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5179667"/>
              </a:xfrm>
              <a:blipFill rotWithShape="0">
                <a:blip r:embed="rId2"/>
                <a:stretch>
                  <a:fillRect t="-1647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3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100806</TotalTime>
  <Words>1264</Words>
  <Application>Microsoft Macintosh PowerPoint</Application>
  <PresentationFormat>Widescreen</PresentationFormat>
  <Paragraphs>223</Paragraphs>
  <Slides>30</Slides>
  <Notes>7</Notes>
  <HiddenSlides>3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PowerPoint Presentation</vt:lpstr>
      <vt:lpstr>CSCI 5922 Neural Networks and Deep Learning  Language Modeling </vt:lpstr>
      <vt:lpstr>Statistical Language Models</vt:lpstr>
      <vt:lpstr>N-grams</vt:lpstr>
      <vt:lpstr>What Order Model Is Practical?</vt:lpstr>
      <vt:lpstr>Neural Probabilistic Language Models (Bengio et al., 2003)</vt:lpstr>
      <vt:lpstr>Hinton Video</vt:lpstr>
      <vt:lpstr>Scaling Properties Of Model</vt:lpstr>
      <vt:lpstr>Performance</vt:lpstr>
      <vt:lpstr>Performance</vt:lpstr>
      <vt:lpstr>Model Mixture</vt:lpstr>
      <vt:lpstr>Hinton Video</vt:lpstr>
      <vt:lpstr>Continuous Bag of Words (CBOW) (Mikolov, Chen, Corrado, &amp; Dean, 2013)</vt:lpstr>
      <vt:lpstr>Skip-gram model (Mikolov, Chen, Corrado, &amp; Dean, 2013)</vt:lpstr>
      <vt:lpstr>Training Procedure</vt:lpstr>
      <vt:lpstr>Word Relationship Test</vt:lpstr>
      <vt:lpstr>PowerPoint Presentation</vt:lpstr>
      <vt:lpstr>Domain Adaptation For Large-Scale Sentiment Classification (Glorot, Bordes, Bengio, 2011)</vt:lpstr>
      <vt:lpstr>Transfer Learning Problem a.k.a. Domain Adaptation</vt:lpstr>
      <vt:lpstr>Approach</vt:lpstr>
      <vt:lpstr>Comparison</vt:lpstr>
      <vt:lpstr>Comparison On Larger Data Set</vt:lpstr>
      <vt:lpstr>Sequence-To-Sequence Learning (Sutskever, Vinyals, Le, 2014)</vt:lpstr>
      <vt:lpstr>Approach</vt:lpstr>
      <vt:lpstr>Details</vt:lpstr>
      <vt:lpstr>Evaluation</vt:lpstr>
      <vt:lpstr>Translation</vt:lpstr>
      <vt:lpstr>Interpreting LSTMin Representations</vt:lpstr>
      <vt:lpstr>Google Translate Fails</vt:lpstr>
      <vt:lpstr>BIDIRECTIONAL NETS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5018</cp:revision>
  <cp:lastPrinted>2016-03-26T19:02:22Z</cp:lastPrinted>
  <dcterms:created xsi:type="dcterms:W3CDTF">2015-11-30T16:35:29Z</dcterms:created>
  <dcterms:modified xsi:type="dcterms:W3CDTF">2017-11-27T20:53:35Z</dcterms:modified>
  <cp:category/>
</cp:coreProperties>
</file>