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A09D00"/>
    <a:srgbClr val="663F00"/>
    <a:srgbClr val="27D5F0"/>
    <a:srgbClr val="00B2B2"/>
    <a:srgbClr val="0000FF"/>
    <a:srgbClr val="A50002"/>
    <a:srgbClr val="B419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9"/>
    <p:restoredTop sz="85512"/>
  </p:normalViewPr>
  <p:slideViewPr>
    <p:cSldViewPr snapToGrid="0" snapToObjects="1">
      <p:cViewPr varScale="1">
        <p:scale>
          <a:sx n="90" d="100"/>
          <a:sy n="90" d="100"/>
        </p:scale>
        <p:origin x="216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position</a:t>
            </a:r>
          </a:p>
          <a:p>
            <a:r>
              <a:rPr lang="en-US" baseline="0" dirty="0" smtClean="0"/>
              <a:t>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people love to talk about history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know it's really annoying to young people but now that </a:t>
            </a:r>
            <a:r>
              <a:rPr lang="en-US" dirty="0" err="1" smtClean="0"/>
              <a:t>i'm</a:t>
            </a:r>
            <a:r>
              <a:rPr lang="en-US" dirty="0" smtClean="0"/>
              <a:t> old </a:t>
            </a:r>
            <a:r>
              <a:rPr lang="en-US" dirty="0" err="1" smtClean="0"/>
              <a:t>i</a:t>
            </a:r>
            <a:r>
              <a:rPr lang="en-US" dirty="0" smtClean="0"/>
              <a:t> understand.</a:t>
            </a:r>
          </a:p>
          <a:p>
            <a:r>
              <a:rPr lang="en-US" dirty="0" smtClean="0"/>
              <a:t>and history is particularly relevant for the topics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i'll</a:t>
            </a:r>
            <a:r>
              <a:rPr lang="en-US" baseline="0" dirty="0" smtClean="0"/>
              <a:t> be presenting.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it’ll help you appreciate how all this new exciting stuff is really old and not so new.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9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computational complexity analysis: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how does learning time scal</a:t>
            </a:r>
            <a:r>
              <a:rPr lang="en-US" baseline="0" dirty="0" smtClean="0"/>
              <a:t>e with size of problem?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how does network size scale with problem?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How much information does each weight need to represent?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Are there classes of functions that can or cannot be computed by </a:t>
            </a:r>
            <a:r>
              <a:rPr lang="en-US" baseline="0" dirty="0" err="1" smtClean="0"/>
              <a:t>perceptrons</a:t>
            </a:r>
            <a:r>
              <a:rPr lang="en-US" baseline="0" dirty="0" smtClean="0"/>
              <a:t> of a certain architecture?</a:t>
            </a:r>
          </a:p>
          <a:p>
            <a:pPr marL="628650" lvl="1" indent="-171450">
              <a:buFontTx/>
              <a:buChar char="•"/>
            </a:pPr>
            <a:r>
              <a:rPr lang="en-US" dirty="0" smtClean="0"/>
              <a:t>e.g., translation invariant pattern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technologyreview.com/s/603384/machine-vision-helps-spot-new-drug-treatments/" TargetMode="External"/><Relationship Id="rId14" Type="http://schemas.openxmlformats.org/officeDocument/2006/relationships/hyperlink" Target="https://www.extremetech.com/extreme/233746-ai-beats-doctors-at-visual-diagnosis-observes-many-times-more-lung-cancer-signals" TargetMode="External"/><Relationship Id="rId15" Type="http://schemas.openxmlformats.org/officeDocument/2006/relationships/hyperlink" Target="http://searchhealthit.techtarget.com/news/4500257171/IBM-Watson-Health-teams-with-Medtronic-to-fight-diabetes" TargetMode="External"/><Relationship Id="rId16" Type="http://schemas.openxmlformats.org/officeDocument/2006/relationships/hyperlink" Target="https://www.wired.com/2016/11/googles-ai-reads-retinas-prevent-blindness-diabetics/" TargetMode="External"/><Relationship Id="rId17" Type="http://schemas.openxmlformats.org/officeDocument/2006/relationships/hyperlink" Target="http://www.forbes.com/sites/jenniferhicks/2016/07/27/artificial-intelligence-and-data-driven-medicine/#c9f47d55af88" TargetMode="External"/><Relationship Id="rId18" Type="http://schemas.openxmlformats.org/officeDocument/2006/relationships/hyperlink" Target="http://www.fiercebiotech.com/medical-devices/zebra-medical-s-latest-algorithm-detects-vertebral-compression-fractures" TargetMode="External"/><Relationship Id="rId19" Type="http://schemas.openxmlformats.org/officeDocument/2006/relationships/hyperlink" Target="https://www.newscientist.com/article/2120856-ai-learns-to-solve-quantum-state-of-many-particles-at-once/" TargetMode="External"/><Relationship Id="rId50" Type="http://schemas.openxmlformats.org/officeDocument/2006/relationships/hyperlink" Target="https://www.indiehackers.com/businesses/logojoy" TargetMode="External"/><Relationship Id="rId51" Type="http://schemas.openxmlformats.org/officeDocument/2006/relationships/hyperlink" Target="http://www.newyorker.com/magazine/2016/11/28/cooking-with-chef-watson-ibms-artificial-intelligence-app" TargetMode="External"/><Relationship Id="rId52" Type="http://schemas.openxmlformats.org/officeDocument/2006/relationships/hyperlink" Target="http://www.ibtimes.co.uk/associated-press-expand-its-sports-coverage-by-using-ai-write-minor-league-baseball-articles-1568804" TargetMode="External"/><Relationship Id="rId53" Type="http://schemas.openxmlformats.org/officeDocument/2006/relationships/hyperlink" Target="https://www.theguardian.com/technology/2016/jun/10/artificial-intelligence-screenplay-sunspring-silicon-valley-thomas-middleditch-ai" TargetMode="External"/><Relationship Id="rId54" Type="http://schemas.openxmlformats.org/officeDocument/2006/relationships/hyperlink" Target="http://www.bbc.co.uk/news/technology-14067785" TargetMode="External"/><Relationship Id="rId55" Type="http://schemas.openxmlformats.org/officeDocument/2006/relationships/hyperlink" Target="https://qz.com/571007/the-magic-that-makes-spotifys-discover-weekly-playlists-so-damn-good/" TargetMode="External"/><Relationship Id="rId56" Type="http://schemas.openxmlformats.org/officeDocument/2006/relationships/hyperlink" Target="https://www.technologyreview.com/s/602949/ai-has-beaten-humans-at-lip-reading/" TargetMode="External"/><Relationship Id="rId57" Type="http://schemas.openxmlformats.org/officeDocument/2006/relationships/hyperlink" Target="http://uk.businessinsider.com/googles-400-million-acquisition-of-deepmind-is-looking-good-2016-7" TargetMode="External"/><Relationship Id="rId58" Type="http://schemas.openxmlformats.org/officeDocument/2006/relationships/hyperlink" Target="https://techcrunch.com/2016/03/24/microsoft-silences-its-new-a-i-bot-tay-after-twitter-users-teach-it-racism/" TargetMode="External"/><Relationship Id="rId59" Type="http://schemas.openxmlformats.org/officeDocument/2006/relationships/hyperlink" Target="http://www.wired.co.uk/article/artificial-intelligence-social-impact-deepmind" TargetMode="External"/><Relationship Id="rId40" Type="http://schemas.openxmlformats.org/officeDocument/2006/relationships/hyperlink" Target="https://www.youtube.com/watch?v=V1eYniJ0Rnk" TargetMode="External"/><Relationship Id="rId41" Type="http://schemas.openxmlformats.org/officeDocument/2006/relationships/hyperlink" Target="http://www.wired.co.uk/article/alphago-deepmind-google-wins-lee-sedol" TargetMode="External"/><Relationship Id="rId42" Type="http://schemas.openxmlformats.org/officeDocument/2006/relationships/hyperlink" Target="https://www.wired.com/2017/02/libratus/" TargetMode="External"/><Relationship Id="rId43" Type="http://schemas.openxmlformats.org/officeDocument/2006/relationships/hyperlink" Target="https://x.ai/" TargetMode="External"/><Relationship Id="rId44" Type="http://schemas.openxmlformats.org/officeDocument/2006/relationships/hyperlink" Target="https://www.getvi.com/" TargetMode="External"/><Relationship Id="rId45" Type="http://schemas.openxmlformats.org/officeDocument/2006/relationships/hyperlink" Target="http://www.diffblue.com/" TargetMode="External"/><Relationship Id="rId46" Type="http://schemas.openxmlformats.org/officeDocument/2006/relationships/hyperlink" Target="https://www.nextplatform.com/2016/05/18/climate-research-first-push-deep-learning-traditional-supercomputers/" TargetMode="External"/><Relationship Id="rId47" Type="http://schemas.openxmlformats.org/officeDocument/2006/relationships/hyperlink" Target="http://uk.businessinsider.com/the-science-how-vincent-van-gogh-saw-the-world-2015-9?r=US&amp;IR=T" TargetMode="External"/><Relationship Id="rId48" Type="http://schemas.openxmlformats.org/officeDocument/2006/relationships/hyperlink" Target="https://motherboard.vice.com/en_us/article/the-poem-that-passed-the-turing-test" TargetMode="External"/><Relationship Id="rId49" Type="http://schemas.openxmlformats.org/officeDocument/2006/relationships/hyperlink" Target="https://thenextweb.com/artificial-intelligence/2017/02/11/how-creative-ai-can-change-the-future-of-music-for-everyon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logs.microsoft.com/next/2015/12/10/microsoft-researchers-win-imagenet-computer-vision-challenge/#sm.00011ulm32c91eopqh115isfphjub" TargetMode="External"/><Relationship Id="rId3" Type="http://schemas.openxmlformats.org/officeDocument/2006/relationships/hyperlink" Target="http://www.nature.com/news/google-s-ai-reasons-its-way-around-the-london-underground-1.20784?WT.mc_id=TWT_NatureNews" TargetMode="External"/><Relationship Id="rId4" Type="http://schemas.openxmlformats.org/officeDocument/2006/relationships/hyperlink" Target="http://www.theregister.co.uk/2016/10/19/microsoft_speech_recognition/" TargetMode="External"/><Relationship Id="rId5" Type="http://schemas.openxmlformats.org/officeDocument/2006/relationships/hyperlink" Target="http://www.nature.com/news/deep-learning-boosts-google-translate-tool-1.20696" TargetMode="External"/><Relationship Id="rId6" Type="http://schemas.openxmlformats.org/officeDocument/2006/relationships/hyperlink" Target="https://deepmind.com/blog/wavenet-generative-model-raw-audio/" TargetMode="External"/><Relationship Id="rId7" Type="http://schemas.openxmlformats.org/officeDocument/2006/relationships/hyperlink" Target="https://www.wired.com/2016/11/googles-search-engine-can-now-answer-questions-human-help" TargetMode="External"/><Relationship Id="rId8" Type="http://schemas.openxmlformats.org/officeDocument/2006/relationships/hyperlink" Target="http://www.wired.co.uk/article/microsoft-predict-emotions-artificial-intelligence" TargetMode="External"/><Relationship Id="rId9" Type="http://schemas.openxmlformats.org/officeDocument/2006/relationships/hyperlink" Target="http://www.beyondverbal.com/" TargetMode="External"/><Relationship Id="rId30" Type="http://schemas.openxmlformats.org/officeDocument/2006/relationships/hyperlink" Target="http://www.pymnts.com/news/investment-tracker/2017/ai-payments-fraud-solution-startup-fraugster-venture-capital/" TargetMode="External"/><Relationship Id="rId31" Type="http://schemas.openxmlformats.org/officeDocument/2006/relationships/hyperlink" Target="https://www.wired.com/2016/01/the-rise-of-the-artificially-intelligent-hedge-fund/" TargetMode="External"/><Relationship Id="rId32" Type="http://schemas.openxmlformats.org/officeDocument/2006/relationships/hyperlink" Target="https://blog.lemonade.com/2017/01/01/lemonade-sets-new-world-record/" TargetMode="External"/><Relationship Id="rId33" Type="http://schemas.openxmlformats.org/officeDocument/2006/relationships/hyperlink" Target="http://www.ucl.ac.uk/news/news-articles/1016/241016-AI-predicts-outcomes-human-rights-trials" TargetMode="External"/><Relationship Id="rId34" Type="http://schemas.openxmlformats.org/officeDocument/2006/relationships/hyperlink" Target="https://futurism.com/artificially-intelligent-lawyer-ross-hired-first-official-law-firm/" TargetMode="External"/><Relationship Id="rId35" Type="http://schemas.openxmlformats.org/officeDocument/2006/relationships/hyperlink" Target="http://www.legalweek.com/sites/legalweek/2016/09/14/slaughters-strikes-deal-with-ai-technology-startup-luminance/?slreturn=20170116173944" TargetMode="External"/><Relationship Id="rId36" Type="http://schemas.openxmlformats.org/officeDocument/2006/relationships/hyperlink" Target="https://www.legalrobot.com/" TargetMode="External"/><Relationship Id="rId37" Type="http://schemas.openxmlformats.org/officeDocument/2006/relationships/hyperlink" Target="http://www.tomshardware.com/news/ai-system-takes-intelligence-test,33462.html" TargetMode="External"/><Relationship Id="rId38" Type="http://schemas.openxmlformats.org/officeDocument/2006/relationships/hyperlink" Target="http://www.bbc.co.uk/news/technology-12491688" TargetMode="External"/><Relationship Id="rId39" Type="http://schemas.openxmlformats.org/officeDocument/2006/relationships/hyperlink" Target="https://www.youtube.com/watch?v=qv6UVOQ0F44" TargetMode="External"/><Relationship Id="rId20" Type="http://schemas.openxmlformats.org/officeDocument/2006/relationships/hyperlink" Target="http://www.digitaltrends.com/computing/ai-crop-disease/" TargetMode="External"/><Relationship Id="rId21" Type="http://schemas.openxmlformats.org/officeDocument/2006/relationships/hyperlink" Target="https://www.wired.com/2016/05/future-humanitys-food-supply-hands-ai/" TargetMode="External"/><Relationship Id="rId22" Type="http://schemas.openxmlformats.org/officeDocument/2006/relationships/hyperlink" Target="http://www.theverge.com/2016/8/4/12369494/descartes-artificial-intelligence-crop-predictions-usda" TargetMode="External"/><Relationship Id="rId23" Type="http://schemas.openxmlformats.org/officeDocument/2006/relationships/hyperlink" Target="https://cloud.google.com/blog/big-data/2016/08/how-a-japanese-cucumber-farmer-is-using-deep-learning-and-tensorflow" TargetMode="External"/><Relationship Id="rId24" Type="http://schemas.openxmlformats.org/officeDocument/2006/relationships/hyperlink" Target="http://www.popsci.com/article/gadgets/defend-your-home-artificial-intelligence" TargetMode="External"/><Relationship Id="rId25" Type="http://schemas.openxmlformats.org/officeDocument/2006/relationships/hyperlink" Target="http://www.wired.co.uk/article/google-artificial-intelligence-encryption" TargetMode="External"/><Relationship Id="rId26" Type="http://schemas.openxmlformats.org/officeDocument/2006/relationships/hyperlink" Target="http://www.ibtimes.co.uk/cia-using-deep-learning-neural-networks-predict-social-unrest-five-days-before-it-happens-1585115" TargetMode="External"/><Relationship Id="rId27" Type="http://schemas.openxmlformats.org/officeDocument/2006/relationships/hyperlink" Target="https://www.theguardian.com/technology/2017/feb/08/google-ai-system-pixelated-faces-csi?CMP=twt_a-technology_b-gdntech" TargetMode="External"/><Relationship Id="rId28" Type="http://schemas.openxmlformats.org/officeDocument/2006/relationships/hyperlink" Target="http://www.networkworld.com/article/3043202/security/how-to-use-deep-learning-ai-to-detect-and-prevent-malware-and-apts-in-real-time.html" TargetMode="External"/><Relationship Id="rId29" Type="http://schemas.openxmlformats.org/officeDocument/2006/relationships/hyperlink" Target="http://venturebeat.com/2016/04/14/identify-verification-startup-onfido-raises-25-million-to-inject-more-trust-into-the-sharing-economy/" TargetMode="External"/><Relationship Id="rId60" Type="http://schemas.openxmlformats.org/officeDocument/2006/relationships/hyperlink" Target="https://www.technologyreview.com/s/603381/ai-software-learns-to-make-ai-software/" TargetMode="External"/><Relationship Id="rId61" Type="http://schemas.openxmlformats.org/officeDocument/2006/relationships/hyperlink" Target="http://www.businessinsider.com/artificial-intelligence-ai-most-impressive-achievements-2017-3" TargetMode="External"/><Relationship Id="rId10" Type="http://schemas.openxmlformats.org/officeDocument/2006/relationships/hyperlink" Target="https://www.dezeen.com/2016/02/12/google-self-driving-car-artficial-intelligence-system-recognised-as-driver-usa/" TargetMode="External"/><Relationship Id="rId11" Type="http://schemas.openxmlformats.org/officeDocument/2006/relationships/hyperlink" Target="https://techcrunch.com/2017/02/21/exyn-unveils-ai-to-help-drones-fly-autonomously-even-indoors-or-off-the-grid/" TargetMode="External"/><Relationship Id="rId12" Type="http://schemas.openxmlformats.org/officeDocument/2006/relationships/hyperlink" Target="https://iot-for-all.com/using-machine-learning-to-predict-parking-difficulty-d0af0cd3b9a9#.a6ypzmu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CSCI 5922</a:t>
            </a:r>
            <a:br>
              <a:rPr lang="en-US" smtClean="0"/>
            </a:br>
            <a:r>
              <a:rPr lang="en-US" smtClean="0"/>
              <a:t>Neural </a:t>
            </a:r>
            <a:r>
              <a:rPr lang="en-US" dirty="0" smtClean="0"/>
              <a:t>Networks and Deep Learning: </a:t>
            </a:r>
            <a:br>
              <a:rPr lang="en-US" dirty="0" smtClean="0"/>
            </a:br>
            <a:r>
              <a:rPr lang="en-US" dirty="0" smtClean="0"/>
              <a:t>Introduction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charset="0"/>
              </a:rPr>
              <a:t>What AI Can Do Now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22222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4">
            <a:normAutofit fontScale="47500" lnSpcReduction="20000"/>
          </a:bodyPr>
          <a:lstStyle/>
          <a:p>
            <a:pPr>
              <a:spcBef>
                <a:spcPts val="176"/>
              </a:spcBef>
            </a:pPr>
            <a:r>
              <a:rPr lang="en-US" b="0" dirty="0" smtClean="0"/>
              <a:t>Everyday </a:t>
            </a:r>
            <a:r>
              <a:rPr lang="en-US" b="0" dirty="0"/>
              <a:t>human stuff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👓 </a:t>
            </a:r>
            <a:r>
              <a:rPr lang="en-US" b="0" dirty="0">
                <a:hlinkClick r:id="rId2"/>
              </a:rPr>
              <a:t>Recognize objects in images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🗺 </a:t>
            </a:r>
            <a:r>
              <a:rPr lang="en-US" b="0" dirty="0">
                <a:hlinkClick r:id="rId3"/>
              </a:rPr>
              <a:t>Navigate a map of the London Underground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👂 </a:t>
            </a:r>
            <a:r>
              <a:rPr lang="en-US" b="0" dirty="0">
                <a:hlinkClick r:id="rId4"/>
              </a:rPr>
              <a:t>Transcribe speech better than professional transcribers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🌎 </a:t>
            </a:r>
            <a:r>
              <a:rPr lang="en-US" b="0" dirty="0">
                <a:hlinkClick r:id="rId5"/>
              </a:rPr>
              <a:t>Translate between languages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😮 </a:t>
            </a:r>
            <a:r>
              <a:rPr lang="en-US" b="0" dirty="0">
                <a:hlinkClick r:id="rId6"/>
              </a:rPr>
              <a:t>Speak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❓ </a:t>
            </a:r>
            <a:r>
              <a:rPr lang="en-US" b="0" dirty="0">
                <a:hlinkClick r:id="rId7"/>
              </a:rPr>
              <a:t>Pick out the bit of a paragraph that answers your question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😡 </a:t>
            </a:r>
            <a:r>
              <a:rPr lang="en-US" b="0" dirty="0">
                <a:hlinkClick r:id="rId8"/>
              </a:rPr>
              <a:t>Recognize emotions in images of faces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🙊 </a:t>
            </a:r>
            <a:r>
              <a:rPr lang="en-US" b="0" dirty="0">
                <a:hlinkClick r:id="rId9"/>
              </a:rPr>
              <a:t>Recognise emotions in speech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Travel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🚘 </a:t>
            </a:r>
            <a:r>
              <a:rPr lang="en-US" b="0" dirty="0">
                <a:hlinkClick r:id="rId10"/>
              </a:rPr>
              <a:t>Drive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🚁 </a:t>
            </a:r>
            <a:r>
              <a:rPr lang="en-US" b="0" dirty="0">
                <a:hlinkClick r:id="rId11"/>
              </a:rPr>
              <a:t>Fly a drone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🅿️ </a:t>
            </a:r>
            <a:r>
              <a:rPr lang="en-US" b="0" dirty="0">
                <a:hlinkClick r:id="rId12"/>
              </a:rPr>
              <a:t>Predict parking difficulty by area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Science &amp; medicine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💊 </a:t>
            </a:r>
            <a:r>
              <a:rPr lang="en-US" b="0" dirty="0">
                <a:hlinkClick r:id="rId13"/>
              </a:rPr>
              <a:t>Discover new uses for existing drugs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🚑 </a:t>
            </a:r>
            <a:r>
              <a:rPr lang="en-US" b="0" dirty="0">
                <a:hlinkClick r:id="rId14"/>
              </a:rPr>
              <a:t>Spot cancer in tissue slides better than human epidemiologists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💉 </a:t>
            </a:r>
            <a:r>
              <a:rPr lang="en-US" b="0" dirty="0">
                <a:hlinkClick r:id="rId15"/>
              </a:rPr>
              <a:t>Predict hypoglycemic events in diabetics three hours in advance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👁 </a:t>
            </a:r>
            <a:r>
              <a:rPr lang="en-US" b="0" dirty="0">
                <a:hlinkClick r:id="rId16"/>
              </a:rPr>
              <a:t>Identify diabetic retinopathy (a leading cause of blindness) from retinal photos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🔬 </a:t>
            </a:r>
            <a:r>
              <a:rPr lang="en-US" b="0" dirty="0">
                <a:hlinkClick r:id="rId17"/>
              </a:rPr>
              <a:t>Analyze the genetic code of DNA to detect genomic conditions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🕵 </a:t>
            </a:r>
            <a:r>
              <a:rPr lang="en-US" b="0" dirty="0">
                <a:hlinkClick r:id="rId18"/>
              </a:rPr>
              <a:t>Detect a range of conditions from images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⚛️ </a:t>
            </a:r>
            <a:r>
              <a:rPr lang="en-US" b="0" dirty="0">
                <a:hlinkClick r:id="rId19"/>
              </a:rPr>
              <a:t>Solve the quantum state of many particles at once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Agriculture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🌱 </a:t>
            </a:r>
            <a:r>
              <a:rPr lang="en-US" b="0" dirty="0">
                <a:hlinkClick r:id="rId20"/>
              </a:rPr>
              <a:t>Detect crop disease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🚜 </a:t>
            </a:r>
            <a:r>
              <a:rPr lang="en-US" b="0" dirty="0">
                <a:hlinkClick r:id="rId21"/>
              </a:rPr>
              <a:t>Spray pesticide with pinpoint accuracy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🌽 </a:t>
            </a:r>
            <a:r>
              <a:rPr lang="en-US" b="0" dirty="0">
                <a:hlinkClick r:id="rId22"/>
              </a:rPr>
              <a:t>Predict crop yields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🥒 </a:t>
            </a:r>
            <a:r>
              <a:rPr lang="en-US" b="0" dirty="0">
                <a:hlinkClick r:id="rId23"/>
              </a:rPr>
              <a:t>Sort cucumbers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Security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💰 </a:t>
            </a:r>
            <a:r>
              <a:rPr lang="en-US" b="0" dirty="0">
                <a:hlinkClick r:id="rId24"/>
              </a:rPr>
              <a:t>Spot burglars in your home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🙊 ️</a:t>
            </a:r>
            <a:r>
              <a:rPr lang="en-US" b="0" dirty="0">
                <a:hlinkClick r:id="rId25"/>
              </a:rPr>
              <a:t>Write its own encryption language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🚓 </a:t>
            </a:r>
            <a:r>
              <a:rPr lang="en-US" b="0" dirty="0">
                <a:hlinkClick r:id="rId26"/>
              </a:rPr>
              <a:t>Predict social unrest 5 days before it happens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🕵️ </a:t>
            </a:r>
            <a:r>
              <a:rPr lang="en-US" b="0" dirty="0">
                <a:hlinkClick r:id="rId27"/>
              </a:rPr>
              <a:t>Unscramble pixelated images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😈 </a:t>
            </a:r>
            <a:r>
              <a:rPr lang="en-US" b="0" dirty="0">
                <a:hlinkClick r:id="rId28"/>
              </a:rPr>
              <a:t>Detect malware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✅ </a:t>
            </a:r>
            <a:r>
              <a:rPr lang="en-US" b="0" dirty="0">
                <a:hlinkClick r:id="rId29"/>
              </a:rPr>
              <a:t>Verify your identity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💳 </a:t>
            </a:r>
            <a:r>
              <a:rPr lang="en-US" b="0" dirty="0">
                <a:hlinkClick r:id="rId30"/>
              </a:rPr>
              <a:t>Anticipate fraudulent payment attacks before they happen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Finance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📈 </a:t>
            </a:r>
            <a:r>
              <a:rPr lang="en-US" b="0" dirty="0">
                <a:hlinkClick r:id="rId31"/>
              </a:rPr>
              <a:t>Trade stocks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🏡 </a:t>
            </a:r>
            <a:r>
              <a:rPr lang="en-US" b="0" dirty="0">
                <a:hlinkClick r:id="rId32"/>
              </a:rPr>
              <a:t>Handle insurance claims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Law</a:t>
            </a:r>
          </a:p>
          <a:p>
            <a:pPr>
              <a:spcBef>
                <a:spcPts val="176"/>
              </a:spcBef>
            </a:pPr>
            <a:r>
              <a:rPr lang="en-US" b="0" dirty="0"/>
              <a:t>⚖ </a:t>
            </a:r>
            <a:r>
              <a:rPr lang="en-US" b="0" dirty="0">
                <a:hlinkClick r:id="rId33"/>
              </a:rPr>
              <a:t>Predict the outcomes of cases at the European Court of Human Rights with 79% accuracy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📚 </a:t>
            </a:r>
            <a:r>
              <a:rPr lang="en-US" b="0" dirty="0">
                <a:hlinkClick r:id="rId34"/>
              </a:rPr>
              <a:t>Do legal case research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💰 </a:t>
            </a:r>
            <a:r>
              <a:rPr lang="en-US" b="0" dirty="0">
                <a:hlinkClick r:id="rId35"/>
              </a:rPr>
              <a:t>Do due diligence on M&amp;A deals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🚩 </a:t>
            </a:r>
            <a:r>
              <a:rPr lang="en-US" b="0" dirty="0">
                <a:hlinkClick r:id="rId36"/>
              </a:rPr>
              <a:t>Flag errors in legal documents</a:t>
            </a:r>
            <a:endParaRPr lang="en-US" b="0" dirty="0"/>
          </a:p>
          <a:p>
            <a:pPr>
              <a:spcBef>
                <a:spcPts val="176"/>
              </a:spcBef>
            </a:pPr>
            <a:endParaRPr lang="en-US" b="0" dirty="0" smtClean="0"/>
          </a:p>
          <a:p>
            <a:pPr>
              <a:spcBef>
                <a:spcPts val="176"/>
              </a:spcBef>
            </a:pPr>
            <a:r>
              <a:rPr lang="en-US" b="0" dirty="0" smtClean="0"/>
              <a:t>Games </a:t>
            </a:r>
            <a:r>
              <a:rPr lang="en-US" b="0" dirty="0"/>
              <a:t>&amp; tests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🤓 </a:t>
            </a:r>
            <a:r>
              <a:rPr lang="en-US" b="0" dirty="0">
                <a:hlinkClick r:id="rId37"/>
              </a:rPr>
              <a:t>Beat 75% of Americans in a visual intelligence test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📺 </a:t>
            </a:r>
            <a:r>
              <a:rPr lang="en-US" b="0" dirty="0">
                <a:hlinkClick r:id="rId38"/>
              </a:rPr>
              <a:t>Beat humans at Jeopardy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🎮 </a:t>
            </a:r>
            <a:r>
              <a:rPr lang="en-US" b="0" dirty="0">
                <a:hlinkClick r:id="rId39"/>
              </a:rPr>
              <a:t>Absolutely nail Super Mario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👾 </a:t>
            </a:r>
            <a:r>
              <a:rPr lang="en-US" b="0" dirty="0">
                <a:hlinkClick r:id="rId40"/>
              </a:rPr>
              <a:t>Play Breakout like a total pro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⚫️ </a:t>
            </a:r>
            <a:r>
              <a:rPr lang="en-US" b="0" dirty="0">
                <a:hlinkClick r:id="rId41"/>
              </a:rPr>
              <a:t>Play Go better than humans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❤️ ️</a:t>
            </a:r>
            <a:r>
              <a:rPr lang="en-US" b="0" dirty="0">
                <a:hlinkClick r:id="rId42"/>
              </a:rPr>
              <a:t>Beat the best human players at Texas Hold ’Em poker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Assistance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📅 </a:t>
            </a:r>
            <a:r>
              <a:rPr lang="en-US" b="0" dirty="0">
                <a:hlinkClick r:id="rId43"/>
              </a:rPr>
              <a:t>Schedule meetings by email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🏃 </a:t>
            </a:r>
            <a:r>
              <a:rPr lang="en-US" b="0" dirty="0">
                <a:hlinkClick r:id="rId44"/>
              </a:rPr>
              <a:t>Be your personal trainer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Programming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🖥 </a:t>
            </a:r>
            <a:r>
              <a:rPr lang="en-US" b="0" dirty="0">
                <a:hlinkClick r:id="rId45"/>
              </a:rPr>
              <a:t>Write software unit tests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Meteorology</a:t>
            </a:r>
          </a:p>
          <a:p>
            <a:pPr>
              <a:spcBef>
                <a:spcPts val="176"/>
              </a:spcBef>
            </a:pPr>
            <a:r>
              <a:rPr lang="en-US" b="0" dirty="0"/>
              <a:t>⛈ </a:t>
            </a:r>
            <a:r>
              <a:rPr lang="en-US" b="0" dirty="0">
                <a:hlinkClick r:id="rId46"/>
              </a:rPr>
              <a:t>Identify potentially threatening weather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Creativity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🎨 </a:t>
            </a:r>
            <a:r>
              <a:rPr lang="en-US" b="0" dirty="0">
                <a:hlinkClick r:id="rId47"/>
              </a:rPr>
              <a:t>Paint a pretty good van Gogh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📝 </a:t>
            </a:r>
            <a:r>
              <a:rPr lang="en-US" b="0" dirty="0">
                <a:hlinkClick r:id="rId48"/>
              </a:rPr>
              <a:t>Write poems that get published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🎼 </a:t>
            </a:r>
            <a:r>
              <a:rPr lang="en-US" b="0" dirty="0">
                <a:hlinkClick r:id="rId49"/>
              </a:rPr>
              <a:t>Write music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🖍 </a:t>
            </a:r>
            <a:r>
              <a:rPr lang="en-US" b="0" dirty="0">
                <a:hlinkClick r:id="rId50"/>
              </a:rPr>
              <a:t>Design logos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🍳 </a:t>
            </a:r>
            <a:r>
              <a:rPr lang="en-US" b="0" dirty="0">
                <a:hlinkClick r:id="rId51"/>
              </a:rPr>
              <a:t>Come up with its own recipes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🏈 ️</a:t>
            </a:r>
            <a:r>
              <a:rPr lang="en-US" b="0" dirty="0">
                <a:hlinkClick r:id="rId52"/>
              </a:rPr>
              <a:t>Write sports articles for the Associated Press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🎬 </a:t>
            </a:r>
            <a:r>
              <a:rPr lang="en-US" b="0" dirty="0">
                <a:hlinkClick r:id="rId53"/>
              </a:rPr>
              <a:t>Write film scripts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⚽ </a:t>
            </a:r>
            <a:r>
              <a:rPr lang="en-US" b="0" dirty="0">
                <a:hlinkClick r:id="rId54"/>
              </a:rPr>
              <a:t>Play soccer badly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🎧 </a:t>
            </a:r>
            <a:r>
              <a:rPr lang="en-US" b="0" dirty="0">
                <a:hlinkClick r:id="rId55"/>
              </a:rPr>
              <a:t>Recommend songs you’ll like</a:t>
            </a:r>
            <a:endParaRPr lang="en-US" b="0" dirty="0"/>
          </a:p>
          <a:p>
            <a:pPr>
              <a:spcBef>
                <a:spcPts val="176"/>
              </a:spcBef>
            </a:pPr>
            <a:endParaRPr lang="en-US" b="0" dirty="0" smtClean="0"/>
          </a:p>
          <a:p>
            <a:pPr>
              <a:spcBef>
                <a:spcPts val="176"/>
              </a:spcBef>
            </a:pP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 smtClean="0"/>
              <a:t>Boring </a:t>
            </a:r>
            <a:r>
              <a:rPr lang="en-US" b="0" dirty="0"/>
              <a:t>but important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💋 </a:t>
            </a:r>
            <a:r>
              <a:rPr lang="en-US" b="0" dirty="0">
                <a:hlinkClick r:id="rId56"/>
              </a:rPr>
              <a:t>Lip-read better than humans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🔋 </a:t>
            </a:r>
            <a:r>
              <a:rPr lang="en-US" b="0" dirty="0">
                <a:hlinkClick r:id="rId57"/>
              </a:rPr>
              <a:t>Optimize energy usage in air-conditioning units in Google’s data centers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Full-on unbelievable stuff</a:t>
            </a:r>
          </a:p>
          <a:p>
            <a:pPr>
              <a:spcBef>
                <a:spcPts val="176"/>
              </a:spcBef>
            </a:pPr>
            <a:r>
              <a:rPr lang="en-US" b="0" dirty="0"/>
              <a:t>👺 </a:t>
            </a:r>
            <a:r>
              <a:rPr lang="en-US" b="0" dirty="0">
                <a:hlinkClick r:id="rId58"/>
              </a:rPr>
              <a:t>Become a Twitter troll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🎭 </a:t>
            </a:r>
            <a:r>
              <a:rPr lang="en-US" b="0" dirty="0">
                <a:hlinkClick r:id="rId59"/>
              </a:rPr>
              <a:t>Collaborate (or become aggressive)</a:t>
            </a:r>
            <a:endParaRPr lang="en-US" b="0" dirty="0"/>
          </a:p>
          <a:p>
            <a:pPr>
              <a:spcBef>
                <a:spcPts val="176"/>
              </a:spcBef>
            </a:pPr>
            <a:r>
              <a:rPr lang="en-US" b="0" dirty="0"/>
              <a:t>∞ </a:t>
            </a:r>
            <a:r>
              <a:rPr lang="en-US" b="0" dirty="0">
                <a:hlinkClick r:id="rId60"/>
              </a:rPr>
              <a:t>Write its own machine learning software</a:t>
            </a:r>
            <a:endParaRPr lang="en-US" b="0" dirty="0"/>
          </a:p>
          <a:p>
            <a:pPr>
              <a:spcBef>
                <a:spcPts val="176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641" y="6126166"/>
            <a:ext cx="4437529" cy="3366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88" dirty="0">
              <a:solidFill>
                <a:srgbClr val="222222"/>
              </a:solidFill>
              <a:latin typeface="arial" charset="0"/>
              <a:hlinkClick r:id="rId61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8925" y="6304003"/>
            <a:ext cx="5835636" cy="635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5" dirty="0">
                <a:solidFill>
                  <a:srgbClr val="222222"/>
                </a:solidFill>
                <a:latin typeface="arial" charset="0"/>
                <a:hlinkClick r:id="rId61"/>
              </a:rPr>
              <a:t>Experts predict when AI will exceed human performance</a:t>
            </a:r>
            <a:endParaRPr lang="en-US" sz="1765" dirty="0">
              <a:solidFill>
                <a:srgbClr val="222222"/>
              </a:solidFill>
              <a:latin typeface="arial" charset="0"/>
            </a:endParaRPr>
          </a:p>
          <a:p>
            <a:r>
              <a:rPr lang="en-US" sz="1765" b="1" dirty="0">
                <a:solidFill>
                  <a:srgbClr val="222222"/>
                </a:solidFill>
                <a:latin typeface="arial" charset="0"/>
              </a:rPr>
              <a:t>Business Insider 2017</a:t>
            </a:r>
            <a:endParaRPr lang="en-US" sz="1765" b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030" y="0"/>
            <a:ext cx="596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618" y="0"/>
            <a:ext cx="5250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24970"/>
            <a:ext cx="6841864" cy="61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Cortical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/>
              <a:t>Neurons are slow (10</a:t>
            </a:r>
            <a:r>
              <a:rPr lang="en-US" b="0" baseline="30000" dirty="0"/>
              <a:t>–3</a:t>
            </a:r>
            <a:r>
              <a:rPr lang="en-US" b="0" dirty="0"/>
              <a:t> – 10</a:t>
            </a:r>
            <a:r>
              <a:rPr lang="en-US" b="0" baseline="30000" dirty="0"/>
              <a:t>–2</a:t>
            </a:r>
            <a:r>
              <a:rPr lang="en-US" b="0" dirty="0"/>
              <a:t> propagation time)</a:t>
            </a:r>
          </a:p>
          <a:p>
            <a:r>
              <a:rPr lang="en-US" b="0" dirty="0"/>
              <a:t>Large number of neurons (10</a:t>
            </a:r>
            <a:r>
              <a:rPr lang="en-US" b="0" baseline="30000" dirty="0"/>
              <a:t>10</a:t>
            </a:r>
            <a:r>
              <a:rPr lang="en-US" b="0" dirty="0"/>
              <a:t> – 10</a:t>
            </a:r>
            <a:r>
              <a:rPr lang="en-US" b="0" baseline="30000" dirty="0"/>
              <a:t>11</a:t>
            </a:r>
            <a:r>
              <a:rPr lang="en-US" b="0" dirty="0"/>
              <a:t>)</a:t>
            </a:r>
          </a:p>
          <a:p>
            <a:r>
              <a:rPr lang="en-US" b="0" dirty="0"/>
              <a:t>No central controller (CPU)</a:t>
            </a:r>
          </a:p>
          <a:p>
            <a:r>
              <a:rPr lang="en-US" b="0" dirty="0"/>
              <a:t>Neurons receive input from a large number of other neurons (10</a:t>
            </a:r>
            <a:r>
              <a:rPr lang="en-US" b="0" baseline="30000" dirty="0"/>
              <a:t>4</a:t>
            </a:r>
            <a:r>
              <a:rPr lang="en-US" b="0" dirty="0"/>
              <a:t> fan-in and fan-out of cortical pyramidal cells)</a:t>
            </a:r>
          </a:p>
          <a:p>
            <a:r>
              <a:rPr lang="en-US" b="0" dirty="0"/>
              <a:t>Communication via excitation and inhibition</a:t>
            </a:r>
          </a:p>
          <a:p>
            <a:r>
              <a:rPr lang="en-US" b="0" dirty="0"/>
              <a:t>Statistical decision making (neurons that single-handedly turn on/off other neurons are rare)</a:t>
            </a:r>
          </a:p>
          <a:p>
            <a:r>
              <a:rPr lang="en-US" b="0" dirty="0"/>
              <a:t>Learning involves modifying coupling strengths (the tendency of one cell to excite/inhibit another)</a:t>
            </a:r>
          </a:p>
          <a:p>
            <a:r>
              <a:rPr lang="en-US" b="0" dirty="0"/>
              <a:t>Neural hardware is dedicated to particular tasks (vs. conventional computer memory)</a:t>
            </a:r>
          </a:p>
          <a:p>
            <a:r>
              <a:rPr lang="en-US" b="0" dirty="0"/>
              <a:t>Information is conveyed by mean firing rate of neuron, a.k.a. </a:t>
            </a:r>
            <a:r>
              <a:rPr lang="en-US" b="0" i="1" dirty="0"/>
              <a:t>activation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computers</a:t>
            </a:r>
          </a:p>
          <a:p>
            <a:pPr lvl="1"/>
            <a:r>
              <a:rPr lang="en-US" dirty="0" smtClean="0"/>
              <a:t>One very smart CPU</a:t>
            </a:r>
          </a:p>
          <a:p>
            <a:pPr lvl="1"/>
            <a:r>
              <a:rPr lang="en-US" dirty="0" smtClean="0"/>
              <a:t>Lots of extremely dumb memory cells</a:t>
            </a:r>
          </a:p>
          <a:p>
            <a:r>
              <a:rPr lang="en-US" dirty="0" smtClean="0"/>
              <a:t>Brains, connectionist computers</a:t>
            </a:r>
          </a:p>
          <a:p>
            <a:pPr lvl="1"/>
            <a:r>
              <a:rPr lang="en-US" dirty="0" smtClean="0"/>
              <a:t>No CPU</a:t>
            </a:r>
          </a:p>
          <a:p>
            <a:pPr lvl="1"/>
            <a:r>
              <a:rPr lang="en-US" dirty="0" smtClean="0"/>
              <a:t>Lots of slightly smart memory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1" y="773206"/>
            <a:ext cx="5550946" cy="52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Individual Neurons</a:t>
            </a:r>
            <a:endParaRPr lang="en-US" dirty="0"/>
          </a:p>
        </p:txBody>
      </p:sp>
      <p:pic>
        <p:nvPicPr>
          <p:cNvPr id="5" name="Content Placeholder 4" descr="Screen Shot 2013-02-25 at 11.02.24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61" r="-23961"/>
          <a:stretch>
            <a:fillRect/>
          </a:stretch>
        </p:blipFill>
        <p:spPr>
          <a:xfrm>
            <a:off x="1954026" y="990321"/>
            <a:ext cx="8135471" cy="5733209"/>
          </a:xfrm>
        </p:spPr>
      </p:pic>
    </p:spTree>
    <p:extLst>
      <p:ext uri="{BB962C8B-B14F-4D97-AF65-F5344CB8AC3E}">
        <p14:creationId xmlns:p14="http://schemas.microsoft.com/office/powerpoint/2010/main" val="14503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Individual Neurons</a:t>
            </a:r>
            <a:endParaRPr lang="en-US" dirty="0"/>
          </a:p>
        </p:txBody>
      </p:sp>
      <p:pic>
        <p:nvPicPr>
          <p:cNvPr id="7" name="Content Placeholder 6" descr="Screen Shot 2013-02-25 at 11.03.44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18" b="-1818"/>
          <a:stretch>
            <a:fillRect/>
          </a:stretch>
        </p:blipFill>
        <p:spPr>
          <a:xfrm>
            <a:off x="1954026" y="902074"/>
            <a:ext cx="8135471" cy="5800445"/>
          </a:xfrm>
        </p:spPr>
      </p:pic>
      <p:sp>
        <p:nvSpPr>
          <p:cNvPr id="3" name="TextBox 2"/>
          <p:cNvSpPr txBox="1"/>
          <p:nvPr/>
        </p:nvSpPr>
        <p:spPr>
          <a:xfrm>
            <a:off x="4657749" y="2651495"/>
            <a:ext cx="1054969" cy="400110"/>
          </a:xfrm>
          <a:prstGeom prst="rect">
            <a:avLst/>
          </a:prstGeom>
          <a:noFill/>
          <a:effectLst>
            <a:outerShdw blurRad="101600" dist="38100" dir="18900000" sx="13000" sy="13000" algn="b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C26CF"/>
                </a:solidFill>
              </a:rPr>
              <a:t>rectified</a:t>
            </a:r>
            <a:endParaRPr lang="en-US" sz="2000" dirty="0">
              <a:solidFill>
                <a:srgbClr val="FC26C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3298" y="2030291"/>
            <a:ext cx="553713" cy="547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77379" y="2003922"/>
            <a:ext cx="619631" cy="0"/>
          </a:xfrm>
          <a:prstGeom prst="line">
            <a:avLst/>
          </a:prstGeom>
          <a:ln>
            <a:solidFill>
              <a:srgbClr val="FC26C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Hinton’s Brief History of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was hot in 1987?</a:t>
            </a:r>
          </a:p>
          <a:p>
            <a:pPr lvl="1"/>
            <a:r>
              <a:rPr lang="en-US" dirty="0" smtClean="0"/>
              <a:t>back propagation, neural networks</a:t>
            </a:r>
          </a:p>
          <a:p>
            <a:r>
              <a:rPr lang="en-US" dirty="0" smtClean="0"/>
              <a:t>What happened the past 30 years?</a:t>
            </a:r>
          </a:p>
          <a:p>
            <a:pPr lvl="1"/>
            <a:r>
              <a:rPr lang="en-US" dirty="0" smtClean="0"/>
              <a:t>Computers got faster</a:t>
            </a:r>
          </a:p>
          <a:p>
            <a:pPr lvl="1"/>
            <a:r>
              <a:rPr lang="en-US" dirty="0" smtClean="0"/>
              <a:t>Data sets got larger</a:t>
            </a:r>
          </a:p>
          <a:p>
            <a:pPr lvl="1"/>
            <a:r>
              <a:rPr lang="en-US" dirty="0" smtClean="0"/>
              <a:t>Software tools improved (</a:t>
            </a:r>
            <a:r>
              <a:rPr lang="en-US" dirty="0" err="1" smtClean="0"/>
              <a:t>TensorFlow</a:t>
            </a:r>
            <a:r>
              <a:rPr lang="en-US" dirty="0" smtClean="0"/>
              <a:t>, </a:t>
            </a:r>
            <a:r>
              <a:rPr lang="en-US" dirty="0" err="1" smtClean="0"/>
              <a:t>Theano</a:t>
            </a:r>
            <a:r>
              <a:rPr lang="en-US" dirty="0" smtClean="0"/>
              <a:t>, </a:t>
            </a:r>
            <a:r>
              <a:rPr lang="en-US" dirty="0" err="1" smtClean="0"/>
              <a:t>Keras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is hot in 2017?</a:t>
            </a:r>
          </a:p>
          <a:p>
            <a:pPr lvl="1"/>
            <a:r>
              <a:rPr lang="en-US" dirty="0" smtClean="0"/>
              <a:t>back propagation, neural networks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With A Binary Threshold Unit</a:t>
            </a:r>
            <a:endParaRPr lang="en-US" dirty="0"/>
          </a:p>
        </p:txBody>
      </p:sp>
      <p:pic>
        <p:nvPicPr>
          <p:cNvPr id="5" name="Content Placeholder 5" descr="Screen Shot 2013-02-25 at 11.06.37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74" r="-16774"/>
          <a:stretch>
            <a:fillRect/>
          </a:stretch>
        </p:blipFill>
        <p:spPr>
          <a:xfrm>
            <a:off x="1384304" y="1272720"/>
            <a:ext cx="9220200" cy="5388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33014" y="3628770"/>
            <a:ext cx="174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= 1 if net </a:t>
            </a:r>
            <a:r>
              <a:rPr lang="en-US" sz="2400" b="1" smtClean="0">
                <a:solidFill>
                  <a:srgbClr val="00FFFF"/>
                </a:solidFill>
              </a:rPr>
              <a:t>&gt; 0</a:t>
            </a:r>
            <a:endParaRPr lang="en-US" sz="2400" b="1" dirty="0" smtClean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With A Binary Threshold Unit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85781" y="3763948"/>
            <a:ext cx="257081" cy="34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5781" y="3893017"/>
            <a:ext cx="287258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  <p:pic>
        <p:nvPicPr>
          <p:cNvPr id="6" name="Content Placeholder 3" descr="Screen Shot 2013-02-25 at 11.08.00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33" r="-9933"/>
          <a:stretch>
            <a:fillRect/>
          </a:stretch>
        </p:blipFill>
        <p:spPr>
          <a:xfrm>
            <a:off x="1384304" y="1054633"/>
            <a:ext cx="9220200" cy="538850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Architectures</a:t>
            </a:r>
            <a:endParaRPr lang="en-US" dirty="0"/>
          </a:p>
        </p:txBody>
      </p:sp>
      <p:pic>
        <p:nvPicPr>
          <p:cNvPr id="5" name="Content Placeholder 4" descr="Screen Shot 2013-02-25 at 11.12.32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6" r="-686"/>
          <a:stretch>
            <a:fillRect/>
          </a:stretch>
        </p:blipFill>
        <p:spPr>
          <a:xfrm>
            <a:off x="1954026" y="1162610"/>
            <a:ext cx="8135471" cy="5518897"/>
          </a:xfrm>
        </p:spPr>
      </p:pic>
    </p:spTree>
    <p:extLst>
      <p:ext uri="{BB962C8B-B14F-4D97-AF65-F5344CB8AC3E}">
        <p14:creationId xmlns:p14="http://schemas.microsoft.com/office/powerpoint/2010/main" val="13067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Architectures</a:t>
            </a:r>
            <a:endParaRPr lang="en-US" dirty="0"/>
          </a:p>
        </p:txBody>
      </p:sp>
      <p:pic>
        <p:nvPicPr>
          <p:cNvPr id="4" name="Content Placeholder 3" descr="Screen Shot 2013-02-25 at 11.14.02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" b="-88"/>
          <a:stretch>
            <a:fillRect/>
          </a:stretch>
        </p:blipFill>
        <p:spPr>
          <a:xfrm>
            <a:off x="1954026" y="1078566"/>
            <a:ext cx="8135471" cy="5602941"/>
          </a:xfrm>
        </p:spPr>
      </p:pic>
    </p:spTree>
    <p:extLst>
      <p:ext uri="{BB962C8B-B14F-4D97-AF65-F5344CB8AC3E}">
        <p14:creationId xmlns:p14="http://schemas.microsoft.com/office/powerpoint/2010/main" val="20230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In Neural Networks</a:t>
            </a:r>
            <a:endParaRPr lang="en-US" dirty="0"/>
          </a:p>
        </p:txBody>
      </p:sp>
      <p:pic>
        <p:nvPicPr>
          <p:cNvPr id="4" name="Content Placeholder 3" descr="Screen Shot 2013-02-25 at 11.16.02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0" r="-1590"/>
          <a:stretch>
            <a:fillRect/>
          </a:stretch>
        </p:blipFill>
        <p:spPr>
          <a:xfrm>
            <a:off x="1954026" y="1245254"/>
            <a:ext cx="8135471" cy="5405437"/>
          </a:xfrm>
        </p:spPr>
      </p:pic>
    </p:spTree>
    <p:extLst>
      <p:ext uri="{BB962C8B-B14F-4D97-AF65-F5344CB8AC3E}">
        <p14:creationId xmlns:p14="http://schemas.microsoft.com/office/powerpoint/2010/main" val="57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Neural Network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1962</a:t>
            </a:r>
          </a:p>
          <a:p>
            <a:pPr lvl="2"/>
            <a:r>
              <a:rPr lang="en-US" dirty="0" smtClean="0"/>
              <a:t>Frank Rosenblatt, </a:t>
            </a:r>
            <a:r>
              <a:rPr lang="en-US" i="1" dirty="0" smtClean="0"/>
              <a:t>Principles of </a:t>
            </a:r>
            <a:r>
              <a:rPr lang="en-US" i="1" dirty="0" err="1" smtClean="0"/>
              <a:t>Neurodynamics</a:t>
            </a:r>
            <a:r>
              <a:rPr lang="en-US" i="1" dirty="0" smtClean="0"/>
              <a:t>: </a:t>
            </a:r>
            <a:r>
              <a:rPr lang="en-US" i="1" dirty="0" err="1" smtClean="0"/>
              <a:t>Perceptrons</a:t>
            </a:r>
            <a:r>
              <a:rPr lang="en-US" i="1" dirty="0" smtClean="0"/>
              <a:t> and the Theory of Brain Mechanisms</a:t>
            </a:r>
          </a:p>
          <a:p>
            <a:pPr lvl="2"/>
            <a:r>
              <a:rPr lang="en-US" dirty="0" smtClean="0"/>
              <a:t>Perceptron can learn anything you can program it to do.</a:t>
            </a:r>
            <a:endParaRPr lang="en-US" dirty="0"/>
          </a:p>
        </p:txBody>
      </p:sp>
      <p:pic>
        <p:nvPicPr>
          <p:cNvPr id="4" name="Picture 3" descr="Screen Shot 2014-08-27 at 4.37.0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6" y="4112734"/>
            <a:ext cx="5244353" cy="1770710"/>
          </a:xfrm>
          <a:prstGeom prst="rect">
            <a:avLst/>
          </a:prstGeom>
        </p:spPr>
      </p:pic>
      <p:pic>
        <p:nvPicPr>
          <p:cNvPr id="5" name="Picture 4" descr="Percept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77" y="4025714"/>
            <a:ext cx="3025588" cy="18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1969</a:t>
            </a:r>
          </a:p>
          <a:p>
            <a:pPr lvl="2"/>
            <a:r>
              <a:rPr lang="en-US" dirty="0" err="1" smtClean="0"/>
              <a:t>Minsky</a:t>
            </a:r>
            <a:r>
              <a:rPr lang="en-US" dirty="0" smtClean="0"/>
              <a:t> &amp; </a:t>
            </a:r>
            <a:r>
              <a:rPr lang="en-US" dirty="0" err="1" smtClean="0"/>
              <a:t>Papert</a:t>
            </a:r>
            <a:r>
              <a:rPr lang="en-US" dirty="0" smtClean="0"/>
              <a:t>, </a:t>
            </a:r>
            <a:r>
              <a:rPr lang="en-US" i="1" dirty="0" err="1" smtClean="0"/>
              <a:t>Perceptrons</a:t>
            </a:r>
            <a:r>
              <a:rPr lang="en-US" i="1" dirty="0" smtClean="0"/>
              <a:t>: An introduction to computational geometry</a:t>
            </a:r>
          </a:p>
          <a:p>
            <a:pPr lvl="2"/>
            <a:r>
              <a:rPr lang="en-US" dirty="0" smtClean="0"/>
              <a:t>There are many things a perceptron can’t in principle learn to do</a:t>
            </a:r>
            <a:endParaRPr lang="en-US" dirty="0"/>
          </a:p>
        </p:txBody>
      </p:sp>
      <p:pic>
        <p:nvPicPr>
          <p:cNvPr id="4" name="Picture 3" descr="Screen Shot 2014-08-27 at 4.37.0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6" y="4112734"/>
            <a:ext cx="5244353" cy="17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1970-1985</a:t>
            </a:r>
          </a:p>
          <a:p>
            <a:pPr lvl="2"/>
            <a:r>
              <a:rPr lang="en-US" dirty="0" smtClean="0"/>
              <a:t>Attempts to develop symbolic rule discovery algorithms</a:t>
            </a:r>
          </a:p>
          <a:p>
            <a:r>
              <a:rPr lang="en-US" dirty="0" smtClean="0"/>
              <a:t>1986</a:t>
            </a:r>
          </a:p>
          <a:p>
            <a:pPr lvl="2"/>
            <a:r>
              <a:rPr lang="en-US" dirty="0" err="1" smtClean="0"/>
              <a:t>Rumelhart</a:t>
            </a:r>
            <a:r>
              <a:rPr lang="en-US" dirty="0" smtClean="0"/>
              <a:t>, Hinton, &amp; Williams, </a:t>
            </a:r>
            <a:r>
              <a:rPr lang="en-US" i="1" dirty="0" smtClean="0"/>
              <a:t>Back propagation</a:t>
            </a:r>
          </a:p>
          <a:p>
            <a:pPr lvl="2"/>
            <a:r>
              <a:rPr lang="en-US" dirty="0" smtClean="0"/>
              <a:t>Overcame many of the </a:t>
            </a:r>
            <a:r>
              <a:rPr lang="en-US" dirty="0" err="1" smtClean="0"/>
              <a:t>Minsky</a:t>
            </a:r>
            <a:r>
              <a:rPr lang="en-US" dirty="0" smtClean="0"/>
              <a:t> &amp; </a:t>
            </a:r>
            <a:r>
              <a:rPr lang="en-US" dirty="0" err="1" smtClean="0"/>
              <a:t>Papert</a:t>
            </a:r>
            <a:r>
              <a:rPr lang="en-US" dirty="0" smtClean="0"/>
              <a:t> objections</a:t>
            </a:r>
          </a:p>
          <a:p>
            <a:pPr lvl="2"/>
            <a:r>
              <a:rPr lang="en-US" dirty="0" smtClean="0"/>
              <a:t>Neural nets popular in cog </a:t>
            </a:r>
            <a:r>
              <a:rPr lang="en-US" dirty="0" err="1" smtClean="0"/>
              <a:t>sci</a:t>
            </a:r>
            <a:r>
              <a:rPr lang="en-US" dirty="0" smtClean="0"/>
              <a:t> and AI</a:t>
            </a:r>
          </a:p>
        </p:txBody>
      </p:sp>
      <p:pic>
        <p:nvPicPr>
          <p:cNvPr id="4" name="Picture 3" descr="nn 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848" y="4721821"/>
            <a:ext cx="6067313" cy="2065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1161" y="5515892"/>
            <a:ext cx="736099" cy="74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dirty="0">
                <a:solidFill>
                  <a:srgbClr val="7030A0"/>
                </a:solidFill>
              </a:rPr>
              <a:t>circa</a:t>
            </a:r>
            <a:br>
              <a:rPr lang="en-US" sz="2118" dirty="0">
                <a:solidFill>
                  <a:srgbClr val="7030A0"/>
                </a:solidFill>
              </a:rPr>
            </a:br>
            <a:r>
              <a:rPr lang="en-US" sz="2118" dirty="0">
                <a:solidFill>
                  <a:srgbClr val="7030A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9044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1990-2005</a:t>
            </a:r>
          </a:p>
          <a:p>
            <a:pPr lvl="2"/>
            <a:r>
              <a:rPr lang="en-US" dirty="0" smtClean="0"/>
              <a:t>Bayesian approaches</a:t>
            </a:r>
          </a:p>
          <a:p>
            <a:pPr lvl="3"/>
            <a:r>
              <a:rPr lang="en-US" dirty="0" smtClean="0"/>
              <a:t>take the best ideas from neural networks – statistical computing, statistical learning</a:t>
            </a:r>
          </a:p>
          <a:p>
            <a:pPr lvl="2"/>
            <a:r>
              <a:rPr lang="en-US" dirty="0" smtClean="0"/>
              <a:t>Support-Vector Machines</a:t>
            </a:r>
          </a:p>
          <a:p>
            <a:pPr lvl="3"/>
            <a:r>
              <a:rPr lang="en-US" dirty="0" smtClean="0"/>
              <a:t>convergence proofs (unlike neural nets)</a:t>
            </a:r>
          </a:p>
          <a:p>
            <a:pPr lvl="2"/>
            <a:r>
              <a:rPr lang="en-US" dirty="0" smtClean="0"/>
              <a:t>A few old timers keep playing with neural nets</a:t>
            </a:r>
          </a:p>
          <a:p>
            <a:pPr lvl="3"/>
            <a:r>
              <a:rPr lang="en-US" dirty="0" smtClean="0"/>
              <a:t>Hinton, </a:t>
            </a:r>
            <a:r>
              <a:rPr lang="en-US" dirty="0" err="1" smtClean="0"/>
              <a:t>LeCun</a:t>
            </a:r>
            <a:r>
              <a:rPr lang="en-US" dirty="0" smtClean="0"/>
              <a:t>, </a:t>
            </a:r>
            <a:r>
              <a:rPr lang="en-US" dirty="0" err="1" smtClean="0"/>
              <a:t>Bengio</a:t>
            </a:r>
            <a:r>
              <a:rPr lang="en-US" dirty="0" smtClean="0"/>
              <a:t>, O’Reilly</a:t>
            </a:r>
          </a:p>
          <a:p>
            <a:pPr lvl="2"/>
            <a:r>
              <a:rPr lang="en-US" dirty="0" smtClean="0"/>
              <a:t>Neural nets banished from NIPS!</a:t>
            </a:r>
          </a:p>
        </p:txBody>
      </p:sp>
    </p:spTree>
    <p:extLst>
      <p:ext uri="{BB962C8B-B14F-4D97-AF65-F5344CB8AC3E}">
        <p14:creationId xmlns:p14="http://schemas.microsoft.com/office/powerpoint/2010/main" val="2059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2005-2012</a:t>
            </a:r>
            <a:endParaRPr lang="en-US" dirty="0" smtClean="0"/>
          </a:p>
          <a:p>
            <a:pPr lvl="2"/>
            <a:r>
              <a:rPr lang="en-US" dirty="0" smtClean="0"/>
              <a:t>Attempts to resurrect neural nets with</a:t>
            </a:r>
          </a:p>
          <a:p>
            <a:pPr lvl="3"/>
            <a:r>
              <a:rPr lang="en-US" dirty="0" smtClean="0"/>
              <a:t>unsupervised </a:t>
            </a:r>
            <a:r>
              <a:rPr lang="en-US" dirty="0" err="1" smtClean="0"/>
              <a:t>pretraining</a:t>
            </a:r>
            <a:endParaRPr lang="en-US" dirty="0" smtClean="0"/>
          </a:p>
          <a:p>
            <a:pPr lvl="3"/>
            <a:r>
              <a:rPr lang="en-US" dirty="0" smtClean="0"/>
              <a:t>probabilistic neural nets</a:t>
            </a:r>
          </a:p>
          <a:p>
            <a:pPr lvl="3"/>
            <a:r>
              <a:rPr lang="en-US" dirty="0" smtClean="0"/>
              <a:t>alternative learning rules</a:t>
            </a:r>
          </a:p>
        </p:txBody>
      </p:sp>
    </p:spTree>
    <p:extLst>
      <p:ext uri="{BB962C8B-B14F-4D97-AF65-F5344CB8AC3E}">
        <p14:creationId xmlns:p14="http://schemas.microsoft.com/office/powerpoint/2010/main" val="21216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2012-present</a:t>
            </a:r>
          </a:p>
          <a:p>
            <a:pPr lvl="2"/>
            <a:r>
              <a:rPr lang="en-US" dirty="0" smtClean="0"/>
              <a:t>Most of the alternative techniques discarded in favor of 1980’s style neural nets with</a:t>
            </a:r>
          </a:p>
          <a:p>
            <a:pPr lvl="3"/>
            <a:r>
              <a:rPr lang="en-US" dirty="0" smtClean="0"/>
              <a:t>lots more training data</a:t>
            </a:r>
            <a:endParaRPr lang="en-US" dirty="0"/>
          </a:p>
          <a:p>
            <a:pPr lvl="3"/>
            <a:r>
              <a:rPr lang="en-US" dirty="0" smtClean="0"/>
              <a:t>lots more computing cycles</a:t>
            </a:r>
          </a:p>
          <a:p>
            <a:pPr lvl="3"/>
            <a:r>
              <a:rPr lang="en-US" dirty="0" smtClean="0"/>
              <a:t>a few important tricks that improve training and generalization (mostly from Hinton)</a:t>
            </a:r>
          </a:p>
        </p:txBody>
      </p:sp>
    </p:spTree>
    <p:extLst>
      <p:ext uri="{BB962C8B-B14F-4D97-AF65-F5344CB8AC3E}">
        <p14:creationId xmlns:p14="http://schemas.microsoft.com/office/powerpoint/2010/main" val="14900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inlike Computers, Learning From Experience - NYTimes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5299363" cy="72315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01645" y="1694106"/>
            <a:ext cx="1582036" cy="494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9280" y="4060583"/>
            <a:ext cx="1001956" cy="1608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2704" y="468022"/>
            <a:ext cx="606447" cy="34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pic>
        <p:nvPicPr>
          <p:cNvPr id="11" name="Picture 10" descr="Brainlike Computers, Learning From Experience - NYTimes.co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r="38483" b="6765"/>
          <a:stretch/>
        </p:blipFill>
        <p:spPr>
          <a:xfrm>
            <a:off x="4574961" y="718523"/>
            <a:ext cx="3260020" cy="6057915"/>
          </a:xfrm>
          <a:prstGeom prst="rect">
            <a:avLst/>
          </a:prstGeom>
        </p:spPr>
      </p:pic>
      <p:pic>
        <p:nvPicPr>
          <p:cNvPr id="13" name="Picture 12" descr="Brainlike Computers, Learning From Experience - NYTimes.co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" r="38607" b="69819"/>
          <a:stretch/>
        </p:blipFill>
        <p:spPr>
          <a:xfrm>
            <a:off x="7411932" y="876699"/>
            <a:ext cx="3121597" cy="1720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06512" y="1694106"/>
            <a:ext cx="2317447" cy="15648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80054</TotalTime>
  <Words>568</Words>
  <Application>Microsoft Macintosh PowerPoint</Application>
  <PresentationFormat>Widescreen</PresentationFormat>
  <Paragraphs>172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ＭＳ Ｐゴシック</vt:lpstr>
      <vt:lpstr>Wingdings</vt:lpstr>
      <vt:lpstr>Arial</vt:lpstr>
      <vt:lpstr>Arial</vt:lpstr>
      <vt:lpstr>Default2015</vt:lpstr>
      <vt:lpstr>CSCI 5922 Neural Networks and Deep Learning:  Introduction 2</vt:lpstr>
      <vt:lpstr>Hinton’s Brief History of Machine Learning</vt:lpstr>
      <vt:lpstr>Neural Network History</vt:lpstr>
      <vt:lpstr>Neural Network History</vt:lpstr>
      <vt:lpstr>Neural Network History</vt:lpstr>
      <vt:lpstr>Neural Network History</vt:lpstr>
      <vt:lpstr>Neural Network History</vt:lpstr>
      <vt:lpstr>Neural Network History</vt:lpstr>
      <vt:lpstr>2013</vt:lpstr>
      <vt:lpstr>What AI Can Do Now </vt:lpstr>
      <vt:lpstr>PowerPoint Presentation</vt:lpstr>
      <vt:lpstr>PowerPoint Presentation</vt:lpstr>
      <vt:lpstr>PowerPoint Presentation</vt:lpstr>
      <vt:lpstr>Key Features of Cortical Computation</vt:lpstr>
      <vt:lpstr>PowerPoint Presentation</vt:lpstr>
      <vt:lpstr>PowerPoint Presentation</vt:lpstr>
      <vt:lpstr>PowerPoint Presentation</vt:lpstr>
      <vt:lpstr>Modeling Individual Neurons</vt:lpstr>
      <vt:lpstr>Modeling Individual Neurons</vt:lpstr>
      <vt:lpstr>Computation With A Binary Threshold Unit</vt:lpstr>
      <vt:lpstr>Computation With A Binary Threshold Unit</vt:lpstr>
      <vt:lpstr>Feedforward Architectures</vt:lpstr>
      <vt:lpstr>Recurrent Architectures</vt:lpstr>
      <vt:lpstr>Supervised Learning In Neural Networks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3670</cp:revision>
  <cp:lastPrinted>2016-03-26T19:02:22Z</cp:lastPrinted>
  <dcterms:created xsi:type="dcterms:W3CDTF">2015-11-30T16:35:29Z</dcterms:created>
  <dcterms:modified xsi:type="dcterms:W3CDTF">2017-09-07T03:18:18Z</dcterms:modified>
  <cp:category/>
</cp:coreProperties>
</file>