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73" r:id="rId8"/>
    <p:sldId id="275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00"/>
    <a:srgbClr val="FF00FF"/>
    <a:srgbClr val="663F00"/>
    <a:srgbClr val="00FFFF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42"/>
    <p:restoredTop sz="85657"/>
  </p:normalViewPr>
  <p:slideViewPr>
    <p:cSldViewPr snapToGrid="0" snapToObjects="1">
      <p:cViewPr varScale="1">
        <p:scale>
          <a:sx n="84" d="100"/>
          <a:sy n="84" d="100"/>
        </p:scale>
        <p:origin x="184" y="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thesis: not much more to be done</a:t>
            </a:r>
            <a:r>
              <a:rPr lang="en-US" baseline="0" dirty="0" smtClean="0"/>
              <a:t> with convolutional nets!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Juergen</a:t>
            </a:r>
            <a:r>
              <a:rPr lang="en-US" dirty="0" smtClean="0"/>
              <a:t> / Sepp as postdocs -</a:t>
            </a:r>
            <a:r>
              <a:rPr lang="en-US" baseline="0" dirty="0" smtClean="0"/>
              <a:t>&gt; added some gates -&gt; LSTM ‘that’s an ugly architecture’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interrelated</a:t>
            </a:r>
            <a:r>
              <a:rPr lang="en-US" baseline="0" dirty="0" smtClean="0"/>
              <a:t> threads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dirty="0" smtClean="0"/>
              <a:t>I’ll talk</a:t>
            </a:r>
            <a:r>
              <a:rPr lang="en-US" baseline="0" dirty="0" smtClean="0"/>
              <a:t> about some of this work during my lectures, but let me give you a few other examples to give you the flavor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Challenging visual search problems</a:t>
            </a:r>
            <a:r>
              <a:rPr lang="en-US" baseline="0" dirty="0" smtClean="0"/>
              <a:t> where people are imperfect but machines aren’t yet to the level of people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psychologists study these dopey</a:t>
            </a:r>
            <a:r>
              <a:rPr lang="en-US" baseline="0" dirty="0" smtClean="0"/>
              <a:t> artificial stimuli</a:t>
            </a:r>
          </a:p>
          <a:p>
            <a:r>
              <a:rPr lang="en-US" dirty="0" smtClean="0"/>
              <a:t>Tim Rogers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words and concepts</a:t>
            </a:r>
          </a:p>
          <a:p>
            <a:r>
              <a:rPr lang="en-US" baseline="0" dirty="0" smtClean="0"/>
              <a:t>Karen </a:t>
            </a:r>
            <a:r>
              <a:rPr lang="en-US" baseline="0" dirty="0" err="1" smtClean="0"/>
              <a:t>Schloss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9/6/17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Relationship Id="rId11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localhost/Users/mozer/projects/Bilbao/lighting2.mp4" TargetMode="External"/><Relationship Id="rId4" Type="http://schemas.openxmlformats.org/officeDocument/2006/relationships/video" Target="file://localhost/Users/mozer/projects/Bilbao/lighting2.mp4" TargetMode="External"/><Relationship Id="rId5" Type="http://schemas.microsoft.com/office/2007/relationships/media" Target="file://localhost/Users/mozer/projects/Bilbao/lighting3.mp4" TargetMode="External"/><Relationship Id="rId6" Type="http://schemas.openxmlformats.org/officeDocument/2006/relationships/video" Target="file://localhost/Users/mozer/projects/Bilbao/lighting3.mp4" TargetMode="Externa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4.png"/><Relationship Id="rId1" Type="http://schemas.microsoft.com/office/2007/relationships/media" Target="file://localhost/Users/mozer/projects/Bilbao/lighting1.mp4" TargetMode="External"/><Relationship Id="rId2" Type="http://schemas.openxmlformats.org/officeDocument/2006/relationships/video" Target="file://localhost/Users/mozer/projects/Bilbao/lighting1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CCSI 5922</a:t>
            </a:r>
            <a:br>
              <a:rPr lang="en-US" smtClean="0"/>
            </a:br>
            <a:r>
              <a:rPr lang="en-US" smtClean="0"/>
              <a:t>Neural </a:t>
            </a:r>
            <a:r>
              <a:rPr lang="en-US" dirty="0" smtClean="0"/>
              <a:t>Networks and Deep Learning: </a:t>
            </a:r>
            <a:br>
              <a:rPr lang="en-US" dirty="0" smtClean="0"/>
            </a:br>
            <a:r>
              <a:rPr lang="en-US" dirty="0" smtClean="0"/>
              <a:t>Introduction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Humans To Categorize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(Roads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312613" y="2085770"/>
            <a:ext cx="1995546" cy="4227014"/>
            <a:chOff x="642217" y="2085770"/>
            <a:chExt cx="1995546" cy="4227014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0665" y="4276514"/>
              <a:ext cx="1278650" cy="16459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2479" y="5912674"/>
              <a:ext cx="1955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Belted Kingfisher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374" y="2085770"/>
              <a:ext cx="1457232" cy="16459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42217" y="3733050"/>
              <a:ext cx="1995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Ringed Kingfisher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46234" y="2085770"/>
            <a:ext cx="1398147" cy="4227014"/>
            <a:chOff x="5631609" y="2085770"/>
            <a:chExt cx="1398147" cy="4227014"/>
          </a:xfrm>
        </p:grpSpPr>
        <p:sp>
          <p:nvSpPr>
            <p:cNvPr id="7" name="TextBox 6"/>
            <p:cNvSpPr txBox="1"/>
            <p:nvPr/>
          </p:nvSpPr>
          <p:spPr>
            <a:xfrm>
              <a:off x="5674092" y="5912674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Melanoma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0530" y="4276514"/>
              <a:ext cx="1260304" cy="16459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1609" y="2085770"/>
              <a:ext cx="1398147" cy="16459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80078" y="3733050"/>
              <a:ext cx="90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Benign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318" y="3645074"/>
            <a:ext cx="1704941" cy="100525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8592200" y="2302831"/>
            <a:ext cx="1725675" cy="4009953"/>
            <a:chOff x="9887562" y="2302831"/>
            <a:chExt cx="1725675" cy="400995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562" y="4449916"/>
              <a:ext cx="1725675" cy="129911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7562" y="2302831"/>
              <a:ext cx="1725675" cy="1428859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0193003" y="3733050"/>
              <a:ext cx="1114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Compost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356189" y="5912674"/>
              <a:ext cx="7884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Paper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79604" y="2090201"/>
            <a:ext cx="1440873" cy="4222583"/>
            <a:chOff x="7677335" y="2090201"/>
            <a:chExt cx="1440873" cy="4222583"/>
          </a:xfrm>
        </p:grpSpPr>
        <p:pic>
          <p:nvPicPr>
            <p:cNvPr id="24" name="Picture 23" descr="Mike24Hr1Cropped.jpg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77335" y="2090201"/>
              <a:ext cx="1440873" cy="16414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011736" y="3733050"/>
              <a:ext cx="772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Ironic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9720" y="5912674"/>
              <a:ext cx="1216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Not Ironic</a:t>
              </a:r>
              <a:endPara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1" name="Content Placeholder 2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1366" y="4276514"/>
              <a:ext cx="1352811" cy="1645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ction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9" t="21570" r="11753" b="51616"/>
          <a:stretch/>
        </p:blipFill>
        <p:spPr>
          <a:xfrm>
            <a:off x="1792942" y="1546412"/>
            <a:ext cx="8582574" cy="22314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Learning Experiment</a:t>
            </a:r>
            <a:endParaRPr lang="en-US" dirty="0"/>
          </a:p>
        </p:txBody>
      </p:sp>
      <p:pic>
        <p:nvPicPr>
          <p:cNvPr id="5" name="Picture 4" descr="pash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823" y="5327943"/>
            <a:ext cx="1344706" cy="134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5865826"/>
            <a:ext cx="1877437" cy="77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6" b="1" dirty="0">
                <a:solidFill>
                  <a:srgbClr val="000000"/>
                </a:solidFill>
                <a:latin typeface="Times New Roman"/>
                <a:cs typeface="Times New Roman"/>
              </a:rPr>
              <a:t>Hal </a:t>
            </a:r>
            <a:r>
              <a:rPr lang="en-US" sz="2206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Pashler</a:t>
            </a:r>
            <a:endParaRPr lang="en-US" sz="2206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6" b="1" dirty="0">
                <a:solidFill>
                  <a:srgbClr val="000000"/>
                </a:solidFill>
                <a:latin typeface="Times New Roman"/>
                <a:cs typeface="Times New Roman"/>
              </a:rPr>
              <a:t>UC San Diego</a:t>
            </a:r>
          </a:p>
        </p:txBody>
      </p:sp>
    </p:spTree>
    <p:extLst>
      <p:ext uri="{BB962C8B-B14F-4D97-AF65-F5344CB8AC3E}">
        <p14:creationId xmlns:p14="http://schemas.microsoft.com/office/powerpoint/2010/main" val="10728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1-10 at 9.14.48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7" y="0"/>
            <a:ext cx="8841441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28717" y="4336284"/>
            <a:ext cx="1222390" cy="32632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254000">
              <a:srgbClr val="FFFF00">
                <a:alpha val="75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9677" y="0"/>
            <a:ext cx="8841441" cy="6858000"/>
            <a:chOff x="12700" y="0"/>
            <a:chExt cx="10020300" cy="7772400"/>
          </a:xfrm>
        </p:grpSpPr>
        <p:pic>
          <p:nvPicPr>
            <p:cNvPr id="4" name="Picture 3" descr="Screen Shot 2012-11-10 at 9.15.10 PM.pd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00" y="0"/>
              <a:ext cx="10020300" cy="7772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53" y="6798291"/>
              <a:ext cx="3830366" cy="360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31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9.15.1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7" y="0"/>
            <a:ext cx="8841441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55659" y="4336284"/>
            <a:ext cx="1222390" cy="326325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glow rad="254000">
              <a:srgbClr val="FFFF00">
                <a:alpha val="75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0 at 9.15.2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7" y="0"/>
            <a:ext cx="884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0 at 9.15.39 PM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677" y="0"/>
            <a:ext cx="8841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77868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Recurrent Neural Net:</a:t>
            </a:r>
            <a:br>
              <a:rPr lang="en-US" dirty="0" smtClean="0"/>
            </a:br>
            <a:r>
              <a:rPr lang="en-US" dirty="0" smtClean="0"/>
              <a:t>Generic Model of Domain-Independent Human Learning?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(Roads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9" b="32505"/>
          <a:stretch/>
        </p:blipFill>
        <p:spPr>
          <a:xfrm>
            <a:off x="2303238" y="2037460"/>
            <a:ext cx="7190100" cy="3313014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1544308" y="2605536"/>
            <a:ext cx="1517195" cy="972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latin typeface="+mn-lt"/>
              </a:rPr>
              <a:t>AUC</a:t>
            </a:r>
            <a:endParaRPr lang="en-US" sz="31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9579" y="2630466"/>
            <a:ext cx="1486422" cy="2968668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13118" y="2242159"/>
            <a:ext cx="1311057" cy="339957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94669" y="2199558"/>
            <a:ext cx="1528175" cy="339957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93721" y="4734838"/>
            <a:ext cx="632912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Mozer</a:t>
            </a:r>
            <a:r>
              <a:rPr lang="en-US" dirty="0" smtClean="0"/>
              <a:t> (1987)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267" y="1371600"/>
            <a:ext cx="7190265" cy="4754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653" y="348736"/>
            <a:ext cx="1880061" cy="279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Mozer</a:t>
            </a:r>
            <a:r>
              <a:rPr lang="en-US" dirty="0" smtClean="0"/>
              <a:t> (1992)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Units with a 1-1 linear self connection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800" y="1477289"/>
            <a:ext cx="4965700" cy="226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">
            <a:off x="9177322" y="3385136"/>
            <a:ext cx="1614990" cy="3124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762" y="5270313"/>
            <a:ext cx="4082311" cy="7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363476" y="741213"/>
            <a:ext cx="5598486" cy="5629340"/>
            <a:chOff x="1298264" y="1097677"/>
            <a:chExt cx="5598486" cy="56293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1157" y="1097677"/>
              <a:ext cx="4332699" cy="27165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8264" y="4012258"/>
              <a:ext cx="5598486" cy="271475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60520"/>
            <a:ext cx="10972800" cy="2249837"/>
          </a:xfrm>
        </p:spPr>
        <p:txBody>
          <a:bodyPr/>
          <a:lstStyle/>
          <a:p>
            <a:pPr algn="l"/>
            <a:r>
              <a:rPr lang="en-US" dirty="0" err="1" smtClean="0"/>
              <a:t>Mozer</a:t>
            </a:r>
            <a:r>
              <a:rPr lang="en-US" dirty="0" smtClean="0"/>
              <a:t> et al. (1995)</a:t>
            </a:r>
            <a:br>
              <a:rPr lang="en-US" dirty="0" smtClean="0"/>
            </a:br>
            <a:r>
              <a:rPr lang="en-US" dirty="0" smtClean="0"/>
              <a:t>Adaptive House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6" y="1268016"/>
            <a:ext cx="4949198" cy="334070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39980" y="334289"/>
            <a:ext cx="6105313" cy="6415906"/>
            <a:chOff x="5939980" y="334289"/>
            <a:chExt cx="6105313" cy="64159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3360" y="3322254"/>
              <a:ext cx="2331933" cy="34279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533" y="542643"/>
              <a:ext cx="3401760" cy="24241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4107" y="334289"/>
              <a:ext cx="1125193" cy="18674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9980" y="4485262"/>
              <a:ext cx="3401760" cy="22394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397" y="2317948"/>
              <a:ext cx="2008612" cy="2008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37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ighting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7502" y="402307"/>
            <a:ext cx="9144000" cy="6096000"/>
          </a:xfrm>
          <a:prstGeom prst="rect">
            <a:avLst/>
          </a:prstGeom>
        </p:spPr>
      </p:pic>
      <p:pic>
        <p:nvPicPr>
          <p:cNvPr id="8" name="lighting2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7502" y="402307"/>
            <a:ext cx="9144000" cy="6096000"/>
          </a:xfrm>
          <a:prstGeom prst="rect">
            <a:avLst/>
          </a:prstGeom>
        </p:spPr>
      </p:pic>
      <p:pic>
        <p:nvPicPr>
          <p:cNvPr id="9" name="lighting3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7502" y="402307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1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optimization</a:t>
            </a:r>
          </a:p>
          <a:p>
            <a:pPr lvl="1"/>
            <a:r>
              <a:rPr lang="en-US" dirty="0" smtClean="0"/>
              <a:t>developing software tools to improve how people  learn, remember, make decisions</a:t>
            </a:r>
          </a:p>
          <a:p>
            <a:r>
              <a:rPr lang="en-US" dirty="0" smtClean="0"/>
              <a:t>Cognitively informed machine learning</a:t>
            </a:r>
          </a:p>
          <a:p>
            <a:pPr lvl="1"/>
            <a:r>
              <a:rPr lang="en-US" dirty="0" smtClean="0"/>
              <a:t>developing machine learning algorithms that leverage insights from human perception and cognition</a:t>
            </a:r>
          </a:p>
        </p:txBody>
      </p:sp>
    </p:spTree>
    <p:extLst>
      <p:ext uri="{BB962C8B-B14F-4D97-AF65-F5344CB8AC3E}">
        <p14:creationId xmlns:p14="http://schemas.microsoft.com/office/powerpoint/2010/main" val="12714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Human-Machine Cooperative Visual Search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Kneusel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2017)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749" y="1327058"/>
            <a:ext cx="4610502" cy="46105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50372" y="1323339"/>
            <a:ext cx="4573145" cy="2272008"/>
            <a:chOff x="1050372" y="1323339"/>
            <a:chExt cx="4573145" cy="2272008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50372" y="1905623"/>
              <a:ext cx="2247328" cy="1107440"/>
            </a:xfrm>
            <a:prstGeom prst="rect">
              <a:avLst/>
            </a:prstGeom>
          </p:spPr>
          <p:txBody>
            <a:bodyPr vert="horz" lIns="100794" tIns="50397" rIns="100794" bIns="50397" rtlCol="0" anchor="ctr">
              <a:normAutofit fontScale="97500"/>
            </a:bodyPr>
            <a:lstStyle>
              <a:lvl1pPr algn="ctr" defTabSz="889409" rtl="0" eaLnBrk="1" latinLnBrk="0" hangingPunct="1">
                <a:spcBef>
                  <a:spcPct val="0"/>
                </a:spcBef>
                <a:buNone/>
                <a:defRPr kumimoji="1" sz="3530" b="1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3000" dirty="0" smtClean="0"/>
                <a:t>Hard</a:t>
              </a:r>
            </a:p>
            <a:p>
              <a:pPr algn="r"/>
              <a:r>
                <a:rPr lang="en-US" sz="3000" dirty="0" smtClean="0"/>
                <a:t>Highlighting</a:t>
              </a:r>
              <a:endParaRPr lang="en-US" sz="30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621" b="33901"/>
            <a:stretch/>
          </p:blipFill>
          <p:spPr>
            <a:xfrm>
              <a:off x="3307524" y="1323339"/>
              <a:ext cx="2315993" cy="227200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628111" y="1323339"/>
            <a:ext cx="4365736" cy="2272008"/>
            <a:chOff x="6628111" y="1323339"/>
            <a:chExt cx="4365736" cy="22720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263" b="31794"/>
            <a:stretch/>
          </p:blipFill>
          <p:spPr>
            <a:xfrm>
              <a:off x="6628111" y="1323339"/>
              <a:ext cx="2256365" cy="2272008"/>
            </a:xfrm>
            <a:prstGeom prst="rect">
              <a:avLst/>
            </a:prstGeom>
          </p:spPr>
        </p:pic>
        <p:sp>
          <p:nvSpPr>
            <p:cNvPr id="14" name="Title 1"/>
            <p:cNvSpPr txBox="1">
              <a:spLocks/>
            </p:cNvSpPr>
            <p:nvPr/>
          </p:nvSpPr>
          <p:spPr>
            <a:xfrm>
              <a:off x="8875837" y="1905623"/>
              <a:ext cx="2118010" cy="1107440"/>
            </a:xfrm>
            <a:prstGeom prst="rect">
              <a:avLst/>
            </a:prstGeom>
          </p:spPr>
          <p:txBody>
            <a:bodyPr vert="horz" lIns="100794" tIns="50397" rIns="100794" bIns="50397" rtlCol="0" anchor="ctr">
              <a:normAutofit fontScale="97500"/>
            </a:bodyPr>
            <a:lstStyle>
              <a:lvl1pPr algn="ctr" defTabSz="1007943" rtl="0" eaLnBrk="1" latinLnBrk="0" hangingPunct="1">
                <a:spcBef>
                  <a:spcPct val="0"/>
                </a:spcBef>
                <a:buNone/>
                <a:defRPr sz="4000" b="1" kern="120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</a:pPr>
              <a:r>
                <a:rPr lang="en-US" sz="3000" dirty="0" smtClean="0"/>
                <a:t>Soft</a:t>
              </a:r>
            </a:p>
            <a:p>
              <a:pPr algn="l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</a:pPr>
              <a:r>
                <a:rPr lang="en-US" sz="3000" dirty="0" smtClean="0"/>
                <a:t>Highlighting</a:t>
              </a:r>
              <a:endParaRPr lang="en-US" sz="3000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35355"/>
              </p:ext>
            </p:extLst>
          </p:nvPr>
        </p:nvGraphicFramePr>
        <p:xfrm>
          <a:off x="3271788" y="3879624"/>
          <a:ext cx="564842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621"/>
                <a:gridCol w="12208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population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d’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human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2.23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classifier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2.28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human + hard</a:t>
                      </a:r>
                      <a:r>
                        <a:rPr lang="en-US" sz="3000" baseline="0" dirty="0" smtClean="0"/>
                        <a:t> highlights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2.64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human + soft highlights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2.80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22055" y="6076454"/>
            <a:ext cx="7680960" cy="827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055" y="5531758"/>
            <a:ext cx="7680960" cy="827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2055" y="4981447"/>
            <a:ext cx="7680960" cy="827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Rating Decontamination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(Wilder, Jones,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in preparation)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2301505"/>
            <a:ext cx="11176000" cy="475456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Sequential dependencies in ratings</a:t>
            </a:r>
          </a:p>
          <a:p>
            <a:pPr lvl="1"/>
            <a:r>
              <a:rPr lang="en-US" dirty="0" smtClean="0"/>
              <a:t>movies, homework grades, length of a line</a:t>
            </a:r>
          </a:p>
          <a:p>
            <a:r>
              <a:rPr lang="en-US" dirty="0" smtClean="0"/>
              <a:t>Given contamination introduced by sequential dependencies, we can train models to </a:t>
            </a:r>
            <a:r>
              <a:rPr lang="en-US" i="1" dirty="0" smtClean="0"/>
              <a:t>decontaminate</a:t>
            </a:r>
            <a:r>
              <a:rPr lang="en-US" dirty="0" smtClean="0"/>
              <a:t> sequences</a:t>
            </a:r>
          </a:p>
          <a:p>
            <a:pPr lvl="1"/>
            <a:r>
              <a:rPr lang="en-US" dirty="0" smtClean="0"/>
              <a:t>obtains 5-25% improvement in quality of human judgments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6345" y="1389033"/>
            <a:ext cx="11017054" cy="1832795"/>
            <a:chOff x="576345" y="1559516"/>
            <a:chExt cx="11017054" cy="183279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48353" y="1875295"/>
              <a:ext cx="956245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910807" y="1574369"/>
              <a:ext cx="1" cy="6018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48352" y="1559516"/>
              <a:ext cx="1" cy="60185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6345" y="2284315"/>
              <a:ext cx="15440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1</a:t>
              </a:r>
            </a:p>
            <a:p>
              <a:pPr algn="ctr"/>
              <a:r>
                <a:rPr lang="en-US" sz="2200" b="1" dirty="0" smtClean="0"/>
                <a:t>neither bad</a:t>
              </a:r>
            </a:p>
            <a:p>
              <a:pPr algn="ctr"/>
              <a:r>
                <a:rPr lang="en-US" sz="2200" b="1" dirty="0" smtClean="0"/>
                <a:t>nor wrong</a:t>
              </a:r>
              <a:endParaRPr lang="en-US" sz="2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28217" y="2241950"/>
              <a:ext cx="136518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/>
                <a:t>10</a:t>
              </a:r>
            </a:p>
            <a:p>
              <a:pPr algn="ctr"/>
              <a:r>
                <a:rPr lang="en-US" sz="2200" b="1" dirty="0" smtClean="0"/>
                <a:t>extremely</a:t>
              </a:r>
            </a:p>
            <a:p>
              <a:pPr algn="ctr"/>
              <a:r>
                <a:rPr lang="en-US" sz="2200" b="1" dirty="0" smtClean="0"/>
                <a:t>evil</a:t>
              </a:r>
              <a:endParaRPr lang="en-US" sz="2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8351" y="4238786"/>
            <a:ext cx="3354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testifying falsely for pay</a:t>
            </a:r>
            <a:endParaRPr lang="en-US" sz="25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8351" y="4877614"/>
            <a:ext cx="35403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  <a:latin typeface="+mn-lt"/>
              </a:rPr>
              <a:t>shooting striking workers</a:t>
            </a:r>
            <a:endParaRPr lang="en-US" sz="2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350" y="5516442"/>
            <a:ext cx="3355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A09D00"/>
                </a:solidFill>
                <a:latin typeface="+mn-lt"/>
              </a:rPr>
              <a:t>poisoning a barking dog</a:t>
            </a:r>
            <a:endParaRPr lang="en-US" sz="2500" b="1" dirty="0">
              <a:solidFill>
                <a:srgbClr val="A09D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7632" y="4238786"/>
            <a:ext cx="30421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stealing a hotel towel</a:t>
            </a:r>
            <a:endParaRPr lang="en-US" sz="25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7632" y="4877614"/>
            <a:ext cx="31758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0000FF"/>
                </a:solidFill>
              </a:rPr>
              <a:t>yelling at a slow driver</a:t>
            </a:r>
            <a:endParaRPr lang="en-US" sz="25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7631" y="5516442"/>
            <a:ext cx="33554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solidFill>
                  <a:srgbClr val="A09D00"/>
                </a:solidFill>
                <a:latin typeface="+mn-lt"/>
              </a:rPr>
              <a:t>poisoning a barking dog</a:t>
            </a:r>
            <a:endParaRPr lang="en-US" sz="2500" b="1" dirty="0">
              <a:solidFill>
                <a:srgbClr val="A09D00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404" y="3807809"/>
            <a:ext cx="4832023" cy="2469005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Personalized Review For Promoting Long-Term Retention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(Lindsey,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Shroyer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Pashler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Mozer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2014)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814" y="3758343"/>
            <a:ext cx="11176000" cy="47545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coltb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58" y="2123268"/>
            <a:ext cx="6248400" cy="441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97197" y="1812827"/>
            <a:ext cx="1409269" cy="1515534"/>
            <a:chOff x="2667000" y="1066800"/>
            <a:chExt cx="1409269" cy="1515534"/>
          </a:xfrm>
        </p:grpSpPr>
        <p:cxnSp>
          <p:nvCxnSpPr>
            <p:cNvPr id="9" name="Straight Connector 8"/>
            <p:cNvCxnSpPr/>
            <p:nvPr/>
          </p:nvCxnSpPr>
          <p:spPr bwMode="auto">
            <a:xfrm flipH="1" flipV="1">
              <a:off x="2667000" y="1066800"/>
              <a:ext cx="14112" cy="1515534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2667000" y="1066800"/>
              <a:ext cx="1409267" cy="0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4076267" y="1066800"/>
              <a:ext cx="2" cy="457200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4388541" y="1368284"/>
            <a:ext cx="726100" cy="338417"/>
          </a:xfrm>
          <a:prstGeom prst="rect">
            <a:avLst/>
          </a:prstGeom>
          <a:noFill/>
          <a:ln>
            <a:noFill/>
          </a:ln>
        </p:spPr>
        <p:txBody>
          <a:bodyPr wrap="none" lIns="91301" tIns="45652" rIns="91301" bIns="45652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12.4%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57977" y="3187179"/>
            <a:ext cx="1409269" cy="1944582"/>
            <a:chOff x="5427785" y="2441152"/>
            <a:chExt cx="1409269" cy="1944582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 flipV="1">
              <a:off x="5427785" y="2870200"/>
              <a:ext cx="14112" cy="1515534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427785" y="2870200"/>
              <a:ext cx="1409267" cy="0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837054" y="2870200"/>
              <a:ext cx="0" cy="353646"/>
            </a:xfrm>
            <a:prstGeom prst="line">
              <a:avLst/>
            </a:prstGeom>
            <a:noFill/>
            <a:ln w="38100" cap="rnd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818988" y="2441152"/>
              <a:ext cx="72638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16.5%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41475" y="2497015"/>
              <a:ext cx="184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88459" y="3256719"/>
            <a:ext cx="2658745" cy="2960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3628" y="6302720"/>
            <a:ext cx="2325629" cy="434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1" tIns="45652" rIns="91301" bIns="45652"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IMG_18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4257" y="1631476"/>
            <a:ext cx="3608513" cy="4131859"/>
          </a:xfrm>
          <a:prstGeom prst="rect">
            <a:avLst/>
          </a:prstGeom>
        </p:spPr>
      </p:pic>
      <p:pic>
        <p:nvPicPr>
          <p:cNvPr id="5" name="Picture 4" descr="COLT1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20" y="1977093"/>
            <a:ext cx="4608164" cy="34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80198</TotalTime>
  <Words>295</Words>
  <Application>Microsoft Macintosh PowerPoint</Application>
  <PresentationFormat>Widescreen</PresentationFormat>
  <Paragraphs>83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Mangal</vt:lpstr>
      <vt:lpstr>ＭＳ Ｐゴシック</vt:lpstr>
      <vt:lpstr>Times New Roman</vt:lpstr>
      <vt:lpstr>Wingdings</vt:lpstr>
      <vt:lpstr>Default2015</vt:lpstr>
      <vt:lpstr>CCSI 5922 Neural Networks and Deep Learning:  Introduction 1</vt:lpstr>
      <vt:lpstr>Mozer (1987)</vt:lpstr>
      <vt:lpstr>Mozer (1992)</vt:lpstr>
      <vt:lpstr>Mozer et al. (1995) Adaptive House</vt:lpstr>
      <vt:lpstr>PowerPoint Presentation</vt:lpstr>
      <vt:lpstr>Current Research Interests</vt:lpstr>
      <vt:lpstr>Human-Machine Cooperative Visual Search (Kneusel &amp; Mozer, 2017)</vt:lpstr>
      <vt:lpstr>Rating Decontamination (Wilder, Jones, &amp; Mozer, in preparation)</vt:lpstr>
      <vt:lpstr>Personalized Review For Promoting Long-Term Retention (Lindsey, Shroyer, Pashler, &amp; Mozer, 2014)</vt:lpstr>
      <vt:lpstr>Training Humans To Categorize (Roads &amp; Mozer, 2017)</vt:lpstr>
      <vt:lpstr>Concept Learning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Recurrent Neural Net: Generic Model of Domain-Independent Human Learning? (Roads &amp; Mozer, 2017)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3663</cp:revision>
  <cp:lastPrinted>2016-03-26T19:02:22Z</cp:lastPrinted>
  <dcterms:created xsi:type="dcterms:W3CDTF">2015-11-30T16:35:29Z</dcterms:created>
  <dcterms:modified xsi:type="dcterms:W3CDTF">2017-09-07T03:17:45Z</dcterms:modified>
  <cp:category/>
</cp:coreProperties>
</file>