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59" r:id="rId4"/>
    <p:sldId id="260" r:id="rId5"/>
    <p:sldId id="265" r:id="rId6"/>
    <p:sldId id="266" r:id="rId7"/>
    <p:sldId id="267" r:id="rId8"/>
    <p:sldId id="268" r:id="rId9"/>
    <p:sldId id="263" r:id="rId10"/>
    <p:sldId id="270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9" r:id="rId19"/>
    <p:sldId id="281" r:id="rId20"/>
    <p:sldId id="280" r:id="rId21"/>
    <p:sldId id="282" r:id="rId22"/>
    <p:sldId id="283" r:id="rId23"/>
    <p:sldId id="284" r:id="rId24"/>
    <p:sldId id="285" r:id="rId25"/>
    <p:sldId id="286" r:id="rId26"/>
    <p:sldId id="287" r:id="rId27"/>
    <p:sldId id="277" r:id="rId28"/>
    <p:sldId id="278" r:id="rId29"/>
    <p:sldId id="288" r:id="rId30"/>
    <p:sldId id="289" r:id="rId31"/>
    <p:sldId id="290" r:id="rId32"/>
    <p:sldId id="291" r:id="rId33"/>
    <p:sldId id="292" r:id="rId34"/>
    <p:sldId id="293" r:id="rId35"/>
    <p:sldId id="295" r:id="rId36"/>
    <p:sldId id="294" r:id="rId37"/>
    <p:sldId id="29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00"/>
    <a:srgbClr val="0000FF"/>
    <a:srgbClr val="A09D00"/>
    <a:srgbClr val="FF00FF"/>
    <a:srgbClr val="27D5F0"/>
    <a:srgbClr val="00FFFF"/>
    <a:srgbClr val="00B2B2"/>
    <a:srgbClr val="00C6BA"/>
    <a:srgbClr val="663F00"/>
    <a:srgbClr val="00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3"/>
    <p:restoredTop sz="93561"/>
  </p:normalViewPr>
  <p:slideViewPr>
    <p:cSldViewPr snapToGrid="0" snapToObjects="1">
      <p:cViewPr>
        <p:scale>
          <a:sx n="159" d="100"/>
          <a:sy n="159" d="100"/>
        </p:scale>
        <p:origin x="888" y="320"/>
      </p:cViewPr>
      <p:guideLst>
        <p:guide orient="horz" pos="2160"/>
        <p:guide pos="3840"/>
      </p:guideLst>
    </p:cSldViewPr>
  </p:slideViewPr>
  <p:notesTextViewPr>
    <p:cViewPr>
      <p:scale>
        <a:sx n="110" d="100"/>
        <a:sy n="110" d="100"/>
      </p:scale>
      <p:origin x="0" y="-33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44F71-2A91-C84A-869D-4F4E1A19AFF8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B0918-989A-B147-B126-A98AEDAA3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33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verge.com/2017/10/30/16569402/ai-generate-fake-faces-celebs-nvidia-gan" TargetMode="External"/><Relationship Id="rId4" Type="http://schemas.openxmlformats.org/officeDocument/2006/relationships/hyperlink" Target="https://www.youtube.com/watch?time_continue=1&amp;v=XOxxPcy5Gr4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5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delete after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62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GAN in lower right corner</a:t>
            </a:r>
          </a:p>
          <a:p>
            <a:r>
              <a:rPr lang="en-US" dirty="0" smtClean="0"/>
              <a:t>LAPGAN</a:t>
            </a:r>
            <a:r>
              <a:rPr lang="en-US" baseline="0" dirty="0" smtClean="0"/>
              <a:t> next to it</a:t>
            </a:r>
          </a:p>
          <a:p>
            <a:r>
              <a:rPr lang="en-US" baseline="0" dirty="0" smtClean="0"/>
              <a:t>6 classes from LSUN</a:t>
            </a:r>
          </a:p>
          <a:p>
            <a:r>
              <a:rPr lang="en-US" baseline="0" dirty="0" smtClean="0"/>
              <a:t>Yellow circled images are closest real examples [to show it’s not just generating training data]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09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GAN in lower right corner</a:t>
            </a:r>
          </a:p>
          <a:p>
            <a:r>
              <a:rPr lang="en-US" dirty="0" smtClean="0"/>
              <a:t>LAPGAN</a:t>
            </a:r>
            <a:r>
              <a:rPr lang="en-US" baseline="0" dirty="0" smtClean="0"/>
              <a:t> next to it</a:t>
            </a:r>
          </a:p>
          <a:p>
            <a:r>
              <a:rPr lang="en-US" baseline="0" dirty="0" smtClean="0"/>
              <a:t>6 classes from LSUN</a:t>
            </a:r>
          </a:p>
          <a:p>
            <a:r>
              <a:rPr lang="en-US" baseline="0" dirty="0" smtClean="0"/>
              <a:t>Yellow circled images are closest real examples [to show it’s not just generating training data]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39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columns</a:t>
            </a:r>
            <a:r>
              <a:rPr lang="en-US" baseline="0" dirty="0" smtClean="0"/>
              <a:t> are different draws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22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Adversarial is sharper</a:t>
            </a:r>
          </a:p>
          <a:p>
            <a:r>
              <a:rPr lang="en-US" dirty="0" smtClean="0"/>
              <a:t>What’s the architecture here? Generative model receives current frame as input (vs. random vector)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04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Generative model receives</a:t>
            </a:r>
            <a:r>
              <a:rPr lang="en-US" baseline="0" dirty="0" smtClean="0"/>
              <a:t> low res image as input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99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https://www.theverge.com/2017/10/30/16569402/ai-generate-fake-faces-celebs-nvidia-gan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the new NVIDIA GAN paper seems really cool. Here's the demo vid. 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https://www.youtube.com/watch?time_continue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=1&amp;v=XOxxPcy5Gr4</a:t>
            </a:r>
            <a:endParaRPr lang="en-US" sz="1200" b="0" i="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US" sz="1200" b="0" i="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01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3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44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3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3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7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2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7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66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0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4" y="274641"/>
            <a:ext cx="2743200" cy="5851526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6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47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0" y="273631"/>
            <a:ext cx="10936320" cy="1137719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08640" y="6247376"/>
            <a:ext cx="2803200" cy="472369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70240" y="6247376"/>
            <a:ext cx="3828480" cy="472369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41760" y="6247376"/>
            <a:ext cx="2803200" cy="472369"/>
          </a:xfrm>
        </p:spPr>
        <p:txBody>
          <a:bodyPr/>
          <a:lstStyle>
            <a:lvl1pPr>
              <a:defRPr/>
            </a:lvl1pPr>
          </a:lstStyle>
          <a:p>
            <a:fld id="{4174B9A0-CB37-4C83-B880-3D838943E6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67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60" cy="1142040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8640" y="1604329"/>
            <a:ext cx="5391360" cy="4524955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321" y="1604329"/>
            <a:ext cx="5393280" cy="4524955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41DFF-6809-4F2C-9371-97C2D64DBCD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78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404" y="1371604"/>
            <a:ext cx="11176000" cy="4754562"/>
          </a:xfrm>
        </p:spPr>
        <p:txBody>
          <a:bodyPr/>
          <a:lstStyle>
            <a:lvl1pPr marL="88931" indent="-88931">
              <a:spcBef>
                <a:spcPts val="1946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355726">
              <a:spcBef>
                <a:spcPts val="1946"/>
              </a:spcBef>
              <a:spcAft>
                <a:spcPts val="0"/>
              </a:spcAft>
              <a:defRPr sz="2647">
                <a:solidFill>
                  <a:schemeClr val="accent2"/>
                </a:solidFill>
              </a:defRPr>
            </a:lvl2pPr>
            <a:lvl3pPr marL="351604" indent="0">
              <a:spcBef>
                <a:spcPts val="1167"/>
              </a:spcBef>
              <a:buFont typeface="Calibri" pitchFamily="34" charset="0"/>
              <a:buChar char=" "/>
              <a:defRPr sz="2471">
                <a:solidFill>
                  <a:schemeClr val="accent6">
                    <a:lumMod val="75000"/>
                  </a:schemeClr>
                </a:solidFill>
              </a:defRPr>
            </a:lvl3pPr>
            <a:lvl4pPr marL="500257" indent="-145236">
              <a:spcBef>
                <a:spcPts val="1167"/>
              </a:spcBef>
              <a:buFont typeface="Arial"/>
              <a:buChar char="•"/>
              <a:defRPr b="1">
                <a:solidFill>
                  <a:schemeClr val="accent5">
                    <a:lumMod val="75000"/>
                  </a:schemeClr>
                </a:solidFill>
              </a:defRPr>
            </a:lvl4pPr>
            <a:lvl5pPr marL="551919" indent="0">
              <a:spcBef>
                <a:spcPts val="778"/>
              </a:spcBef>
              <a:buFont typeface="Calibri" pitchFamily="34" charset="0"/>
              <a:buNone/>
              <a:defRPr sz="2118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1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3"/>
            <a:ext cx="10363200" cy="1362075"/>
          </a:xfrm>
        </p:spPr>
        <p:txBody>
          <a:bodyPr anchor="t"/>
          <a:lstStyle>
            <a:lvl1pPr algn="l">
              <a:defRPr sz="3883" b="1" cap="all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5"/>
            <a:ext cx="10363200" cy="1500187"/>
          </a:xfrm>
        </p:spPr>
        <p:txBody>
          <a:bodyPr anchor="b"/>
          <a:lstStyle>
            <a:lvl1pPr marL="0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1pPr>
            <a:lvl2pPr marL="444659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2pPr>
            <a:lvl3pPr marL="889316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333975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4pPr>
            <a:lvl5pPr marL="1778633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5pPr>
            <a:lvl6pPr marL="2223292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6pPr>
            <a:lvl7pPr marL="266795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7pPr>
            <a:lvl8pPr marL="3112609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8pPr>
            <a:lvl9pPr marL="3557267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71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735"/>
            </a:lvl1pPr>
            <a:lvl2pPr>
              <a:defRPr sz="2294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735"/>
            </a:lvl1pPr>
            <a:lvl2pPr>
              <a:defRPr sz="2294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2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7"/>
            <a:ext cx="5386918" cy="639761"/>
          </a:xfrm>
        </p:spPr>
        <p:txBody>
          <a:bodyPr anchor="b"/>
          <a:lstStyle>
            <a:lvl1pPr marL="0" indent="0">
              <a:buNone/>
              <a:defRPr sz="2294" b="1"/>
            </a:lvl1pPr>
            <a:lvl2pPr marL="444659" indent="0">
              <a:buNone/>
              <a:defRPr sz="1941" b="1"/>
            </a:lvl2pPr>
            <a:lvl3pPr marL="889316" indent="0">
              <a:buNone/>
              <a:defRPr sz="1765" b="1"/>
            </a:lvl3pPr>
            <a:lvl4pPr marL="1333975" indent="0">
              <a:buNone/>
              <a:defRPr sz="1588" b="1"/>
            </a:lvl4pPr>
            <a:lvl5pPr marL="1778633" indent="0">
              <a:buNone/>
              <a:defRPr sz="1588" b="1"/>
            </a:lvl5pPr>
            <a:lvl6pPr marL="2223292" indent="0">
              <a:buNone/>
              <a:defRPr sz="1588" b="1"/>
            </a:lvl6pPr>
            <a:lvl7pPr marL="2667950" indent="0">
              <a:buNone/>
              <a:defRPr sz="1588" b="1"/>
            </a:lvl7pPr>
            <a:lvl8pPr marL="3112609" indent="0">
              <a:buNone/>
              <a:defRPr sz="1588" b="1"/>
            </a:lvl8pPr>
            <a:lvl9pPr marL="3557267" indent="0">
              <a:buNone/>
              <a:defRPr sz="1588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8" cy="3951288"/>
          </a:xfrm>
        </p:spPr>
        <p:txBody>
          <a:bodyPr/>
          <a:lstStyle>
            <a:lvl1pPr>
              <a:defRPr sz="2294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7"/>
            <a:ext cx="5389033" cy="639761"/>
          </a:xfrm>
        </p:spPr>
        <p:txBody>
          <a:bodyPr anchor="b"/>
          <a:lstStyle>
            <a:lvl1pPr marL="0" indent="0">
              <a:buNone/>
              <a:defRPr sz="2294" b="1"/>
            </a:lvl1pPr>
            <a:lvl2pPr marL="444659" indent="0">
              <a:buNone/>
              <a:defRPr sz="1941" b="1"/>
            </a:lvl2pPr>
            <a:lvl3pPr marL="889316" indent="0">
              <a:buNone/>
              <a:defRPr sz="1765" b="1"/>
            </a:lvl3pPr>
            <a:lvl4pPr marL="1333975" indent="0">
              <a:buNone/>
              <a:defRPr sz="1588" b="1"/>
            </a:lvl4pPr>
            <a:lvl5pPr marL="1778633" indent="0">
              <a:buNone/>
              <a:defRPr sz="1588" b="1"/>
            </a:lvl5pPr>
            <a:lvl6pPr marL="2223292" indent="0">
              <a:buNone/>
              <a:defRPr sz="1588" b="1"/>
            </a:lvl6pPr>
            <a:lvl7pPr marL="2667950" indent="0">
              <a:buNone/>
              <a:defRPr sz="1588" b="1"/>
            </a:lvl7pPr>
            <a:lvl8pPr marL="3112609" indent="0">
              <a:buNone/>
              <a:defRPr sz="1588" b="1"/>
            </a:lvl8pPr>
            <a:lvl9pPr marL="3557267" indent="0">
              <a:buNone/>
              <a:defRPr sz="1588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6"/>
            <a:ext cx="5389033" cy="3951288"/>
          </a:xfrm>
        </p:spPr>
        <p:txBody>
          <a:bodyPr/>
          <a:lstStyle>
            <a:lvl1pPr>
              <a:defRPr sz="2294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67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8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6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2"/>
            <a:ext cx="6815667" cy="5853113"/>
          </a:xfrm>
        </p:spPr>
        <p:txBody>
          <a:bodyPr/>
          <a:lstStyle>
            <a:lvl1pPr>
              <a:defRPr sz="3088"/>
            </a:lvl1pPr>
            <a:lvl2pPr>
              <a:defRPr sz="2735"/>
            </a:lvl2pPr>
            <a:lvl3pPr>
              <a:defRPr sz="2294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324"/>
            </a:lvl1pPr>
            <a:lvl2pPr marL="444659" indent="0">
              <a:buNone/>
              <a:defRPr sz="1147"/>
            </a:lvl2pPr>
            <a:lvl3pPr marL="889316" indent="0">
              <a:buNone/>
              <a:defRPr sz="971"/>
            </a:lvl3pPr>
            <a:lvl4pPr marL="1333975" indent="0">
              <a:buNone/>
              <a:defRPr sz="882"/>
            </a:lvl4pPr>
            <a:lvl5pPr marL="1778633" indent="0">
              <a:buNone/>
              <a:defRPr sz="882"/>
            </a:lvl5pPr>
            <a:lvl6pPr marL="2223292" indent="0">
              <a:buNone/>
              <a:defRPr sz="882"/>
            </a:lvl6pPr>
            <a:lvl7pPr marL="2667950" indent="0">
              <a:buNone/>
              <a:defRPr sz="882"/>
            </a:lvl7pPr>
            <a:lvl8pPr marL="3112609" indent="0">
              <a:buNone/>
              <a:defRPr sz="882"/>
            </a:lvl8pPr>
            <a:lvl9pPr marL="3557267" indent="0">
              <a:buNone/>
              <a:defRPr sz="882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088"/>
            </a:lvl1pPr>
            <a:lvl2pPr marL="444659" indent="0">
              <a:buNone/>
              <a:defRPr sz="2735"/>
            </a:lvl2pPr>
            <a:lvl3pPr marL="889316" indent="0">
              <a:buNone/>
              <a:defRPr sz="2294"/>
            </a:lvl3pPr>
            <a:lvl4pPr marL="1333975" indent="0">
              <a:buNone/>
              <a:defRPr sz="1941"/>
            </a:lvl4pPr>
            <a:lvl5pPr marL="1778633" indent="0">
              <a:buNone/>
              <a:defRPr sz="1941"/>
            </a:lvl5pPr>
            <a:lvl6pPr marL="2223292" indent="0">
              <a:buNone/>
              <a:defRPr sz="1941"/>
            </a:lvl6pPr>
            <a:lvl7pPr marL="2667950" indent="0">
              <a:buNone/>
              <a:defRPr sz="1941"/>
            </a:lvl7pPr>
            <a:lvl8pPr marL="3112609" indent="0">
              <a:buNone/>
              <a:defRPr sz="1941"/>
            </a:lvl8pPr>
            <a:lvl9pPr marL="3557267" indent="0">
              <a:buNone/>
              <a:defRPr sz="1941"/>
            </a:lvl9pPr>
          </a:lstStyle>
          <a:p>
            <a:r>
              <a:rPr lang="en-US" altLang="ja-JP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324"/>
            </a:lvl1pPr>
            <a:lvl2pPr marL="444659" indent="0">
              <a:buNone/>
              <a:defRPr sz="1147"/>
            </a:lvl2pPr>
            <a:lvl3pPr marL="889316" indent="0">
              <a:buNone/>
              <a:defRPr sz="971"/>
            </a:lvl3pPr>
            <a:lvl4pPr marL="1333975" indent="0">
              <a:buNone/>
              <a:defRPr sz="882"/>
            </a:lvl4pPr>
            <a:lvl5pPr marL="1778633" indent="0">
              <a:buNone/>
              <a:defRPr sz="882"/>
            </a:lvl5pPr>
            <a:lvl6pPr marL="2223292" indent="0">
              <a:buNone/>
              <a:defRPr sz="882"/>
            </a:lvl6pPr>
            <a:lvl7pPr marL="2667950" indent="0">
              <a:buNone/>
              <a:defRPr sz="882"/>
            </a:lvl7pPr>
            <a:lvl8pPr marL="3112609" indent="0">
              <a:buNone/>
              <a:defRPr sz="882"/>
            </a:lvl8pPr>
            <a:lvl9pPr marL="3557267" indent="0">
              <a:buNone/>
              <a:defRPr sz="882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1"/>
            <a:ext cx="10972800" cy="4906963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11/28/17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0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defTabSz="889409" rtl="0" eaLnBrk="1" latinLnBrk="0" hangingPunct="1">
        <a:spcBef>
          <a:spcPct val="0"/>
        </a:spcBef>
        <a:buNone/>
        <a:defRPr kumimoji="1" sz="353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889409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kumimoji="1" sz="2735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49034" indent="-249034" algn="l" defTabSz="889409" rtl="0" eaLnBrk="1" latinLnBrk="0" hangingPunct="1">
        <a:spcBef>
          <a:spcPct val="20000"/>
        </a:spcBef>
        <a:buFont typeface="Wingdings" pitchFamily="2" charset="2"/>
        <a:buChar char="§"/>
        <a:defRPr kumimoji="1" sz="2735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444705" indent="-88941" algn="l" defTabSz="889409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kumimoji="1" sz="2294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667056" indent="-222352" algn="l" defTabSz="889409" rtl="0" eaLnBrk="1" latinLnBrk="0" hangingPunct="1">
        <a:spcBef>
          <a:spcPct val="20000"/>
        </a:spcBef>
        <a:buFont typeface="Wingdings" pitchFamily="2" charset="2"/>
        <a:buChar char="§"/>
        <a:defRPr kumimoji="1" sz="2294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889409" indent="0" algn="l" defTabSz="889409" rtl="0" eaLnBrk="1" latinLnBrk="0" hangingPunct="1">
        <a:spcBef>
          <a:spcPct val="20000"/>
        </a:spcBef>
        <a:buFontTx/>
        <a:buNone/>
        <a:defRPr kumimoji="1" sz="1941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445875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890579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35284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779988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4705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89409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34114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78818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23523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68227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12932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6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abs/1506.03365" TargetMode="External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68991"/>
            <a:ext cx="10363200" cy="2631461"/>
          </a:xfrm>
        </p:spPr>
        <p:txBody>
          <a:bodyPr>
            <a:normAutofit/>
          </a:bodyPr>
          <a:lstStyle/>
          <a:p>
            <a:r>
              <a:rPr lang="en-US" dirty="0" smtClean="0"/>
              <a:t>CSCI 5922</a:t>
            </a:r>
            <a:br>
              <a:rPr lang="en-US" dirty="0" smtClean="0"/>
            </a:br>
            <a:r>
              <a:rPr lang="en-US" dirty="0" smtClean="0"/>
              <a:t>Neural Networks and Deep Learning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Generative Adversarial Networks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Mike </a:t>
            </a:r>
            <a:r>
              <a:rPr lang="en-US" dirty="0" err="1" smtClean="0">
                <a:solidFill>
                  <a:schemeClr val="tx1"/>
                </a:solidFill>
              </a:rPr>
              <a:t>Mozer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Department of Computer Science and</a:t>
            </a:r>
            <a:br>
              <a:rPr lang="en-US" dirty="0" smtClean="0"/>
            </a:br>
            <a:r>
              <a:rPr lang="en-US" dirty="0" smtClean="0"/>
              <a:t>Institute of Cognitive Science</a:t>
            </a:r>
            <a:br>
              <a:rPr lang="en-US" dirty="0" smtClean="0"/>
            </a:br>
            <a:r>
              <a:rPr lang="en-US" dirty="0" smtClean="0"/>
              <a:t>University of Colorado at Boulder</a:t>
            </a:r>
          </a:p>
        </p:txBody>
      </p:sp>
    </p:spTree>
    <p:extLst>
      <p:ext uri="{BB962C8B-B14F-4D97-AF65-F5344CB8AC3E}">
        <p14:creationId xmlns:p14="http://schemas.microsoft.com/office/powerpoint/2010/main" val="5617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Procedure: Basic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4" y="1371604"/>
            <a:ext cx="7650517" cy="4754562"/>
          </a:xfrm>
        </p:spPr>
        <p:txBody>
          <a:bodyPr>
            <a:normAutofit/>
          </a:bodyPr>
          <a:lstStyle/>
          <a:p>
            <a:r>
              <a:rPr lang="en-US" dirty="0" smtClean="0"/>
              <a:t>G tries to fool D</a:t>
            </a:r>
          </a:p>
          <a:p>
            <a:r>
              <a:rPr lang="en-US" dirty="0" smtClean="0"/>
              <a:t>D tries not to be fooled</a:t>
            </a:r>
          </a:p>
          <a:p>
            <a:r>
              <a:rPr lang="en-US" dirty="0" smtClean="0"/>
              <a:t>Models are trained simultaneously</a:t>
            </a:r>
          </a:p>
          <a:p>
            <a:pPr lvl="1"/>
            <a:r>
              <a:rPr lang="en-US" dirty="0" smtClean="0"/>
              <a:t>As G gets better, D has a more challenging task</a:t>
            </a:r>
          </a:p>
          <a:p>
            <a:pPr lvl="1"/>
            <a:r>
              <a:rPr lang="en-US" dirty="0" smtClean="0"/>
              <a:t>As D gets better, G has a more challenging task</a:t>
            </a:r>
          </a:p>
          <a:p>
            <a:r>
              <a:rPr lang="en-US" dirty="0" smtClean="0"/>
              <a:t>Ultimately, we don’t care about the D</a:t>
            </a:r>
          </a:p>
          <a:p>
            <a:pPr lvl="1"/>
            <a:r>
              <a:rPr lang="en-US" dirty="0" smtClean="0"/>
              <a:t>Its role is to force G to work harder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187258" y="979723"/>
            <a:ext cx="1923097" cy="2231555"/>
            <a:chOff x="7789972" y="725558"/>
            <a:chExt cx="3248349" cy="3769374"/>
          </a:xfrm>
        </p:grpSpPr>
        <p:sp>
          <p:nvSpPr>
            <p:cNvPr id="5" name="Rectangle 4"/>
            <p:cNvSpPr/>
            <p:nvPr/>
          </p:nvSpPr>
          <p:spPr>
            <a:xfrm>
              <a:off x="7789972" y="2233651"/>
              <a:ext cx="3248349" cy="1464207"/>
            </a:xfrm>
            <a:prstGeom prst="rect">
              <a:avLst/>
            </a:prstGeom>
            <a:noFill/>
            <a:ln w="25400">
              <a:solidFill>
                <a:srgbClr val="A09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A09D00"/>
                  </a:solidFill>
                </a:rPr>
                <a:t>Discriminative</a:t>
              </a:r>
              <a:br>
                <a:rPr lang="en-US" sz="2000" b="1" dirty="0" smtClean="0">
                  <a:solidFill>
                    <a:srgbClr val="A09D00"/>
                  </a:solidFill>
                </a:rPr>
              </a:br>
              <a:r>
                <a:rPr lang="en-US" sz="2000" b="1" dirty="0" smtClean="0">
                  <a:solidFill>
                    <a:srgbClr val="A09D00"/>
                  </a:solidFill>
                </a:rPr>
                <a:t>Model</a:t>
              </a:r>
              <a:endParaRPr lang="en-US" sz="2000" b="1" dirty="0">
                <a:solidFill>
                  <a:srgbClr val="A09D00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9395254" y="3697858"/>
              <a:ext cx="0" cy="797074"/>
            </a:xfrm>
            <a:prstGeom prst="straightConnector1">
              <a:avLst/>
            </a:prstGeom>
            <a:ln w="25400">
              <a:solidFill>
                <a:srgbClr val="A09D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9395255" y="1371604"/>
              <a:ext cx="0" cy="797074"/>
            </a:xfrm>
            <a:prstGeom prst="straightConnector1">
              <a:avLst/>
            </a:prstGeom>
            <a:ln w="25400">
              <a:solidFill>
                <a:srgbClr val="A09D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8281296" y="725558"/>
              <a:ext cx="2265705" cy="6018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A09D00"/>
                  </a:solidFill>
                </a:rPr>
                <a:t>real or fake?</a:t>
              </a:r>
              <a:endParaRPr lang="en-US" sz="2000" b="1" dirty="0">
                <a:solidFill>
                  <a:srgbClr val="A09D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rot="10800000">
            <a:off x="10313099" y="3891444"/>
            <a:ext cx="1650852" cy="2966556"/>
            <a:chOff x="10058401" y="1703799"/>
            <a:chExt cx="1650852" cy="2966556"/>
          </a:xfrm>
        </p:grpSpPr>
        <p:grpSp>
          <p:nvGrpSpPr>
            <p:cNvPr id="9" name="Group 8"/>
            <p:cNvGrpSpPr/>
            <p:nvPr/>
          </p:nvGrpSpPr>
          <p:grpSpPr>
            <a:xfrm>
              <a:off x="10058401" y="2477597"/>
              <a:ext cx="1650852" cy="2192758"/>
              <a:chOff x="1079157" y="2168678"/>
              <a:chExt cx="2511706" cy="3336194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079157" y="2168678"/>
                <a:ext cx="2511706" cy="1796884"/>
                <a:chOff x="1192193" y="3107797"/>
                <a:chExt cx="2511706" cy="1796884"/>
              </a:xfrm>
            </p:grpSpPr>
            <p:sp>
              <p:nvSpPr>
                <p:cNvPr id="12" name="Rectangle 11"/>
                <p:cNvSpPr/>
                <p:nvPr/>
              </p:nvSpPr>
              <p:spPr>
                <a:xfrm rot="10800000">
                  <a:off x="1192193" y="3107797"/>
                  <a:ext cx="2511706" cy="1175590"/>
                </a:xfrm>
                <a:prstGeom prst="rect">
                  <a:avLst/>
                </a:prstGeom>
                <a:noFill/>
                <a:ln w="25400">
                  <a:solidFill>
                    <a:srgbClr val="27D5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27D5F0"/>
                      </a:solidFill>
                    </a:rPr>
                    <a:t>Generative</a:t>
                  </a:r>
                  <a:br>
                    <a:rPr lang="en-US" sz="2000" b="1" dirty="0" smtClean="0">
                      <a:solidFill>
                        <a:srgbClr val="27D5F0"/>
                      </a:solidFill>
                    </a:rPr>
                  </a:br>
                  <a:r>
                    <a:rPr lang="en-US" sz="2000" b="1" dirty="0" smtClean="0">
                      <a:solidFill>
                        <a:srgbClr val="27D5F0"/>
                      </a:solidFill>
                    </a:rPr>
                    <a:t>Model</a:t>
                  </a:r>
                  <a:endParaRPr lang="en-US" sz="2000" b="1" dirty="0">
                    <a:solidFill>
                      <a:srgbClr val="27D5F0"/>
                    </a:solidFill>
                  </a:endParaRPr>
                </a:p>
              </p:txBody>
            </p:sp>
            <p:cxnSp>
              <p:nvCxnSpPr>
                <p:cNvPr id="13" name="Straight Arrow Connector 12"/>
                <p:cNvCxnSpPr/>
                <p:nvPr/>
              </p:nvCxnSpPr>
              <p:spPr>
                <a:xfrm>
                  <a:off x="2448046" y="4283386"/>
                  <a:ext cx="0" cy="621295"/>
                </a:xfrm>
                <a:prstGeom prst="straightConnector1">
                  <a:avLst/>
                </a:prstGeom>
                <a:ln w="25400">
                  <a:solidFill>
                    <a:srgbClr val="27D5F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>
                <a:off x="1623295" y="4081443"/>
                <a:ext cx="1423430" cy="1423429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10058401" y="1703799"/>
              <a:ext cx="1650852" cy="789358"/>
              <a:chOff x="10058401" y="1703799"/>
              <a:chExt cx="1650852" cy="78935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ectangle 14"/>
                  <p:cNvSpPr/>
                  <p:nvPr/>
                </p:nvSpPr>
                <p:spPr>
                  <a:xfrm rot="10800000">
                    <a:off x="10058401" y="1703799"/>
                    <a:ext cx="1650852" cy="381004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solidFill>
                          <a:srgbClr val="27D5F0"/>
                        </a:solidFill>
                      </a:rPr>
                      <a:t>noise (</a:t>
                    </a:r>
                    <a14:m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27D5F0"/>
                            </a:solidFill>
                            <a:latin typeface="Cambria Math" charset="0"/>
                          </a:rPr>
                          <m:t>𝒛</m:t>
                        </m:r>
                      </m:oMath>
                    </a14:m>
                    <a:r>
                      <a:rPr lang="en-US" sz="2000" b="1" dirty="0" smtClean="0">
                        <a:solidFill>
                          <a:srgbClr val="27D5F0"/>
                        </a:solidFill>
                      </a:rPr>
                      <a:t>)</a:t>
                    </a:r>
                    <a:endParaRPr lang="en-US" sz="2000" b="1" dirty="0">
                      <a:solidFill>
                        <a:srgbClr val="27D5F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Rectangle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>
                    <a:off x="10058401" y="1703799"/>
                    <a:ext cx="1650852" cy="381004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t="-9524" b="-30159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Arrow Connector 15"/>
              <p:cNvCxnSpPr/>
              <p:nvPr/>
            </p:nvCxnSpPr>
            <p:spPr>
              <a:xfrm>
                <a:off x="10883827" y="2084803"/>
                <a:ext cx="0" cy="408354"/>
              </a:xfrm>
              <a:prstGeom prst="straightConnector1">
                <a:avLst/>
              </a:prstGeom>
              <a:ln w="25400">
                <a:solidFill>
                  <a:srgbClr val="27D5F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oup 18"/>
          <p:cNvGrpSpPr/>
          <p:nvPr/>
        </p:nvGrpSpPr>
        <p:grpSpPr>
          <a:xfrm rot="10800000">
            <a:off x="8158919" y="3887928"/>
            <a:ext cx="1741467" cy="2196274"/>
            <a:chOff x="3819074" y="2168678"/>
            <a:chExt cx="2511706" cy="3167670"/>
          </a:xfrm>
        </p:grpSpPr>
        <p:grpSp>
          <p:nvGrpSpPr>
            <p:cNvPr id="20" name="Group 19"/>
            <p:cNvGrpSpPr/>
            <p:nvPr/>
          </p:nvGrpSpPr>
          <p:grpSpPr>
            <a:xfrm>
              <a:off x="3819074" y="2168678"/>
              <a:ext cx="2511706" cy="1796884"/>
              <a:chOff x="1192193" y="3107797"/>
              <a:chExt cx="2511706" cy="1796884"/>
            </a:xfrm>
          </p:grpSpPr>
          <p:sp>
            <p:nvSpPr>
              <p:cNvPr id="23" name="Rectangle 22"/>
              <p:cNvSpPr/>
              <p:nvPr/>
            </p:nvSpPr>
            <p:spPr>
              <a:xfrm rot="10800000">
                <a:off x="1192193" y="3107797"/>
                <a:ext cx="2511706" cy="1114420"/>
              </a:xfrm>
              <a:prstGeom prst="rect">
                <a:avLst/>
              </a:prstGeom>
              <a:noFill/>
              <a:ln w="2540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FF00FF"/>
                    </a:solidFill>
                  </a:rPr>
                  <a:t>Real world</a:t>
                </a:r>
                <a:endParaRPr lang="en-US" sz="2000" b="1" dirty="0">
                  <a:solidFill>
                    <a:srgbClr val="FF00FF"/>
                  </a:solidFill>
                </a:endParaRP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>
                <a:off x="2448046" y="4283386"/>
                <a:ext cx="0" cy="621295"/>
              </a:xfrm>
              <a:prstGeom prst="straightConnector1">
                <a:avLst/>
              </a:prstGeom>
              <a:ln w="25400">
                <a:solidFill>
                  <a:srgbClr val="FF00FF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4404827" y="3996145"/>
              <a:ext cx="1340203" cy="1340203"/>
            </a:xfrm>
            <a:prstGeom prst="rect">
              <a:avLst/>
            </a:prstGeom>
          </p:spPr>
        </p:pic>
      </p:grpSp>
      <p:sp>
        <p:nvSpPr>
          <p:cNvPr id="25" name="Oval 24"/>
          <p:cNvSpPr/>
          <p:nvPr/>
        </p:nvSpPr>
        <p:spPr>
          <a:xfrm>
            <a:off x="10084475" y="3126260"/>
            <a:ext cx="98854" cy="98854"/>
          </a:xfrm>
          <a:prstGeom prst="ellipse">
            <a:avLst/>
          </a:prstGeom>
          <a:solidFill>
            <a:srgbClr val="A09D00"/>
          </a:solidFill>
          <a:ln w="25400">
            <a:solidFill>
              <a:srgbClr val="A0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9659257" y="3126260"/>
            <a:ext cx="505797" cy="596654"/>
          </a:xfrm>
          <a:prstGeom prst="straightConnector1">
            <a:avLst/>
          </a:prstGeom>
          <a:ln w="25400">
            <a:solidFill>
              <a:srgbClr val="A09D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10115851" y="3140774"/>
            <a:ext cx="505797" cy="596654"/>
          </a:xfrm>
          <a:prstGeom prst="straightConnector1">
            <a:avLst/>
          </a:prstGeom>
          <a:ln w="25400">
            <a:solidFill>
              <a:srgbClr val="A09D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20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4" y="1371604"/>
                <a:ext cx="8014714" cy="4754562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Loss function for D</a:t>
                </a:r>
              </a:p>
              <a:p>
                <a:pPr lvl="1"/>
                <a:r>
                  <a:rPr lang="en-US" dirty="0" smtClean="0"/>
                  <a:t>maximize the likelihood that model says ‘real’ to samples from the world and ‘fake’ to generated samples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𝓛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𝑫</m:t>
                        </m:r>
                      </m:sub>
                    </m:sSub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=−</m:t>
                    </m:r>
                    <m:f>
                      <m:fPr>
                        <m:ctrlP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𝟐</m:t>
                        </m:r>
                      </m:den>
                    </m:f>
                    <m:sSub>
                      <m:sSubPr>
                        <m:ctrlP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𝔼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~</m:t>
                        </m:r>
                        <m:r>
                          <a:rPr lang="en-US" b="1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𝐰𝐨𝐫𝐥𝐝</m:t>
                        </m:r>
                      </m:sub>
                    </m:sSub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𝐥𝐧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𝑫</m:t>
                    </m:r>
                    <m:d>
                      <m:dPr>
                        <m:ctrlP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f>
                      <m:fPr>
                        <m:ctrlP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𝟐</m:t>
                        </m:r>
                      </m:den>
                    </m:f>
                    <m:sSub>
                      <m:sSubPr>
                        <m:ctrlP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𝔼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𝒛</m:t>
                        </m:r>
                      </m:sub>
                    </m:sSub>
                    <m:r>
                      <a:rPr lang="en-US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𝐥𝐧</m:t>
                    </m:r>
                    <m:r>
                      <a:rPr lang="en-US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d>
                      <m:dPr>
                        <m:ctrlPr>
                          <a:rPr lang="mr-IN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𝑫</m:t>
                        </m:r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𝑮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𝒛</m:t>
                            </m:r>
                          </m:e>
                        </m:d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What should the loss function be for G?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𝓛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𝑮</m:t>
                        </m:r>
                      </m:sub>
                    </m:sSub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=−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𝓛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𝑫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But because first term doesn’t matter for G (why?)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𝓛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𝑫</m:t>
                        </m:r>
                      </m:sub>
                    </m:sSub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𝟏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𝟐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𝒛</m:t>
                        </m:r>
                      </m:sub>
                    </m:sSub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𝐥𝐧</m:t>
                    </m:r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d>
                      <m:dPr>
                        <m:ctrlPr>
                          <a:rPr lang="mr-I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𝟏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𝑫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𝑮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𝒛</m:t>
                            </m:r>
                          </m:e>
                        </m:d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Known as a </a:t>
                </a:r>
                <a:r>
                  <a:rPr lang="en-US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minimax procedure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4" y="1371604"/>
                <a:ext cx="8014714" cy="4754562"/>
              </a:xfrm>
              <a:blipFill rotWithShape="0">
                <a:blip r:embed="rId2"/>
                <a:stretch>
                  <a:fillRect t="-2179" b="-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9187258" y="979723"/>
            <a:ext cx="1923097" cy="2231555"/>
            <a:chOff x="7789972" y="725558"/>
            <a:chExt cx="3248349" cy="3769374"/>
          </a:xfrm>
        </p:grpSpPr>
        <p:sp>
          <p:nvSpPr>
            <p:cNvPr id="5" name="Rectangle 4"/>
            <p:cNvSpPr/>
            <p:nvPr/>
          </p:nvSpPr>
          <p:spPr>
            <a:xfrm>
              <a:off x="7789972" y="2233651"/>
              <a:ext cx="3248349" cy="1464207"/>
            </a:xfrm>
            <a:prstGeom prst="rect">
              <a:avLst/>
            </a:prstGeom>
            <a:noFill/>
            <a:ln w="25400">
              <a:solidFill>
                <a:srgbClr val="A09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A09D00"/>
                  </a:solidFill>
                </a:rPr>
                <a:t>Discriminative</a:t>
              </a:r>
              <a:br>
                <a:rPr lang="en-US" sz="2000" b="1" dirty="0" smtClean="0">
                  <a:solidFill>
                    <a:srgbClr val="A09D00"/>
                  </a:solidFill>
                </a:rPr>
              </a:br>
              <a:r>
                <a:rPr lang="en-US" sz="2000" b="1" dirty="0" smtClean="0">
                  <a:solidFill>
                    <a:srgbClr val="A09D00"/>
                  </a:solidFill>
                </a:rPr>
                <a:t>Model</a:t>
              </a:r>
              <a:endParaRPr lang="en-US" sz="2000" b="1" dirty="0">
                <a:solidFill>
                  <a:srgbClr val="A09D00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9395254" y="3697858"/>
              <a:ext cx="0" cy="797074"/>
            </a:xfrm>
            <a:prstGeom prst="straightConnector1">
              <a:avLst/>
            </a:prstGeom>
            <a:ln w="25400">
              <a:solidFill>
                <a:srgbClr val="A09D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9395255" y="1371604"/>
              <a:ext cx="0" cy="797074"/>
            </a:xfrm>
            <a:prstGeom prst="straightConnector1">
              <a:avLst/>
            </a:prstGeom>
            <a:ln w="25400">
              <a:solidFill>
                <a:srgbClr val="A09D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8281296" y="725558"/>
              <a:ext cx="2265705" cy="6018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A09D00"/>
                  </a:solidFill>
                </a:rPr>
                <a:t>real or fake?</a:t>
              </a:r>
              <a:endParaRPr lang="en-US" sz="2000" b="1" dirty="0">
                <a:solidFill>
                  <a:srgbClr val="A09D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rot="10800000">
            <a:off x="10313099" y="3891444"/>
            <a:ext cx="1650852" cy="2966556"/>
            <a:chOff x="10058401" y="1703799"/>
            <a:chExt cx="1650852" cy="2966556"/>
          </a:xfrm>
        </p:grpSpPr>
        <p:grpSp>
          <p:nvGrpSpPr>
            <p:cNvPr id="9" name="Group 8"/>
            <p:cNvGrpSpPr/>
            <p:nvPr/>
          </p:nvGrpSpPr>
          <p:grpSpPr>
            <a:xfrm>
              <a:off x="10058401" y="2477597"/>
              <a:ext cx="1650852" cy="2192758"/>
              <a:chOff x="1079157" y="2168678"/>
              <a:chExt cx="2511706" cy="3336194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079157" y="2168678"/>
                <a:ext cx="2511706" cy="1796884"/>
                <a:chOff x="1192193" y="3107797"/>
                <a:chExt cx="2511706" cy="1796884"/>
              </a:xfrm>
            </p:grpSpPr>
            <p:sp>
              <p:nvSpPr>
                <p:cNvPr id="12" name="Rectangle 11"/>
                <p:cNvSpPr/>
                <p:nvPr/>
              </p:nvSpPr>
              <p:spPr>
                <a:xfrm rot="10800000">
                  <a:off x="1192193" y="3107797"/>
                  <a:ext cx="2511706" cy="1175590"/>
                </a:xfrm>
                <a:prstGeom prst="rect">
                  <a:avLst/>
                </a:prstGeom>
                <a:noFill/>
                <a:ln w="25400">
                  <a:solidFill>
                    <a:srgbClr val="27D5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27D5F0"/>
                      </a:solidFill>
                    </a:rPr>
                    <a:t>Generative</a:t>
                  </a:r>
                  <a:br>
                    <a:rPr lang="en-US" sz="2000" b="1" dirty="0" smtClean="0">
                      <a:solidFill>
                        <a:srgbClr val="27D5F0"/>
                      </a:solidFill>
                    </a:rPr>
                  </a:br>
                  <a:r>
                    <a:rPr lang="en-US" sz="2000" b="1" dirty="0" smtClean="0">
                      <a:solidFill>
                        <a:srgbClr val="27D5F0"/>
                      </a:solidFill>
                    </a:rPr>
                    <a:t>Model</a:t>
                  </a:r>
                  <a:endParaRPr lang="en-US" sz="2000" b="1" dirty="0">
                    <a:solidFill>
                      <a:srgbClr val="27D5F0"/>
                    </a:solidFill>
                  </a:endParaRPr>
                </a:p>
              </p:txBody>
            </p:sp>
            <p:cxnSp>
              <p:nvCxnSpPr>
                <p:cNvPr id="13" name="Straight Arrow Connector 12"/>
                <p:cNvCxnSpPr/>
                <p:nvPr/>
              </p:nvCxnSpPr>
              <p:spPr>
                <a:xfrm>
                  <a:off x="2448046" y="4283386"/>
                  <a:ext cx="0" cy="621295"/>
                </a:xfrm>
                <a:prstGeom prst="straightConnector1">
                  <a:avLst/>
                </a:prstGeom>
                <a:ln w="25400">
                  <a:solidFill>
                    <a:srgbClr val="27D5F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>
                <a:off x="1623295" y="4081443"/>
                <a:ext cx="1423430" cy="1423429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10058401" y="1703799"/>
              <a:ext cx="1650852" cy="789358"/>
              <a:chOff x="10058401" y="1703799"/>
              <a:chExt cx="1650852" cy="78935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ectangle 14"/>
                  <p:cNvSpPr/>
                  <p:nvPr/>
                </p:nvSpPr>
                <p:spPr>
                  <a:xfrm rot="10800000">
                    <a:off x="10058401" y="1703799"/>
                    <a:ext cx="1650852" cy="381004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solidFill>
                          <a:srgbClr val="27D5F0"/>
                        </a:solidFill>
                      </a:rPr>
                      <a:t>noise (</a:t>
                    </a:r>
                    <a14:m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27D5F0"/>
                            </a:solidFill>
                            <a:latin typeface="Cambria Math" charset="0"/>
                          </a:rPr>
                          <m:t>𝒛</m:t>
                        </m:r>
                      </m:oMath>
                    </a14:m>
                    <a:r>
                      <a:rPr lang="en-US" sz="2000" b="1" dirty="0" smtClean="0">
                        <a:solidFill>
                          <a:srgbClr val="27D5F0"/>
                        </a:solidFill>
                      </a:rPr>
                      <a:t>)</a:t>
                    </a:r>
                    <a:endParaRPr lang="en-US" sz="2000" b="1" dirty="0">
                      <a:solidFill>
                        <a:srgbClr val="27D5F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Rectangle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>
                    <a:off x="10058401" y="1703799"/>
                    <a:ext cx="1650852" cy="381004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9524" b="-30159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Arrow Connector 15"/>
              <p:cNvCxnSpPr/>
              <p:nvPr/>
            </p:nvCxnSpPr>
            <p:spPr>
              <a:xfrm>
                <a:off x="10883827" y="2084803"/>
                <a:ext cx="0" cy="408354"/>
              </a:xfrm>
              <a:prstGeom prst="straightConnector1">
                <a:avLst/>
              </a:prstGeom>
              <a:ln w="25400">
                <a:solidFill>
                  <a:srgbClr val="27D5F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oup 18"/>
          <p:cNvGrpSpPr/>
          <p:nvPr/>
        </p:nvGrpSpPr>
        <p:grpSpPr>
          <a:xfrm rot="10800000">
            <a:off x="8158919" y="3887928"/>
            <a:ext cx="1741467" cy="2196274"/>
            <a:chOff x="3819074" y="2168678"/>
            <a:chExt cx="2511706" cy="3167670"/>
          </a:xfrm>
        </p:grpSpPr>
        <p:grpSp>
          <p:nvGrpSpPr>
            <p:cNvPr id="20" name="Group 19"/>
            <p:cNvGrpSpPr/>
            <p:nvPr/>
          </p:nvGrpSpPr>
          <p:grpSpPr>
            <a:xfrm>
              <a:off x="3819074" y="2168678"/>
              <a:ext cx="2511706" cy="1796884"/>
              <a:chOff x="1192193" y="3107797"/>
              <a:chExt cx="2511706" cy="1796884"/>
            </a:xfrm>
          </p:grpSpPr>
          <p:sp>
            <p:nvSpPr>
              <p:cNvPr id="23" name="Rectangle 22"/>
              <p:cNvSpPr/>
              <p:nvPr/>
            </p:nvSpPr>
            <p:spPr>
              <a:xfrm rot="10800000">
                <a:off x="1192193" y="3107797"/>
                <a:ext cx="2511706" cy="1114420"/>
              </a:xfrm>
              <a:prstGeom prst="rect">
                <a:avLst/>
              </a:prstGeom>
              <a:noFill/>
              <a:ln w="2540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FF00FF"/>
                    </a:solidFill>
                  </a:rPr>
                  <a:t>Real world</a:t>
                </a:r>
                <a:endParaRPr lang="en-US" sz="2000" b="1" dirty="0">
                  <a:solidFill>
                    <a:srgbClr val="FF00FF"/>
                  </a:solidFill>
                </a:endParaRP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>
                <a:off x="2448046" y="4283386"/>
                <a:ext cx="0" cy="621295"/>
              </a:xfrm>
              <a:prstGeom prst="straightConnector1">
                <a:avLst/>
              </a:prstGeom>
              <a:ln w="25400">
                <a:solidFill>
                  <a:srgbClr val="FF00FF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4404827" y="3996145"/>
              <a:ext cx="1340203" cy="1340203"/>
            </a:xfrm>
            <a:prstGeom prst="rect">
              <a:avLst/>
            </a:prstGeom>
          </p:spPr>
        </p:pic>
      </p:grpSp>
      <p:sp>
        <p:nvSpPr>
          <p:cNvPr id="25" name="Oval 24"/>
          <p:cNvSpPr/>
          <p:nvPr/>
        </p:nvSpPr>
        <p:spPr>
          <a:xfrm>
            <a:off x="10084475" y="3126260"/>
            <a:ext cx="98854" cy="98854"/>
          </a:xfrm>
          <a:prstGeom prst="ellipse">
            <a:avLst/>
          </a:prstGeom>
          <a:solidFill>
            <a:srgbClr val="A09D00"/>
          </a:solidFill>
          <a:ln w="25400">
            <a:solidFill>
              <a:srgbClr val="A0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9659257" y="3126260"/>
            <a:ext cx="505797" cy="596654"/>
          </a:xfrm>
          <a:prstGeom prst="straightConnector1">
            <a:avLst/>
          </a:prstGeom>
          <a:ln w="25400">
            <a:solidFill>
              <a:srgbClr val="A09D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10115851" y="3140774"/>
            <a:ext cx="505797" cy="596654"/>
          </a:xfrm>
          <a:prstGeom prst="straightConnector1">
            <a:avLst/>
          </a:prstGeom>
          <a:ln w="25400">
            <a:solidFill>
              <a:srgbClr val="A09D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Procedure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5" y="1371603"/>
                <a:ext cx="7091676" cy="5379053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Train both models simultaneously via stochastic gradient descent using </a:t>
                </a:r>
                <a:r>
                  <a:rPr lang="en-US" dirty="0" err="1" smtClean="0"/>
                  <a:t>minibatches</a:t>
                </a:r>
                <a:r>
                  <a:rPr lang="en-US" dirty="0" smtClean="0"/>
                  <a:t> consisting of</a:t>
                </a:r>
              </a:p>
              <a:p>
                <a:pPr lvl="1"/>
                <a:r>
                  <a:rPr lang="en-US" dirty="0" smtClean="0"/>
                  <a:t>some generated samples</a:t>
                </a:r>
              </a:p>
              <a:p>
                <a:pPr lvl="1"/>
                <a:r>
                  <a:rPr lang="en-US" dirty="0" smtClean="0"/>
                  <a:t>some real-world samples</a:t>
                </a:r>
              </a:p>
              <a:p>
                <a:r>
                  <a:rPr lang="en-US" dirty="0" smtClean="0"/>
                  <a:t>Training of D is straightforward</a:t>
                </a:r>
              </a:p>
              <a:p>
                <a:r>
                  <a:rPr lang="en-US" dirty="0" smtClean="0"/>
                  <a:t>Error for G comes via back propagation through D</a:t>
                </a:r>
              </a:p>
              <a:p>
                <a:pPr lvl="1"/>
                <a:r>
                  <a:rPr lang="en-US" dirty="0" smtClean="0"/>
                  <a:t>Two ways to think about training</a:t>
                </a:r>
              </a:p>
              <a:p>
                <a:pPr lvl="2"/>
                <a:r>
                  <a:rPr lang="en-US" dirty="0" smtClean="0"/>
                  <a:t>(1) freeze D weights and propagate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𝓛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𝑮</m:t>
                        </m:r>
                      </m:sub>
                    </m:sSub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 through D to determine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𝝏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𝓛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𝑮</m:t>
                        </m:r>
                      </m:sub>
                    </m:sSub>
                    <m:r>
                      <a:rPr lang="en-US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/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𝝏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𝒙</m:t>
                    </m:r>
                  </m:oMath>
                </a14:m>
                <a:endParaRPr lang="en-US" dirty="0" smtClean="0">
                  <a:ea typeface="Cambria Math" charset="0"/>
                  <a:cs typeface="Cambria Math" charset="0"/>
                </a:endParaRPr>
              </a:p>
              <a:p>
                <a:pPr lvl="2"/>
                <a:r>
                  <a:rPr lang="en-US" dirty="0" smtClean="0"/>
                  <a:t>(2) 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𝝏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𝓛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𝑫</m:t>
                        </m:r>
                      </m:sub>
                    </m:sSub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/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𝝏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𝒙</m:t>
                    </m:r>
                  </m:oMath>
                </a14:m>
                <a:r>
                  <a:rPr lang="en-US" dirty="0" smtClean="0"/>
                  <a:t> and then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𝝏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𝓛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𝑮</m:t>
                            </m:r>
                          </m:sub>
                        </m:sSub>
                      </m:num>
                      <m:den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𝝏</m:t>
                        </m:r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𝒙</m:t>
                        </m:r>
                      </m:den>
                    </m:f>
                    <m:r>
                      <a:rPr lang="en-US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=−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𝝏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𝓛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𝑫</m:t>
                        </m:r>
                      </m:sub>
                    </m:sSub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/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𝝏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𝒙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D can be trained without altering G, and vice versa</a:t>
                </a:r>
              </a:p>
              <a:p>
                <a:pPr lvl="1"/>
                <a:r>
                  <a:rPr lang="en-US" dirty="0" smtClean="0"/>
                  <a:t>May want multiple training epochs of just D so it can stay ahead</a:t>
                </a:r>
              </a:p>
              <a:p>
                <a:pPr lvl="1"/>
                <a:r>
                  <a:rPr lang="en-US" dirty="0" smtClean="0"/>
                  <a:t>May want multiple training epochs of just G because it has a harder task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5" y="1371603"/>
                <a:ext cx="7091676" cy="5379053"/>
              </a:xfrm>
              <a:blipFill rotWithShape="0">
                <a:blip r:embed="rId2"/>
                <a:stretch>
                  <a:fillRect t="-1361" b="-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9187258" y="979723"/>
            <a:ext cx="1923097" cy="2231555"/>
            <a:chOff x="7789972" y="725558"/>
            <a:chExt cx="3248349" cy="3769374"/>
          </a:xfrm>
        </p:grpSpPr>
        <p:sp>
          <p:nvSpPr>
            <p:cNvPr id="5" name="Rectangle 4"/>
            <p:cNvSpPr/>
            <p:nvPr/>
          </p:nvSpPr>
          <p:spPr>
            <a:xfrm>
              <a:off x="7789972" y="2233651"/>
              <a:ext cx="3248349" cy="1464207"/>
            </a:xfrm>
            <a:prstGeom prst="rect">
              <a:avLst/>
            </a:prstGeom>
            <a:noFill/>
            <a:ln w="25400">
              <a:solidFill>
                <a:srgbClr val="A09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A09D00"/>
                  </a:solidFill>
                </a:rPr>
                <a:t>Discriminative</a:t>
              </a:r>
              <a:br>
                <a:rPr lang="en-US" sz="2000" b="1" dirty="0" smtClean="0">
                  <a:solidFill>
                    <a:srgbClr val="A09D00"/>
                  </a:solidFill>
                </a:rPr>
              </a:br>
              <a:r>
                <a:rPr lang="en-US" sz="2000" b="1" dirty="0" smtClean="0">
                  <a:solidFill>
                    <a:srgbClr val="A09D00"/>
                  </a:solidFill>
                </a:rPr>
                <a:t>Model</a:t>
              </a:r>
              <a:endParaRPr lang="en-US" sz="2000" b="1" dirty="0">
                <a:solidFill>
                  <a:srgbClr val="A09D00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9395254" y="3697858"/>
              <a:ext cx="0" cy="797074"/>
            </a:xfrm>
            <a:prstGeom prst="straightConnector1">
              <a:avLst/>
            </a:prstGeom>
            <a:ln w="25400">
              <a:solidFill>
                <a:srgbClr val="A09D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9395255" y="1371604"/>
              <a:ext cx="0" cy="797074"/>
            </a:xfrm>
            <a:prstGeom prst="straightConnector1">
              <a:avLst/>
            </a:prstGeom>
            <a:ln w="25400">
              <a:solidFill>
                <a:srgbClr val="A09D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8281296" y="725558"/>
              <a:ext cx="2265705" cy="6018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A09D00"/>
                  </a:solidFill>
                </a:rPr>
                <a:t>real or fake?</a:t>
              </a:r>
              <a:endParaRPr lang="en-US" sz="2000" b="1" dirty="0">
                <a:solidFill>
                  <a:srgbClr val="A09D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rot="10800000">
            <a:off x="10313099" y="3891444"/>
            <a:ext cx="1650852" cy="2966556"/>
            <a:chOff x="10058401" y="1703799"/>
            <a:chExt cx="1650852" cy="2966556"/>
          </a:xfrm>
        </p:grpSpPr>
        <p:grpSp>
          <p:nvGrpSpPr>
            <p:cNvPr id="9" name="Group 8"/>
            <p:cNvGrpSpPr/>
            <p:nvPr/>
          </p:nvGrpSpPr>
          <p:grpSpPr>
            <a:xfrm>
              <a:off x="10058401" y="2477597"/>
              <a:ext cx="1650852" cy="2192758"/>
              <a:chOff x="1079157" y="2168678"/>
              <a:chExt cx="2511706" cy="3336194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079157" y="2168678"/>
                <a:ext cx="2511706" cy="1796884"/>
                <a:chOff x="1192193" y="3107797"/>
                <a:chExt cx="2511706" cy="1796884"/>
              </a:xfrm>
            </p:grpSpPr>
            <p:sp>
              <p:nvSpPr>
                <p:cNvPr id="12" name="Rectangle 11"/>
                <p:cNvSpPr/>
                <p:nvPr/>
              </p:nvSpPr>
              <p:spPr>
                <a:xfrm rot="10800000">
                  <a:off x="1192193" y="3107797"/>
                  <a:ext cx="2511706" cy="1175590"/>
                </a:xfrm>
                <a:prstGeom prst="rect">
                  <a:avLst/>
                </a:prstGeom>
                <a:noFill/>
                <a:ln w="25400">
                  <a:solidFill>
                    <a:srgbClr val="27D5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27D5F0"/>
                      </a:solidFill>
                    </a:rPr>
                    <a:t>Generative</a:t>
                  </a:r>
                  <a:br>
                    <a:rPr lang="en-US" sz="2000" b="1" dirty="0" smtClean="0">
                      <a:solidFill>
                        <a:srgbClr val="27D5F0"/>
                      </a:solidFill>
                    </a:rPr>
                  </a:br>
                  <a:r>
                    <a:rPr lang="en-US" sz="2000" b="1" dirty="0" smtClean="0">
                      <a:solidFill>
                        <a:srgbClr val="27D5F0"/>
                      </a:solidFill>
                    </a:rPr>
                    <a:t>Model</a:t>
                  </a:r>
                  <a:endParaRPr lang="en-US" sz="2000" b="1" dirty="0">
                    <a:solidFill>
                      <a:srgbClr val="27D5F0"/>
                    </a:solidFill>
                  </a:endParaRPr>
                </a:p>
              </p:txBody>
            </p:sp>
            <p:cxnSp>
              <p:nvCxnSpPr>
                <p:cNvPr id="13" name="Straight Arrow Connector 12"/>
                <p:cNvCxnSpPr/>
                <p:nvPr/>
              </p:nvCxnSpPr>
              <p:spPr>
                <a:xfrm>
                  <a:off x="2448046" y="4283386"/>
                  <a:ext cx="0" cy="621295"/>
                </a:xfrm>
                <a:prstGeom prst="straightConnector1">
                  <a:avLst/>
                </a:prstGeom>
                <a:ln w="25400">
                  <a:solidFill>
                    <a:srgbClr val="27D5F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>
                <a:off x="1623295" y="4081443"/>
                <a:ext cx="1423430" cy="1423429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10058401" y="1703799"/>
              <a:ext cx="1650852" cy="789358"/>
              <a:chOff x="10058401" y="1703799"/>
              <a:chExt cx="1650852" cy="78935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ectangle 14"/>
                  <p:cNvSpPr/>
                  <p:nvPr/>
                </p:nvSpPr>
                <p:spPr>
                  <a:xfrm rot="10800000">
                    <a:off x="10058401" y="1703799"/>
                    <a:ext cx="1650852" cy="381004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solidFill>
                          <a:srgbClr val="27D5F0"/>
                        </a:solidFill>
                      </a:rPr>
                      <a:t>noise (</a:t>
                    </a:r>
                    <a14:m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27D5F0"/>
                            </a:solidFill>
                            <a:latin typeface="Cambria Math" charset="0"/>
                          </a:rPr>
                          <m:t>𝒛</m:t>
                        </m:r>
                      </m:oMath>
                    </a14:m>
                    <a:r>
                      <a:rPr lang="en-US" sz="2000" b="1" dirty="0" smtClean="0">
                        <a:solidFill>
                          <a:srgbClr val="27D5F0"/>
                        </a:solidFill>
                      </a:rPr>
                      <a:t>)</a:t>
                    </a:r>
                    <a:endParaRPr lang="en-US" sz="2000" b="1" dirty="0">
                      <a:solidFill>
                        <a:srgbClr val="27D5F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Rectangle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>
                    <a:off x="10058401" y="1703799"/>
                    <a:ext cx="1650852" cy="381004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9524" b="-30159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Arrow Connector 15"/>
              <p:cNvCxnSpPr/>
              <p:nvPr/>
            </p:nvCxnSpPr>
            <p:spPr>
              <a:xfrm>
                <a:off x="10883827" y="2084803"/>
                <a:ext cx="0" cy="408354"/>
              </a:xfrm>
              <a:prstGeom prst="straightConnector1">
                <a:avLst/>
              </a:prstGeom>
              <a:ln w="25400">
                <a:solidFill>
                  <a:srgbClr val="27D5F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oup 18"/>
          <p:cNvGrpSpPr/>
          <p:nvPr/>
        </p:nvGrpSpPr>
        <p:grpSpPr>
          <a:xfrm rot="10800000">
            <a:off x="8158919" y="3887928"/>
            <a:ext cx="1741467" cy="2196274"/>
            <a:chOff x="3819074" y="2168678"/>
            <a:chExt cx="2511706" cy="3167670"/>
          </a:xfrm>
        </p:grpSpPr>
        <p:grpSp>
          <p:nvGrpSpPr>
            <p:cNvPr id="20" name="Group 19"/>
            <p:cNvGrpSpPr/>
            <p:nvPr/>
          </p:nvGrpSpPr>
          <p:grpSpPr>
            <a:xfrm>
              <a:off x="3819074" y="2168678"/>
              <a:ext cx="2511706" cy="1796884"/>
              <a:chOff x="1192193" y="3107797"/>
              <a:chExt cx="2511706" cy="1796884"/>
            </a:xfrm>
          </p:grpSpPr>
          <p:sp>
            <p:nvSpPr>
              <p:cNvPr id="23" name="Rectangle 22"/>
              <p:cNvSpPr/>
              <p:nvPr/>
            </p:nvSpPr>
            <p:spPr>
              <a:xfrm rot="10800000">
                <a:off x="1192193" y="3107797"/>
                <a:ext cx="2511706" cy="1114420"/>
              </a:xfrm>
              <a:prstGeom prst="rect">
                <a:avLst/>
              </a:prstGeom>
              <a:noFill/>
              <a:ln w="2540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FF00FF"/>
                    </a:solidFill>
                  </a:rPr>
                  <a:t>Real world</a:t>
                </a:r>
                <a:endParaRPr lang="en-US" sz="2000" b="1" dirty="0">
                  <a:solidFill>
                    <a:srgbClr val="FF00FF"/>
                  </a:solidFill>
                </a:endParaRP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>
                <a:off x="2448046" y="4283386"/>
                <a:ext cx="0" cy="621295"/>
              </a:xfrm>
              <a:prstGeom prst="straightConnector1">
                <a:avLst/>
              </a:prstGeom>
              <a:ln w="25400">
                <a:solidFill>
                  <a:srgbClr val="FF00FF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4404827" y="3996145"/>
              <a:ext cx="1340203" cy="1340203"/>
            </a:xfrm>
            <a:prstGeom prst="rect">
              <a:avLst/>
            </a:prstGeom>
          </p:spPr>
        </p:pic>
      </p:grpSp>
      <p:sp>
        <p:nvSpPr>
          <p:cNvPr id="25" name="Oval 24"/>
          <p:cNvSpPr/>
          <p:nvPr/>
        </p:nvSpPr>
        <p:spPr>
          <a:xfrm>
            <a:off x="10084475" y="3126260"/>
            <a:ext cx="98854" cy="98854"/>
          </a:xfrm>
          <a:prstGeom prst="ellipse">
            <a:avLst/>
          </a:prstGeom>
          <a:solidFill>
            <a:srgbClr val="A09D00"/>
          </a:solidFill>
          <a:ln w="25400">
            <a:solidFill>
              <a:srgbClr val="A0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9659257" y="3126260"/>
            <a:ext cx="505797" cy="596654"/>
          </a:xfrm>
          <a:prstGeom prst="straightConnector1">
            <a:avLst/>
          </a:prstGeom>
          <a:ln w="25400">
            <a:solidFill>
              <a:srgbClr val="A09D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10115851" y="3140774"/>
            <a:ext cx="505797" cy="596654"/>
          </a:xfrm>
          <a:prstGeom prst="straightConnector1">
            <a:avLst/>
          </a:prstGeom>
          <a:ln w="25400">
            <a:solidFill>
              <a:srgbClr val="A09D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02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Discriminator Has a Straightforward Task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5" y="1371603"/>
                <a:ext cx="7091676" cy="537905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D has learned when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 charset="0"/>
                      </a:rPr>
                      <m:t>𝑫</m:t>
                    </m:r>
                    <m:d>
                      <m:dPr>
                        <m:ctrlPr>
                          <a:rPr lang="en-US" sz="2500" b="1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500" b="1" i="1" smtClean="0">
                            <a:latin typeface="Cambria Math" charset="0"/>
                          </a:rPr>
                          <m:t>𝒙</m:t>
                        </m:r>
                      </m:e>
                    </m:d>
                    <m:r>
                      <a:rPr lang="en-US" sz="2500" b="1" i="1" smtClean="0">
                        <a:latin typeface="Cambria Math" charset="0"/>
                      </a:rPr>
                      <m:t>=</m:t>
                    </m:r>
                    <m:r>
                      <a:rPr lang="en-US" sz="2500" b="1" i="1" smtClean="0">
                        <a:latin typeface="Cambria Math" charset="0"/>
                      </a:rPr>
                      <m:t>𝑷𝒓</m:t>
                    </m:r>
                    <m:d>
                      <m:dPr>
                        <m:ctrlPr>
                          <a:rPr lang="en-US" sz="2500" b="1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500" b="1" i="0" smtClean="0">
                            <a:latin typeface="Cambria Math" charset="0"/>
                          </a:rPr>
                          <m:t>𝐫𝐞𝐚𝐥</m:t>
                        </m:r>
                      </m:e>
                      <m:e>
                        <m:r>
                          <a:rPr lang="en-US" sz="2500" b="1" i="1" smtClean="0">
                            <a:latin typeface="Cambria Math" charset="0"/>
                          </a:rPr>
                          <m:t>𝒙</m:t>
                        </m:r>
                      </m:e>
                    </m:d>
                    <m:r>
                      <a:rPr lang="en-US" sz="2500" b="1" i="1" smtClean="0">
                        <a:latin typeface="Cambria Math" charset="0"/>
                      </a:rPr>
                      <m:t>= </m:t>
                    </m:r>
                    <m:f>
                      <m:fPr>
                        <m:ctrlPr>
                          <a:rPr lang="mr-IN" sz="2500" b="1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500" b="1" i="1" smtClean="0">
                            <a:latin typeface="Cambria Math" charset="0"/>
                          </a:rPr>
                          <m:t>𝑷𝒓</m:t>
                        </m:r>
                        <m:r>
                          <a:rPr lang="en-US" sz="2500" b="1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500" b="1" i="1" smtClean="0">
                            <a:latin typeface="Cambria Math" charset="0"/>
                          </a:rPr>
                          <m:t>𝒙</m:t>
                        </m:r>
                        <m:r>
                          <a:rPr lang="en-US" sz="2500" b="1" i="1" smtClean="0">
                            <a:latin typeface="Cambria Math" charset="0"/>
                          </a:rPr>
                          <m:t>|</m:t>
                        </m:r>
                        <m:r>
                          <a:rPr lang="en-US" sz="2500" b="1" i="0" smtClean="0">
                            <a:latin typeface="Cambria Math" charset="0"/>
                          </a:rPr>
                          <m:t>𝐫𝐞𝐚𝐥</m:t>
                        </m:r>
                        <m:r>
                          <a:rPr lang="en-US" sz="2500" b="1" i="1" smtClean="0"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a:rPr lang="en-US" sz="2500" b="1" i="1" smtClean="0">
                            <a:latin typeface="Cambria Math" charset="0"/>
                          </a:rPr>
                          <m:t>𝑷𝒓</m:t>
                        </m:r>
                        <m:r>
                          <a:rPr lang="en-US" sz="2500" b="1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500" b="1" i="1" smtClean="0">
                            <a:latin typeface="Cambria Math" charset="0"/>
                          </a:rPr>
                          <m:t>𝒙</m:t>
                        </m:r>
                        <m:r>
                          <a:rPr lang="en-US" sz="2500" b="1" i="1" smtClean="0">
                            <a:latin typeface="Cambria Math" charset="0"/>
                          </a:rPr>
                          <m:t>|</m:t>
                        </m:r>
                        <m:r>
                          <a:rPr lang="en-US" sz="2500" b="1" i="0" smtClean="0">
                            <a:latin typeface="Cambria Math" charset="0"/>
                          </a:rPr>
                          <m:t>𝐫𝐞𝐚𝐥</m:t>
                        </m:r>
                        <m:r>
                          <a:rPr lang="en-US" sz="2500" b="1" i="1" smtClean="0">
                            <a:latin typeface="Cambria Math" charset="0"/>
                          </a:rPr>
                          <m:t>)+</m:t>
                        </m:r>
                        <m:r>
                          <a:rPr lang="en-US" sz="2500" b="1" i="1" smtClean="0">
                            <a:latin typeface="Cambria Math" charset="0"/>
                          </a:rPr>
                          <m:t>𝑷𝒓</m:t>
                        </m:r>
                        <m:r>
                          <a:rPr lang="en-US" sz="2500" b="1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500" b="1" i="1" smtClean="0">
                            <a:latin typeface="Cambria Math" charset="0"/>
                          </a:rPr>
                          <m:t>𝒙</m:t>
                        </m:r>
                        <m:r>
                          <a:rPr lang="en-US" sz="2500" b="1" i="1" smtClean="0">
                            <a:latin typeface="Cambria Math" charset="0"/>
                          </a:rPr>
                          <m:t>|</m:t>
                        </m:r>
                        <m:r>
                          <a:rPr lang="en-US" sz="2500" b="1" i="0" smtClean="0">
                            <a:latin typeface="Cambria Math" charset="0"/>
                          </a:rPr>
                          <m:t>𝐬𝐲𝐧𝐭𝐡𝐞𝐬𝐢𝐳𝐞𝐝</m:t>
                        </m:r>
                        <m:r>
                          <a:rPr lang="en-US" sz="2500" b="1" i="1" smtClean="0">
                            <a:latin typeface="Cambria Math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5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5" y="1371603"/>
                <a:ext cx="7091676" cy="5379053"/>
              </a:xfrm>
              <a:blipFill rotWithShape="0">
                <a:blip r:embed="rId2"/>
                <a:stretch>
                  <a:fillRect l="-258" t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9187258" y="979723"/>
            <a:ext cx="1923097" cy="2231555"/>
            <a:chOff x="7789972" y="725558"/>
            <a:chExt cx="3248349" cy="3769374"/>
          </a:xfrm>
        </p:grpSpPr>
        <p:sp>
          <p:nvSpPr>
            <p:cNvPr id="5" name="Rectangle 4"/>
            <p:cNvSpPr/>
            <p:nvPr/>
          </p:nvSpPr>
          <p:spPr>
            <a:xfrm>
              <a:off x="7789972" y="2233651"/>
              <a:ext cx="3248349" cy="1464207"/>
            </a:xfrm>
            <a:prstGeom prst="rect">
              <a:avLst/>
            </a:prstGeom>
            <a:noFill/>
            <a:ln w="25400">
              <a:solidFill>
                <a:srgbClr val="A09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A09D00"/>
                  </a:solidFill>
                </a:rPr>
                <a:t>Discriminative</a:t>
              </a:r>
              <a:br>
                <a:rPr lang="en-US" sz="2000" b="1" dirty="0" smtClean="0">
                  <a:solidFill>
                    <a:srgbClr val="A09D00"/>
                  </a:solidFill>
                </a:rPr>
              </a:br>
              <a:r>
                <a:rPr lang="en-US" sz="2000" b="1" dirty="0" smtClean="0">
                  <a:solidFill>
                    <a:srgbClr val="A09D00"/>
                  </a:solidFill>
                </a:rPr>
                <a:t>Model</a:t>
              </a:r>
              <a:endParaRPr lang="en-US" sz="2000" b="1" dirty="0">
                <a:solidFill>
                  <a:srgbClr val="A09D00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9395254" y="3697858"/>
              <a:ext cx="0" cy="797074"/>
            </a:xfrm>
            <a:prstGeom prst="straightConnector1">
              <a:avLst/>
            </a:prstGeom>
            <a:ln w="25400">
              <a:solidFill>
                <a:srgbClr val="A09D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9395255" y="1371604"/>
              <a:ext cx="0" cy="797074"/>
            </a:xfrm>
            <a:prstGeom prst="straightConnector1">
              <a:avLst/>
            </a:prstGeom>
            <a:ln w="25400">
              <a:solidFill>
                <a:srgbClr val="A09D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8281296" y="725558"/>
              <a:ext cx="2265705" cy="6018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A09D00"/>
                  </a:solidFill>
                </a:rPr>
                <a:t>real or fake?</a:t>
              </a:r>
              <a:endParaRPr lang="en-US" sz="2000" b="1" dirty="0">
                <a:solidFill>
                  <a:srgbClr val="A09D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rot="10800000">
            <a:off x="10313099" y="3891444"/>
            <a:ext cx="1650852" cy="2966556"/>
            <a:chOff x="10058401" y="1703799"/>
            <a:chExt cx="1650852" cy="2966556"/>
          </a:xfrm>
        </p:grpSpPr>
        <p:grpSp>
          <p:nvGrpSpPr>
            <p:cNvPr id="9" name="Group 8"/>
            <p:cNvGrpSpPr/>
            <p:nvPr/>
          </p:nvGrpSpPr>
          <p:grpSpPr>
            <a:xfrm>
              <a:off x="10058401" y="2477597"/>
              <a:ext cx="1650852" cy="2192758"/>
              <a:chOff x="1079157" y="2168678"/>
              <a:chExt cx="2511706" cy="3336194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079157" y="2168678"/>
                <a:ext cx="2511706" cy="1796884"/>
                <a:chOff x="1192193" y="3107797"/>
                <a:chExt cx="2511706" cy="1796884"/>
              </a:xfrm>
            </p:grpSpPr>
            <p:sp>
              <p:nvSpPr>
                <p:cNvPr id="12" name="Rectangle 11"/>
                <p:cNvSpPr/>
                <p:nvPr/>
              </p:nvSpPr>
              <p:spPr>
                <a:xfrm rot="10800000">
                  <a:off x="1192193" y="3107797"/>
                  <a:ext cx="2511706" cy="1175590"/>
                </a:xfrm>
                <a:prstGeom prst="rect">
                  <a:avLst/>
                </a:prstGeom>
                <a:noFill/>
                <a:ln w="25400">
                  <a:solidFill>
                    <a:srgbClr val="27D5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27D5F0"/>
                      </a:solidFill>
                    </a:rPr>
                    <a:t>Generative</a:t>
                  </a:r>
                  <a:br>
                    <a:rPr lang="en-US" sz="2000" b="1" dirty="0" smtClean="0">
                      <a:solidFill>
                        <a:srgbClr val="27D5F0"/>
                      </a:solidFill>
                    </a:rPr>
                  </a:br>
                  <a:r>
                    <a:rPr lang="en-US" sz="2000" b="1" dirty="0" smtClean="0">
                      <a:solidFill>
                        <a:srgbClr val="27D5F0"/>
                      </a:solidFill>
                    </a:rPr>
                    <a:t>Model</a:t>
                  </a:r>
                  <a:endParaRPr lang="en-US" sz="2000" b="1" dirty="0">
                    <a:solidFill>
                      <a:srgbClr val="27D5F0"/>
                    </a:solidFill>
                  </a:endParaRPr>
                </a:p>
              </p:txBody>
            </p:sp>
            <p:cxnSp>
              <p:nvCxnSpPr>
                <p:cNvPr id="13" name="Straight Arrow Connector 12"/>
                <p:cNvCxnSpPr/>
                <p:nvPr/>
              </p:nvCxnSpPr>
              <p:spPr>
                <a:xfrm>
                  <a:off x="2448046" y="4283386"/>
                  <a:ext cx="0" cy="621295"/>
                </a:xfrm>
                <a:prstGeom prst="straightConnector1">
                  <a:avLst/>
                </a:prstGeom>
                <a:ln w="25400">
                  <a:solidFill>
                    <a:srgbClr val="27D5F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>
                <a:off x="1623295" y="4081443"/>
                <a:ext cx="1423430" cy="1423429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10058401" y="1703799"/>
              <a:ext cx="1650852" cy="789358"/>
              <a:chOff x="10058401" y="1703799"/>
              <a:chExt cx="1650852" cy="78935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ectangle 14"/>
                  <p:cNvSpPr/>
                  <p:nvPr/>
                </p:nvSpPr>
                <p:spPr>
                  <a:xfrm rot="10800000">
                    <a:off x="10058401" y="1703799"/>
                    <a:ext cx="1650852" cy="381004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solidFill>
                          <a:srgbClr val="27D5F0"/>
                        </a:solidFill>
                      </a:rPr>
                      <a:t>noise (</a:t>
                    </a:r>
                    <a14:m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27D5F0"/>
                            </a:solidFill>
                            <a:latin typeface="Cambria Math" charset="0"/>
                          </a:rPr>
                          <m:t>𝒛</m:t>
                        </m:r>
                      </m:oMath>
                    </a14:m>
                    <a:r>
                      <a:rPr lang="en-US" sz="2000" b="1" dirty="0" smtClean="0">
                        <a:solidFill>
                          <a:srgbClr val="27D5F0"/>
                        </a:solidFill>
                      </a:rPr>
                      <a:t>)</a:t>
                    </a:r>
                    <a:endParaRPr lang="en-US" sz="2000" b="1" dirty="0">
                      <a:solidFill>
                        <a:srgbClr val="27D5F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Rectangle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>
                    <a:off x="10058401" y="1703799"/>
                    <a:ext cx="1650852" cy="381004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9524" b="-30159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Arrow Connector 15"/>
              <p:cNvCxnSpPr/>
              <p:nvPr/>
            </p:nvCxnSpPr>
            <p:spPr>
              <a:xfrm>
                <a:off x="10883827" y="2084803"/>
                <a:ext cx="0" cy="408354"/>
              </a:xfrm>
              <a:prstGeom prst="straightConnector1">
                <a:avLst/>
              </a:prstGeom>
              <a:ln w="25400">
                <a:solidFill>
                  <a:srgbClr val="27D5F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oup 18"/>
          <p:cNvGrpSpPr/>
          <p:nvPr/>
        </p:nvGrpSpPr>
        <p:grpSpPr>
          <a:xfrm rot="10800000">
            <a:off x="8158919" y="3887928"/>
            <a:ext cx="1741467" cy="2196274"/>
            <a:chOff x="3819074" y="2168678"/>
            <a:chExt cx="2511706" cy="3167670"/>
          </a:xfrm>
        </p:grpSpPr>
        <p:grpSp>
          <p:nvGrpSpPr>
            <p:cNvPr id="20" name="Group 19"/>
            <p:cNvGrpSpPr/>
            <p:nvPr/>
          </p:nvGrpSpPr>
          <p:grpSpPr>
            <a:xfrm>
              <a:off x="3819074" y="2168678"/>
              <a:ext cx="2511706" cy="1796884"/>
              <a:chOff x="1192193" y="3107797"/>
              <a:chExt cx="2511706" cy="1796884"/>
            </a:xfrm>
          </p:grpSpPr>
          <p:sp>
            <p:nvSpPr>
              <p:cNvPr id="23" name="Rectangle 22"/>
              <p:cNvSpPr/>
              <p:nvPr/>
            </p:nvSpPr>
            <p:spPr>
              <a:xfrm rot="10800000">
                <a:off x="1192193" y="3107797"/>
                <a:ext cx="2511706" cy="1114420"/>
              </a:xfrm>
              <a:prstGeom prst="rect">
                <a:avLst/>
              </a:prstGeom>
              <a:noFill/>
              <a:ln w="2540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FF00FF"/>
                    </a:solidFill>
                  </a:rPr>
                  <a:t>Real world</a:t>
                </a:r>
                <a:endParaRPr lang="en-US" sz="2000" b="1" dirty="0">
                  <a:solidFill>
                    <a:srgbClr val="FF00FF"/>
                  </a:solidFill>
                </a:endParaRP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>
                <a:off x="2448046" y="4283386"/>
                <a:ext cx="0" cy="621295"/>
              </a:xfrm>
              <a:prstGeom prst="straightConnector1">
                <a:avLst/>
              </a:prstGeom>
              <a:ln w="25400">
                <a:solidFill>
                  <a:srgbClr val="FF00FF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4404827" y="3996145"/>
              <a:ext cx="1340203" cy="1340203"/>
            </a:xfrm>
            <a:prstGeom prst="rect">
              <a:avLst/>
            </a:prstGeom>
          </p:spPr>
        </p:pic>
      </p:grpSp>
      <p:sp>
        <p:nvSpPr>
          <p:cNvPr id="25" name="Oval 24"/>
          <p:cNvSpPr/>
          <p:nvPr/>
        </p:nvSpPr>
        <p:spPr>
          <a:xfrm>
            <a:off x="10084475" y="3126260"/>
            <a:ext cx="98854" cy="98854"/>
          </a:xfrm>
          <a:prstGeom prst="ellipse">
            <a:avLst/>
          </a:prstGeom>
          <a:solidFill>
            <a:srgbClr val="A09D00"/>
          </a:solidFill>
          <a:ln w="25400">
            <a:solidFill>
              <a:srgbClr val="A0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9659257" y="3126260"/>
            <a:ext cx="505797" cy="596654"/>
          </a:xfrm>
          <a:prstGeom prst="straightConnector1">
            <a:avLst/>
          </a:prstGeom>
          <a:ln w="25400">
            <a:solidFill>
              <a:srgbClr val="A09D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10115851" y="3140774"/>
            <a:ext cx="505797" cy="596654"/>
          </a:xfrm>
          <a:prstGeom prst="straightConnector1">
            <a:avLst/>
          </a:prstGeom>
          <a:ln w="25400">
            <a:solidFill>
              <a:srgbClr val="A09D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2260" y="2890226"/>
            <a:ext cx="3086100" cy="40259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30388" y="3537373"/>
            <a:ext cx="1597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discriminator</a:t>
            </a:r>
            <a:endParaRPr lang="en-US" sz="20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70811" y="2917216"/>
            <a:ext cx="592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real</a:t>
            </a:r>
            <a:endParaRPr lang="en-US" sz="2000" b="1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67362" y="3887928"/>
            <a:ext cx="861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9100"/>
                </a:solidFill>
                <a:latin typeface="+mn-lt"/>
              </a:rPr>
              <a:t>model</a:t>
            </a:r>
            <a:endParaRPr lang="en-US" sz="2000" b="1" dirty="0">
              <a:solidFill>
                <a:srgbClr val="009100"/>
              </a:solidFill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-823270" y="5239052"/>
            <a:ext cx="2159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</a:rPr>
              <a:t>Goodfellow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 (2017)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25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Reasons That It’s a Miracle GANs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5" y="1371603"/>
            <a:ext cx="7091676" cy="537905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 has a reinforcement learning task</a:t>
            </a:r>
          </a:p>
          <a:p>
            <a:pPr lvl="1"/>
            <a:r>
              <a:rPr lang="en-US" dirty="0" smtClean="0"/>
              <a:t>it knows when it does good (i.e., fools D) but it is not given a supervised signal</a:t>
            </a:r>
          </a:p>
          <a:p>
            <a:pPr lvl="1"/>
            <a:r>
              <a:rPr lang="en-US" dirty="0" smtClean="0"/>
              <a:t>reinforcement learning is hard</a:t>
            </a:r>
          </a:p>
          <a:p>
            <a:pPr lvl="1"/>
            <a:r>
              <a:rPr lang="en-US" dirty="0" smtClean="0"/>
              <a:t>back prop through D provides G with a supervised signal; the better D is, the better this signal will be</a:t>
            </a:r>
          </a:p>
          <a:p>
            <a:r>
              <a:rPr lang="en-US" dirty="0" smtClean="0"/>
              <a:t>Can’t describe optimum via a single loss</a:t>
            </a:r>
          </a:p>
          <a:p>
            <a:pPr lvl="1"/>
            <a:r>
              <a:rPr lang="en-US" dirty="0" smtClean="0"/>
              <a:t>Will there be an equilibrium?</a:t>
            </a:r>
          </a:p>
          <a:p>
            <a:r>
              <a:rPr lang="en-US" dirty="0" smtClean="0"/>
              <a:t>D is seldom fooled</a:t>
            </a:r>
          </a:p>
          <a:p>
            <a:pPr lvl="1"/>
            <a:r>
              <a:rPr lang="en-US" dirty="0" smtClean="0"/>
              <a:t>but G still learns because it gets a gradient telling it how to change in order to do better the next round.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187258" y="979723"/>
            <a:ext cx="1923097" cy="2231555"/>
            <a:chOff x="7789972" y="725558"/>
            <a:chExt cx="3248349" cy="3769374"/>
          </a:xfrm>
        </p:grpSpPr>
        <p:sp>
          <p:nvSpPr>
            <p:cNvPr id="5" name="Rectangle 4"/>
            <p:cNvSpPr/>
            <p:nvPr/>
          </p:nvSpPr>
          <p:spPr>
            <a:xfrm>
              <a:off x="7789972" y="2233651"/>
              <a:ext cx="3248349" cy="1464207"/>
            </a:xfrm>
            <a:prstGeom prst="rect">
              <a:avLst/>
            </a:prstGeom>
            <a:noFill/>
            <a:ln w="25400">
              <a:solidFill>
                <a:srgbClr val="A09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A09D00"/>
                  </a:solidFill>
                </a:rPr>
                <a:t>Discriminative</a:t>
              </a:r>
              <a:br>
                <a:rPr lang="en-US" sz="2000" b="1" dirty="0" smtClean="0">
                  <a:solidFill>
                    <a:srgbClr val="A09D00"/>
                  </a:solidFill>
                </a:rPr>
              </a:br>
              <a:r>
                <a:rPr lang="en-US" sz="2000" b="1" dirty="0" smtClean="0">
                  <a:solidFill>
                    <a:srgbClr val="A09D00"/>
                  </a:solidFill>
                </a:rPr>
                <a:t>Model</a:t>
              </a:r>
              <a:endParaRPr lang="en-US" sz="2000" b="1" dirty="0">
                <a:solidFill>
                  <a:srgbClr val="A09D00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9395254" y="3697858"/>
              <a:ext cx="0" cy="797074"/>
            </a:xfrm>
            <a:prstGeom prst="straightConnector1">
              <a:avLst/>
            </a:prstGeom>
            <a:ln w="25400">
              <a:solidFill>
                <a:srgbClr val="A09D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9395255" y="1371604"/>
              <a:ext cx="0" cy="797074"/>
            </a:xfrm>
            <a:prstGeom prst="straightConnector1">
              <a:avLst/>
            </a:prstGeom>
            <a:ln w="25400">
              <a:solidFill>
                <a:srgbClr val="A09D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8281296" y="725558"/>
              <a:ext cx="2265705" cy="6018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A09D00"/>
                  </a:solidFill>
                </a:rPr>
                <a:t>real or fake?</a:t>
              </a:r>
              <a:endParaRPr lang="en-US" sz="2000" b="1" dirty="0">
                <a:solidFill>
                  <a:srgbClr val="A09D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rot="10800000">
            <a:off x="10313099" y="3891444"/>
            <a:ext cx="1650852" cy="2966556"/>
            <a:chOff x="10058401" y="1703799"/>
            <a:chExt cx="1650852" cy="2966556"/>
          </a:xfrm>
        </p:grpSpPr>
        <p:grpSp>
          <p:nvGrpSpPr>
            <p:cNvPr id="9" name="Group 8"/>
            <p:cNvGrpSpPr/>
            <p:nvPr/>
          </p:nvGrpSpPr>
          <p:grpSpPr>
            <a:xfrm>
              <a:off x="10058401" y="2477597"/>
              <a:ext cx="1650852" cy="2192758"/>
              <a:chOff x="1079157" y="2168678"/>
              <a:chExt cx="2511706" cy="3336194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079157" y="2168678"/>
                <a:ext cx="2511706" cy="1796884"/>
                <a:chOff x="1192193" y="3107797"/>
                <a:chExt cx="2511706" cy="1796884"/>
              </a:xfrm>
            </p:grpSpPr>
            <p:sp>
              <p:nvSpPr>
                <p:cNvPr id="12" name="Rectangle 11"/>
                <p:cNvSpPr/>
                <p:nvPr/>
              </p:nvSpPr>
              <p:spPr>
                <a:xfrm rot="10800000">
                  <a:off x="1192193" y="3107797"/>
                  <a:ext cx="2511706" cy="1175590"/>
                </a:xfrm>
                <a:prstGeom prst="rect">
                  <a:avLst/>
                </a:prstGeom>
                <a:noFill/>
                <a:ln w="25400">
                  <a:solidFill>
                    <a:srgbClr val="27D5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27D5F0"/>
                      </a:solidFill>
                    </a:rPr>
                    <a:t>Generative</a:t>
                  </a:r>
                  <a:br>
                    <a:rPr lang="en-US" sz="2000" b="1" dirty="0" smtClean="0">
                      <a:solidFill>
                        <a:srgbClr val="27D5F0"/>
                      </a:solidFill>
                    </a:rPr>
                  </a:br>
                  <a:r>
                    <a:rPr lang="en-US" sz="2000" b="1" dirty="0" smtClean="0">
                      <a:solidFill>
                        <a:srgbClr val="27D5F0"/>
                      </a:solidFill>
                    </a:rPr>
                    <a:t>Model</a:t>
                  </a:r>
                  <a:endParaRPr lang="en-US" sz="2000" b="1" dirty="0">
                    <a:solidFill>
                      <a:srgbClr val="27D5F0"/>
                    </a:solidFill>
                  </a:endParaRPr>
                </a:p>
              </p:txBody>
            </p:sp>
            <p:cxnSp>
              <p:nvCxnSpPr>
                <p:cNvPr id="13" name="Straight Arrow Connector 12"/>
                <p:cNvCxnSpPr/>
                <p:nvPr/>
              </p:nvCxnSpPr>
              <p:spPr>
                <a:xfrm>
                  <a:off x="2448046" y="4283386"/>
                  <a:ext cx="0" cy="621295"/>
                </a:xfrm>
                <a:prstGeom prst="straightConnector1">
                  <a:avLst/>
                </a:prstGeom>
                <a:ln w="25400">
                  <a:solidFill>
                    <a:srgbClr val="27D5F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>
                <a:off x="1623295" y="4081443"/>
                <a:ext cx="1423430" cy="1423429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10058401" y="1703799"/>
              <a:ext cx="1650852" cy="789358"/>
              <a:chOff x="10058401" y="1703799"/>
              <a:chExt cx="1650852" cy="78935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ectangle 14"/>
                  <p:cNvSpPr/>
                  <p:nvPr/>
                </p:nvSpPr>
                <p:spPr>
                  <a:xfrm rot="10800000">
                    <a:off x="10058401" y="1703799"/>
                    <a:ext cx="1650852" cy="381004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solidFill>
                          <a:srgbClr val="27D5F0"/>
                        </a:solidFill>
                      </a:rPr>
                      <a:t>noise (</a:t>
                    </a:r>
                    <a14:m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27D5F0"/>
                            </a:solidFill>
                            <a:latin typeface="Cambria Math" charset="0"/>
                          </a:rPr>
                          <m:t>𝒛</m:t>
                        </m:r>
                      </m:oMath>
                    </a14:m>
                    <a:r>
                      <a:rPr lang="en-US" sz="2000" b="1" dirty="0" smtClean="0">
                        <a:solidFill>
                          <a:srgbClr val="27D5F0"/>
                        </a:solidFill>
                      </a:rPr>
                      <a:t>)</a:t>
                    </a:r>
                    <a:endParaRPr lang="en-US" sz="2000" b="1" dirty="0">
                      <a:solidFill>
                        <a:srgbClr val="27D5F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Rectangle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>
                    <a:off x="10058401" y="1703799"/>
                    <a:ext cx="1650852" cy="381004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t="-9524" b="-30159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Arrow Connector 15"/>
              <p:cNvCxnSpPr/>
              <p:nvPr/>
            </p:nvCxnSpPr>
            <p:spPr>
              <a:xfrm>
                <a:off x="10883827" y="2084803"/>
                <a:ext cx="0" cy="408354"/>
              </a:xfrm>
              <a:prstGeom prst="straightConnector1">
                <a:avLst/>
              </a:prstGeom>
              <a:ln w="25400">
                <a:solidFill>
                  <a:srgbClr val="27D5F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oup 18"/>
          <p:cNvGrpSpPr/>
          <p:nvPr/>
        </p:nvGrpSpPr>
        <p:grpSpPr>
          <a:xfrm rot="10800000">
            <a:off x="8158919" y="3887928"/>
            <a:ext cx="1741467" cy="2196274"/>
            <a:chOff x="3819074" y="2168678"/>
            <a:chExt cx="2511706" cy="3167670"/>
          </a:xfrm>
        </p:grpSpPr>
        <p:grpSp>
          <p:nvGrpSpPr>
            <p:cNvPr id="20" name="Group 19"/>
            <p:cNvGrpSpPr/>
            <p:nvPr/>
          </p:nvGrpSpPr>
          <p:grpSpPr>
            <a:xfrm>
              <a:off x="3819074" y="2168678"/>
              <a:ext cx="2511706" cy="1796884"/>
              <a:chOff x="1192193" y="3107797"/>
              <a:chExt cx="2511706" cy="1796884"/>
            </a:xfrm>
          </p:grpSpPr>
          <p:sp>
            <p:nvSpPr>
              <p:cNvPr id="23" name="Rectangle 22"/>
              <p:cNvSpPr/>
              <p:nvPr/>
            </p:nvSpPr>
            <p:spPr>
              <a:xfrm rot="10800000">
                <a:off x="1192193" y="3107797"/>
                <a:ext cx="2511706" cy="1114420"/>
              </a:xfrm>
              <a:prstGeom prst="rect">
                <a:avLst/>
              </a:prstGeom>
              <a:noFill/>
              <a:ln w="2540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FF00FF"/>
                    </a:solidFill>
                  </a:rPr>
                  <a:t>Real world</a:t>
                </a:r>
                <a:endParaRPr lang="en-US" sz="2000" b="1" dirty="0">
                  <a:solidFill>
                    <a:srgbClr val="FF00FF"/>
                  </a:solidFill>
                </a:endParaRP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>
                <a:off x="2448046" y="4283386"/>
                <a:ext cx="0" cy="621295"/>
              </a:xfrm>
              <a:prstGeom prst="straightConnector1">
                <a:avLst/>
              </a:prstGeom>
              <a:ln w="25400">
                <a:solidFill>
                  <a:srgbClr val="FF00FF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4404827" y="3996145"/>
              <a:ext cx="1340203" cy="1340203"/>
            </a:xfrm>
            <a:prstGeom prst="rect">
              <a:avLst/>
            </a:prstGeom>
          </p:spPr>
        </p:pic>
      </p:grpSp>
      <p:sp>
        <p:nvSpPr>
          <p:cNvPr id="25" name="Oval 24"/>
          <p:cNvSpPr/>
          <p:nvPr/>
        </p:nvSpPr>
        <p:spPr>
          <a:xfrm>
            <a:off x="10084475" y="3126260"/>
            <a:ext cx="98854" cy="98854"/>
          </a:xfrm>
          <a:prstGeom prst="ellipse">
            <a:avLst/>
          </a:prstGeom>
          <a:solidFill>
            <a:srgbClr val="A09D00"/>
          </a:solidFill>
          <a:ln w="25400">
            <a:solidFill>
              <a:srgbClr val="A0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9659257" y="3126260"/>
            <a:ext cx="505797" cy="596654"/>
          </a:xfrm>
          <a:prstGeom prst="straightConnector1">
            <a:avLst/>
          </a:prstGeom>
          <a:ln w="25400">
            <a:solidFill>
              <a:srgbClr val="A09D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10115851" y="3140774"/>
            <a:ext cx="505797" cy="596654"/>
          </a:xfrm>
          <a:prstGeom prst="straightConnector1">
            <a:avLst/>
          </a:prstGeom>
          <a:ln w="25400">
            <a:solidFill>
              <a:srgbClr val="A09D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95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Generator Losses Matter?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Goodfellow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2014)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4" y="5494350"/>
            <a:ext cx="11176000" cy="631815"/>
          </a:xfrm>
        </p:spPr>
        <p:txBody>
          <a:bodyPr/>
          <a:lstStyle/>
          <a:p>
            <a:r>
              <a:rPr lang="en-US" smtClean="0"/>
              <a:t>All losses seem to produce sharp samples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722" y="1295400"/>
            <a:ext cx="5883965" cy="294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9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Deconvolutional</a:t>
            </a:r>
            <a:r>
              <a:rPr lang="en-US" dirty="0" smtClean="0"/>
              <a:t> GANs (DCGAN)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(Radford et al., 2015)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4" y="5192202"/>
            <a:ext cx="11176000" cy="933964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Batch normalization important here, apparently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577" y="1371604"/>
            <a:ext cx="7585654" cy="30182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791464" y="3052443"/>
            <a:ext cx="2159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</a:rPr>
              <a:t>Goodfellow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 (2017)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Deconvolutional</a:t>
            </a:r>
            <a:r>
              <a:rPr lang="en-US" dirty="0" smtClean="0"/>
              <a:t> GANs (DCGAN)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(Radford et al., 2015)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791464" y="3052443"/>
            <a:ext cx="2159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</a:rPr>
              <a:t>Goodfellow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 (2017)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493856" y="2039515"/>
            <a:ext cx="2088547" cy="4754562"/>
          </a:xfrm>
        </p:spPr>
        <p:txBody>
          <a:bodyPr>
            <a:normAutofit/>
          </a:bodyPr>
          <a:lstStyle/>
          <a:p>
            <a:r>
              <a:rPr lang="en-US" sz="2200" dirty="0" smtClean="0"/>
              <a:t>Based on LSUN data set</a:t>
            </a:r>
          </a:p>
          <a:p>
            <a:pPr lvl="1"/>
            <a:r>
              <a:rPr lang="en-US" sz="2200" dirty="0" smtClean="0"/>
              <a:t>10 scene categories</a:t>
            </a:r>
          </a:p>
          <a:p>
            <a:pPr lvl="1"/>
            <a:r>
              <a:rPr lang="en-US" sz="2200" dirty="0" smtClean="0"/>
              <a:t>20 object categories</a:t>
            </a:r>
          </a:p>
          <a:p>
            <a:r>
              <a:rPr lang="en-US" sz="2200" dirty="0" smtClean="0">
                <a:hlinkClick r:id="rId2"/>
              </a:rPr>
              <a:t>ArXiv </a:t>
            </a:r>
            <a:r>
              <a:rPr lang="mr-IN" sz="2200" dirty="0" smtClean="0">
                <a:hlinkClick r:id="rId2"/>
              </a:rPr>
              <a:t>1506.03365</a:t>
            </a:r>
            <a:endParaRPr lang="en-US" sz="22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515" y="1458311"/>
            <a:ext cx="6313777" cy="504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0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Labels Can Improve Generated Samples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868814" y="3402286"/>
            <a:ext cx="1746263" cy="2313440"/>
            <a:chOff x="10344904" y="2071708"/>
            <a:chExt cx="1746263" cy="2313440"/>
          </a:xfrm>
        </p:grpSpPr>
        <p:grpSp>
          <p:nvGrpSpPr>
            <p:cNvPr id="6" name="Group 5"/>
            <p:cNvGrpSpPr/>
            <p:nvPr/>
          </p:nvGrpSpPr>
          <p:grpSpPr>
            <a:xfrm rot="10800000">
              <a:off x="10344904" y="2071708"/>
              <a:ext cx="1746263" cy="2313440"/>
              <a:chOff x="9962990" y="1345183"/>
              <a:chExt cx="1746263" cy="231344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0058401" y="2477597"/>
                <a:ext cx="1650852" cy="1181026"/>
                <a:chOff x="1192193" y="3107797"/>
                <a:chExt cx="2511706" cy="1796884"/>
              </a:xfrm>
            </p:grpSpPr>
            <p:sp>
              <p:nvSpPr>
                <p:cNvPr id="13" name="Rectangle 12"/>
                <p:cNvSpPr/>
                <p:nvPr/>
              </p:nvSpPr>
              <p:spPr>
                <a:xfrm rot="10800000">
                  <a:off x="1192193" y="3107797"/>
                  <a:ext cx="2511706" cy="1175590"/>
                </a:xfrm>
                <a:prstGeom prst="rect">
                  <a:avLst/>
                </a:prstGeom>
                <a:noFill/>
                <a:ln w="25400">
                  <a:solidFill>
                    <a:srgbClr val="27D5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27D5F0"/>
                      </a:solidFill>
                    </a:rPr>
                    <a:t>Generative</a:t>
                  </a:r>
                  <a:br>
                    <a:rPr lang="en-US" sz="2000" b="1" dirty="0" smtClean="0">
                      <a:solidFill>
                        <a:srgbClr val="27D5F0"/>
                      </a:solidFill>
                    </a:rPr>
                  </a:br>
                  <a:r>
                    <a:rPr lang="en-US" sz="2000" b="1" dirty="0" smtClean="0">
                      <a:solidFill>
                        <a:srgbClr val="27D5F0"/>
                      </a:solidFill>
                    </a:rPr>
                    <a:t>Model</a:t>
                  </a:r>
                  <a:endParaRPr lang="en-US" sz="2000" b="1" dirty="0">
                    <a:solidFill>
                      <a:srgbClr val="27D5F0"/>
                    </a:solidFill>
                  </a:endParaRPr>
                </a:p>
              </p:txBody>
            </p:sp>
            <p:cxnSp>
              <p:nvCxnSpPr>
                <p:cNvPr id="14" name="Straight Arrow Connector 13"/>
                <p:cNvCxnSpPr/>
                <p:nvPr/>
              </p:nvCxnSpPr>
              <p:spPr>
                <a:xfrm>
                  <a:off x="2448046" y="4283386"/>
                  <a:ext cx="0" cy="621295"/>
                </a:xfrm>
                <a:prstGeom prst="straightConnector1">
                  <a:avLst/>
                </a:prstGeom>
                <a:ln w="25400">
                  <a:solidFill>
                    <a:srgbClr val="27D5F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/>
              <p:cNvGrpSpPr/>
              <p:nvPr/>
            </p:nvGrpSpPr>
            <p:grpSpPr>
              <a:xfrm>
                <a:off x="9962990" y="1345183"/>
                <a:ext cx="825425" cy="1147974"/>
                <a:chOff x="9962990" y="1345183"/>
                <a:chExt cx="825425" cy="114797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Rectangle 8"/>
                    <p:cNvSpPr/>
                    <p:nvPr/>
                  </p:nvSpPr>
                  <p:spPr>
                    <a:xfrm rot="10800000">
                      <a:off x="9962990" y="1345183"/>
                      <a:ext cx="825425" cy="739620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27D5F0"/>
                          </a:solidFill>
                        </a:rPr>
                        <a:t>noise</a:t>
                      </a:r>
                      <a:br>
                        <a:rPr lang="en-US" sz="2000" b="1" dirty="0" smtClean="0">
                          <a:solidFill>
                            <a:srgbClr val="27D5F0"/>
                          </a:solidFill>
                        </a:rPr>
                      </a:br>
                      <a:r>
                        <a:rPr lang="en-US" sz="2000" b="1" dirty="0" smtClean="0">
                          <a:solidFill>
                            <a:srgbClr val="27D5F0"/>
                          </a:solidFill>
                        </a:rPr>
                        <a:t>(</a:t>
                      </a:r>
                      <a14:m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rgbClr val="27D5F0"/>
                              </a:solidFill>
                              <a:latin typeface="Cambria Math" charset="0"/>
                            </a:rPr>
                            <m:t>𝒛</m:t>
                          </m:r>
                        </m:oMath>
                      </a14:m>
                      <a:r>
                        <a:rPr lang="en-US" sz="2000" b="1" dirty="0" smtClean="0">
                          <a:solidFill>
                            <a:srgbClr val="27D5F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27D5F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" name="Rectangle 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0800000">
                      <a:off x="9962990" y="1345183"/>
                      <a:ext cx="825425" cy="739620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 l="-4444" t="-1639" r="-2963" b="-11475"/>
                      </a:stretch>
                    </a:blipFill>
                    <a:ln w="254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0" name="Straight Arrow Connector 9"/>
                <p:cNvCxnSpPr/>
                <p:nvPr/>
              </p:nvCxnSpPr>
              <p:spPr>
                <a:xfrm>
                  <a:off x="10382896" y="2084803"/>
                  <a:ext cx="0" cy="408354"/>
                </a:xfrm>
                <a:prstGeom prst="straightConnector1">
                  <a:avLst/>
                </a:prstGeom>
                <a:ln w="25400">
                  <a:solidFill>
                    <a:srgbClr val="27D5F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10432973" y="3645528"/>
                  <a:ext cx="825425" cy="739620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27D5F0"/>
                      </a:solidFill>
                    </a:rPr>
                    <a:t>class</a:t>
                  </a:r>
                  <a:br>
                    <a:rPr lang="en-US" sz="2000" b="1" dirty="0" smtClean="0">
                      <a:solidFill>
                        <a:srgbClr val="27D5F0"/>
                      </a:solidFill>
                    </a:rPr>
                  </a:br>
                  <a:r>
                    <a:rPr lang="en-US" sz="2000" b="1" dirty="0" smtClean="0">
                      <a:solidFill>
                        <a:srgbClr val="27D5F0"/>
                      </a:solidFill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27D5F0"/>
                          </a:solidFill>
                          <a:latin typeface="Cambria Math" charset="0"/>
                        </a:rPr>
                        <m:t>𝒚</m:t>
                      </m:r>
                    </m:oMath>
                  </a14:m>
                  <a:r>
                    <a:rPr lang="en-US" sz="2000" b="1" dirty="0" smtClean="0">
                      <a:solidFill>
                        <a:srgbClr val="27D5F0"/>
                      </a:solidFill>
                    </a:rPr>
                    <a:t>)</a:t>
                  </a:r>
                  <a:endParaRPr lang="en-US" sz="2000" b="1" dirty="0">
                    <a:solidFill>
                      <a:srgbClr val="27D5F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2973" y="3645528"/>
                  <a:ext cx="825425" cy="73962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1639" b="-11475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/>
            <p:nvPr/>
          </p:nvCxnSpPr>
          <p:spPr>
            <a:xfrm rot="10800000">
              <a:off x="10853708" y="3252734"/>
              <a:ext cx="0" cy="408354"/>
            </a:xfrm>
            <a:prstGeom prst="straightConnector1">
              <a:avLst/>
            </a:prstGeom>
            <a:ln w="25400">
              <a:solidFill>
                <a:srgbClr val="27D5F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06404" y="1796994"/>
            <a:ext cx="11176000" cy="4329171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      Denton et al. (2015)                                          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Salimans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et al. (2016)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8151849" y="2592165"/>
            <a:ext cx="2289485" cy="2485966"/>
            <a:chOff x="7945449" y="3110957"/>
            <a:chExt cx="2289485" cy="2485966"/>
          </a:xfrm>
        </p:grpSpPr>
        <p:sp>
          <p:nvSpPr>
            <p:cNvPr id="20" name="Rectangle 19"/>
            <p:cNvSpPr/>
            <p:nvPr/>
          </p:nvSpPr>
          <p:spPr>
            <a:xfrm>
              <a:off x="8026368" y="4258193"/>
              <a:ext cx="1923097" cy="866844"/>
            </a:xfrm>
            <a:prstGeom prst="rect">
              <a:avLst/>
            </a:prstGeom>
            <a:noFill/>
            <a:ln w="25400">
              <a:solidFill>
                <a:srgbClr val="A09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A09D00"/>
                  </a:solidFill>
                </a:rPr>
                <a:t>Discriminative</a:t>
              </a:r>
              <a:br>
                <a:rPr lang="en-US" sz="2000" b="1" dirty="0" smtClean="0">
                  <a:solidFill>
                    <a:srgbClr val="A09D00"/>
                  </a:solidFill>
                </a:rPr>
              </a:br>
              <a:r>
                <a:rPr lang="en-US" sz="2000" b="1" dirty="0" smtClean="0">
                  <a:solidFill>
                    <a:srgbClr val="A09D00"/>
                  </a:solidFill>
                </a:rPr>
                <a:t>Model</a:t>
              </a:r>
              <a:endParaRPr lang="en-US" sz="2000" b="1" dirty="0">
                <a:solidFill>
                  <a:srgbClr val="A09D00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8976732" y="5125037"/>
              <a:ext cx="0" cy="471886"/>
            </a:xfrm>
            <a:prstGeom prst="straightConnector1">
              <a:avLst/>
            </a:prstGeom>
            <a:ln w="25400">
              <a:solidFill>
                <a:srgbClr val="A09D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8261112" y="3786307"/>
              <a:ext cx="0" cy="471886"/>
            </a:xfrm>
            <a:prstGeom prst="straightConnector1">
              <a:avLst/>
            </a:prstGeom>
            <a:ln w="25400">
              <a:solidFill>
                <a:srgbClr val="A09D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945449" y="3411284"/>
              <a:ext cx="63530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A09D00"/>
                  </a:solidFill>
                </a:rPr>
                <a:t>fake</a:t>
              </a:r>
              <a:endParaRPr lang="en-US" sz="2000" b="1" dirty="0">
                <a:solidFill>
                  <a:srgbClr val="A09D00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8457291" y="3115848"/>
              <a:ext cx="873957" cy="1147236"/>
              <a:chOff x="9045688" y="3115848"/>
              <a:chExt cx="873957" cy="1147236"/>
            </a:xfrm>
          </p:grpSpPr>
          <p:cxnSp>
            <p:nvCxnSpPr>
              <p:cNvPr id="24" name="Straight Arrow Connector 23"/>
              <p:cNvCxnSpPr/>
              <p:nvPr/>
            </p:nvCxnSpPr>
            <p:spPr>
              <a:xfrm flipV="1">
                <a:off x="9488313" y="3791198"/>
                <a:ext cx="0" cy="471886"/>
              </a:xfrm>
              <a:prstGeom prst="straightConnector1">
                <a:avLst/>
              </a:prstGeom>
              <a:ln w="25400">
                <a:solidFill>
                  <a:srgbClr val="A09D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9045688" y="3115848"/>
                <a:ext cx="873957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smtClean="0">
                    <a:solidFill>
                      <a:srgbClr val="A09D00"/>
                    </a:solidFill>
                  </a:rPr>
                  <a:t>real</a:t>
                </a:r>
                <a:r>
                  <a:rPr lang="en-US" sz="2000" b="1">
                    <a:solidFill>
                      <a:srgbClr val="A09D00"/>
                    </a:solidFill>
                  </a:rPr>
                  <a:t/>
                </a:r>
                <a:br>
                  <a:rPr lang="en-US" sz="2000" b="1">
                    <a:solidFill>
                      <a:srgbClr val="A09D00"/>
                    </a:solidFill>
                  </a:rPr>
                </a:br>
                <a:r>
                  <a:rPr lang="en-US" sz="2000" b="1" smtClean="0">
                    <a:solidFill>
                      <a:srgbClr val="A09D00"/>
                    </a:solidFill>
                  </a:rPr>
                  <a:t>class 1</a:t>
                </a:r>
                <a:endParaRPr lang="en-US" sz="2000" b="1" dirty="0">
                  <a:solidFill>
                    <a:srgbClr val="A09D00"/>
                  </a:solidFill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9324107" y="3110957"/>
              <a:ext cx="910827" cy="1147236"/>
              <a:chOff x="9027253" y="3115848"/>
              <a:chExt cx="910827" cy="1147236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 flipV="1">
                <a:off x="9488313" y="3791198"/>
                <a:ext cx="0" cy="471886"/>
              </a:xfrm>
              <a:prstGeom prst="straightConnector1">
                <a:avLst/>
              </a:prstGeom>
              <a:ln w="25400">
                <a:solidFill>
                  <a:srgbClr val="A09D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9027253" y="3115848"/>
                    <a:ext cx="910827" cy="70788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b="1" dirty="0" smtClean="0">
                        <a:solidFill>
                          <a:srgbClr val="A09D00"/>
                        </a:solidFill>
                      </a:rPr>
                      <a:t>real</a:t>
                    </a:r>
                    <a:r>
                      <a:rPr lang="en-US" sz="2000" b="1" dirty="0">
                        <a:solidFill>
                          <a:srgbClr val="A09D00"/>
                        </a:solidFill>
                      </a:rPr>
                      <a:t/>
                    </a:r>
                    <a:br>
                      <a:rPr lang="en-US" sz="2000" b="1" dirty="0">
                        <a:solidFill>
                          <a:srgbClr val="A09D00"/>
                        </a:solidFill>
                      </a:rPr>
                    </a:br>
                    <a:r>
                      <a:rPr lang="en-US" sz="2000" b="1" dirty="0" smtClean="0">
                        <a:solidFill>
                          <a:srgbClr val="A09D00"/>
                        </a:solidFill>
                      </a:rPr>
                      <a:t>class </a:t>
                    </a:r>
                    <a14:m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A09D00"/>
                            </a:solidFill>
                            <a:latin typeface="Cambria Math" charset="0"/>
                          </a:rPr>
                          <m:t>𝒏</m:t>
                        </m:r>
                      </m:oMath>
                    </a14:m>
                    <a:endParaRPr lang="en-US" sz="2000" b="1" dirty="0">
                      <a:solidFill>
                        <a:srgbClr val="A09D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27253" y="3115848"/>
                    <a:ext cx="910827" cy="707886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6667" t="-4310" b="-14655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3" name="Straight Arrow Connector 32"/>
            <p:cNvCxnSpPr/>
            <p:nvPr/>
          </p:nvCxnSpPr>
          <p:spPr>
            <a:xfrm flipV="1">
              <a:off x="9190907" y="3786307"/>
              <a:ext cx="0" cy="471886"/>
            </a:xfrm>
            <a:prstGeom prst="straightConnector1">
              <a:avLst/>
            </a:prstGeom>
            <a:ln w="25400">
              <a:solidFill>
                <a:schemeClr val="accent6">
                  <a:lumMod val="60000"/>
                  <a:lumOff val="4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9351778" y="3786307"/>
              <a:ext cx="0" cy="471886"/>
            </a:xfrm>
            <a:prstGeom prst="straightConnector1">
              <a:avLst/>
            </a:prstGeom>
            <a:ln w="25400">
              <a:solidFill>
                <a:schemeClr val="accent6">
                  <a:lumMod val="60000"/>
                  <a:lumOff val="4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9516881" y="3786307"/>
              <a:ext cx="0" cy="471886"/>
            </a:xfrm>
            <a:prstGeom prst="straightConnector1">
              <a:avLst/>
            </a:prstGeom>
            <a:ln w="25400">
              <a:solidFill>
                <a:schemeClr val="accent6">
                  <a:lumMod val="60000"/>
                  <a:lumOff val="4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429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Labels Can Improve Generated Samples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(Denton et al., 2015)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4385148"/>
            <a:ext cx="1826923" cy="2293947"/>
          </a:xfrm>
        </p:spPr>
        <p:txBody>
          <a:bodyPr>
            <a:normAutofit fontScale="62500" lnSpcReduction="20000"/>
          </a:bodyPr>
          <a:lstStyle/>
          <a:p>
            <a:r>
              <a:rPr lang="en-US" smtClean="0"/>
              <a:t>LAPGAN</a:t>
            </a:r>
            <a:r>
              <a:rPr lang="en-US" dirty="0" smtClean="0"/>
              <a:t>: multiresolution </a:t>
            </a:r>
            <a:r>
              <a:rPr lang="en-US" dirty="0" err="1" smtClean="0"/>
              <a:t>deconvolutional</a:t>
            </a:r>
            <a:r>
              <a:rPr lang="en-US" dirty="0" smtClean="0"/>
              <a:t> pyramid</a:t>
            </a:r>
          </a:p>
          <a:p>
            <a:r>
              <a:rPr lang="en-US" dirty="0" smtClean="0"/>
              <a:t>CC-LAPGAN: class conditional LAPGAN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0634" y="1059976"/>
            <a:ext cx="7790731" cy="579802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991365" y="6126166"/>
            <a:ext cx="1708643" cy="680848"/>
          </a:xfrm>
          <a:prstGeom prst="rect">
            <a:avLst/>
          </a:prstGeom>
        </p:spPr>
        <p:txBody>
          <a:bodyPr vert="horz" lIns="100794" tIns="50397" rIns="100794" bIns="50397" rtlCol="0">
            <a:normAutofit fontScale="55000" lnSpcReduction="20000"/>
          </a:bodyPr>
          <a:lstStyle>
            <a:lvl1pPr marL="88931" indent="-88931" algn="l" defTabSz="889409" rtl="0" eaLnBrk="1" latinLnBrk="0" hangingPunct="1">
              <a:spcBef>
                <a:spcPts val="1946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kumimoji="1" sz="2735" b="1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5726" indent="-249034" algn="l" defTabSz="889409" rtl="0" eaLnBrk="1" latinLnBrk="0" hangingPunct="1">
              <a:spcBef>
                <a:spcPts val="1946"/>
              </a:spcBef>
              <a:spcAft>
                <a:spcPts val="0"/>
              </a:spcAft>
              <a:buFont typeface="Wingdings" pitchFamily="2" charset="2"/>
              <a:buChar char="§"/>
              <a:defRPr kumimoji="1" sz="2647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51604" indent="0" algn="l" defTabSz="889409" rtl="0" eaLnBrk="1" latinLnBrk="0" hangingPunct="1">
              <a:spcBef>
                <a:spcPts val="1167"/>
              </a:spcBef>
              <a:buClr>
                <a:schemeClr val="bg1"/>
              </a:buClr>
              <a:buSzPct val="25000"/>
              <a:buFont typeface="Calibri" pitchFamily="34" charset="0"/>
              <a:buChar char=" "/>
              <a:defRPr kumimoji="1" sz="2471" b="1" kern="120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00257" indent="-145236" algn="l" defTabSz="889409" rtl="0" eaLnBrk="1" latinLnBrk="0" hangingPunct="1">
              <a:spcBef>
                <a:spcPts val="1167"/>
              </a:spcBef>
              <a:buFont typeface="Arial"/>
              <a:buChar char="•"/>
              <a:defRPr kumimoji="1" sz="2294" b="1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551919" indent="0" algn="l" defTabSz="889409" rtl="0" eaLnBrk="1" latinLnBrk="0" hangingPunct="1">
              <a:spcBef>
                <a:spcPts val="778"/>
              </a:spcBef>
              <a:buFont typeface="Calibri" pitchFamily="34" charset="0"/>
              <a:buNone/>
              <a:defRPr kumimoji="1" sz="2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45875" indent="-222352" algn="l" defTabSz="8894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0579" indent="-222352" algn="l" defTabSz="8894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35284" indent="-222352" algn="l" defTabSz="8894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9988" indent="-222352" algn="l" defTabSz="8894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GAN: original </a:t>
            </a:r>
            <a:r>
              <a:rPr lang="en-US" dirty="0" err="1" smtClean="0"/>
              <a:t>Goodfellow</a:t>
            </a:r>
            <a:r>
              <a:rPr lang="en-US" dirty="0" smtClean="0"/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104761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statsmemes</a:t>
            </a:r>
            <a:r>
              <a:rPr lang="en-US" dirty="0" smtClean="0"/>
              <a:t> @ </a:t>
            </a:r>
            <a:r>
              <a:rPr lang="en-US" dirty="0" err="1" smtClean="0"/>
              <a:t>facebook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(Thanks </a:t>
            </a:r>
            <a:r>
              <a:rPr lang="en-US" dirty="0" err="1" smtClean="0"/>
              <a:t>Adi</a:t>
            </a:r>
            <a:r>
              <a:rPr lang="en-US" dirty="0" smtClean="0"/>
              <a:t>!)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750" y="1371600"/>
            <a:ext cx="5759300" cy="4754563"/>
          </a:xfrm>
        </p:spPr>
      </p:pic>
    </p:spTree>
    <p:extLst>
      <p:ext uri="{BB962C8B-B14F-4D97-AF65-F5344CB8AC3E}">
        <p14:creationId xmlns:p14="http://schemas.microsoft.com/office/powerpoint/2010/main" val="71403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With Image Pyramid, Can Also Seed Generator</a:t>
            </a:r>
            <a:br>
              <a:rPr lang="en-US" dirty="0" smtClean="0"/>
            </a:br>
            <a:r>
              <a:rPr lang="en-US" dirty="0" smtClean="0"/>
              <a:t>With Low-Res Image + Class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(Denton et al., 2015)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bedroom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church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tower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436" y="2961029"/>
            <a:ext cx="10082253" cy="1813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437" y="1084422"/>
            <a:ext cx="10140563" cy="17609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9469" y="4905955"/>
            <a:ext cx="10094220" cy="183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7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Schemes to Ensure Samples Are Diverse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Salimans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et al., 2016)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nearest neighbor on latent representation  to detect samples in a </a:t>
            </a:r>
            <a:r>
              <a:rPr lang="en-US" dirty="0" err="1" smtClean="0"/>
              <a:t>minibatch</a:t>
            </a:r>
            <a:r>
              <a:rPr lang="en-US" dirty="0" smtClean="0"/>
              <a:t> that are too similar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547" y="2613989"/>
            <a:ext cx="8518052" cy="41476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309706" y="4487744"/>
            <a:ext cx="2480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CIFAR training images</a:t>
            </a:r>
            <a:endParaRPr lang="en-US" sz="20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9503778" y="4487744"/>
            <a:ext cx="2253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+mn-lt"/>
              </a:rPr>
              <a:t>Synthesized images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616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kjkjkj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27" y="1371604"/>
            <a:ext cx="10904554" cy="53328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1113198" y="3548830"/>
            <a:ext cx="291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+mn-lt"/>
              </a:rPr>
              <a:t>ImageNet training </a:t>
            </a:r>
            <a:r>
              <a:rPr lang="en-US" sz="2000" b="1" dirty="0" smtClean="0">
                <a:latin typeface="+mn-lt"/>
              </a:rPr>
              <a:t>images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836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Cherry Picked 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577" y="1480502"/>
            <a:ext cx="8380845" cy="5059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10912067" y="3297392"/>
            <a:ext cx="2159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</a:rPr>
              <a:t>Goodfellow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 (2017)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76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Counting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9214" y="1371600"/>
            <a:ext cx="7890371" cy="4754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10912067" y="3297392"/>
            <a:ext cx="2159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</a:rPr>
              <a:t>Goodfellow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 (2017)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Perspective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034" y="1371604"/>
            <a:ext cx="8855931" cy="50496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10912067" y="3297392"/>
            <a:ext cx="2159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</a:rPr>
              <a:t>Goodfellow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 (2017)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Global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523" y="1371604"/>
            <a:ext cx="8482953" cy="5235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10912067" y="3297392"/>
            <a:ext cx="2159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</a:rPr>
              <a:t>Goodfellow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 (2017)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Beyond Labels: Providing Images as Input to Generator:</a:t>
            </a:r>
            <a:br>
              <a:rPr lang="en-US" dirty="0" smtClean="0"/>
            </a:br>
            <a:r>
              <a:rPr lang="en-US" dirty="0" smtClean="0"/>
              <a:t>Next Video Frame Prediction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(Lotter et al., 2016)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0748" y="5621572"/>
            <a:ext cx="10087558" cy="107342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MSE tends to produce blurry images on any task</a:t>
            </a:r>
          </a:p>
          <a:p>
            <a:pPr lvl="1"/>
            <a:r>
              <a:rPr lang="en-US" dirty="0" smtClean="0"/>
              <a:t>when you can’t predict well, predict the expectation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229" y="1112906"/>
            <a:ext cx="9046762" cy="40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6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Beyond Labels: Providing Images as Input to Generator:</a:t>
            </a:r>
            <a:br>
              <a:rPr lang="en-US" dirty="0"/>
            </a:br>
            <a:r>
              <a:rPr lang="en-US" dirty="0" smtClean="0"/>
              <a:t>Image Super-Resolution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Ledig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et al., 2016)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44" y="1649925"/>
            <a:ext cx="10214919" cy="401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3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Visually-Aware Fashion Recommendation and Design</a:t>
            </a:r>
            <a:br>
              <a:rPr lang="en-US" dirty="0" smtClean="0"/>
            </a:br>
            <a:r>
              <a:rPr lang="en-US" dirty="0" smtClean="0"/>
              <a:t>With GANs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(Kang et al., 2017)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Recommender systems predict how much a particular user will like a particular item</a:t>
            </a:r>
          </a:p>
          <a:p>
            <a:pPr lvl="1"/>
            <a:r>
              <a:rPr lang="en-US" dirty="0" smtClean="0"/>
              <a:t>Can predict based on features of item (e.g., movie director, dress length)</a:t>
            </a:r>
            <a:endParaRPr lang="en-US" dirty="0"/>
          </a:p>
          <a:p>
            <a:pPr lvl="1"/>
            <a:r>
              <a:rPr lang="en-US" dirty="0" smtClean="0"/>
              <a:t>Can also predict directly from images</a:t>
            </a:r>
          </a:p>
          <a:p>
            <a:r>
              <a:rPr lang="en-US" dirty="0" smtClean="0"/>
              <a:t>Twist here is that instead of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predicting from a predefined set,</a:t>
            </a:r>
            <a:br>
              <a:rPr lang="en-US" dirty="0" smtClean="0"/>
            </a:br>
            <a:r>
              <a:rPr lang="en-US" i="1" dirty="0" smtClean="0"/>
              <a:t>generate images</a:t>
            </a:r>
            <a:r>
              <a:rPr lang="en-US" dirty="0" smtClean="0"/>
              <a:t> that would be liked.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6868" y="3306770"/>
            <a:ext cx="5549900" cy="3200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2084" y="4812632"/>
            <a:ext cx="4604084" cy="21336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54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Generative Models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12332" y="5335826"/>
                <a:ext cx="6767336" cy="1111506"/>
              </a:xfrm>
              <a:solidFill>
                <a:schemeClr val="bg1">
                  <a:lumMod val="85000"/>
                </a:schemeClr>
              </a:solidFill>
            </p:spPr>
            <p:txBody>
              <a:bodyPr>
                <a:normAutofit fontScale="92500" lnSpcReduction="20000"/>
              </a:bodyPr>
              <a:lstStyle/>
              <a:p>
                <a:pPr marL="0" indent="0" algn="ctr">
                  <a:buNone/>
                </a:pPr>
                <a:r>
                  <a:rPr lang="en-US" sz="3400" b="1" dirty="0" smtClean="0">
                    <a:solidFill>
                      <a:schemeClr val="tx1"/>
                    </a:solidFill>
                  </a:rPr>
                  <a:t>Density Estimation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FF"/>
                        </a:solidFill>
                        <a:latin typeface="Cambria Math" charset="0"/>
                      </a:rPr>
                      <m:t>𝑷𝒓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FF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FF"/>
                            </a:solidFill>
                            <a:latin typeface="Cambria Math" charset="0"/>
                          </a:rPr>
                          <m:t>𝒐𝒃𝒔𝒆𝒓𝒗𝒂𝒕𝒊𝒐𝒏</m:t>
                        </m:r>
                      </m:e>
                    </m:d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27D5F0"/>
                        </a:solidFill>
                        <a:latin typeface="Cambria Math" charset="0"/>
                      </a:rPr>
                      <m:t>𝑷𝒓</m:t>
                    </m:r>
                    <m:r>
                      <a:rPr lang="en-US" b="1" i="1" smtClean="0">
                        <a:solidFill>
                          <a:srgbClr val="27D5F0"/>
                        </a:solidFill>
                        <a:latin typeface="Cambria Math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27D5F0"/>
                        </a:solidFill>
                        <a:latin typeface="Cambria Math" charset="0"/>
                      </a:rPr>
                      <m:t>𝒔𝒚𝒏𝒕𝒉𝒆𝒕𝒊𝒄</m:t>
                    </m:r>
                    <m:r>
                      <a:rPr lang="en-US" b="1" i="1" smtClean="0">
                        <a:solidFill>
                          <a:srgbClr val="27D5F0"/>
                        </a:solidFill>
                        <a:latin typeface="Cambria Math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27D5F0"/>
                        </a:solidFill>
                        <a:latin typeface="Cambria Math" charset="0"/>
                      </a:rPr>
                      <m:t>𝒐𝒃𝒔</m:t>
                    </m:r>
                    <m:r>
                      <a:rPr lang="en-US" b="1" i="1" smtClean="0">
                        <a:solidFill>
                          <a:srgbClr val="27D5F0"/>
                        </a:solidFill>
                        <a:latin typeface="Cambria Math" charset="0"/>
                      </a:rPr>
                      <m:t>.)</m:t>
                    </m:r>
                  </m:oMath>
                </a14:m>
                <a:endParaRPr lang="en-US" dirty="0">
                  <a:solidFill>
                    <a:srgbClr val="27D5F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12332" y="5335826"/>
                <a:ext cx="6767336" cy="1111506"/>
              </a:xfrm>
              <a:blipFill rotWithShape="0">
                <a:blip r:embed="rId2"/>
                <a:stretch>
                  <a:fillRect t="-13661" b="-55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609600" y="1939351"/>
            <a:ext cx="5955955" cy="847576"/>
            <a:chOff x="1192193" y="1979272"/>
            <a:chExt cx="5955955" cy="847576"/>
          </a:xfrm>
        </p:grpSpPr>
        <p:sp>
          <p:nvSpPr>
            <p:cNvPr id="4" name="Rectangle 3"/>
            <p:cNvSpPr/>
            <p:nvPr/>
          </p:nvSpPr>
          <p:spPr>
            <a:xfrm>
              <a:off x="1192193" y="1979272"/>
              <a:ext cx="2511706" cy="847576"/>
            </a:xfrm>
            <a:prstGeom prst="rect">
              <a:avLst/>
            </a:prstGeom>
            <a:noFill/>
            <a:ln w="254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00" b="1" dirty="0" smtClean="0">
                  <a:solidFill>
                    <a:srgbClr val="FF00FF"/>
                  </a:solidFill>
                </a:rPr>
                <a:t>Real world</a:t>
              </a:r>
              <a:endParaRPr lang="en-US" sz="3100" b="1" dirty="0">
                <a:solidFill>
                  <a:srgbClr val="FF00FF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4" idx="3"/>
              <a:endCxn id="9" idx="1"/>
            </p:cNvCxnSpPr>
            <p:nvPr/>
          </p:nvCxnSpPr>
          <p:spPr>
            <a:xfrm>
              <a:off x="3703899" y="2403060"/>
              <a:ext cx="1136758" cy="0"/>
            </a:xfrm>
            <a:prstGeom prst="straightConnector1">
              <a:avLst/>
            </a:prstGeom>
            <a:ln w="25400">
              <a:solidFill>
                <a:srgbClr val="FF00FF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840657" y="2118366"/>
              <a:ext cx="2307491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b="1" dirty="0" smtClean="0">
                  <a:solidFill>
                    <a:srgbClr val="FF00FF"/>
                  </a:solidFill>
                </a:rPr>
                <a:t>observations</a:t>
              </a:r>
              <a:endParaRPr lang="en-US" sz="3100" b="1" dirty="0">
                <a:solidFill>
                  <a:srgbClr val="FF00FF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09600" y="3554423"/>
            <a:ext cx="5955955" cy="1046440"/>
            <a:chOff x="1192193" y="2998374"/>
            <a:chExt cx="5955955" cy="1046440"/>
          </a:xfrm>
        </p:grpSpPr>
        <p:sp>
          <p:nvSpPr>
            <p:cNvPr id="13" name="Rectangle 12"/>
            <p:cNvSpPr/>
            <p:nvPr/>
          </p:nvSpPr>
          <p:spPr>
            <a:xfrm>
              <a:off x="1192193" y="3107797"/>
              <a:ext cx="2511706" cy="827595"/>
            </a:xfrm>
            <a:prstGeom prst="rect">
              <a:avLst/>
            </a:prstGeom>
            <a:noFill/>
            <a:ln w="25400">
              <a:solidFill>
                <a:srgbClr val="27D5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00" b="1" dirty="0" smtClean="0">
                  <a:solidFill>
                    <a:srgbClr val="27D5F0"/>
                  </a:solidFill>
                </a:rPr>
                <a:t>Model</a:t>
              </a:r>
              <a:endParaRPr lang="en-US" sz="3100" b="1" dirty="0">
                <a:solidFill>
                  <a:srgbClr val="27D5F0"/>
                </a:solidFill>
              </a:endParaRPr>
            </a:p>
          </p:txBody>
        </p:sp>
        <p:cxnSp>
          <p:nvCxnSpPr>
            <p:cNvPr id="14" name="Straight Arrow Connector 13"/>
            <p:cNvCxnSpPr>
              <a:stCxn id="13" idx="3"/>
              <a:endCxn id="15" idx="1"/>
            </p:cNvCxnSpPr>
            <p:nvPr/>
          </p:nvCxnSpPr>
          <p:spPr>
            <a:xfrm flipV="1">
              <a:off x="3703899" y="3521594"/>
              <a:ext cx="1136758" cy="1"/>
            </a:xfrm>
            <a:prstGeom prst="straightConnector1">
              <a:avLst/>
            </a:prstGeom>
            <a:ln w="25400">
              <a:solidFill>
                <a:srgbClr val="27D5F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840657" y="2998374"/>
              <a:ext cx="2307491" cy="10464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100" b="1" smtClean="0">
                  <a:solidFill>
                    <a:srgbClr val="27D5F0"/>
                  </a:solidFill>
                </a:rPr>
                <a:t>synthetic</a:t>
              </a:r>
            </a:p>
            <a:p>
              <a:r>
                <a:rPr lang="en-US" sz="3100" b="1" dirty="0" smtClean="0">
                  <a:solidFill>
                    <a:srgbClr val="27D5F0"/>
                  </a:solidFill>
                </a:rPr>
                <a:t>observations</a:t>
              </a:r>
              <a:endParaRPr lang="en-US" sz="3100" b="1" dirty="0">
                <a:solidFill>
                  <a:srgbClr val="27D5F0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095281" y="2363138"/>
            <a:ext cx="4310832" cy="2046816"/>
            <a:chOff x="7095281" y="2363138"/>
            <a:chExt cx="4310832" cy="2046816"/>
          </a:xfrm>
        </p:grpSpPr>
        <p:sp>
          <p:nvSpPr>
            <p:cNvPr id="32" name="Right Brace 31"/>
            <p:cNvSpPr/>
            <p:nvPr/>
          </p:nvSpPr>
          <p:spPr>
            <a:xfrm>
              <a:off x="7095281" y="2363138"/>
              <a:ext cx="856527" cy="2046816"/>
            </a:xfrm>
            <a:prstGeom prst="rightBrace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951808" y="2697578"/>
              <a:ext cx="696024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 smtClean="0"/>
                <a:t>=</a:t>
              </a:r>
              <a:endParaRPr lang="en-US" sz="80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672946" y="2876162"/>
              <a:ext cx="1733167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100" b="1" dirty="0" smtClean="0">
                  <a:latin typeface="+mn-lt"/>
                </a:rPr>
                <a:t>goal of </a:t>
              </a:r>
              <a:br>
                <a:rPr lang="en-US" sz="3100" b="1" dirty="0" smtClean="0">
                  <a:latin typeface="+mn-lt"/>
                </a:rPr>
              </a:br>
              <a:r>
                <a:rPr lang="en-US" sz="3100" b="1" dirty="0" smtClean="0">
                  <a:latin typeface="+mn-lt"/>
                </a:rPr>
                <a:t>modeling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893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Visually-Aware Fashion Recommendation and Design</a:t>
            </a:r>
            <a:br>
              <a:rPr lang="en-US" dirty="0" smtClean="0"/>
            </a:br>
            <a:r>
              <a:rPr lang="en-US" dirty="0" smtClean="0"/>
              <a:t>With GANs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(Kang et al., 2017)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class-conditional generator and discriminator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8554" y="2848811"/>
            <a:ext cx="47117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Visually-Aware Fashion Recommendation and Design</a:t>
            </a:r>
            <a:br>
              <a:rPr lang="en-US" dirty="0" smtClean="0"/>
            </a:br>
            <a:r>
              <a:rPr lang="en-US" dirty="0" smtClean="0"/>
              <a:t>With GANs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(Kang et al., 2017)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01533" y="1371604"/>
                <a:ext cx="3884859" cy="4754562"/>
              </a:xfrm>
            </p:spPr>
            <p:txBody>
              <a:bodyPr/>
              <a:lstStyle/>
              <a:p>
                <a:r>
                  <a:rPr lang="en-US" dirty="0" smtClean="0"/>
                  <a:t>Optimize with GAN</a:t>
                </a:r>
              </a:p>
              <a:p>
                <a:pPr lvl="1"/>
                <a:r>
                  <a:rPr lang="en-US" dirty="0" smtClean="0"/>
                  <a:t>find latent representation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𝒛</m:t>
                    </m:r>
                  </m:oMath>
                </a14:m>
                <a:r>
                  <a:rPr lang="en-US" dirty="0" smtClean="0"/>
                  <a:t> that obtains the highest recommendation score</a:t>
                </a:r>
              </a:p>
              <a:p>
                <a:pPr lvl="1"/>
                <a:r>
                  <a:rPr lang="en-US" dirty="0" smtClean="0"/>
                  <a:t>gradient ascent search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1533" y="1371604"/>
                <a:ext cx="3884859" cy="4754562"/>
              </a:xfrm>
              <a:blipFill rotWithShape="0">
                <a:blip r:embed="rId2"/>
                <a:stretch>
                  <a:fillRect l="-471" t="-1154" r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334" y="1291388"/>
            <a:ext cx="3501171" cy="529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0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00" y="0"/>
            <a:ext cx="4719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4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Cycle GANs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(Zhu et al., 2017; arXiv:1703:10593v2 [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cs.CV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])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5" y="1740570"/>
            <a:ext cx="1775322" cy="474845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Given two image collections</a:t>
            </a:r>
          </a:p>
          <a:p>
            <a:pPr lvl="1"/>
            <a:r>
              <a:rPr lang="en-US" dirty="0" smtClean="0"/>
              <a:t>algorithm learns to translate an image from one collection to the other</a:t>
            </a:r>
          </a:p>
          <a:p>
            <a:pPr lvl="1"/>
            <a:r>
              <a:rPr lang="en-US" dirty="0" smtClean="0"/>
              <a:t>does not require </a:t>
            </a:r>
            <a:r>
              <a:rPr lang="en-US" dirty="0" err="1" smtClean="0"/>
              <a:t>corres-pondence</a:t>
            </a:r>
            <a:r>
              <a:rPr lang="en-US" dirty="0" smtClean="0"/>
              <a:t> between images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6368" y="1684421"/>
            <a:ext cx="9588500" cy="436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3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700" y="0"/>
            <a:ext cx="606391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158" y="2905780"/>
            <a:ext cx="213475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 smtClean="0">
                <a:solidFill>
                  <a:srgbClr val="0F6FC6"/>
                </a:solidFill>
              </a:rPr>
              <a:t>Photos</a:t>
            </a:r>
          </a:p>
          <a:p>
            <a:r>
              <a:rPr lang="en-US" sz="3100" b="1" dirty="0" smtClean="0">
                <a:solidFill>
                  <a:srgbClr val="0F6FC6"/>
                </a:solidFill>
                <a:latin typeface="+mn-lt"/>
              </a:rPr>
              <a:t>to paintings</a:t>
            </a:r>
            <a:endParaRPr lang="en-US" sz="3100" b="1" dirty="0">
              <a:solidFill>
                <a:srgbClr val="0F6FC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720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1158" y="2905780"/>
            <a:ext cx="176766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 smtClean="0">
                <a:solidFill>
                  <a:srgbClr val="0F6FC6"/>
                </a:solidFill>
              </a:rPr>
              <a:t>Paintings</a:t>
            </a:r>
          </a:p>
          <a:p>
            <a:r>
              <a:rPr lang="en-US" sz="3100" b="1" dirty="0" smtClean="0">
                <a:solidFill>
                  <a:srgbClr val="0F6FC6"/>
                </a:solidFill>
                <a:latin typeface="+mn-lt"/>
              </a:rPr>
              <a:t>to photos</a:t>
            </a:r>
            <a:endParaRPr lang="en-US" sz="3100" b="1" dirty="0">
              <a:solidFill>
                <a:srgbClr val="0F6FC6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9900" y="0"/>
            <a:ext cx="61566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4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7200" y="0"/>
            <a:ext cx="6180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4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resolution </a:t>
            </a:r>
            <a:r>
              <a:rPr lang="en-US" smtClean="0"/>
              <a:t>image synthesis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9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Synthesizing Examples</a:t>
            </a:r>
            <a:br>
              <a:rPr lang="en-US" dirty="0" smtClean="0"/>
            </a:br>
            <a:r>
              <a:rPr lang="en-US" dirty="0" smtClean="0"/>
              <a:t>From Probabilistic Generative Model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678825" y="2301151"/>
            <a:ext cx="2615878" cy="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5442754" y="2254853"/>
            <a:ext cx="92597" cy="92597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595154" y="2254853"/>
            <a:ext cx="92597" cy="92597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811054" y="2254853"/>
            <a:ext cx="92597" cy="92597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919004" y="2254853"/>
            <a:ext cx="92597" cy="92597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026954" y="2254853"/>
            <a:ext cx="92597" cy="92597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388382" y="2254853"/>
            <a:ext cx="92597" cy="92597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5004" y="2254853"/>
            <a:ext cx="92597" cy="92597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303054" y="2254853"/>
            <a:ext cx="92597" cy="92597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769654" y="2254853"/>
            <a:ext cx="92597" cy="92597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390900" y="1606550"/>
            <a:ext cx="3778250" cy="694601"/>
            <a:chOff x="69850" y="2012950"/>
            <a:chExt cx="3778250" cy="694601"/>
          </a:xfrm>
        </p:grpSpPr>
        <p:sp>
          <p:nvSpPr>
            <p:cNvPr id="17" name="Freeform 16"/>
            <p:cNvSpPr/>
            <p:nvPr/>
          </p:nvSpPr>
          <p:spPr>
            <a:xfrm>
              <a:off x="1365250" y="2231505"/>
              <a:ext cx="2482850" cy="308495"/>
            </a:xfrm>
            <a:custGeom>
              <a:avLst/>
              <a:gdLst>
                <a:gd name="connsiteX0" fmla="*/ 0 w 2355850"/>
                <a:gd name="connsiteY0" fmla="*/ 289445 h 308495"/>
                <a:gd name="connsiteX1" fmla="*/ 628650 w 2355850"/>
                <a:gd name="connsiteY1" fmla="*/ 225945 h 308495"/>
                <a:gd name="connsiteX2" fmla="*/ 1022350 w 2355850"/>
                <a:gd name="connsiteY2" fmla="*/ 22745 h 308495"/>
                <a:gd name="connsiteX3" fmla="*/ 1377950 w 2355850"/>
                <a:gd name="connsiteY3" fmla="*/ 29095 h 308495"/>
                <a:gd name="connsiteX4" fmla="*/ 1746250 w 2355850"/>
                <a:gd name="connsiteY4" fmla="*/ 238645 h 308495"/>
                <a:gd name="connsiteX5" fmla="*/ 2355850 w 2355850"/>
                <a:gd name="connsiteY5" fmla="*/ 308495 h 30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5850" h="308495">
                  <a:moveTo>
                    <a:pt x="0" y="289445"/>
                  </a:moveTo>
                  <a:cubicBezTo>
                    <a:pt x="229129" y="279920"/>
                    <a:pt x="458258" y="270395"/>
                    <a:pt x="628650" y="225945"/>
                  </a:cubicBezTo>
                  <a:cubicBezTo>
                    <a:pt x="799042" y="181495"/>
                    <a:pt x="897467" y="55553"/>
                    <a:pt x="1022350" y="22745"/>
                  </a:cubicBezTo>
                  <a:cubicBezTo>
                    <a:pt x="1147233" y="-10063"/>
                    <a:pt x="1257300" y="-6888"/>
                    <a:pt x="1377950" y="29095"/>
                  </a:cubicBezTo>
                  <a:cubicBezTo>
                    <a:pt x="1498600" y="65078"/>
                    <a:pt x="1583267" y="192078"/>
                    <a:pt x="1746250" y="238645"/>
                  </a:cubicBezTo>
                  <a:cubicBezTo>
                    <a:pt x="1909233" y="285212"/>
                    <a:pt x="2355850" y="308495"/>
                    <a:pt x="2355850" y="308495"/>
                  </a:cubicBezTo>
                </a:path>
              </a:pathLst>
            </a:cu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1357775" y="2012950"/>
              <a:ext cx="0" cy="694601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69850" y="2130535"/>
                  <a:ext cx="129503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𝑷𝒓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𝒐𝒃𝒔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.)</m:t>
                        </m:r>
                      </m:oMath>
                    </m:oMathPara>
                  </a14:m>
                  <a:endParaRPr lang="en-US" sz="2000" b="1" dirty="0">
                    <a:solidFill>
                      <a:srgbClr val="0F6FC6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50" y="2130535"/>
                  <a:ext cx="1295035" cy="40011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259" y="3662845"/>
            <a:ext cx="6654398" cy="2307574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5503834" y="2252437"/>
            <a:ext cx="806221" cy="99857"/>
            <a:chOff x="5503834" y="2252437"/>
            <a:chExt cx="806221" cy="99857"/>
          </a:xfrm>
        </p:grpSpPr>
        <p:sp>
          <p:nvSpPr>
            <p:cNvPr id="25" name="Oval 24"/>
            <p:cNvSpPr/>
            <p:nvPr/>
          </p:nvSpPr>
          <p:spPr>
            <a:xfrm>
              <a:off x="5503834" y="2252437"/>
              <a:ext cx="92597" cy="92597"/>
            </a:xfrm>
            <a:prstGeom prst="ellipse">
              <a:avLst/>
            </a:prstGeom>
            <a:solidFill>
              <a:srgbClr val="7030A0"/>
            </a:solidFill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728804" y="2254859"/>
              <a:ext cx="92597" cy="92597"/>
            </a:xfrm>
            <a:prstGeom prst="ellipse">
              <a:avLst/>
            </a:prstGeom>
            <a:solidFill>
              <a:srgbClr val="7030A0"/>
            </a:solidFill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217458" y="2259697"/>
              <a:ext cx="92597" cy="92597"/>
            </a:xfrm>
            <a:prstGeom prst="ellipse">
              <a:avLst/>
            </a:prstGeom>
            <a:solidFill>
              <a:srgbClr val="7030A0"/>
            </a:solidFill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 rot="16200000">
            <a:off x="10912067" y="4471287"/>
            <a:ext cx="2159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</a:rPr>
              <a:t>Goodfellow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 (2017)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3601" y="6457890"/>
            <a:ext cx="11075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bg1">
                    <a:lumMod val="65000"/>
                  </a:schemeClr>
                </a:solidFill>
              </a:rPr>
              <a:t>Goodfellow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NIPS tutorial and accompanying  paper (arXiv:1701.00160v4 [</a:t>
            </a:r>
            <a:r>
              <a:rPr lang="en-US" sz="2000" b="1" dirty="0" err="1" smtClean="0">
                <a:solidFill>
                  <a:schemeClr val="bg1">
                    <a:lumMod val="65000"/>
                  </a:schemeClr>
                </a:solidFill>
              </a:rPr>
              <a:t>cs.LG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]) provided some figures</a:t>
            </a:r>
          </a:p>
        </p:txBody>
      </p:sp>
    </p:spTree>
    <p:extLst>
      <p:ext uri="{BB962C8B-B14F-4D97-AF65-F5344CB8AC3E}">
        <p14:creationId xmlns:p14="http://schemas.microsoft.com/office/powerpoint/2010/main" val="160523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Likelihood Estimation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134" y="1371600"/>
            <a:ext cx="8294532" cy="4754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10912067" y="3297392"/>
            <a:ext cx="2159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</a:rPr>
              <a:t>Goodfellow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 (2017)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9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Density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𝑷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𝒓</m:t>
                        </m:r>
                      </m:e>
                      <m:sub>
                        <m:r>
                          <m:rPr>
                            <m:nor/>
                          </m:rPr>
                          <a:rPr lang="en-US">
                            <a:latin typeface="Cambria Math" charset="0"/>
                          </a:rPr>
                          <m:t>model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𝒙</m:t>
                    </m:r>
                    <m:r>
                      <a:rPr lang="en-US" i="1">
                        <a:latin typeface="Cambria Math" charset="0"/>
                      </a:rPr>
                      <m:t>|</m:t>
                    </m:r>
                    <m:r>
                      <a:rPr lang="en-US" i="1">
                        <a:latin typeface="Cambria Math" charset="0"/>
                      </a:rPr>
                      <m:t>𝜽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Explicit and analytical</a:t>
            </a:r>
          </a:p>
          <a:p>
            <a:pPr lvl="1"/>
            <a:r>
              <a:rPr lang="en-US" dirty="0" smtClean="0"/>
              <a:t>e.g., Gaussian</a:t>
            </a:r>
          </a:p>
          <a:p>
            <a:pPr lvl="1"/>
            <a:r>
              <a:rPr lang="en-US" dirty="0" smtClean="0"/>
              <a:t>can sample directly from model</a:t>
            </a:r>
          </a:p>
          <a:p>
            <a:r>
              <a:rPr lang="en-US" dirty="0" smtClean="0"/>
              <a:t>Explicit and approximate</a:t>
            </a:r>
          </a:p>
          <a:p>
            <a:pPr lvl="1"/>
            <a:r>
              <a:rPr lang="en-US" dirty="0" smtClean="0"/>
              <a:t>e.g., Boltzmann machine</a:t>
            </a:r>
          </a:p>
          <a:p>
            <a:pPr lvl="1"/>
            <a:r>
              <a:rPr lang="en-US" dirty="0" smtClean="0"/>
              <a:t>can estimate probability by running Markov chain monte </a:t>
            </a:r>
            <a:r>
              <a:rPr lang="en-US" dirty="0" err="1" smtClean="0"/>
              <a:t>carlo</a:t>
            </a:r>
            <a:endParaRPr lang="en-US" dirty="0" smtClean="0"/>
          </a:p>
          <a:p>
            <a:r>
              <a:rPr lang="en-US" dirty="0" smtClean="0"/>
              <a:t>Implicit</a:t>
            </a:r>
          </a:p>
          <a:p>
            <a:pPr lvl="1"/>
            <a:r>
              <a:rPr lang="en-US" dirty="0" smtClean="0"/>
              <a:t>GAN</a:t>
            </a:r>
          </a:p>
          <a:p>
            <a:pPr lvl="1"/>
            <a:r>
              <a:rPr lang="en-US" dirty="0" smtClean="0"/>
              <a:t>can’t estimate probability but can draw from distribution with given probability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179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Adversarial Networks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1079157" y="2168678"/>
            <a:ext cx="2511706" cy="3336194"/>
            <a:chOff x="1079157" y="2168678"/>
            <a:chExt cx="2511706" cy="3336194"/>
          </a:xfrm>
        </p:grpSpPr>
        <p:grpSp>
          <p:nvGrpSpPr>
            <p:cNvPr id="8" name="Group 7"/>
            <p:cNvGrpSpPr/>
            <p:nvPr/>
          </p:nvGrpSpPr>
          <p:grpSpPr>
            <a:xfrm>
              <a:off x="1079157" y="2168678"/>
              <a:ext cx="2511706" cy="1796884"/>
              <a:chOff x="1192193" y="3107797"/>
              <a:chExt cx="2511706" cy="1796884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192193" y="3107797"/>
                <a:ext cx="2511706" cy="1175589"/>
              </a:xfrm>
              <a:prstGeom prst="rect">
                <a:avLst/>
              </a:prstGeom>
              <a:noFill/>
              <a:ln w="25400">
                <a:solidFill>
                  <a:srgbClr val="27D5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00" b="1" dirty="0" smtClean="0">
                    <a:solidFill>
                      <a:srgbClr val="27D5F0"/>
                    </a:solidFill>
                  </a:rPr>
                  <a:t>Generative</a:t>
                </a:r>
                <a:br>
                  <a:rPr lang="en-US" sz="3100" b="1" dirty="0" smtClean="0">
                    <a:solidFill>
                      <a:srgbClr val="27D5F0"/>
                    </a:solidFill>
                  </a:rPr>
                </a:br>
                <a:r>
                  <a:rPr lang="en-US" sz="3100" b="1" dirty="0" smtClean="0">
                    <a:solidFill>
                      <a:srgbClr val="27D5F0"/>
                    </a:solidFill>
                  </a:rPr>
                  <a:t>Model</a:t>
                </a:r>
                <a:endParaRPr lang="en-US" sz="3100" b="1" dirty="0">
                  <a:solidFill>
                    <a:srgbClr val="27D5F0"/>
                  </a:solidFill>
                </a:endParaRPr>
              </a:p>
            </p:txBody>
          </p:sp>
          <p:cxnSp>
            <p:nvCxnSpPr>
              <p:cNvPr id="10" name="Straight Arrow Connector 9"/>
              <p:cNvCxnSpPr>
                <a:stCxn id="9" idx="2"/>
              </p:cNvCxnSpPr>
              <p:nvPr/>
            </p:nvCxnSpPr>
            <p:spPr>
              <a:xfrm>
                <a:off x="2448046" y="4283386"/>
                <a:ext cx="0" cy="621295"/>
              </a:xfrm>
              <a:prstGeom prst="straightConnector1">
                <a:avLst/>
              </a:prstGeom>
              <a:ln w="25400">
                <a:solidFill>
                  <a:srgbClr val="27D5F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23295" y="4081442"/>
              <a:ext cx="1423430" cy="1423430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3819074" y="2168678"/>
            <a:ext cx="2511706" cy="4096197"/>
            <a:chOff x="3819074" y="2168678"/>
            <a:chExt cx="2511706" cy="4096197"/>
          </a:xfrm>
        </p:grpSpPr>
        <p:grpSp>
          <p:nvGrpSpPr>
            <p:cNvPr id="18" name="Group 17"/>
            <p:cNvGrpSpPr/>
            <p:nvPr/>
          </p:nvGrpSpPr>
          <p:grpSpPr>
            <a:xfrm>
              <a:off x="3819074" y="2168678"/>
              <a:ext cx="2511706" cy="1796884"/>
              <a:chOff x="1192193" y="3107797"/>
              <a:chExt cx="2511706" cy="179688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192193" y="3107797"/>
                <a:ext cx="2511706" cy="1175589"/>
              </a:xfrm>
              <a:prstGeom prst="rect">
                <a:avLst/>
              </a:prstGeom>
              <a:noFill/>
              <a:ln w="2540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00" b="1" dirty="0" smtClean="0">
                    <a:solidFill>
                      <a:srgbClr val="FF00FF"/>
                    </a:solidFill>
                  </a:rPr>
                  <a:t>Real world</a:t>
                </a:r>
                <a:endParaRPr lang="en-US" sz="3100" b="1" dirty="0">
                  <a:solidFill>
                    <a:srgbClr val="FF00FF"/>
                  </a:solidFill>
                </a:endParaRPr>
              </a:p>
            </p:txBody>
          </p:sp>
          <p:cxnSp>
            <p:nvCxnSpPr>
              <p:cNvPr id="20" name="Straight Arrow Connector 19"/>
              <p:cNvCxnSpPr>
                <a:stCxn id="19" idx="2"/>
              </p:cNvCxnSpPr>
              <p:nvPr/>
            </p:nvCxnSpPr>
            <p:spPr>
              <a:xfrm>
                <a:off x="2448046" y="4283386"/>
                <a:ext cx="0" cy="621295"/>
              </a:xfrm>
              <a:prstGeom prst="straightConnector1">
                <a:avLst/>
              </a:prstGeom>
              <a:ln w="25400">
                <a:solidFill>
                  <a:srgbClr val="FF00FF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76427" y="4081442"/>
              <a:ext cx="1397000" cy="1397000"/>
            </a:xfrm>
            <a:prstGeom prst="rect">
              <a:avLst/>
            </a:prstGeom>
          </p:spPr>
        </p:pic>
        <p:cxnSp>
          <p:nvCxnSpPr>
            <p:cNvPr id="36" name="Straight Connector 35"/>
            <p:cNvCxnSpPr/>
            <p:nvPr/>
          </p:nvCxnSpPr>
          <p:spPr>
            <a:xfrm>
              <a:off x="5090986" y="5659394"/>
              <a:ext cx="0" cy="605481"/>
            </a:xfrm>
            <a:prstGeom prst="line">
              <a:avLst/>
            </a:prstGeom>
            <a:ln w="79375">
              <a:solidFill>
                <a:schemeClr val="tx1"/>
              </a:solidFill>
              <a:prstDash val="sysDot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2335010" y="4718055"/>
            <a:ext cx="7060245" cy="1546821"/>
            <a:chOff x="2335010" y="4718055"/>
            <a:chExt cx="7060245" cy="1546821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335010" y="5659395"/>
              <a:ext cx="0" cy="605481"/>
            </a:xfrm>
            <a:prstGeom prst="line">
              <a:avLst/>
            </a:prstGeom>
            <a:ln w="79375">
              <a:solidFill>
                <a:schemeClr val="tx1"/>
              </a:solidFill>
              <a:prstDash val="sysDot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2335010" y="6242047"/>
              <a:ext cx="7060245" cy="22828"/>
            </a:xfrm>
            <a:prstGeom prst="line">
              <a:avLst/>
            </a:prstGeom>
            <a:ln w="79375">
              <a:solidFill>
                <a:schemeClr val="tx1"/>
              </a:solidFill>
              <a:prstDash val="sysDot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395255" y="4718055"/>
              <a:ext cx="0" cy="1546820"/>
            </a:xfrm>
            <a:prstGeom prst="line">
              <a:avLst/>
            </a:prstGeom>
            <a:ln w="79375">
              <a:solidFill>
                <a:schemeClr val="tx1"/>
              </a:solidFill>
              <a:prstDash val="sysDot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8089558" y="725558"/>
            <a:ext cx="2611394" cy="3704402"/>
            <a:chOff x="8089558" y="725558"/>
            <a:chExt cx="2611394" cy="3704402"/>
          </a:xfrm>
        </p:grpSpPr>
        <p:sp>
          <p:nvSpPr>
            <p:cNvPr id="23" name="Rectangle 22"/>
            <p:cNvSpPr/>
            <p:nvPr/>
          </p:nvSpPr>
          <p:spPr>
            <a:xfrm>
              <a:off x="8089558" y="2168678"/>
              <a:ext cx="2611394" cy="1464208"/>
            </a:xfrm>
            <a:prstGeom prst="rect">
              <a:avLst/>
            </a:prstGeom>
            <a:noFill/>
            <a:ln w="25400">
              <a:solidFill>
                <a:srgbClr val="A09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00" b="1" dirty="0" smtClean="0">
                  <a:solidFill>
                    <a:srgbClr val="A09D00"/>
                  </a:solidFill>
                </a:rPr>
                <a:t>Discriminative</a:t>
              </a:r>
              <a:br>
                <a:rPr lang="en-US" sz="3100" b="1" dirty="0" smtClean="0">
                  <a:solidFill>
                    <a:srgbClr val="A09D00"/>
                  </a:solidFill>
                </a:rPr>
              </a:br>
              <a:r>
                <a:rPr lang="en-US" sz="3100" b="1" dirty="0" smtClean="0">
                  <a:solidFill>
                    <a:srgbClr val="A09D00"/>
                  </a:solidFill>
                </a:rPr>
                <a:t>Model</a:t>
              </a:r>
              <a:endParaRPr lang="en-US" sz="3100" b="1" dirty="0">
                <a:solidFill>
                  <a:srgbClr val="A09D00"/>
                </a:solidFill>
              </a:endParaRPr>
            </a:p>
          </p:txBody>
        </p:sp>
        <p:cxnSp>
          <p:nvCxnSpPr>
            <p:cNvPr id="24" name="Straight Arrow Connector 23"/>
            <p:cNvCxnSpPr>
              <a:endCxn id="23" idx="2"/>
            </p:cNvCxnSpPr>
            <p:nvPr/>
          </p:nvCxnSpPr>
          <p:spPr>
            <a:xfrm flipV="1">
              <a:off x="9395255" y="3632886"/>
              <a:ext cx="0" cy="797074"/>
            </a:xfrm>
            <a:prstGeom prst="straightConnector1">
              <a:avLst/>
            </a:prstGeom>
            <a:ln w="25400">
              <a:solidFill>
                <a:srgbClr val="A09D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3" idx="0"/>
            </p:cNvCxnSpPr>
            <p:nvPr/>
          </p:nvCxnSpPr>
          <p:spPr>
            <a:xfrm flipV="1">
              <a:off x="9395255" y="1371604"/>
              <a:ext cx="0" cy="797074"/>
            </a:xfrm>
            <a:prstGeom prst="straightConnector1">
              <a:avLst/>
            </a:prstGeom>
            <a:ln w="25400">
              <a:solidFill>
                <a:srgbClr val="A09D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8281296" y="725558"/>
              <a:ext cx="2227918" cy="5693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100" b="1" dirty="0" smtClean="0">
                  <a:solidFill>
                    <a:srgbClr val="A09D00"/>
                  </a:solidFill>
                </a:rPr>
                <a:t>real or fake?</a:t>
              </a:r>
              <a:endParaRPr lang="en-US" sz="3100" b="1" dirty="0">
                <a:solidFill>
                  <a:srgbClr val="A09D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474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Generative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 to make it generate different samples each time it is run?</a:t>
                </a:r>
              </a:p>
              <a:p>
                <a:pPr lvl="1"/>
                <a:r>
                  <a:rPr lang="en-US" dirty="0" smtClean="0"/>
                  <a:t>input to model is noise</a:t>
                </a:r>
              </a:p>
              <a:p>
                <a:r>
                  <a:rPr lang="en-US" dirty="0" smtClean="0"/>
                  <a:t>Generative model as a neural network</a:t>
                </a:r>
              </a:p>
              <a:p>
                <a:pPr lvl="1"/>
                <a:r>
                  <a:rPr lang="en-US" dirty="0" smtClean="0"/>
                  <a:t>computes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𝒙</m:t>
                    </m:r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</a:rPr>
                      <m:t>𝑮</m:t>
                    </m:r>
                    <m:r>
                      <a:rPr lang="en-US" b="1" i="1" smtClean="0">
                        <a:latin typeface="Cambria Math" charset="0"/>
                      </a:rPr>
                      <m:t>(</m:t>
                    </m:r>
                    <m:r>
                      <a:rPr lang="en-US" b="1" i="1" smtClean="0">
                        <a:latin typeface="Cambria Math" charset="0"/>
                      </a:rPr>
                      <m:t>𝒛</m:t>
                    </m:r>
                    <m:r>
                      <a:rPr lang="en-US" b="1" i="1" smtClean="0">
                        <a:latin typeface="Cambria Math" charset="0"/>
                      </a:rPr>
                      <m:t>|</m:t>
                    </m:r>
                    <m:r>
                      <a:rPr lang="en-US" b="1" i="1" smtClean="0">
                        <a:latin typeface="Cambria Math" charset="0"/>
                      </a:rPr>
                      <m:t>𝜽</m:t>
                    </m:r>
                    <m:r>
                      <a:rPr lang="en-US" b="1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differentiable</a:t>
                </a:r>
              </a:p>
              <a:p>
                <a:pPr lvl="1"/>
                <a:r>
                  <a:rPr lang="en-US" dirty="0" smtClean="0"/>
                  <a:t>does not have to be invertible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𝒛</m:t>
                    </m:r>
                    <m:r>
                      <a:rPr lang="en-US" b="1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typically has very high dimensionality (higher than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𝒙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4" t="-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0058401" y="2477597"/>
            <a:ext cx="1650852" cy="2192758"/>
            <a:chOff x="1079157" y="2168678"/>
            <a:chExt cx="2511706" cy="3336194"/>
          </a:xfrm>
        </p:grpSpPr>
        <p:grpSp>
          <p:nvGrpSpPr>
            <p:cNvPr id="5" name="Group 4"/>
            <p:cNvGrpSpPr/>
            <p:nvPr/>
          </p:nvGrpSpPr>
          <p:grpSpPr>
            <a:xfrm>
              <a:off x="1079157" y="2168678"/>
              <a:ext cx="2511706" cy="1796884"/>
              <a:chOff x="1192193" y="3107797"/>
              <a:chExt cx="2511706" cy="1796884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192193" y="3107797"/>
                <a:ext cx="2511706" cy="1175589"/>
              </a:xfrm>
              <a:prstGeom prst="rect">
                <a:avLst/>
              </a:prstGeom>
              <a:noFill/>
              <a:ln w="25400">
                <a:solidFill>
                  <a:srgbClr val="27D5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27D5F0"/>
                    </a:solidFill>
                  </a:rPr>
                  <a:t>Generative</a:t>
                </a:r>
                <a:br>
                  <a:rPr lang="en-US" sz="2000" b="1" dirty="0" smtClean="0">
                    <a:solidFill>
                      <a:srgbClr val="27D5F0"/>
                    </a:solidFill>
                  </a:rPr>
                </a:br>
                <a:r>
                  <a:rPr lang="en-US" sz="2000" b="1" dirty="0" smtClean="0">
                    <a:solidFill>
                      <a:srgbClr val="27D5F0"/>
                    </a:solidFill>
                  </a:rPr>
                  <a:t>Model</a:t>
                </a:r>
                <a:endParaRPr lang="en-US" sz="2000" b="1" dirty="0">
                  <a:solidFill>
                    <a:srgbClr val="27D5F0"/>
                  </a:solidFill>
                </a:endParaRPr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>
                <a:off x="2448046" y="4283386"/>
                <a:ext cx="0" cy="621295"/>
              </a:xfrm>
              <a:prstGeom prst="straightConnector1">
                <a:avLst/>
              </a:prstGeom>
              <a:ln w="25400">
                <a:solidFill>
                  <a:srgbClr val="27D5F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23295" y="4081442"/>
              <a:ext cx="1423430" cy="142343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0058401" y="1703799"/>
            <a:ext cx="1650852" cy="789358"/>
            <a:chOff x="10058401" y="1703799"/>
            <a:chExt cx="1650852" cy="7893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10058401" y="1703799"/>
                  <a:ext cx="1650852" cy="381004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27D5F0"/>
                      </a:solidFill>
                    </a:rPr>
                    <a:t>noise (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27D5F0"/>
                          </a:solidFill>
                          <a:latin typeface="Cambria Math" charset="0"/>
                        </a:rPr>
                        <m:t>𝒛</m:t>
                      </m:r>
                    </m:oMath>
                  </a14:m>
                  <a:r>
                    <a:rPr lang="en-US" sz="2000" b="1" dirty="0" smtClean="0">
                      <a:solidFill>
                        <a:srgbClr val="27D5F0"/>
                      </a:solidFill>
                    </a:rPr>
                    <a:t>)</a:t>
                  </a:r>
                  <a:endParaRPr lang="en-US" sz="2000" b="1" dirty="0">
                    <a:solidFill>
                      <a:srgbClr val="27D5F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8401" y="1703799"/>
                  <a:ext cx="1650852" cy="38100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9524" b="-30159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/>
            <p:nvPr/>
          </p:nvCxnSpPr>
          <p:spPr>
            <a:xfrm>
              <a:off x="10883827" y="2084803"/>
              <a:ext cx="0" cy="408354"/>
            </a:xfrm>
            <a:prstGeom prst="straightConnector1">
              <a:avLst/>
            </a:prstGeom>
            <a:ln w="25400">
              <a:solidFill>
                <a:srgbClr val="27D5F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951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Discriminative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Think of it as a critic</a:t>
                </a:r>
              </a:p>
              <a:p>
                <a:pPr lvl="1"/>
                <a:r>
                  <a:rPr lang="en-US" dirty="0" smtClean="0"/>
                  <a:t>a good critic can tell real from fake</a:t>
                </a:r>
              </a:p>
              <a:p>
                <a:r>
                  <a:rPr lang="en-US" dirty="0" smtClean="0"/>
                  <a:t>Discriminative model as a neural net</a:t>
                </a:r>
              </a:p>
              <a:p>
                <a:pPr lvl="1"/>
                <a:r>
                  <a:rPr lang="en-US" dirty="0" smtClean="0"/>
                  <a:t>differentiable</a:t>
                </a:r>
              </a:p>
              <a:p>
                <a:pPr lvl="1"/>
                <a:r>
                  <a:rPr lang="en-US" dirty="0" smtClean="0"/>
                  <a:t>computes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𝑫</m:t>
                    </m:r>
                    <m:r>
                      <a:rPr lang="en-US" b="1" i="1" smtClean="0">
                        <a:latin typeface="Cambria Math" charset="0"/>
                      </a:rPr>
                      <m:t>(</m:t>
                    </m:r>
                    <m:r>
                      <a:rPr lang="en-US" b="1" i="1" smtClean="0">
                        <a:latin typeface="Cambria Math" charset="0"/>
                      </a:rPr>
                      <m:t>𝒙</m:t>
                    </m:r>
                    <m:r>
                      <a:rPr lang="en-US" b="1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, with value 1 if real, 0 if fake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4" t="-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0064789" y="1311118"/>
            <a:ext cx="1735913" cy="2462485"/>
            <a:chOff x="8089558" y="725558"/>
            <a:chExt cx="2611394" cy="3704402"/>
          </a:xfrm>
        </p:grpSpPr>
        <p:sp>
          <p:nvSpPr>
            <p:cNvPr id="5" name="Rectangle 4"/>
            <p:cNvSpPr/>
            <p:nvPr/>
          </p:nvSpPr>
          <p:spPr>
            <a:xfrm>
              <a:off x="8089558" y="2168678"/>
              <a:ext cx="2611394" cy="1464208"/>
            </a:xfrm>
            <a:prstGeom prst="rect">
              <a:avLst/>
            </a:prstGeom>
            <a:noFill/>
            <a:ln w="25400">
              <a:solidFill>
                <a:srgbClr val="A09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A09D00"/>
                  </a:solidFill>
                </a:rPr>
                <a:t>Discriminative</a:t>
              </a:r>
              <a:br>
                <a:rPr lang="en-US" sz="2000" b="1" dirty="0" smtClean="0">
                  <a:solidFill>
                    <a:srgbClr val="A09D00"/>
                  </a:solidFill>
                </a:rPr>
              </a:br>
              <a:r>
                <a:rPr lang="en-US" sz="2000" b="1" dirty="0" smtClean="0">
                  <a:solidFill>
                    <a:srgbClr val="A09D00"/>
                  </a:solidFill>
                </a:rPr>
                <a:t>Model</a:t>
              </a:r>
              <a:endParaRPr lang="en-US" sz="2000" b="1" dirty="0">
                <a:solidFill>
                  <a:srgbClr val="A09D00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9395255" y="3632886"/>
              <a:ext cx="0" cy="797074"/>
            </a:xfrm>
            <a:prstGeom prst="straightConnector1">
              <a:avLst/>
            </a:prstGeom>
            <a:ln w="25400">
              <a:solidFill>
                <a:srgbClr val="A09D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9395255" y="1371604"/>
              <a:ext cx="0" cy="797074"/>
            </a:xfrm>
            <a:prstGeom prst="straightConnector1">
              <a:avLst/>
            </a:prstGeom>
            <a:ln w="25400">
              <a:solidFill>
                <a:srgbClr val="A09D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8281296" y="725558"/>
              <a:ext cx="2265705" cy="6018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A09D00"/>
                  </a:solidFill>
                </a:rPr>
                <a:t>real or fake?</a:t>
              </a:r>
              <a:endParaRPr lang="en-US" sz="2000" b="1" dirty="0">
                <a:solidFill>
                  <a:srgbClr val="A09D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727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2015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>
          <a:solidFill>
            <a:schemeClr val="tx1"/>
          </a:solidFill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3100" b="1" dirty="0">
            <a:solidFill>
              <a:srgbClr val="0F6FC6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100605</TotalTime>
  <Words>1196</Words>
  <Application>Microsoft Macintosh PowerPoint</Application>
  <PresentationFormat>Widescreen</PresentationFormat>
  <Paragraphs>222</Paragraphs>
  <Slides>37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Calibri</vt:lpstr>
      <vt:lpstr>Cambria Math</vt:lpstr>
      <vt:lpstr>Mangal</vt:lpstr>
      <vt:lpstr>ＭＳ Ｐゴシック</vt:lpstr>
      <vt:lpstr>Wingdings</vt:lpstr>
      <vt:lpstr>Arial</vt:lpstr>
      <vt:lpstr>Default2015</vt:lpstr>
      <vt:lpstr>CSCI 5922 Neural Networks and Deep Learning  Generative Adversarial Networks</vt:lpstr>
      <vt:lpstr>From statsmemes @ facebook (Thanks Adi!)</vt:lpstr>
      <vt:lpstr>Probabilistic Generative Models</vt:lpstr>
      <vt:lpstr>Synthesizing Examples From Probabilistic Generative Model</vt:lpstr>
      <vt:lpstr>Maximum Likelihood Estimation</vt:lpstr>
      <vt:lpstr>Density function Pr_"model"  (x|θ)</vt:lpstr>
      <vt:lpstr>Adversarial Networks</vt:lpstr>
      <vt:lpstr>Generative Model</vt:lpstr>
      <vt:lpstr>Discriminative Model</vt:lpstr>
      <vt:lpstr>Training Procedure: Basic Idea</vt:lpstr>
      <vt:lpstr>Loss Functions</vt:lpstr>
      <vt:lpstr>Training Procedure</vt:lpstr>
      <vt:lpstr>The Discriminator Has a Straightforward Task</vt:lpstr>
      <vt:lpstr>Three Reasons That It’s a Miracle GANs Work</vt:lpstr>
      <vt:lpstr>Do Generator Losses Matter? (Goodfellow, 2014)</vt:lpstr>
      <vt:lpstr>Deconvolutional GANs (DCGAN) (Radford et al., 2015)</vt:lpstr>
      <vt:lpstr>Deconvolutional GANs (DCGAN) (Radford et al., 2015)</vt:lpstr>
      <vt:lpstr>Using Labels Can Improve Generated Samples</vt:lpstr>
      <vt:lpstr>Using Labels Can Improve Generated Samples (Denton et al., 2015)</vt:lpstr>
      <vt:lpstr>With Image Pyramid, Can Also Seed Generator With Low-Res Image + Class (Denton et al., 2015)</vt:lpstr>
      <vt:lpstr>Schemes to Ensure Samples Are Diverse (Salimans et al., 2016)</vt:lpstr>
      <vt:lpstr>PowerPoint Presentation</vt:lpstr>
      <vt:lpstr>Cherry Picked Results</vt:lpstr>
      <vt:lpstr>Problems With Counting</vt:lpstr>
      <vt:lpstr>Problems With Perspective</vt:lpstr>
      <vt:lpstr>Problems With Global Structure</vt:lpstr>
      <vt:lpstr>Beyond Labels: Providing Images as Input to Generator: Next Video Frame Prediction (Lotter et al., 2016)</vt:lpstr>
      <vt:lpstr>Beyond Labels: Providing Images as Input to Generator: Image Super-Resolution (Ledig et al., 2016)</vt:lpstr>
      <vt:lpstr>Visually-Aware Fashion Recommendation and Design With GANs (Kang et al., 2017)</vt:lpstr>
      <vt:lpstr>Visually-Aware Fashion Recommendation and Design With GANs (Kang et al., 2017)</vt:lpstr>
      <vt:lpstr>Visually-Aware Fashion Recommendation and Design With GANs (Kang et al., 2017)</vt:lpstr>
      <vt:lpstr>PowerPoint Presentation</vt:lpstr>
      <vt:lpstr>Cycle GANs (Zhu et al., 2017; arXiv:1703:10593v2 [cs.CV])</vt:lpstr>
      <vt:lpstr>PowerPoint Presentation</vt:lpstr>
      <vt:lpstr>PowerPoint Presentation</vt:lpstr>
      <vt:lpstr>PowerPoint Presentation</vt:lpstr>
      <vt:lpstr>Star GAN</vt:lpstr>
    </vt:vector>
  </TitlesOfParts>
  <Manager/>
  <Company/>
  <LinksUpToDate>false</LinksUpToDate>
  <SharedDoc>false</SharedDoc>
  <HyperlinkBase/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Michael C. Mozer</dc:creator>
  <cp:keywords/>
  <dc:description/>
  <cp:lastModifiedBy>Michael C Mozer</cp:lastModifiedBy>
  <cp:revision>5089</cp:revision>
  <cp:lastPrinted>2016-03-26T19:02:22Z</cp:lastPrinted>
  <dcterms:created xsi:type="dcterms:W3CDTF">2015-11-30T16:35:29Z</dcterms:created>
  <dcterms:modified xsi:type="dcterms:W3CDTF">2017-11-28T19:32:08Z</dcterms:modified>
  <cp:category/>
</cp:coreProperties>
</file>