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sldIdLst>
    <p:sldId id="256" r:id="rId2"/>
    <p:sldId id="408" r:id="rId3"/>
    <p:sldId id="423" r:id="rId4"/>
    <p:sldId id="410" r:id="rId5"/>
    <p:sldId id="446" r:id="rId6"/>
    <p:sldId id="421" r:id="rId7"/>
    <p:sldId id="433" r:id="rId8"/>
    <p:sldId id="432" r:id="rId9"/>
    <p:sldId id="434" r:id="rId10"/>
    <p:sldId id="435" r:id="rId11"/>
    <p:sldId id="436" r:id="rId12"/>
    <p:sldId id="411" r:id="rId13"/>
    <p:sldId id="412" r:id="rId14"/>
    <p:sldId id="413" r:id="rId15"/>
    <p:sldId id="414" r:id="rId16"/>
    <p:sldId id="429" r:id="rId17"/>
    <p:sldId id="424" r:id="rId18"/>
    <p:sldId id="440" r:id="rId19"/>
    <p:sldId id="431" r:id="rId20"/>
    <p:sldId id="439" r:id="rId21"/>
    <p:sldId id="441" r:id="rId22"/>
    <p:sldId id="442" r:id="rId23"/>
    <p:sldId id="443" r:id="rId24"/>
    <p:sldId id="444" r:id="rId25"/>
    <p:sldId id="44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F00"/>
    <a:srgbClr val="0000FF"/>
    <a:srgbClr val="00C000"/>
    <a:srgbClr val="A09D00"/>
    <a:srgbClr val="FF00FF"/>
    <a:srgbClr val="00B2B2"/>
    <a:srgbClr val="A50002"/>
    <a:srgbClr val="00C6BA"/>
    <a:srgbClr val="00FFFF"/>
    <a:srgbClr val="27D5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07"/>
    <p:restoredTop sz="78467"/>
  </p:normalViewPr>
  <p:slideViewPr>
    <p:cSldViewPr snapToGrid="0" snapToObjects="1">
      <p:cViewPr>
        <p:scale>
          <a:sx n="112" d="100"/>
          <a:sy n="112" d="100"/>
        </p:scale>
        <p:origin x="1592" y="712"/>
      </p:cViewPr>
      <p:guideLst>
        <p:guide orient="horz" pos="2160"/>
        <p:guide pos="3840"/>
      </p:guideLst>
    </p:cSldViewPr>
  </p:slideViewPr>
  <p:notesTextViewPr>
    <p:cViewPr>
      <p:scale>
        <a:sx n="110" d="100"/>
        <a:sy n="11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44F71-2A91-C84A-869D-4F4E1A19AFF8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B0918-989A-B147-B126-A98AEDAA3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33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5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BN = batch normalization</a:t>
            </a:r>
          </a:p>
          <a:p>
            <a:endParaRPr lang="en-US" dirty="0" smtClean="0"/>
          </a:p>
          <a:p>
            <a:r>
              <a:rPr lang="en-US" dirty="0" smtClean="0"/>
              <a:t>OTHER PAPERS TO DO:</a:t>
            </a:r>
          </a:p>
          <a:p>
            <a:r>
              <a:rPr lang="en-US" dirty="0" smtClean="0"/>
              <a:t>Bridging the gaps between residual learning, recurrent neural networks,</a:t>
            </a:r>
            <a:r>
              <a:rPr lang="en-US" baseline="0" dirty="0" smtClean="0"/>
              <a:t> and visual cortex (Liao &amp; </a:t>
            </a:r>
            <a:r>
              <a:rPr lang="en-US" baseline="0" dirty="0" err="1" smtClean="0"/>
              <a:t>Poggio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Deep Nets with Stochastic Depth (Huang) </a:t>
            </a:r>
            <a:r>
              <a:rPr lang="mr-IN" baseline="0" dirty="0" smtClean="0"/>
              <a:t>–</a:t>
            </a:r>
            <a:r>
              <a:rPr lang="en-US" baseline="0" dirty="0" smtClean="0"/>
              <a:t> random dropout of layers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61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69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852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sign is all we need to go in the right direction</a:t>
            </a:r>
          </a:p>
          <a:p>
            <a:r>
              <a:rPr lang="en-US" dirty="0" smtClean="0"/>
              <a:t>dot prod of true gradient and sign(gradient) &gt; 0 -&gt; moving downhill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139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309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282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logic</a:t>
            </a:r>
            <a:r>
              <a:rPr lang="en-US" baseline="0" dirty="0" smtClean="0"/>
              <a:t> of separate parameters: net can always undo normalization if it wants so not restricting computational capabilities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60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Where did 150 layers come from?!??!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227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VGG net: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imagenet</a:t>
            </a:r>
            <a:r>
              <a:rPr lang="en-US" baseline="0" dirty="0" smtClean="0"/>
              <a:t> competition winner</a:t>
            </a:r>
          </a:p>
          <a:p>
            <a:r>
              <a:rPr lang="en-US" baseline="0" dirty="0" smtClean="0"/>
              <a:t>conv layers have 3x3 filters</a:t>
            </a:r>
          </a:p>
          <a:p>
            <a:r>
              <a:rPr lang="en-US" baseline="0" dirty="0" smtClean="0"/>
              <a:t>multiple layers with same image size</a:t>
            </a:r>
          </a:p>
          <a:p>
            <a:r>
              <a:rPr lang="en-US" baseline="0" dirty="0" smtClean="0"/>
              <a:t>number of features is the same for given image size</a:t>
            </a:r>
          </a:p>
          <a:p>
            <a:r>
              <a:rPr lang="en-US" baseline="0" dirty="0" smtClean="0"/>
              <a:t>halving of spatial array and doubling of number of features›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015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3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44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9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3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8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3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7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12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57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566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303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4" y="274641"/>
            <a:ext cx="2743200" cy="5851526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6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147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640" y="273631"/>
            <a:ext cx="10936320" cy="1137719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08640" y="6247376"/>
            <a:ext cx="2803200" cy="472369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4170240" y="6247376"/>
            <a:ext cx="3828480" cy="472369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741760" y="6247376"/>
            <a:ext cx="2803200" cy="472369"/>
          </a:xfrm>
        </p:spPr>
        <p:txBody>
          <a:bodyPr/>
          <a:lstStyle>
            <a:lvl1pPr>
              <a:defRPr/>
            </a:lvl1pPr>
          </a:lstStyle>
          <a:p>
            <a:fld id="{4174B9A0-CB37-4C83-B880-3D838943E6C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667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641" y="273629"/>
            <a:ext cx="10968960" cy="1142040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8640" y="1604329"/>
            <a:ext cx="5391360" cy="4524955"/>
          </a:xfr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4321" y="1604329"/>
            <a:ext cx="5393280" cy="4524955"/>
          </a:xfr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41DFF-6809-4F2C-9371-97C2D64DBCD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78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404" y="1371604"/>
            <a:ext cx="11176000" cy="4754562"/>
          </a:xfrm>
        </p:spPr>
        <p:txBody>
          <a:bodyPr/>
          <a:lstStyle>
            <a:lvl1pPr marL="88931" indent="-88931">
              <a:spcBef>
                <a:spcPts val="1946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Wingdings" pitchFamily="2" charset="2"/>
              <a:buChar char="ü"/>
              <a:defRPr baseline="0"/>
            </a:lvl1pPr>
            <a:lvl2pPr marL="355726">
              <a:spcBef>
                <a:spcPts val="1946"/>
              </a:spcBef>
              <a:spcAft>
                <a:spcPts val="0"/>
              </a:spcAft>
              <a:defRPr sz="2647">
                <a:solidFill>
                  <a:schemeClr val="accent2"/>
                </a:solidFill>
              </a:defRPr>
            </a:lvl2pPr>
            <a:lvl3pPr marL="351604" indent="0">
              <a:spcBef>
                <a:spcPts val="1167"/>
              </a:spcBef>
              <a:buFont typeface="Calibri" pitchFamily="34" charset="0"/>
              <a:buChar char=" "/>
              <a:defRPr sz="2471">
                <a:solidFill>
                  <a:schemeClr val="accent6">
                    <a:lumMod val="75000"/>
                  </a:schemeClr>
                </a:solidFill>
              </a:defRPr>
            </a:lvl3pPr>
            <a:lvl4pPr marL="500257" indent="-145236">
              <a:spcBef>
                <a:spcPts val="1167"/>
              </a:spcBef>
              <a:buFont typeface="Arial"/>
              <a:buChar char="•"/>
              <a:defRPr b="1">
                <a:solidFill>
                  <a:schemeClr val="accent5">
                    <a:lumMod val="75000"/>
                  </a:schemeClr>
                </a:solidFill>
              </a:defRPr>
            </a:lvl4pPr>
            <a:lvl5pPr marL="551919" indent="0">
              <a:spcBef>
                <a:spcPts val="778"/>
              </a:spcBef>
              <a:buFont typeface="Calibri" pitchFamily="34" charset="0"/>
              <a:buNone/>
              <a:defRPr sz="2118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21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3"/>
            <a:ext cx="10363200" cy="1362075"/>
          </a:xfrm>
        </p:spPr>
        <p:txBody>
          <a:bodyPr anchor="t"/>
          <a:lstStyle>
            <a:lvl1pPr algn="l">
              <a:defRPr sz="3883" b="1" cap="all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5"/>
            <a:ext cx="10363200" cy="1500187"/>
          </a:xfrm>
        </p:spPr>
        <p:txBody>
          <a:bodyPr anchor="b"/>
          <a:lstStyle>
            <a:lvl1pPr marL="0" indent="0">
              <a:buNone/>
              <a:defRPr sz="1941">
                <a:solidFill>
                  <a:schemeClr val="tx1">
                    <a:tint val="75000"/>
                  </a:schemeClr>
                </a:solidFill>
              </a:defRPr>
            </a:lvl1pPr>
            <a:lvl2pPr marL="444659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2pPr>
            <a:lvl3pPr marL="889316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3pPr>
            <a:lvl4pPr marL="1333975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4pPr>
            <a:lvl5pPr marL="1778633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5pPr>
            <a:lvl6pPr marL="2223292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6pPr>
            <a:lvl7pPr marL="266795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7pPr>
            <a:lvl8pPr marL="3112609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8pPr>
            <a:lvl9pPr marL="3557267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771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735"/>
            </a:lvl1pPr>
            <a:lvl2pPr>
              <a:defRPr sz="2294"/>
            </a:lvl2pPr>
            <a:lvl3pPr>
              <a:defRPr sz="1941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735"/>
            </a:lvl1pPr>
            <a:lvl2pPr>
              <a:defRPr sz="2294"/>
            </a:lvl2pPr>
            <a:lvl3pPr>
              <a:defRPr sz="1941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821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7"/>
            <a:ext cx="5386918" cy="639761"/>
          </a:xfrm>
        </p:spPr>
        <p:txBody>
          <a:bodyPr anchor="b"/>
          <a:lstStyle>
            <a:lvl1pPr marL="0" indent="0">
              <a:buNone/>
              <a:defRPr sz="2294" b="1"/>
            </a:lvl1pPr>
            <a:lvl2pPr marL="444659" indent="0">
              <a:buNone/>
              <a:defRPr sz="1941" b="1"/>
            </a:lvl2pPr>
            <a:lvl3pPr marL="889316" indent="0">
              <a:buNone/>
              <a:defRPr sz="1765" b="1"/>
            </a:lvl3pPr>
            <a:lvl4pPr marL="1333975" indent="0">
              <a:buNone/>
              <a:defRPr sz="1588" b="1"/>
            </a:lvl4pPr>
            <a:lvl5pPr marL="1778633" indent="0">
              <a:buNone/>
              <a:defRPr sz="1588" b="1"/>
            </a:lvl5pPr>
            <a:lvl6pPr marL="2223292" indent="0">
              <a:buNone/>
              <a:defRPr sz="1588" b="1"/>
            </a:lvl6pPr>
            <a:lvl7pPr marL="2667950" indent="0">
              <a:buNone/>
              <a:defRPr sz="1588" b="1"/>
            </a:lvl7pPr>
            <a:lvl8pPr marL="3112609" indent="0">
              <a:buNone/>
              <a:defRPr sz="1588" b="1"/>
            </a:lvl8pPr>
            <a:lvl9pPr marL="3557267" indent="0">
              <a:buNone/>
              <a:defRPr sz="1588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6"/>
            <a:ext cx="5386918" cy="3951288"/>
          </a:xfrm>
        </p:spPr>
        <p:txBody>
          <a:bodyPr/>
          <a:lstStyle>
            <a:lvl1pPr>
              <a:defRPr sz="2294"/>
            </a:lvl1pPr>
            <a:lvl2pPr>
              <a:defRPr sz="1941"/>
            </a:lvl2pPr>
            <a:lvl3pPr>
              <a:defRPr sz="1765"/>
            </a:lvl3pPr>
            <a:lvl4pPr>
              <a:defRPr sz="1588"/>
            </a:lvl4pPr>
            <a:lvl5pPr>
              <a:defRPr sz="1588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7"/>
            <a:ext cx="5389033" cy="639761"/>
          </a:xfrm>
        </p:spPr>
        <p:txBody>
          <a:bodyPr anchor="b"/>
          <a:lstStyle>
            <a:lvl1pPr marL="0" indent="0">
              <a:buNone/>
              <a:defRPr sz="2294" b="1"/>
            </a:lvl1pPr>
            <a:lvl2pPr marL="444659" indent="0">
              <a:buNone/>
              <a:defRPr sz="1941" b="1"/>
            </a:lvl2pPr>
            <a:lvl3pPr marL="889316" indent="0">
              <a:buNone/>
              <a:defRPr sz="1765" b="1"/>
            </a:lvl3pPr>
            <a:lvl4pPr marL="1333975" indent="0">
              <a:buNone/>
              <a:defRPr sz="1588" b="1"/>
            </a:lvl4pPr>
            <a:lvl5pPr marL="1778633" indent="0">
              <a:buNone/>
              <a:defRPr sz="1588" b="1"/>
            </a:lvl5pPr>
            <a:lvl6pPr marL="2223292" indent="0">
              <a:buNone/>
              <a:defRPr sz="1588" b="1"/>
            </a:lvl6pPr>
            <a:lvl7pPr marL="2667950" indent="0">
              <a:buNone/>
              <a:defRPr sz="1588" b="1"/>
            </a:lvl7pPr>
            <a:lvl8pPr marL="3112609" indent="0">
              <a:buNone/>
              <a:defRPr sz="1588" b="1"/>
            </a:lvl8pPr>
            <a:lvl9pPr marL="3557267" indent="0">
              <a:buNone/>
              <a:defRPr sz="1588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6"/>
            <a:ext cx="5389033" cy="3951288"/>
          </a:xfrm>
        </p:spPr>
        <p:txBody>
          <a:bodyPr/>
          <a:lstStyle>
            <a:lvl1pPr>
              <a:defRPr sz="2294"/>
            </a:lvl1pPr>
            <a:lvl2pPr>
              <a:defRPr sz="1941"/>
            </a:lvl2pPr>
            <a:lvl3pPr>
              <a:defRPr sz="1765"/>
            </a:lvl3pPr>
            <a:lvl4pPr>
              <a:defRPr sz="1588"/>
            </a:lvl4pPr>
            <a:lvl5pPr>
              <a:defRPr sz="1588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67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88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166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941" b="1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52"/>
            <a:ext cx="6815667" cy="5853113"/>
          </a:xfrm>
        </p:spPr>
        <p:txBody>
          <a:bodyPr/>
          <a:lstStyle>
            <a:lvl1pPr>
              <a:defRPr sz="3088"/>
            </a:lvl1pPr>
            <a:lvl2pPr>
              <a:defRPr sz="2735"/>
            </a:lvl2pPr>
            <a:lvl3pPr>
              <a:defRPr sz="2294"/>
            </a:lvl3pPr>
            <a:lvl4pPr>
              <a:defRPr sz="1941"/>
            </a:lvl4pPr>
            <a:lvl5pPr>
              <a:defRPr sz="1941"/>
            </a:lvl5pPr>
            <a:lvl6pPr>
              <a:defRPr sz="1941"/>
            </a:lvl6pPr>
            <a:lvl7pPr>
              <a:defRPr sz="1941"/>
            </a:lvl7pPr>
            <a:lvl8pPr>
              <a:defRPr sz="1941"/>
            </a:lvl8pPr>
            <a:lvl9pPr>
              <a:defRPr sz="194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324"/>
            </a:lvl1pPr>
            <a:lvl2pPr marL="444659" indent="0">
              <a:buNone/>
              <a:defRPr sz="1147"/>
            </a:lvl2pPr>
            <a:lvl3pPr marL="889316" indent="0">
              <a:buNone/>
              <a:defRPr sz="971"/>
            </a:lvl3pPr>
            <a:lvl4pPr marL="1333975" indent="0">
              <a:buNone/>
              <a:defRPr sz="882"/>
            </a:lvl4pPr>
            <a:lvl5pPr marL="1778633" indent="0">
              <a:buNone/>
              <a:defRPr sz="882"/>
            </a:lvl5pPr>
            <a:lvl6pPr marL="2223292" indent="0">
              <a:buNone/>
              <a:defRPr sz="882"/>
            </a:lvl6pPr>
            <a:lvl7pPr marL="2667950" indent="0">
              <a:buNone/>
              <a:defRPr sz="882"/>
            </a:lvl7pPr>
            <a:lvl8pPr marL="3112609" indent="0">
              <a:buNone/>
              <a:defRPr sz="882"/>
            </a:lvl8pPr>
            <a:lvl9pPr marL="3557267" indent="0">
              <a:buNone/>
              <a:defRPr sz="882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2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1941" b="1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6"/>
            <a:ext cx="7315200" cy="4114800"/>
          </a:xfrm>
        </p:spPr>
        <p:txBody>
          <a:bodyPr/>
          <a:lstStyle>
            <a:lvl1pPr marL="0" indent="0">
              <a:buNone/>
              <a:defRPr sz="3088"/>
            </a:lvl1pPr>
            <a:lvl2pPr marL="444659" indent="0">
              <a:buNone/>
              <a:defRPr sz="2735"/>
            </a:lvl2pPr>
            <a:lvl3pPr marL="889316" indent="0">
              <a:buNone/>
              <a:defRPr sz="2294"/>
            </a:lvl3pPr>
            <a:lvl4pPr marL="1333975" indent="0">
              <a:buNone/>
              <a:defRPr sz="1941"/>
            </a:lvl4pPr>
            <a:lvl5pPr marL="1778633" indent="0">
              <a:buNone/>
              <a:defRPr sz="1941"/>
            </a:lvl5pPr>
            <a:lvl6pPr marL="2223292" indent="0">
              <a:buNone/>
              <a:defRPr sz="1941"/>
            </a:lvl6pPr>
            <a:lvl7pPr marL="2667950" indent="0">
              <a:buNone/>
              <a:defRPr sz="1941"/>
            </a:lvl7pPr>
            <a:lvl8pPr marL="3112609" indent="0">
              <a:buNone/>
              <a:defRPr sz="1941"/>
            </a:lvl8pPr>
            <a:lvl9pPr marL="3557267" indent="0">
              <a:buNone/>
              <a:defRPr sz="1941"/>
            </a:lvl9pPr>
          </a:lstStyle>
          <a:p>
            <a:r>
              <a:rPr lang="en-US" altLang="ja-JP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324"/>
            </a:lvl1pPr>
            <a:lvl2pPr marL="444659" indent="0">
              <a:buNone/>
              <a:defRPr sz="1147"/>
            </a:lvl2pPr>
            <a:lvl3pPr marL="889316" indent="0">
              <a:buNone/>
              <a:defRPr sz="971"/>
            </a:lvl3pPr>
            <a:lvl4pPr marL="1333975" indent="0">
              <a:buNone/>
              <a:defRPr sz="882"/>
            </a:lvl4pPr>
            <a:lvl5pPr marL="1778633" indent="0">
              <a:buNone/>
              <a:defRPr sz="882"/>
            </a:lvl5pPr>
            <a:lvl6pPr marL="2223292" indent="0">
              <a:buNone/>
              <a:defRPr sz="882"/>
            </a:lvl6pPr>
            <a:lvl7pPr marL="2667950" indent="0">
              <a:buNone/>
              <a:defRPr sz="882"/>
            </a:lvl7pPr>
            <a:lvl8pPr marL="3112609" indent="0">
              <a:buNone/>
              <a:defRPr sz="882"/>
            </a:lvl8pPr>
            <a:lvl9pPr marL="3557267" indent="0">
              <a:buNone/>
              <a:defRPr sz="882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76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838200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9201"/>
            <a:ext cx="10972800" cy="4906963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en-US" dirty="0" smtClean="0"/>
              <a:t>Click to insert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6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lnSpc>
                  <a:spcPct val="41000"/>
                </a:lnSpc>
              </a:pPr>
              <a:t>10/10/17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6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6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lnSpc>
                  <a:spcPct val="41000"/>
                </a:lnSpc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804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defTabSz="889409" rtl="0" eaLnBrk="1" latinLnBrk="0" hangingPunct="1">
        <a:spcBef>
          <a:spcPct val="0"/>
        </a:spcBef>
        <a:buNone/>
        <a:defRPr kumimoji="1" sz="353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889409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kumimoji="1" sz="2735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249034" indent="-249034" algn="l" defTabSz="889409" rtl="0" eaLnBrk="1" latinLnBrk="0" hangingPunct="1">
        <a:spcBef>
          <a:spcPct val="20000"/>
        </a:spcBef>
        <a:buFont typeface="Wingdings" pitchFamily="2" charset="2"/>
        <a:buChar char="§"/>
        <a:defRPr kumimoji="1" sz="2735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444705" indent="-88941" algn="l" defTabSz="889409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kumimoji="1" sz="2294" b="1" kern="1200" baseline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667056" indent="-222352" algn="l" defTabSz="889409" rtl="0" eaLnBrk="1" latinLnBrk="0" hangingPunct="1">
        <a:spcBef>
          <a:spcPct val="20000"/>
        </a:spcBef>
        <a:buFont typeface="Wingdings" pitchFamily="2" charset="2"/>
        <a:buChar char="§"/>
        <a:defRPr kumimoji="1" sz="2294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889409" indent="0" algn="l" defTabSz="889409" rtl="0" eaLnBrk="1" latinLnBrk="0" hangingPunct="1">
        <a:spcBef>
          <a:spcPct val="20000"/>
        </a:spcBef>
        <a:buFontTx/>
        <a:buNone/>
        <a:defRPr kumimoji="1" sz="1941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445875" indent="-222352" algn="l" defTabSz="889409" rtl="0" eaLnBrk="1" latinLnBrk="0" hangingPunct="1">
        <a:spcBef>
          <a:spcPct val="20000"/>
        </a:spcBef>
        <a:buFont typeface="Arial" pitchFamily="34" charset="0"/>
        <a:buChar char="•"/>
        <a:defRPr kumimoji="1" sz="1941" kern="1200">
          <a:solidFill>
            <a:schemeClr val="tx1"/>
          </a:solidFill>
          <a:latin typeface="+mn-lt"/>
          <a:ea typeface="+mn-ea"/>
          <a:cs typeface="+mn-cs"/>
        </a:defRPr>
      </a:lvl6pPr>
      <a:lvl7pPr marL="2890579" indent="-222352" algn="l" defTabSz="889409" rtl="0" eaLnBrk="1" latinLnBrk="0" hangingPunct="1">
        <a:spcBef>
          <a:spcPct val="20000"/>
        </a:spcBef>
        <a:buFont typeface="Arial" pitchFamily="34" charset="0"/>
        <a:buChar char="•"/>
        <a:defRPr kumimoji="1" sz="1941" kern="1200">
          <a:solidFill>
            <a:schemeClr val="tx1"/>
          </a:solidFill>
          <a:latin typeface="+mn-lt"/>
          <a:ea typeface="+mn-ea"/>
          <a:cs typeface="+mn-cs"/>
        </a:defRPr>
      </a:lvl7pPr>
      <a:lvl8pPr marL="3335284" indent="-222352" algn="l" defTabSz="889409" rtl="0" eaLnBrk="1" latinLnBrk="0" hangingPunct="1">
        <a:spcBef>
          <a:spcPct val="20000"/>
        </a:spcBef>
        <a:buFont typeface="Arial" pitchFamily="34" charset="0"/>
        <a:buChar char="•"/>
        <a:defRPr kumimoji="1" sz="1941" kern="1200">
          <a:solidFill>
            <a:schemeClr val="tx1"/>
          </a:solidFill>
          <a:latin typeface="+mn-lt"/>
          <a:ea typeface="+mn-ea"/>
          <a:cs typeface="+mn-cs"/>
        </a:defRPr>
      </a:lvl8pPr>
      <a:lvl9pPr marL="3779988" indent="-222352" algn="l" defTabSz="889409" rtl="0" eaLnBrk="1" latinLnBrk="0" hangingPunct="1">
        <a:spcBef>
          <a:spcPct val="20000"/>
        </a:spcBef>
        <a:buFont typeface="Arial" pitchFamily="34" charset="0"/>
        <a:buChar char="•"/>
        <a:defRPr kumimoji="1" sz="19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4705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89409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34114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78818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23523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68227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12932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57636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502.03167.pdf" TargetMode="External"/><Relationship Id="rId4" Type="http://schemas.openxmlformats.org/officeDocument/2006/relationships/image" Target="../media/image21.png"/><Relationship Id="rId5" Type="http://schemas.openxmlformats.org/officeDocument/2006/relationships/image" Target="../media/image180.png"/><Relationship Id="rId6" Type="http://schemas.openxmlformats.org/officeDocument/2006/relationships/image" Target="../media/image190.png"/><Relationship Id="rId7" Type="http://schemas.openxmlformats.org/officeDocument/2006/relationships/image" Target="../media/image200.png"/><Relationship Id="rId8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512.03385.pdf" TargetMode="External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512.03385.pdf" TargetMode="External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rxiv.org/pdf/1512.03385.pd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603.05027" TargetMode="External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hyperlink" Target="https://arxiv.org/pdf/1505.00387.pdf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rxiv.org/pdf/1505.00387.pdf" TargetMode="External"/><Relationship Id="rId3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hyperlink" Target="https://arxiv.org/pdf/1512.03385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0.png"/><Relationship Id="rId8" Type="http://schemas.openxmlformats.org/officeDocument/2006/relationships/image" Target="../media/image6.png"/><Relationship Id="rId1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968991"/>
            <a:ext cx="10363200" cy="2631461"/>
          </a:xfrm>
        </p:spPr>
        <p:txBody>
          <a:bodyPr>
            <a:normAutofit/>
          </a:bodyPr>
          <a:lstStyle/>
          <a:p>
            <a:r>
              <a:rPr lang="en-US" dirty="0" smtClean="0"/>
              <a:t>CSCI 5922</a:t>
            </a:r>
            <a:br>
              <a:rPr lang="en-US" dirty="0" smtClean="0"/>
            </a:br>
            <a:r>
              <a:rPr lang="en-US" dirty="0" smtClean="0"/>
              <a:t>Neural Networks and Deep Learning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Deep Nets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Mike </a:t>
            </a:r>
            <a:r>
              <a:rPr lang="en-US" dirty="0" err="1" smtClean="0">
                <a:solidFill>
                  <a:schemeClr val="tx1"/>
                </a:solidFill>
              </a:rPr>
              <a:t>Mozer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Department of Computer Science and</a:t>
            </a:r>
            <a:br>
              <a:rPr lang="en-US" dirty="0" smtClean="0"/>
            </a:br>
            <a:r>
              <a:rPr lang="en-US" dirty="0" smtClean="0"/>
              <a:t>Institute of Cognitive Science</a:t>
            </a:r>
            <a:br>
              <a:rPr lang="en-US" dirty="0" smtClean="0"/>
            </a:br>
            <a:r>
              <a:rPr lang="en-US" dirty="0" smtClean="0"/>
              <a:t>University of Colorado at Boulder</a:t>
            </a:r>
          </a:p>
        </p:txBody>
      </p:sp>
    </p:spTree>
    <p:extLst>
      <p:ext uri="{BB962C8B-B14F-4D97-AF65-F5344CB8AC3E}">
        <p14:creationId xmlns:p14="http://schemas.microsoft.com/office/powerpoint/2010/main" val="5617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Hack Solutions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4" y="1371603"/>
                <a:ext cx="6266539" cy="5388426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Batch normalization</a:t>
                </a:r>
              </a:p>
              <a:p>
                <a:pPr lvl="1"/>
                <a:r>
                  <a:rPr lang="en-US" dirty="0" smtClean="0"/>
                  <a:t>As weights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𝑾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 smtClean="0"/>
                  <a:t> are learned, the 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𝒉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 smtClean="0"/>
                  <a:t> activations changes,</a:t>
                </a:r>
              </a:p>
              <a:p>
                <a:pPr lvl="1"/>
                <a:r>
                  <a:rPr lang="en-US" dirty="0" smtClean="0"/>
                  <a:t>Affects ideal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𝑾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b="1" dirty="0" smtClean="0"/>
              </a:p>
              <a:p>
                <a:pPr lvl="1"/>
                <a:r>
                  <a:rPr lang="en-US" b="1" dirty="0" smtClean="0"/>
                  <a:t>Affects appropriate learning rate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𝑾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b="1" dirty="0" smtClean="0"/>
              </a:p>
              <a:p>
                <a:pPr lvl="1"/>
                <a:r>
                  <a:rPr lang="en-US" dirty="0" smtClean="0"/>
                  <a:t>Solution</a:t>
                </a:r>
              </a:p>
              <a:p>
                <a:pPr lvl="2"/>
                <a:r>
                  <a:rPr lang="en-US" dirty="0" smtClean="0"/>
                  <a:t>ensure that distribution of activations for each unit doesn’t change over the course of learning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4" y="1371603"/>
                <a:ext cx="6266539" cy="5388426"/>
              </a:xfrm>
              <a:blipFill rotWithShape="0">
                <a:blip r:embed="rId3"/>
                <a:stretch>
                  <a:fillRect l="-292" t="-1018" r="-2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9203871" y="1787428"/>
            <a:ext cx="2923358" cy="4176578"/>
            <a:chOff x="9203871" y="1787428"/>
            <a:chExt cx="2923358" cy="41765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10538238" y="4890633"/>
                  <a:ext cx="725391" cy="477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500" b="1" i="1" dirty="0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500" b="1" i="1" dirty="0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𝑾</m:t>
                            </m:r>
                          </m:e>
                          <m:sub>
                            <m:r>
                              <a:rPr lang="en-US" sz="2500" b="1" i="1" dirty="0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500" b="1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38238" y="4890633"/>
                  <a:ext cx="725391" cy="47705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25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" name="Group 5"/>
            <p:cNvGrpSpPr/>
            <p:nvPr/>
          </p:nvGrpSpPr>
          <p:grpSpPr>
            <a:xfrm>
              <a:off x="9203871" y="5395788"/>
              <a:ext cx="2684431" cy="568218"/>
              <a:chOff x="6408684" y="6200790"/>
              <a:chExt cx="2856514" cy="604643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6408684" y="6201251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7160795" y="6200790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8665487" y="6200790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7911970" y="6205747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408684" y="6205747"/>
                <a:ext cx="2856514" cy="595190"/>
              </a:xfrm>
              <a:prstGeom prst="rect">
                <a:avLst/>
              </a:prstGeom>
              <a:noFill/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9557932" y="4188823"/>
              <a:ext cx="1976308" cy="568218"/>
              <a:chOff x="6802144" y="5114046"/>
              <a:chExt cx="2102997" cy="604643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6802144" y="5114507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7554255" y="5114046"/>
                <a:ext cx="599711" cy="59968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ln>
                    <a:solidFill>
                      <a:srgbClr val="FF0000"/>
                    </a:solidFill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8305430" y="5119003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802144" y="5114046"/>
                <a:ext cx="2102997" cy="595190"/>
              </a:xfrm>
              <a:prstGeom prst="rect">
                <a:avLst/>
              </a:prstGeom>
              <a:noFill/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9557932" y="2986084"/>
              <a:ext cx="1976308" cy="568218"/>
              <a:chOff x="6802144" y="3984764"/>
              <a:chExt cx="2102997" cy="604643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6802144" y="3985225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7554255" y="3984764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8305430" y="3989721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802144" y="3984764"/>
                <a:ext cx="2102997" cy="595190"/>
              </a:xfrm>
              <a:prstGeom prst="rect">
                <a:avLst/>
              </a:prstGeom>
              <a:noFill/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9557932" y="1787428"/>
              <a:ext cx="1976308" cy="568218"/>
              <a:chOff x="6802144" y="2949551"/>
              <a:chExt cx="2102997" cy="604643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6802144" y="2950012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7554255" y="2949551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8305430" y="2954508"/>
                <a:ext cx="599711" cy="59968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6802144" y="2949551"/>
                <a:ext cx="2102997" cy="595190"/>
              </a:xfrm>
              <a:prstGeom prst="rect">
                <a:avLst/>
              </a:prstGeom>
              <a:noFill/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</p:grpSp>
        <p:cxnSp>
          <p:nvCxnSpPr>
            <p:cNvPr id="11" name="Straight Arrow Connector 10"/>
            <p:cNvCxnSpPr/>
            <p:nvPr/>
          </p:nvCxnSpPr>
          <p:spPr>
            <a:xfrm flipV="1">
              <a:off x="10546086" y="3545418"/>
              <a:ext cx="0" cy="643405"/>
            </a:xfrm>
            <a:prstGeom prst="straightConnector1">
              <a:avLst/>
            </a:prstGeom>
            <a:ln>
              <a:solidFill>
                <a:srgbClr val="66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26" idx="0"/>
              <a:endCxn id="22" idx="2"/>
            </p:cNvCxnSpPr>
            <p:nvPr/>
          </p:nvCxnSpPr>
          <p:spPr>
            <a:xfrm flipV="1">
              <a:off x="10546086" y="2346762"/>
              <a:ext cx="0" cy="639322"/>
            </a:xfrm>
            <a:prstGeom prst="straightConnector1">
              <a:avLst/>
            </a:prstGeom>
            <a:ln>
              <a:solidFill>
                <a:srgbClr val="66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10538238" y="4747942"/>
              <a:ext cx="15697" cy="652504"/>
            </a:xfrm>
            <a:prstGeom prst="straightConnector1">
              <a:avLst/>
            </a:prstGeom>
            <a:ln>
              <a:solidFill>
                <a:srgbClr val="66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10550554" y="3670737"/>
                  <a:ext cx="725391" cy="477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500" b="1" i="1" dirty="0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500" b="1" i="1" dirty="0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𝑾</m:t>
                            </m:r>
                          </m:e>
                          <m:sub>
                            <m:r>
                              <a:rPr lang="en-US" sz="2500" b="1" i="1" dirty="0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500" b="1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50554" y="3670737"/>
                  <a:ext cx="725391" cy="47705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11515651" y="4205922"/>
                  <a:ext cx="611578" cy="477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500" b="1" i="1" dirty="0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500" b="1" i="1" dirty="0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sz="2500" b="1" i="1" dirty="0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500" b="1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15651" y="4205922"/>
                  <a:ext cx="611578" cy="47705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9603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Hack Solutions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4" y="1371603"/>
                <a:ext cx="8793000" cy="5388426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Batch normalization </a:t>
                </a:r>
                <a:r>
                  <a:rPr lang="en-US" dirty="0" smtClean="0">
                    <a:hlinkClick r:id="rId3"/>
                  </a:rPr>
                  <a:t>[LINK]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 smtClean="0"/>
                  <a:t>: activation of a unit in any layer for </a:t>
                </a:r>
                <a:r>
                  <a:rPr lang="en-US" dirty="0" err="1" smtClean="0"/>
                  <a:t>minibatch</a:t>
                </a:r>
                <a:r>
                  <a:rPr lang="en-US" dirty="0" smtClean="0"/>
                  <a:t> example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𝒊</m:t>
                    </m:r>
                  </m:oMath>
                </a14:m>
                <a:endParaRPr lang="en-US" b="1" dirty="0" smtClean="0"/>
              </a:p>
              <a:p>
                <a:pPr lvl="1"/>
                <a:endParaRPr lang="en-US" b="1" dirty="0" smtClean="0"/>
              </a:p>
              <a:p>
                <a:pPr lvl="1"/>
                <a:endParaRPr lang="en-US" dirty="0"/>
              </a:p>
              <a:p>
                <a:pPr lvl="1"/>
                <a:endParaRPr lang="en-US" b="1" dirty="0" smtClean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b="1" dirty="0" smtClean="0"/>
              </a:p>
              <a:p>
                <a:pPr lvl="1"/>
                <a:r>
                  <a:rPr lang="en-US" dirty="0" smtClean="0"/>
                  <a:t>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𝜸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b="1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𝜷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b="1" dirty="0" smtClean="0"/>
                  <a:t> trained via gradient descent</a:t>
                </a:r>
              </a:p>
              <a:p>
                <a:pPr lvl="1"/>
                <a:r>
                  <a:rPr lang="en-US" dirty="0" smtClean="0"/>
                  <a:t>separate parameters for each neuron</a:t>
                </a:r>
                <a:endParaRPr lang="en-US" b="1" dirty="0" smtClean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4" y="1371603"/>
                <a:ext cx="8793000" cy="5388426"/>
              </a:xfrm>
              <a:blipFill rotWithShape="0">
                <a:blip r:embed="rId4"/>
                <a:stretch>
                  <a:fillRect t="-1584" b="-1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0538238" y="4890633"/>
                <a:ext cx="725391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b="1" i="1" dirty="0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500" b="1" i="1" dirty="0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𝑾</m:t>
                          </m:r>
                        </m:e>
                        <m:sub>
                          <m:r>
                            <a:rPr lang="en-US" sz="2500" b="1" i="1" dirty="0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5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8238" y="4890633"/>
                <a:ext cx="725391" cy="477054"/>
              </a:xfrm>
              <a:prstGeom prst="rect">
                <a:avLst/>
              </a:prstGeom>
              <a:blipFill rotWithShape="0">
                <a:blip r:embed="rId5"/>
                <a:stretch>
                  <a:fillRect b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9203871" y="5395788"/>
            <a:ext cx="2684431" cy="568218"/>
            <a:chOff x="6408684" y="6200790"/>
            <a:chExt cx="2856514" cy="604643"/>
          </a:xfrm>
        </p:grpSpPr>
        <p:sp>
          <p:nvSpPr>
            <p:cNvPr id="31" name="Oval 30"/>
            <p:cNvSpPr/>
            <p:nvPr/>
          </p:nvSpPr>
          <p:spPr>
            <a:xfrm>
              <a:off x="6408684" y="6201251"/>
              <a:ext cx="599711" cy="5996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7160795" y="6200790"/>
              <a:ext cx="599711" cy="5996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8665487" y="6200790"/>
              <a:ext cx="599711" cy="5996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7911970" y="6205747"/>
              <a:ext cx="599711" cy="5996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408684" y="6205747"/>
              <a:ext cx="2856514" cy="595190"/>
            </a:xfrm>
            <a:prstGeom prst="rect">
              <a:avLst/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557932" y="4188823"/>
            <a:ext cx="1976308" cy="568218"/>
            <a:chOff x="6802144" y="5114046"/>
            <a:chExt cx="2102997" cy="604643"/>
          </a:xfrm>
        </p:grpSpPr>
        <p:sp>
          <p:nvSpPr>
            <p:cNvPr id="27" name="Oval 26"/>
            <p:cNvSpPr/>
            <p:nvPr/>
          </p:nvSpPr>
          <p:spPr>
            <a:xfrm>
              <a:off x="6802144" y="5114507"/>
              <a:ext cx="599711" cy="5996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7554255" y="5114046"/>
              <a:ext cx="599711" cy="59968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71" dirty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8305430" y="5119003"/>
              <a:ext cx="599711" cy="5996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802144" y="5114046"/>
              <a:ext cx="2102997" cy="595190"/>
            </a:xfrm>
            <a:prstGeom prst="rect">
              <a:avLst/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557932" y="2986084"/>
            <a:ext cx="1976308" cy="568218"/>
            <a:chOff x="6802144" y="3984764"/>
            <a:chExt cx="2102997" cy="604643"/>
          </a:xfrm>
        </p:grpSpPr>
        <p:sp>
          <p:nvSpPr>
            <p:cNvPr id="23" name="Oval 22"/>
            <p:cNvSpPr/>
            <p:nvPr/>
          </p:nvSpPr>
          <p:spPr>
            <a:xfrm>
              <a:off x="6802144" y="3985225"/>
              <a:ext cx="599711" cy="5996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7554255" y="3984764"/>
              <a:ext cx="599711" cy="5996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8305430" y="3989721"/>
              <a:ext cx="599711" cy="5996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802144" y="3984764"/>
              <a:ext cx="2102997" cy="595190"/>
            </a:xfrm>
            <a:prstGeom prst="rect">
              <a:avLst/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557932" y="1787428"/>
            <a:ext cx="1976308" cy="568218"/>
            <a:chOff x="6802144" y="2949551"/>
            <a:chExt cx="2102997" cy="604643"/>
          </a:xfrm>
        </p:grpSpPr>
        <p:sp>
          <p:nvSpPr>
            <p:cNvPr id="19" name="Oval 18"/>
            <p:cNvSpPr/>
            <p:nvPr/>
          </p:nvSpPr>
          <p:spPr>
            <a:xfrm>
              <a:off x="6802144" y="2950012"/>
              <a:ext cx="599711" cy="5996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7554255" y="2949551"/>
              <a:ext cx="599711" cy="5996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8305430" y="2954508"/>
              <a:ext cx="599711" cy="59968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802144" y="2949551"/>
              <a:ext cx="2102997" cy="595190"/>
            </a:xfrm>
            <a:prstGeom prst="rect">
              <a:avLst/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 flipV="1">
            <a:off x="10546086" y="3545418"/>
            <a:ext cx="0" cy="643405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6" idx="0"/>
            <a:endCxn id="22" idx="2"/>
          </p:cNvCxnSpPr>
          <p:nvPr/>
        </p:nvCxnSpPr>
        <p:spPr>
          <a:xfrm flipV="1">
            <a:off x="10546086" y="2346762"/>
            <a:ext cx="0" cy="639322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10538238" y="4747942"/>
            <a:ext cx="15697" cy="652504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0550554" y="3670737"/>
                <a:ext cx="725391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b="1" i="1" dirty="0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500" b="1" i="1" dirty="0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𝑾</m:t>
                          </m:r>
                        </m:e>
                        <m:sub>
                          <m:r>
                            <a:rPr lang="en-US" sz="2500" b="1" i="1" dirty="0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5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0554" y="3670737"/>
                <a:ext cx="725391" cy="477054"/>
              </a:xfrm>
              <a:prstGeom prst="rect">
                <a:avLst/>
              </a:prstGeom>
              <a:blipFill rotWithShape="0">
                <a:blip r:embed="rId6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1515651" y="4205922"/>
                <a:ext cx="611578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b="1" i="1" dirty="0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500" b="1" i="1" dirty="0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𝒉</m:t>
                          </m:r>
                        </m:e>
                        <m:sub>
                          <m:r>
                            <a:rPr lang="en-US" sz="2500" b="1" i="1" dirty="0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5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5651" y="4205922"/>
                <a:ext cx="611578" cy="477054"/>
              </a:xfrm>
              <a:prstGeom prst="rect">
                <a:avLst/>
              </a:prstGeom>
              <a:blipFill rotWithShape="0">
                <a:blip r:embed="rId7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19" y="2428092"/>
            <a:ext cx="4545641" cy="328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0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Hack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4" y="1371604"/>
            <a:ext cx="11176000" cy="527226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Unsupervised layer-by-layer </a:t>
            </a:r>
            <a:r>
              <a:rPr lang="en-US" dirty="0" err="1" smtClean="0"/>
              <a:t>pretraining</a:t>
            </a:r>
            <a:endParaRPr lang="en-US" dirty="0" smtClean="0"/>
          </a:p>
          <a:p>
            <a:pPr lvl="1"/>
            <a:r>
              <a:rPr lang="en-US" dirty="0" smtClean="0"/>
              <a:t>Goal is to start weights off in a sensible configuration instead of using random initial weights</a:t>
            </a:r>
          </a:p>
          <a:p>
            <a:pPr lvl="1"/>
            <a:r>
              <a:rPr lang="en-US" dirty="0" smtClean="0"/>
              <a:t>Methods of </a:t>
            </a:r>
            <a:r>
              <a:rPr lang="en-US" dirty="0" err="1" smtClean="0"/>
              <a:t>pretraining</a:t>
            </a:r>
            <a:endParaRPr lang="en-US" dirty="0" smtClean="0"/>
          </a:p>
          <a:p>
            <a:pPr lvl="2"/>
            <a:r>
              <a:rPr lang="en-US" dirty="0" err="1" smtClean="0"/>
              <a:t>autoencoders</a:t>
            </a:r>
            <a:endParaRPr lang="en-US" dirty="0" smtClean="0"/>
          </a:p>
          <a:p>
            <a:pPr lvl="2"/>
            <a:r>
              <a:rPr lang="en-US" dirty="0"/>
              <a:t>restricted Boltzmann machines (Hinton’s group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The dominant paradigm from ~ 2000-2010</a:t>
            </a:r>
          </a:p>
          <a:p>
            <a:pPr lvl="1"/>
            <a:r>
              <a:rPr lang="en-US" dirty="0" smtClean="0"/>
              <a:t>Still useful today if</a:t>
            </a:r>
          </a:p>
          <a:p>
            <a:pPr lvl="2"/>
            <a:r>
              <a:rPr lang="en-US" dirty="0" smtClean="0"/>
              <a:t>not much labeled data</a:t>
            </a:r>
          </a:p>
          <a:p>
            <a:pPr lvl="2"/>
            <a:r>
              <a:rPr lang="en-US" dirty="0" smtClean="0"/>
              <a:t>lots of unlabeled data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309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Autoencoders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Self-supervised training procedure</a:t>
            </a:r>
          </a:p>
          <a:p>
            <a:r>
              <a:rPr lang="en-US" dirty="0" smtClean="0"/>
              <a:t>Given a set of input vectors (no target outputs)</a:t>
            </a:r>
          </a:p>
          <a:p>
            <a:r>
              <a:rPr lang="en-US" dirty="0" smtClean="0"/>
              <a:t>Map input back to itself via a hidden layer bottleneck</a:t>
            </a:r>
          </a:p>
          <a:p>
            <a:endParaRPr lang="en-US" dirty="0"/>
          </a:p>
          <a:p>
            <a:r>
              <a:rPr lang="en-US" dirty="0" smtClean="0"/>
              <a:t>How to achieve bottleneck?</a:t>
            </a:r>
          </a:p>
          <a:p>
            <a:pPr lvl="1"/>
            <a:r>
              <a:rPr lang="en-US" dirty="0" smtClean="0"/>
              <a:t>Fewer neurons</a:t>
            </a:r>
          </a:p>
          <a:p>
            <a:pPr lvl="1"/>
            <a:r>
              <a:rPr lang="en-US" dirty="0" err="1" smtClean="0"/>
              <a:t>Sparsity</a:t>
            </a:r>
            <a:r>
              <a:rPr lang="en-US" dirty="0" smtClean="0"/>
              <a:t> constraint</a:t>
            </a:r>
          </a:p>
          <a:p>
            <a:pPr lvl="1"/>
            <a:r>
              <a:rPr lang="en-US" dirty="0" smtClean="0"/>
              <a:t>Information transmission constraint (e.g., add noise to unit, or shut off randomly, a.k.a. dropout)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9111443" y="1371604"/>
            <a:ext cx="2073244" cy="1592726"/>
            <a:chOff x="3667233" y="4032650"/>
            <a:chExt cx="2349677" cy="1805089"/>
          </a:xfrm>
        </p:grpSpPr>
        <p:sp>
          <p:nvSpPr>
            <p:cNvPr id="30" name="Oval 29"/>
            <p:cNvSpPr/>
            <p:nvPr/>
          </p:nvSpPr>
          <p:spPr>
            <a:xfrm>
              <a:off x="3667233" y="5446156"/>
              <a:ext cx="388685" cy="3886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4154692" y="5445857"/>
              <a:ext cx="388685" cy="3886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5129914" y="5445857"/>
              <a:ext cx="388685" cy="3886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4641544" y="5449070"/>
              <a:ext cx="388685" cy="3886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667233" y="5449070"/>
              <a:ext cx="2341642" cy="385755"/>
            </a:xfrm>
            <a:prstGeom prst="rect">
              <a:avLst/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156556" y="4747120"/>
              <a:ext cx="1362996" cy="391882"/>
              <a:chOff x="6802144" y="5114046"/>
              <a:chExt cx="2102997" cy="604643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6802144" y="5114507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7554255" y="5114046"/>
                <a:ext cx="599711" cy="599686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8305430" y="5119003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802144" y="5114046"/>
                <a:ext cx="2102997" cy="595190"/>
              </a:xfrm>
              <a:prstGeom prst="rect">
                <a:avLst/>
              </a:prstGeom>
              <a:noFill/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</p:grpSp>
        <p:cxnSp>
          <p:nvCxnSpPr>
            <p:cNvPr id="9" name="Straight Arrow Connector 8"/>
            <p:cNvCxnSpPr>
              <a:stCxn id="34" idx="0"/>
              <a:endCxn id="27" idx="4"/>
            </p:cNvCxnSpPr>
            <p:nvPr/>
          </p:nvCxnSpPr>
          <p:spPr>
            <a:xfrm flipV="1">
              <a:off x="4838054" y="5135789"/>
              <a:ext cx="304" cy="313281"/>
            </a:xfrm>
            <a:prstGeom prst="straightConnector1">
              <a:avLst/>
            </a:prstGeom>
            <a:ln>
              <a:solidFill>
                <a:srgbClr val="66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4832794" y="4424532"/>
              <a:ext cx="11128" cy="296023"/>
            </a:xfrm>
            <a:prstGeom prst="straightConnector1">
              <a:avLst/>
            </a:prstGeom>
            <a:ln>
              <a:solidFill>
                <a:srgbClr val="66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5620190" y="5445857"/>
              <a:ext cx="388685" cy="3886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3675268" y="4032949"/>
              <a:ext cx="388685" cy="3886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4162727" y="4032650"/>
              <a:ext cx="388685" cy="3886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5137949" y="4032650"/>
              <a:ext cx="388685" cy="3886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4649579" y="4035863"/>
              <a:ext cx="388685" cy="3886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675268" y="4035863"/>
              <a:ext cx="2341642" cy="385755"/>
            </a:xfrm>
            <a:prstGeom prst="rect">
              <a:avLst/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5628225" y="4032650"/>
              <a:ext cx="388685" cy="3886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153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Autoencoder</a:t>
            </a:r>
            <a:r>
              <a:rPr lang="en-US" dirty="0" smtClean="0"/>
              <a:t> Combines</a:t>
            </a:r>
            <a:br>
              <a:rPr lang="en-US" dirty="0" smtClean="0"/>
            </a:br>
            <a:r>
              <a:rPr lang="en-US" dirty="0" smtClean="0"/>
              <a:t>An Encoder And A Decoder</a:t>
            </a:r>
            <a:endParaRPr lang="en-US" dirty="0"/>
          </a:p>
        </p:txBody>
      </p:sp>
      <p:grpSp>
        <p:nvGrpSpPr>
          <p:cNvPr id="67" name="Group 66"/>
          <p:cNvGrpSpPr/>
          <p:nvPr/>
        </p:nvGrpSpPr>
        <p:grpSpPr>
          <a:xfrm>
            <a:off x="6534206" y="1945818"/>
            <a:ext cx="3559513" cy="1681758"/>
            <a:chOff x="281763" y="1636553"/>
            <a:chExt cx="4034115" cy="1905992"/>
          </a:xfrm>
        </p:grpSpPr>
        <p:grpSp>
          <p:nvGrpSpPr>
            <p:cNvPr id="9" name="Group 8"/>
            <p:cNvGrpSpPr/>
            <p:nvPr/>
          </p:nvGrpSpPr>
          <p:grpSpPr>
            <a:xfrm>
              <a:off x="1110913" y="2867422"/>
              <a:ext cx="2348131" cy="675123"/>
              <a:chOff x="6802144" y="5114046"/>
              <a:chExt cx="2102997" cy="604643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6802144" y="5114507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7554255" y="5114046"/>
                <a:ext cx="599711" cy="599686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8305430" y="5119003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802144" y="5114046"/>
                <a:ext cx="2102997" cy="595190"/>
              </a:xfrm>
              <a:prstGeom prst="rect">
                <a:avLst/>
              </a:prstGeom>
              <a:noFill/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</p:grpSp>
        <p:cxnSp>
          <p:nvCxnSpPr>
            <p:cNvPr id="15" name="Straight Arrow Connector 14"/>
            <p:cNvCxnSpPr/>
            <p:nvPr/>
          </p:nvCxnSpPr>
          <p:spPr>
            <a:xfrm flipV="1">
              <a:off x="2275916" y="2311676"/>
              <a:ext cx="19171" cy="509980"/>
            </a:xfrm>
            <a:prstGeom prst="straightConnector1">
              <a:avLst/>
            </a:prstGeom>
            <a:ln>
              <a:solidFill>
                <a:srgbClr val="66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281763" y="1637068"/>
              <a:ext cx="669616" cy="6695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121544" y="1636553"/>
              <a:ext cx="669616" cy="6695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801629" y="1636553"/>
              <a:ext cx="669616" cy="6695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1960279" y="1642088"/>
              <a:ext cx="669616" cy="6695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81763" y="1642088"/>
              <a:ext cx="4034115" cy="664568"/>
            </a:xfrm>
            <a:prstGeom prst="rect">
              <a:avLst/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3646262" y="1636553"/>
              <a:ext cx="669616" cy="6695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592236" y="4083919"/>
            <a:ext cx="1088183" cy="4182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18" dirty="0">
                <a:solidFill>
                  <a:srgbClr val="7030A0"/>
                </a:solidFill>
              </a:rPr>
              <a:t>Encoder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74025" y="3140350"/>
            <a:ext cx="1113831" cy="4182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18" dirty="0">
                <a:solidFill>
                  <a:srgbClr val="7030A0"/>
                </a:solidFill>
              </a:rPr>
              <a:t>Decoder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6522454" y="4213506"/>
            <a:ext cx="3559513" cy="1657841"/>
            <a:chOff x="1149383" y="5336587"/>
            <a:chExt cx="4034115" cy="1878887"/>
          </a:xfrm>
        </p:grpSpPr>
        <p:sp>
          <p:nvSpPr>
            <p:cNvPr id="27" name="Oval 26"/>
            <p:cNvSpPr/>
            <p:nvPr/>
          </p:nvSpPr>
          <p:spPr>
            <a:xfrm>
              <a:off x="1149383" y="6540866"/>
              <a:ext cx="669616" cy="6695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1989164" y="6540351"/>
              <a:ext cx="669616" cy="6695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3669248" y="6540351"/>
              <a:ext cx="669616" cy="6695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2827898" y="6545886"/>
              <a:ext cx="669616" cy="6695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49383" y="6545886"/>
              <a:ext cx="4034115" cy="664568"/>
            </a:xfrm>
            <a:prstGeom prst="rect">
              <a:avLst/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1992375" y="5336587"/>
              <a:ext cx="2348131" cy="675123"/>
              <a:chOff x="6802144" y="5114046"/>
              <a:chExt cx="2102997" cy="604643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6802144" y="5114507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7554255" y="5114046"/>
                <a:ext cx="599711" cy="599686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8305430" y="5119003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802144" y="5114046"/>
                <a:ext cx="2102997" cy="595190"/>
              </a:xfrm>
              <a:prstGeom prst="rect">
                <a:avLst/>
              </a:prstGeom>
              <a:noFill/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</p:grpSp>
        <p:cxnSp>
          <p:nvCxnSpPr>
            <p:cNvPr id="33" name="Straight Arrow Connector 32"/>
            <p:cNvCxnSpPr>
              <a:stCxn id="31" idx="0"/>
              <a:endCxn id="43" idx="4"/>
            </p:cNvCxnSpPr>
            <p:nvPr/>
          </p:nvCxnSpPr>
          <p:spPr>
            <a:xfrm flipV="1">
              <a:off x="3166440" y="6006175"/>
              <a:ext cx="524" cy="539712"/>
            </a:xfrm>
            <a:prstGeom prst="straightConnector1">
              <a:avLst/>
            </a:prstGeom>
            <a:ln>
              <a:solidFill>
                <a:srgbClr val="66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4513882" y="6540351"/>
              <a:ext cx="669616" cy="6695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521992" y="2536632"/>
            <a:ext cx="3571727" cy="2743902"/>
            <a:chOff x="3667233" y="4032650"/>
            <a:chExt cx="2349677" cy="1805089"/>
          </a:xfrm>
        </p:grpSpPr>
        <p:sp>
          <p:nvSpPr>
            <p:cNvPr id="48" name="Oval 47"/>
            <p:cNvSpPr/>
            <p:nvPr/>
          </p:nvSpPr>
          <p:spPr>
            <a:xfrm>
              <a:off x="3667233" y="5446156"/>
              <a:ext cx="388685" cy="3886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154692" y="5445857"/>
              <a:ext cx="388685" cy="3886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5129914" y="5445857"/>
              <a:ext cx="388685" cy="3886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4641544" y="5449070"/>
              <a:ext cx="388685" cy="3886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667233" y="5449070"/>
              <a:ext cx="2341642" cy="385755"/>
            </a:xfrm>
            <a:prstGeom prst="rect">
              <a:avLst/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4156556" y="4747120"/>
              <a:ext cx="1362996" cy="391882"/>
              <a:chOff x="6802144" y="5114046"/>
              <a:chExt cx="2102997" cy="604643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6802144" y="5114507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7554255" y="5114046"/>
                <a:ext cx="599711" cy="599686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8305430" y="5119003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6802144" y="5114046"/>
                <a:ext cx="2102997" cy="595190"/>
              </a:xfrm>
              <a:prstGeom prst="rect">
                <a:avLst/>
              </a:prstGeom>
              <a:noFill/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</p:grpSp>
        <p:cxnSp>
          <p:nvCxnSpPr>
            <p:cNvPr id="54" name="Straight Arrow Connector 53"/>
            <p:cNvCxnSpPr>
              <a:stCxn id="52" idx="0"/>
              <a:endCxn id="64" idx="4"/>
            </p:cNvCxnSpPr>
            <p:nvPr/>
          </p:nvCxnSpPr>
          <p:spPr>
            <a:xfrm flipV="1">
              <a:off x="4838054" y="5135789"/>
              <a:ext cx="304" cy="313281"/>
            </a:xfrm>
            <a:prstGeom prst="straightConnector1">
              <a:avLst/>
            </a:prstGeom>
            <a:ln>
              <a:solidFill>
                <a:srgbClr val="66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V="1">
              <a:off x="4832794" y="4424532"/>
              <a:ext cx="11128" cy="296023"/>
            </a:xfrm>
            <a:prstGeom prst="straightConnector1">
              <a:avLst/>
            </a:prstGeom>
            <a:ln>
              <a:solidFill>
                <a:srgbClr val="66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55"/>
            <p:cNvSpPr/>
            <p:nvPr/>
          </p:nvSpPr>
          <p:spPr>
            <a:xfrm>
              <a:off x="5620190" y="5445857"/>
              <a:ext cx="388685" cy="3886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3675268" y="4032949"/>
              <a:ext cx="388685" cy="3886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4162727" y="4032650"/>
              <a:ext cx="388685" cy="3886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5137949" y="4032650"/>
              <a:ext cx="388685" cy="3886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4649579" y="4035862"/>
              <a:ext cx="388685" cy="3886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675268" y="4035863"/>
              <a:ext cx="2341642" cy="385755"/>
            </a:xfrm>
            <a:prstGeom prst="rect">
              <a:avLst/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5628225" y="4032650"/>
              <a:ext cx="388685" cy="3886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864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Stacked </a:t>
            </a:r>
            <a:r>
              <a:rPr lang="en-US" dirty="0" err="1" smtClean="0"/>
              <a:t>Autoencoders</a:t>
            </a:r>
            <a:endParaRPr lang="en-US" dirty="0"/>
          </a:p>
        </p:txBody>
      </p:sp>
      <p:sp>
        <p:nvSpPr>
          <p:cNvPr id="101" name="Content Placeholder 100"/>
          <p:cNvSpPr>
            <a:spLocks noGrp="1"/>
          </p:cNvSpPr>
          <p:nvPr>
            <p:ph idx="1"/>
          </p:nvPr>
        </p:nvSpPr>
        <p:spPr>
          <a:xfrm>
            <a:off x="406404" y="5676375"/>
            <a:ext cx="11176000" cy="98222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Note that decoders can be stacked to produce a generative domain model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059028" y="4083829"/>
            <a:ext cx="9819" cy="261197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2030591" y="4368465"/>
            <a:ext cx="2066155" cy="962311"/>
            <a:chOff x="421737" y="4950927"/>
            <a:chExt cx="2341642" cy="1090619"/>
          </a:xfrm>
        </p:grpSpPr>
        <p:grpSp>
          <p:nvGrpSpPr>
            <p:cNvPr id="10" name="Group 9"/>
            <p:cNvGrpSpPr/>
            <p:nvPr/>
          </p:nvGrpSpPr>
          <p:grpSpPr>
            <a:xfrm>
              <a:off x="911060" y="4950927"/>
              <a:ext cx="1362996" cy="391882"/>
              <a:chOff x="6802144" y="5114046"/>
              <a:chExt cx="2102997" cy="604643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6802144" y="5114507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7554255" y="5114046"/>
                <a:ext cx="599711" cy="599686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8305430" y="5119003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802144" y="5114046"/>
                <a:ext cx="2102997" cy="595190"/>
              </a:xfrm>
              <a:prstGeom prst="rect">
                <a:avLst/>
              </a:prstGeom>
              <a:noFill/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421737" y="5339596"/>
              <a:ext cx="2341642" cy="701950"/>
              <a:chOff x="421737" y="5339596"/>
              <a:chExt cx="2341642" cy="70195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421737" y="5649963"/>
                <a:ext cx="388685" cy="38866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909196" y="5649664"/>
                <a:ext cx="388685" cy="38866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1884418" y="5649664"/>
                <a:ext cx="388685" cy="38866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1396048" y="5652877"/>
                <a:ext cx="388685" cy="38866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21737" y="5652877"/>
                <a:ext cx="2341642" cy="385755"/>
              </a:xfrm>
              <a:prstGeom prst="rect">
                <a:avLst/>
              </a:prstGeom>
              <a:noFill/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cxnSp>
            <p:nvCxnSpPr>
              <p:cNvPr id="11" name="Straight Arrow Connector 10"/>
              <p:cNvCxnSpPr>
                <a:stCxn id="9" idx="0"/>
                <a:endCxn id="21" idx="4"/>
              </p:cNvCxnSpPr>
              <p:nvPr/>
            </p:nvCxnSpPr>
            <p:spPr>
              <a:xfrm flipV="1">
                <a:off x="1592558" y="5339596"/>
                <a:ext cx="304" cy="313281"/>
              </a:xfrm>
              <a:prstGeom prst="straightConnector1">
                <a:avLst/>
              </a:prstGeom>
              <a:ln>
                <a:solidFill>
                  <a:srgbClr val="660066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/>
              <p:cNvSpPr/>
              <p:nvPr/>
            </p:nvSpPr>
            <p:spPr>
              <a:xfrm>
                <a:off x="2374694" y="5649664"/>
                <a:ext cx="388685" cy="38866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</p:grpSp>
      </p:grpSp>
      <p:sp>
        <p:nvSpPr>
          <p:cNvPr id="14" name="Oval 13"/>
          <p:cNvSpPr/>
          <p:nvPr/>
        </p:nvSpPr>
        <p:spPr>
          <a:xfrm>
            <a:off x="2037682" y="3738315"/>
            <a:ext cx="342957" cy="34294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71" dirty="0">
              <a:solidFill>
                <a:srgbClr val="7030A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467793" y="3738051"/>
            <a:ext cx="342957" cy="34294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71" dirty="0">
              <a:solidFill>
                <a:srgbClr val="7030A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328283" y="3738051"/>
            <a:ext cx="342957" cy="34294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71" dirty="0">
              <a:solidFill>
                <a:srgbClr val="7030A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897368" y="3740886"/>
            <a:ext cx="342957" cy="34294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71" dirty="0">
              <a:solidFill>
                <a:srgbClr val="7030A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37681" y="3740886"/>
            <a:ext cx="2066155" cy="340372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71" dirty="0">
              <a:solidFill>
                <a:srgbClr val="7030A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760879" y="3738051"/>
            <a:ext cx="342957" cy="34294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71" dirty="0">
              <a:solidFill>
                <a:srgbClr val="7030A0"/>
              </a:solidFill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4596392" y="3139317"/>
            <a:ext cx="1209733" cy="947347"/>
            <a:chOff x="3329644" y="3557593"/>
            <a:chExt cx="1371031" cy="1073660"/>
          </a:xfrm>
        </p:grpSpPr>
        <p:sp>
          <p:nvSpPr>
            <p:cNvPr id="25" name="Oval 24"/>
            <p:cNvSpPr/>
            <p:nvPr/>
          </p:nvSpPr>
          <p:spPr>
            <a:xfrm>
              <a:off x="4311990" y="4236457"/>
              <a:ext cx="388685" cy="3886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3329644" y="4239371"/>
              <a:ext cx="388685" cy="3886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3816496" y="4242584"/>
              <a:ext cx="388685" cy="3886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337679" y="4239371"/>
              <a:ext cx="1362996" cy="385755"/>
            </a:xfrm>
            <a:prstGeom prst="rect">
              <a:avLst/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3569674" y="3557593"/>
              <a:ext cx="876144" cy="388968"/>
              <a:chOff x="6802144" y="5114046"/>
              <a:chExt cx="1351822" cy="600147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6802144" y="5114507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7554255" y="5114046"/>
                <a:ext cx="599711" cy="599686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6802144" y="5114046"/>
                <a:ext cx="1348010" cy="595190"/>
              </a:xfrm>
              <a:prstGeom prst="rect">
                <a:avLst/>
              </a:prstGeom>
              <a:noFill/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</p:grpSp>
        <p:cxnSp>
          <p:nvCxnSpPr>
            <p:cNvPr id="31" name="Straight Arrow Connector 30"/>
            <p:cNvCxnSpPr>
              <a:stCxn id="29" idx="0"/>
            </p:cNvCxnSpPr>
            <p:nvPr/>
          </p:nvCxnSpPr>
          <p:spPr>
            <a:xfrm flipH="1" flipV="1">
              <a:off x="4007746" y="3946561"/>
              <a:ext cx="11431" cy="292810"/>
            </a:xfrm>
            <a:prstGeom prst="straightConnector1">
              <a:avLst/>
            </a:prstGeom>
            <a:ln>
              <a:solidFill>
                <a:srgbClr val="66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Arrow Connector 31"/>
          <p:cNvCxnSpPr/>
          <p:nvPr/>
        </p:nvCxnSpPr>
        <p:spPr>
          <a:xfrm flipV="1">
            <a:off x="5194717" y="2839453"/>
            <a:ext cx="9819" cy="261197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4603482" y="2491104"/>
            <a:ext cx="342957" cy="34294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71" dirty="0">
              <a:solidFill>
                <a:srgbClr val="7030A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5033593" y="2490840"/>
            <a:ext cx="342957" cy="34294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71" dirty="0">
              <a:solidFill>
                <a:srgbClr val="7030A0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5463168" y="2493675"/>
            <a:ext cx="342957" cy="34294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71" dirty="0">
              <a:solidFill>
                <a:srgbClr val="7030A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603482" y="2496246"/>
            <a:ext cx="1202644" cy="340372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71" dirty="0">
              <a:solidFill>
                <a:srgbClr val="7030A0"/>
              </a:solidFill>
            </a:endParaRPr>
          </a:p>
        </p:txBody>
      </p:sp>
      <p:sp>
        <p:nvSpPr>
          <p:cNvPr id="51" name="Bent Arrow 50"/>
          <p:cNvSpPr/>
          <p:nvPr/>
        </p:nvSpPr>
        <p:spPr>
          <a:xfrm rot="16200000" flipV="1">
            <a:off x="4378145" y="3755308"/>
            <a:ext cx="526868" cy="1380190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71" dirty="0">
              <a:solidFill>
                <a:srgbClr val="7030A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708908" y="4676565"/>
            <a:ext cx="705578" cy="4182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18" dirty="0">
                <a:solidFill>
                  <a:srgbClr val="FF0000"/>
                </a:solidFill>
              </a:rPr>
              <a:t>copy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6716886" y="2437728"/>
            <a:ext cx="773068" cy="343207"/>
            <a:chOff x="6802144" y="5114046"/>
            <a:chExt cx="1351822" cy="600147"/>
          </a:xfrm>
        </p:grpSpPr>
        <p:sp>
          <p:nvSpPr>
            <p:cNvPr id="54" name="Oval 53"/>
            <p:cNvSpPr/>
            <p:nvPr/>
          </p:nvSpPr>
          <p:spPr>
            <a:xfrm>
              <a:off x="6802144" y="5114507"/>
              <a:ext cx="599711" cy="5996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7554255" y="5114046"/>
              <a:ext cx="599711" cy="59968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802144" y="5114046"/>
              <a:ext cx="1348010" cy="595190"/>
            </a:xfrm>
            <a:prstGeom prst="rect">
              <a:avLst/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</p:grpSp>
      <p:cxnSp>
        <p:nvCxnSpPr>
          <p:cNvPr id="57" name="Straight Arrow Connector 56"/>
          <p:cNvCxnSpPr/>
          <p:nvPr/>
        </p:nvCxnSpPr>
        <p:spPr>
          <a:xfrm flipV="1">
            <a:off x="7103420" y="2138128"/>
            <a:ext cx="9819" cy="261197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654518" y="1171071"/>
            <a:ext cx="872355" cy="1178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59" dirty="0">
                <a:solidFill>
                  <a:srgbClr val="7030A0"/>
                </a:solidFill>
              </a:rPr>
              <a:t>...</a:t>
            </a:r>
          </a:p>
        </p:txBody>
      </p:sp>
      <p:sp>
        <p:nvSpPr>
          <p:cNvPr id="59" name="Bent Arrow 58"/>
          <p:cNvSpPr/>
          <p:nvPr/>
        </p:nvSpPr>
        <p:spPr>
          <a:xfrm rot="16200000" flipV="1">
            <a:off x="6274517" y="2449221"/>
            <a:ext cx="526868" cy="1380190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71" dirty="0">
              <a:solidFill>
                <a:srgbClr val="7030A0"/>
              </a:solidFill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2030440" y="4368465"/>
            <a:ext cx="2066155" cy="962311"/>
            <a:chOff x="421737" y="4950927"/>
            <a:chExt cx="2341642" cy="1090619"/>
          </a:xfrm>
        </p:grpSpPr>
        <p:grpSp>
          <p:nvGrpSpPr>
            <p:cNvPr id="76" name="Group 75"/>
            <p:cNvGrpSpPr/>
            <p:nvPr/>
          </p:nvGrpSpPr>
          <p:grpSpPr>
            <a:xfrm>
              <a:off x="911060" y="4950927"/>
              <a:ext cx="1362996" cy="391882"/>
              <a:chOff x="6802144" y="5114046"/>
              <a:chExt cx="2102997" cy="604643"/>
            </a:xfrm>
          </p:grpSpPr>
          <p:sp>
            <p:nvSpPr>
              <p:cNvPr id="85" name="Oval 84"/>
              <p:cNvSpPr/>
              <p:nvPr/>
            </p:nvSpPr>
            <p:spPr>
              <a:xfrm>
                <a:off x="6802144" y="5114507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7554255" y="5114046"/>
                <a:ext cx="599711" cy="599686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8305430" y="5119003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6802144" y="5114046"/>
                <a:ext cx="2102997" cy="595190"/>
              </a:xfrm>
              <a:prstGeom prst="rect">
                <a:avLst/>
              </a:prstGeom>
              <a:noFill/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421737" y="5339596"/>
              <a:ext cx="2341642" cy="701950"/>
              <a:chOff x="421737" y="5339596"/>
              <a:chExt cx="2341642" cy="701950"/>
            </a:xfrm>
          </p:grpSpPr>
          <p:sp>
            <p:nvSpPr>
              <p:cNvPr id="78" name="Oval 77"/>
              <p:cNvSpPr/>
              <p:nvPr/>
            </p:nvSpPr>
            <p:spPr>
              <a:xfrm>
                <a:off x="421737" y="5649963"/>
                <a:ext cx="388685" cy="38866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909196" y="5649664"/>
                <a:ext cx="388685" cy="38866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1884418" y="5649664"/>
                <a:ext cx="388685" cy="38866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1396048" y="5652877"/>
                <a:ext cx="388685" cy="38866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421737" y="5652877"/>
                <a:ext cx="2341642" cy="385755"/>
              </a:xfrm>
              <a:prstGeom prst="rect">
                <a:avLst/>
              </a:prstGeom>
              <a:noFill/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cxnSp>
            <p:nvCxnSpPr>
              <p:cNvPr id="83" name="Straight Arrow Connector 82"/>
              <p:cNvCxnSpPr>
                <a:stCxn id="82" idx="0"/>
                <a:endCxn id="86" idx="4"/>
              </p:cNvCxnSpPr>
              <p:nvPr/>
            </p:nvCxnSpPr>
            <p:spPr>
              <a:xfrm flipV="1">
                <a:off x="1592558" y="5339596"/>
                <a:ext cx="304" cy="313281"/>
              </a:xfrm>
              <a:prstGeom prst="straightConnector1">
                <a:avLst/>
              </a:prstGeom>
              <a:ln>
                <a:solidFill>
                  <a:srgbClr val="660066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Oval 83"/>
              <p:cNvSpPr/>
              <p:nvPr/>
            </p:nvSpPr>
            <p:spPr>
              <a:xfrm>
                <a:off x="2374694" y="5649664"/>
                <a:ext cx="388685" cy="38866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</p:grpSp>
      </p:grpSp>
      <p:grpSp>
        <p:nvGrpSpPr>
          <p:cNvPr id="90" name="Group 89"/>
          <p:cNvGrpSpPr/>
          <p:nvPr/>
        </p:nvGrpSpPr>
        <p:grpSpPr>
          <a:xfrm>
            <a:off x="4596392" y="3133647"/>
            <a:ext cx="1209733" cy="947347"/>
            <a:chOff x="3329644" y="3557593"/>
            <a:chExt cx="1371031" cy="1073660"/>
          </a:xfrm>
        </p:grpSpPr>
        <p:sp>
          <p:nvSpPr>
            <p:cNvPr id="91" name="Oval 90"/>
            <p:cNvSpPr/>
            <p:nvPr/>
          </p:nvSpPr>
          <p:spPr>
            <a:xfrm>
              <a:off x="4311990" y="4236457"/>
              <a:ext cx="388685" cy="3886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3329644" y="4239371"/>
              <a:ext cx="388685" cy="3886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93" name="Oval 92"/>
            <p:cNvSpPr/>
            <p:nvPr/>
          </p:nvSpPr>
          <p:spPr>
            <a:xfrm>
              <a:off x="3816496" y="4242584"/>
              <a:ext cx="388685" cy="3886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3337679" y="4239371"/>
              <a:ext cx="1362996" cy="385755"/>
            </a:xfrm>
            <a:prstGeom prst="rect">
              <a:avLst/>
            </a:pr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3569674" y="3557593"/>
              <a:ext cx="876144" cy="388968"/>
              <a:chOff x="6802144" y="5114046"/>
              <a:chExt cx="1351822" cy="600147"/>
            </a:xfrm>
          </p:grpSpPr>
          <p:sp>
            <p:nvSpPr>
              <p:cNvPr id="97" name="Oval 96"/>
              <p:cNvSpPr/>
              <p:nvPr/>
            </p:nvSpPr>
            <p:spPr>
              <a:xfrm>
                <a:off x="6802144" y="5114507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7554255" y="5114046"/>
                <a:ext cx="599711" cy="599686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6802144" y="5114046"/>
                <a:ext cx="1348010" cy="595190"/>
              </a:xfrm>
              <a:prstGeom prst="rect">
                <a:avLst/>
              </a:prstGeom>
              <a:noFill/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</p:grpSp>
        <p:cxnSp>
          <p:nvCxnSpPr>
            <p:cNvPr id="96" name="Straight Arrow Connector 95"/>
            <p:cNvCxnSpPr>
              <a:stCxn id="94" idx="0"/>
            </p:cNvCxnSpPr>
            <p:nvPr/>
          </p:nvCxnSpPr>
          <p:spPr>
            <a:xfrm flipH="1" flipV="1">
              <a:off x="4007746" y="3946561"/>
              <a:ext cx="11431" cy="292810"/>
            </a:xfrm>
            <a:prstGeom prst="straightConnector1">
              <a:avLst/>
            </a:prstGeom>
            <a:ln>
              <a:solidFill>
                <a:srgbClr val="66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TextBox 99"/>
          <p:cNvSpPr txBox="1"/>
          <p:nvPr/>
        </p:nvSpPr>
        <p:spPr>
          <a:xfrm>
            <a:off x="9324966" y="4797281"/>
            <a:ext cx="2023631" cy="472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71" b="1" dirty="0">
                <a:solidFill>
                  <a:srgbClr val="7030A0"/>
                </a:solidFill>
              </a:rPr>
              <a:t>deep network</a:t>
            </a:r>
          </a:p>
        </p:txBody>
      </p:sp>
    </p:spTree>
    <p:extLst>
      <p:ext uri="{BB962C8B-B14F-4D97-AF65-F5344CB8AC3E}">
        <p14:creationId xmlns:p14="http://schemas.microsoft.com/office/powerpoint/2010/main" val="166398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826 -0.0007 L 0.5974 -0.1476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51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74 0.00204 L 0.42191 -0.056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9" y="-29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build="p"/>
      <p:bldP spid="10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Restricted Boltzmann Machines (RBMs)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For today, RBM is like an </a:t>
                </a:r>
                <a:r>
                  <a:rPr lang="en-US" dirty="0" err="1" smtClean="0"/>
                  <a:t>autoencoder</a:t>
                </a:r>
                <a:r>
                  <a:rPr lang="en-US" dirty="0" smtClean="0"/>
                  <a:t> with the output layer folded back onto the input.</a:t>
                </a:r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r>
                  <a:rPr lang="en-US" dirty="0" smtClean="0"/>
                  <a:t>We’ll spend a whole class on probabilistic models like RBMs</a:t>
                </a:r>
              </a:p>
              <a:p>
                <a:r>
                  <a:rPr lang="en-US" dirty="0" smtClean="0"/>
                  <a:t>Additional constraints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𝑾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𝒊𝒏</m:t>
                        </m:r>
                        <m:r>
                          <a:rPr lang="en-US" b="1" i="1" smtClean="0">
                            <a:latin typeface="Cambria Math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charset="0"/>
                          </a:rPr>
                          <m:t>𝒕𝒐</m:t>
                        </m:r>
                        <m:r>
                          <a:rPr lang="en-US" b="1" i="1" smtClean="0">
                            <a:latin typeface="Cambria Math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charset="0"/>
                          </a:rPr>
                          <m:t>𝒉𝒊𝒅</m:t>
                        </m:r>
                        <m:r>
                          <a:rPr lang="en-US" b="1" i="1" smtClean="0">
                            <a:latin typeface="Cambria Math" charset="0"/>
                          </a:rPr>
                          <m:t> </m:t>
                        </m:r>
                      </m:sub>
                    </m:sSub>
                    <m:r>
                      <a:rPr lang="en-US" b="1" i="1" smtClean="0">
                        <a:latin typeface="Cambria Math" charset="0"/>
                      </a:rPr>
                      <m:t>=</m:t>
                    </m:r>
                    <m:sSubSup>
                      <m:sSubSup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 charset="0"/>
                          </a:rPr>
                          <m:t>𝑾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𝒉𝒊𝒅</m:t>
                        </m:r>
                        <m:r>
                          <a:rPr lang="en-US" b="1" i="1" smtClean="0">
                            <a:latin typeface="Cambria Math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charset="0"/>
                          </a:rPr>
                          <m:t>𝒕𝒐</m:t>
                        </m:r>
                        <m:r>
                          <a:rPr lang="en-US" b="1" i="1" smtClean="0">
                            <a:latin typeface="Cambria Math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charset="0"/>
                          </a:rPr>
                          <m:t>𝒐𝒖𝒕</m:t>
                        </m:r>
                      </m:sub>
                      <m:sup>
                        <m:r>
                          <a:rPr lang="en-US" b="1" i="0" smtClean="0">
                            <a:latin typeface="Cambria Math" charset="0"/>
                          </a:rPr>
                          <m:t>𝐓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probabilistic neurons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3247839" y="1976139"/>
            <a:ext cx="5696323" cy="1592726"/>
            <a:chOff x="3673822" y="2635722"/>
            <a:chExt cx="5696323" cy="1592726"/>
          </a:xfrm>
        </p:grpSpPr>
        <p:grpSp>
          <p:nvGrpSpPr>
            <p:cNvPr id="43" name="Group 42"/>
            <p:cNvGrpSpPr/>
            <p:nvPr/>
          </p:nvGrpSpPr>
          <p:grpSpPr>
            <a:xfrm>
              <a:off x="3673822" y="2635722"/>
              <a:ext cx="2073244" cy="1592726"/>
              <a:chOff x="3667233" y="4032650"/>
              <a:chExt cx="2349677" cy="1805089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3667233" y="5446156"/>
                <a:ext cx="388685" cy="38866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4154692" y="5445857"/>
                <a:ext cx="388685" cy="38866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5129914" y="5445857"/>
                <a:ext cx="388685" cy="38866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4641544" y="5449070"/>
                <a:ext cx="388685" cy="38866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667233" y="5449070"/>
                <a:ext cx="2341642" cy="385755"/>
              </a:xfrm>
              <a:prstGeom prst="rect">
                <a:avLst/>
              </a:prstGeom>
              <a:noFill/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grpSp>
            <p:nvGrpSpPr>
              <p:cNvPr id="6" name="Group 5"/>
              <p:cNvGrpSpPr/>
              <p:nvPr/>
            </p:nvGrpSpPr>
            <p:grpSpPr>
              <a:xfrm>
                <a:off x="4156556" y="4747120"/>
                <a:ext cx="1362996" cy="391882"/>
                <a:chOff x="6802144" y="5114046"/>
                <a:chExt cx="2102997" cy="604643"/>
              </a:xfrm>
            </p:grpSpPr>
            <p:sp>
              <p:nvSpPr>
                <p:cNvPr id="26" name="Oval 25"/>
                <p:cNvSpPr/>
                <p:nvPr/>
              </p:nvSpPr>
              <p:spPr>
                <a:xfrm>
                  <a:off x="6802144" y="5114507"/>
                  <a:ext cx="599711" cy="59968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71" dirty="0"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7554255" y="5114046"/>
                  <a:ext cx="599711" cy="599686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71" dirty="0"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8305430" y="5119003"/>
                  <a:ext cx="599711" cy="59968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71" dirty="0"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6802144" y="5114046"/>
                  <a:ext cx="2102997" cy="595190"/>
                </a:xfrm>
                <a:prstGeom prst="rect">
                  <a:avLst/>
                </a:prstGeom>
                <a:noFill/>
                <a:ln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71" dirty="0">
                    <a:solidFill>
                      <a:srgbClr val="7030A0"/>
                    </a:solidFill>
                  </a:endParaRPr>
                </a:p>
              </p:txBody>
            </p:sp>
          </p:grpSp>
          <p:cxnSp>
            <p:nvCxnSpPr>
              <p:cNvPr id="9" name="Straight Arrow Connector 8"/>
              <p:cNvCxnSpPr>
                <a:stCxn id="34" idx="0"/>
                <a:endCxn id="27" idx="4"/>
              </p:cNvCxnSpPr>
              <p:nvPr/>
            </p:nvCxnSpPr>
            <p:spPr>
              <a:xfrm flipV="1">
                <a:off x="4838054" y="5135789"/>
                <a:ext cx="304" cy="313281"/>
              </a:xfrm>
              <a:prstGeom prst="straightConnector1">
                <a:avLst/>
              </a:prstGeom>
              <a:ln>
                <a:solidFill>
                  <a:srgbClr val="660066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flipV="1">
                <a:off x="4832794" y="4424532"/>
                <a:ext cx="11128" cy="296023"/>
              </a:xfrm>
              <a:prstGeom prst="straightConnector1">
                <a:avLst/>
              </a:prstGeom>
              <a:ln>
                <a:solidFill>
                  <a:srgbClr val="660066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Oval 34"/>
              <p:cNvSpPr/>
              <p:nvPr/>
            </p:nvSpPr>
            <p:spPr>
              <a:xfrm>
                <a:off x="5620190" y="5445857"/>
                <a:ext cx="388685" cy="38866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675268" y="4032949"/>
                <a:ext cx="388685" cy="38866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4162727" y="4032650"/>
                <a:ext cx="388685" cy="38866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137949" y="4032650"/>
                <a:ext cx="388685" cy="38866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4649579" y="4035863"/>
                <a:ext cx="388685" cy="38866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675268" y="4035863"/>
                <a:ext cx="2341642" cy="385755"/>
              </a:xfrm>
              <a:prstGeom prst="rect">
                <a:avLst/>
              </a:prstGeom>
              <a:noFill/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5628225" y="4032650"/>
                <a:ext cx="388685" cy="38866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7303991" y="3263307"/>
              <a:ext cx="2066154" cy="962312"/>
              <a:chOff x="3667233" y="4747120"/>
              <a:chExt cx="2341642" cy="1090619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3667233" y="5446156"/>
                <a:ext cx="388685" cy="38866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4154692" y="5445857"/>
                <a:ext cx="388685" cy="38866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5129914" y="5445857"/>
                <a:ext cx="388685" cy="38866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641544" y="5449070"/>
                <a:ext cx="388685" cy="38866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3667233" y="5449070"/>
                <a:ext cx="2341642" cy="385755"/>
              </a:xfrm>
              <a:prstGeom prst="rect">
                <a:avLst/>
              </a:prstGeom>
              <a:noFill/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grpSp>
            <p:nvGrpSpPr>
              <p:cNvPr id="47" name="Group 46"/>
              <p:cNvGrpSpPr/>
              <p:nvPr/>
            </p:nvGrpSpPr>
            <p:grpSpPr>
              <a:xfrm>
                <a:off x="4156556" y="4747120"/>
                <a:ext cx="1362996" cy="391882"/>
                <a:chOff x="6802144" y="5114046"/>
                <a:chExt cx="2102997" cy="604643"/>
              </a:xfrm>
            </p:grpSpPr>
            <p:sp>
              <p:nvSpPr>
                <p:cNvPr id="57" name="Oval 56"/>
                <p:cNvSpPr/>
                <p:nvPr/>
              </p:nvSpPr>
              <p:spPr>
                <a:xfrm>
                  <a:off x="6802144" y="5114507"/>
                  <a:ext cx="599711" cy="59968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71" dirty="0"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7554255" y="5114046"/>
                  <a:ext cx="599711" cy="599686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71" dirty="0"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8305430" y="5119003"/>
                  <a:ext cx="599711" cy="59968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71" dirty="0"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6802144" y="5114046"/>
                  <a:ext cx="2102997" cy="595190"/>
                </a:xfrm>
                <a:prstGeom prst="rect">
                  <a:avLst/>
                </a:prstGeom>
                <a:noFill/>
                <a:ln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71" dirty="0">
                    <a:solidFill>
                      <a:srgbClr val="7030A0"/>
                    </a:solidFill>
                  </a:endParaRPr>
                </a:p>
              </p:txBody>
            </p:sp>
          </p:grpSp>
          <p:cxnSp>
            <p:nvCxnSpPr>
              <p:cNvPr id="48" name="Straight Arrow Connector 47"/>
              <p:cNvCxnSpPr/>
              <p:nvPr/>
            </p:nvCxnSpPr>
            <p:spPr>
              <a:xfrm flipV="1">
                <a:off x="4937810" y="5135789"/>
                <a:ext cx="304" cy="313281"/>
              </a:xfrm>
              <a:prstGeom prst="straightConnector1">
                <a:avLst/>
              </a:prstGeom>
              <a:ln>
                <a:solidFill>
                  <a:srgbClr val="660066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 flipH="1">
                <a:off x="4781473" y="5141354"/>
                <a:ext cx="1873" cy="310629"/>
              </a:xfrm>
              <a:prstGeom prst="straightConnector1">
                <a:avLst/>
              </a:prstGeom>
              <a:ln>
                <a:solidFill>
                  <a:srgbClr val="660066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Oval 49"/>
              <p:cNvSpPr/>
              <p:nvPr/>
            </p:nvSpPr>
            <p:spPr>
              <a:xfrm>
                <a:off x="5620190" y="5445857"/>
                <a:ext cx="388685" cy="38866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6478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 of ImageNet Challenge Winner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6"/>
          <a:stretch/>
        </p:blipFill>
        <p:spPr>
          <a:xfrm>
            <a:off x="2764695" y="1759644"/>
            <a:ext cx="6514132" cy="4367172"/>
          </a:xfrm>
        </p:spPr>
      </p:pic>
      <p:sp>
        <p:nvSpPr>
          <p:cNvPr id="5" name="TextBox 4"/>
          <p:cNvSpPr txBox="1"/>
          <p:nvPr/>
        </p:nvSpPr>
        <p:spPr>
          <a:xfrm>
            <a:off x="6653093" y="6554477"/>
            <a:ext cx="3423245" cy="391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41" b="1" dirty="0">
                <a:solidFill>
                  <a:schemeClr val="bg1">
                    <a:lumMod val="50000"/>
                  </a:schemeClr>
                </a:solidFill>
              </a:rPr>
              <a:t>source: http://</a:t>
            </a:r>
            <a:r>
              <a:rPr lang="en-US" sz="1941" b="1" dirty="0" err="1">
                <a:solidFill>
                  <a:schemeClr val="bg1">
                    <a:lumMod val="50000"/>
                  </a:schemeClr>
                </a:solidFill>
              </a:rPr>
              <a:t>chatbotslife.com</a:t>
            </a:r>
            <a:endParaRPr lang="en-US" sz="1941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36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Trick From Long Ago To Avoid Local Optima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4" y="1371604"/>
            <a:ext cx="10989306" cy="47545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Add direct connections from input to output </a:t>
            </a:r>
            <a:r>
              <a:rPr lang="en-US" dirty="0" smtClean="0"/>
              <a:t>layer</a:t>
            </a:r>
            <a:endParaRPr lang="en-US" dirty="0" smtClean="0"/>
          </a:p>
          <a:p>
            <a:r>
              <a:rPr lang="en-US" dirty="0" smtClean="0"/>
              <a:t>Easy bits of the mapping are learned by the direct connections</a:t>
            </a:r>
          </a:p>
          <a:p>
            <a:pPr lvl="1"/>
            <a:r>
              <a:rPr lang="en-US" dirty="0" smtClean="0"/>
              <a:t>Easy bit = linear or saturating-linear functions of the input</a:t>
            </a:r>
          </a:p>
          <a:p>
            <a:pPr lvl="1"/>
            <a:r>
              <a:rPr lang="en-US" dirty="0" smtClean="0"/>
              <a:t>Often captures 80-90% of the variance in the outputs</a:t>
            </a:r>
          </a:p>
          <a:p>
            <a:r>
              <a:rPr lang="en-US" dirty="0" smtClean="0"/>
              <a:t>Hidden units are reserved for learning the hard bits of the mapping</a:t>
            </a:r>
          </a:p>
          <a:p>
            <a:pPr lvl="1"/>
            <a:r>
              <a:rPr lang="en-US" dirty="0" smtClean="0"/>
              <a:t>They don’t need to learn to copy activations forward for the linear portion of the </a:t>
            </a:r>
            <a:r>
              <a:rPr lang="en-US" dirty="0" smtClean="0"/>
              <a:t>mapping</a:t>
            </a:r>
          </a:p>
          <a:p>
            <a:r>
              <a:rPr lang="en-US" dirty="0" smtClean="0"/>
              <a:t>Problem</a:t>
            </a:r>
          </a:p>
          <a:p>
            <a:pPr lvl="1"/>
            <a:r>
              <a:rPr lang="en-US" dirty="0" smtClean="0"/>
              <a:t>Adds a lot of free parameters</a:t>
            </a:r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>
            <a:off x="10039712" y="1371604"/>
            <a:ext cx="1511617" cy="1671990"/>
            <a:chOff x="9548112" y="1919622"/>
            <a:chExt cx="2034288" cy="2250113"/>
          </a:xfrm>
        </p:grpSpPr>
        <p:grpSp>
          <p:nvGrpSpPr>
            <p:cNvPr id="40" name="Group 39"/>
            <p:cNvGrpSpPr/>
            <p:nvPr/>
          </p:nvGrpSpPr>
          <p:grpSpPr>
            <a:xfrm>
              <a:off x="9554048" y="1919622"/>
              <a:ext cx="2028352" cy="2250113"/>
              <a:chOff x="9554048" y="2560505"/>
              <a:chExt cx="694333" cy="770245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9554048" y="3183891"/>
                <a:ext cx="145772" cy="14576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9736864" y="3183779"/>
                <a:ext cx="145772" cy="14576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10102609" y="3183779"/>
                <a:ext cx="145772" cy="14576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9919452" y="3184984"/>
                <a:ext cx="145772" cy="14576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9554048" y="3184984"/>
                <a:ext cx="694333" cy="144673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9645627" y="2871596"/>
                <a:ext cx="511176" cy="146971"/>
                <a:chOff x="6802144" y="5114046"/>
                <a:chExt cx="2102997" cy="604643"/>
              </a:xfrm>
            </p:grpSpPr>
            <p:sp>
              <p:nvSpPr>
                <p:cNvPr id="36" name="Oval 35"/>
                <p:cNvSpPr/>
                <p:nvPr/>
              </p:nvSpPr>
              <p:spPr>
                <a:xfrm>
                  <a:off x="6802144" y="5114507"/>
                  <a:ext cx="599711" cy="59968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71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7554255" y="5114046"/>
                  <a:ext cx="599711" cy="599686"/>
                </a:xfrm>
                <a:prstGeom prst="ellipse">
                  <a:avLst/>
                </a:prstGeom>
                <a:noFill/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71" dirty="0">
                    <a:ln>
                      <a:solidFill>
                        <a:srgbClr val="FF0000"/>
                      </a:solidFill>
                    </a:ln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8305430" y="5119003"/>
                  <a:ext cx="599711" cy="59968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71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6802144" y="5114046"/>
                  <a:ext cx="2102997" cy="595190"/>
                </a:xfrm>
                <a:prstGeom prst="rect">
                  <a:avLst/>
                </a:prstGeom>
                <a:noFill/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71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9645627" y="2560505"/>
                <a:ext cx="511176" cy="146971"/>
                <a:chOff x="6802144" y="3984764"/>
                <a:chExt cx="2102997" cy="604643"/>
              </a:xfrm>
            </p:grpSpPr>
            <p:sp>
              <p:nvSpPr>
                <p:cNvPr id="32" name="Oval 31"/>
                <p:cNvSpPr/>
                <p:nvPr/>
              </p:nvSpPr>
              <p:spPr>
                <a:xfrm>
                  <a:off x="6802144" y="3985225"/>
                  <a:ext cx="599711" cy="59968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71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7554255" y="3984764"/>
                  <a:ext cx="599711" cy="59968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71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8305430" y="3989721"/>
                  <a:ext cx="599711" cy="59968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71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6802144" y="3984764"/>
                  <a:ext cx="2102997" cy="595190"/>
                </a:xfrm>
                <a:prstGeom prst="rect">
                  <a:avLst/>
                </a:prstGeom>
                <a:noFill/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71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p:grpSp>
          <p:cxnSp>
            <p:nvCxnSpPr>
              <p:cNvPr id="13" name="Straight Arrow Connector 12"/>
              <p:cNvCxnSpPr/>
              <p:nvPr/>
            </p:nvCxnSpPr>
            <p:spPr>
              <a:xfrm flipV="1">
                <a:off x="9901214" y="2705178"/>
                <a:ext cx="0" cy="166418"/>
              </a:xfrm>
              <a:prstGeom prst="straightConnector1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V="1">
                <a:off x="9899184" y="3016213"/>
                <a:ext cx="4060" cy="168771"/>
              </a:xfrm>
              <a:prstGeom prst="straightConnector1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Freeform 41"/>
            <p:cNvSpPr/>
            <p:nvPr/>
          </p:nvSpPr>
          <p:spPr>
            <a:xfrm>
              <a:off x="9548112" y="2356701"/>
              <a:ext cx="1000482" cy="1395167"/>
            </a:xfrm>
            <a:custGeom>
              <a:avLst/>
              <a:gdLst>
                <a:gd name="connsiteX0" fmla="*/ 1277675 w 1277675"/>
                <a:gd name="connsiteY0" fmla="*/ 1395167 h 1395167"/>
                <a:gd name="connsiteX1" fmla="*/ 184166 w 1277675"/>
                <a:gd name="connsiteY1" fmla="*/ 1065229 h 1395167"/>
                <a:gd name="connsiteX2" fmla="*/ 61617 w 1277675"/>
                <a:gd name="connsiteY2" fmla="*/ 443060 h 1395167"/>
                <a:gd name="connsiteX3" fmla="*/ 825188 w 1277675"/>
                <a:gd name="connsiteY3" fmla="*/ 0 h 139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7675" h="1395167">
                  <a:moveTo>
                    <a:pt x="1277675" y="1395167"/>
                  </a:moveTo>
                  <a:cubicBezTo>
                    <a:pt x="832258" y="1309540"/>
                    <a:pt x="386842" y="1223914"/>
                    <a:pt x="184166" y="1065229"/>
                  </a:cubicBezTo>
                  <a:cubicBezTo>
                    <a:pt x="-18510" y="906544"/>
                    <a:pt x="-45220" y="620598"/>
                    <a:pt x="61617" y="443060"/>
                  </a:cubicBezTo>
                  <a:cubicBezTo>
                    <a:pt x="168454" y="265522"/>
                    <a:pt x="825188" y="0"/>
                    <a:pt x="825188" y="0"/>
                  </a:cubicBezTo>
                </a:path>
              </a:pathLst>
            </a:custGeom>
            <a:noFill/>
            <a:ln w="25400">
              <a:solidFill>
                <a:srgbClr val="663F00"/>
              </a:solidFill>
              <a:tailEnd type="arrow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8417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Latest Tricks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Novel architectures that</a:t>
            </a:r>
          </a:p>
          <a:p>
            <a:pPr lvl="1"/>
            <a:r>
              <a:rPr lang="en-US" dirty="0"/>
              <a:t>skip layers</a:t>
            </a:r>
          </a:p>
          <a:p>
            <a:pPr lvl="1"/>
            <a:r>
              <a:rPr lang="en-US" dirty="0"/>
              <a:t>have linear connectivity between </a:t>
            </a:r>
            <a:r>
              <a:rPr lang="en-US" dirty="0" smtClean="0"/>
              <a:t>layers</a:t>
            </a:r>
          </a:p>
          <a:p>
            <a:r>
              <a:rPr lang="en-US" dirty="0" smtClean="0"/>
              <a:t>Advantage over direct-connection architectures</a:t>
            </a:r>
          </a:p>
          <a:p>
            <a:pPr lvl="1"/>
            <a:r>
              <a:rPr lang="en-US" dirty="0" smtClean="0"/>
              <a:t>no/few additional free parameters</a:t>
            </a:r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8050892" y="4194814"/>
            <a:ext cx="1511617" cy="1671990"/>
            <a:chOff x="9548112" y="1919622"/>
            <a:chExt cx="2034288" cy="2250113"/>
          </a:xfrm>
        </p:grpSpPr>
        <p:grpSp>
          <p:nvGrpSpPr>
            <p:cNvPr id="5" name="Group 4"/>
            <p:cNvGrpSpPr/>
            <p:nvPr/>
          </p:nvGrpSpPr>
          <p:grpSpPr>
            <a:xfrm>
              <a:off x="9554048" y="1919622"/>
              <a:ext cx="2028352" cy="2250113"/>
              <a:chOff x="9554048" y="2560505"/>
              <a:chExt cx="694333" cy="770245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9554048" y="3183891"/>
                <a:ext cx="145772" cy="14576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9736864" y="3183779"/>
                <a:ext cx="145772" cy="14576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10102609" y="3183779"/>
                <a:ext cx="145772" cy="14576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9919452" y="3184984"/>
                <a:ext cx="145772" cy="14576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9554048" y="3184984"/>
                <a:ext cx="694333" cy="144673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9645627" y="2871596"/>
                <a:ext cx="511176" cy="146971"/>
                <a:chOff x="6802144" y="5114046"/>
                <a:chExt cx="2102997" cy="604643"/>
              </a:xfrm>
            </p:grpSpPr>
            <p:sp>
              <p:nvSpPr>
                <p:cNvPr id="20" name="Oval 19"/>
                <p:cNvSpPr/>
                <p:nvPr/>
              </p:nvSpPr>
              <p:spPr>
                <a:xfrm>
                  <a:off x="6802144" y="5114507"/>
                  <a:ext cx="599711" cy="59968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71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7554255" y="5114046"/>
                  <a:ext cx="599711" cy="599686"/>
                </a:xfrm>
                <a:prstGeom prst="ellipse">
                  <a:avLst/>
                </a:prstGeom>
                <a:noFill/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71" dirty="0">
                    <a:ln>
                      <a:solidFill>
                        <a:srgbClr val="FF0000"/>
                      </a:solidFill>
                    </a:ln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8305430" y="5119003"/>
                  <a:ext cx="599711" cy="59968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71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6802144" y="5114046"/>
                  <a:ext cx="2102997" cy="595190"/>
                </a:xfrm>
                <a:prstGeom prst="rect">
                  <a:avLst/>
                </a:prstGeom>
                <a:noFill/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71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9645627" y="2560505"/>
                <a:ext cx="511176" cy="146971"/>
                <a:chOff x="6802144" y="3984764"/>
                <a:chExt cx="2102997" cy="604643"/>
              </a:xfrm>
            </p:grpSpPr>
            <p:sp>
              <p:nvSpPr>
                <p:cNvPr id="16" name="Oval 15"/>
                <p:cNvSpPr/>
                <p:nvPr/>
              </p:nvSpPr>
              <p:spPr>
                <a:xfrm>
                  <a:off x="6802144" y="3985225"/>
                  <a:ext cx="599711" cy="59968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71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7554255" y="3984764"/>
                  <a:ext cx="599711" cy="59968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71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8305430" y="3989721"/>
                  <a:ext cx="599711" cy="59968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71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6802144" y="3984764"/>
                  <a:ext cx="2102997" cy="595190"/>
                </a:xfrm>
                <a:prstGeom prst="rect">
                  <a:avLst/>
                </a:prstGeom>
                <a:noFill/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71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p:grpSp>
          <p:cxnSp>
            <p:nvCxnSpPr>
              <p:cNvPr id="14" name="Straight Arrow Connector 13"/>
              <p:cNvCxnSpPr/>
              <p:nvPr/>
            </p:nvCxnSpPr>
            <p:spPr>
              <a:xfrm flipV="1">
                <a:off x="9901214" y="2705178"/>
                <a:ext cx="0" cy="166418"/>
              </a:xfrm>
              <a:prstGeom prst="straightConnector1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V="1">
                <a:off x="9899184" y="3016213"/>
                <a:ext cx="4060" cy="168771"/>
              </a:xfrm>
              <a:prstGeom prst="straightConnector1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Freeform 5"/>
            <p:cNvSpPr/>
            <p:nvPr/>
          </p:nvSpPr>
          <p:spPr>
            <a:xfrm>
              <a:off x="9548112" y="2356701"/>
              <a:ext cx="1000482" cy="1395167"/>
            </a:xfrm>
            <a:custGeom>
              <a:avLst/>
              <a:gdLst>
                <a:gd name="connsiteX0" fmla="*/ 1277675 w 1277675"/>
                <a:gd name="connsiteY0" fmla="*/ 1395167 h 1395167"/>
                <a:gd name="connsiteX1" fmla="*/ 184166 w 1277675"/>
                <a:gd name="connsiteY1" fmla="*/ 1065229 h 1395167"/>
                <a:gd name="connsiteX2" fmla="*/ 61617 w 1277675"/>
                <a:gd name="connsiteY2" fmla="*/ 443060 h 1395167"/>
                <a:gd name="connsiteX3" fmla="*/ 825188 w 1277675"/>
                <a:gd name="connsiteY3" fmla="*/ 0 h 139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7675" h="1395167">
                  <a:moveTo>
                    <a:pt x="1277675" y="1395167"/>
                  </a:moveTo>
                  <a:cubicBezTo>
                    <a:pt x="832258" y="1309540"/>
                    <a:pt x="386842" y="1223914"/>
                    <a:pt x="184166" y="1065229"/>
                  </a:cubicBezTo>
                  <a:cubicBezTo>
                    <a:pt x="-18510" y="906544"/>
                    <a:pt x="-45220" y="620598"/>
                    <a:pt x="61617" y="443060"/>
                  </a:cubicBezTo>
                  <a:cubicBezTo>
                    <a:pt x="168454" y="265522"/>
                    <a:pt x="825188" y="0"/>
                    <a:pt x="825188" y="0"/>
                  </a:cubicBezTo>
                </a:path>
              </a:pathLst>
            </a:custGeom>
            <a:noFill/>
            <a:ln w="25400">
              <a:solidFill>
                <a:srgbClr val="663F00"/>
              </a:solidFill>
              <a:tailEnd type="arrow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898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Stop At One Hidden Layer?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E.g., vision hierarchy for recognizing </a:t>
            </a:r>
            <a:r>
              <a:rPr lang="en-US" dirty="0" err="1" smtClean="0"/>
              <a:t>handprinted</a:t>
            </a:r>
            <a:r>
              <a:rPr lang="en-US" dirty="0" smtClean="0"/>
              <a:t> text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Word		output layer</a:t>
            </a:r>
          </a:p>
          <a:p>
            <a:pPr lvl="2"/>
            <a:r>
              <a:rPr lang="en-US" dirty="0" smtClean="0"/>
              <a:t>Character		hidden layer 3</a:t>
            </a:r>
          </a:p>
          <a:p>
            <a:pPr lvl="2"/>
            <a:r>
              <a:rPr lang="en-US" dirty="0" smtClean="0"/>
              <a:t>Stroke		hidden layer 2</a:t>
            </a:r>
          </a:p>
          <a:p>
            <a:pPr lvl="2"/>
            <a:r>
              <a:rPr lang="en-US" dirty="0" smtClean="0"/>
              <a:t>Edge		hidden layer 1</a:t>
            </a:r>
          </a:p>
          <a:p>
            <a:pPr lvl="2"/>
            <a:r>
              <a:rPr lang="en-US" dirty="0" smtClean="0"/>
              <a:t>Pixel		input layer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8215872" y="2344895"/>
            <a:ext cx="1633558" cy="2781094"/>
            <a:chOff x="6737937" y="2543530"/>
            <a:chExt cx="2856514" cy="4863146"/>
          </a:xfrm>
        </p:grpSpPr>
        <p:grpSp>
          <p:nvGrpSpPr>
            <p:cNvPr id="38" name="Group 37"/>
            <p:cNvGrpSpPr/>
            <p:nvPr/>
          </p:nvGrpSpPr>
          <p:grpSpPr>
            <a:xfrm>
              <a:off x="6737937" y="6802033"/>
              <a:ext cx="2856514" cy="604643"/>
              <a:chOff x="6408684" y="6200790"/>
              <a:chExt cx="2856514" cy="604643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6408684" y="6201251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7160795" y="6200790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8665487" y="6200790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7911970" y="6205747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6408684" y="6205747"/>
                <a:ext cx="2856514" cy="595190"/>
              </a:xfrm>
              <a:prstGeom prst="rect">
                <a:avLst/>
              </a:prstGeom>
              <a:noFill/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7131397" y="5750564"/>
              <a:ext cx="2102997" cy="604643"/>
              <a:chOff x="6802144" y="5114046"/>
              <a:chExt cx="2102997" cy="60464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6802144" y="5114507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7554255" y="5114046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8305430" y="5119003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6802144" y="5114046"/>
                <a:ext cx="2102997" cy="595190"/>
              </a:xfrm>
              <a:prstGeom prst="rect">
                <a:avLst/>
              </a:prstGeom>
              <a:noFill/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7114695" y="4694138"/>
              <a:ext cx="2102997" cy="604643"/>
              <a:chOff x="6802144" y="3984764"/>
              <a:chExt cx="2102997" cy="604643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6802144" y="3985225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7554255" y="3984764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8305430" y="3989721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802144" y="3984764"/>
                <a:ext cx="2102997" cy="595190"/>
              </a:xfrm>
              <a:prstGeom prst="rect">
                <a:avLst/>
              </a:prstGeom>
              <a:noFill/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7131397" y="3637712"/>
              <a:ext cx="2102997" cy="604643"/>
              <a:chOff x="6802144" y="2949551"/>
              <a:chExt cx="2102997" cy="604643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6802144" y="2950012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7554255" y="2949551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8305430" y="2954508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6802144" y="2949551"/>
                <a:ext cx="2102997" cy="595190"/>
              </a:xfrm>
              <a:prstGeom prst="rect">
                <a:avLst/>
              </a:prstGeom>
              <a:noFill/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</p:grpSp>
        <p:cxnSp>
          <p:nvCxnSpPr>
            <p:cNvPr id="40" name="Straight Arrow Connector 39"/>
            <p:cNvCxnSpPr>
              <a:stCxn id="27" idx="0"/>
              <a:endCxn id="9" idx="4"/>
            </p:cNvCxnSpPr>
            <p:nvPr/>
          </p:nvCxnSpPr>
          <p:spPr>
            <a:xfrm flipV="1">
              <a:off x="8166194" y="6350250"/>
              <a:ext cx="17170" cy="456740"/>
            </a:xfrm>
            <a:prstGeom prst="straightConnector1">
              <a:avLst/>
            </a:prstGeom>
            <a:ln>
              <a:solidFill>
                <a:srgbClr val="66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8174779" y="5298781"/>
              <a:ext cx="17170" cy="456740"/>
            </a:xfrm>
            <a:prstGeom prst="straightConnector1">
              <a:avLst/>
            </a:prstGeom>
            <a:ln>
              <a:solidFill>
                <a:srgbClr val="66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8174312" y="4242355"/>
              <a:ext cx="17170" cy="456740"/>
            </a:xfrm>
            <a:prstGeom prst="straightConnector1">
              <a:avLst/>
            </a:prstGeom>
            <a:ln>
              <a:solidFill>
                <a:srgbClr val="66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oup 44"/>
            <p:cNvGrpSpPr/>
            <p:nvPr/>
          </p:nvGrpSpPr>
          <p:grpSpPr>
            <a:xfrm>
              <a:off x="7189724" y="2543530"/>
              <a:ext cx="2102997" cy="604643"/>
              <a:chOff x="6802144" y="2949551"/>
              <a:chExt cx="2102997" cy="604643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6802144" y="2950012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7554255" y="2949551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8305430" y="2954508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802144" y="2949551"/>
                <a:ext cx="2102997" cy="595190"/>
              </a:xfrm>
              <a:prstGeom prst="rect">
                <a:avLst/>
              </a:prstGeom>
              <a:noFill/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</p:grpSp>
        <p:cxnSp>
          <p:nvCxnSpPr>
            <p:cNvPr id="50" name="Straight Arrow Connector 49"/>
            <p:cNvCxnSpPr/>
            <p:nvPr/>
          </p:nvCxnSpPr>
          <p:spPr>
            <a:xfrm flipV="1">
              <a:off x="8232639" y="3148173"/>
              <a:ext cx="17170" cy="456740"/>
            </a:xfrm>
            <a:prstGeom prst="straightConnector1">
              <a:avLst/>
            </a:prstGeom>
            <a:ln>
              <a:solidFill>
                <a:srgbClr val="66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5089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Deep </a:t>
            </a:r>
            <a:r>
              <a:rPr lang="en-US" dirty="0" smtClean="0"/>
              <a:t>Residual Networks (</a:t>
            </a:r>
            <a:r>
              <a:rPr lang="en-US" dirty="0" err="1" smtClean="0"/>
              <a:t>ResNet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Add linear short-cut connections to architecture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Basic building block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ℱ</m:t>
                    </m:r>
                    <m:d>
                      <m:dPr>
                        <m:ctrlPr>
                          <a:rPr lang="en-US" sz="24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𝒙</m:t>
                        </m:r>
                      </m:e>
                    </m:d>
                    <m:r>
                      <a:rPr lang="en-US" sz="24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4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𝑾</m:t>
                        </m:r>
                      </m:e>
                      <m:sub>
                        <m:r>
                          <a:rPr lang="en-US" sz="24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𝟐</m:t>
                        </m:r>
                      </m:sub>
                    </m:sSub>
                    <m:r>
                      <a:rPr lang="en-US" sz="24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𝝈</m:t>
                    </m:r>
                    <m:d>
                      <m:dPr>
                        <m:ctrlPr>
                          <a:rPr lang="mr-IN" sz="24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𝑾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4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𝒙</m:t>
                        </m:r>
                      </m:e>
                    </m:d>
                  </m:oMath>
                </a14:m>
                <a:endParaRPr lang="en-US" sz="24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charset="0"/>
                      </a:rPr>
                      <m:t>𝒚</m:t>
                    </m:r>
                    <m:r>
                      <a:rPr lang="en-US" sz="2400" b="1" i="1" smtClean="0">
                        <a:latin typeface="Cambria Math" charset="0"/>
                      </a:rPr>
                      <m:t>=</m:t>
                    </m:r>
                    <m:r>
                      <a:rPr lang="en-US" sz="2400" b="1" i="1" smtClean="0">
                        <a:latin typeface="Cambria Math" charset="0"/>
                      </a:rPr>
                      <m:t>𝝈</m:t>
                    </m:r>
                    <m:d>
                      <m:dPr>
                        <m:ctrlPr>
                          <a:rPr lang="mr-IN" sz="2400" b="1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ℱ</m:t>
                        </m:r>
                        <m:d>
                          <m:dPr>
                            <m:ctrlP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24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  <m:r>
                          <a:rPr lang="en-US" sz="24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𝒙</m:t>
                        </m:r>
                      </m:e>
                    </m:d>
                  </m:oMath>
                </a14:m>
                <a:endParaRPr lang="en-US" sz="2400" dirty="0" smtClean="0"/>
              </a:p>
              <a:p>
                <a:r>
                  <a:rPr lang="en-US" sz="2488" dirty="0" smtClean="0"/>
                  <a:t>Variations</a:t>
                </a:r>
              </a:p>
              <a:p>
                <a:pPr lvl="1"/>
                <a:r>
                  <a:rPr lang="en-US" sz="2400" dirty="0" smtClean="0"/>
                  <a:t>allow different input and output dimensionalities: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charset="0"/>
                      </a:rPr>
                      <m:t>𝒚</m:t>
                    </m:r>
                    <m:r>
                      <a:rPr lang="en-US" sz="2400" b="1" i="1" smtClean="0">
                        <a:latin typeface="Cambria Math" charset="0"/>
                      </a:rPr>
                      <m:t>=</m:t>
                    </m:r>
                    <m:r>
                      <a:rPr lang="en-US" sz="2400" i="1">
                        <a:latin typeface="Cambria Math" charset="0"/>
                      </a:rPr>
                      <m:t>𝝈</m:t>
                    </m:r>
                    <m:d>
                      <m:dPr>
                        <m:ctrlPr>
                          <a:rPr lang="mr-IN" sz="24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ℱ</m:t>
                        </m:r>
                        <m:d>
                          <m:dPr>
                            <m:ctrlP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𝑾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𝒙</m:t>
                        </m:r>
                      </m:e>
                    </m:d>
                  </m:oMath>
                </a14:m>
                <a:endParaRPr lang="en-US" sz="2400" dirty="0" smtClean="0">
                  <a:ea typeface="Cambria Math" charset="0"/>
                  <a:cs typeface="Cambria Math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ℱ</m:t>
                    </m:r>
                    <m:d>
                      <m:dPr>
                        <m:ctrlP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400" dirty="0" smtClean="0"/>
                  <a:t> can have an arbitrary number of layers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4" t="-1923" b="-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434977" y="6534243"/>
            <a:ext cx="2840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+mn-lt"/>
                <a:hlinkClick r:id="rId3"/>
              </a:rPr>
              <a:t>He, Zhang, Ren, and Sun (2015)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026" y="2340728"/>
            <a:ext cx="2374900" cy="14097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7494309" y="2347275"/>
            <a:ext cx="0" cy="1366887"/>
          </a:xfrm>
          <a:prstGeom prst="straightConnector1">
            <a:avLst/>
          </a:prstGeom>
          <a:ln w="57150">
            <a:solidFill>
              <a:srgbClr val="C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494309" y="2752627"/>
            <a:ext cx="1768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activation flow</a:t>
            </a:r>
            <a:endParaRPr lang="en-US" sz="20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673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kklk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434977" y="6534243"/>
            <a:ext cx="2840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+mn-lt"/>
                <a:hlinkClick r:id="rId3"/>
              </a:rPr>
              <a:t>He, Zhang, Ren, and Sun (2015)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21096" y="-2339901"/>
            <a:ext cx="5149806" cy="1181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71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434977" y="6534243"/>
            <a:ext cx="2840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+mn-lt"/>
                <a:hlinkClick r:id="rId2"/>
              </a:rPr>
              <a:t>He, Zhang, Ren, and Sun (2015)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313" y="1398677"/>
            <a:ext cx="9446181" cy="30789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976" y="5224468"/>
            <a:ext cx="4312853" cy="12827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64849" y="5734394"/>
            <a:ext cx="196624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rgbClr val="0F6FC6"/>
                </a:solidFill>
                <a:latin typeface="+mn-lt"/>
              </a:rPr>
              <a:t>Top-1 Error %</a:t>
            </a:r>
            <a:endParaRPr lang="en-US" sz="2500" b="1" dirty="0">
              <a:solidFill>
                <a:srgbClr val="0F6FC6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49971" y="1300899"/>
            <a:ext cx="5099901" cy="3516198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60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Year Later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proper identity mappings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32008" y="6507170"/>
            <a:ext cx="3166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He, Zhang, Ren, and Sun (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2016)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349" y="1899292"/>
            <a:ext cx="8616948" cy="422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18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Highway Networks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each layer of the network made a decision whether to</a:t>
                </a:r>
              </a:p>
              <a:p>
                <a:pPr lvl="1"/>
                <a:r>
                  <a:rPr lang="en-US" dirty="0" smtClean="0"/>
                  <a:t>copy input forward: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charset="0"/>
                      </a:rPr>
                      <m:t>𝒚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charset="0"/>
                      </a:rPr>
                      <m:t>𝒙</m:t>
                    </m:r>
                  </m:oMath>
                </a14:m>
                <a:endParaRPr lang="en-US" b="1" dirty="0" smtClean="0">
                  <a:solidFill>
                    <a:srgbClr val="7030A0"/>
                  </a:solidFill>
                </a:endParaRPr>
              </a:p>
              <a:p>
                <a:pPr lvl="1"/>
                <a:r>
                  <a:rPr lang="en-US" dirty="0" smtClean="0"/>
                  <a:t>perform a nonlinear transform of the input: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charset="0"/>
                      </a:rPr>
                      <m:t>𝒚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charset="0"/>
                      </a:rPr>
                      <m:t>=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ℱ</m:t>
                    </m:r>
                    <m:d>
                      <m:dPr>
                        <m:ctrlPr>
                          <a:rPr lang="mr-IN" sz="2400" i="1">
                            <a:solidFill>
                              <a:srgbClr val="7030A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𝒙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𝑾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Weighting coefficient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𝜶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2650" i="1">
                        <a:solidFill>
                          <a:srgbClr val="7030A0"/>
                        </a:solidFill>
                        <a:latin typeface="Cambria Math" charset="0"/>
                      </a:rPr>
                      <m:t>𝒚</m:t>
                    </m:r>
                    <m:r>
                      <a:rPr lang="en-US" sz="2650" i="1">
                        <a:solidFill>
                          <a:srgbClr val="7030A0"/>
                        </a:solidFill>
                        <a:latin typeface="Cambria Math" charset="0"/>
                      </a:rPr>
                      <m:t>=</m:t>
                    </m:r>
                    <m:r>
                      <a:rPr lang="en-US" sz="2650" i="1">
                        <a:solidFill>
                          <a:srgbClr val="7030A0"/>
                        </a:solidFill>
                        <a:latin typeface="Cambria Math" charset="0"/>
                      </a:rPr>
                      <m:t>𝜶</m:t>
                    </m:r>
                    <m:r>
                      <a:rPr lang="en-US" sz="2650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ℱ</m:t>
                    </m:r>
                    <m:d>
                      <m:dPr>
                        <m:ctrlPr>
                          <a:rPr lang="mr-IN" sz="2650" i="1">
                            <a:solidFill>
                              <a:srgbClr val="7030A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650" i="1">
                            <a:solidFill>
                              <a:srgbClr val="7030A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𝒙</m:t>
                        </m:r>
                        <m:r>
                          <a:rPr lang="en-US" sz="2650" i="1">
                            <a:solidFill>
                              <a:srgbClr val="7030A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sz="2650" i="1">
                            <a:solidFill>
                              <a:srgbClr val="7030A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𝑾</m:t>
                        </m:r>
                      </m:e>
                    </m:d>
                    <m:r>
                      <a:rPr lang="en-US" sz="2650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d>
                      <m:dPr>
                        <m:ctrlPr>
                          <a:rPr lang="mr-IN" sz="2650" i="1">
                            <a:solidFill>
                              <a:srgbClr val="7030A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650" i="1">
                            <a:solidFill>
                              <a:srgbClr val="7030A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𝟏</m:t>
                        </m:r>
                        <m:r>
                          <a:rPr lang="en-US" sz="2650" i="1">
                            <a:solidFill>
                              <a:srgbClr val="7030A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>
                          <a:rPr lang="en-US" sz="2650" i="1">
                            <a:solidFill>
                              <a:srgbClr val="7030A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𝜶</m:t>
                        </m:r>
                      </m:e>
                    </m:d>
                    <m:r>
                      <a:rPr lang="en-US" sz="2650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𝒙</m:t>
                    </m:r>
                  </m:oMath>
                </a14:m>
                <a:endParaRPr lang="en-US" sz="2650" dirty="0" smtClean="0">
                  <a:solidFill>
                    <a:srgbClr val="0F6FC6"/>
                  </a:solidFill>
                </a:endParaRPr>
              </a:p>
              <a:p>
                <a:pPr lvl="1"/>
                <a:r>
                  <a:rPr lang="en-US" sz="2650" dirty="0" smtClean="0"/>
                  <a:t>Coefficient is a function of the input: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𝜶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ℱ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𝑻</m:t>
                        </m:r>
                      </m:sub>
                    </m:sSub>
                    <m:d>
                      <m:dPr>
                        <m:ctrlPr>
                          <a:rPr lang="mr-IN" sz="2400" i="1">
                            <a:solidFill>
                              <a:srgbClr val="7030A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𝒙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𝑾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𝑻</m:t>
                            </m:r>
                          </m:sub>
                        </m:sSub>
                      </m:e>
                    </m:d>
                  </m:oMath>
                </a14:m>
                <a:endParaRPr lang="en-US" sz="2298" dirty="0">
                  <a:solidFill>
                    <a:srgbClr val="7030A0"/>
                  </a:solidFill>
                </a:endParaRP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4" t="-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8199240" y="6507170"/>
            <a:ext cx="3992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Srivastava,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Greff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, &amp;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Schmidhuber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 (2015)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65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Highway Networks Facilitate Training Deep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199240" y="6507170"/>
            <a:ext cx="3992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Srivastava,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Greff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, &amp;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Schmidhuber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 (2015)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35" y="2410249"/>
            <a:ext cx="10937097" cy="295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4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Ng’s group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628" y="1479176"/>
            <a:ext cx="4606320" cy="508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7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Deeply Layered Networks Fail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4" y="1371604"/>
            <a:ext cx="7104739" cy="4754562"/>
          </a:xfrm>
        </p:spPr>
        <p:txBody>
          <a:bodyPr/>
          <a:lstStyle/>
          <a:p>
            <a:r>
              <a:rPr lang="en-US" dirty="0" smtClean="0"/>
              <a:t>Credit assignment problem</a:t>
            </a:r>
          </a:p>
          <a:p>
            <a:pPr lvl="1"/>
            <a:r>
              <a:rPr lang="en-US" dirty="0" smtClean="0"/>
              <a:t>How is a </a:t>
            </a:r>
            <a:r>
              <a:rPr lang="en-US" dirty="0" smtClean="0">
                <a:solidFill>
                  <a:srgbClr val="FF0000"/>
                </a:solidFill>
              </a:rPr>
              <a:t>neuron in layer 2 </a:t>
            </a:r>
            <a:r>
              <a:rPr lang="en-US" dirty="0" smtClean="0"/>
              <a:t>supposed to know what it should output until all the neurons above it do something sensible?</a:t>
            </a:r>
          </a:p>
          <a:p>
            <a:pPr lvl="1"/>
            <a:r>
              <a:rPr lang="en-US" dirty="0" smtClean="0"/>
              <a:t>How is a </a:t>
            </a:r>
            <a:r>
              <a:rPr lang="en-US" dirty="0" smtClean="0">
                <a:solidFill>
                  <a:srgbClr val="7030A0"/>
                </a:solidFill>
              </a:rPr>
              <a:t>neuron in layer 4 </a:t>
            </a:r>
            <a:r>
              <a:rPr lang="en-US" dirty="0" smtClean="0"/>
              <a:t>supposed to know what it should output until all the neurons below it do something sensible?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572500" y="1555985"/>
            <a:ext cx="2684431" cy="4570181"/>
            <a:chOff x="6737937" y="2543530"/>
            <a:chExt cx="2856514" cy="4863146"/>
          </a:xfrm>
        </p:grpSpPr>
        <p:grpSp>
          <p:nvGrpSpPr>
            <p:cNvPr id="5" name="Group 4"/>
            <p:cNvGrpSpPr/>
            <p:nvPr/>
          </p:nvGrpSpPr>
          <p:grpSpPr>
            <a:xfrm>
              <a:off x="6737937" y="6802033"/>
              <a:ext cx="2856514" cy="604643"/>
              <a:chOff x="6408684" y="6200790"/>
              <a:chExt cx="2856514" cy="604643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6408684" y="6201251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7160795" y="6200790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8665487" y="6200790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7911970" y="6205747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6408684" y="6205747"/>
                <a:ext cx="2856514" cy="595190"/>
              </a:xfrm>
              <a:prstGeom prst="rect">
                <a:avLst/>
              </a:prstGeom>
              <a:noFill/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7131397" y="5750564"/>
              <a:ext cx="2102997" cy="604643"/>
              <a:chOff x="6802144" y="5114046"/>
              <a:chExt cx="2102997" cy="604643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6802144" y="5114507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7554255" y="5114046"/>
                <a:ext cx="599711" cy="59968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ln>
                    <a:solidFill>
                      <a:srgbClr val="FF0000"/>
                    </a:solidFill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8305430" y="5119003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802144" y="5114046"/>
                <a:ext cx="2102997" cy="595190"/>
              </a:xfrm>
              <a:prstGeom prst="rect">
                <a:avLst/>
              </a:prstGeom>
              <a:noFill/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7114695" y="4694138"/>
              <a:ext cx="2102997" cy="604643"/>
              <a:chOff x="6802144" y="3984764"/>
              <a:chExt cx="2102997" cy="604643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6802144" y="3985225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7554255" y="3984764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8305430" y="3989721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6802144" y="3984764"/>
                <a:ext cx="2102997" cy="595190"/>
              </a:xfrm>
              <a:prstGeom prst="rect">
                <a:avLst/>
              </a:prstGeom>
              <a:noFill/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7131397" y="3637712"/>
              <a:ext cx="2102997" cy="604643"/>
              <a:chOff x="6802144" y="2949551"/>
              <a:chExt cx="2102997" cy="604643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6802144" y="2950012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7554255" y="2949551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8305430" y="2954508"/>
                <a:ext cx="599711" cy="599686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802144" y="2949551"/>
                <a:ext cx="2102997" cy="595190"/>
              </a:xfrm>
              <a:prstGeom prst="rect">
                <a:avLst/>
              </a:prstGeom>
              <a:noFill/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</p:grpSp>
        <p:cxnSp>
          <p:nvCxnSpPr>
            <p:cNvPr id="9" name="Straight Arrow Connector 8"/>
            <p:cNvCxnSpPr>
              <a:stCxn id="34" idx="0"/>
              <a:endCxn id="27" idx="4"/>
            </p:cNvCxnSpPr>
            <p:nvPr/>
          </p:nvCxnSpPr>
          <p:spPr>
            <a:xfrm flipV="1">
              <a:off x="8166194" y="6350250"/>
              <a:ext cx="17170" cy="456740"/>
            </a:xfrm>
            <a:prstGeom prst="straightConnector1">
              <a:avLst/>
            </a:prstGeom>
            <a:ln>
              <a:solidFill>
                <a:srgbClr val="66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8174779" y="5298781"/>
              <a:ext cx="17170" cy="456740"/>
            </a:xfrm>
            <a:prstGeom prst="straightConnector1">
              <a:avLst/>
            </a:prstGeom>
            <a:ln>
              <a:solidFill>
                <a:srgbClr val="66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8174312" y="4242355"/>
              <a:ext cx="17170" cy="456740"/>
            </a:xfrm>
            <a:prstGeom prst="straightConnector1">
              <a:avLst/>
            </a:prstGeom>
            <a:ln>
              <a:solidFill>
                <a:srgbClr val="66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/>
            <p:cNvGrpSpPr/>
            <p:nvPr/>
          </p:nvGrpSpPr>
          <p:grpSpPr>
            <a:xfrm>
              <a:off x="7189724" y="2543530"/>
              <a:ext cx="2102997" cy="604643"/>
              <a:chOff x="6802144" y="2949551"/>
              <a:chExt cx="2102997" cy="604643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6802144" y="2950012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7554255" y="2949551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8305430" y="2954508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802144" y="2949551"/>
                <a:ext cx="2102997" cy="595190"/>
              </a:xfrm>
              <a:prstGeom prst="rect">
                <a:avLst/>
              </a:prstGeom>
              <a:noFill/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</p:grpSp>
        <p:cxnSp>
          <p:nvCxnSpPr>
            <p:cNvPr id="13" name="Straight Arrow Connector 12"/>
            <p:cNvCxnSpPr/>
            <p:nvPr/>
          </p:nvCxnSpPr>
          <p:spPr>
            <a:xfrm flipV="1">
              <a:off x="8232639" y="3148173"/>
              <a:ext cx="17170" cy="456740"/>
            </a:xfrm>
            <a:prstGeom prst="straightConnector1">
              <a:avLst/>
            </a:prstGeom>
            <a:ln>
              <a:solidFill>
                <a:srgbClr val="66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1245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Deeper Vs. Shallower 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Deeper net can represent any mapping that shallower net can</a:t>
            </a:r>
          </a:p>
          <a:p>
            <a:pPr lvl="1"/>
            <a:r>
              <a:rPr lang="en-US" dirty="0" smtClean="0"/>
              <a:t>Use identity mappings for the additional layers</a:t>
            </a:r>
          </a:p>
          <a:p>
            <a:r>
              <a:rPr lang="en-US" dirty="0" smtClean="0"/>
              <a:t>Deeper net in principle is more likely to </a:t>
            </a:r>
            <a:r>
              <a:rPr lang="en-US" dirty="0" err="1" smtClean="0"/>
              <a:t>overfit</a:t>
            </a:r>
            <a:endParaRPr lang="en-US" dirty="0" smtClean="0"/>
          </a:p>
          <a:p>
            <a:r>
              <a:rPr lang="en-US" dirty="0" smtClean="0"/>
              <a:t>But in practice it often </a:t>
            </a:r>
            <a:r>
              <a:rPr lang="en-US" dirty="0" err="1" smtClean="0"/>
              <a:t>underfits</a:t>
            </a:r>
            <a:r>
              <a:rPr lang="en-US" dirty="0" smtClean="0"/>
              <a:t> </a:t>
            </a:r>
            <a:r>
              <a:rPr lang="en-US" i="1" dirty="0" smtClean="0"/>
              <a:t>on the training set</a:t>
            </a:r>
          </a:p>
          <a:p>
            <a:pPr lvl="1"/>
            <a:r>
              <a:rPr lang="en-US" dirty="0" smtClean="0"/>
              <a:t>Degradation due to harder </a:t>
            </a:r>
            <a:r>
              <a:rPr lang="en-US" dirty="0" smtClean="0"/>
              <a:t>credit-assignment problem</a:t>
            </a:r>
            <a:endParaRPr lang="en-US" dirty="0" smtClean="0"/>
          </a:p>
          <a:p>
            <a:pPr lvl="1"/>
            <a:r>
              <a:rPr lang="en-US" dirty="0" smtClean="0"/>
              <a:t>Deeper isn’t always better!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159" name="Group 158"/>
          <p:cNvGrpSpPr/>
          <p:nvPr/>
        </p:nvGrpSpPr>
        <p:grpSpPr>
          <a:xfrm rot="5400000">
            <a:off x="10184000" y="-19594"/>
            <a:ext cx="694333" cy="2962513"/>
            <a:chOff x="9203871" y="3001492"/>
            <a:chExt cx="694333" cy="2962513"/>
          </a:xfrm>
        </p:grpSpPr>
        <p:sp>
          <p:nvSpPr>
            <p:cNvPr id="6" name="Oval 5"/>
            <p:cNvSpPr/>
            <p:nvPr/>
          </p:nvSpPr>
          <p:spPr>
            <a:xfrm>
              <a:off x="9203871" y="5817146"/>
              <a:ext cx="145772" cy="14576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9386687" y="5817034"/>
              <a:ext cx="145772" cy="14576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9752432" y="5817034"/>
              <a:ext cx="145772" cy="14576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9569275" y="5818239"/>
              <a:ext cx="145772" cy="14576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9203871" y="5818239"/>
              <a:ext cx="694333" cy="144673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rgbClr val="7030A0"/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9295450" y="5504851"/>
              <a:ext cx="511176" cy="146971"/>
              <a:chOff x="6802144" y="5114046"/>
              <a:chExt cx="2102997" cy="604643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6802144" y="5114507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7554255" y="5114046"/>
                <a:ext cx="599711" cy="599686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ln>
                    <a:solidFill>
                      <a:srgbClr val="FF0000"/>
                    </a:solidFill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8305430" y="5119003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802144" y="5114046"/>
                <a:ext cx="2102997" cy="59519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9295450" y="5193760"/>
              <a:ext cx="511176" cy="146971"/>
              <a:chOff x="6802144" y="3984764"/>
              <a:chExt cx="2102997" cy="604643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6802144" y="3985225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7554255" y="3984764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8305430" y="3989721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802144" y="3984764"/>
                <a:ext cx="2102997" cy="59519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9295450" y="4883726"/>
              <a:ext cx="511176" cy="146971"/>
              <a:chOff x="6802144" y="2949551"/>
              <a:chExt cx="2102997" cy="604643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6802144" y="2950012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7554255" y="2949551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8305430" y="2954508"/>
                <a:ext cx="599711" cy="599686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6802144" y="2949551"/>
                <a:ext cx="2102997" cy="59519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</p:grpSp>
        <p:cxnSp>
          <p:nvCxnSpPr>
            <p:cNvPr id="26" name="Straight Arrow Connector 25"/>
            <p:cNvCxnSpPr/>
            <p:nvPr/>
          </p:nvCxnSpPr>
          <p:spPr>
            <a:xfrm flipV="1">
              <a:off x="9551037" y="5338433"/>
              <a:ext cx="0" cy="166418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8" idx="0"/>
              <a:endCxn id="24" idx="2"/>
            </p:cNvCxnSpPr>
            <p:nvPr/>
          </p:nvCxnSpPr>
          <p:spPr>
            <a:xfrm flipV="1">
              <a:off x="9551037" y="5028399"/>
              <a:ext cx="0" cy="165362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9549007" y="5649468"/>
              <a:ext cx="4060" cy="168771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/>
            <p:cNvGrpSpPr/>
            <p:nvPr/>
          </p:nvGrpSpPr>
          <p:grpSpPr>
            <a:xfrm>
              <a:off x="9289025" y="4559428"/>
              <a:ext cx="511176" cy="146971"/>
              <a:chOff x="6802144" y="5114046"/>
              <a:chExt cx="2102997" cy="604643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6802144" y="5114507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7554255" y="5114046"/>
                <a:ext cx="599711" cy="599686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ln>
                    <a:solidFill>
                      <a:srgbClr val="FF0000"/>
                    </a:solidFill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8305430" y="5119003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802144" y="5114046"/>
                <a:ext cx="2102997" cy="59519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9289025" y="4248337"/>
              <a:ext cx="511176" cy="146971"/>
              <a:chOff x="6802144" y="3984764"/>
              <a:chExt cx="2102997" cy="604643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6802144" y="3985225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7554255" y="3984764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8305430" y="3989721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802144" y="3984764"/>
                <a:ext cx="2102997" cy="59519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9289025" y="3938303"/>
              <a:ext cx="511176" cy="146971"/>
              <a:chOff x="6802144" y="2949551"/>
              <a:chExt cx="2102997" cy="604643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6802144" y="2950012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7554255" y="2949551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8305430" y="2954508"/>
                <a:ext cx="599711" cy="599686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6802144" y="2949551"/>
                <a:ext cx="2102997" cy="59519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</p:grpSp>
        <p:cxnSp>
          <p:nvCxnSpPr>
            <p:cNvPr id="37" name="Straight Arrow Connector 36"/>
            <p:cNvCxnSpPr/>
            <p:nvPr/>
          </p:nvCxnSpPr>
          <p:spPr>
            <a:xfrm flipV="1">
              <a:off x="9544612" y="4393010"/>
              <a:ext cx="0" cy="166418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9544612" y="4082976"/>
              <a:ext cx="0" cy="165362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9542582" y="4704045"/>
              <a:ext cx="4060" cy="168771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Group 52"/>
            <p:cNvGrpSpPr/>
            <p:nvPr/>
          </p:nvGrpSpPr>
          <p:grpSpPr>
            <a:xfrm>
              <a:off x="9295450" y="3622617"/>
              <a:ext cx="511176" cy="146971"/>
              <a:chOff x="6802144" y="5114046"/>
              <a:chExt cx="2102997" cy="604643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6802144" y="5114507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7554255" y="5114046"/>
                <a:ext cx="599711" cy="599686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ln>
                    <a:solidFill>
                      <a:srgbClr val="FF0000"/>
                    </a:solidFill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8305430" y="5119003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6802144" y="5114046"/>
                <a:ext cx="2102997" cy="59519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9295450" y="3311526"/>
              <a:ext cx="511176" cy="146971"/>
              <a:chOff x="6802144" y="3984764"/>
              <a:chExt cx="2102997" cy="604643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6802144" y="3985225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7554255" y="3984764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8305430" y="3989721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6802144" y="3984764"/>
                <a:ext cx="2102997" cy="59519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9295450" y="3001492"/>
              <a:ext cx="511176" cy="146971"/>
              <a:chOff x="6802144" y="2949551"/>
              <a:chExt cx="2102997" cy="604643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6802144" y="2950012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7554255" y="2949551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8305430" y="2954508"/>
                <a:ext cx="599711" cy="599686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6802144" y="2949551"/>
                <a:ext cx="2102997" cy="59519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</p:grpSp>
        <p:cxnSp>
          <p:nvCxnSpPr>
            <p:cNvPr id="56" name="Straight Arrow Connector 55"/>
            <p:cNvCxnSpPr/>
            <p:nvPr/>
          </p:nvCxnSpPr>
          <p:spPr>
            <a:xfrm flipV="1">
              <a:off x="9551037" y="3456199"/>
              <a:ext cx="0" cy="166418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V="1">
              <a:off x="9551037" y="3146165"/>
              <a:ext cx="0" cy="165362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V="1">
              <a:off x="9549007" y="3767234"/>
              <a:ext cx="4060" cy="168771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0" name="Group 219"/>
          <p:cNvGrpSpPr/>
          <p:nvPr/>
        </p:nvGrpSpPr>
        <p:grpSpPr>
          <a:xfrm rot="5400000">
            <a:off x="9554048" y="1615082"/>
            <a:ext cx="694333" cy="1715668"/>
            <a:chOff x="8196846" y="4241807"/>
            <a:chExt cx="694333" cy="1715668"/>
          </a:xfrm>
        </p:grpSpPr>
        <p:sp>
          <p:nvSpPr>
            <p:cNvPr id="161" name="Oval 160"/>
            <p:cNvSpPr/>
            <p:nvPr/>
          </p:nvSpPr>
          <p:spPr>
            <a:xfrm>
              <a:off x="8196846" y="5810616"/>
              <a:ext cx="145772" cy="1457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62" name="Oval 161"/>
            <p:cNvSpPr/>
            <p:nvPr/>
          </p:nvSpPr>
          <p:spPr>
            <a:xfrm>
              <a:off x="8379662" y="5810504"/>
              <a:ext cx="145772" cy="1457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>
              <a:off x="8745407" y="5810504"/>
              <a:ext cx="145772" cy="1457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64" name="Oval 163"/>
            <p:cNvSpPr/>
            <p:nvPr/>
          </p:nvSpPr>
          <p:spPr>
            <a:xfrm>
              <a:off x="8562250" y="5811709"/>
              <a:ext cx="145772" cy="1457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8196846" y="5811709"/>
              <a:ext cx="694333" cy="144673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7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grpSp>
          <p:nvGrpSpPr>
            <p:cNvPr id="166" name="Group 165"/>
            <p:cNvGrpSpPr/>
            <p:nvPr/>
          </p:nvGrpSpPr>
          <p:grpSpPr>
            <a:xfrm>
              <a:off x="8288425" y="5498321"/>
              <a:ext cx="511176" cy="146971"/>
              <a:chOff x="6802144" y="5114046"/>
              <a:chExt cx="2102997" cy="604643"/>
            </a:xfrm>
          </p:grpSpPr>
          <p:sp>
            <p:nvSpPr>
              <p:cNvPr id="216" name="Oval 215"/>
              <p:cNvSpPr/>
              <p:nvPr/>
            </p:nvSpPr>
            <p:spPr>
              <a:xfrm>
                <a:off x="6802144" y="5114507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7" name="Oval 216"/>
              <p:cNvSpPr/>
              <p:nvPr/>
            </p:nvSpPr>
            <p:spPr>
              <a:xfrm>
                <a:off x="7554255" y="5114046"/>
                <a:ext cx="599711" cy="599686"/>
              </a:xfrm>
              <a:prstGeom prst="ellipse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ln>
                    <a:solidFill>
                      <a:srgbClr val="FF0000"/>
                    </a:solidFill>
                  </a:ln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8" name="Oval 217"/>
              <p:cNvSpPr/>
              <p:nvPr/>
            </p:nvSpPr>
            <p:spPr>
              <a:xfrm>
                <a:off x="8305430" y="5119003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6802144" y="5114046"/>
                <a:ext cx="2102997" cy="595190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67" name="Group 166"/>
            <p:cNvGrpSpPr/>
            <p:nvPr/>
          </p:nvGrpSpPr>
          <p:grpSpPr>
            <a:xfrm>
              <a:off x="8288425" y="5187230"/>
              <a:ext cx="511176" cy="146971"/>
              <a:chOff x="6802144" y="3984764"/>
              <a:chExt cx="2102997" cy="604643"/>
            </a:xfrm>
          </p:grpSpPr>
          <p:sp>
            <p:nvSpPr>
              <p:cNvPr id="212" name="Oval 211"/>
              <p:cNvSpPr/>
              <p:nvPr/>
            </p:nvSpPr>
            <p:spPr>
              <a:xfrm>
                <a:off x="6802144" y="3985225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7554255" y="3984764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4" name="Oval 213"/>
              <p:cNvSpPr/>
              <p:nvPr/>
            </p:nvSpPr>
            <p:spPr>
              <a:xfrm>
                <a:off x="8305430" y="3989721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5" name="Rectangle 214"/>
              <p:cNvSpPr/>
              <p:nvPr/>
            </p:nvSpPr>
            <p:spPr>
              <a:xfrm>
                <a:off x="6802144" y="3984764"/>
                <a:ext cx="2102997" cy="595190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68" name="Group 167"/>
            <p:cNvGrpSpPr/>
            <p:nvPr/>
          </p:nvGrpSpPr>
          <p:grpSpPr>
            <a:xfrm>
              <a:off x="8288425" y="4877196"/>
              <a:ext cx="511176" cy="146971"/>
              <a:chOff x="6802144" y="2949551"/>
              <a:chExt cx="2102997" cy="604643"/>
            </a:xfrm>
          </p:grpSpPr>
          <p:sp>
            <p:nvSpPr>
              <p:cNvPr id="208" name="Oval 207"/>
              <p:cNvSpPr/>
              <p:nvPr/>
            </p:nvSpPr>
            <p:spPr>
              <a:xfrm>
                <a:off x="6802144" y="2950012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09" name="Oval 208"/>
              <p:cNvSpPr/>
              <p:nvPr/>
            </p:nvSpPr>
            <p:spPr>
              <a:xfrm>
                <a:off x="7554255" y="2949551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8305430" y="2954508"/>
                <a:ext cx="599711" cy="599686"/>
              </a:xfrm>
              <a:prstGeom prst="ellipse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6802144" y="2949551"/>
                <a:ext cx="2102997" cy="595190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  <p:cxnSp>
          <p:nvCxnSpPr>
            <p:cNvPr id="169" name="Straight Arrow Connector 168"/>
            <p:cNvCxnSpPr/>
            <p:nvPr/>
          </p:nvCxnSpPr>
          <p:spPr>
            <a:xfrm flipV="1">
              <a:off x="8544012" y="5331903"/>
              <a:ext cx="0" cy="166418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Arrow Connector 169"/>
            <p:cNvCxnSpPr/>
            <p:nvPr/>
          </p:nvCxnSpPr>
          <p:spPr>
            <a:xfrm flipV="1">
              <a:off x="8544012" y="5021869"/>
              <a:ext cx="0" cy="165362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Arrow Connector 170"/>
            <p:cNvCxnSpPr/>
            <p:nvPr/>
          </p:nvCxnSpPr>
          <p:spPr>
            <a:xfrm flipV="1">
              <a:off x="8541982" y="5642938"/>
              <a:ext cx="4060" cy="168771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2" name="Group 171"/>
            <p:cNvGrpSpPr/>
            <p:nvPr/>
          </p:nvGrpSpPr>
          <p:grpSpPr>
            <a:xfrm>
              <a:off x="8282000" y="4552898"/>
              <a:ext cx="511176" cy="146971"/>
              <a:chOff x="6802144" y="5114046"/>
              <a:chExt cx="2102997" cy="604643"/>
            </a:xfrm>
          </p:grpSpPr>
          <p:sp>
            <p:nvSpPr>
              <p:cNvPr id="204" name="Oval 203"/>
              <p:cNvSpPr/>
              <p:nvPr/>
            </p:nvSpPr>
            <p:spPr>
              <a:xfrm>
                <a:off x="6802144" y="5114507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05" name="Oval 204"/>
              <p:cNvSpPr/>
              <p:nvPr/>
            </p:nvSpPr>
            <p:spPr>
              <a:xfrm>
                <a:off x="7554255" y="5114046"/>
                <a:ext cx="599711" cy="599686"/>
              </a:xfrm>
              <a:prstGeom prst="ellipse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ln>
                    <a:solidFill>
                      <a:srgbClr val="FF0000"/>
                    </a:solidFill>
                  </a:ln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06" name="Oval 205"/>
              <p:cNvSpPr/>
              <p:nvPr/>
            </p:nvSpPr>
            <p:spPr>
              <a:xfrm>
                <a:off x="8305430" y="5119003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07" name="Rectangle 206"/>
              <p:cNvSpPr/>
              <p:nvPr/>
            </p:nvSpPr>
            <p:spPr>
              <a:xfrm>
                <a:off x="6802144" y="5114046"/>
                <a:ext cx="2102997" cy="595190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73" name="Group 172"/>
            <p:cNvGrpSpPr/>
            <p:nvPr/>
          </p:nvGrpSpPr>
          <p:grpSpPr>
            <a:xfrm>
              <a:off x="8282000" y="4241807"/>
              <a:ext cx="511176" cy="146971"/>
              <a:chOff x="6802144" y="3984764"/>
              <a:chExt cx="2102997" cy="604643"/>
            </a:xfrm>
          </p:grpSpPr>
          <p:sp>
            <p:nvSpPr>
              <p:cNvPr id="200" name="Oval 199"/>
              <p:cNvSpPr/>
              <p:nvPr/>
            </p:nvSpPr>
            <p:spPr>
              <a:xfrm>
                <a:off x="6802144" y="3985225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7554255" y="3984764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02" name="Oval 201"/>
              <p:cNvSpPr/>
              <p:nvPr/>
            </p:nvSpPr>
            <p:spPr>
              <a:xfrm>
                <a:off x="8305430" y="3989721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6802144" y="3984764"/>
                <a:ext cx="2102997" cy="595190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  <p:cxnSp>
          <p:nvCxnSpPr>
            <p:cNvPr id="175" name="Straight Arrow Connector 174"/>
            <p:cNvCxnSpPr/>
            <p:nvPr/>
          </p:nvCxnSpPr>
          <p:spPr>
            <a:xfrm flipV="1">
              <a:off x="8537587" y="4386480"/>
              <a:ext cx="0" cy="166418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Arrow Connector 176"/>
            <p:cNvCxnSpPr/>
            <p:nvPr/>
          </p:nvCxnSpPr>
          <p:spPr>
            <a:xfrm flipV="1">
              <a:off x="8535557" y="4697515"/>
              <a:ext cx="4060" cy="168771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8" name="Group 227"/>
          <p:cNvGrpSpPr/>
          <p:nvPr/>
        </p:nvGrpSpPr>
        <p:grpSpPr>
          <a:xfrm>
            <a:off x="7756360" y="3191852"/>
            <a:ext cx="4241800" cy="1511300"/>
            <a:chOff x="7756360" y="3191852"/>
            <a:chExt cx="4241800" cy="1511300"/>
          </a:xfrm>
        </p:grpSpPr>
        <p:pic>
          <p:nvPicPr>
            <p:cNvPr id="222" name="Picture 2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6360" y="3191852"/>
              <a:ext cx="4241800" cy="1511300"/>
            </a:xfrm>
            <a:prstGeom prst="rect">
              <a:avLst/>
            </a:prstGeom>
          </p:spPr>
        </p:pic>
        <p:sp>
          <p:nvSpPr>
            <p:cNvPr id="223" name="TextBox 222"/>
            <p:cNvSpPr txBox="1"/>
            <p:nvPr/>
          </p:nvSpPr>
          <p:spPr>
            <a:xfrm>
              <a:off x="10141099" y="4157452"/>
              <a:ext cx="11305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smtClean="0">
                  <a:latin typeface="+mn-lt"/>
                </a:rPr>
                <a:t>CIFAR-10</a:t>
              </a:r>
              <a:endParaRPr lang="en-US" sz="2000" b="1" dirty="0">
                <a:latin typeface="+mn-lt"/>
              </a:endParaRPr>
            </a:p>
          </p:txBody>
        </p:sp>
      </p:grpSp>
      <p:grpSp>
        <p:nvGrpSpPr>
          <p:cNvPr id="229" name="Group 228"/>
          <p:cNvGrpSpPr/>
          <p:nvPr/>
        </p:nvGrpSpPr>
        <p:grpSpPr>
          <a:xfrm>
            <a:off x="7900763" y="4853067"/>
            <a:ext cx="4187289" cy="1798470"/>
            <a:chOff x="7900763" y="4853067"/>
            <a:chExt cx="4187289" cy="1798470"/>
          </a:xfrm>
        </p:grpSpPr>
        <p:pic>
          <p:nvPicPr>
            <p:cNvPr id="224" name="Picture 2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0763" y="4853067"/>
              <a:ext cx="2745537" cy="1798470"/>
            </a:xfrm>
            <a:prstGeom prst="rect">
              <a:avLst/>
            </a:prstGeom>
          </p:spPr>
        </p:pic>
        <p:sp>
          <p:nvSpPr>
            <p:cNvPr id="225" name="TextBox 224"/>
            <p:cNvSpPr txBox="1"/>
            <p:nvPr/>
          </p:nvSpPr>
          <p:spPr>
            <a:xfrm>
              <a:off x="10679077" y="5241413"/>
              <a:ext cx="140897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+mn-lt"/>
                </a:rPr>
                <a:t>ImageNet</a:t>
              </a:r>
            </a:p>
            <a:p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thin=train,</a:t>
              </a:r>
            </a:p>
            <a:p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thick=valid.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  <a:latin typeface="+mn-lt"/>
              </a:endParaRPr>
            </a:p>
          </p:txBody>
        </p:sp>
      </p:grpSp>
      <p:sp>
        <p:nvSpPr>
          <p:cNvPr id="226" name="TextBox 225"/>
          <p:cNvSpPr txBox="1"/>
          <p:nvPr/>
        </p:nvSpPr>
        <p:spPr>
          <a:xfrm>
            <a:off x="9434977" y="6534243"/>
            <a:ext cx="2840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+mn-lt"/>
                <a:hlinkClick r:id="rId4"/>
              </a:rPr>
              <a:t>He, Zhang, Ren, and Sun (2015)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6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Deeply Layered Networks Fail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5" y="1371603"/>
            <a:ext cx="5901798" cy="5110219"/>
          </a:xfrm>
        </p:spPr>
        <p:txBody>
          <a:bodyPr>
            <a:normAutofit/>
          </a:bodyPr>
          <a:lstStyle/>
          <a:p>
            <a:r>
              <a:rPr lang="en-US" dirty="0" smtClean="0"/>
              <a:t>Vanishing gradient problem </a:t>
            </a:r>
          </a:p>
          <a:p>
            <a:pPr lvl="1"/>
            <a:r>
              <a:rPr lang="en-US" dirty="0"/>
              <a:t>With </a:t>
            </a:r>
            <a:r>
              <a:rPr lang="en-US" dirty="0" smtClean="0"/>
              <a:t>logistic or </a:t>
            </a:r>
            <a:r>
              <a:rPr lang="en-US" dirty="0" err="1" smtClean="0"/>
              <a:t>tanh</a:t>
            </a:r>
            <a:r>
              <a:rPr lang="en-US" dirty="0" smtClean="0"/>
              <a:t> units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Error </a:t>
            </a:r>
            <a:r>
              <a:rPr lang="en-US" dirty="0"/>
              <a:t>gradients get </a:t>
            </a:r>
            <a:r>
              <a:rPr lang="en-US" dirty="0" smtClean="0"/>
              <a:t>squashed as </a:t>
            </a:r>
            <a:r>
              <a:rPr lang="en-US" dirty="0"/>
              <a:t>they are passed back through a deep </a:t>
            </a:r>
            <a:r>
              <a:rPr lang="en-US" dirty="0" smtClean="0"/>
              <a:t>network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718348" y="2694802"/>
                <a:ext cx="2086661" cy="7732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mr-IN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348" y="2694802"/>
                <a:ext cx="2086661" cy="77328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676306" y="3563453"/>
                <a:ext cx="2862194" cy="7732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2000" i="1" smtClean="0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mr-IN" sz="2000" b="0" i="1" smtClean="0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mr-IN" sz="2000" i="1" smtClean="0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306" y="3563453"/>
                <a:ext cx="2862194" cy="77328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330732" y="3726640"/>
                <a:ext cx="1729448" cy="4469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  <m:t>𝑗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00FF"/>
                              </a:solidFill>
                              <a:latin typeface="Cambria Math" charset="0"/>
                            </a:rPr>
                            <m:t>tanh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732" y="3726640"/>
                <a:ext cx="1729448" cy="446917"/>
              </a:xfrm>
              <a:prstGeom prst="rect">
                <a:avLst/>
              </a:prstGeom>
              <a:blipFill rotWithShape="0">
                <a:blip r:embed="rId4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330732" y="2692190"/>
                <a:ext cx="2247795" cy="7573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𝑗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exp</m:t>
                          </m:r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⁡(−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732" y="2692190"/>
                <a:ext cx="2247795" cy="75732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/>
          <p:cNvGrpSpPr/>
          <p:nvPr/>
        </p:nvGrpSpPr>
        <p:grpSpPr>
          <a:xfrm>
            <a:off x="8703462" y="3748885"/>
            <a:ext cx="2618503" cy="2935106"/>
            <a:chOff x="2902621" y="1944547"/>
            <a:chExt cx="2618503" cy="2935106"/>
          </a:xfrm>
        </p:grpSpPr>
        <p:grpSp>
          <p:nvGrpSpPr>
            <p:cNvPr id="41" name="Group 40"/>
            <p:cNvGrpSpPr/>
            <p:nvPr/>
          </p:nvGrpSpPr>
          <p:grpSpPr>
            <a:xfrm>
              <a:off x="3391382" y="1944547"/>
              <a:ext cx="2129742" cy="2129742"/>
              <a:chOff x="3391382" y="1944547"/>
              <a:chExt cx="2129742" cy="2129742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>
                <a:off x="3391382" y="1944547"/>
                <a:ext cx="0" cy="2129742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>
                <a:off x="4456253" y="3009418"/>
                <a:ext cx="0" cy="2129742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4069656" y="4448766"/>
              <a:ext cx="76161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 smtClean="0">
                  <a:solidFill>
                    <a:srgbClr val="0F6FC6"/>
                  </a:solidFill>
                  <a:latin typeface="+mn-lt"/>
                </a:rPr>
                <a:t>layer</a:t>
              </a:r>
              <a:endParaRPr lang="en-US" sz="2200" b="1" dirty="0">
                <a:solidFill>
                  <a:srgbClr val="0F6FC6"/>
                </a:solidFill>
                <a:latin typeface="+mn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3397597" y="4041416"/>
                  <a:ext cx="211731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1" i="1" smtClean="0">
                            <a:solidFill>
                              <a:srgbClr val="0F6FC6"/>
                            </a:solidFill>
                            <a:latin typeface="Cambria Math" charset="0"/>
                          </a:rPr>
                          <m:t>𝒏</m:t>
                        </m:r>
                        <m:r>
                          <a:rPr lang="en-US" sz="2200" b="1" i="1" smtClean="0">
                            <a:solidFill>
                              <a:srgbClr val="0F6FC6"/>
                            </a:solidFill>
                            <a:latin typeface="Cambria Math" charset="0"/>
                          </a:rPr>
                          <m:t>    …       </m:t>
                        </m:r>
                        <m:r>
                          <a:rPr lang="en-US" sz="2200" b="1" i="1" smtClean="0">
                            <a:solidFill>
                              <a:srgbClr val="0F6FC6"/>
                            </a:solidFill>
                            <a:latin typeface="Cambria Math" charset="0"/>
                          </a:rPr>
                          <m:t>𝟑</m:t>
                        </m:r>
                        <m:r>
                          <a:rPr lang="en-US" sz="2200" b="1" i="1" smtClean="0">
                            <a:solidFill>
                              <a:srgbClr val="0F6FC6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a:rPr lang="en-US" sz="2200" b="1" i="1" smtClean="0">
                            <a:solidFill>
                              <a:srgbClr val="0F6FC6"/>
                            </a:solidFill>
                            <a:latin typeface="Cambria Math" charset="0"/>
                          </a:rPr>
                          <m:t>𝟐</m:t>
                        </m:r>
                        <m:r>
                          <a:rPr lang="en-US" sz="2200" b="1" i="1" smtClean="0">
                            <a:solidFill>
                              <a:srgbClr val="0F6FC6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a:rPr lang="en-US" sz="2200" b="1" i="1" smtClean="0">
                            <a:solidFill>
                              <a:srgbClr val="0F6FC6"/>
                            </a:solidFill>
                            <a:latin typeface="Cambria Math" charset="0"/>
                          </a:rPr>
                          <m:t>𝟏</m:t>
                        </m:r>
                      </m:oMath>
                    </m:oMathPara>
                  </a14:m>
                  <a:endParaRPr lang="en-US" sz="2200" b="1" dirty="0">
                    <a:solidFill>
                      <a:srgbClr val="0F6FC6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7597" y="4041416"/>
                  <a:ext cx="2117311" cy="43088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101408" b="-1267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Freeform 43"/>
            <p:cNvSpPr/>
            <p:nvPr/>
          </p:nvSpPr>
          <p:spPr>
            <a:xfrm>
              <a:off x="3507129" y="2002420"/>
              <a:ext cx="1886674" cy="1990846"/>
            </a:xfrm>
            <a:custGeom>
              <a:avLst/>
              <a:gdLst>
                <a:gd name="connsiteX0" fmla="*/ 0 w 1886674"/>
                <a:gd name="connsiteY0" fmla="*/ 0 h 1990846"/>
                <a:gd name="connsiteX1" fmla="*/ 219919 w 1886674"/>
                <a:gd name="connsiteY1" fmla="*/ 1134319 h 1990846"/>
                <a:gd name="connsiteX2" fmla="*/ 578734 w 1886674"/>
                <a:gd name="connsiteY2" fmla="*/ 1701479 h 1990846"/>
                <a:gd name="connsiteX3" fmla="*/ 1076446 w 1886674"/>
                <a:gd name="connsiteY3" fmla="*/ 1909823 h 1990846"/>
                <a:gd name="connsiteX4" fmla="*/ 1886674 w 1886674"/>
                <a:gd name="connsiteY4" fmla="*/ 1990846 h 1990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674" h="1990846">
                  <a:moveTo>
                    <a:pt x="0" y="0"/>
                  </a:moveTo>
                  <a:cubicBezTo>
                    <a:pt x="61731" y="425369"/>
                    <a:pt x="123463" y="850739"/>
                    <a:pt x="219919" y="1134319"/>
                  </a:cubicBezTo>
                  <a:cubicBezTo>
                    <a:pt x="316375" y="1417899"/>
                    <a:pt x="435980" y="1572228"/>
                    <a:pt x="578734" y="1701479"/>
                  </a:cubicBezTo>
                  <a:cubicBezTo>
                    <a:pt x="721488" y="1830730"/>
                    <a:pt x="858456" y="1861595"/>
                    <a:pt x="1076446" y="1909823"/>
                  </a:cubicBezTo>
                  <a:cubicBezTo>
                    <a:pt x="1294436" y="1958051"/>
                    <a:pt x="1886674" y="1990846"/>
                    <a:pt x="1886674" y="1990846"/>
                  </a:cubicBezTo>
                </a:path>
              </a:pathLst>
            </a:custGeom>
            <a:noFill/>
            <a:ln w="508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 rot="16200000">
              <a:off x="2537842" y="2659554"/>
              <a:ext cx="116044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smtClean="0">
                  <a:solidFill>
                    <a:srgbClr val="0F6FC6"/>
                  </a:solidFill>
                  <a:latin typeface="+mn-lt"/>
                </a:rPr>
                <a:t>gradient</a:t>
              </a:r>
              <a:endParaRPr lang="en-US" sz="2200" b="1" dirty="0">
                <a:solidFill>
                  <a:srgbClr val="0F6FC6"/>
                </a:solidFill>
                <a:latin typeface="+mn-lt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8572500" y="1555985"/>
            <a:ext cx="2684431" cy="4570181"/>
            <a:chOff x="6737937" y="2543530"/>
            <a:chExt cx="2856514" cy="4863146"/>
          </a:xfrm>
        </p:grpSpPr>
        <p:grpSp>
          <p:nvGrpSpPr>
            <p:cNvPr id="49" name="Group 48"/>
            <p:cNvGrpSpPr/>
            <p:nvPr/>
          </p:nvGrpSpPr>
          <p:grpSpPr>
            <a:xfrm>
              <a:off x="6737937" y="6802033"/>
              <a:ext cx="2856514" cy="604643"/>
              <a:chOff x="6408684" y="6200790"/>
              <a:chExt cx="2856514" cy="604643"/>
            </a:xfrm>
          </p:grpSpPr>
          <p:sp>
            <p:nvSpPr>
              <p:cNvPr id="74" name="Oval 73"/>
              <p:cNvSpPr/>
              <p:nvPr/>
            </p:nvSpPr>
            <p:spPr>
              <a:xfrm>
                <a:off x="6408684" y="6201251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7160795" y="6200790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8665487" y="6200790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7911970" y="6205747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6408684" y="6205747"/>
                <a:ext cx="2856514" cy="595190"/>
              </a:xfrm>
              <a:prstGeom prst="rect">
                <a:avLst/>
              </a:prstGeom>
              <a:noFill/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131397" y="5750564"/>
              <a:ext cx="2102997" cy="604643"/>
              <a:chOff x="6802144" y="5114046"/>
              <a:chExt cx="2102997" cy="604643"/>
            </a:xfrm>
          </p:grpSpPr>
          <p:sp>
            <p:nvSpPr>
              <p:cNvPr id="70" name="Oval 69"/>
              <p:cNvSpPr/>
              <p:nvPr/>
            </p:nvSpPr>
            <p:spPr>
              <a:xfrm>
                <a:off x="6802144" y="5114507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7554255" y="5114046"/>
                <a:ext cx="599711" cy="59968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ln>
                    <a:solidFill>
                      <a:srgbClr val="FF0000"/>
                    </a:solidFill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8305430" y="5119003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6802144" y="5114046"/>
                <a:ext cx="2102997" cy="595190"/>
              </a:xfrm>
              <a:prstGeom prst="rect">
                <a:avLst/>
              </a:prstGeom>
              <a:noFill/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7114695" y="4694138"/>
              <a:ext cx="2102997" cy="604643"/>
              <a:chOff x="6802144" y="3984764"/>
              <a:chExt cx="2102997" cy="604643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6802144" y="3985225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Oval 66"/>
                  <p:cNvSpPr/>
                  <p:nvPr/>
                </p:nvSpPr>
                <p:spPr>
                  <a:xfrm>
                    <a:off x="7554255" y="3984764"/>
                    <a:ext cx="599711" cy="59968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71" b="1" i="1" dirty="0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2471" b="1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7" name="Oval 6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54255" y="3984764"/>
                    <a:ext cx="599711" cy="599686"/>
                  </a:xfrm>
                  <a:prstGeom prst="ellipse">
                    <a:avLst/>
                  </a:prstGeom>
                  <a:blipFill rotWithShape="0">
                    <a:blip r:embed="rId7"/>
                    <a:stretch>
                      <a:fillRect t="-73958" b="-95833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8" name="Oval 67"/>
              <p:cNvSpPr/>
              <p:nvPr/>
            </p:nvSpPr>
            <p:spPr>
              <a:xfrm>
                <a:off x="8305430" y="3989721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6802144" y="3984764"/>
                <a:ext cx="2102997" cy="595190"/>
              </a:xfrm>
              <a:prstGeom prst="rect">
                <a:avLst/>
              </a:prstGeom>
              <a:noFill/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7131397" y="3637712"/>
              <a:ext cx="2102997" cy="604643"/>
              <a:chOff x="6802144" y="2949551"/>
              <a:chExt cx="2102997" cy="604643"/>
            </a:xfrm>
          </p:grpSpPr>
          <p:sp>
            <p:nvSpPr>
              <p:cNvPr id="62" name="Oval 61"/>
              <p:cNvSpPr/>
              <p:nvPr/>
            </p:nvSpPr>
            <p:spPr>
              <a:xfrm>
                <a:off x="6802144" y="2950012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7554255" y="2949551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b="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8305430" y="2954508"/>
                <a:ext cx="599711" cy="59968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6802144" y="2949551"/>
                <a:ext cx="2102997" cy="595190"/>
              </a:xfrm>
              <a:prstGeom prst="rect">
                <a:avLst/>
              </a:prstGeom>
              <a:noFill/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</p:grpSp>
        <p:cxnSp>
          <p:nvCxnSpPr>
            <p:cNvPr id="53" name="Straight Arrow Connector 52"/>
            <p:cNvCxnSpPr/>
            <p:nvPr/>
          </p:nvCxnSpPr>
          <p:spPr>
            <a:xfrm flipV="1">
              <a:off x="8166194" y="6350250"/>
              <a:ext cx="17170" cy="456740"/>
            </a:xfrm>
            <a:prstGeom prst="straightConnector1">
              <a:avLst/>
            </a:prstGeom>
            <a:ln>
              <a:solidFill>
                <a:srgbClr val="66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V="1">
              <a:off x="8174779" y="5298781"/>
              <a:ext cx="17170" cy="456740"/>
            </a:xfrm>
            <a:prstGeom prst="straightConnector1">
              <a:avLst/>
            </a:prstGeom>
            <a:ln>
              <a:solidFill>
                <a:srgbClr val="66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V="1">
              <a:off x="8174312" y="4242355"/>
              <a:ext cx="17170" cy="456740"/>
            </a:xfrm>
            <a:prstGeom prst="straightConnector1">
              <a:avLst/>
            </a:prstGeom>
            <a:ln>
              <a:solidFill>
                <a:srgbClr val="66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oup 55"/>
            <p:cNvGrpSpPr/>
            <p:nvPr/>
          </p:nvGrpSpPr>
          <p:grpSpPr>
            <a:xfrm>
              <a:off x="7189724" y="2543530"/>
              <a:ext cx="2102997" cy="604643"/>
              <a:chOff x="6802144" y="2949551"/>
              <a:chExt cx="2102997" cy="604643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6802144" y="2950012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7554255" y="2949551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8305430" y="2954508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6802144" y="2949551"/>
                <a:ext cx="2102997" cy="595190"/>
              </a:xfrm>
              <a:prstGeom prst="rect">
                <a:avLst/>
              </a:prstGeom>
              <a:noFill/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</p:grpSp>
        <p:cxnSp>
          <p:nvCxnSpPr>
            <p:cNvPr id="57" name="Straight Arrow Connector 56"/>
            <p:cNvCxnSpPr/>
            <p:nvPr/>
          </p:nvCxnSpPr>
          <p:spPr>
            <a:xfrm flipV="1">
              <a:off x="8232639" y="3148173"/>
              <a:ext cx="17170" cy="456740"/>
            </a:xfrm>
            <a:prstGeom prst="straightConnector1">
              <a:avLst/>
            </a:prstGeom>
            <a:ln>
              <a:solidFill>
                <a:srgbClr val="66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080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6 L 0.07904 -0.18055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5" y="-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Deeply Layered Networks Fail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4" y="1371603"/>
                <a:ext cx="7104739" cy="5009209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Exploding gradient problem</a:t>
                </a:r>
              </a:p>
              <a:p>
                <a:pPr lvl="1"/>
                <a:r>
                  <a:rPr lang="en-US" dirty="0" smtClean="0"/>
                  <a:t>with linear or </a:t>
                </a:r>
                <a:r>
                  <a:rPr lang="en-US" dirty="0" err="1" smtClean="0"/>
                  <a:t>ReLU</a:t>
                </a:r>
                <a:r>
                  <a:rPr lang="en-US" dirty="0" smtClean="0"/>
                  <a:t> units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r>
                  <a:rPr lang="en-US" dirty="0" smtClean="0"/>
                  <a:t>can be a problem when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b="1" i="1" smtClean="0">
                            <a:latin typeface="Cambria Math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a:rPr lang="en-US" b="1" i="1" smtClean="0">
                                <a:latin typeface="Cambria Math" charset="0"/>
                              </a:rPr>
                              <m:t>𝒚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en-US" b="1" i="1" smtClean="0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𝝏</m:t>
                                </m:r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𝒚</m:t>
                                </m:r>
                              </m:num>
                              <m:den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𝝏</m:t>
                                </m:r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𝒙</m:t>
                                </m:r>
                              </m:den>
                            </m:f>
                          </m:e>
                        </m:nary>
                      </m:e>
                    </m:d>
                    <m:r>
                      <a:rPr lang="en-US" b="1" i="1" smtClean="0">
                        <a:latin typeface="Cambria Math" charset="0"/>
                      </a:rPr>
                      <m:t>&gt;</m:t>
                    </m:r>
                    <m:r>
                      <a:rPr lang="en-US" b="1" i="1" smtClean="0">
                        <a:latin typeface="Cambria Math" charset="0"/>
                      </a:rPr>
                      <m:t>𝟏</m:t>
                    </m:r>
                  </m:oMath>
                </a14:m>
                <a:endParaRPr lang="en-US" dirty="0" smtClean="0"/>
              </a:p>
              <a:p>
                <a:pPr lvl="2"/>
                <a:endParaRPr lang="en-US" sz="2400" dirty="0">
                  <a:solidFill>
                    <a:schemeClr val="accent2"/>
                  </a:solidFill>
                </a:endParaRPr>
              </a:p>
              <a:p>
                <a:pPr lvl="2"/>
                <a:r>
                  <a:rPr lang="en-US" sz="2400" dirty="0" smtClean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2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endParaRPr lang="en-US" sz="2400" dirty="0">
                  <a:solidFill>
                    <a:schemeClr val="accent2"/>
                  </a:solidFill>
                </a:endParaRP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4" y="1371603"/>
                <a:ext cx="7104739" cy="5009209"/>
              </a:xfrm>
              <a:blipFill rotWithShape="0">
                <a:blip r:embed="rId3"/>
                <a:stretch>
                  <a:fillRect l="-258" t="-1095" b="-11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192736" y="2446409"/>
                <a:ext cx="3964098" cy="9504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500" i="1" dirty="0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500" i="1" dirty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𝝏</m:t>
                          </m:r>
                          <m:r>
                            <a:rPr lang="en-US" sz="2500" i="1" dirty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𝒚</m:t>
                          </m:r>
                        </m:num>
                        <m:den>
                          <m:r>
                            <a:rPr lang="en-US" sz="2500" i="1" dirty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𝝏</m:t>
                          </m:r>
                          <m:r>
                            <a:rPr lang="en-US" sz="2500" i="1" dirty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𝒛</m:t>
                          </m:r>
                        </m:den>
                      </m:f>
                      <m:r>
                        <a:rPr lang="en-US" sz="2500" i="1" dirty="0">
                          <a:solidFill>
                            <a:srgbClr val="7030A0"/>
                          </a:solidFill>
                          <a:latin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500" i="1" dirty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mr-IN" sz="2500" i="1" dirty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500" i="1" dirty="0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2500" i="1" dirty="0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  <m:t>𝒛</m:t>
                                </m:r>
                                <m:r>
                                  <a:rPr lang="en-US" sz="2500" i="1" dirty="0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  <m:t>≤</m:t>
                                </m:r>
                                <m:r>
                                  <a:rPr lang="en-US" sz="2500" i="1" dirty="0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500" i="1" dirty="0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2500" dirty="0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  <m:t>          </m:t>
                                </m:r>
                                <m:r>
                                  <a:rPr lang="en-US" sz="2500" dirty="0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  <m:t>𝐨𝐭𝐡𝐞𝐫𝐰𝐢𝐬𝐞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5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736" y="2446409"/>
                <a:ext cx="3964098" cy="95045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1246388" y="2690804"/>
                <a:ext cx="21766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𝒚</m:t>
                      </m:r>
                      <m:r>
                        <a:rPr lang="en-US" sz="240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7030A0"/>
                          </a:solidFill>
                          <a:latin typeface="Cambria Math" charset="0"/>
                        </a:rPr>
                        <m:t>ax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charset="0"/>
                        </a:rPr>
                        <m:t>𝟎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charset="0"/>
                        </a:rPr>
                        <m:t>,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charset="0"/>
                        </a:rPr>
                        <m:t>𝒛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388" y="2690804"/>
                <a:ext cx="2176621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192517" y="3577036"/>
                <a:ext cx="4293611" cy="9504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500" i="1" dirty="0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500" i="1" dirty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𝝏</m:t>
                          </m:r>
                          <m:r>
                            <a:rPr lang="en-US" sz="2500" i="1" dirty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𝒚</m:t>
                          </m:r>
                        </m:num>
                        <m:den>
                          <m:r>
                            <a:rPr lang="en-US" sz="2500" i="1" dirty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𝝏</m:t>
                          </m:r>
                          <m:r>
                            <a:rPr lang="en-US" sz="2500" b="1" i="1" dirty="0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𝒙</m:t>
                          </m:r>
                        </m:den>
                      </m:f>
                      <m:r>
                        <a:rPr lang="en-US" sz="2500" i="1" dirty="0">
                          <a:solidFill>
                            <a:srgbClr val="7030A0"/>
                          </a:solidFill>
                          <a:latin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500" i="1" dirty="0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mr-IN" sz="2500" i="1" dirty="0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500" i="1" dirty="0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2500" b="1" i="1" dirty="0" smtClean="0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  <m:t>𝒚</m:t>
                                </m:r>
                                <m:r>
                                  <a:rPr lang="en-US" sz="2500" b="0" i="1" dirty="0" smtClean="0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2500" i="1" dirty="0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500" b="1" i="1" dirty="0" smtClean="0">
                                        <a:solidFill>
                                          <a:srgbClr val="7030A0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500" b="1" i="1" dirty="0" smtClean="0">
                                        <a:solidFill>
                                          <a:srgbClr val="7030A0"/>
                                        </a:solidFill>
                                        <a:latin typeface="Cambria Math" charset="0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2500" b="1" i="1" dirty="0" smtClean="0">
                                        <a:solidFill>
                                          <a:srgbClr val="7030A0"/>
                                        </a:solidFill>
                                        <a:latin typeface="Cambria Math" charset="0"/>
                                      </a:rPr>
                                      <m:t>𝒚𝒙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500" dirty="0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  <m:t>          </m:t>
                                </m:r>
                                <m:r>
                                  <a:rPr lang="en-US" sz="2500" dirty="0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  <m:t>𝐨𝐭𝐡𝐞𝐫𝐰𝐢𝐬𝐞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5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517" y="3577036"/>
                <a:ext cx="4293611" cy="95045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8" name="Group 77"/>
          <p:cNvGrpSpPr/>
          <p:nvPr/>
        </p:nvGrpSpPr>
        <p:grpSpPr>
          <a:xfrm>
            <a:off x="9255916" y="3577036"/>
            <a:ext cx="1782278" cy="3034287"/>
            <a:chOff x="6737937" y="2543530"/>
            <a:chExt cx="2856514" cy="4863146"/>
          </a:xfrm>
        </p:grpSpPr>
        <p:grpSp>
          <p:nvGrpSpPr>
            <p:cNvPr id="79" name="Group 78"/>
            <p:cNvGrpSpPr/>
            <p:nvPr/>
          </p:nvGrpSpPr>
          <p:grpSpPr>
            <a:xfrm>
              <a:off x="6737937" y="6802033"/>
              <a:ext cx="2856514" cy="604643"/>
              <a:chOff x="6408684" y="6200790"/>
              <a:chExt cx="2856514" cy="604643"/>
            </a:xfrm>
          </p:grpSpPr>
          <p:sp>
            <p:nvSpPr>
              <p:cNvPr id="104" name="Oval 103"/>
              <p:cNvSpPr/>
              <p:nvPr/>
            </p:nvSpPr>
            <p:spPr>
              <a:xfrm>
                <a:off x="6408684" y="6201251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7160795" y="6200790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8665487" y="6200790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7911970" y="6205747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6408684" y="6205747"/>
                <a:ext cx="2856514" cy="595190"/>
              </a:xfrm>
              <a:prstGeom prst="rect">
                <a:avLst/>
              </a:prstGeom>
              <a:noFill/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7131397" y="5750564"/>
              <a:ext cx="2102997" cy="604643"/>
              <a:chOff x="6802144" y="5114046"/>
              <a:chExt cx="2102997" cy="604643"/>
            </a:xfrm>
          </p:grpSpPr>
          <p:sp>
            <p:nvSpPr>
              <p:cNvPr id="100" name="Oval 99"/>
              <p:cNvSpPr/>
              <p:nvPr/>
            </p:nvSpPr>
            <p:spPr>
              <a:xfrm>
                <a:off x="6802144" y="5114507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7554255" y="5114046"/>
                <a:ext cx="599711" cy="59968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ln>
                    <a:solidFill>
                      <a:srgbClr val="FF0000"/>
                    </a:solidFill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8305430" y="5119003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6802144" y="5114046"/>
                <a:ext cx="2102997" cy="595190"/>
              </a:xfrm>
              <a:prstGeom prst="rect">
                <a:avLst/>
              </a:prstGeom>
              <a:noFill/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7114695" y="4694138"/>
              <a:ext cx="2102997" cy="604643"/>
              <a:chOff x="6802144" y="3984764"/>
              <a:chExt cx="2102997" cy="604643"/>
            </a:xfrm>
          </p:grpSpPr>
          <p:sp>
            <p:nvSpPr>
              <p:cNvPr id="96" name="Oval 95"/>
              <p:cNvSpPr/>
              <p:nvPr/>
            </p:nvSpPr>
            <p:spPr>
              <a:xfrm>
                <a:off x="6802144" y="3985225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Oval 96"/>
                  <p:cNvSpPr/>
                  <p:nvPr/>
                </p:nvSpPr>
                <p:spPr>
                  <a:xfrm>
                    <a:off x="7554255" y="3984764"/>
                    <a:ext cx="599711" cy="59968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71" b="1" i="1" dirty="0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en-US" sz="2471" b="1" i="1" dirty="0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𝒙</m:t>
                          </m:r>
                          <m:r>
                            <a:rPr lang="en-US" sz="2471" b="1" i="1" dirty="0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2471" b="1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7" name="Oval 9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54255" y="3984764"/>
                    <a:ext cx="599711" cy="599686"/>
                  </a:xfrm>
                  <a:prstGeom prst="ellipse">
                    <a:avLst/>
                  </a:prstGeom>
                  <a:blipFill rotWithShape="0">
                    <a:blip r:embed="rId7"/>
                    <a:stretch>
                      <a:fillRect l="-10417" t="-73958" b="-95833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8" name="Oval 97"/>
              <p:cNvSpPr/>
              <p:nvPr/>
            </p:nvSpPr>
            <p:spPr>
              <a:xfrm>
                <a:off x="8305430" y="3989721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6802144" y="3984764"/>
                <a:ext cx="2102997" cy="595190"/>
              </a:xfrm>
              <a:prstGeom prst="rect">
                <a:avLst/>
              </a:prstGeom>
              <a:noFill/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7131397" y="3637712"/>
              <a:ext cx="2102997" cy="604643"/>
              <a:chOff x="6802144" y="2949551"/>
              <a:chExt cx="2102997" cy="604643"/>
            </a:xfrm>
          </p:grpSpPr>
          <p:sp>
            <p:nvSpPr>
              <p:cNvPr id="92" name="Oval 91"/>
              <p:cNvSpPr/>
              <p:nvPr/>
            </p:nvSpPr>
            <p:spPr>
              <a:xfrm>
                <a:off x="6802144" y="2950012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Oval 92"/>
                  <p:cNvSpPr/>
                  <p:nvPr/>
                </p:nvSpPr>
                <p:spPr>
                  <a:xfrm>
                    <a:off x="7554255" y="2949551"/>
                    <a:ext cx="599711" cy="59968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71" b="1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𝒚</m:t>
                          </m:r>
                        </m:oMath>
                      </m:oMathPara>
                    </a14:m>
                    <a:endParaRPr lang="en-US" sz="2471" b="1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3" name="Oval 9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54255" y="2949551"/>
                    <a:ext cx="599711" cy="599686"/>
                  </a:xfrm>
                  <a:prstGeom prst="ellipse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4" name="Oval 93"/>
              <p:cNvSpPr/>
              <p:nvPr/>
            </p:nvSpPr>
            <p:spPr>
              <a:xfrm>
                <a:off x="8305430" y="2954508"/>
                <a:ext cx="599711" cy="59968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6802144" y="2949551"/>
                <a:ext cx="2102997" cy="595190"/>
              </a:xfrm>
              <a:prstGeom prst="rect">
                <a:avLst/>
              </a:prstGeom>
              <a:noFill/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</p:grpSp>
        <p:cxnSp>
          <p:nvCxnSpPr>
            <p:cNvPr id="83" name="Straight Arrow Connector 82"/>
            <p:cNvCxnSpPr/>
            <p:nvPr/>
          </p:nvCxnSpPr>
          <p:spPr>
            <a:xfrm flipV="1">
              <a:off x="8166194" y="6350250"/>
              <a:ext cx="17170" cy="456740"/>
            </a:xfrm>
            <a:prstGeom prst="straightConnector1">
              <a:avLst/>
            </a:prstGeom>
            <a:ln>
              <a:solidFill>
                <a:srgbClr val="66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flipV="1">
              <a:off x="8174779" y="5298781"/>
              <a:ext cx="17170" cy="456740"/>
            </a:xfrm>
            <a:prstGeom prst="straightConnector1">
              <a:avLst/>
            </a:prstGeom>
            <a:ln>
              <a:solidFill>
                <a:srgbClr val="66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 flipV="1">
              <a:off x="8174312" y="4242355"/>
              <a:ext cx="17170" cy="456740"/>
            </a:xfrm>
            <a:prstGeom prst="straightConnector1">
              <a:avLst/>
            </a:prstGeom>
            <a:ln>
              <a:solidFill>
                <a:srgbClr val="66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6" name="Group 85"/>
            <p:cNvGrpSpPr/>
            <p:nvPr/>
          </p:nvGrpSpPr>
          <p:grpSpPr>
            <a:xfrm>
              <a:off x="7189724" y="2543530"/>
              <a:ext cx="2102997" cy="604643"/>
              <a:chOff x="6802144" y="2949551"/>
              <a:chExt cx="2102997" cy="604643"/>
            </a:xfrm>
          </p:grpSpPr>
          <p:sp>
            <p:nvSpPr>
              <p:cNvPr id="88" name="Oval 87"/>
              <p:cNvSpPr/>
              <p:nvPr/>
            </p:nvSpPr>
            <p:spPr>
              <a:xfrm>
                <a:off x="6802144" y="2950012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7554255" y="2949551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8305430" y="2954508"/>
                <a:ext cx="599711" cy="5996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6802144" y="2949551"/>
                <a:ext cx="2102997" cy="595190"/>
              </a:xfrm>
              <a:prstGeom prst="rect">
                <a:avLst/>
              </a:prstGeom>
              <a:noFill/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71" dirty="0">
                  <a:solidFill>
                    <a:srgbClr val="7030A0"/>
                  </a:solidFill>
                </a:endParaRPr>
              </a:p>
            </p:txBody>
          </p:sp>
        </p:grpSp>
        <p:cxnSp>
          <p:nvCxnSpPr>
            <p:cNvPr id="87" name="Straight Arrow Connector 86"/>
            <p:cNvCxnSpPr/>
            <p:nvPr/>
          </p:nvCxnSpPr>
          <p:spPr>
            <a:xfrm flipV="1">
              <a:off x="8232639" y="3148173"/>
              <a:ext cx="17170" cy="456740"/>
            </a:xfrm>
            <a:prstGeom prst="straightConnector1">
              <a:avLst/>
            </a:prstGeom>
            <a:ln>
              <a:solidFill>
                <a:srgbClr val="66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9013508" y="1160429"/>
            <a:ext cx="2751204" cy="1686889"/>
            <a:chOff x="8624661" y="3748885"/>
            <a:chExt cx="3833022" cy="2816224"/>
          </a:xfrm>
        </p:grpSpPr>
        <p:grpSp>
          <p:nvGrpSpPr>
            <p:cNvPr id="39" name="Group 38"/>
            <p:cNvGrpSpPr/>
            <p:nvPr/>
          </p:nvGrpSpPr>
          <p:grpSpPr>
            <a:xfrm>
              <a:off x="8624661" y="3748885"/>
              <a:ext cx="3833022" cy="2816224"/>
              <a:chOff x="2823820" y="1944547"/>
              <a:chExt cx="3833022" cy="2816224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3391382" y="1944547"/>
                <a:ext cx="2129742" cy="2129742"/>
                <a:chOff x="3391382" y="1944547"/>
                <a:chExt cx="2129742" cy="2129742"/>
              </a:xfrm>
            </p:grpSpPr>
            <p:cxnSp>
              <p:nvCxnSpPr>
                <p:cNvPr id="45" name="Straight Connector 44"/>
                <p:cNvCxnSpPr/>
                <p:nvPr/>
              </p:nvCxnSpPr>
              <p:spPr>
                <a:xfrm>
                  <a:off x="3391382" y="1944547"/>
                  <a:ext cx="0" cy="212974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>
                  <a:off x="4456253" y="3009418"/>
                  <a:ext cx="0" cy="212974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2" name="TextBox 41"/>
              <p:cNvSpPr txBox="1"/>
              <p:nvPr/>
            </p:nvSpPr>
            <p:spPr>
              <a:xfrm>
                <a:off x="5895222" y="4055318"/>
                <a:ext cx="76162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b="1" dirty="0" smtClean="0">
                    <a:solidFill>
                      <a:srgbClr val="0F6FC6"/>
                    </a:solidFill>
                    <a:latin typeface="+mn-lt"/>
                  </a:rPr>
                  <a:t>layer</a:t>
                </a:r>
                <a:endParaRPr lang="en-US" sz="2200" b="1" dirty="0">
                  <a:solidFill>
                    <a:srgbClr val="0F6FC6"/>
                  </a:solidFill>
                  <a:latin typeface="+mn-lt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3397598" y="4041415"/>
                    <a:ext cx="2427270" cy="71935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200" b="1" i="1" smtClean="0">
                              <a:solidFill>
                                <a:srgbClr val="0F6FC6"/>
                              </a:solidFill>
                              <a:latin typeface="Cambria Math" charset="0"/>
                            </a:rPr>
                            <m:t>𝒏</m:t>
                          </m:r>
                          <m:r>
                            <a:rPr lang="en-US" sz="2200" b="1" i="1" smtClean="0">
                              <a:solidFill>
                                <a:srgbClr val="0F6FC6"/>
                              </a:solidFill>
                              <a:latin typeface="Cambria Math" charset="0"/>
                            </a:rPr>
                            <m:t>    … </m:t>
                          </m:r>
                          <m:r>
                            <a:rPr lang="en-US" sz="2200" b="1" i="1" smtClean="0">
                              <a:solidFill>
                                <a:srgbClr val="0F6FC6"/>
                              </a:solidFill>
                              <a:latin typeface="Cambria Math" charset="0"/>
                            </a:rPr>
                            <m:t>𝟑</m:t>
                          </m:r>
                          <m:r>
                            <a:rPr lang="en-US" sz="2200" b="1" i="1" smtClean="0">
                              <a:solidFill>
                                <a:srgbClr val="0F6FC6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en-US" sz="2200" b="1" i="1" smtClean="0">
                              <a:solidFill>
                                <a:srgbClr val="0F6FC6"/>
                              </a:solidFill>
                              <a:latin typeface="Cambria Math" charset="0"/>
                            </a:rPr>
                            <m:t>𝟐</m:t>
                          </m:r>
                          <m:r>
                            <a:rPr lang="en-US" sz="2200" b="1" i="1" smtClean="0">
                              <a:solidFill>
                                <a:srgbClr val="0F6FC6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en-US" sz="2200" b="1" i="1" smtClean="0">
                              <a:solidFill>
                                <a:srgbClr val="0F6FC6"/>
                              </a:solidFill>
                              <a:latin typeface="Cambria Math" charset="0"/>
                            </a:rPr>
                            <m:t>𝟏</m:t>
                          </m:r>
                        </m:oMath>
                      </m:oMathPara>
                    </a14:m>
                    <a:endParaRPr lang="en-US" sz="2200" b="1" dirty="0">
                      <a:solidFill>
                        <a:srgbClr val="0F6FC6"/>
                      </a:solidFill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43" name="TextBox 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97598" y="4041415"/>
                    <a:ext cx="2427270" cy="719356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t="-101408" b="-12816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4" name="TextBox 43"/>
              <p:cNvSpPr txBox="1"/>
              <p:nvPr/>
            </p:nvSpPr>
            <p:spPr>
              <a:xfrm rot="16200000">
                <a:off x="2459041" y="3226116"/>
                <a:ext cx="116044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b="1" smtClean="0">
                    <a:solidFill>
                      <a:srgbClr val="0F6FC6"/>
                    </a:solidFill>
                    <a:latin typeface="+mn-lt"/>
                  </a:rPr>
                  <a:t>gradient</a:t>
                </a:r>
                <a:endParaRPr lang="en-US" sz="2200" b="1" dirty="0">
                  <a:solidFill>
                    <a:srgbClr val="0F6FC6"/>
                  </a:solidFill>
                  <a:latin typeface="+mn-lt"/>
                </a:endParaRPr>
              </a:p>
            </p:txBody>
          </p:sp>
        </p:grpSp>
        <p:sp>
          <p:nvSpPr>
            <p:cNvPr id="40" name="Freeform 39"/>
            <p:cNvSpPr/>
            <p:nvPr/>
          </p:nvSpPr>
          <p:spPr>
            <a:xfrm>
              <a:off x="9398643" y="4178461"/>
              <a:ext cx="1770927" cy="1562582"/>
            </a:xfrm>
            <a:custGeom>
              <a:avLst/>
              <a:gdLst>
                <a:gd name="connsiteX0" fmla="*/ 0 w 1921398"/>
                <a:gd name="connsiteY0" fmla="*/ 1562582 h 1562582"/>
                <a:gd name="connsiteX1" fmla="*/ 381965 w 1921398"/>
                <a:gd name="connsiteY1" fmla="*/ 1458410 h 1562582"/>
                <a:gd name="connsiteX2" fmla="*/ 995423 w 1921398"/>
                <a:gd name="connsiteY2" fmla="*/ 1122744 h 1562582"/>
                <a:gd name="connsiteX3" fmla="*/ 1597306 w 1921398"/>
                <a:gd name="connsiteY3" fmla="*/ 532435 h 1562582"/>
                <a:gd name="connsiteX4" fmla="*/ 1921398 w 1921398"/>
                <a:gd name="connsiteY4" fmla="*/ 0 h 1562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1398" h="1562582">
                  <a:moveTo>
                    <a:pt x="0" y="1562582"/>
                  </a:moveTo>
                  <a:cubicBezTo>
                    <a:pt x="108030" y="1547149"/>
                    <a:pt x="216061" y="1531716"/>
                    <a:pt x="381965" y="1458410"/>
                  </a:cubicBezTo>
                  <a:cubicBezTo>
                    <a:pt x="547869" y="1385104"/>
                    <a:pt x="792866" y="1277073"/>
                    <a:pt x="995423" y="1122744"/>
                  </a:cubicBezTo>
                  <a:cubicBezTo>
                    <a:pt x="1197980" y="968415"/>
                    <a:pt x="1442977" y="719559"/>
                    <a:pt x="1597306" y="532435"/>
                  </a:cubicBezTo>
                  <a:cubicBezTo>
                    <a:pt x="1751635" y="345311"/>
                    <a:pt x="1921398" y="0"/>
                    <a:pt x="1921398" y="0"/>
                  </a:cubicBezTo>
                </a:path>
              </a:pathLst>
            </a:custGeom>
            <a:noFill/>
            <a:ln w="508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7133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Hack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4" y="1371603"/>
            <a:ext cx="7104739" cy="5388426"/>
          </a:xfrm>
        </p:spPr>
        <p:txBody>
          <a:bodyPr>
            <a:normAutofit/>
          </a:bodyPr>
          <a:lstStyle/>
          <a:p>
            <a:r>
              <a:rPr lang="en-US" dirty="0" smtClean="0"/>
              <a:t>Using </a:t>
            </a:r>
            <a:r>
              <a:rPr lang="en-US" dirty="0" err="1" smtClean="0"/>
              <a:t>ReLUs</a:t>
            </a:r>
            <a:endParaRPr lang="en-US" dirty="0" smtClean="0"/>
          </a:p>
          <a:p>
            <a:pPr lvl="1"/>
            <a:r>
              <a:rPr lang="en-US" dirty="0" smtClean="0"/>
              <a:t>can avoid squashing of gradient</a:t>
            </a:r>
          </a:p>
          <a:p>
            <a:endParaRPr lang="en-US" dirty="0" smtClean="0"/>
          </a:p>
          <a:p>
            <a:r>
              <a:rPr lang="en-US" dirty="0" smtClean="0"/>
              <a:t>Use gradient clipping</a:t>
            </a:r>
          </a:p>
          <a:p>
            <a:pPr lvl="1"/>
            <a:r>
              <a:rPr lang="en-US" dirty="0" smtClean="0"/>
              <a:t>for exploding gradients</a:t>
            </a:r>
          </a:p>
          <a:p>
            <a:endParaRPr lang="en-US" dirty="0" smtClean="0"/>
          </a:p>
          <a:p>
            <a:r>
              <a:rPr lang="en-US" dirty="0" smtClean="0"/>
              <a:t>Use gradient sign</a:t>
            </a:r>
          </a:p>
          <a:p>
            <a:pPr lvl="1"/>
            <a:r>
              <a:rPr lang="en-US" dirty="0" smtClean="0"/>
              <a:t>for exploding &amp; vanishing gradients</a:t>
            </a:r>
          </a:p>
        </p:txBody>
      </p:sp>
      <p:grpSp>
        <p:nvGrpSpPr>
          <p:cNvPr id="130" name="Group 129"/>
          <p:cNvGrpSpPr/>
          <p:nvPr/>
        </p:nvGrpSpPr>
        <p:grpSpPr>
          <a:xfrm>
            <a:off x="9825086" y="748415"/>
            <a:ext cx="2093088" cy="1562582"/>
            <a:chOff x="4793849" y="3317821"/>
            <a:chExt cx="2093088" cy="1562582"/>
          </a:xfrm>
        </p:grpSpPr>
        <p:sp>
          <p:nvSpPr>
            <p:cNvPr id="131" name="Freeform 130"/>
            <p:cNvSpPr/>
            <p:nvPr/>
          </p:nvSpPr>
          <p:spPr>
            <a:xfrm>
              <a:off x="4793849" y="3317821"/>
              <a:ext cx="1770927" cy="1562582"/>
            </a:xfrm>
            <a:custGeom>
              <a:avLst/>
              <a:gdLst>
                <a:gd name="connsiteX0" fmla="*/ 0 w 1921398"/>
                <a:gd name="connsiteY0" fmla="*/ 1562582 h 1562582"/>
                <a:gd name="connsiteX1" fmla="*/ 381965 w 1921398"/>
                <a:gd name="connsiteY1" fmla="*/ 1458410 h 1562582"/>
                <a:gd name="connsiteX2" fmla="*/ 995423 w 1921398"/>
                <a:gd name="connsiteY2" fmla="*/ 1122744 h 1562582"/>
                <a:gd name="connsiteX3" fmla="*/ 1597306 w 1921398"/>
                <a:gd name="connsiteY3" fmla="*/ 532435 h 1562582"/>
                <a:gd name="connsiteX4" fmla="*/ 1921398 w 1921398"/>
                <a:gd name="connsiteY4" fmla="*/ 0 h 1562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1398" h="1562582">
                  <a:moveTo>
                    <a:pt x="0" y="1562582"/>
                  </a:moveTo>
                  <a:cubicBezTo>
                    <a:pt x="108030" y="1547149"/>
                    <a:pt x="216061" y="1531716"/>
                    <a:pt x="381965" y="1458410"/>
                  </a:cubicBezTo>
                  <a:cubicBezTo>
                    <a:pt x="547869" y="1385104"/>
                    <a:pt x="792866" y="1277073"/>
                    <a:pt x="995423" y="1122744"/>
                  </a:cubicBezTo>
                  <a:cubicBezTo>
                    <a:pt x="1197980" y="968415"/>
                    <a:pt x="1442977" y="719559"/>
                    <a:pt x="1597306" y="532435"/>
                  </a:cubicBezTo>
                  <a:cubicBezTo>
                    <a:pt x="1751635" y="345311"/>
                    <a:pt x="1921398" y="0"/>
                    <a:pt x="1921398" y="0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133" name="Straight Connector 132"/>
            <p:cNvCxnSpPr/>
            <p:nvPr/>
          </p:nvCxnSpPr>
          <p:spPr>
            <a:xfrm>
              <a:off x="6146157" y="3993266"/>
              <a:ext cx="740780" cy="0"/>
            </a:xfrm>
            <a:prstGeom prst="line">
              <a:avLst/>
            </a:prstGeom>
            <a:ln w="50800">
              <a:solidFill>
                <a:srgbClr val="FF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/>
              <p:cNvSpPr txBox="1"/>
              <p:nvPr/>
            </p:nvSpPr>
            <p:spPr>
              <a:xfrm>
                <a:off x="6205729" y="3531526"/>
                <a:ext cx="4714303" cy="9673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0" dirty="0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𝚫</m:t>
                      </m:r>
                      <m:sSub>
                        <m:sSubPr>
                          <m:ctrlPr>
                            <a:rPr lang="en-US" sz="2200" b="1" i="1" dirty="0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b="1" i="1" dirty="0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𝒘</m:t>
                          </m:r>
                        </m:e>
                        <m:sub>
                          <m:r>
                            <a:rPr lang="en-US" sz="2200" b="1" i="1" dirty="0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𝒙𝒚</m:t>
                          </m:r>
                        </m:sub>
                      </m:sSub>
                      <m:r>
                        <a:rPr lang="en-US" sz="2200" b="1" i="1" dirty="0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~</m:t>
                      </m:r>
                      <m:func>
                        <m:funcPr>
                          <m:ctrlPr>
                            <a:rPr lang="en-US" sz="2200" b="1" i="1" dirty="0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a:rPr lang="en-US" sz="2200" b="1" i="0" dirty="0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𝐦𝐚𝐱</m:t>
                          </m:r>
                        </m:fName>
                        <m:e>
                          <m:d>
                            <m:dPr>
                              <m:ctrlPr>
                                <a:rPr lang="mr-IN" sz="2200" b="1" i="1" dirty="0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b="1" i="1" dirty="0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200" b="1" i="1" dirty="0" smtClean="0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1" i="0" dirty="0" smtClean="0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</a:rPr>
                                    <m:t>𝚫</m:t>
                                  </m:r>
                                </m:e>
                                <m:sub>
                                  <m:r>
                                    <a:rPr lang="en-US" sz="2200" b="1" i="1" dirty="0" smtClean="0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2200" b="1" i="1" dirty="0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en-US" sz="2200" b="1" i="0" dirty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𝐦𝐢𝐧</m:t>
                              </m:r>
                              <m:r>
                                <a:rPr lang="en-US" sz="2200" b="1" i="1" dirty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lang="mr-IN" sz="2200" b="1" i="1" dirty="0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b="1" i="1" dirty="0">
                                          <a:solidFill>
                                            <a:srgbClr val="7030A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1" i="1" dirty="0">
                                          <a:solidFill>
                                            <a:srgbClr val="7030A0"/>
                                          </a:solidFill>
                                          <a:latin typeface="Cambria Math" charset="0"/>
                                        </a:rPr>
                                        <m:t>𝜟</m:t>
                                      </m:r>
                                    </m:e>
                                    <m:sub>
                                      <m:r>
                                        <a:rPr lang="en-US" sz="2200" b="1" i="1" dirty="0" smtClean="0">
                                          <a:solidFill>
                                            <a:srgbClr val="7030A0"/>
                                          </a:solidFill>
                                          <a:latin typeface="Cambria Math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  <m:r>
                                    <a:rPr lang="en-US" sz="2200" b="1" dirty="0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</a:rPr>
                                    <m:t>,</m:t>
                                  </m:r>
                                  <m:f>
                                    <m:fPr>
                                      <m:ctrlPr>
                                        <a:rPr lang="en-US" sz="2200" b="1" i="1" dirty="0">
                                          <a:solidFill>
                                            <a:srgbClr val="7030A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200" b="1" i="1" dirty="0">
                                          <a:solidFill>
                                            <a:srgbClr val="7030A0"/>
                                          </a:solidFill>
                                          <a:latin typeface="Cambria Math" charset="0"/>
                                        </a:rPr>
                                        <m:t>𝝏</m:t>
                                      </m:r>
                                      <m:r>
                                        <a:rPr lang="en-US" sz="2200" b="1" i="1" dirty="0">
                                          <a:solidFill>
                                            <a:srgbClr val="7030A0"/>
                                          </a:solidFill>
                                          <a:latin typeface="Cambria Math" charset="0"/>
                                        </a:rPr>
                                        <m:t>𝑬</m:t>
                                      </m:r>
                                    </m:num>
                                    <m:den>
                                      <m:r>
                                        <a:rPr lang="en-US" sz="2200" b="1" i="1" dirty="0">
                                          <a:solidFill>
                                            <a:srgbClr val="7030A0"/>
                                          </a:solidFill>
                                          <a:latin typeface="Cambria Math" charset="0"/>
                                        </a:rPr>
                                        <m:t>𝝏</m:t>
                                      </m:r>
                                      <m:sSub>
                                        <m:sSubPr>
                                          <m:ctrlPr>
                                            <a:rPr lang="en-US" sz="2200" b="1" i="1" dirty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b="1" i="1" dirty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charset="0"/>
                                            </a:rPr>
                                            <m:t>𝒘</m:t>
                                          </m:r>
                                        </m:e>
                                        <m:sub>
                                          <m:r>
                                            <a:rPr lang="en-US" sz="2200" b="1" i="1" dirty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charset="0"/>
                                            </a:rPr>
                                            <m:t>𝒙𝒚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22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34" name="Text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729" y="3531526"/>
                <a:ext cx="4714303" cy="96738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205729" y="5367909"/>
                <a:ext cx="3072957" cy="969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0" dirty="0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𝚫</m:t>
                      </m:r>
                      <m:sSub>
                        <m:sSubPr>
                          <m:ctrlPr>
                            <a:rPr lang="en-US" sz="2500" b="1" i="1" dirty="0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500" b="1" i="1" dirty="0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𝒘</m:t>
                          </m:r>
                        </m:e>
                        <m:sub>
                          <m:r>
                            <a:rPr lang="en-US" sz="2500" b="1" i="1" dirty="0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𝒙𝒚</m:t>
                          </m:r>
                        </m:sub>
                      </m:sSub>
                      <m:r>
                        <a:rPr lang="en-US" sz="2500" b="1" i="1" dirty="0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~</m:t>
                      </m:r>
                      <m:func>
                        <m:funcPr>
                          <m:ctrlPr>
                            <a:rPr lang="en-US" sz="2500" b="1" i="1" dirty="0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a:rPr lang="en-US" sz="2500" b="1" i="0" dirty="0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𝐬𝐢𝐠𝐧</m:t>
                          </m:r>
                        </m:fName>
                        <m:e>
                          <m:d>
                            <m:dPr>
                              <m:ctrlPr>
                                <a:rPr lang="mr-IN" sz="2500" b="1" i="1" dirty="0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500" b="1" i="1" dirty="0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500" b="1" i="1" dirty="0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</a:rPr>
                                    <m:t>𝝏</m:t>
                                  </m:r>
                                  <m:r>
                                    <a:rPr lang="en-US" sz="2500" b="1" i="1" dirty="0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</a:rPr>
                                    <m:t>𝑬</m:t>
                                  </m:r>
                                </m:num>
                                <m:den>
                                  <m:r>
                                    <a:rPr lang="en-US" sz="2500" b="1" i="1" dirty="0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</a:rPr>
                                    <m:t>𝝏</m:t>
                                  </m:r>
                                  <m:sSub>
                                    <m:sSubPr>
                                      <m:ctrlPr>
                                        <a:rPr lang="en-US" sz="2500" b="1" i="1" dirty="0">
                                          <a:solidFill>
                                            <a:srgbClr val="7030A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500" b="1" i="1" dirty="0">
                                          <a:solidFill>
                                            <a:srgbClr val="7030A0"/>
                                          </a:solidFill>
                                          <a:latin typeface="Cambria Math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sz="2500" b="1" i="1" dirty="0">
                                          <a:solidFill>
                                            <a:srgbClr val="7030A0"/>
                                          </a:solidFill>
                                          <a:latin typeface="Cambria Math" charset="0"/>
                                        </a:rPr>
                                        <m:t>𝒙𝒚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25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729" y="5367909"/>
                <a:ext cx="3072957" cy="96943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arallelogram 3"/>
          <p:cNvSpPr/>
          <p:nvPr/>
        </p:nvSpPr>
        <p:spPr>
          <a:xfrm>
            <a:off x="11190302" y="644126"/>
            <a:ext cx="555567" cy="743145"/>
          </a:xfrm>
          <a:prstGeom prst="parallelogram">
            <a:avLst>
              <a:gd name="adj" fmla="val 83507"/>
            </a:avLst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21" name="Group 120"/>
          <p:cNvGrpSpPr/>
          <p:nvPr/>
        </p:nvGrpSpPr>
        <p:grpSpPr>
          <a:xfrm>
            <a:off x="9104416" y="276143"/>
            <a:ext cx="2618503" cy="2935106"/>
            <a:chOff x="8703462" y="3748885"/>
            <a:chExt cx="2618503" cy="2935106"/>
          </a:xfrm>
        </p:grpSpPr>
        <p:grpSp>
          <p:nvGrpSpPr>
            <p:cNvPr id="122" name="Group 121"/>
            <p:cNvGrpSpPr/>
            <p:nvPr/>
          </p:nvGrpSpPr>
          <p:grpSpPr>
            <a:xfrm>
              <a:off x="8703462" y="3748885"/>
              <a:ext cx="2618503" cy="2935106"/>
              <a:chOff x="2902621" y="1944547"/>
              <a:chExt cx="2618503" cy="2935106"/>
            </a:xfrm>
          </p:grpSpPr>
          <p:grpSp>
            <p:nvGrpSpPr>
              <p:cNvPr id="124" name="Group 123"/>
              <p:cNvGrpSpPr/>
              <p:nvPr/>
            </p:nvGrpSpPr>
            <p:grpSpPr>
              <a:xfrm>
                <a:off x="3391382" y="1944547"/>
                <a:ext cx="2129742" cy="2129742"/>
                <a:chOff x="3391382" y="1944547"/>
                <a:chExt cx="2129742" cy="2129742"/>
              </a:xfrm>
            </p:grpSpPr>
            <p:cxnSp>
              <p:nvCxnSpPr>
                <p:cNvPr id="128" name="Straight Connector 127"/>
                <p:cNvCxnSpPr/>
                <p:nvPr/>
              </p:nvCxnSpPr>
              <p:spPr>
                <a:xfrm>
                  <a:off x="3391382" y="1944547"/>
                  <a:ext cx="0" cy="212974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rot="5400000">
                  <a:off x="4456253" y="3009418"/>
                  <a:ext cx="0" cy="212974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5" name="TextBox 124"/>
              <p:cNvSpPr txBox="1"/>
              <p:nvPr/>
            </p:nvSpPr>
            <p:spPr>
              <a:xfrm>
                <a:off x="4069656" y="4448766"/>
                <a:ext cx="76161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b="1" dirty="0" smtClean="0">
                    <a:solidFill>
                      <a:srgbClr val="0F6FC6"/>
                    </a:solidFill>
                    <a:latin typeface="+mn-lt"/>
                  </a:rPr>
                  <a:t>layer</a:t>
                </a:r>
                <a:endParaRPr lang="en-US" sz="2200" b="1" dirty="0">
                  <a:solidFill>
                    <a:srgbClr val="0F6FC6"/>
                  </a:solidFill>
                  <a:latin typeface="+mn-lt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6" name="TextBox 125"/>
                  <p:cNvSpPr txBox="1"/>
                  <p:nvPr/>
                </p:nvSpPr>
                <p:spPr>
                  <a:xfrm>
                    <a:off x="3397597" y="4041416"/>
                    <a:ext cx="2117311" cy="43088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200" b="1" i="1" smtClean="0">
                              <a:solidFill>
                                <a:srgbClr val="0F6FC6"/>
                              </a:solidFill>
                              <a:latin typeface="Cambria Math" charset="0"/>
                            </a:rPr>
                            <m:t>𝒏</m:t>
                          </m:r>
                          <m:r>
                            <a:rPr lang="en-US" sz="2200" b="1" i="1" smtClean="0">
                              <a:solidFill>
                                <a:srgbClr val="0F6FC6"/>
                              </a:solidFill>
                              <a:latin typeface="Cambria Math" charset="0"/>
                            </a:rPr>
                            <m:t>    …       </m:t>
                          </m:r>
                          <m:r>
                            <a:rPr lang="en-US" sz="2200" b="1" i="1" smtClean="0">
                              <a:solidFill>
                                <a:srgbClr val="0F6FC6"/>
                              </a:solidFill>
                              <a:latin typeface="Cambria Math" charset="0"/>
                            </a:rPr>
                            <m:t>𝟑</m:t>
                          </m:r>
                          <m:r>
                            <a:rPr lang="en-US" sz="2200" b="1" i="1" smtClean="0">
                              <a:solidFill>
                                <a:srgbClr val="0F6FC6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en-US" sz="2200" b="1" i="1" smtClean="0">
                              <a:solidFill>
                                <a:srgbClr val="0F6FC6"/>
                              </a:solidFill>
                              <a:latin typeface="Cambria Math" charset="0"/>
                            </a:rPr>
                            <m:t>𝟐</m:t>
                          </m:r>
                          <m:r>
                            <a:rPr lang="en-US" sz="2200" b="1" i="1" smtClean="0">
                              <a:solidFill>
                                <a:srgbClr val="0F6FC6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en-US" sz="2200" b="1" i="1" smtClean="0">
                              <a:solidFill>
                                <a:srgbClr val="0F6FC6"/>
                              </a:solidFill>
                              <a:latin typeface="Cambria Math" charset="0"/>
                            </a:rPr>
                            <m:t>𝟏</m:t>
                          </m:r>
                        </m:oMath>
                      </m:oMathPara>
                    </a14:m>
                    <a:endParaRPr lang="en-US" sz="2200" b="1" dirty="0">
                      <a:solidFill>
                        <a:srgbClr val="0F6FC6"/>
                      </a:solidFill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126" name="TextBox 1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97597" y="4041416"/>
                    <a:ext cx="2117311" cy="430887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t="-101408" b="-12676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7" name="TextBox 126"/>
              <p:cNvSpPr txBox="1"/>
              <p:nvPr/>
            </p:nvSpPr>
            <p:spPr>
              <a:xfrm rot="16200000">
                <a:off x="2537842" y="2659554"/>
                <a:ext cx="116044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b="1" smtClean="0">
                    <a:solidFill>
                      <a:srgbClr val="0F6FC6"/>
                    </a:solidFill>
                    <a:latin typeface="+mn-lt"/>
                  </a:rPr>
                  <a:t>gradient</a:t>
                </a:r>
                <a:endParaRPr lang="en-US" sz="2200" b="1" dirty="0">
                  <a:solidFill>
                    <a:srgbClr val="0F6FC6"/>
                  </a:solidFill>
                  <a:latin typeface="+mn-lt"/>
                </a:endParaRPr>
              </a:p>
            </p:txBody>
          </p:sp>
        </p:grpSp>
        <p:sp>
          <p:nvSpPr>
            <p:cNvPr id="123" name="Freeform 122"/>
            <p:cNvSpPr/>
            <p:nvPr/>
          </p:nvSpPr>
          <p:spPr>
            <a:xfrm>
              <a:off x="9398643" y="4178461"/>
              <a:ext cx="1770927" cy="1562582"/>
            </a:xfrm>
            <a:custGeom>
              <a:avLst/>
              <a:gdLst>
                <a:gd name="connsiteX0" fmla="*/ 0 w 1921398"/>
                <a:gd name="connsiteY0" fmla="*/ 1562582 h 1562582"/>
                <a:gd name="connsiteX1" fmla="*/ 381965 w 1921398"/>
                <a:gd name="connsiteY1" fmla="*/ 1458410 h 1562582"/>
                <a:gd name="connsiteX2" fmla="*/ 995423 w 1921398"/>
                <a:gd name="connsiteY2" fmla="*/ 1122744 h 1562582"/>
                <a:gd name="connsiteX3" fmla="*/ 1597306 w 1921398"/>
                <a:gd name="connsiteY3" fmla="*/ 532435 h 1562582"/>
                <a:gd name="connsiteX4" fmla="*/ 1921398 w 1921398"/>
                <a:gd name="connsiteY4" fmla="*/ 0 h 1562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1398" h="1562582">
                  <a:moveTo>
                    <a:pt x="0" y="1562582"/>
                  </a:moveTo>
                  <a:cubicBezTo>
                    <a:pt x="108030" y="1547149"/>
                    <a:pt x="216061" y="1531716"/>
                    <a:pt x="381965" y="1458410"/>
                  </a:cubicBezTo>
                  <a:cubicBezTo>
                    <a:pt x="547869" y="1385104"/>
                    <a:pt x="792866" y="1277073"/>
                    <a:pt x="995423" y="1122744"/>
                  </a:cubicBezTo>
                  <a:cubicBezTo>
                    <a:pt x="1197980" y="968415"/>
                    <a:pt x="1442977" y="719559"/>
                    <a:pt x="1597306" y="532435"/>
                  </a:cubicBezTo>
                  <a:cubicBezTo>
                    <a:pt x="1751635" y="345311"/>
                    <a:pt x="1921398" y="0"/>
                    <a:pt x="1921398" y="0"/>
                  </a:cubicBezTo>
                </a:path>
              </a:pathLst>
            </a:custGeom>
            <a:noFill/>
            <a:ln w="508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5361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Hack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4" y="1371603"/>
            <a:ext cx="10892967" cy="5388426"/>
          </a:xfrm>
        </p:spPr>
        <p:txBody>
          <a:bodyPr>
            <a:normAutofit/>
          </a:bodyPr>
          <a:lstStyle/>
          <a:p>
            <a:r>
              <a:rPr lang="en-US" dirty="0" smtClean="0"/>
              <a:t>Hard weight constraints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avoids sigmoid saturation for vanishing gradients</a:t>
            </a:r>
          </a:p>
          <a:p>
            <a:pPr lvl="1"/>
            <a:r>
              <a:rPr lang="en-US" dirty="0" smtClean="0"/>
              <a:t>may prevent gradients from blowing up by limiting error gradient scaling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521210" y="1915914"/>
                <a:ext cx="3149580" cy="9130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dirty="0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𝒘</m:t>
                      </m:r>
                      <m:r>
                        <a:rPr lang="en-US" sz="2500" b="1" i="1" dirty="0" smtClean="0">
                          <a:solidFill>
                            <a:srgbClr val="7030A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←</m:t>
                      </m:r>
                      <m:f>
                        <m:fPr>
                          <m:ctrlPr>
                            <a:rPr lang="en-US" sz="2500" b="1" i="1" dirty="0" smtClean="0">
                              <a:solidFill>
                                <a:srgbClr val="7030A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2500" b="1" i="0" dirty="0" smtClean="0">
                              <a:solidFill>
                                <a:srgbClr val="7030A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𝐦𝐢𝐧</m:t>
                          </m:r>
                          <m:d>
                            <m:dPr>
                              <m:ctrlPr>
                                <a:rPr lang="mr-IN" sz="2500" b="1" i="1" dirty="0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500" b="1" i="1" dirty="0" smtClean="0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mr-IN" sz="2500" b="1" i="1" dirty="0" smtClean="0">
                                          <a:solidFill>
                                            <a:srgbClr val="7030A0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500" b="1" i="1" dirty="0" smtClean="0">
                                          <a:solidFill>
                                            <a:srgbClr val="7030A0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𝒘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2500" b="1" i="1" dirty="0" smtClean="0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2500" b="1" i="1" dirty="0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,</m:t>
                              </m:r>
                              <m:r>
                                <a:rPr lang="en-US" sz="2500" b="1" i="1" dirty="0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𝒍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2500" b="1" i="1" dirty="0">
                                  <a:solidFill>
                                    <a:srgbClr val="7030A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mr-IN" sz="2500" b="1" i="1" dirty="0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500" b="1" i="1" dirty="0">
                                      <a:solidFill>
                                        <a:srgbClr val="7030A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𝒘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500" b="1" i="1" dirty="0">
                                  <a:solidFill>
                                    <a:srgbClr val="7030A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en-US" sz="2500" b="1" i="1" dirty="0" smtClean="0">
                          <a:solidFill>
                            <a:srgbClr val="7030A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𝒘</m:t>
                      </m:r>
                    </m:oMath>
                  </m:oMathPara>
                </a14:m>
                <a:endParaRPr lang="en-US" sz="25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210" y="1915914"/>
                <a:ext cx="3149580" cy="9130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807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theme/theme1.xml><?xml version="1.0" encoding="utf-8"?>
<a:theme xmlns:a="http://schemas.openxmlformats.org/drawingml/2006/main" name="Default2015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5400">
          <a:solidFill>
            <a:schemeClr val="tx1"/>
          </a:solidFill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  <a:headEnd type="none"/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3100" b="1" dirty="0">
            <a:solidFill>
              <a:srgbClr val="0F6FC6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96567</TotalTime>
  <Words>836</Words>
  <Application>Microsoft Macintosh PowerPoint</Application>
  <PresentationFormat>Widescreen</PresentationFormat>
  <Paragraphs>221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Calibri</vt:lpstr>
      <vt:lpstr>Cambria Math</vt:lpstr>
      <vt:lpstr>Mangal</vt:lpstr>
      <vt:lpstr>ＭＳ Ｐゴシック</vt:lpstr>
      <vt:lpstr>Wingdings</vt:lpstr>
      <vt:lpstr>Arial</vt:lpstr>
      <vt:lpstr>Default2015</vt:lpstr>
      <vt:lpstr>CSCI 5922 Neural Networks and Deep Learning  Deep Nets</vt:lpstr>
      <vt:lpstr>Why Stop At One Hidden Layer?</vt:lpstr>
      <vt:lpstr>From Ng’s group</vt:lpstr>
      <vt:lpstr>Why Deeply Layered Networks Fail</vt:lpstr>
      <vt:lpstr>Deeper Vs. Shallower Nets</vt:lpstr>
      <vt:lpstr>Why Deeply Layered Networks Fail</vt:lpstr>
      <vt:lpstr>Why Deeply Layered Networks Fail</vt:lpstr>
      <vt:lpstr>Hack Solutions</vt:lpstr>
      <vt:lpstr>Hack Solutions</vt:lpstr>
      <vt:lpstr>Hack Solutions</vt:lpstr>
      <vt:lpstr>Hack Solutions</vt:lpstr>
      <vt:lpstr>Hack Solutions</vt:lpstr>
      <vt:lpstr>Autoencoders</vt:lpstr>
      <vt:lpstr>Autoencoder Combines An Encoder And A Decoder</vt:lpstr>
      <vt:lpstr>Stacked Autoencoders</vt:lpstr>
      <vt:lpstr>Restricted Boltzmann Machines (RBMs)</vt:lpstr>
      <vt:lpstr>Depth of ImageNet Challenge Winner</vt:lpstr>
      <vt:lpstr>Trick From Long Ago To Avoid Local Optima</vt:lpstr>
      <vt:lpstr>Latest Tricks</vt:lpstr>
      <vt:lpstr>Deep Residual Networks (ResNet)</vt:lpstr>
      <vt:lpstr>ResNet</vt:lpstr>
      <vt:lpstr>ResNet</vt:lpstr>
      <vt:lpstr>A Year Later…</vt:lpstr>
      <vt:lpstr>Highway Networks</vt:lpstr>
      <vt:lpstr>Highway Networks Facilitate Training Deep Networks</vt:lpstr>
    </vt:vector>
  </TitlesOfParts>
  <Manager/>
  <Company/>
  <LinksUpToDate>false</LinksUpToDate>
  <SharedDoc>false</SharedDoc>
  <HyperlinkBase/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Michael C. Mozer</dc:creator>
  <cp:keywords/>
  <dc:description/>
  <cp:lastModifiedBy>Michael C Mozer</cp:lastModifiedBy>
  <cp:revision>4704</cp:revision>
  <cp:lastPrinted>2016-03-26T19:02:22Z</cp:lastPrinted>
  <dcterms:created xsi:type="dcterms:W3CDTF">2015-11-30T16:35:29Z</dcterms:created>
  <dcterms:modified xsi:type="dcterms:W3CDTF">2017-10-10T22:25:11Z</dcterms:modified>
  <cp:category/>
</cp:coreProperties>
</file>