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sldIdLst>
    <p:sldId id="435" r:id="rId2"/>
    <p:sldId id="434" r:id="rId3"/>
    <p:sldId id="436" r:id="rId4"/>
    <p:sldId id="440" r:id="rId5"/>
    <p:sldId id="441" r:id="rId6"/>
    <p:sldId id="442" r:id="rId7"/>
    <p:sldId id="443" r:id="rId8"/>
    <p:sldId id="444" r:id="rId9"/>
    <p:sldId id="445" r:id="rId10"/>
    <p:sldId id="446" r:id="rId11"/>
    <p:sldId id="464" r:id="rId12"/>
    <p:sldId id="437" r:id="rId13"/>
    <p:sldId id="438" r:id="rId14"/>
    <p:sldId id="439" r:id="rId15"/>
    <p:sldId id="449" r:id="rId16"/>
    <p:sldId id="447" r:id="rId17"/>
    <p:sldId id="448" r:id="rId18"/>
    <p:sldId id="451" r:id="rId19"/>
    <p:sldId id="452" r:id="rId20"/>
    <p:sldId id="450" r:id="rId21"/>
    <p:sldId id="453" r:id="rId22"/>
    <p:sldId id="454" r:id="rId23"/>
    <p:sldId id="455" r:id="rId24"/>
    <p:sldId id="456" r:id="rId25"/>
    <p:sldId id="457" r:id="rId26"/>
    <p:sldId id="458" r:id="rId27"/>
    <p:sldId id="459" r:id="rId28"/>
    <p:sldId id="460" r:id="rId29"/>
    <p:sldId id="461" r:id="rId30"/>
    <p:sldId id="462" r:id="rId31"/>
    <p:sldId id="46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4FF8B"/>
    <a:srgbClr val="FF00FF"/>
    <a:srgbClr val="663F00"/>
    <a:srgbClr val="00FFFF"/>
    <a:srgbClr val="A09D00"/>
    <a:srgbClr val="00C000"/>
    <a:srgbClr val="00B2B2"/>
    <a:srgbClr val="A50002"/>
    <a:srgbClr val="00C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78439"/>
  </p:normalViewPr>
  <p:slideViewPr>
    <p:cSldViewPr snapToGrid="0" snapToObjects="1">
      <p:cViewPr>
        <p:scale>
          <a:sx n="108" d="100"/>
          <a:sy n="108" d="100"/>
        </p:scale>
        <p:origin x="560" y="432"/>
      </p:cViewPr>
      <p:guideLst>
        <p:guide orient="horz" pos="2160"/>
        <p:guide pos="3840"/>
      </p:guideLst>
    </p:cSldViewPr>
  </p:slideViewPr>
  <p:notesTextViewPr>
    <p:cViewPr>
      <p:scale>
        <a:sx n="70" d="100"/>
        <a:sy n="7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44F71-2A91-C84A-869D-4F4E1A19AFF8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B0918-989A-B147-B126-A98AEDAA3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33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83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3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44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3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3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7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2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7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66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0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4" y="274641"/>
            <a:ext cx="2743200" cy="5851526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6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47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0" y="273631"/>
            <a:ext cx="10936320" cy="1137719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08640" y="6247376"/>
            <a:ext cx="2803200" cy="472369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70240" y="6247376"/>
            <a:ext cx="3828480" cy="472369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41760" y="6247376"/>
            <a:ext cx="2803200" cy="472369"/>
          </a:xfrm>
        </p:spPr>
        <p:txBody>
          <a:bodyPr/>
          <a:lstStyle>
            <a:lvl1pPr>
              <a:defRPr/>
            </a:lvl1pPr>
          </a:lstStyle>
          <a:p>
            <a:fld id="{4174B9A0-CB37-4C83-B880-3D838943E6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67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60" cy="1142040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8640" y="1604329"/>
            <a:ext cx="5391360" cy="4524955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321" y="1604329"/>
            <a:ext cx="5393280" cy="4524955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41DFF-6809-4F2C-9371-97C2D64DBCD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78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404" y="1371604"/>
            <a:ext cx="11176000" cy="4754562"/>
          </a:xfrm>
        </p:spPr>
        <p:txBody>
          <a:bodyPr/>
          <a:lstStyle>
            <a:lvl1pPr marL="88931" indent="-88931">
              <a:spcBef>
                <a:spcPts val="1946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355726">
              <a:spcBef>
                <a:spcPts val="1946"/>
              </a:spcBef>
              <a:spcAft>
                <a:spcPts val="0"/>
              </a:spcAft>
              <a:defRPr sz="2647">
                <a:solidFill>
                  <a:schemeClr val="accent2"/>
                </a:solidFill>
              </a:defRPr>
            </a:lvl2pPr>
            <a:lvl3pPr marL="351604" indent="0">
              <a:spcBef>
                <a:spcPts val="1167"/>
              </a:spcBef>
              <a:buFont typeface="Calibri" pitchFamily="34" charset="0"/>
              <a:buChar char=" "/>
              <a:defRPr sz="2471">
                <a:solidFill>
                  <a:schemeClr val="accent6">
                    <a:lumMod val="75000"/>
                  </a:schemeClr>
                </a:solidFill>
              </a:defRPr>
            </a:lvl3pPr>
            <a:lvl4pPr marL="500257" indent="-145236">
              <a:spcBef>
                <a:spcPts val="1167"/>
              </a:spcBef>
              <a:buFont typeface="Arial"/>
              <a:buChar char="•"/>
              <a:defRPr b="1">
                <a:solidFill>
                  <a:schemeClr val="accent5">
                    <a:lumMod val="75000"/>
                  </a:schemeClr>
                </a:solidFill>
              </a:defRPr>
            </a:lvl4pPr>
            <a:lvl5pPr marL="551919" indent="0">
              <a:spcBef>
                <a:spcPts val="778"/>
              </a:spcBef>
              <a:buFont typeface="Calibri" pitchFamily="34" charset="0"/>
              <a:buNone/>
              <a:defRPr sz="2118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1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3"/>
            <a:ext cx="10363200" cy="1362075"/>
          </a:xfrm>
        </p:spPr>
        <p:txBody>
          <a:bodyPr anchor="t"/>
          <a:lstStyle>
            <a:lvl1pPr algn="l">
              <a:defRPr sz="3883" b="1" cap="all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5"/>
            <a:ext cx="10363200" cy="1500187"/>
          </a:xfrm>
        </p:spPr>
        <p:txBody>
          <a:bodyPr anchor="b"/>
          <a:lstStyle>
            <a:lvl1pPr marL="0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1pPr>
            <a:lvl2pPr marL="444659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2pPr>
            <a:lvl3pPr marL="889316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333975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4pPr>
            <a:lvl5pPr marL="1778633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5pPr>
            <a:lvl6pPr marL="2223292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6pPr>
            <a:lvl7pPr marL="266795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7pPr>
            <a:lvl8pPr marL="3112609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8pPr>
            <a:lvl9pPr marL="3557267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71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735"/>
            </a:lvl1pPr>
            <a:lvl2pPr>
              <a:defRPr sz="2294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735"/>
            </a:lvl1pPr>
            <a:lvl2pPr>
              <a:defRPr sz="2294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2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7"/>
            <a:ext cx="5386918" cy="639761"/>
          </a:xfrm>
        </p:spPr>
        <p:txBody>
          <a:bodyPr anchor="b"/>
          <a:lstStyle>
            <a:lvl1pPr marL="0" indent="0">
              <a:buNone/>
              <a:defRPr sz="2294" b="1"/>
            </a:lvl1pPr>
            <a:lvl2pPr marL="444659" indent="0">
              <a:buNone/>
              <a:defRPr sz="1941" b="1"/>
            </a:lvl2pPr>
            <a:lvl3pPr marL="889316" indent="0">
              <a:buNone/>
              <a:defRPr sz="1765" b="1"/>
            </a:lvl3pPr>
            <a:lvl4pPr marL="1333975" indent="0">
              <a:buNone/>
              <a:defRPr sz="1588" b="1"/>
            </a:lvl4pPr>
            <a:lvl5pPr marL="1778633" indent="0">
              <a:buNone/>
              <a:defRPr sz="1588" b="1"/>
            </a:lvl5pPr>
            <a:lvl6pPr marL="2223292" indent="0">
              <a:buNone/>
              <a:defRPr sz="1588" b="1"/>
            </a:lvl6pPr>
            <a:lvl7pPr marL="2667950" indent="0">
              <a:buNone/>
              <a:defRPr sz="1588" b="1"/>
            </a:lvl7pPr>
            <a:lvl8pPr marL="3112609" indent="0">
              <a:buNone/>
              <a:defRPr sz="1588" b="1"/>
            </a:lvl8pPr>
            <a:lvl9pPr marL="3557267" indent="0">
              <a:buNone/>
              <a:defRPr sz="1588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8" cy="3951288"/>
          </a:xfrm>
        </p:spPr>
        <p:txBody>
          <a:bodyPr/>
          <a:lstStyle>
            <a:lvl1pPr>
              <a:defRPr sz="2294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7"/>
            <a:ext cx="5389033" cy="639761"/>
          </a:xfrm>
        </p:spPr>
        <p:txBody>
          <a:bodyPr anchor="b"/>
          <a:lstStyle>
            <a:lvl1pPr marL="0" indent="0">
              <a:buNone/>
              <a:defRPr sz="2294" b="1"/>
            </a:lvl1pPr>
            <a:lvl2pPr marL="444659" indent="0">
              <a:buNone/>
              <a:defRPr sz="1941" b="1"/>
            </a:lvl2pPr>
            <a:lvl3pPr marL="889316" indent="0">
              <a:buNone/>
              <a:defRPr sz="1765" b="1"/>
            </a:lvl3pPr>
            <a:lvl4pPr marL="1333975" indent="0">
              <a:buNone/>
              <a:defRPr sz="1588" b="1"/>
            </a:lvl4pPr>
            <a:lvl5pPr marL="1778633" indent="0">
              <a:buNone/>
              <a:defRPr sz="1588" b="1"/>
            </a:lvl5pPr>
            <a:lvl6pPr marL="2223292" indent="0">
              <a:buNone/>
              <a:defRPr sz="1588" b="1"/>
            </a:lvl6pPr>
            <a:lvl7pPr marL="2667950" indent="0">
              <a:buNone/>
              <a:defRPr sz="1588" b="1"/>
            </a:lvl7pPr>
            <a:lvl8pPr marL="3112609" indent="0">
              <a:buNone/>
              <a:defRPr sz="1588" b="1"/>
            </a:lvl8pPr>
            <a:lvl9pPr marL="3557267" indent="0">
              <a:buNone/>
              <a:defRPr sz="1588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6"/>
            <a:ext cx="5389033" cy="3951288"/>
          </a:xfrm>
        </p:spPr>
        <p:txBody>
          <a:bodyPr/>
          <a:lstStyle>
            <a:lvl1pPr>
              <a:defRPr sz="2294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67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8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6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2"/>
            <a:ext cx="6815667" cy="5853113"/>
          </a:xfrm>
        </p:spPr>
        <p:txBody>
          <a:bodyPr/>
          <a:lstStyle>
            <a:lvl1pPr>
              <a:defRPr sz="3088"/>
            </a:lvl1pPr>
            <a:lvl2pPr>
              <a:defRPr sz="2735"/>
            </a:lvl2pPr>
            <a:lvl3pPr>
              <a:defRPr sz="2294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324"/>
            </a:lvl1pPr>
            <a:lvl2pPr marL="444659" indent="0">
              <a:buNone/>
              <a:defRPr sz="1147"/>
            </a:lvl2pPr>
            <a:lvl3pPr marL="889316" indent="0">
              <a:buNone/>
              <a:defRPr sz="971"/>
            </a:lvl3pPr>
            <a:lvl4pPr marL="1333975" indent="0">
              <a:buNone/>
              <a:defRPr sz="882"/>
            </a:lvl4pPr>
            <a:lvl5pPr marL="1778633" indent="0">
              <a:buNone/>
              <a:defRPr sz="882"/>
            </a:lvl5pPr>
            <a:lvl6pPr marL="2223292" indent="0">
              <a:buNone/>
              <a:defRPr sz="882"/>
            </a:lvl6pPr>
            <a:lvl7pPr marL="2667950" indent="0">
              <a:buNone/>
              <a:defRPr sz="882"/>
            </a:lvl7pPr>
            <a:lvl8pPr marL="3112609" indent="0">
              <a:buNone/>
              <a:defRPr sz="882"/>
            </a:lvl8pPr>
            <a:lvl9pPr marL="3557267" indent="0">
              <a:buNone/>
              <a:defRPr sz="882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088"/>
            </a:lvl1pPr>
            <a:lvl2pPr marL="444659" indent="0">
              <a:buNone/>
              <a:defRPr sz="2735"/>
            </a:lvl2pPr>
            <a:lvl3pPr marL="889316" indent="0">
              <a:buNone/>
              <a:defRPr sz="2294"/>
            </a:lvl3pPr>
            <a:lvl4pPr marL="1333975" indent="0">
              <a:buNone/>
              <a:defRPr sz="1941"/>
            </a:lvl4pPr>
            <a:lvl5pPr marL="1778633" indent="0">
              <a:buNone/>
              <a:defRPr sz="1941"/>
            </a:lvl5pPr>
            <a:lvl6pPr marL="2223292" indent="0">
              <a:buNone/>
              <a:defRPr sz="1941"/>
            </a:lvl6pPr>
            <a:lvl7pPr marL="2667950" indent="0">
              <a:buNone/>
              <a:defRPr sz="1941"/>
            </a:lvl7pPr>
            <a:lvl8pPr marL="3112609" indent="0">
              <a:buNone/>
              <a:defRPr sz="1941"/>
            </a:lvl8pPr>
            <a:lvl9pPr marL="3557267" indent="0">
              <a:buNone/>
              <a:defRPr sz="1941"/>
            </a:lvl9pPr>
          </a:lstStyle>
          <a:p>
            <a:r>
              <a:rPr lang="en-US" altLang="ja-JP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324"/>
            </a:lvl1pPr>
            <a:lvl2pPr marL="444659" indent="0">
              <a:buNone/>
              <a:defRPr sz="1147"/>
            </a:lvl2pPr>
            <a:lvl3pPr marL="889316" indent="0">
              <a:buNone/>
              <a:defRPr sz="971"/>
            </a:lvl3pPr>
            <a:lvl4pPr marL="1333975" indent="0">
              <a:buNone/>
              <a:defRPr sz="882"/>
            </a:lvl4pPr>
            <a:lvl5pPr marL="1778633" indent="0">
              <a:buNone/>
              <a:defRPr sz="882"/>
            </a:lvl5pPr>
            <a:lvl6pPr marL="2223292" indent="0">
              <a:buNone/>
              <a:defRPr sz="882"/>
            </a:lvl6pPr>
            <a:lvl7pPr marL="2667950" indent="0">
              <a:buNone/>
              <a:defRPr sz="882"/>
            </a:lvl7pPr>
            <a:lvl8pPr marL="3112609" indent="0">
              <a:buNone/>
              <a:defRPr sz="882"/>
            </a:lvl8pPr>
            <a:lvl9pPr marL="3557267" indent="0">
              <a:buNone/>
              <a:defRPr sz="882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1"/>
            <a:ext cx="10972800" cy="4906963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11/16/17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0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defTabSz="889409" rtl="0" eaLnBrk="1" latinLnBrk="0" hangingPunct="1">
        <a:spcBef>
          <a:spcPct val="0"/>
        </a:spcBef>
        <a:buNone/>
        <a:defRPr kumimoji="1" sz="353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889409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kumimoji="1" sz="2735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49034" indent="-249034" algn="l" defTabSz="889409" rtl="0" eaLnBrk="1" latinLnBrk="0" hangingPunct="1">
        <a:spcBef>
          <a:spcPct val="20000"/>
        </a:spcBef>
        <a:buFont typeface="Wingdings" pitchFamily="2" charset="2"/>
        <a:buChar char="§"/>
        <a:defRPr kumimoji="1" sz="2735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444705" indent="-88941" algn="l" defTabSz="889409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kumimoji="1" sz="2294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667056" indent="-222352" algn="l" defTabSz="889409" rtl="0" eaLnBrk="1" latinLnBrk="0" hangingPunct="1">
        <a:spcBef>
          <a:spcPct val="20000"/>
        </a:spcBef>
        <a:buFont typeface="Wingdings" pitchFamily="2" charset="2"/>
        <a:buChar char="§"/>
        <a:defRPr kumimoji="1" sz="2294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889409" indent="0" algn="l" defTabSz="889409" rtl="0" eaLnBrk="1" latinLnBrk="0" hangingPunct="1">
        <a:spcBef>
          <a:spcPct val="20000"/>
        </a:spcBef>
        <a:buFontTx/>
        <a:buNone/>
        <a:defRPr kumimoji="1" sz="1941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445875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890579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35284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779988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4705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89409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34114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78818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23523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68227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12932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6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1.jpeg"/><Relationship Id="rId10" Type="http://schemas.openxmlformats.org/officeDocument/2006/relationships/image" Target="../media/image12.jpeg"/><Relationship Id="rId11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CSCI 5922 </a:t>
            </a:r>
            <a:r>
              <a:rPr lang="mr-IN" dirty="0" smtClean="0"/>
              <a:t>–</a:t>
            </a:r>
            <a:r>
              <a:rPr lang="en-US" dirty="0" smtClean="0"/>
              <a:t> Probabilistic Models (</a:t>
            </a:r>
            <a:r>
              <a:rPr lang="en-US" dirty="0" err="1" smtClean="0"/>
              <a:t>Mozer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CSCI 7000 -- Mind </a:t>
            </a:r>
            <a:r>
              <a:rPr lang="en-US" dirty="0"/>
              <a:t>Reading </a:t>
            </a:r>
            <a:r>
              <a:rPr lang="en-US" dirty="0" smtClean="0"/>
              <a:t>Machines (Sidney </a:t>
            </a:r>
            <a:r>
              <a:rPr lang="en-US" dirty="0" err="1" smtClean="0"/>
              <a:t>D’Mello</a:t>
            </a:r>
            <a:r>
              <a:rPr lang="en-US" dirty="0" smtClean="0"/>
              <a:t>)</a:t>
            </a:r>
            <a:r>
              <a:rPr lang="en-US" b="0" dirty="0"/>
              <a:t/>
            </a:r>
            <a:br>
              <a:rPr lang="en-US" b="0" dirty="0"/>
            </a:br>
            <a:r>
              <a:rPr lang="en-US" dirty="0" smtClean="0"/>
              <a:t>CSCI 7000 </a:t>
            </a:r>
            <a:r>
              <a:rPr lang="mr-IN" dirty="0" smtClean="0"/>
              <a:t>–</a:t>
            </a:r>
            <a:r>
              <a:rPr lang="en-US" dirty="0" smtClean="0"/>
              <a:t> Human Centered Machine Learning (</a:t>
            </a:r>
            <a:r>
              <a:rPr lang="en-US" dirty="0" err="1" smtClean="0"/>
              <a:t>Chenhao</a:t>
            </a:r>
            <a:r>
              <a:rPr lang="en-US" dirty="0" smtClean="0"/>
              <a:t> Tan)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Denoising</a:t>
            </a:r>
            <a:r>
              <a:rPr lang="en-US" dirty="0" smtClean="0"/>
              <a:t> RNNs</a:t>
            </a:r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9036965" y="1145205"/>
            <a:ext cx="365663" cy="365663"/>
          </a:xfrm>
          <a:prstGeom prst="ellipse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 flipV="1">
            <a:off x="9226897" y="1491550"/>
            <a:ext cx="4811" cy="436664"/>
          </a:xfrm>
          <a:prstGeom prst="straightConnector1">
            <a:avLst/>
          </a:prstGeom>
          <a:ln w="50800">
            <a:solidFill>
              <a:srgbClr val="FFC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>
            <a:off x="2034893" y="3722173"/>
            <a:ext cx="1757287" cy="2907088"/>
            <a:chOff x="5836598" y="2203389"/>
            <a:chExt cx="2171214" cy="3591850"/>
          </a:xfrm>
        </p:grpSpPr>
        <p:sp>
          <p:nvSpPr>
            <p:cNvPr id="45" name="Oval 44"/>
            <p:cNvSpPr/>
            <p:nvPr/>
          </p:nvSpPr>
          <p:spPr>
            <a:xfrm>
              <a:off x="6740317" y="5429576"/>
              <a:ext cx="365663" cy="365663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838484" y="4644073"/>
              <a:ext cx="2169328" cy="441544"/>
              <a:chOff x="5838484" y="4644073"/>
              <a:chExt cx="2169328" cy="441544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6305845" y="46772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6738431" y="46772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7171017" y="46772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7603603" y="46772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873259" y="46772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838484" y="4644073"/>
                <a:ext cx="2169328" cy="441544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56" name="Straight Arrow Connector 55"/>
            <p:cNvCxnSpPr/>
            <p:nvPr/>
          </p:nvCxnSpPr>
          <p:spPr>
            <a:xfrm flipV="1">
              <a:off x="6923148" y="5085618"/>
              <a:ext cx="0" cy="343958"/>
            </a:xfrm>
            <a:prstGeom prst="straightConnector1">
              <a:avLst/>
            </a:prstGeom>
            <a:ln w="50800">
              <a:solidFill>
                <a:srgbClr val="0000FF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5836598" y="3192678"/>
              <a:ext cx="2169328" cy="441544"/>
              <a:chOff x="5838484" y="3917173"/>
              <a:chExt cx="2169328" cy="441544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6305845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6738431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7171017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7603603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873259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5838484" y="3917173"/>
                <a:ext cx="2169328" cy="441544"/>
              </a:xfrm>
              <a:prstGeom prst="rect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65" name="Straight Arrow Connector 64"/>
            <p:cNvCxnSpPr>
              <a:endCxn id="73" idx="2"/>
            </p:cNvCxnSpPr>
            <p:nvPr/>
          </p:nvCxnSpPr>
          <p:spPr>
            <a:xfrm flipV="1">
              <a:off x="6923148" y="4358718"/>
              <a:ext cx="0" cy="285356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73" idx="0"/>
              <a:endCxn id="62" idx="2"/>
            </p:cNvCxnSpPr>
            <p:nvPr/>
          </p:nvCxnSpPr>
          <p:spPr>
            <a:xfrm flipH="1" flipV="1">
              <a:off x="6921262" y="3634222"/>
              <a:ext cx="1886" cy="282952"/>
            </a:xfrm>
            <a:prstGeom prst="straightConnector1">
              <a:avLst/>
            </a:prstGeom>
            <a:ln w="50800">
              <a:solidFill>
                <a:srgbClr val="00B0F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up 66"/>
            <p:cNvGrpSpPr/>
            <p:nvPr/>
          </p:nvGrpSpPr>
          <p:grpSpPr>
            <a:xfrm>
              <a:off x="5838484" y="3917174"/>
              <a:ext cx="2169328" cy="441544"/>
              <a:chOff x="5838484" y="3917173"/>
              <a:chExt cx="2169328" cy="441544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6305845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6738431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7171017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7603603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5873259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838484" y="3917173"/>
                <a:ext cx="2169328" cy="441544"/>
              </a:xfrm>
              <a:prstGeom prst="rect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5836598" y="2203389"/>
              <a:ext cx="2169328" cy="441544"/>
              <a:chOff x="5838484" y="3917173"/>
              <a:chExt cx="2169328" cy="441544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6305845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6738431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7171017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7603603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5873259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5838484" y="3917173"/>
                <a:ext cx="2169328" cy="441544"/>
              </a:xfrm>
              <a:prstGeom prst="rect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81" name="Straight Arrow Connector 80"/>
            <p:cNvCxnSpPr>
              <a:endCxn id="80" idx="2"/>
            </p:cNvCxnSpPr>
            <p:nvPr/>
          </p:nvCxnSpPr>
          <p:spPr>
            <a:xfrm flipV="1">
              <a:off x="6921262" y="2644933"/>
              <a:ext cx="0" cy="285355"/>
            </a:xfrm>
            <a:prstGeom prst="straightConnector1">
              <a:avLst/>
            </a:prstGeom>
            <a:ln w="50800">
              <a:solidFill>
                <a:srgbClr val="00B0F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6636248" y="2593008"/>
              <a:ext cx="466794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3100" b="1" dirty="0" smtClean="0">
                  <a:solidFill>
                    <a:srgbClr val="00B0F0"/>
                  </a:solidFill>
                  <a:latin typeface="+mn-lt"/>
                </a:rPr>
                <a:t>…</a:t>
              </a:r>
              <a:endParaRPr lang="en-US" sz="3100" b="1" dirty="0">
                <a:solidFill>
                  <a:srgbClr val="00B0F0"/>
                </a:solidFill>
                <a:latin typeface="+mn-lt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577989" y="3141908"/>
            <a:ext cx="1757287" cy="2907088"/>
            <a:chOff x="5836598" y="2203389"/>
            <a:chExt cx="2171214" cy="3591850"/>
          </a:xfrm>
        </p:grpSpPr>
        <p:sp>
          <p:nvSpPr>
            <p:cNvPr id="88" name="Oval 87"/>
            <p:cNvSpPr/>
            <p:nvPr/>
          </p:nvSpPr>
          <p:spPr>
            <a:xfrm>
              <a:off x="6740317" y="5429576"/>
              <a:ext cx="365663" cy="365663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5838484" y="4644073"/>
              <a:ext cx="2169328" cy="441544"/>
              <a:chOff x="5838484" y="4644073"/>
              <a:chExt cx="2169328" cy="441544"/>
            </a:xfrm>
          </p:grpSpPr>
          <p:sp>
            <p:nvSpPr>
              <p:cNvPr id="116" name="Oval 115"/>
              <p:cNvSpPr/>
              <p:nvPr/>
            </p:nvSpPr>
            <p:spPr>
              <a:xfrm>
                <a:off x="6305845" y="46772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6738431" y="46772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7171017" y="46772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7603603" y="46772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5873259" y="46772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5838484" y="4644073"/>
                <a:ext cx="2169328" cy="441544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90" name="Straight Arrow Connector 89"/>
            <p:cNvCxnSpPr/>
            <p:nvPr/>
          </p:nvCxnSpPr>
          <p:spPr>
            <a:xfrm flipV="1">
              <a:off x="6923148" y="5085618"/>
              <a:ext cx="0" cy="343958"/>
            </a:xfrm>
            <a:prstGeom prst="straightConnector1">
              <a:avLst/>
            </a:prstGeom>
            <a:ln w="50800">
              <a:solidFill>
                <a:srgbClr val="0000FF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>
              <a:off x="5836598" y="3192678"/>
              <a:ext cx="2169328" cy="441544"/>
              <a:chOff x="5838484" y="3917173"/>
              <a:chExt cx="2169328" cy="441544"/>
            </a:xfrm>
          </p:grpSpPr>
          <p:sp>
            <p:nvSpPr>
              <p:cNvPr id="110" name="Oval 109"/>
              <p:cNvSpPr/>
              <p:nvPr/>
            </p:nvSpPr>
            <p:spPr>
              <a:xfrm>
                <a:off x="6305845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6738431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7171017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7603603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5873259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5838484" y="3917173"/>
                <a:ext cx="2169328" cy="441544"/>
              </a:xfrm>
              <a:prstGeom prst="rect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92" name="Straight Arrow Connector 91"/>
            <p:cNvCxnSpPr/>
            <p:nvPr/>
          </p:nvCxnSpPr>
          <p:spPr>
            <a:xfrm flipV="1">
              <a:off x="6923148" y="4358718"/>
              <a:ext cx="0" cy="285356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flipH="1" flipV="1">
              <a:off x="6921262" y="3634222"/>
              <a:ext cx="1886" cy="282952"/>
            </a:xfrm>
            <a:prstGeom prst="straightConnector1">
              <a:avLst/>
            </a:prstGeom>
            <a:ln w="50800">
              <a:solidFill>
                <a:srgbClr val="00B0F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93"/>
            <p:cNvGrpSpPr/>
            <p:nvPr/>
          </p:nvGrpSpPr>
          <p:grpSpPr>
            <a:xfrm>
              <a:off x="5838484" y="3917174"/>
              <a:ext cx="2169328" cy="441544"/>
              <a:chOff x="5838484" y="3917173"/>
              <a:chExt cx="2169328" cy="441544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6305845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6738431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7171017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7603603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5873259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838484" y="3917173"/>
                <a:ext cx="2169328" cy="441544"/>
              </a:xfrm>
              <a:prstGeom prst="rect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5836598" y="2203389"/>
              <a:ext cx="2169328" cy="441544"/>
              <a:chOff x="5838484" y="3917173"/>
              <a:chExt cx="2169328" cy="441544"/>
            </a:xfrm>
          </p:grpSpPr>
          <p:sp>
            <p:nvSpPr>
              <p:cNvPr id="98" name="Oval 97"/>
              <p:cNvSpPr/>
              <p:nvPr/>
            </p:nvSpPr>
            <p:spPr>
              <a:xfrm>
                <a:off x="6305845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6738431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7171017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7603603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5873259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5838484" y="3917173"/>
                <a:ext cx="2169328" cy="441544"/>
              </a:xfrm>
              <a:prstGeom prst="rect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96" name="Straight Arrow Connector 95"/>
            <p:cNvCxnSpPr/>
            <p:nvPr/>
          </p:nvCxnSpPr>
          <p:spPr>
            <a:xfrm flipV="1">
              <a:off x="6921262" y="2644933"/>
              <a:ext cx="0" cy="285355"/>
            </a:xfrm>
            <a:prstGeom prst="straightConnector1">
              <a:avLst/>
            </a:prstGeom>
            <a:ln w="50800">
              <a:solidFill>
                <a:srgbClr val="00B0F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6645005" y="2593008"/>
              <a:ext cx="466794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3100" b="1" dirty="0" smtClean="0">
                  <a:solidFill>
                    <a:srgbClr val="00B0F0"/>
                  </a:solidFill>
                  <a:latin typeface="+mn-lt"/>
                </a:rPr>
                <a:t>…</a:t>
              </a:r>
              <a:endParaRPr lang="en-US" sz="3100" b="1" dirty="0">
                <a:solidFill>
                  <a:srgbClr val="00B0F0"/>
                </a:solidFill>
                <a:latin typeface="+mn-lt"/>
              </a:endParaRPr>
            </a:p>
          </p:txBody>
        </p:sp>
      </p:grpSp>
      <p:cxnSp>
        <p:nvCxnSpPr>
          <p:cNvPr id="125" name="Elbow Connector 124"/>
          <p:cNvCxnSpPr>
            <a:stCxn id="80" idx="3"/>
            <a:endCxn id="120" idx="2"/>
          </p:cNvCxnSpPr>
          <p:nvPr/>
        </p:nvCxnSpPr>
        <p:spPr>
          <a:xfrm>
            <a:off x="3790654" y="3900857"/>
            <a:ext cx="817006" cy="1391261"/>
          </a:xfrm>
          <a:prstGeom prst="bentConnector3">
            <a:avLst/>
          </a:prstGeom>
          <a:ln w="50800">
            <a:solidFill>
              <a:srgbClr val="FF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/>
          <p:cNvGrpSpPr/>
          <p:nvPr/>
        </p:nvGrpSpPr>
        <p:grpSpPr>
          <a:xfrm>
            <a:off x="8348254" y="1908021"/>
            <a:ext cx="1757287" cy="2907088"/>
            <a:chOff x="5836598" y="2203389"/>
            <a:chExt cx="2171214" cy="3591850"/>
          </a:xfrm>
        </p:grpSpPr>
        <p:sp>
          <p:nvSpPr>
            <p:cNvPr id="127" name="Oval 126"/>
            <p:cNvSpPr/>
            <p:nvPr/>
          </p:nvSpPr>
          <p:spPr>
            <a:xfrm>
              <a:off x="6740317" y="5429576"/>
              <a:ext cx="365663" cy="365663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5838484" y="4644073"/>
              <a:ext cx="2169328" cy="441544"/>
              <a:chOff x="5838484" y="4644073"/>
              <a:chExt cx="2169328" cy="441544"/>
            </a:xfrm>
          </p:grpSpPr>
          <p:sp>
            <p:nvSpPr>
              <p:cNvPr id="155" name="Oval 154"/>
              <p:cNvSpPr/>
              <p:nvPr/>
            </p:nvSpPr>
            <p:spPr>
              <a:xfrm>
                <a:off x="6305845" y="46772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6738431" y="46772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7171017" y="46772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7603603" y="46772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5873259" y="46772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5838484" y="4644073"/>
                <a:ext cx="2169328" cy="441544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29" name="Straight Arrow Connector 128"/>
            <p:cNvCxnSpPr/>
            <p:nvPr/>
          </p:nvCxnSpPr>
          <p:spPr>
            <a:xfrm flipV="1">
              <a:off x="6923148" y="5085618"/>
              <a:ext cx="0" cy="343958"/>
            </a:xfrm>
            <a:prstGeom prst="straightConnector1">
              <a:avLst/>
            </a:prstGeom>
            <a:ln w="50800">
              <a:solidFill>
                <a:srgbClr val="0000FF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0" name="Group 129"/>
            <p:cNvGrpSpPr/>
            <p:nvPr/>
          </p:nvGrpSpPr>
          <p:grpSpPr>
            <a:xfrm>
              <a:off x="5836598" y="3192678"/>
              <a:ext cx="2169328" cy="441544"/>
              <a:chOff x="5838484" y="3917173"/>
              <a:chExt cx="2169328" cy="441544"/>
            </a:xfrm>
          </p:grpSpPr>
          <p:sp>
            <p:nvSpPr>
              <p:cNvPr id="149" name="Oval 148"/>
              <p:cNvSpPr/>
              <p:nvPr/>
            </p:nvSpPr>
            <p:spPr>
              <a:xfrm>
                <a:off x="6305845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6738431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7171017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7603603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5873259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5838484" y="3917173"/>
                <a:ext cx="2169328" cy="441544"/>
              </a:xfrm>
              <a:prstGeom prst="rect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31" name="Straight Arrow Connector 130"/>
            <p:cNvCxnSpPr/>
            <p:nvPr/>
          </p:nvCxnSpPr>
          <p:spPr>
            <a:xfrm flipV="1">
              <a:off x="6923148" y="4358718"/>
              <a:ext cx="0" cy="285356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 flipH="1" flipV="1">
              <a:off x="6921262" y="3634222"/>
              <a:ext cx="1886" cy="282952"/>
            </a:xfrm>
            <a:prstGeom prst="straightConnector1">
              <a:avLst/>
            </a:prstGeom>
            <a:ln w="50800">
              <a:solidFill>
                <a:srgbClr val="00B0F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" name="Group 132"/>
            <p:cNvGrpSpPr/>
            <p:nvPr/>
          </p:nvGrpSpPr>
          <p:grpSpPr>
            <a:xfrm>
              <a:off x="5838484" y="3917174"/>
              <a:ext cx="2169328" cy="441544"/>
              <a:chOff x="5838484" y="3917173"/>
              <a:chExt cx="2169328" cy="441544"/>
            </a:xfrm>
          </p:grpSpPr>
          <p:sp>
            <p:nvSpPr>
              <p:cNvPr id="143" name="Oval 142"/>
              <p:cNvSpPr/>
              <p:nvPr/>
            </p:nvSpPr>
            <p:spPr>
              <a:xfrm>
                <a:off x="6305845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6738431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7171017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7603603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5873259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5838484" y="3917173"/>
                <a:ext cx="2169328" cy="441544"/>
              </a:xfrm>
              <a:prstGeom prst="rect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5836598" y="2203389"/>
              <a:ext cx="2169328" cy="441544"/>
              <a:chOff x="5838484" y="3917173"/>
              <a:chExt cx="2169328" cy="441544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6305845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6738431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7171017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7603603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5873259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5838484" y="3917173"/>
                <a:ext cx="2169328" cy="441544"/>
              </a:xfrm>
              <a:prstGeom prst="rect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35" name="Straight Arrow Connector 134"/>
            <p:cNvCxnSpPr/>
            <p:nvPr/>
          </p:nvCxnSpPr>
          <p:spPr>
            <a:xfrm flipV="1">
              <a:off x="6921262" y="2644933"/>
              <a:ext cx="0" cy="285355"/>
            </a:xfrm>
            <a:prstGeom prst="straightConnector1">
              <a:avLst/>
            </a:prstGeom>
            <a:ln w="50800">
              <a:solidFill>
                <a:srgbClr val="00B0F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/>
            <p:cNvSpPr txBox="1"/>
            <p:nvPr/>
          </p:nvSpPr>
          <p:spPr>
            <a:xfrm>
              <a:off x="6653763" y="2593008"/>
              <a:ext cx="466794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3100" b="1" dirty="0" smtClean="0">
                  <a:solidFill>
                    <a:srgbClr val="00B0F0"/>
                  </a:solidFill>
                  <a:latin typeface="+mn-lt"/>
                </a:rPr>
                <a:t>…</a:t>
              </a:r>
              <a:endParaRPr lang="en-US" sz="3100" b="1" dirty="0">
                <a:solidFill>
                  <a:srgbClr val="00B0F0"/>
                </a:solidFill>
                <a:latin typeface="+mn-lt"/>
              </a:endParaRPr>
            </a:p>
          </p:txBody>
        </p:sp>
      </p:grpSp>
      <p:sp>
        <p:nvSpPr>
          <p:cNvPr id="163" name="TextBox 162"/>
          <p:cNvSpPr txBox="1"/>
          <p:nvPr/>
        </p:nvSpPr>
        <p:spPr>
          <a:xfrm>
            <a:off x="7109830" y="4323464"/>
            <a:ext cx="46679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3100" b="1" dirty="0" smtClean="0">
                <a:solidFill>
                  <a:srgbClr val="FF00FF"/>
                </a:solidFill>
                <a:latin typeface="+mn-lt"/>
              </a:rPr>
              <a:t>…</a:t>
            </a:r>
            <a:endParaRPr lang="en-US" sz="3100" b="1" dirty="0">
              <a:solidFill>
                <a:srgbClr val="FF00FF"/>
              </a:solidFill>
              <a:latin typeface="+mn-lt"/>
            </a:endParaRPr>
          </a:p>
        </p:txBody>
      </p:sp>
      <p:cxnSp>
        <p:nvCxnSpPr>
          <p:cNvPr id="164" name="Elbow Connector 163"/>
          <p:cNvCxnSpPr>
            <a:stCxn id="167" idx="2"/>
            <a:endCxn id="160" idx="1"/>
          </p:cNvCxnSpPr>
          <p:nvPr/>
        </p:nvCxnSpPr>
        <p:spPr>
          <a:xfrm rot="16200000" flipH="1">
            <a:off x="7628544" y="3340853"/>
            <a:ext cx="1087708" cy="354764"/>
          </a:xfrm>
          <a:prstGeom prst="bentConnector2">
            <a:avLst/>
          </a:prstGeom>
          <a:ln w="50800">
            <a:solidFill>
              <a:srgbClr val="FF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7" name="TextBox 166"/>
          <p:cNvSpPr txBox="1"/>
          <p:nvPr/>
        </p:nvSpPr>
        <p:spPr>
          <a:xfrm>
            <a:off x="7761619" y="2404994"/>
            <a:ext cx="46679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3100" b="1" dirty="0" smtClean="0">
                <a:solidFill>
                  <a:srgbClr val="FF00FF"/>
                </a:solidFill>
                <a:latin typeface="+mn-lt"/>
              </a:rPr>
              <a:t>…</a:t>
            </a:r>
            <a:endParaRPr lang="en-US" sz="3100" b="1" dirty="0">
              <a:solidFill>
                <a:srgbClr val="FF00FF"/>
              </a:solidFill>
              <a:latin typeface="+mn-lt"/>
            </a:endParaRPr>
          </a:p>
        </p:txBody>
      </p:sp>
      <p:cxnSp>
        <p:nvCxnSpPr>
          <p:cNvPr id="162" name="Elbow Connector 161"/>
          <p:cNvCxnSpPr/>
          <p:nvPr/>
        </p:nvCxnSpPr>
        <p:spPr>
          <a:xfrm>
            <a:off x="6320013" y="3306426"/>
            <a:ext cx="817006" cy="1391261"/>
          </a:xfrm>
          <a:prstGeom prst="bentConnector3">
            <a:avLst/>
          </a:prstGeom>
          <a:ln w="50800">
            <a:solidFill>
              <a:srgbClr val="FF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04298" y="5700965"/>
            <a:ext cx="744114" cy="34471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ot"/>
          </a:ln>
        </p:spPr>
        <p:txBody>
          <a:bodyPr wrap="none" tIns="18288" rIns="91440" bIns="18288" rtlCol="0">
            <a:spAutoFit/>
          </a:bodyPr>
          <a:lstStyle/>
          <a:p>
            <a:r>
              <a:rPr lang="en-US" sz="2000" b="1" i="1" dirty="0" smtClean="0">
                <a:solidFill>
                  <a:srgbClr val="0F6FC6"/>
                </a:solidFill>
                <a:latin typeface="+mn-lt"/>
              </a:rPr>
              <a:t>noise</a:t>
            </a:r>
            <a:endParaRPr lang="en-US" sz="2000" b="1" i="1" dirty="0">
              <a:solidFill>
                <a:srgbClr val="0F6FC6"/>
              </a:solidFill>
              <a:latin typeface="+mn-lt"/>
            </a:endParaRP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 flipV="1">
            <a:off x="3790654" y="5474659"/>
            <a:ext cx="213644" cy="398661"/>
          </a:xfrm>
          <a:prstGeom prst="straightConnector1">
            <a:avLst/>
          </a:prstGeom>
          <a:ln w="31750">
            <a:solidFill>
              <a:schemeClr val="accent1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>
            <a:off x="6539425" y="5119763"/>
            <a:ext cx="744114" cy="34471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ot"/>
          </a:ln>
        </p:spPr>
        <p:txBody>
          <a:bodyPr wrap="none" tIns="18288" rIns="91440" bIns="18288" rtlCol="0">
            <a:spAutoFit/>
          </a:bodyPr>
          <a:lstStyle/>
          <a:p>
            <a:r>
              <a:rPr lang="en-US" sz="2000" b="1" i="1" dirty="0" smtClean="0">
                <a:solidFill>
                  <a:srgbClr val="0F6FC6"/>
                </a:solidFill>
                <a:latin typeface="+mn-lt"/>
              </a:rPr>
              <a:t>noise</a:t>
            </a:r>
            <a:endParaRPr lang="en-US" sz="2000" b="1" i="1" dirty="0">
              <a:solidFill>
                <a:srgbClr val="0F6FC6"/>
              </a:solidFill>
              <a:latin typeface="+mn-lt"/>
            </a:endParaRPr>
          </a:p>
        </p:txBody>
      </p:sp>
      <p:cxnSp>
        <p:nvCxnSpPr>
          <p:cNvPr id="166" name="Straight Arrow Connector 165"/>
          <p:cNvCxnSpPr/>
          <p:nvPr/>
        </p:nvCxnSpPr>
        <p:spPr>
          <a:xfrm flipH="1" flipV="1">
            <a:off x="6333750" y="4892851"/>
            <a:ext cx="205675" cy="399267"/>
          </a:xfrm>
          <a:prstGeom prst="straightConnector1">
            <a:avLst/>
          </a:prstGeom>
          <a:ln w="31750">
            <a:solidFill>
              <a:schemeClr val="accent1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10288221" y="3872620"/>
            <a:ext cx="744114" cy="34471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ot"/>
          </a:ln>
        </p:spPr>
        <p:txBody>
          <a:bodyPr wrap="none" tIns="18288" rIns="91440" bIns="18288" rtlCol="0">
            <a:spAutoFit/>
          </a:bodyPr>
          <a:lstStyle/>
          <a:p>
            <a:r>
              <a:rPr lang="en-US" sz="2000" b="1" i="1" dirty="0" smtClean="0">
                <a:solidFill>
                  <a:srgbClr val="0F6FC6"/>
                </a:solidFill>
                <a:latin typeface="+mn-lt"/>
              </a:rPr>
              <a:t>noise</a:t>
            </a:r>
            <a:endParaRPr lang="en-US" sz="2000" b="1" i="1" dirty="0">
              <a:solidFill>
                <a:srgbClr val="0F6FC6"/>
              </a:solidFill>
              <a:latin typeface="+mn-lt"/>
            </a:endParaRPr>
          </a:p>
        </p:txBody>
      </p:sp>
      <p:cxnSp>
        <p:nvCxnSpPr>
          <p:cNvPr id="169" name="Straight Arrow Connector 168"/>
          <p:cNvCxnSpPr/>
          <p:nvPr/>
        </p:nvCxnSpPr>
        <p:spPr>
          <a:xfrm flipH="1" flipV="1">
            <a:off x="10104015" y="3617886"/>
            <a:ext cx="184206" cy="427089"/>
          </a:xfrm>
          <a:prstGeom prst="straightConnector1">
            <a:avLst/>
          </a:prstGeom>
          <a:ln w="31750">
            <a:solidFill>
              <a:schemeClr val="accent1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urved Right Arrow 19"/>
          <p:cNvSpPr/>
          <p:nvPr/>
        </p:nvSpPr>
        <p:spPr>
          <a:xfrm rot="10800000" flipH="1">
            <a:off x="1158538" y="3737792"/>
            <a:ext cx="740780" cy="2151147"/>
          </a:xfrm>
          <a:prstGeom prst="curvedRightArrow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44649" y="4548153"/>
            <a:ext cx="1679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training signal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grpSp>
        <p:nvGrpSpPr>
          <p:cNvPr id="22" name="Group 21"/>
          <p:cNvGrpSpPr/>
          <p:nvPr/>
        </p:nvGrpSpPr>
        <p:grpSpPr>
          <a:xfrm rot="5400000">
            <a:off x="9893960" y="-508653"/>
            <a:ext cx="801682" cy="2351429"/>
            <a:chOff x="1844345" y="818681"/>
            <a:chExt cx="1214878" cy="2151147"/>
          </a:xfrm>
        </p:grpSpPr>
        <p:sp>
          <p:nvSpPr>
            <p:cNvPr id="170" name="Curved Right Arrow 169"/>
            <p:cNvSpPr/>
            <p:nvPr/>
          </p:nvSpPr>
          <p:spPr>
            <a:xfrm>
              <a:off x="2318443" y="818681"/>
              <a:ext cx="740780" cy="2151147"/>
            </a:xfrm>
            <a:prstGeom prst="curvedRightArrow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 rot="16200000">
              <a:off x="1204554" y="1629042"/>
              <a:ext cx="16796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training signal</a:t>
              </a:r>
              <a:endParaRPr lang="en-US" sz="2000" b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70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𝒉</m:t>
                    </m:r>
                    <m:r>
                      <a:rPr lang="en-US" b="1" i="1" smtClean="0">
                        <a:latin typeface="Cambria Math" charset="0"/>
                      </a:rPr>
                      <m:t>:</m:t>
                    </m:r>
                  </m:oMath>
                </a14:m>
                <a:r>
                  <a:rPr lang="en-US" dirty="0" smtClean="0"/>
                  <a:t> activation of the hidden layer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𝜼</m:t>
                    </m:r>
                  </m:oMath>
                </a14:m>
                <a:r>
                  <a:rPr lang="en-US" dirty="0" smtClean="0"/>
                  <a:t>: noise vector,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𝜼</m:t>
                    </m:r>
                    <m:r>
                      <a:rPr lang="en-US" b="1" i="1" smtClean="0">
                        <a:latin typeface="Cambria Math" charset="0"/>
                      </a:rPr>
                      <m:t>~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𝓝</m:t>
                    </m:r>
                    <m:r>
                      <a:rPr lang="en-US" b="1" i="1" smtClean="0">
                        <a:latin typeface="Cambria Math" charset="0"/>
                      </a:rPr>
                      <m:t>(</m:t>
                    </m:r>
                    <m:r>
                      <a:rPr lang="en-US" b="1" i="1" smtClean="0">
                        <a:latin typeface="Cambria Math" charset="0"/>
                      </a:rPr>
                      <m:t>𝟎</m:t>
                    </m:r>
                    <m:r>
                      <a:rPr lang="en-US" b="1" i="1" smtClean="0">
                        <a:latin typeface="Cambria Math" charset="0"/>
                      </a:rPr>
                      <m:t>,?)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attractor net dynamics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𝒂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</a:rPr>
                      <m:t>𝟎</m:t>
                    </m:r>
                  </m:oMath>
                </a14:m>
                <a:endParaRPr lang="en-US" b="1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𝒂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𝒕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𝒋</m:t>
                        </m:r>
                      </m:sub>
                    </m:sSub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</a:rPr>
                      <m:t>𝝈</m:t>
                    </m:r>
                    <m:d>
                      <m:dPr>
                        <m:ctrlPr>
                          <a:rPr lang="mr-IN" b="1" i="1" smtClean="0">
                            <a:latin typeface="Cambria Math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b="1" i="1" smtClean="0">
                                <a:latin typeface="Cambria Math" charset="0"/>
                              </a:rPr>
                              <m:t>𝒊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1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𝒋𝒊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𝒕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  <m:r>
                          <a:rPr lang="en-US" b="1" i="1" smtClean="0"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charset="0"/>
                              </a:rPr>
                              <m:t>𝒋</m:t>
                            </m:r>
                          </m:sub>
                        </m:sSub>
                      </m:e>
                    </m:d>
                  </m:oMath>
                </a14:m>
                <a:endParaRPr lang="en-US" b="1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𝑩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𝒋</m:t>
                        </m:r>
                      </m:sub>
                    </m:sSub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𝒗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𝒋</m:t>
                        </m:r>
                      </m:sub>
                    </m:sSub>
                    <m:r>
                      <a:rPr lang="en-US" b="1" i="1" smtClean="0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b="1" i="1" smtClean="0">
                            <a:latin typeface="Cambria Math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𝒉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𝒋</m:t>
                        </m:r>
                      </m:sub>
                    </m:sSub>
                    <m:r>
                      <a:rPr lang="en-US" b="1" i="1" smtClean="0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𝜼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𝒋</m:t>
                        </m:r>
                      </m:sub>
                    </m:sSub>
                    <m:r>
                      <a:rPr lang="en-US" b="1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Use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𝝈</m:t>
                    </m:r>
                    <m:r>
                      <a:rPr lang="en-US" b="1" i="1" smtClean="0">
                        <a:latin typeface="Cambria Math" charset="0"/>
                      </a:rPr>
                      <m:t>≡</m:t>
                    </m:r>
                    <m:r>
                      <a:rPr lang="en-US" b="1" i="0" smtClean="0">
                        <a:latin typeface="Cambria Math" charset="0"/>
                      </a:rPr>
                      <m:t>𝐭𝐚𝐧𝐡</m:t>
                    </m:r>
                  </m:oMath>
                </a14:m>
                <a:endParaRPr lang="en-US" b="1" dirty="0" smtClean="0"/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𝒘</m:t>
                    </m:r>
                  </m:oMath>
                </a14:m>
                <a:r>
                  <a:rPr lang="en-US" dirty="0"/>
                  <a:t> is a weight </a:t>
                </a:r>
                <a:r>
                  <a:rPr lang="en-US" dirty="0" smtClean="0"/>
                  <a:t>matrix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𝒘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𝒊𝒋</m:t>
                        </m:r>
                      </m:sub>
                    </m:sSub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𝒘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𝒋𝒊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𝒘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𝒊𝒊</m:t>
                        </m:r>
                      </m:sub>
                    </m:sSub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</a:rPr>
                      <m:t>𝟎</m:t>
                    </m:r>
                  </m:oMath>
                </a14:m>
                <a:endParaRPr lang="en-US" b="1" dirty="0" smtClean="0"/>
              </a:p>
              <a:p>
                <a:pPr lvl="1"/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𝒗</m:t>
                    </m:r>
                    <m:r>
                      <a:rPr lang="en-US" b="1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is a bias </a:t>
                </a:r>
                <a:r>
                  <a:rPr lang="en-US" dirty="0" smtClean="0"/>
                  <a:t>vector</a:t>
                </a:r>
              </a:p>
              <a:p>
                <a:r>
                  <a:rPr lang="en-US" dirty="0" smtClean="0"/>
                  <a:t>Use layer normalization to prevent gradients from being squashed (see section 3.1 of Ba et al. 2016)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499" y="4476998"/>
            <a:ext cx="3761907" cy="115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1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Multiscale Word2Vec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5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Deep Encoders to Represent Deep Image Similarity Structure and to Predict Human Judgments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931" y="1371600"/>
            <a:ext cx="3878937" cy="4754563"/>
          </a:xfrm>
        </p:spPr>
      </p:pic>
    </p:spTree>
    <p:extLst>
      <p:ext uri="{BB962C8B-B14F-4D97-AF65-F5344CB8AC3E}">
        <p14:creationId xmlns:p14="http://schemas.microsoft.com/office/powerpoint/2010/main" val="81378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 Pooling in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 pooling has been extremely successful in conv nets for vision</a:t>
            </a:r>
          </a:p>
          <a:p>
            <a:r>
              <a:rPr lang="en-US" dirty="0" smtClean="0"/>
              <a:t>Convolutional nets have also been used for temporal sequence processing</a:t>
            </a:r>
          </a:p>
          <a:p>
            <a:pPr lvl="1"/>
            <a:r>
              <a:rPr lang="en-US" dirty="0" smtClean="0"/>
              <a:t>1D vs. 2D structure</a:t>
            </a:r>
          </a:p>
          <a:p>
            <a:r>
              <a:rPr lang="en-US" dirty="0" smtClean="0"/>
              <a:t>Has max pooling been applied for temporal sequence processing?</a:t>
            </a:r>
            <a:endParaRPr lang="en-US" dirty="0"/>
          </a:p>
          <a:p>
            <a:pPr lvl="1"/>
            <a:r>
              <a:rPr lang="en-US" dirty="0" smtClean="0"/>
              <a:t>with convolutional nets</a:t>
            </a:r>
          </a:p>
          <a:p>
            <a:pPr lvl="1"/>
            <a:r>
              <a:rPr lang="en-US" dirty="0" smtClean="0"/>
              <a:t>with recurrent nets?</a:t>
            </a:r>
          </a:p>
        </p:txBody>
      </p:sp>
    </p:spTree>
    <p:extLst>
      <p:ext uri="{BB962C8B-B14F-4D97-AF65-F5344CB8AC3E}">
        <p14:creationId xmlns:p14="http://schemas.microsoft.com/office/powerpoint/2010/main" val="59253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30325"/>
            <a:ext cx="109728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Capsule Networks</a:t>
            </a:r>
            <a:br>
              <a:rPr lang="en-US" dirty="0"/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Sabour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Frost, &amp; Hinton, 2017)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Visual recognition is primarily about identifying objects.</a:t>
            </a:r>
          </a:p>
          <a:p>
            <a:r>
              <a:rPr lang="en-US" dirty="0" smtClean="0"/>
              <a:t>Each object has</a:t>
            </a:r>
          </a:p>
          <a:p>
            <a:pPr lvl="1"/>
            <a:r>
              <a:rPr lang="en-US" dirty="0" smtClean="0"/>
              <a:t>an identity, which is of primary interest</a:t>
            </a:r>
          </a:p>
          <a:p>
            <a:pPr lvl="1"/>
            <a:r>
              <a:rPr lang="en-US" dirty="0" smtClean="0"/>
              <a:t>instantiation parameters</a:t>
            </a:r>
            <a:endParaRPr lang="en-US" dirty="0"/>
          </a:p>
          <a:p>
            <a:pPr lvl="2"/>
            <a:r>
              <a:rPr lang="en-US" dirty="0" smtClean="0"/>
              <a:t>position, size, orientation, deformation, velocity, hue, texture, etc.</a:t>
            </a:r>
          </a:p>
        </p:txBody>
      </p:sp>
    </p:spTree>
    <p:extLst>
      <p:ext uri="{BB962C8B-B14F-4D97-AF65-F5344CB8AC3E}">
        <p14:creationId xmlns:p14="http://schemas.microsoft.com/office/powerpoint/2010/main" val="14570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Disentangling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Conv nets </a:t>
            </a:r>
            <a:r>
              <a:rPr lang="en-US" i="1" dirty="0" smtClean="0"/>
              <a:t>implicitly </a:t>
            </a:r>
            <a:r>
              <a:rPr lang="en-US" dirty="0" smtClean="0"/>
              <a:t>encode instantiation parameters.</a:t>
            </a:r>
          </a:p>
          <a:p>
            <a:pPr lvl="1"/>
            <a:r>
              <a:rPr lang="en-US" dirty="0" smtClean="0"/>
              <a:t>e.g., suppose we have a feature in a convolutional layer</a:t>
            </a:r>
            <a:br>
              <a:rPr lang="en-US" dirty="0" smtClean="0"/>
            </a:br>
            <a:r>
              <a:rPr lang="en-US" dirty="0" smtClean="0"/>
              <a:t>that detects a straight edge</a:t>
            </a:r>
            <a:endParaRPr lang="en-US" dirty="0"/>
          </a:p>
          <a:p>
            <a:pPr lvl="1"/>
            <a:r>
              <a:rPr lang="en-US" dirty="0" smtClean="0"/>
              <a:t>Activation of a neuron represents “edge at orientation Q in position R” 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Each neuron encodes a conjunction of identity and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instantiation parameters </a:t>
            </a:r>
            <a:r>
              <a:rPr lang="mr-IN" dirty="0" smtClean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an entangled representation</a:t>
            </a:r>
          </a:p>
          <a:p>
            <a:r>
              <a:rPr lang="en-US" dirty="0" smtClean="0"/>
              <a:t>Capsule networks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Each capsule encodes a conjunction of identity and instantiation parameters </a:t>
            </a:r>
            <a:r>
              <a:rPr lang="mr-IN" dirty="0" smtClean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a disentangled representation</a:t>
            </a:r>
          </a:p>
          <a:p>
            <a:r>
              <a:rPr lang="en-US" dirty="0" smtClean="0"/>
              <a:t>One capsule might replace several topographic feature maps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0703" y="1483670"/>
            <a:ext cx="3798386" cy="11261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22358" y="5110503"/>
            <a:ext cx="2260042" cy="101566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</a:rPr>
              <a:t>edge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000" b="1" dirty="0" smtClean="0">
                <a:solidFill>
                  <a:srgbClr val="FFC000"/>
                </a:solidFill>
              </a:rPr>
              <a:t>position = R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000" b="1" dirty="0" smtClean="0">
                <a:solidFill>
                  <a:srgbClr val="FFC000"/>
                </a:solidFill>
              </a:rPr>
              <a:t>orientation = Q</a:t>
            </a:r>
            <a:endParaRPr lang="en-US" sz="2000" b="1" dirty="0">
              <a:solidFill>
                <a:srgbClr val="FFC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473224" y="2842472"/>
            <a:ext cx="1145894" cy="1161588"/>
            <a:chOff x="10081549" y="1956122"/>
            <a:chExt cx="1145894" cy="1161588"/>
          </a:xfrm>
        </p:grpSpPr>
        <p:sp>
          <p:nvSpPr>
            <p:cNvPr id="6" name="Rectangle 5"/>
            <p:cNvSpPr/>
            <p:nvPr/>
          </p:nvSpPr>
          <p:spPr>
            <a:xfrm>
              <a:off x="10081549" y="1956122"/>
              <a:ext cx="1145894" cy="116158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10703365" y="2183385"/>
              <a:ext cx="188412" cy="247299"/>
            </a:xfrm>
            <a:prstGeom prst="line">
              <a:avLst/>
            </a:prstGeom>
            <a:ln w="114300">
              <a:solidFill>
                <a:schemeClr val="accent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927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Old psychology experiments</a:t>
            </a:r>
          </a:p>
          <a:p>
            <a:pPr lvl="1"/>
            <a:r>
              <a:rPr lang="en-US" dirty="0" err="1" smtClean="0"/>
              <a:t>Treisman</a:t>
            </a:r>
            <a:r>
              <a:rPr lang="en-US" dirty="0" smtClean="0"/>
              <a:t> and Schmidt (1982)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Mozer</a:t>
            </a:r>
            <a:r>
              <a:rPr lang="en-US" dirty="0" smtClean="0"/>
              <a:t> (1983)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Binding problem </a:t>
            </a:r>
          </a:p>
          <a:p>
            <a:pPr lvl="1"/>
            <a:r>
              <a:rPr lang="en-US" dirty="0" smtClean="0"/>
              <a:t>how do you keep track of which attributes are connected to which other attributes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10743" y="1794075"/>
            <a:ext cx="1992853" cy="5693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100" b="1" dirty="0" smtClean="0">
                <a:latin typeface="+mn-lt"/>
              </a:rPr>
              <a:t>7  </a:t>
            </a:r>
            <a:r>
              <a:rPr lang="en-US" sz="3100" b="1" dirty="0" smtClean="0">
                <a:solidFill>
                  <a:srgbClr val="FF0000"/>
                </a:solidFill>
                <a:latin typeface="+mn-lt"/>
              </a:rPr>
              <a:t>X</a:t>
            </a:r>
            <a:r>
              <a:rPr lang="en-US" sz="3100" b="1" dirty="0" smtClean="0">
                <a:latin typeface="+mn-lt"/>
              </a:rPr>
              <a:t>  </a:t>
            </a:r>
            <a:r>
              <a:rPr lang="en-US" sz="3100" b="1" dirty="0" smtClean="0">
                <a:solidFill>
                  <a:srgbClr val="0070C0"/>
                </a:solidFill>
                <a:latin typeface="+mn-lt"/>
              </a:rPr>
              <a:t>O</a:t>
            </a:r>
            <a:r>
              <a:rPr lang="en-US" sz="3100" b="1" dirty="0" smtClean="0">
                <a:latin typeface="+mn-lt"/>
              </a:rPr>
              <a:t>  </a:t>
            </a:r>
            <a:r>
              <a:rPr lang="en-US" sz="31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T </a:t>
            </a:r>
            <a:r>
              <a:rPr lang="en-US" sz="3100" b="1" dirty="0" smtClean="0">
                <a:latin typeface="+mn-lt"/>
              </a:rPr>
              <a:t> 9</a:t>
            </a:r>
            <a:endParaRPr lang="en-US" sz="31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2015" y="3040602"/>
            <a:ext cx="2530308" cy="5693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100" b="1" smtClean="0">
                <a:latin typeface="+mn-lt"/>
              </a:rPr>
              <a:t>LINE         LACE</a:t>
            </a:r>
            <a:endParaRPr lang="en-US" sz="31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512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goal of capsule networks is to construct a representation that</a:t>
            </a:r>
          </a:p>
          <a:p>
            <a:pPr lvl="1"/>
            <a:r>
              <a:rPr lang="en-US" dirty="0"/>
              <a:t>explicitly </a:t>
            </a:r>
            <a:r>
              <a:rPr lang="en-US" i="1" dirty="0"/>
              <a:t>disentangles</a:t>
            </a:r>
            <a:r>
              <a:rPr lang="en-US" dirty="0"/>
              <a:t> identity and instantiation parameters</a:t>
            </a:r>
          </a:p>
          <a:p>
            <a:pPr lvl="1"/>
            <a:r>
              <a:rPr lang="en-US" i="1" dirty="0"/>
              <a:t>binds</a:t>
            </a:r>
            <a:r>
              <a:rPr lang="en-US" dirty="0"/>
              <a:t> identity with its instantiation parameters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65979" y="3748885"/>
            <a:ext cx="2260042" cy="101566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</a:rPr>
              <a:t>edge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000" b="1" dirty="0" smtClean="0">
                <a:solidFill>
                  <a:srgbClr val="FFC000"/>
                </a:solidFill>
              </a:rPr>
              <a:t>position = R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000" b="1" dirty="0" smtClean="0">
                <a:solidFill>
                  <a:srgbClr val="FFC000"/>
                </a:solidFill>
              </a:rPr>
              <a:t>orientation = Q</a:t>
            </a:r>
            <a:endParaRPr lang="en-US" sz="2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CSCI 5922</a:t>
            </a:r>
            <a:br>
              <a:rPr lang="en-US" dirty="0" smtClean="0"/>
            </a:br>
            <a:r>
              <a:rPr lang="en-US" dirty="0" smtClean="0"/>
              <a:t>Neural Networks and Deep Learning:</a:t>
            </a:r>
            <a:br>
              <a:rPr lang="en-US" dirty="0" smtClean="0"/>
            </a:br>
            <a:r>
              <a:rPr lang="en-US" dirty="0" smtClean="0"/>
              <a:t>Final Project Ideas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Mike </a:t>
            </a:r>
            <a:r>
              <a:rPr lang="en-US" dirty="0" err="1" smtClean="0">
                <a:solidFill>
                  <a:schemeClr val="tx1"/>
                </a:solidFill>
              </a:rPr>
              <a:t>Mozer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Department of Computer Science and</a:t>
            </a:r>
            <a:br>
              <a:rPr lang="en-US" dirty="0" smtClean="0"/>
            </a:br>
            <a:r>
              <a:rPr lang="en-US" dirty="0" smtClean="0"/>
              <a:t>Institute of Cognitive Science</a:t>
            </a:r>
            <a:br>
              <a:rPr lang="en-US" dirty="0" smtClean="0"/>
            </a:br>
            <a:r>
              <a:rPr lang="en-US" dirty="0" smtClean="0"/>
              <a:t>University of Colorado at Boulder</a:t>
            </a:r>
          </a:p>
        </p:txBody>
      </p:sp>
    </p:spTree>
    <p:extLst>
      <p:ext uri="{BB962C8B-B14F-4D97-AF65-F5344CB8AC3E}">
        <p14:creationId xmlns:p14="http://schemas.microsoft.com/office/powerpoint/2010/main" val="21126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Part-Whole Hierarchies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4" y="1371604"/>
            <a:ext cx="11176000" cy="514494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Any object is made of parts which themselves might be viewed as objects.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parts will have instantiation parameters, all the way</a:t>
            </a:r>
            <a:br>
              <a:rPr lang="en-US" dirty="0" smtClean="0"/>
            </a:br>
            <a:r>
              <a:rPr lang="en-US" dirty="0" smtClean="0"/>
              <a:t>down the </a:t>
            </a:r>
            <a:r>
              <a:rPr lang="en-US" i="1" dirty="0" smtClean="0"/>
              <a:t>parse tree.</a:t>
            </a:r>
          </a:p>
          <a:p>
            <a:r>
              <a:rPr lang="en-US" dirty="0" smtClean="0"/>
              <a:t>The object may be defined not only by set of parts that</a:t>
            </a:r>
            <a:br>
              <a:rPr lang="en-US" dirty="0" smtClean="0"/>
            </a:br>
            <a:r>
              <a:rPr lang="en-US" dirty="0" smtClean="0"/>
              <a:t>compose it, but also the relationship among their</a:t>
            </a:r>
            <a:br>
              <a:rPr lang="en-US" dirty="0" smtClean="0"/>
            </a:br>
            <a:r>
              <a:rPr lang="en-US" dirty="0" smtClean="0"/>
              <a:t>instantiation parameters.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22066" y="2249001"/>
            <a:ext cx="10054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+mn-lt"/>
              </a:rPr>
              <a:t>human</a:t>
            </a:r>
            <a:endParaRPr lang="en-US" sz="2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9042" y="3153756"/>
            <a:ext cx="654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C00000"/>
                </a:solidFill>
                <a:latin typeface="+mn-lt"/>
              </a:rPr>
              <a:t>arm</a:t>
            </a:r>
            <a:endParaRPr lang="en-US" sz="2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7639" y="3153756"/>
            <a:ext cx="7942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C00000"/>
                </a:solidFill>
                <a:latin typeface="+mn-lt"/>
              </a:rPr>
              <a:t>torso</a:t>
            </a:r>
            <a:endParaRPr lang="en-US" sz="2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3656" y="3130614"/>
            <a:ext cx="5293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+mn-lt"/>
              </a:rPr>
              <a:t>leg</a:t>
            </a:r>
            <a:endParaRPr lang="en-US" sz="2200" b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9" name="Straight Connector 8"/>
          <p:cNvCxnSpPr>
            <a:stCxn id="6" idx="0"/>
            <a:endCxn id="4" idx="2"/>
          </p:cNvCxnSpPr>
          <p:nvPr/>
        </p:nvCxnSpPr>
        <p:spPr>
          <a:xfrm flipV="1">
            <a:off x="6324767" y="2679888"/>
            <a:ext cx="1" cy="473868"/>
          </a:xfrm>
          <a:prstGeom prst="line">
            <a:avLst/>
          </a:prstGeom>
          <a:ln w="50800">
            <a:solidFill>
              <a:srgbClr val="C0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0"/>
            <a:endCxn id="4" idx="2"/>
          </p:cNvCxnSpPr>
          <p:nvPr/>
        </p:nvCxnSpPr>
        <p:spPr>
          <a:xfrm flipV="1">
            <a:off x="5306215" y="2679888"/>
            <a:ext cx="1018553" cy="473868"/>
          </a:xfrm>
          <a:prstGeom prst="line">
            <a:avLst/>
          </a:prstGeom>
          <a:ln w="50800">
            <a:solidFill>
              <a:srgbClr val="C0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2"/>
            <a:endCxn id="7" idx="0"/>
          </p:cNvCxnSpPr>
          <p:nvPr/>
        </p:nvCxnSpPr>
        <p:spPr>
          <a:xfrm>
            <a:off x="6324768" y="2679888"/>
            <a:ext cx="883544" cy="450726"/>
          </a:xfrm>
          <a:prstGeom prst="line">
            <a:avLst/>
          </a:prstGeom>
          <a:ln w="50800">
            <a:solidFill>
              <a:srgbClr val="C0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95940" y="3896473"/>
            <a:ext cx="9637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C00000"/>
                </a:solidFill>
                <a:latin typeface="+mn-lt"/>
              </a:rPr>
              <a:t>thumb</a:t>
            </a:r>
            <a:endParaRPr lang="en-US" sz="2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7179" y="3896472"/>
            <a:ext cx="8679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+mn-lt"/>
              </a:rPr>
              <a:t>index</a:t>
            </a:r>
            <a:r>
              <a:rPr lang="en-US" sz="2200" b="1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sz="2200" b="1" smtClean="0">
                <a:solidFill>
                  <a:srgbClr val="C00000"/>
                </a:solidFill>
                <a:latin typeface="+mn-lt"/>
              </a:rPr>
            </a:br>
            <a:r>
              <a:rPr lang="en-US" sz="2200" b="1" smtClean="0">
                <a:solidFill>
                  <a:srgbClr val="C00000"/>
                </a:solidFill>
                <a:latin typeface="+mn-lt"/>
              </a:rPr>
              <a:t>finger</a:t>
            </a:r>
            <a:endParaRPr lang="en-US" sz="2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56837" y="3896472"/>
            <a:ext cx="7714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+mn-lt"/>
              </a:rPr>
              <a:t>wrist</a:t>
            </a:r>
            <a:endParaRPr lang="en-US" sz="2200" b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19" name="Straight Connector 18"/>
          <p:cNvCxnSpPr>
            <a:stCxn id="5" idx="2"/>
            <a:endCxn id="18" idx="0"/>
          </p:cNvCxnSpPr>
          <p:nvPr/>
        </p:nvCxnSpPr>
        <p:spPr>
          <a:xfrm>
            <a:off x="5306215" y="3584643"/>
            <a:ext cx="536369" cy="311829"/>
          </a:xfrm>
          <a:prstGeom prst="line">
            <a:avLst/>
          </a:prstGeom>
          <a:ln w="50800">
            <a:solidFill>
              <a:srgbClr val="C0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6" idx="0"/>
            <a:endCxn id="5" idx="2"/>
          </p:cNvCxnSpPr>
          <p:nvPr/>
        </p:nvCxnSpPr>
        <p:spPr>
          <a:xfrm flipV="1">
            <a:off x="3777803" y="3584643"/>
            <a:ext cx="1528412" cy="311830"/>
          </a:xfrm>
          <a:prstGeom prst="line">
            <a:avLst/>
          </a:prstGeom>
          <a:ln w="50800">
            <a:solidFill>
              <a:srgbClr val="C0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7" idx="0"/>
            <a:endCxn id="5" idx="2"/>
          </p:cNvCxnSpPr>
          <p:nvPr/>
        </p:nvCxnSpPr>
        <p:spPr>
          <a:xfrm flipV="1">
            <a:off x="4931144" y="3584643"/>
            <a:ext cx="375071" cy="311829"/>
          </a:xfrm>
          <a:prstGeom prst="line">
            <a:avLst/>
          </a:prstGeom>
          <a:ln w="50800">
            <a:solidFill>
              <a:srgbClr val="C0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1800" y="2833551"/>
            <a:ext cx="2705100" cy="40640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6200000">
            <a:off x="10574539" y="2951909"/>
            <a:ext cx="816474" cy="899153"/>
          </a:xfrm>
          <a:prstGeom prst="rightArrow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16200000">
            <a:off x="9038111" y="3922076"/>
            <a:ext cx="3904303" cy="2046646"/>
          </a:xfrm>
          <a:prstGeom prst="rightArrow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26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Capsule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Each capsule detects a specific object identity.</a:t>
                </a:r>
              </a:p>
              <a:p>
                <a:r>
                  <a:rPr lang="en-US" dirty="0" smtClean="0"/>
                  <a:t>Output of a capsule A capsule will encode</a:t>
                </a:r>
              </a:p>
              <a:p>
                <a:pPr lvl="1"/>
                <a:r>
                  <a:rPr lang="en-US" dirty="0" smtClean="0"/>
                  <a:t>probability that a given object is present in the image</a:t>
                </a:r>
              </a:p>
              <a:p>
                <a:pPr lvl="1"/>
                <a:r>
                  <a:rPr lang="en-US" dirty="0" smtClean="0"/>
                  <a:t>instantiation parameters of the object</a:t>
                </a:r>
              </a:p>
              <a:p>
                <a:r>
                  <a:rPr lang="en-US" dirty="0" smtClean="0"/>
                  <a:t>Vector encoding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𝒗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dirty="0" smtClean="0"/>
                  <a:t>: output of capsule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𝒋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𝟎</m:t>
                    </m:r>
                    <m:r>
                      <a:rPr lang="en-US" b="1" i="1" smtClean="0">
                        <a:latin typeface="Cambria Math" charset="0"/>
                      </a:rPr>
                      <m:t>≤</m:t>
                    </m:r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charset="0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charset="0"/>
                      </a:rPr>
                      <m:t>≤</m:t>
                    </m:r>
                    <m:r>
                      <a:rPr lang="en-US" b="1" i="1" smtClean="0">
                        <a:latin typeface="Cambria Math" charset="0"/>
                      </a:rPr>
                      <m:t>𝟏</m:t>
                    </m:r>
                  </m:oMath>
                </a14:m>
                <a:r>
                  <a:rPr lang="en-US" dirty="0" smtClean="0"/>
                  <a:t> indicates the probability of object present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𝒗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𝒋</m:t>
                        </m:r>
                      </m:sub>
                    </m:sSub>
                    <m:r>
                      <a:rPr lang="en-US" b="1" i="1" smtClean="0">
                        <a:latin typeface="Cambria Math" charset="0"/>
                      </a:rPr>
                      <m:t>/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𝒋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indicates instantiation parameters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6750614" y="3969222"/>
            <a:ext cx="4242764" cy="4313888"/>
            <a:chOff x="7258614" y="1693373"/>
            <a:chExt cx="4242764" cy="431388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352344" y="3946967"/>
              <a:ext cx="2149033" cy="12495"/>
            </a:xfrm>
            <a:prstGeom prst="line">
              <a:avLst/>
            </a:prstGeom>
            <a:ln w="508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9352344" y="1693373"/>
              <a:ext cx="0" cy="2265170"/>
            </a:xfrm>
            <a:prstGeom prst="line">
              <a:avLst/>
            </a:prstGeom>
            <a:ln w="508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352343" y="2835797"/>
              <a:ext cx="1556798" cy="1122745"/>
            </a:xfrm>
            <a:prstGeom prst="line">
              <a:avLst/>
            </a:prstGeom>
            <a:ln w="50800">
              <a:solidFill>
                <a:srgbClr val="00B050"/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9352343" y="3611301"/>
              <a:ext cx="1255855" cy="335666"/>
            </a:xfrm>
            <a:prstGeom prst="line">
              <a:avLst/>
            </a:prstGeom>
            <a:ln w="50800">
              <a:solidFill>
                <a:srgbClr val="00FFFF"/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9352343" y="3298785"/>
              <a:ext cx="931283" cy="648182"/>
            </a:xfrm>
            <a:prstGeom prst="line">
              <a:avLst/>
            </a:prstGeom>
            <a:ln w="50800">
              <a:solidFill>
                <a:srgbClr val="FF00FF"/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Block Arc 23"/>
            <p:cNvSpPr/>
            <p:nvPr/>
          </p:nvSpPr>
          <p:spPr>
            <a:xfrm>
              <a:off x="7258614" y="1693373"/>
              <a:ext cx="4242764" cy="4313888"/>
            </a:xfrm>
            <a:prstGeom prst="blockArc">
              <a:avLst>
                <a:gd name="adj1" fmla="val 16116169"/>
                <a:gd name="adj2" fmla="val 225053"/>
                <a:gd name="adj3" fmla="val 0"/>
              </a:avLst>
            </a:prstGeom>
            <a:noFill/>
            <a:ln w="25400">
              <a:solidFill>
                <a:srgbClr val="663F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037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From Capsules in One Layer to the Next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96312" y="1683699"/>
            <a:ext cx="6127085" cy="4693554"/>
            <a:chOff x="296312" y="1683699"/>
            <a:chExt cx="6127085" cy="4693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768602" y="5807866"/>
                  <a:ext cx="654795" cy="569387"/>
                </a:xfrm>
                <a:prstGeom prst="rect">
                  <a:avLst/>
                </a:prstGeom>
                <a:noFill/>
                <a:ln>
                  <a:solidFill>
                    <a:srgbClr val="FF00FF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100" b="1" i="1" smtClean="0">
                                <a:solidFill>
                                  <a:srgbClr val="0F6FC6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100" b="1" i="1" smtClean="0">
                                <a:solidFill>
                                  <a:srgbClr val="0F6FC6"/>
                                </a:solidFill>
                                <a:latin typeface="Cambria Math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3100" b="1" i="1" smtClean="0">
                                <a:solidFill>
                                  <a:srgbClr val="0F6FC6"/>
                                </a:solidFill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US" sz="3100" b="1" dirty="0">
                    <a:solidFill>
                      <a:srgbClr val="0F6FC6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8602" y="5807866"/>
                  <a:ext cx="654795" cy="56938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>
                  <a:solidFill>
                    <a:srgbClr val="FF00FF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768602" y="1689687"/>
                  <a:ext cx="641971" cy="614592"/>
                </a:xfrm>
                <a:prstGeom prst="rect">
                  <a:avLst/>
                </a:prstGeom>
                <a:noFill/>
                <a:ln>
                  <a:solidFill>
                    <a:srgbClr val="FF00FF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100" b="1" i="1" smtClean="0">
                                <a:solidFill>
                                  <a:srgbClr val="0F6FC6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100" b="1" i="1" smtClean="0">
                                <a:solidFill>
                                  <a:srgbClr val="0F6FC6"/>
                                </a:solidFill>
                                <a:latin typeface="Cambria Math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3100" b="1" i="1" smtClean="0">
                                <a:solidFill>
                                  <a:srgbClr val="0F6FC6"/>
                                </a:solidFill>
                                <a:latin typeface="Cambria Math" charset="0"/>
                              </a:rPr>
                              <m:t>𝒋</m:t>
                            </m:r>
                          </m:sub>
                        </m:sSub>
                      </m:oMath>
                    </m:oMathPara>
                  </a14:m>
                  <a:endParaRPr lang="en-US" sz="3100" b="1" dirty="0">
                    <a:solidFill>
                      <a:srgbClr val="0F6FC6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8602" y="1689687"/>
                  <a:ext cx="641971" cy="61459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solidFill>
                    <a:srgbClr val="FF00FF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96312" y="1683699"/>
                  <a:ext cx="1943224" cy="5693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100" b="1" dirty="0" smtClean="0">
                      <a:solidFill>
                        <a:schemeClr val="tx1"/>
                      </a:solidFill>
                      <a:latin typeface="+mn-lt"/>
                    </a:rPr>
                    <a:t>layer </a:t>
                  </a:r>
                  <a14:m>
                    <m:oMath xmlns:m="http://schemas.openxmlformats.org/officeDocument/2006/math">
                      <m:r>
                        <a:rPr lang="en-US" sz="31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𝒍</m:t>
                      </m:r>
                      <m:r>
                        <a:rPr lang="en-US" sz="31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31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𝟏</m:t>
                      </m:r>
                    </m:oMath>
                  </a14:m>
                  <a:endParaRPr lang="en-US" sz="3100" b="1" dirty="0" smtClean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312" y="1683699"/>
                  <a:ext cx="1943224" cy="56938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7862" t="-12766" b="-329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96312" y="5807866"/>
                  <a:ext cx="1232710" cy="5693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100" b="1" dirty="0" smtClean="0">
                      <a:solidFill>
                        <a:schemeClr val="tx1"/>
                      </a:solidFill>
                      <a:latin typeface="+mn-lt"/>
                    </a:rPr>
                    <a:t>layer </a:t>
                  </a:r>
                  <a14:m>
                    <m:oMath xmlns:m="http://schemas.openxmlformats.org/officeDocument/2006/math">
                      <m:r>
                        <a:rPr lang="en-US" sz="31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𝒍</m:t>
                      </m:r>
                    </m:oMath>
                  </a14:m>
                  <a:endParaRPr lang="en-US" sz="3100" b="1" dirty="0" smtClean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312" y="5807866"/>
                  <a:ext cx="1232710" cy="56938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2376" t="-13978" b="-344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5666810" y="4490469"/>
            <a:ext cx="5009755" cy="1317397"/>
            <a:chOff x="5666810" y="4490469"/>
            <a:chExt cx="5009755" cy="1317397"/>
          </a:xfrm>
        </p:grpSpPr>
        <p:grpSp>
          <p:nvGrpSpPr>
            <p:cNvPr id="13" name="Group 12"/>
            <p:cNvGrpSpPr/>
            <p:nvPr/>
          </p:nvGrpSpPr>
          <p:grpSpPr>
            <a:xfrm>
              <a:off x="5666810" y="4490469"/>
              <a:ext cx="1645420" cy="1317397"/>
              <a:chOff x="5666810" y="4490469"/>
              <a:chExt cx="1645420" cy="131739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5666810" y="4490469"/>
                    <a:ext cx="858377" cy="614592"/>
                  </a:xfrm>
                  <a:prstGeom prst="rect">
                    <a:avLst/>
                  </a:prstGeom>
                  <a:noFill/>
                  <a:ln>
                    <a:solidFill>
                      <a:srgbClr val="FF00FF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100" b="1" i="1" smtClean="0">
                                  <a:solidFill>
                                    <a:srgbClr val="0F6FC6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3100" b="1" i="1" smtClean="0">
                                      <a:solidFill>
                                        <a:srgbClr val="0F6FC6"/>
                                      </a:solidFill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100" b="1" i="1" smtClean="0">
                                      <a:solidFill>
                                        <a:srgbClr val="0F6FC6"/>
                                      </a:solidFill>
                                      <a:latin typeface="Cambria Math" charset="0"/>
                                    </a:rPr>
                                    <m:t>𝒖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100" b="1" i="1" smtClean="0">
                                  <a:solidFill>
                                    <a:srgbClr val="0F6FC6"/>
                                  </a:solidFill>
                                  <a:latin typeface="Cambria Math" charset="0"/>
                                </a:rPr>
                                <m:t>𝒋</m:t>
                              </m:r>
                              <m:r>
                                <a:rPr lang="en-US" sz="3100" b="1" i="1" smtClean="0">
                                  <a:solidFill>
                                    <a:srgbClr val="0F6FC6"/>
                                  </a:solidFill>
                                  <a:latin typeface="Cambria Math" charset="0"/>
                                </a:rPr>
                                <m:t>|</m:t>
                              </m:r>
                              <m:r>
                                <a:rPr lang="en-US" sz="3100" b="1" i="1" smtClean="0">
                                  <a:solidFill>
                                    <a:srgbClr val="0F6FC6"/>
                                  </a:solidFill>
                                  <a:latin typeface="Cambria Math" charset="0"/>
                                </a:rPr>
                                <m:t>𝒊</m:t>
                              </m:r>
                            </m:sub>
                          </m:sSub>
                        </m:oMath>
                      </m:oMathPara>
                    </a14:m>
                    <a:endParaRPr lang="en-US" sz="3100" b="1" dirty="0">
                      <a:solidFill>
                        <a:srgbClr val="0F6FC6"/>
                      </a:solidFill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66810" y="4490469"/>
                    <a:ext cx="858377" cy="61459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  <a:ln>
                    <a:solidFill>
                      <a:srgbClr val="FF00FF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Straight Arrow Connector 10"/>
              <p:cNvCxnSpPr>
                <a:stCxn id="4" idx="0"/>
                <a:endCxn id="9" idx="2"/>
              </p:cNvCxnSpPr>
              <p:nvPr/>
            </p:nvCxnSpPr>
            <p:spPr>
              <a:xfrm flipH="1" flipV="1">
                <a:off x="6095999" y="5105061"/>
                <a:ext cx="1" cy="702805"/>
              </a:xfrm>
              <a:prstGeom prst="straightConnector1">
                <a:avLst/>
              </a:prstGeom>
              <a:ln w="50800">
                <a:solidFill>
                  <a:srgbClr val="FF00FF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6410573" y="5170306"/>
                    <a:ext cx="901657" cy="61459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100" b="1" i="1" smtClean="0">
                                  <a:solidFill>
                                    <a:srgbClr val="0F6FC6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100" b="1" i="1" smtClean="0">
                                  <a:solidFill>
                                    <a:srgbClr val="0F6FC6"/>
                                  </a:solidFill>
                                  <a:latin typeface="Cambria Math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sz="3100" b="1" i="1" smtClean="0">
                                  <a:solidFill>
                                    <a:srgbClr val="0F6FC6"/>
                                  </a:solidFill>
                                  <a:latin typeface="Cambria Math" charset="0"/>
                                </a:rPr>
                                <m:t>𝒊𝒋</m:t>
                              </m:r>
                            </m:sub>
                          </m:sSub>
                        </m:oMath>
                      </m:oMathPara>
                    </a14:m>
                    <a:endParaRPr lang="en-US" sz="3100" b="1" dirty="0">
                      <a:solidFill>
                        <a:srgbClr val="0F6FC6"/>
                      </a:solidFill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10573" y="5170306"/>
                    <a:ext cx="901657" cy="61459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4" name="TextBox 13"/>
            <p:cNvSpPr txBox="1"/>
            <p:nvPr/>
          </p:nvSpPr>
          <p:spPr>
            <a:xfrm>
              <a:off x="7451387" y="4635193"/>
              <a:ext cx="322517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from the object part, predict</a:t>
              </a:r>
            </a:p>
            <a:p>
              <a:r>
                <a:rPr lang="en-US" sz="2000" b="1" dirty="0" smtClean="0"/>
                <a:t>the instantiation parameters</a:t>
              </a:r>
            </a:p>
            <a:p>
              <a:r>
                <a:rPr lang="en-US" sz="2000" b="1" dirty="0" smtClean="0"/>
                <a:t>of the object</a:t>
              </a:r>
              <a:endParaRPr lang="en-US" sz="2000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868850" y="2918871"/>
            <a:ext cx="6610387" cy="1571598"/>
            <a:chOff x="4868850" y="2918871"/>
            <a:chExt cx="6610387" cy="1571598"/>
          </a:xfrm>
        </p:grpSpPr>
        <p:grpSp>
          <p:nvGrpSpPr>
            <p:cNvPr id="27" name="Group 26"/>
            <p:cNvGrpSpPr/>
            <p:nvPr/>
          </p:nvGrpSpPr>
          <p:grpSpPr>
            <a:xfrm>
              <a:off x="4868850" y="2918871"/>
              <a:ext cx="2326055" cy="1571598"/>
              <a:chOff x="4868850" y="2918871"/>
              <a:chExt cx="2326055" cy="157159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5795050" y="2918871"/>
                    <a:ext cx="601895" cy="614592"/>
                  </a:xfrm>
                  <a:prstGeom prst="rect">
                    <a:avLst/>
                  </a:prstGeom>
                  <a:noFill/>
                  <a:ln>
                    <a:solidFill>
                      <a:srgbClr val="FF00FF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100" b="1" i="1" smtClean="0">
                                  <a:solidFill>
                                    <a:srgbClr val="0F6FC6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100" b="1" i="1" smtClean="0">
                                  <a:solidFill>
                                    <a:srgbClr val="0F6FC6"/>
                                  </a:solidFill>
                                  <a:latin typeface="Cambria Math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3100" b="1" i="1" smtClean="0">
                                  <a:solidFill>
                                    <a:srgbClr val="0F6FC6"/>
                                  </a:solidFill>
                                  <a:latin typeface="Cambria Math" charset="0"/>
                                </a:rPr>
                                <m:t>𝒋</m:t>
                              </m:r>
                            </m:sub>
                          </m:sSub>
                        </m:oMath>
                      </m:oMathPara>
                    </a14:m>
                    <a:endParaRPr lang="en-US" sz="3100" b="1" dirty="0">
                      <a:solidFill>
                        <a:srgbClr val="0F6FC6"/>
                      </a:solidFill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5050" y="2918871"/>
                    <a:ext cx="601895" cy="61459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>
                    <a:solidFill>
                      <a:srgbClr val="FF00FF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Straight Arrow Connector 16"/>
              <p:cNvCxnSpPr>
                <a:stCxn id="9" idx="0"/>
                <a:endCxn id="16" idx="2"/>
              </p:cNvCxnSpPr>
              <p:nvPr/>
            </p:nvCxnSpPr>
            <p:spPr>
              <a:xfrm flipH="1" flipV="1">
                <a:off x="6095998" y="3533463"/>
                <a:ext cx="1" cy="957006"/>
              </a:xfrm>
              <a:prstGeom prst="straightConnector1">
                <a:avLst/>
              </a:prstGeom>
              <a:ln w="50800">
                <a:solidFill>
                  <a:srgbClr val="FF00FF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endCxn id="16" idx="2"/>
              </p:cNvCxnSpPr>
              <p:nvPr/>
            </p:nvCxnSpPr>
            <p:spPr>
              <a:xfrm flipV="1">
                <a:off x="4868850" y="3533463"/>
                <a:ext cx="1227148" cy="957006"/>
              </a:xfrm>
              <a:prstGeom prst="straightConnector1">
                <a:avLst/>
              </a:prstGeom>
              <a:ln w="50800">
                <a:solidFill>
                  <a:srgbClr val="FF00FF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endCxn id="16" idx="2"/>
              </p:cNvCxnSpPr>
              <p:nvPr/>
            </p:nvCxnSpPr>
            <p:spPr>
              <a:xfrm flipH="1" flipV="1">
                <a:off x="6095998" y="3533463"/>
                <a:ext cx="1098907" cy="957006"/>
              </a:xfrm>
              <a:prstGeom prst="straightConnector1">
                <a:avLst/>
              </a:prstGeom>
              <a:ln w="50800">
                <a:solidFill>
                  <a:srgbClr val="FF00FF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7451387" y="3226167"/>
              <a:ext cx="40278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sum the predictions of each part</a:t>
              </a:r>
            </a:p>
            <a:p>
              <a:pPr marL="342900" indent="-342900">
                <a:buFont typeface="Arial" charset="0"/>
                <a:buChar char="•"/>
              </a:pPr>
              <a:r>
                <a:rPr lang="en-US" sz="2000" b="1" dirty="0" smtClean="0"/>
                <a:t>if consistent, then vector is large</a:t>
              </a:r>
            </a:p>
            <a:p>
              <a:pPr marL="342900" indent="-342900">
                <a:buFont typeface="Arial" charset="0"/>
                <a:buChar char="•"/>
              </a:pPr>
              <a:r>
                <a:rPr lang="en-US" sz="2000" b="1" dirty="0" smtClean="0"/>
                <a:t>if inconsistent then cancellation</a:t>
              </a:r>
              <a:endParaRPr lang="en-US" sz="2000" b="1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089588" y="2257632"/>
            <a:ext cx="5389649" cy="707886"/>
            <a:chOff x="6089588" y="2257632"/>
            <a:chExt cx="5389649" cy="707886"/>
          </a:xfrm>
        </p:grpSpPr>
        <p:cxnSp>
          <p:nvCxnSpPr>
            <p:cNvPr id="30" name="Straight Arrow Connector 29"/>
            <p:cNvCxnSpPr>
              <a:stCxn id="16" idx="0"/>
              <a:endCxn id="5" idx="2"/>
            </p:cNvCxnSpPr>
            <p:nvPr/>
          </p:nvCxnSpPr>
          <p:spPr>
            <a:xfrm flipH="1" flipV="1">
              <a:off x="6089588" y="2304279"/>
              <a:ext cx="6410" cy="614592"/>
            </a:xfrm>
            <a:prstGeom prst="straightConnector1">
              <a:avLst/>
            </a:prstGeom>
            <a:ln w="50800">
              <a:solidFill>
                <a:srgbClr val="FF00FF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451387" y="2257632"/>
              <a:ext cx="40278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squash summed prediction vector</a:t>
              </a:r>
            </a:p>
            <a:p>
              <a:r>
                <a:rPr lang="en-US" sz="2000" b="1" dirty="0" smtClean="0"/>
                <a:t>to ensure its length &lt;= 1</a:t>
              </a:r>
              <a:endParaRPr lang="en-US" sz="2000" b="1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487629" y="1689196"/>
            <a:ext cx="2476500" cy="3424181"/>
            <a:chOff x="2487629" y="1689196"/>
            <a:chExt cx="2476500" cy="3424181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0522" y="4618077"/>
              <a:ext cx="1625600" cy="4953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4214" y="2902142"/>
              <a:ext cx="1803400" cy="7493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7629" y="1689196"/>
              <a:ext cx="2476500" cy="889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40" name="Rectangle 39"/>
          <p:cNvSpPr/>
          <p:nvPr/>
        </p:nvSpPr>
        <p:spPr>
          <a:xfrm>
            <a:off x="3623466" y="3065775"/>
            <a:ext cx="419288" cy="397348"/>
          </a:xfrm>
          <a:prstGeom prst="rect">
            <a:avLst/>
          </a:prstGeom>
          <a:solidFill>
            <a:srgbClr val="FFFF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More Detail: Couplings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Any given object part can be part of only a single object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The two objects </a:t>
                </a:r>
                <a:r>
                  <a:rPr lang="en-US" dirty="0" smtClean="0"/>
                  <a:t>need to compete for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part</a:t>
                </a:r>
              </a:p>
              <a:p>
                <a:endParaRPr lang="en-US" dirty="0" smtClean="0">
                  <a:solidFill>
                    <a:srgbClr val="C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𝒄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𝒊𝒋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:</m:t>
                    </m:r>
                    <m:r>
                      <a:rPr lang="en-US" b="1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how strongly is (part) capsule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𝒊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coupled</a:t>
                </a:r>
                <a:b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</a:br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with (object) capsule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𝒋</m:t>
                    </m:r>
                  </m:oMath>
                </a14:m>
                <a:endParaRPr lang="en-US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coupling increases dynamically if part instantiation parameters are consistent with object instantiation parameters</a:t>
                </a:r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4" t="-1154" b="-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7" name="Group 316"/>
          <p:cNvGrpSpPr/>
          <p:nvPr/>
        </p:nvGrpSpPr>
        <p:grpSpPr>
          <a:xfrm>
            <a:off x="9833015" y="792819"/>
            <a:ext cx="1130488" cy="2268353"/>
            <a:chOff x="3218652" y="1973673"/>
            <a:chExt cx="1130488" cy="2268353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218652" y="1973673"/>
              <a:ext cx="0" cy="1090146"/>
            </a:xfrm>
            <a:prstGeom prst="line">
              <a:avLst/>
            </a:prstGeom>
            <a:ln w="107950">
              <a:solidFill>
                <a:srgbClr val="7030A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295778" y="3063819"/>
              <a:ext cx="1053362" cy="0"/>
            </a:xfrm>
            <a:prstGeom prst="line">
              <a:avLst/>
            </a:prstGeom>
            <a:ln w="107950">
              <a:solidFill>
                <a:srgbClr val="C0000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822459" y="3151880"/>
              <a:ext cx="0" cy="1090146"/>
            </a:xfrm>
            <a:prstGeom prst="line">
              <a:avLst/>
            </a:prstGeom>
            <a:ln w="107950">
              <a:solidFill>
                <a:srgbClr val="0000FF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6" name="Group 315"/>
          <p:cNvGrpSpPr/>
          <p:nvPr/>
        </p:nvGrpSpPr>
        <p:grpSpPr>
          <a:xfrm>
            <a:off x="8946903" y="3597026"/>
            <a:ext cx="2956000" cy="1290000"/>
            <a:chOff x="5834735" y="2255915"/>
            <a:chExt cx="2956000" cy="1290000"/>
          </a:xfrm>
        </p:grpSpPr>
        <p:sp>
          <p:nvSpPr>
            <p:cNvPr id="4" name="TextBox 3"/>
            <p:cNvSpPr txBox="1"/>
            <p:nvPr/>
          </p:nvSpPr>
          <p:spPr>
            <a:xfrm>
              <a:off x="7577071" y="2255915"/>
              <a:ext cx="32412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>
                  <a:latin typeface="+mn-lt"/>
                </a:rPr>
                <a:t>T</a:t>
              </a:r>
              <a:endParaRPr lang="en-US" sz="2200" b="1" dirty="0">
                <a:latin typeface="+mn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834735" y="3115025"/>
              <a:ext cx="75091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>
                  <a:solidFill>
                    <a:srgbClr val="7030A0"/>
                  </a:solidFill>
                  <a:latin typeface="+mn-lt"/>
                </a:rPr>
                <a:t>edge</a:t>
              </a:r>
              <a:endParaRPr lang="en-US" sz="2200" b="1" dirty="0">
                <a:solidFill>
                  <a:srgbClr val="7030A0"/>
                </a:solidFill>
                <a:latin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10636" y="3115028"/>
              <a:ext cx="75091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>
                  <a:solidFill>
                    <a:srgbClr val="C00000"/>
                  </a:solidFill>
                  <a:latin typeface="+mn-lt"/>
                </a:rPr>
                <a:t>edge</a:t>
              </a:r>
              <a:endParaRPr lang="en-US" sz="2200" b="1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39824" y="3115026"/>
              <a:ext cx="750911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>
                  <a:solidFill>
                    <a:srgbClr val="0000FF"/>
                  </a:solidFill>
                  <a:latin typeface="+mn-lt"/>
                </a:rPr>
                <a:t>edge</a:t>
              </a:r>
              <a:endParaRPr lang="en-US" sz="2200" b="1" dirty="0">
                <a:solidFill>
                  <a:srgbClr val="0000FF"/>
                </a:solidFill>
                <a:latin typeface="+mn-lt"/>
              </a:endParaRPr>
            </a:p>
          </p:txBody>
        </p:sp>
        <p:cxnSp>
          <p:nvCxnSpPr>
            <p:cNvPr id="10" name="Straight Connector 9"/>
            <p:cNvCxnSpPr>
              <a:stCxn id="6" idx="0"/>
              <a:endCxn id="4" idx="2"/>
            </p:cNvCxnSpPr>
            <p:nvPr/>
          </p:nvCxnSpPr>
          <p:spPr>
            <a:xfrm flipV="1">
              <a:off x="7286092" y="2686802"/>
              <a:ext cx="453043" cy="428226"/>
            </a:xfrm>
            <a:prstGeom prst="line">
              <a:avLst/>
            </a:prstGeom>
            <a:ln w="508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511127" y="2255915"/>
              <a:ext cx="30328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>
                  <a:latin typeface="+mn-lt"/>
                </a:rPr>
                <a:t>L</a:t>
              </a:r>
              <a:endParaRPr lang="en-US" sz="2200" b="1" dirty="0">
                <a:latin typeface="+mn-lt"/>
              </a:endParaRPr>
            </a:p>
          </p:txBody>
        </p:sp>
        <p:cxnSp>
          <p:nvCxnSpPr>
            <p:cNvPr id="306" name="Straight Connector 305"/>
            <p:cNvCxnSpPr>
              <a:stCxn id="4" idx="2"/>
              <a:endCxn id="7" idx="0"/>
            </p:cNvCxnSpPr>
            <p:nvPr/>
          </p:nvCxnSpPr>
          <p:spPr>
            <a:xfrm>
              <a:off x="7739135" y="2686802"/>
              <a:ext cx="676145" cy="428224"/>
            </a:xfrm>
            <a:prstGeom prst="line">
              <a:avLst/>
            </a:prstGeom>
            <a:ln w="508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>
              <a:stCxn id="5" idx="0"/>
              <a:endCxn id="17" idx="2"/>
            </p:cNvCxnSpPr>
            <p:nvPr/>
          </p:nvCxnSpPr>
          <p:spPr>
            <a:xfrm flipV="1">
              <a:off x="6210191" y="2686802"/>
              <a:ext cx="452580" cy="428223"/>
            </a:xfrm>
            <a:prstGeom prst="line">
              <a:avLst/>
            </a:prstGeom>
            <a:ln w="508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>
              <a:stCxn id="17" idx="2"/>
            </p:cNvCxnSpPr>
            <p:nvPr/>
          </p:nvCxnSpPr>
          <p:spPr>
            <a:xfrm>
              <a:off x="6662771" y="2686802"/>
              <a:ext cx="517112" cy="428223"/>
            </a:xfrm>
            <a:prstGeom prst="line">
              <a:avLst/>
            </a:prstGeom>
            <a:ln w="508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469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From Capsules in One Layer to the Next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4" y="1371604"/>
                <a:ext cx="8289954" cy="475456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charset="0"/>
                          </a:rPr>
                          <m:t>𝒄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charset="0"/>
                          </a:rPr>
                          <m:t>𝒊𝒋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:</m:t>
                    </m:r>
                    <m:r>
                      <a:rPr lang="en-US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how strongly is (part) capsule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𝒊</m:t>
                    </m:r>
                    <m:r>
                      <a:rPr lang="en-US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coupled with </a:t>
                </a:r>
                <a:r>
                  <a:rPr lang="en-US" dirty="0"/>
                  <a:t>(object) capsule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𝒋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coupling </a:t>
                </a:r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starts off weak</a:t>
                </a:r>
              </a:p>
              <a:p>
                <a:pPr lvl="1"/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coupling increases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dynamically </a:t>
                </a:r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if part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instantiation </a:t>
                </a:r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parameters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𝒖</m:t>
                            </m:r>
                          </m:e>
                        </m:acc>
                      </m:e>
                      <m:sub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charset="0"/>
                          </a:rPr>
                          <m:t>𝒋</m:t>
                        </m:r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charset="0"/>
                          </a:rPr>
                          <m:t>|</m:t>
                        </m:r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)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are consistent with object instantiation </a:t>
                </a:r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parameters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charset="0"/>
                          </a:rPr>
                          <m:t>𝒗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)</a:t>
                </a:r>
              </a:p>
              <a:p>
                <a:pPr lvl="1"/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increasing the coupling from part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𝒊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to object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𝒋</m:t>
                    </m:r>
                  </m:oMath>
                </a14:m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reduces the coupling to all other objects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𝒌</m:t>
                    </m:r>
                  </m:oMath>
                </a14:m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4" y="1371604"/>
                <a:ext cx="8289954" cy="4754562"/>
              </a:xfrm>
              <a:blipFill rotWithShape="0">
                <a:blip r:embed="rId2"/>
                <a:stretch>
                  <a:fillRect l="-221" t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9023755" y="1438600"/>
            <a:ext cx="2443380" cy="4687566"/>
            <a:chOff x="4868850" y="1689687"/>
            <a:chExt cx="2443380" cy="46875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768602" y="5807866"/>
                  <a:ext cx="654795" cy="569387"/>
                </a:xfrm>
                <a:prstGeom prst="rect">
                  <a:avLst/>
                </a:prstGeom>
                <a:noFill/>
                <a:ln>
                  <a:solidFill>
                    <a:srgbClr val="FF00FF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100" b="1" i="1" smtClean="0">
                                <a:solidFill>
                                  <a:srgbClr val="0F6FC6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100" b="1" i="1" smtClean="0">
                                <a:solidFill>
                                  <a:srgbClr val="0F6FC6"/>
                                </a:solidFill>
                                <a:latin typeface="Cambria Math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3100" b="1" i="1" smtClean="0">
                                <a:solidFill>
                                  <a:srgbClr val="0F6FC6"/>
                                </a:solidFill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US" sz="3100" b="1" dirty="0">
                    <a:solidFill>
                      <a:srgbClr val="0F6FC6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8602" y="5807866"/>
                  <a:ext cx="654795" cy="56938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solidFill>
                    <a:srgbClr val="FF00FF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768602" y="1689687"/>
                  <a:ext cx="641971" cy="614592"/>
                </a:xfrm>
                <a:prstGeom prst="rect">
                  <a:avLst/>
                </a:prstGeom>
                <a:noFill/>
                <a:ln>
                  <a:solidFill>
                    <a:srgbClr val="FF00FF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100" b="1" i="1" smtClean="0">
                                <a:solidFill>
                                  <a:srgbClr val="0F6FC6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100" b="1" i="1" smtClean="0">
                                <a:solidFill>
                                  <a:srgbClr val="0F6FC6"/>
                                </a:solidFill>
                                <a:latin typeface="Cambria Math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3100" b="1" i="1" smtClean="0">
                                <a:solidFill>
                                  <a:srgbClr val="0F6FC6"/>
                                </a:solidFill>
                                <a:latin typeface="Cambria Math" charset="0"/>
                              </a:rPr>
                              <m:t>𝒋</m:t>
                            </m:r>
                          </m:sub>
                        </m:sSub>
                      </m:oMath>
                    </m:oMathPara>
                  </a14:m>
                  <a:endParaRPr lang="en-US" sz="3100" b="1" dirty="0">
                    <a:solidFill>
                      <a:srgbClr val="0F6FC6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8602" y="1689687"/>
                  <a:ext cx="641971" cy="61459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solidFill>
                    <a:srgbClr val="FF00FF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Group 12"/>
            <p:cNvGrpSpPr/>
            <p:nvPr/>
          </p:nvGrpSpPr>
          <p:grpSpPr>
            <a:xfrm>
              <a:off x="5666810" y="4490469"/>
              <a:ext cx="1645420" cy="1317397"/>
              <a:chOff x="5666810" y="4490469"/>
              <a:chExt cx="1645420" cy="131739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5666810" y="4490469"/>
                    <a:ext cx="858377" cy="614592"/>
                  </a:xfrm>
                  <a:prstGeom prst="rect">
                    <a:avLst/>
                  </a:prstGeom>
                  <a:noFill/>
                  <a:ln>
                    <a:solidFill>
                      <a:srgbClr val="FF00FF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100" b="1" i="1" smtClean="0">
                                  <a:solidFill>
                                    <a:srgbClr val="0F6FC6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3100" b="1" i="1" smtClean="0">
                                      <a:solidFill>
                                        <a:srgbClr val="0F6FC6"/>
                                      </a:solidFill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100" b="1" i="1" smtClean="0">
                                      <a:solidFill>
                                        <a:srgbClr val="0F6FC6"/>
                                      </a:solidFill>
                                      <a:latin typeface="Cambria Math" charset="0"/>
                                    </a:rPr>
                                    <m:t>𝒖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100" b="1" i="1" smtClean="0">
                                  <a:solidFill>
                                    <a:srgbClr val="0F6FC6"/>
                                  </a:solidFill>
                                  <a:latin typeface="Cambria Math" charset="0"/>
                                </a:rPr>
                                <m:t>𝒋</m:t>
                              </m:r>
                              <m:r>
                                <a:rPr lang="en-US" sz="3100" b="1" i="1" smtClean="0">
                                  <a:solidFill>
                                    <a:srgbClr val="0F6FC6"/>
                                  </a:solidFill>
                                  <a:latin typeface="Cambria Math" charset="0"/>
                                </a:rPr>
                                <m:t>|</m:t>
                              </m:r>
                              <m:r>
                                <a:rPr lang="en-US" sz="3100" b="1" i="1" smtClean="0">
                                  <a:solidFill>
                                    <a:srgbClr val="0F6FC6"/>
                                  </a:solidFill>
                                  <a:latin typeface="Cambria Math" charset="0"/>
                                </a:rPr>
                                <m:t>𝒊</m:t>
                              </m:r>
                            </m:sub>
                          </m:sSub>
                        </m:oMath>
                      </m:oMathPara>
                    </a14:m>
                    <a:endParaRPr lang="en-US" sz="3100" b="1" dirty="0">
                      <a:solidFill>
                        <a:srgbClr val="0F6FC6"/>
                      </a:solidFill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66810" y="4490469"/>
                    <a:ext cx="858377" cy="61459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>
                    <a:solidFill>
                      <a:srgbClr val="FF00FF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Straight Arrow Connector 10"/>
              <p:cNvCxnSpPr>
                <a:stCxn id="4" idx="0"/>
                <a:endCxn id="9" idx="2"/>
              </p:cNvCxnSpPr>
              <p:nvPr/>
            </p:nvCxnSpPr>
            <p:spPr>
              <a:xfrm flipH="1" flipV="1">
                <a:off x="6095999" y="5105061"/>
                <a:ext cx="1" cy="702805"/>
              </a:xfrm>
              <a:prstGeom prst="straightConnector1">
                <a:avLst/>
              </a:prstGeom>
              <a:ln w="50800">
                <a:solidFill>
                  <a:srgbClr val="FF00FF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6410573" y="5170306"/>
                    <a:ext cx="901657" cy="61459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100" b="1" i="1" smtClean="0">
                                  <a:solidFill>
                                    <a:srgbClr val="0F6FC6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100" b="1" i="1" smtClean="0">
                                  <a:solidFill>
                                    <a:srgbClr val="0F6FC6"/>
                                  </a:solidFill>
                                  <a:latin typeface="Cambria Math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sz="3100" b="1" i="1" smtClean="0">
                                  <a:solidFill>
                                    <a:srgbClr val="0F6FC6"/>
                                  </a:solidFill>
                                  <a:latin typeface="Cambria Math" charset="0"/>
                                </a:rPr>
                                <m:t>𝒊𝒋</m:t>
                              </m:r>
                            </m:sub>
                          </m:sSub>
                        </m:oMath>
                      </m:oMathPara>
                    </a14:m>
                    <a:endParaRPr lang="en-US" sz="3100" b="1" dirty="0">
                      <a:solidFill>
                        <a:srgbClr val="0F6FC6"/>
                      </a:solidFill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10573" y="5170306"/>
                    <a:ext cx="901657" cy="61459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7" name="Group 26"/>
            <p:cNvGrpSpPr/>
            <p:nvPr/>
          </p:nvGrpSpPr>
          <p:grpSpPr>
            <a:xfrm>
              <a:off x="4868850" y="2918871"/>
              <a:ext cx="2326055" cy="1571598"/>
              <a:chOff x="4868850" y="2918871"/>
              <a:chExt cx="2326055" cy="157159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5795050" y="2918871"/>
                    <a:ext cx="601895" cy="614592"/>
                  </a:xfrm>
                  <a:prstGeom prst="rect">
                    <a:avLst/>
                  </a:prstGeom>
                  <a:noFill/>
                  <a:ln>
                    <a:solidFill>
                      <a:srgbClr val="FF00FF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100" b="1" i="1" smtClean="0">
                                  <a:solidFill>
                                    <a:srgbClr val="0F6FC6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100" b="1" i="1" smtClean="0">
                                  <a:solidFill>
                                    <a:srgbClr val="0F6FC6"/>
                                  </a:solidFill>
                                  <a:latin typeface="Cambria Math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3100" b="1" i="1" smtClean="0">
                                  <a:solidFill>
                                    <a:srgbClr val="0F6FC6"/>
                                  </a:solidFill>
                                  <a:latin typeface="Cambria Math" charset="0"/>
                                </a:rPr>
                                <m:t>𝒋</m:t>
                              </m:r>
                            </m:sub>
                          </m:sSub>
                        </m:oMath>
                      </m:oMathPara>
                    </a14:m>
                    <a:endParaRPr lang="en-US" sz="3100" b="1" dirty="0">
                      <a:solidFill>
                        <a:srgbClr val="0F6FC6"/>
                      </a:solidFill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5050" y="2918871"/>
                    <a:ext cx="601895" cy="61459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  <a:ln>
                    <a:solidFill>
                      <a:srgbClr val="FF00FF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Straight Arrow Connector 16"/>
              <p:cNvCxnSpPr>
                <a:stCxn id="9" idx="0"/>
                <a:endCxn id="16" idx="2"/>
              </p:cNvCxnSpPr>
              <p:nvPr/>
            </p:nvCxnSpPr>
            <p:spPr>
              <a:xfrm flipH="1" flipV="1">
                <a:off x="6095998" y="3533463"/>
                <a:ext cx="1" cy="957006"/>
              </a:xfrm>
              <a:prstGeom prst="straightConnector1">
                <a:avLst/>
              </a:prstGeom>
              <a:ln w="50800">
                <a:solidFill>
                  <a:srgbClr val="FF00FF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endCxn id="16" idx="2"/>
              </p:cNvCxnSpPr>
              <p:nvPr/>
            </p:nvCxnSpPr>
            <p:spPr>
              <a:xfrm flipV="1">
                <a:off x="4868850" y="3533463"/>
                <a:ext cx="1227148" cy="957006"/>
              </a:xfrm>
              <a:prstGeom prst="straightConnector1">
                <a:avLst/>
              </a:prstGeom>
              <a:ln w="50800">
                <a:solidFill>
                  <a:srgbClr val="FF00FF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endCxn id="16" idx="2"/>
              </p:cNvCxnSpPr>
              <p:nvPr/>
            </p:nvCxnSpPr>
            <p:spPr>
              <a:xfrm flipH="1" flipV="1">
                <a:off x="6095998" y="3533463"/>
                <a:ext cx="1098907" cy="957006"/>
              </a:xfrm>
              <a:prstGeom prst="straightConnector1">
                <a:avLst/>
              </a:prstGeom>
              <a:ln w="50800">
                <a:solidFill>
                  <a:srgbClr val="FF00FF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Arrow Connector 29"/>
            <p:cNvCxnSpPr>
              <a:stCxn id="16" idx="0"/>
              <a:endCxn id="5" idx="2"/>
            </p:cNvCxnSpPr>
            <p:nvPr/>
          </p:nvCxnSpPr>
          <p:spPr>
            <a:xfrm flipH="1" flipV="1">
              <a:off x="6089588" y="2304279"/>
              <a:ext cx="6410" cy="614592"/>
            </a:xfrm>
            <a:prstGeom prst="straightConnector1">
              <a:avLst/>
            </a:prstGeom>
            <a:ln w="50800">
              <a:solidFill>
                <a:srgbClr val="FF00FF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5686895"/>
            <a:ext cx="104775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9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284" y="5396205"/>
            <a:ext cx="2184400" cy="876300"/>
          </a:xfrm>
        </p:spPr>
      </p:pic>
      <p:grpSp>
        <p:nvGrpSpPr>
          <p:cNvPr id="8" name="Group 7"/>
          <p:cNvGrpSpPr/>
          <p:nvPr/>
        </p:nvGrpSpPr>
        <p:grpSpPr>
          <a:xfrm>
            <a:off x="285301" y="1161132"/>
            <a:ext cx="11621397" cy="3408943"/>
            <a:chOff x="285301" y="1161132"/>
            <a:chExt cx="11621397" cy="340894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301" y="1161132"/>
              <a:ext cx="11621397" cy="340894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534400" y="2662989"/>
              <a:ext cx="3372298" cy="1042737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4796588" y="2745287"/>
            <a:ext cx="2358191" cy="334798"/>
          </a:xfrm>
          <a:prstGeom prst="rect">
            <a:avLst/>
          </a:prstGeom>
          <a:solidFill>
            <a:srgbClr val="A4FF8B">
              <a:alpha val="48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7900" y="5289881"/>
            <a:ext cx="2476500" cy="889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78377" y="3411031"/>
            <a:ext cx="2205792" cy="294695"/>
          </a:xfrm>
          <a:prstGeom prst="rect">
            <a:avLst/>
          </a:prstGeom>
          <a:solidFill>
            <a:srgbClr val="00B0F0">
              <a:alpha val="23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7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545" y="1371600"/>
            <a:ext cx="10357709" cy="4754563"/>
          </a:xfrm>
        </p:spPr>
      </p:pic>
    </p:spTree>
    <p:extLst>
      <p:ext uri="{BB962C8B-B14F-4D97-AF65-F5344CB8AC3E}">
        <p14:creationId xmlns:p14="http://schemas.microsoft.com/office/powerpoint/2010/main" val="132704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 The Hacks Begin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“Reconstruction as a regularization method”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167690"/>
            <a:ext cx="105156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6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875" y="152400"/>
            <a:ext cx="8896350" cy="2091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50" y="2404980"/>
            <a:ext cx="105156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 Stuff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00" y="1450181"/>
            <a:ext cx="10414000" cy="4597400"/>
          </a:xfrm>
        </p:spPr>
      </p:pic>
    </p:spTree>
    <p:extLst>
      <p:ext uri="{BB962C8B-B14F-4D97-AF65-F5344CB8AC3E}">
        <p14:creationId xmlns:p14="http://schemas.microsoft.com/office/powerpoint/2010/main" val="137812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Denoising</a:t>
            </a:r>
            <a:r>
              <a:rPr lang="en-US" dirty="0" smtClean="0"/>
              <a:t> RNNs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Analog to </a:t>
            </a:r>
            <a:r>
              <a:rPr lang="en-US" dirty="0" err="1" smtClean="0"/>
              <a:t>denoising</a:t>
            </a:r>
            <a:r>
              <a:rPr lang="en-US" dirty="0" smtClean="0"/>
              <a:t> </a:t>
            </a:r>
            <a:r>
              <a:rPr lang="en-US" dirty="0" err="1" smtClean="0"/>
              <a:t>autoencoders</a:t>
            </a:r>
            <a:endParaRPr lang="en-US" dirty="0" smtClean="0"/>
          </a:p>
          <a:p>
            <a:pPr lvl="1"/>
            <a:r>
              <a:rPr lang="en-US" dirty="0" smtClean="0"/>
              <a:t>noise robustness</a:t>
            </a:r>
          </a:p>
          <a:p>
            <a:r>
              <a:rPr lang="en-US" dirty="0" smtClean="0"/>
              <a:t>Why is noise in RNNs so devastating?</a:t>
            </a:r>
          </a:p>
          <a:p>
            <a:pPr lvl="1"/>
            <a:r>
              <a:rPr lang="en-US" dirty="0" smtClean="0"/>
              <a:t>it amplifies over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6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2775284" cy="838200"/>
          </a:xfrm>
        </p:spPr>
        <p:txBody>
          <a:bodyPr/>
          <a:lstStyle/>
          <a:p>
            <a:r>
              <a:rPr lang="en-US" dirty="0" smtClean="0"/>
              <a:t>Cool Stuff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3684" y="152399"/>
            <a:ext cx="6741155" cy="6724833"/>
          </a:xfrm>
        </p:spPr>
      </p:pic>
    </p:spTree>
    <p:extLst>
      <p:ext uri="{BB962C8B-B14F-4D97-AF65-F5344CB8AC3E}">
        <p14:creationId xmlns:p14="http://schemas.microsoft.com/office/powerpoint/2010/main" val="122612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CIFAR-10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10.6% error rate</a:t>
            </a:r>
          </a:p>
          <a:p>
            <a:pPr lvl="1"/>
            <a:r>
              <a:rPr lang="en-US" dirty="0" smtClean="0"/>
              <a:t>about the same as first-round errors with conv nets</a:t>
            </a:r>
          </a:p>
          <a:p>
            <a:r>
              <a:rPr lang="en-US" dirty="0" smtClean="0"/>
              <a:t>Tricks</a:t>
            </a:r>
          </a:p>
          <a:p>
            <a:pPr lvl="1"/>
            <a:r>
              <a:rPr lang="en-US" dirty="0" smtClean="0"/>
              <a:t>ensemble of 7 models</a:t>
            </a:r>
          </a:p>
          <a:p>
            <a:pPr lvl="1"/>
            <a:r>
              <a:rPr lang="en-US" dirty="0" smtClean="0"/>
              <a:t>none-of-the-above category for </a:t>
            </a:r>
            <a:r>
              <a:rPr lang="en-US" dirty="0" err="1" smtClean="0"/>
              <a:t>softmax</a:t>
            </a:r>
            <a:r>
              <a:rPr lang="en-US" dirty="0" smtClean="0"/>
              <a:t> so that each part didn’t need to be explained by an object </a:t>
            </a:r>
          </a:p>
          <a:p>
            <a:pPr lvl="2"/>
            <a:r>
              <a:rPr lang="en-US" smtClean="0"/>
              <a:t>orphan parts</a:t>
            </a:r>
          </a:p>
        </p:txBody>
      </p:sp>
    </p:spTree>
    <p:extLst>
      <p:ext uri="{BB962C8B-B14F-4D97-AF65-F5344CB8AC3E}">
        <p14:creationId xmlns:p14="http://schemas.microsoft.com/office/powerpoint/2010/main" val="206327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Denoising</a:t>
            </a:r>
            <a:r>
              <a:rPr lang="en-US" dirty="0" smtClean="0"/>
              <a:t> RNNs: Motivation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Architecture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454" y="1280842"/>
            <a:ext cx="5295900" cy="139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3150" y="2888972"/>
            <a:ext cx="5789338" cy="39690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37826" y="3702205"/>
            <a:ext cx="3668751" cy="747132"/>
          </a:xfrm>
          <a:prstGeom prst="rect">
            <a:avLst/>
          </a:prstGeom>
          <a:solidFill>
            <a:srgbClr val="FFFF0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83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Denoising</a:t>
            </a:r>
            <a:r>
              <a:rPr lang="en-US" dirty="0" smtClean="0"/>
              <a:t> RNNs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Mapping-projection architecture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7365" y="2980535"/>
            <a:ext cx="3657600" cy="1536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02" y="2425700"/>
            <a:ext cx="25908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6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Denoising</a:t>
            </a:r>
            <a:r>
              <a:rPr lang="en-US" dirty="0" smtClean="0"/>
              <a:t> RNNs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theory of (access) consciousness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6600" y="1257300"/>
            <a:ext cx="63754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2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Denoising</a:t>
            </a:r>
            <a:r>
              <a:rPr lang="en-US" dirty="0" smtClean="0"/>
              <a:t> RNNs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 project idea</a:t>
            </a:r>
          </a:p>
          <a:p>
            <a:pPr lvl="1"/>
            <a:r>
              <a:rPr lang="en-US" dirty="0" smtClean="0"/>
              <a:t>use parity network from assignment 6</a:t>
            </a:r>
          </a:p>
          <a:p>
            <a:pPr lvl="1"/>
            <a:r>
              <a:rPr lang="en-US" dirty="0" smtClean="0"/>
              <a:t>add in attractor net dynamics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4297590" y="3630240"/>
            <a:ext cx="3842551" cy="2876930"/>
            <a:chOff x="7905763" y="2946354"/>
            <a:chExt cx="3842551" cy="2876930"/>
          </a:xfrm>
        </p:grpSpPr>
        <p:sp>
          <p:nvSpPr>
            <p:cNvPr id="4" name="Oval 3"/>
            <p:cNvSpPr/>
            <p:nvPr/>
          </p:nvSpPr>
          <p:spPr>
            <a:xfrm>
              <a:off x="9300411" y="5257800"/>
              <a:ext cx="565484" cy="565484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905763" y="4043052"/>
              <a:ext cx="3354780" cy="682831"/>
              <a:chOff x="8294914" y="3289465"/>
              <a:chExt cx="3354780" cy="682831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8348692" y="3340769"/>
                <a:ext cx="3241392" cy="565484"/>
                <a:chOff x="8348692" y="3340769"/>
                <a:chExt cx="3241392" cy="565484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9017669" y="3340769"/>
                  <a:ext cx="565484" cy="565484"/>
                </a:xfrm>
                <a:prstGeom prst="ellipse">
                  <a:avLst/>
                </a:prstGeom>
                <a:noFill/>
                <a:ln w="254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9686646" y="3340769"/>
                  <a:ext cx="565484" cy="565484"/>
                </a:xfrm>
                <a:prstGeom prst="ellipse">
                  <a:avLst/>
                </a:prstGeom>
                <a:noFill/>
                <a:ln w="254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10355623" y="3340769"/>
                  <a:ext cx="565484" cy="565484"/>
                </a:xfrm>
                <a:prstGeom prst="ellipse">
                  <a:avLst/>
                </a:prstGeom>
                <a:noFill/>
                <a:ln w="254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11024600" y="3340769"/>
                  <a:ext cx="565484" cy="565484"/>
                </a:xfrm>
                <a:prstGeom prst="ellipse">
                  <a:avLst/>
                </a:prstGeom>
                <a:noFill/>
                <a:ln w="254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8348692" y="3340769"/>
                  <a:ext cx="565484" cy="565484"/>
                </a:xfrm>
                <a:prstGeom prst="ellipse">
                  <a:avLst/>
                </a:prstGeom>
                <a:noFill/>
                <a:ln w="254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8294914" y="3289465"/>
                <a:ext cx="3354780" cy="682831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297495" y="2946354"/>
              <a:ext cx="565484" cy="565484"/>
            </a:xfrm>
            <a:prstGeom prst="ellipse">
              <a:avLst/>
            </a:prstGeom>
            <a:noFill/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1" idx="0"/>
              <a:endCxn id="13" idx="4"/>
            </p:cNvCxnSpPr>
            <p:nvPr/>
          </p:nvCxnSpPr>
          <p:spPr>
            <a:xfrm flipH="1" flipV="1">
              <a:off x="9580237" y="3511838"/>
              <a:ext cx="2916" cy="531214"/>
            </a:xfrm>
            <a:prstGeom prst="straightConnector1">
              <a:avLst/>
            </a:prstGeom>
            <a:ln w="50800">
              <a:solidFill>
                <a:srgbClr val="FFC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" idx="0"/>
              <a:endCxn id="11" idx="2"/>
            </p:cNvCxnSpPr>
            <p:nvPr/>
          </p:nvCxnSpPr>
          <p:spPr>
            <a:xfrm flipV="1">
              <a:off x="9583153" y="4725883"/>
              <a:ext cx="0" cy="531917"/>
            </a:xfrm>
            <a:prstGeom prst="straightConnector1">
              <a:avLst/>
            </a:prstGeom>
            <a:ln w="50800">
              <a:solidFill>
                <a:srgbClr val="0000FF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urved Left Arrow 20"/>
            <p:cNvSpPr/>
            <p:nvPr/>
          </p:nvSpPr>
          <p:spPr>
            <a:xfrm>
              <a:off x="11260543" y="4130892"/>
              <a:ext cx="487771" cy="623454"/>
            </a:xfrm>
            <a:prstGeom prst="curvedLeftArrow">
              <a:avLst>
                <a:gd name="adj1" fmla="val 14052"/>
                <a:gd name="adj2" fmla="val 50000"/>
                <a:gd name="adj3" fmla="val 23783"/>
              </a:avLst>
            </a:prstGeom>
            <a:solidFill>
              <a:srgbClr val="FF00FF"/>
            </a:solidFill>
            <a:ln w="254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087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Denoising</a:t>
            </a:r>
            <a:r>
              <a:rPr lang="en-US" dirty="0" smtClean="0"/>
              <a:t> RNNs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454717" y="1803642"/>
            <a:ext cx="3842551" cy="2876930"/>
            <a:chOff x="7905763" y="2946354"/>
            <a:chExt cx="3842551" cy="2876930"/>
          </a:xfrm>
        </p:grpSpPr>
        <p:sp>
          <p:nvSpPr>
            <p:cNvPr id="4" name="Oval 3"/>
            <p:cNvSpPr/>
            <p:nvPr/>
          </p:nvSpPr>
          <p:spPr>
            <a:xfrm>
              <a:off x="9300411" y="5257800"/>
              <a:ext cx="565484" cy="565484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905763" y="4043052"/>
              <a:ext cx="3354780" cy="682831"/>
              <a:chOff x="8294914" y="3289465"/>
              <a:chExt cx="3354780" cy="682831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8348692" y="3340769"/>
                <a:ext cx="3241392" cy="565484"/>
                <a:chOff x="8348692" y="3340769"/>
                <a:chExt cx="3241392" cy="565484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9017669" y="3340769"/>
                  <a:ext cx="565484" cy="565484"/>
                </a:xfrm>
                <a:prstGeom prst="ellipse">
                  <a:avLst/>
                </a:prstGeom>
                <a:noFill/>
                <a:ln w="254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9686646" y="3340769"/>
                  <a:ext cx="565484" cy="565484"/>
                </a:xfrm>
                <a:prstGeom prst="ellipse">
                  <a:avLst/>
                </a:prstGeom>
                <a:noFill/>
                <a:ln w="254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10355623" y="3340769"/>
                  <a:ext cx="565484" cy="565484"/>
                </a:xfrm>
                <a:prstGeom prst="ellipse">
                  <a:avLst/>
                </a:prstGeom>
                <a:noFill/>
                <a:ln w="254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11024600" y="3340769"/>
                  <a:ext cx="565484" cy="565484"/>
                </a:xfrm>
                <a:prstGeom prst="ellipse">
                  <a:avLst/>
                </a:prstGeom>
                <a:noFill/>
                <a:ln w="254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8348692" y="3340769"/>
                  <a:ext cx="565484" cy="565484"/>
                </a:xfrm>
                <a:prstGeom prst="ellipse">
                  <a:avLst/>
                </a:prstGeom>
                <a:noFill/>
                <a:ln w="254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8294914" y="3289465"/>
                <a:ext cx="3354780" cy="682831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297495" y="2946354"/>
              <a:ext cx="565484" cy="565484"/>
            </a:xfrm>
            <a:prstGeom prst="ellipse">
              <a:avLst/>
            </a:prstGeom>
            <a:noFill/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1" idx="0"/>
              <a:endCxn id="13" idx="4"/>
            </p:cNvCxnSpPr>
            <p:nvPr/>
          </p:nvCxnSpPr>
          <p:spPr>
            <a:xfrm flipH="1" flipV="1">
              <a:off x="9580237" y="3511838"/>
              <a:ext cx="2916" cy="531214"/>
            </a:xfrm>
            <a:prstGeom prst="straightConnector1">
              <a:avLst/>
            </a:prstGeom>
            <a:ln w="50800">
              <a:solidFill>
                <a:srgbClr val="FFC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" idx="0"/>
              <a:endCxn id="11" idx="2"/>
            </p:cNvCxnSpPr>
            <p:nvPr/>
          </p:nvCxnSpPr>
          <p:spPr>
            <a:xfrm flipV="1">
              <a:off x="9583153" y="4725883"/>
              <a:ext cx="0" cy="531917"/>
            </a:xfrm>
            <a:prstGeom prst="straightConnector1">
              <a:avLst/>
            </a:prstGeom>
            <a:ln w="50800">
              <a:solidFill>
                <a:srgbClr val="0000FF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urved Left Arrow 20"/>
            <p:cNvSpPr/>
            <p:nvPr/>
          </p:nvSpPr>
          <p:spPr>
            <a:xfrm>
              <a:off x="11260543" y="4130892"/>
              <a:ext cx="487771" cy="623454"/>
            </a:xfrm>
            <a:prstGeom prst="curvedLeftArrow">
              <a:avLst>
                <a:gd name="adj1" fmla="val 14052"/>
                <a:gd name="adj2" fmla="val 50000"/>
                <a:gd name="adj3" fmla="val 23783"/>
              </a:avLst>
            </a:prstGeom>
            <a:solidFill>
              <a:srgbClr val="FF00FF"/>
            </a:solidFill>
            <a:ln w="254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974875" y="1261649"/>
            <a:ext cx="7217125" cy="4058447"/>
            <a:chOff x="4974875" y="2253942"/>
            <a:chExt cx="7217125" cy="4058447"/>
          </a:xfrm>
        </p:grpSpPr>
        <p:sp>
          <p:nvSpPr>
            <p:cNvPr id="19" name="Oval 18"/>
            <p:cNvSpPr/>
            <p:nvPr/>
          </p:nvSpPr>
          <p:spPr>
            <a:xfrm>
              <a:off x="8116076" y="5746905"/>
              <a:ext cx="565484" cy="565484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444183" y="4583461"/>
              <a:ext cx="565484" cy="565484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8113160" y="4583461"/>
              <a:ext cx="565484" cy="565484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8782137" y="4583461"/>
              <a:ext cx="565484" cy="565484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9451114" y="4583461"/>
              <a:ext cx="565484" cy="565484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775206" y="4583461"/>
              <a:ext cx="565484" cy="565484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21428" y="4532157"/>
              <a:ext cx="3354780" cy="682831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8113160" y="2253942"/>
              <a:ext cx="565484" cy="565484"/>
            </a:xfrm>
            <a:prstGeom prst="ellipse">
              <a:avLst/>
            </a:prstGeom>
            <a:noFill/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4" name="Straight Arrow Connector 23"/>
            <p:cNvCxnSpPr>
              <a:stCxn id="39" idx="0"/>
              <a:endCxn id="23" idx="4"/>
            </p:cNvCxnSpPr>
            <p:nvPr/>
          </p:nvCxnSpPr>
          <p:spPr>
            <a:xfrm flipH="1" flipV="1">
              <a:off x="8395902" y="2819426"/>
              <a:ext cx="2916" cy="588609"/>
            </a:xfrm>
            <a:prstGeom prst="straightConnector1">
              <a:avLst/>
            </a:prstGeom>
            <a:ln w="50800">
              <a:solidFill>
                <a:srgbClr val="FFC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endCxn id="29" idx="2"/>
            </p:cNvCxnSpPr>
            <p:nvPr/>
          </p:nvCxnSpPr>
          <p:spPr>
            <a:xfrm flipV="1">
              <a:off x="8398818" y="5214988"/>
              <a:ext cx="0" cy="531917"/>
            </a:xfrm>
            <a:prstGeom prst="straightConnector1">
              <a:avLst/>
            </a:prstGeom>
            <a:ln w="50800">
              <a:solidFill>
                <a:srgbClr val="0000FF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7444183" y="3459339"/>
              <a:ext cx="565484" cy="565484"/>
            </a:xfrm>
            <a:prstGeom prst="ellipse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8113160" y="3459339"/>
              <a:ext cx="565484" cy="565484"/>
            </a:xfrm>
            <a:prstGeom prst="ellipse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8782137" y="3459339"/>
              <a:ext cx="565484" cy="565484"/>
            </a:xfrm>
            <a:prstGeom prst="ellipse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9451114" y="3459339"/>
              <a:ext cx="565484" cy="565484"/>
            </a:xfrm>
            <a:prstGeom prst="ellipse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6775206" y="3459339"/>
              <a:ext cx="565484" cy="565484"/>
            </a:xfrm>
            <a:prstGeom prst="ellipse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721428" y="3408035"/>
              <a:ext cx="3354780" cy="682831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Curved Left Arrow 40"/>
            <p:cNvSpPr/>
            <p:nvPr/>
          </p:nvSpPr>
          <p:spPr>
            <a:xfrm>
              <a:off x="10068827" y="3649576"/>
              <a:ext cx="878772" cy="1354910"/>
            </a:xfrm>
            <a:prstGeom prst="curvedLeftArrow">
              <a:avLst>
                <a:gd name="adj1" fmla="val 14052"/>
                <a:gd name="adj2" fmla="val 50000"/>
                <a:gd name="adj3" fmla="val 33916"/>
              </a:avLst>
            </a:prstGeom>
            <a:solidFill>
              <a:srgbClr val="FF00FF"/>
            </a:solidFill>
            <a:ln w="254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Curved Left Arrow 41"/>
            <p:cNvSpPr/>
            <p:nvPr/>
          </p:nvSpPr>
          <p:spPr>
            <a:xfrm rot="10800000">
              <a:off x="6227825" y="3401369"/>
              <a:ext cx="487771" cy="623454"/>
            </a:xfrm>
            <a:prstGeom prst="curvedLeftArrow">
              <a:avLst>
                <a:gd name="adj1" fmla="val 14052"/>
                <a:gd name="adj2" fmla="val 50000"/>
                <a:gd name="adj3" fmla="val 23783"/>
              </a:avLst>
            </a:prstGeom>
            <a:solidFill>
              <a:srgbClr val="00B0F0"/>
            </a:solidFill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974875" y="2887829"/>
              <a:ext cx="1241045" cy="1523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100" b="1" dirty="0" smtClean="0">
                  <a:solidFill>
                    <a:srgbClr val="00B0F0"/>
                  </a:solidFill>
                </a:rPr>
                <a:t>within</a:t>
              </a:r>
            </a:p>
            <a:p>
              <a:pPr algn="ctr"/>
              <a:r>
                <a:rPr lang="en-US" sz="3100" b="1" dirty="0" smtClean="0">
                  <a:solidFill>
                    <a:srgbClr val="00B0F0"/>
                  </a:solidFill>
                  <a:latin typeface="+mn-lt"/>
                </a:rPr>
                <a:t>time</a:t>
              </a:r>
            </a:p>
            <a:p>
              <a:pPr algn="ctr"/>
              <a:r>
                <a:rPr lang="en-US" sz="3100" b="1" dirty="0" smtClean="0">
                  <a:solidFill>
                    <a:srgbClr val="00B0F0"/>
                  </a:solidFill>
                </a:rPr>
                <a:t>step</a:t>
              </a:r>
              <a:endParaRPr lang="en-US" sz="3100" b="1" dirty="0">
                <a:solidFill>
                  <a:srgbClr val="00B0F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978142" y="3484806"/>
              <a:ext cx="1213858" cy="1523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100" b="1" smtClean="0">
                  <a:solidFill>
                    <a:srgbClr val="FF00FF"/>
                  </a:solidFill>
                </a:rPr>
                <a:t>across</a:t>
              </a:r>
              <a:endParaRPr lang="en-US" sz="3100" b="1" dirty="0" smtClean="0">
                <a:solidFill>
                  <a:srgbClr val="FF00FF"/>
                </a:solidFill>
              </a:endParaRPr>
            </a:p>
            <a:p>
              <a:pPr algn="ctr"/>
              <a:r>
                <a:rPr lang="en-US" sz="3100" b="1" dirty="0" smtClean="0">
                  <a:solidFill>
                    <a:srgbClr val="FF00FF"/>
                  </a:solidFill>
                  <a:latin typeface="+mn-lt"/>
                </a:rPr>
                <a:t>time</a:t>
              </a:r>
            </a:p>
            <a:p>
              <a:pPr algn="ctr"/>
              <a:r>
                <a:rPr lang="en-US" sz="3100" b="1" dirty="0" smtClean="0">
                  <a:solidFill>
                    <a:srgbClr val="FF00FF"/>
                  </a:solidFill>
                </a:rPr>
                <a:t>steps</a:t>
              </a:r>
              <a:endParaRPr lang="en-US" sz="3100" b="1" dirty="0">
                <a:solidFill>
                  <a:srgbClr val="FF00FF"/>
                </a:solidFill>
              </a:endParaRPr>
            </a:p>
          </p:txBody>
        </p:sp>
        <p:cxnSp>
          <p:nvCxnSpPr>
            <p:cNvPr id="46" name="Straight Arrow Connector 45"/>
            <p:cNvCxnSpPr>
              <a:stCxn id="28" idx="0"/>
              <a:endCxn id="39" idx="2"/>
            </p:cNvCxnSpPr>
            <p:nvPr/>
          </p:nvCxnSpPr>
          <p:spPr>
            <a:xfrm flipV="1">
              <a:off x="8398818" y="4090866"/>
              <a:ext cx="0" cy="441291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13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Denoising</a:t>
            </a:r>
            <a:r>
              <a:rPr lang="en-US" dirty="0" smtClean="0"/>
              <a:t> RNNs</a:t>
            </a:r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230502" y="2558729"/>
            <a:ext cx="2584415" cy="2222291"/>
            <a:chOff x="6227825" y="2253942"/>
            <a:chExt cx="4719774" cy="4058447"/>
          </a:xfrm>
        </p:grpSpPr>
        <p:sp>
          <p:nvSpPr>
            <p:cNvPr id="19" name="Oval 18"/>
            <p:cNvSpPr/>
            <p:nvPr/>
          </p:nvSpPr>
          <p:spPr>
            <a:xfrm>
              <a:off x="8116076" y="5746905"/>
              <a:ext cx="565484" cy="565484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444183" y="4583461"/>
              <a:ext cx="565484" cy="565484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8113160" y="4583461"/>
              <a:ext cx="565484" cy="565484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8782137" y="4583461"/>
              <a:ext cx="565484" cy="565484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9451114" y="4583461"/>
              <a:ext cx="565484" cy="565484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775206" y="4583461"/>
              <a:ext cx="565484" cy="565484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21428" y="4532157"/>
              <a:ext cx="3354780" cy="682831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8113160" y="2253942"/>
              <a:ext cx="565484" cy="565484"/>
            </a:xfrm>
            <a:prstGeom prst="ellipse">
              <a:avLst/>
            </a:prstGeom>
            <a:noFill/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4" name="Straight Arrow Connector 23"/>
            <p:cNvCxnSpPr>
              <a:stCxn id="39" idx="0"/>
              <a:endCxn id="23" idx="4"/>
            </p:cNvCxnSpPr>
            <p:nvPr/>
          </p:nvCxnSpPr>
          <p:spPr>
            <a:xfrm flipH="1" flipV="1">
              <a:off x="8395902" y="2819426"/>
              <a:ext cx="2916" cy="588609"/>
            </a:xfrm>
            <a:prstGeom prst="straightConnector1">
              <a:avLst/>
            </a:prstGeom>
            <a:ln w="50800">
              <a:solidFill>
                <a:srgbClr val="FFC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endCxn id="29" idx="2"/>
            </p:cNvCxnSpPr>
            <p:nvPr/>
          </p:nvCxnSpPr>
          <p:spPr>
            <a:xfrm flipV="1">
              <a:off x="8398818" y="5214988"/>
              <a:ext cx="0" cy="531917"/>
            </a:xfrm>
            <a:prstGeom prst="straightConnector1">
              <a:avLst/>
            </a:prstGeom>
            <a:ln w="50800">
              <a:solidFill>
                <a:srgbClr val="0000FF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7444183" y="3459339"/>
              <a:ext cx="565484" cy="565484"/>
            </a:xfrm>
            <a:prstGeom prst="ellipse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8113160" y="3459339"/>
              <a:ext cx="565484" cy="565484"/>
            </a:xfrm>
            <a:prstGeom prst="ellipse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8782137" y="3459339"/>
              <a:ext cx="565484" cy="565484"/>
            </a:xfrm>
            <a:prstGeom prst="ellipse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9451114" y="3459339"/>
              <a:ext cx="565484" cy="565484"/>
            </a:xfrm>
            <a:prstGeom prst="ellipse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6775206" y="3459339"/>
              <a:ext cx="565484" cy="565484"/>
            </a:xfrm>
            <a:prstGeom prst="ellipse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721428" y="3408035"/>
              <a:ext cx="3354780" cy="682831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Curved Left Arrow 40"/>
            <p:cNvSpPr/>
            <p:nvPr/>
          </p:nvSpPr>
          <p:spPr>
            <a:xfrm>
              <a:off x="10068827" y="3649576"/>
              <a:ext cx="878772" cy="1354910"/>
            </a:xfrm>
            <a:prstGeom prst="curvedLeftArrow">
              <a:avLst>
                <a:gd name="adj1" fmla="val 14052"/>
                <a:gd name="adj2" fmla="val 50000"/>
                <a:gd name="adj3" fmla="val 33916"/>
              </a:avLst>
            </a:prstGeom>
            <a:solidFill>
              <a:srgbClr val="FF00FF"/>
            </a:solidFill>
            <a:ln w="254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Curved Left Arrow 41"/>
            <p:cNvSpPr/>
            <p:nvPr/>
          </p:nvSpPr>
          <p:spPr>
            <a:xfrm rot="10800000">
              <a:off x="6227825" y="3401369"/>
              <a:ext cx="487771" cy="623454"/>
            </a:xfrm>
            <a:prstGeom prst="curvedLeftArrow">
              <a:avLst>
                <a:gd name="adj1" fmla="val 14052"/>
                <a:gd name="adj2" fmla="val 50000"/>
                <a:gd name="adj3" fmla="val 23783"/>
              </a:avLst>
            </a:prstGeom>
            <a:solidFill>
              <a:srgbClr val="00B0F0"/>
            </a:solidFill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6" name="Straight Arrow Connector 45"/>
            <p:cNvCxnSpPr>
              <a:stCxn id="28" idx="0"/>
              <a:endCxn id="39" idx="2"/>
            </p:cNvCxnSpPr>
            <p:nvPr/>
          </p:nvCxnSpPr>
          <p:spPr>
            <a:xfrm flipV="1">
              <a:off x="8398818" y="4090866"/>
              <a:ext cx="0" cy="441291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Oval 52"/>
          <p:cNvSpPr/>
          <p:nvPr/>
        </p:nvSpPr>
        <p:spPr>
          <a:xfrm>
            <a:off x="9611376" y="1145205"/>
            <a:ext cx="365663" cy="365663"/>
          </a:xfrm>
          <a:prstGeom prst="ellipse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 flipV="1">
            <a:off x="9801308" y="1491550"/>
            <a:ext cx="4811" cy="436664"/>
          </a:xfrm>
          <a:prstGeom prst="straightConnector1">
            <a:avLst/>
          </a:prstGeom>
          <a:ln w="50800">
            <a:solidFill>
              <a:srgbClr val="FFC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>
            <a:off x="3667531" y="3722173"/>
            <a:ext cx="1757287" cy="2907088"/>
            <a:chOff x="5836598" y="2203389"/>
            <a:chExt cx="2171214" cy="3591850"/>
          </a:xfrm>
        </p:grpSpPr>
        <p:sp>
          <p:nvSpPr>
            <p:cNvPr id="45" name="Oval 44"/>
            <p:cNvSpPr/>
            <p:nvPr/>
          </p:nvSpPr>
          <p:spPr>
            <a:xfrm>
              <a:off x="6740317" y="5429576"/>
              <a:ext cx="365663" cy="365663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838484" y="4644073"/>
              <a:ext cx="2169328" cy="441544"/>
              <a:chOff x="5838484" y="4644073"/>
              <a:chExt cx="2169328" cy="441544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6305845" y="46772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6738431" y="46772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7171017" y="46772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7603603" y="46772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873259" y="46772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838484" y="4644073"/>
                <a:ext cx="2169328" cy="441544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56" name="Straight Arrow Connector 55"/>
            <p:cNvCxnSpPr/>
            <p:nvPr/>
          </p:nvCxnSpPr>
          <p:spPr>
            <a:xfrm flipV="1">
              <a:off x="6923148" y="5085618"/>
              <a:ext cx="0" cy="343958"/>
            </a:xfrm>
            <a:prstGeom prst="straightConnector1">
              <a:avLst/>
            </a:prstGeom>
            <a:ln w="50800">
              <a:solidFill>
                <a:srgbClr val="0000FF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5836598" y="3192678"/>
              <a:ext cx="2169328" cy="441544"/>
              <a:chOff x="5838484" y="3917173"/>
              <a:chExt cx="2169328" cy="441544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6305845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6738431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7171017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7603603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873259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5838484" y="3917173"/>
                <a:ext cx="2169328" cy="441544"/>
              </a:xfrm>
              <a:prstGeom prst="rect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65" name="Straight Arrow Connector 64"/>
            <p:cNvCxnSpPr>
              <a:endCxn id="73" idx="2"/>
            </p:cNvCxnSpPr>
            <p:nvPr/>
          </p:nvCxnSpPr>
          <p:spPr>
            <a:xfrm flipV="1">
              <a:off x="6923148" y="4358718"/>
              <a:ext cx="0" cy="285356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73" idx="0"/>
              <a:endCxn id="62" idx="2"/>
            </p:cNvCxnSpPr>
            <p:nvPr/>
          </p:nvCxnSpPr>
          <p:spPr>
            <a:xfrm flipH="1" flipV="1">
              <a:off x="6921262" y="3634222"/>
              <a:ext cx="1886" cy="282952"/>
            </a:xfrm>
            <a:prstGeom prst="straightConnector1">
              <a:avLst/>
            </a:prstGeom>
            <a:ln w="50800">
              <a:solidFill>
                <a:srgbClr val="00B0F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up 66"/>
            <p:cNvGrpSpPr/>
            <p:nvPr/>
          </p:nvGrpSpPr>
          <p:grpSpPr>
            <a:xfrm>
              <a:off x="5838484" y="3917174"/>
              <a:ext cx="2169328" cy="441544"/>
              <a:chOff x="5838484" y="3917173"/>
              <a:chExt cx="2169328" cy="441544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6305845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6738431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7171017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7603603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5873259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838484" y="3917173"/>
                <a:ext cx="2169328" cy="441544"/>
              </a:xfrm>
              <a:prstGeom prst="rect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5836598" y="2203389"/>
              <a:ext cx="2169328" cy="441544"/>
              <a:chOff x="5838484" y="3917173"/>
              <a:chExt cx="2169328" cy="441544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6305845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6738431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7171017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7603603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5873259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5838484" y="3917173"/>
                <a:ext cx="2169328" cy="441544"/>
              </a:xfrm>
              <a:prstGeom prst="rect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81" name="Straight Arrow Connector 80"/>
            <p:cNvCxnSpPr>
              <a:endCxn id="80" idx="2"/>
            </p:cNvCxnSpPr>
            <p:nvPr/>
          </p:nvCxnSpPr>
          <p:spPr>
            <a:xfrm flipV="1">
              <a:off x="6921262" y="2644933"/>
              <a:ext cx="0" cy="285355"/>
            </a:xfrm>
            <a:prstGeom prst="straightConnector1">
              <a:avLst/>
            </a:prstGeom>
            <a:ln w="50800">
              <a:solidFill>
                <a:srgbClr val="00B0F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6680036" y="2663069"/>
              <a:ext cx="466794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3100" b="1" dirty="0" smtClean="0">
                  <a:solidFill>
                    <a:srgbClr val="00B0F0"/>
                  </a:solidFill>
                  <a:latin typeface="+mn-lt"/>
                </a:rPr>
                <a:t>…</a:t>
              </a:r>
              <a:endParaRPr lang="en-US" sz="3100" b="1" dirty="0">
                <a:solidFill>
                  <a:srgbClr val="00B0F0"/>
                </a:solidFill>
                <a:latin typeface="+mn-lt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953777" y="3141908"/>
            <a:ext cx="1757287" cy="2907088"/>
            <a:chOff x="5836598" y="2203389"/>
            <a:chExt cx="2171214" cy="3591850"/>
          </a:xfrm>
        </p:grpSpPr>
        <p:sp>
          <p:nvSpPr>
            <p:cNvPr id="88" name="Oval 87"/>
            <p:cNvSpPr/>
            <p:nvPr/>
          </p:nvSpPr>
          <p:spPr>
            <a:xfrm>
              <a:off x="6740317" y="5429576"/>
              <a:ext cx="365663" cy="365663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5838484" y="4644073"/>
              <a:ext cx="2169328" cy="441544"/>
              <a:chOff x="5838484" y="4644073"/>
              <a:chExt cx="2169328" cy="441544"/>
            </a:xfrm>
          </p:grpSpPr>
          <p:sp>
            <p:nvSpPr>
              <p:cNvPr id="116" name="Oval 115"/>
              <p:cNvSpPr/>
              <p:nvPr/>
            </p:nvSpPr>
            <p:spPr>
              <a:xfrm>
                <a:off x="6305845" y="46772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6738431" y="46772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7171017" y="46772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7603603" y="46772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5873259" y="46772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5838484" y="4644073"/>
                <a:ext cx="2169328" cy="441544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90" name="Straight Arrow Connector 89"/>
            <p:cNvCxnSpPr/>
            <p:nvPr/>
          </p:nvCxnSpPr>
          <p:spPr>
            <a:xfrm flipV="1">
              <a:off x="6923148" y="5085618"/>
              <a:ext cx="0" cy="343958"/>
            </a:xfrm>
            <a:prstGeom prst="straightConnector1">
              <a:avLst/>
            </a:prstGeom>
            <a:ln w="50800">
              <a:solidFill>
                <a:srgbClr val="0000FF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>
              <a:off x="5836598" y="3192678"/>
              <a:ext cx="2169328" cy="441544"/>
              <a:chOff x="5838484" y="3917173"/>
              <a:chExt cx="2169328" cy="441544"/>
            </a:xfrm>
          </p:grpSpPr>
          <p:sp>
            <p:nvSpPr>
              <p:cNvPr id="110" name="Oval 109"/>
              <p:cNvSpPr/>
              <p:nvPr/>
            </p:nvSpPr>
            <p:spPr>
              <a:xfrm>
                <a:off x="6305845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6738431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7171017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7603603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5873259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5838484" y="3917173"/>
                <a:ext cx="2169328" cy="441544"/>
              </a:xfrm>
              <a:prstGeom prst="rect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92" name="Straight Arrow Connector 91"/>
            <p:cNvCxnSpPr/>
            <p:nvPr/>
          </p:nvCxnSpPr>
          <p:spPr>
            <a:xfrm flipV="1">
              <a:off x="6923148" y="4358718"/>
              <a:ext cx="0" cy="285356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flipH="1" flipV="1">
              <a:off x="6921262" y="3634222"/>
              <a:ext cx="1886" cy="282952"/>
            </a:xfrm>
            <a:prstGeom prst="straightConnector1">
              <a:avLst/>
            </a:prstGeom>
            <a:ln w="50800">
              <a:solidFill>
                <a:srgbClr val="00B0F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93"/>
            <p:cNvGrpSpPr/>
            <p:nvPr/>
          </p:nvGrpSpPr>
          <p:grpSpPr>
            <a:xfrm>
              <a:off x="5838484" y="3917174"/>
              <a:ext cx="2169328" cy="441544"/>
              <a:chOff x="5838484" y="3917173"/>
              <a:chExt cx="2169328" cy="441544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6305845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6738431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7171017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7603603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5873259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838484" y="3917173"/>
                <a:ext cx="2169328" cy="441544"/>
              </a:xfrm>
              <a:prstGeom prst="rect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5836598" y="2203389"/>
              <a:ext cx="2169328" cy="441544"/>
              <a:chOff x="5838484" y="3917173"/>
              <a:chExt cx="2169328" cy="441544"/>
            </a:xfrm>
          </p:grpSpPr>
          <p:sp>
            <p:nvSpPr>
              <p:cNvPr id="98" name="Oval 97"/>
              <p:cNvSpPr/>
              <p:nvPr/>
            </p:nvSpPr>
            <p:spPr>
              <a:xfrm>
                <a:off x="6305845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6738431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7171017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7603603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5873259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5838484" y="3917173"/>
                <a:ext cx="2169328" cy="441544"/>
              </a:xfrm>
              <a:prstGeom prst="rect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96" name="Straight Arrow Connector 95"/>
            <p:cNvCxnSpPr/>
            <p:nvPr/>
          </p:nvCxnSpPr>
          <p:spPr>
            <a:xfrm flipV="1">
              <a:off x="6921262" y="2644933"/>
              <a:ext cx="0" cy="285355"/>
            </a:xfrm>
            <a:prstGeom prst="straightConnector1">
              <a:avLst/>
            </a:prstGeom>
            <a:ln w="50800">
              <a:solidFill>
                <a:srgbClr val="00B0F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6680036" y="2663069"/>
              <a:ext cx="466794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3100" b="1" dirty="0" smtClean="0">
                  <a:solidFill>
                    <a:srgbClr val="00B0F0"/>
                  </a:solidFill>
                  <a:latin typeface="+mn-lt"/>
                </a:rPr>
                <a:t>…</a:t>
              </a:r>
              <a:endParaRPr lang="en-US" sz="3100" b="1" dirty="0">
                <a:solidFill>
                  <a:srgbClr val="00B0F0"/>
                </a:solidFill>
                <a:latin typeface="+mn-lt"/>
              </a:endParaRPr>
            </a:p>
          </p:txBody>
        </p:sp>
      </p:grpSp>
      <p:cxnSp>
        <p:nvCxnSpPr>
          <p:cNvPr id="125" name="Elbow Connector 124"/>
          <p:cNvCxnSpPr>
            <a:stCxn id="80" idx="3"/>
            <a:endCxn id="120" idx="2"/>
          </p:cNvCxnSpPr>
          <p:nvPr/>
        </p:nvCxnSpPr>
        <p:spPr>
          <a:xfrm>
            <a:off x="5423292" y="3900857"/>
            <a:ext cx="560156" cy="1391261"/>
          </a:xfrm>
          <a:prstGeom prst="bentConnector3">
            <a:avLst/>
          </a:prstGeom>
          <a:ln w="50800">
            <a:solidFill>
              <a:srgbClr val="FF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/>
          <p:cNvGrpSpPr/>
          <p:nvPr/>
        </p:nvGrpSpPr>
        <p:grpSpPr>
          <a:xfrm>
            <a:off x="8922665" y="1908021"/>
            <a:ext cx="1757287" cy="2907088"/>
            <a:chOff x="5836598" y="2203389"/>
            <a:chExt cx="2171214" cy="3591850"/>
          </a:xfrm>
        </p:grpSpPr>
        <p:sp>
          <p:nvSpPr>
            <p:cNvPr id="127" name="Oval 126"/>
            <p:cNvSpPr/>
            <p:nvPr/>
          </p:nvSpPr>
          <p:spPr>
            <a:xfrm>
              <a:off x="6740317" y="5429576"/>
              <a:ext cx="365663" cy="365663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5838484" y="4644073"/>
              <a:ext cx="2169328" cy="441544"/>
              <a:chOff x="5838484" y="4644073"/>
              <a:chExt cx="2169328" cy="441544"/>
            </a:xfrm>
          </p:grpSpPr>
          <p:sp>
            <p:nvSpPr>
              <p:cNvPr id="155" name="Oval 154"/>
              <p:cNvSpPr/>
              <p:nvPr/>
            </p:nvSpPr>
            <p:spPr>
              <a:xfrm>
                <a:off x="6305845" y="46772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6738431" y="46772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7171017" y="46772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7603603" y="46772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5873259" y="46772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5838484" y="4644073"/>
                <a:ext cx="2169328" cy="441544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29" name="Straight Arrow Connector 128"/>
            <p:cNvCxnSpPr/>
            <p:nvPr/>
          </p:nvCxnSpPr>
          <p:spPr>
            <a:xfrm flipV="1">
              <a:off x="6923148" y="5085618"/>
              <a:ext cx="0" cy="343958"/>
            </a:xfrm>
            <a:prstGeom prst="straightConnector1">
              <a:avLst/>
            </a:prstGeom>
            <a:ln w="50800">
              <a:solidFill>
                <a:srgbClr val="0000FF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0" name="Group 129"/>
            <p:cNvGrpSpPr/>
            <p:nvPr/>
          </p:nvGrpSpPr>
          <p:grpSpPr>
            <a:xfrm>
              <a:off x="5836598" y="3192678"/>
              <a:ext cx="2169328" cy="441544"/>
              <a:chOff x="5838484" y="3917173"/>
              <a:chExt cx="2169328" cy="441544"/>
            </a:xfrm>
          </p:grpSpPr>
          <p:sp>
            <p:nvSpPr>
              <p:cNvPr id="149" name="Oval 148"/>
              <p:cNvSpPr/>
              <p:nvPr/>
            </p:nvSpPr>
            <p:spPr>
              <a:xfrm>
                <a:off x="6305845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6738431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7171017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7603603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5873259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5838484" y="3917173"/>
                <a:ext cx="2169328" cy="441544"/>
              </a:xfrm>
              <a:prstGeom prst="rect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31" name="Straight Arrow Connector 130"/>
            <p:cNvCxnSpPr/>
            <p:nvPr/>
          </p:nvCxnSpPr>
          <p:spPr>
            <a:xfrm flipV="1">
              <a:off x="6923148" y="4358718"/>
              <a:ext cx="0" cy="285356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 flipH="1" flipV="1">
              <a:off x="6921262" y="3634222"/>
              <a:ext cx="1886" cy="282952"/>
            </a:xfrm>
            <a:prstGeom prst="straightConnector1">
              <a:avLst/>
            </a:prstGeom>
            <a:ln w="50800">
              <a:solidFill>
                <a:srgbClr val="00B0F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" name="Group 132"/>
            <p:cNvGrpSpPr/>
            <p:nvPr/>
          </p:nvGrpSpPr>
          <p:grpSpPr>
            <a:xfrm>
              <a:off x="5838484" y="3917174"/>
              <a:ext cx="2169328" cy="441544"/>
              <a:chOff x="5838484" y="3917173"/>
              <a:chExt cx="2169328" cy="441544"/>
            </a:xfrm>
          </p:grpSpPr>
          <p:sp>
            <p:nvSpPr>
              <p:cNvPr id="143" name="Oval 142"/>
              <p:cNvSpPr/>
              <p:nvPr/>
            </p:nvSpPr>
            <p:spPr>
              <a:xfrm>
                <a:off x="6305845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6738431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7171017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7603603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5873259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5838484" y="3917173"/>
                <a:ext cx="2169328" cy="441544"/>
              </a:xfrm>
              <a:prstGeom prst="rect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5836598" y="2203389"/>
              <a:ext cx="2169328" cy="441544"/>
              <a:chOff x="5838484" y="3917173"/>
              <a:chExt cx="2169328" cy="441544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6305845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6738431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7171017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7603603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5873259" y="3950348"/>
                <a:ext cx="365663" cy="36566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5838484" y="3917173"/>
                <a:ext cx="2169328" cy="441544"/>
              </a:xfrm>
              <a:prstGeom prst="rect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35" name="Straight Arrow Connector 134"/>
            <p:cNvCxnSpPr/>
            <p:nvPr/>
          </p:nvCxnSpPr>
          <p:spPr>
            <a:xfrm flipV="1">
              <a:off x="6921262" y="2644933"/>
              <a:ext cx="0" cy="285355"/>
            </a:xfrm>
            <a:prstGeom prst="straightConnector1">
              <a:avLst/>
            </a:prstGeom>
            <a:ln w="50800">
              <a:solidFill>
                <a:srgbClr val="00B0F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/>
            <p:cNvSpPr txBox="1"/>
            <p:nvPr/>
          </p:nvSpPr>
          <p:spPr>
            <a:xfrm>
              <a:off x="6680036" y="2663069"/>
              <a:ext cx="466794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3100" b="1" dirty="0" smtClean="0">
                  <a:solidFill>
                    <a:srgbClr val="00B0F0"/>
                  </a:solidFill>
                  <a:latin typeface="+mn-lt"/>
                </a:rPr>
                <a:t>…</a:t>
              </a:r>
              <a:endParaRPr lang="en-US" sz="3100" b="1" dirty="0">
                <a:solidFill>
                  <a:srgbClr val="00B0F0"/>
                </a:solidFill>
                <a:latin typeface="+mn-lt"/>
              </a:endParaRPr>
            </a:p>
          </p:txBody>
        </p:sp>
      </p:grpSp>
      <p:cxnSp>
        <p:nvCxnSpPr>
          <p:cNvPr id="161" name="Elbow Connector 160"/>
          <p:cNvCxnSpPr/>
          <p:nvPr/>
        </p:nvCxnSpPr>
        <p:spPr>
          <a:xfrm>
            <a:off x="7709538" y="3317678"/>
            <a:ext cx="560156" cy="1391261"/>
          </a:xfrm>
          <a:prstGeom prst="bentConnector3">
            <a:avLst/>
          </a:prstGeom>
          <a:ln w="50800">
            <a:solidFill>
              <a:srgbClr val="FF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8228768" y="4323464"/>
            <a:ext cx="46679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3100" b="1" dirty="0" smtClean="0">
                <a:solidFill>
                  <a:srgbClr val="FF00FF"/>
                </a:solidFill>
                <a:latin typeface="+mn-lt"/>
              </a:rPr>
              <a:t>…</a:t>
            </a:r>
            <a:endParaRPr lang="en-US" sz="3100" b="1" dirty="0">
              <a:solidFill>
                <a:srgbClr val="FF00FF"/>
              </a:solidFill>
              <a:latin typeface="+mn-lt"/>
            </a:endParaRPr>
          </a:p>
        </p:txBody>
      </p:sp>
      <p:cxnSp>
        <p:nvCxnSpPr>
          <p:cNvPr id="164" name="Elbow Connector 163"/>
          <p:cNvCxnSpPr>
            <a:endCxn id="160" idx="1"/>
          </p:cNvCxnSpPr>
          <p:nvPr/>
        </p:nvCxnSpPr>
        <p:spPr>
          <a:xfrm rot="16200000" flipH="1">
            <a:off x="8217336" y="3355233"/>
            <a:ext cx="1193717" cy="219994"/>
          </a:xfrm>
          <a:prstGeom prst="bentConnector2">
            <a:avLst/>
          </a:prstGeom>
          <a:ln w="50800">
            <a:solidFill>
              <a:srgbClr val="FF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7" name="TextBox 166"/>
          <p:cNvSpPr txBox="1"/>
          <p:nvPr/>
        </p:nvSpPr>
        <p:spPr>
          <a:xfrm>
            <a:off x="8336030" y="2404994"/>
            <a:ext cx="46679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3100" b="1" dirty="0" smtClean="0">
                <a:solidFill>
                  <a:srgbClr val="FF00FF"/>
                </a:solidFill>
                <a:latin typeface="+mn-lt"/>
              </a:rPr>
              <a:t>…</a:t>
            </a:r>
            <a:endParaRPr lang="en-US" sz="3100" b="1" dirty="0">
              <a:solidFill>
                <a:srgbClr val="FF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429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2015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>
          <a:solidFill>
            <a:schemeClr val="tx1"/>
          </a:solidFill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3100" b="1" dirty="0">
            <a:solidFill>
              <a:srgbClr val="0F6FC6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100583</TotalTime>
  <Words>811</Words>
  <Application>Microsoft Macintosh PowerPoint</Application>
  <PresentationFormat>Widescreen</PresentationFormat>
  <Paragraphs>176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Calibri</vt:lpstr>
      <vt:lpstr>Cambria Math</vt:lpstr>
      <vt:lpstr>Mangal</vt:lpstr>
      <vt:lpstr>ＭＳ Ｐゴシック</vt:lpstr>
      <vt:lpstr>Wingdings</vt:lpstr>
      <vt:lpstr>Arial</vt:lpstr>
      <vt:lpstr>Default2015</vt:lpstr>
      <vt:lpstr>Spring Courses</vt:lpstr>
      <vt:lpstr>CSCI 5922 Neural Networks and Deep Learning: Final Project Ideas</vt:lpstr>
      <vt:lpstr>Denoising RNNs</vt:lpstr>
      <vt:lpstr>Denoising RNNs: Motivation</vt:lpstr>
      <vt:lpstr>Denoising RNNs</vt:lpstr>
      <vt:lpstr>Denoising RNNs</vt:lpstr>
      <vt:lpstr>Denoising RNNs</vt:lpstr>
      <vt:lpstr>Denoising RNNs</vt:lpstr>
      <vt:lpstr>Denoising RNNs</vt:lpstr>
      <vt:lpstr>Denoising RNNs</vt:lpstr>
      <vt:lpstr>PowerPoint Presentation</vt:lpstr>
      <vt:lpstr>Multiscale Word2Vec</vt:lpstr>
      <vt:lpstr>Using Deep Encoders to Represent Deep Image Similarity Structure and to Predict Human Judgments</vt:lpstr>
      <vt:lpstr>Max Pooling in Time</vt:lpstr>
      <vt:lpstr>Capsule Networks (Sabour, Frost, &amp; Hinton, 2017)</vt:lpstr>
      <vt:lpstr>PowerPoint Presentation</vt:lpstr>
      <vt:lpstr>Disentangling</vt:lpstr>
      <vt:lpstr>Binding</vt:lpstr>
      <vt:lpstr>PowerPoint Presentation</vt:lpstr>
      <vt:lpstr>Part-Whole Hierarchies</vt:lpstr>
      <vt:lpstr>Capsule</vt:lpstr>
      <vt:lpstr>Mapping From Capsules in One Layer to the Next</vt:lpstr>
      <vt:lpstr>One More Detail: Couplings</vt:lpstr>
      <vt:lpstr>Mapping From Capsules in One Layer to the Next</vt:lpstr>
      <vt:lpstr>PowerPoint Presentation</vt:lpstr>
      <vt:lpstr>PowerPoint Presentation</vt:lpstr>
      <vt:lpstr>Then The Hacks Begin</vt:lpstr>
      <vt:lpstr>PowerPoint Presentation</vt:lpstr>
      <vt:lpstr>Cool Stuff</vt:lpstr>
      <vt:lpstr>Cool Stuff</vt:lpstr>
      <vt:lpstr>CIFAR-10</vt:lpstr>
    </vt:vector>
  </TitlesOfParts>
  <Manager/>
  <Company/>
  <LinksUpToDate>false</LinksUpToDate>
  <SharedDoc>false</SharedDoc>
  <HyperlinkBase/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Michael C. Mozer</dc:creator>
  <cp:keywords/>
  <dc:description/>
  <cp:lastModifiedBy>Michael C Mozer</cp:lastModifiedBy>
  <cp:revision>5113</cp:revision>
  <cp:lastPrinted>2016-03-26T19:02:22Z</cp:lastPrinted>
  <dcterms:created xsi:type="dcterms:W3CDTF">2015-11-30T16:35:29Z</dcterms:created>
  <dcterms:modified xsi:type="dcterms:W3CDTF">2017-11-16T21:24:06Z</dcterms:modified>
  <cp:category/>
</cp:coreProperties>
</file>