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76" r:id="rId3"/>
    <p:sldId id="277" r:id="rId4"/>
    <p:sldId id="278" r:id="rId5"/>
    <p:sldId id="302" r:id="rId6"/>
    <p:sldId id="279" r:id="rId7"/>
    <p:sldId id="295" r:id="rId8"/>
    <p:sldId id="296" r:id="rId9"/>
    <p:sldId id="299" r:id="rId10"/>
    <p:sldId id="300" r:id="rId11"/>
    <p:sldId id="301" r:id="rId12"/>
    <p:sldId id="298" r:id="rId13"/>
    <p:sldId id="309" r:id="rId14"/>
    <p:sldId id="297" r:id="rId15"/>
    <p:sldId id="305" r:id="rId16"/>
    <p:sldId id="306" r:id="rId17"/>
    <p:sldId id="307" r:id="rId18"/>
    <p:sldId id="312" r:id="rId19"/>
    <p:sldId id="308" r:id="rId20"/>
    <p:sldId id="310" r:id="rId21"/>
    <p:sldId id="31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9D00"/>
    <a:srgbClr val="FF00FF"/>
    <a:srgbClr val="663F00"/>
    <a:srgbClr val="00FFFF"/>
    <a:srgbClr val="27D5F0"/>
    <a:srgbClr val="00B2B2"/>
    <a:srgbClr val="0000FF"/>
    <a:srgbClr val="A50002"/>
    <a:srgbClr val="B419B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92"/>
    <p:restoredTop sz="85512"/>
  </p:normalViewPr>
  <p:slideViewPr>
    <p:cSldViewPr snapToGrid="0" snapToObjects="1">
      <p:cViewPr varScale="1">
        <p:scale>
          <a:sx n="83" d="100"/>
          <a:sy n="83" d="100"/>
        </p:scale>
        <p:origin x="208" y="10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44F71-2A91-C84A-869D-4F4E1A19AFF8}" type="datetimeFigureOut">
              <a:rPr lang="en-US" smtClean="0"/>
              <a:t>9/21/17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B0918-989A-B147-B126-A98AEDAA3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3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position</a:t>
            </a:r>
          </a:p>
          <a:p>
            <a:r>
              <a:rPr lang="en-US" baseline="0" dirty="0" smtClean="0"/>
              <a:t>audience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5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here’s an example with actual (simulated) data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left: made up function, 30 observations with noise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imagine fitting with polynomials of various orders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[*]test error from the function mean, split into bias^2 and variance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33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early</a:t>
            </a:r>
            <a:r>
              <a:rPr lang="en-US" baseline="0" dirty="0" smtClean="0"/>
              <a:t> stopping and deep nets </a:t>
            </a:r>
            <a:r>
              <a:rPr lang="en-US" baseline="0" dirty="0" err="1" smtClean="0"/>
              <a:t>bengio</a:t>
            </a:r>
            <a:r>
              <a:rPr lang="en-US" baseline="0" dirty="0" smtClean="0"/>
              <a:t> ICLR </a:t>
            </a:r>
          </a:p>
          <a:p>
            <a:r>
              <a:rPr lang="en-US" baseline="0" dirty="0" smtClean="0"/>
              <a:t>batch norm</a:t>
            </a:r>
          </a:p>
          <a:p>
            <a:r>
              <a:rPr lang="en-US" baseline="0" dirty="0" smtClean="0"/>
              <a:t>understanding deep learning rethinking </a:t>
            </a:r>
            <a:r>
              <a:rPr lang="en-US" baseline="0" dirty="0" err="1" smtClean="0"/>
              <a:t>generalizationf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err="1" smtClean="0"/>
              <a:t>kushner</a:t>
            </a:r>
            <a:r>
              <a:rPr lang="en-US" baseline="0" dirty="0" smtClean="0"/>
              <a:t> H Weak </a:t>
            </a:r>
            <a:r>
              <a:rPr lang="en-US" baseline="0" dirty="0" err="1" smtClean="0"/>
              <a:t>confergence</a:t>
            </a:r>
            <a:r>
              <a:rPr lang="en-US" baseline="0" dirty="0" smtClean="0"/>
              <a:t> methods and singularly perturbed stochastic control and filtering problems</a:t>
            </a:r>
          </a:p>
          <a:p>
            <a:r>
              <a:rPr lang="en-US" baseline="0" dirty="0" err="1" smtClean="0"/>
              <a:t>Borkar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stochastic approximation with two time scales</a:t>
            </a:r>
          </a:p>
          <a:p>
            <a:r>
              <a:rPr lang="en-US" baseline="0" smtClean="0"/>
              <a:t>l.dickens@ucl.ac.uk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74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London’s mean daily temp in 2000. 3d and 12</a:t>
            </a:r>
            <a:r>
              <a:rPr lang="en-US" baseline="30000" dirty="0" smtClean="0"/>
              <a:t>th</a:t>
            </a:r>
            <a:r>
              <a:rPr lang="en-US" dirty="0" smtClean="0"/>
              <a:t> order polynomial</a:t>
            </a:r>
            <a:r>
              <a:rPr lang="en-US" baseline="0" dirty="0" smtClean="0"/>
              <a:t> fit with least squares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[*] mean error in fitting samples of 30 observations and mean prediction error of same models, for varying polynomial degrees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6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[*] What does tons of training data</a:t>
            </a:r>
            <a:r>
              <a:rPr lang="en-US" baseline="0" dirty="0" smtClean="0"/>
              <a:t> do for us in terms of bias-variance trade off?</a:t>
            </a:r>
          </a:p>
          <a:p>
            <a:r>
              <a:rPr lang="en-US" baseline="0" dirty="0" smtClean="0"/>
              <a:t>Doesn’t affect bias</a:t>
            </a:r>
          </a:p>
          <a:p>
            <a:r>
              <a:rPr lang="en-US" baseline="0" dirty="0" smtClean="0"/>
              <a:t>[*] Reduces variance</a:t>
            </a:r>
          </a:p>
          <a:p>
            <a:r>
              <a:rPr lang="en-US" baseline="0" dirty="0" smtClean="0"/>
              <a:t>[*] allows more complex model to be used [shift of optimal complexity to the right]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28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[*]single speaker, small vocab</a:t>
            </a:r>
          </a:p>
          <a:p>
            <a:r>
              <a:rPr lang="en-US" baseline="0" dirty="0" smtClean="0"/>
              <a:t>[*] </a:t>
            </a:r>
            <a:r>
              <a:rPr lang="en-US" baseline="0" dirty="0" err="1" smtClean="0"/>
              <a:t>mult</a:t>
            </a:r>
            <a:r>
              <a:rPr lang="en-US" baseline="0" dirty="0" smtClean="0"/>
              <a:t> speaker, small vocab</a:t>
            </a:r>
          </a:p>
          <a:p>
            <a:r>
              <a:rPr lang="en-US" baseline="0" dirty="0" smtClean="0"/>
              <a:t>[*] connected speech, small vocab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projected scaling?</a:t>
            </a:r>
          </a:p>
          <a:p>
            <a:r>
              <a:rPr lang="en-US" baseline="0" dirty="0" smtClean="0"/>
              <a:t>[*] connected speech, large vocab</a:t>
            </a:r>
          </a:p>
          <a:p>
            <a:endParaRPr lang="en-US" baseline="0" dirty="0" smtClean="0"/>
          </a:p>
          <a:p>
            <a:r>
              <a:rPr lang="en-US" dirty="0" smtClean="0"/>
              <a:t>multiple speaker, large vocab</a:t>
            </a:r>
            <a:r>
              <a:rPr lang="en-US" baseline="0" dirty="0" smtClean="0"/>
              <a:t> connected speech</a:t>
            </a:r>
            <a:r>
              <a:rPr lang="mr-IN" baseline="0" dirty="0" smtClean="0"/>
              <a:t>…</a:t>
            </a:r>
            <a:endParaRPr lang="en-US" baseline="0" dirty="0" smtClean="0"/>
          </a:p>
          <a:p>
            <a:r>
              <a:rPr lang="en-US" baseline="0" dirty="0" smtClean="0"/>
              <a:t>took a long time to get here. </a:t>
            </a:r>
          </a:p>
          <a:p>
            <a:r>
              <a:rPr lang="en-US" baseline="0" dirty="0" smtClean="0"/>
              <a:t>didn’t expect to see it in my lifetime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60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Minsky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Papert</a:t>
            </a:r>
            <a:r>
              <a:rPr lang="en-US" baseline="0" dirty="0" smtClean="0"/>
              <a:t>: computational complexity analysis -- </a:t>
            </a:r>
            <a:r>
              <a:rPr lang="en-US" dirty="0" smtClean="0"/>
              <a:t>amount of data required, amount of time to converge, number</a:t>
            </a:r>
            <a:r>
              <a:rPr lang="en-US" baseline="0" dirty="0" smtClean="0"/>
              <a:t> of hidden units required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54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you’re Geoff Hinton</a:t>
            </a:r>
            <a:r>
              <a:rPr lang="en-US" baseline="0" dirty="0" smtClean="0"/>
              <a:t> you may think this is cheating. But</a:t>
            </a:r>
            <a:r>
              <a:rPr lang="en-US" baseline="0" smtClean="0"/>
              <a:t>, unfortunately for us, none of us are Geoff Hinton.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53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of a domain-appropriate bias: CONV NETS FOR VISION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hierarchy of visual layers; simple,</a:t>
            </a:r>
          </a:p>
          <a:p>
            <a:r>
              <a:rPr lang="en-US" baseline="0" dirty="0" smtClean="0"/>
              <a:t>position specific -&gt; position invariant</a:t>
            </a:r>
          </a:p>
          <a:p>
            <a:r>
              <a:rPr lang="en-US" baseline="0" dirty="0" smtClean="0"/>
              <a:t>simple -&gt; complex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51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[END OF SLIDE]</a:t>
            </a:r>
          </a:p>
          <a:p>
            <a:r>
              <a:rPr lang="en-US" dirty="0" smtClean="0"/>
              <a:t>I love the </a:t>
            </a:r>
            <a:r>
              <a:rPr lang="en-US" dirty="0" err="1" smtClean="0"/>
              <a:t>Goodfellow</a:t>
            </a:r>
            <a:r>
              <a:rPr lang="en-US" dirty="0" smtClean="0"/>
              <a:t>, </a:t>
            </a:r>
            <a:r>
              <a:rPr lang="en-US" dirty="0" err="1" smtClean="0"/>
              <a:t>Bengio</a:t>
            </a:r>
            <a:r>
              <a:rPr lang="en-US" dirty="0" smtClean="0"/>
              <a:t>, &amp; </a:t>
            </a:r>
            <a:r>
              <a:rPr lang="en-US" dirty="0" err="1" smtClean="0"/>
              <a:t>Courville</a:t>
            </a:r>
            <a:r>
              <a:rPr lang="en-US" dirty="0" smtClean="0"/>
              <a:t> text</a:t>
            </a:r>
          </a:p>
          <a:p>
            <a:r>
              <a:rPr lang="en-US" dirty="0" smtClean="0"/>
              <a:t>But it says </a:t>
            </a:r>
            <a:r>
              <a:rPr lang="en-US" i="1" dirty="0" smtClean="0"/>
              <a:t>nothing</a:t>
            </a:r>
            <a:r>
              <a:rPr lang="en-US" dirty="0" smtClean="0"/>
              <a:t> about domain-appropriate bias and how to incorporate knowledge you have into a model.</a:t>
            </a:r>
          </a:p>
          <a:p>
            <a:endParaRPr lang="en-US" dirty="0" smtClean="0"/>
          </a:p>
          <a:p>
            <a:r>
              <a:rPr lang="en-US" dirty="0" smtClean="0"/>
              <a:t>I love </a:t>
            </a:r>
            <a:r>
              <a:rPr lang="en-US" dirty="0" err="1" smtClean="0"/>
              <a:t>tf</a:t>
            </a:r>
            <a:r>
              <a:rPr lang="en-US" dirty="0" smtClean="0"/>
              <a:t>/</a:t>
            </a:r>
            <a:r>
              <a:rPr lang="en-US" dirty="0" err="1" smtClean="0"/>
              <a:t>theano</a:t>
            </a:r>
            <a:r>
              <a:rPr lang="en-US" dirty="0" smtClean="0"/>
              <a:t>/etc.</a:t>
            </a:r>
            <a:r>
              <a:rPr lang="en-US" baseline="0" dirty="0" smtClean="0"/>
              <a:t> but like all simulation environments, they make it really easy to pick defaults and use generic</a:t>
            </a:r>
          </a:p>
          <a:p>
            <a:r>
              <a:rPr lang="en-US" baseline="0" dirty="0" smtClean="0"/>
              <a:t>domain-independent methods.</a:t>
            </a:r>
          </a:p>
          <a:p>
            <a:endParaRPr lang="en-US" dirty="0" smtClean="0"/>
          </a:p>
          <a:p>
            <a:r>
              <a:rPr lang="en-US" dirty="0" smtClean="0"/>
              <a:t>ML is really about crafting models to the domain, not tossing unknown data into a generic</a:t>
            </a:r>
            <a:r>
              <a:rPr lang="en-US" baseline="0" dirty="0" smtClean="0"/>
              <a:t> architecture.</a:t>
            </a:r>
          </a:p>
          <a:p>
            <a:r>
              <a:rPr lang="en-US" baseline="0" dirty="0" smtClean="0"/>
              <a:t>Deep learning seems to mask this issue.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4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51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Size of model class = complexity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25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Size of model class = complexity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74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constrained</a:t>
            </a:r>
            <a:r>
              <a:rPr lang="en-US" baseline="0" dirty="0" smtClean="0"/>
              <a:t> : unconstrained :: parametric : nonparametric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0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[*] </a:t>
            </a:r>
            <a:r>
              <a:rPr lang="en-US" dirty="0" err="1" smtClean="0"/>
              <a:t>underpredicts</a:t>
            </a:r>
            <a:r>
              <a:rPr lang="en-US" baseline="0" dirty="0" smtClean="0"/>
              <a:t> at the ends; </a:t>
            </a:r>
            <a:r>
              <a:rPr lang="en-US" baseline="0" dirty="0" err="1" smtClean="0"/>
              <a:t>overpredicts</a:t>
            </a:r>
            <a:r>
              <a:rPr lang="en-US" baseline="0" dirty="0" smtClean="0"/>
              <a:t> at the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58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MSE Expectation:</a:t>
            </a:r>
            <a:r>
              <a:rPr lang="en-US" baseline="0" dirty="0" smtClean="0"/>
              <a:t> the way you're used to seeing it</a:t>
            </a:r>
          </a:p>
          <a:p>
            <a:r>
              <a:rPr lang="en-US" baseline="0" dirty="0" smtClean="0"/>
              <a:t>[*] p(</a:t>
            </a:r>
            <a:r>
              <a:rPr lang="en-US" baseline="0" dirty="0" err="1" smtClean="0"/>
              <a:t>x,y</a:t>
            </a:r>
            <a:r>
              <a:rPr lang="en-US" baseline="0" dirty="0" smtClean="0"/>
              <a:t>) over environment of inputs and outputs</a:t>
            </a:r>
          </a:p>
          <a:p>
            <a:r>
              <a:rPr lang="en-US" baseline="0" dirty="0" smtClean="0"/>
              <a:t>[*] p(</a:t>
            </a:r>
            <a:r>
              <a:rPr lang="en-US" baseline="0" dirty="0" err="1" smtClean="0"/>
              <a:t>x,y,D</a:t>
            </a:r>
            <a:r>
              <a:rPr lang="en-US" baseline="0" dirty="0" smtClean="0"/>
              <a:t>) over environment and all possible data sets</a:t>
            </a:r>
          </a:p>
          <a:p>
            <a:endParaRPr lang="en-US" baseline="0" dirty="0" smtClean="0"/>
          </a:p>
          <a:p>
            <a:r>
              <a:rPr lang="en-US" dirty="0" smtClean="0"/>
              <a:t>Imagine</a:t>
            </a:r>
            <a:r>
              <a:rPr lang="en-US" baseline="0" dirty="0" smtClean="0"/>
              <a:t> I give each person their own data set, they build model, and we average MSE across all possible data sets of size 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0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FOCUS ON A GIVEN X in test set. D is still RV</a:t>
            </a:r>
          </a:p>
          <a:p>
            <a:endParaRPr lang="en-US" dirty="0" smtClean="0"/>
          </a:p>
          <a:p>
            <a:r>
              <a:rPr lang="en-US" dirty="0" smtClean="0"/>
              <a:t>[*]</a:t>
            </a:r>
            <a:r>
              <a:rPr lang="en-US" baseline="0" dirty="0" smtClean="0"/>
              <a:t> mathematically equivalent to these three terms</a:t>
            </a:r>
          </a:p>
          <a:p>
            <a:r>
              <a:rPr lang="en-US" baseline="0" dirty="0" smtClean="0"/>
              <a:t>[*] bias based on fits to simple (linear) model </a:t>
            </a:r>
          </a:p>
          <a:p>
            <a:r>
              <a:rPr lang="en-US" baseline="0" dirty="0" smtClean="0"/>
              <a:t>    bias </a:t>
            </a:r>
            <a:r>
              <a:rPr lang="en-US" baseline="0" dirty="0" err="1" smtClean="0"/>
              <a:t>neg</a:t>
            </a:r>
            <a:r>
              <a:rPr lang="en-US" baseline="0" dirty="0" smtClean="0"/>
              <a:t> at left and right ends; </a:t>
            </a:r>
            <a:r>
              <a:rPr lang="en-US" baseline="0" dirty="0" err="1" smtClean="0"/>
              <a:t>pos</a:t>
            </a:r>
            <a:r>
              <a:rPr lang="en-US" baseline="0" dirty="0" smtClean="0"/>
              <a:t> in center</a:t>
            </a:r>
          </a:p>
          <a:p>
            <a:r>
              <a:rPr lang="en-US" baseline="0" dirty="0" smtClean="0"/>
              <a:t>    bias vs bias^2</a:t>
            </a:r>
          </a:p>
          <a:p>
            <a:r>
              <a:rPr lang="en-US" baseline="0" dirty="0" smtClean="0"/>
              <a:t>[*] variance based on fits to complex model</a:t>
            </a:r>
          </a:p>
          <a:p>
            <a:r>
              <a:rPr lang="en-US" baseline="0" dirty="0" smtClean="0"/>
              <a:t>    [*] graphs have E_D(model))</a:t>
            </a:r>
          </a:p>
          <a:p>
            <a:r>
              <a:rPr lang="en-US" baseline="0" dirty="0" smtClean="0"/>
              <a:t>[*] residual or intrinsic noise in data set</a:t>
            </a:r>
          </a:p>
          <a:p>
            <a:r>
              <a:rPr lang="en-US" baseline="0" dirty="0" smtClean="0"/>
              <a:t>    either because we lack the input features to predict deterministically or because of true randomness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mathematical fact!</a:t>
            </a:r>
          </a:p>
          <a:p>
            <a:r>
              <a:rPr lang="en-US" baseline="0" dirty="0" smtClean="0"/>
              <a:t>now we can return to models varying in complexity</a:t>
            </a:r>
            <a:r>
              <a:rPr lang="mr-IN" baseline="0" dirty="0" smtClean="0"/>
              <a:t>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4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MSE</a:t>
            </a:r>
            <a:r>
              <a:rPr lang="en-US" baseline="0" dirty="0" smtClean="0"/>
              <a:t> is high on left because bias^2 is high</a:t>
            </a:r>
          </a:p>
          <a:p>
            <a:r>
              <a:rPr lang="en-US" baseline="0" dirty="0" smtClean="0"/>
              <a:t>MSE is high on right because variance is high</a:t>
            </a:r>
          </a:p>
          <a:p>
            <a:r>
              <a:rPr lang="en-US" baseline="0" dirty="0" smtClean="0"/>
              <a:t>[*] optimal complexity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6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3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4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3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2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6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0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4" y="274641"/>
            <a:ext cx="27432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6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4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0" y="273631"/>
            <a:ext cx="10936320" cy="1137719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864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28480" cy="472369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41760" y="6247376"/>
            <a:ext cx="2803200" cy="472369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67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60" cy="114204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640" y="1604329"/>
            <a:ext cx="5391360" cy="4524955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321" y="1604329"/>
            <a:ext cx="5393280" cy="4524955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78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404" y="1371604"/>
            <a:ext cx="11176000" cy="4754562"/>
          </a:xfrm>
        </p:spPr>
        <p:txBody>
          <a:bodyPr/>
          <a:lstStyle>
            <a:lvl1pPr marL="88931" indent="-88931">
              <a:spcBef>
                <a:spcPts val="1946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55726">
              <a:spcBef>
                <a:spcPts val="1946"/>
              </a:spcBef>
              <a:spcAft>
                <a:spcPts val="0"/>
              </a:spcAft>
              <a:defRPr sz="2647">
                <a:solidFill>
                  <a:schemeClr val="accent2"/>
                </a:solidFill>
              </a:defRPr>
            </a:lvl2pPr>
            <a:lvl3pPr marL="351604" indent="0">
              <a:spcBef>
                <a:spcPts val="1167"/>
              </a:spcBef>
              <a:buFont typeface="Calibri" pitchFamily="34" charset="0"/>
              <a:buChar char=" "/>
              <a:defRPr sz="2471">
                <a:solidFill>
                  <a:schemeClr val="accent6">
                    <a:lumMod val="75000"/>
                  </a:schemeClr>
                </a:solidFill>
              </a:defRPr>
            </a:lvl3pPr>
            <a:lvl4pPr marL="500257" indent="-145236">
              <a:spcBef>
                <a:spcPts val="1167"/>
              </a:spcBef>
              <a:buFont typeface="Arial"/>
              <a:buChar char="•"/>
              <a:defRPr b="1">
                <a:solidFill>
                  <a:schemeClr val="accent5">
                    <a:lumMod val="75000"/>
                  </a:schemeClr>
                </a:solidFill>
              </a:defRPr>
            </a:lvl4pPr>
            <a:lvl5pPr marL="551919" indent="0">
              <a:spcBef>
                <a:spcPts val="778"/>
              </a:spcBef>
              <a:buFont typeface="Calibri" pitchFamily="34" charset="0"/>
              <a:buNone/>
              <a:defRPr sz="2118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1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3"/>
            <a:ext cx="10363200" cy="1362075"/>
          </a:xfrm>
        </p:spPr>
        <p:txBody>
          <a:bodyPr anchor="t"/>
          <a:lstStyle>
            <a:lvl1pPr algn="l">
              <a:defRPr sz="3883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1pPr>
            <a:lvl2pPr marL="444659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89316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3397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77863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2223292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66795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3112609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557267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7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735"/>
            </a:lvl1pPr>
            <a:lvl2pPr>
              <a:defRPr sz="2294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2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7"/>
            <a:ext cx="5386918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8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7"/>
            <a:ext cx="5389033" cy="639761"/>
          </a:xfrm>
        </p:spPr>
        <p:txBody>
          <a:bodyPr anchor="b"/>
          <a:lstStyle>
            <a:lvl1pPr marL="0" indent="0">
              <a:buNone/>
              <a:defRPr sz="2294" b="1"/>
            </a:lvl1pPr>
            <a:lvl2pPr marL="444659" indent="0">
              <a:buNone/>
              <a:defRPr sz="1941" b="1"/>
            </a:lvl2pPr>
            <a:lvl3pPr marL="889316" indent="0">
              <a:buNone/>
              <a:defRPr sz="1765" b="1"/>
            </a:lvl3pPr>
            <a:lvl4pPr marL="1333975" indent="0">
              <a:buNone/>
              <a:defRPr sz="1588" b="1"/>
            </a:lvl4pPr>
            <a:lvl5pPr marL="1778633" indent="0">
              <a:buNone/>
              <a:defRPr sz="1588" b="1"/>
            </a:lvl5pPr>
            <a:lvl6pPr marL="2223292" indent="0">
              <a:buNone/>
              <a:defRPr sz="1588" b="1"/>
            </a:lvl6pPr>
            <a:lvl7pPr marL="2667950" indent="0">
              <a:buNone/>
              <a:defRPr sz="1588" b="1"/>
            </a:lvl7pPr>
            <a:lvl8pPr marL="3112609" indent="0">
              <a:buNone/>
              <a:defRPr sz="1588" b="1"/>
            </a:lvl8pPr>
            <a:lvl9pPr marL="3557267" indent="0">
              <a:buNone/>
              <a:defRPr sz="1588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951288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6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8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6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2"/>
            <a:ext cx="6815667" cy="5853113"/>
          </a:xfrm>
        </p:spPr>
        <p:txBody>
          <a:bodyPr/>
          <a:lstStyle>
            <a:lvl1pPr>
              <a:defRPr sz="3088"/>
            </a:lvl1pPr>
            <a:lvl2pPr>
              <a:defRPr sz="2735"/>
            </a:lvl2pPr>
            <a:lvl3pPr>
              <a:defRPr sz="2294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088"/>
            </a:lvl1pPr>
            <a:lvl2pPr marL="444659" indent="0">
              <a:buNone/>
              <a:defRPr sz="2735"/>
            </a:lvl2pPr>
            <a:lvl3pPr marL="889316" indent="0">
              <a:buNone/>
              <a:defRPr sz="2294"/>
            </a:lvl3pPr>
            <a:lvl4pPr marL="1333975" indent="0">
              <a:buNone/>
              <a:defRPr sz="1941"/>
            </a:lvl4pPr>
            <a:lvl5pPr marL="1778633" indent="0">
              <a:buNone/>
              <a:defRPr sz="1941"/>
            </a:lvl5pPr>
            <a:lvl6pPr marL="2223292" indent="0">
              <a:buNone/>
              <a:defRPr sz="1941"/>
            </a:lvl6pPr>
            <a:lvl7pPr marL="2667950" indent="0">
              <a:buNone/>
              <a:defRPr sz="1941"/>
            </a:lvl7pPr>
            <a:lvl8pPr marL="3112609" indent="0">
              <a:buNone/>
              <a:defRPr sz="1941"/>
            </a:lvl8pPr>
            <a:lvl9pPr marL="3557267" indent="0">
              <a:buNone/>
              <a:defRPr sz="1941"/>
            </a:lvl9pPr>
          </a:lstStyle>
          <a:p>
            <a:r>
              <a:rPr lang="en-US" altLang="ja-JP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324"/>
            </a:lvl1pPr>
            <a:lvl2pPr marL="444659" indent="0">
              <a:buNone/>
              <a:defRPr sz="1147"/>
            </a:lvl2pPr>
            <a:lvl3pPr marL="889316" indent="0">
              <a:buNone/>
              <a:defRPr sz="971"/>
            </a:lvl3pPr>
            <a:lvl4pPr marL="1333975" indent="0">
              <a:buNone/>
              <a:defRPr sz="882"/>
            </a:lvl4pPr>
            <a:lvl5pPr marL="1778633" indent="0">
              <a:buNone/>
              <a:defRPr sz="882"/>
            </a:lvl5pPr>
            <a:lvl6pPr marL="2223292" indent="0">
              <a:buNone/>
              <a:defRPr sz="882"/>
            </a:lvl6pPr>
            <a:lvl7pPr marL="2667950" indent="0">
              <a:buNone/>
              <a:defRPr sz="882"/>
            </a:lvl7pPr>
            <a:lvl8pPr marL="3112609" indent="0">
              <a:buNone/>
              <a:defRPr sz="882"/>
            </a:lvl8pPr>
            <a:lvl9pPr marL="3557267" indent="0">
              <a:buNone/>
              <a:defRPr sz="882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972800" cy="490696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9/21/17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6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0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889409" rtl="0" eaLnBrk="1" latinLnBrk="0" hangingPunct="1">
        <a:spcBef>
          <a:spcPct val="0"/>
        </a:spcBef>
        <a:buNone/>
        <a:defRPr kumimoji="1" sz="353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49034" indent="-249034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735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44705" indent="-88941" algn="l" defTabSz="88940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294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67056" indent="-222352" algn="l" defTabSz="889409" rtl="0" eaLnBrk="1" latinLnBrk="0" hangingPunct="1">
        <a:spcBef>
          <a:spcPct val="20000"/>
        </a:spcBef>
        <a:buFont typeface="Wingdings" pitchFamily="2" charset="2"/>
        <a:buChar char="§"/>
        <a:defRPr kumimoji="1" sz="2294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889409" indent="0" algn="l" defTabSz="889409" rtl="0" eaLnBrk="1" latinLnBrk="0" hangingPunct="1">
        <a:spcBef>
          <a:spcPct val="20000"/>
        </a:spcBef>
        <a:buFontTx/>
        <a:buNone/>
        <a:defRPr kumimoji="1" sz="1941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45875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90579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35284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9988" indent="-222352" algn="l" defTabSz="889409" rtl="0" eaLnBrk="1" latinLnBrk="0" hangingPunct="1">
        <a:spcBef>
          <a:spcPct val="20000"/>
        </a:spcBef>
        <a:buFont typeface="Arial" pitchFamily="34" charset="0"/>
        <a:buChar char="•"/>
        <a:defRPr kumimoji="1"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4705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89409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34114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78818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23523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68227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12932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57636" algn="l" defTabSz="889409" rtl="0" eaLnBrk="1" latinLnBrk="0" hangingPunct="1">
        <a:defRPr kumimoji="1"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6.emf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7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Bias </a:t>
            </a:r>
            <a:r>
              <a:rPr lang="en-US" smtClean="0"/>
              <a:t>and Variance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(Machine Learning 101)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Mike </a:t>
            </a:r>
            <a:r>
              <a:rPr lang="en-US" dirty="0" err="1" smtClean="0">
                <a:solidFill>
                  <a:schemeClr val="tx1"/>
                </a:solidFill>
              </a:rPr>
              <a:t>Mozer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Department of Computer Science and</a:t>
            </a:r>
            <a:br>
              <a:rPr lang="en-US" dirty="0" smtClean="0"/>
            </a:br>
            <a:r>
              <a:rPr lang="en-US" dirty="0" smtClean="0"/>
              <a:t>Institute of Cognitive Science</a:t>
            </a:r>
            <a:br>
              <a:rPr lang="en-US" dirty="0" smtClean="0"/>
            </a:br>
            <a:r>
              <a:rPr lang="en-US" dirty="0" smtClean="0"/>
              <a:t>University of Colorado at Boulder</a:t>
            </a:r>
          </a:p>
        </p:txBody>
      </p:sp>
    </p:spTree>
    <p:extLst>
      <p:ext uri="{BB962C8B-B14F-4D97-AF65-F5344CB8AC3E}">
        <p14:creationId xmlns:p14="http://schemas.microsoft.com/office/powerpoint/2010/main" val="561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>
                    <a:solidFill>
                      <a:schemeClr val="accent2"/>
                    </a:solidFill>
                  </a:rPr>
                  <a:t/>
                </a:r>
                <a:br>
                  <a:rPr lang="en-US" sz="2800" dirty="0" smtClean="0">
                    <a:solidFill>
                      <a:schemeClr val="accent2"/>
                    </a:solidFill>
                  </a:rPr>
                </a:br>
                <a14:m>
                  <m:oMath xmlns:m="http://schemas.openxmlformats.org/officeDocument/2006/math">
                    <m:eqArr>
                      <m:eqArr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eqArr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MSE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𝒙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&amp;=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𝓓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|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𝒙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mr-IN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mr-IN" sz="2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𝑦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mr-IN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;</m:t>
                                        </m:r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</a:rPr>
                                          <m:t>𝓓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&amp;</m:t>
                        </m:r>
                        <m:eqArr>
                          <m:eqArr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eqArr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mr-IN" sz="2800" i="1" smtClean="0">
                                        <a:solidFill>
                                          <a:srgbClr val="C000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charset="0"/>
                                          </a:rPr>
                                          <m:t>𝑬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rgbClr val="C00000"/>
                                            </a:solidFill>
                                            <a:latin typeface="Cambria Math" charset="0"/>
                                          </a:rPr>
                                          <m:t>𝓓</m:t>
                                        </m:r>
                                      </m:sub>
                                    </m:s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mr-IN" sz="28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C00000"/>
                                            </a:solidFill>
                                            <a:latin typeface="Cambria Math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mr-IN" sz="2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charset="0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en-US" sz="2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charset="0"/>
                                              </a:rPr>
                                              <m:t>;</m:t>
                                            </m:r>
                                            <m:r>
                                              <a:rPr lang="en-US" sz="2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charset="0"/>
                                              </a:rPr>
                                              <m:t>𝓓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charset="0"/>
                                      </a:rPr>
                                      <m:t>−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charset="0"/>
                                      </a:rPr>
                                      <m:t>𝑬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mr-IN" sz="28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charset="0"/>
                                          </a:rPr>
                                          <m:t>𝑦</m:t>
                                        </m:r>
                                        <m:d>
                                          <m:dPr>
                                            <m:begChr m:val="|"/>
                                            <m:endChr m:val=""/>
                                            <m:ctrlPr>
                                              <a:rPr lang="hr-HR" sz="28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charset="0"/>
                                              </a:rPr>
                                              <m:t>𝒙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rgbClr val="00B2B2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a:rPr lang="en-US" sz="2800" b="1" i="1" smtClean="0">
                                    <a:solidFill>
                                      <a:srgbClr val="00B2B2"/>
                                    </a:solidFill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a:rPr lang="en-US" sz="2800" b="1" i="1" smtClean="0">
                                    <a:solidFill>
                                      <a:srgbClr val="00B2B2"/>
                                    </a:solidFill>
                                    <a:latin typeface="Cambria Math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B2B2"/>
                                    </a:solidFill>
                                    <a:latin typeface="Cambria Math" charset="0"/>
                                  </a:rPr>
                                  <m:t>𝓓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mr-IN" sz="2800" b="1" i="1" smtClean="0">
                                    <a:solidFill>
                                      <a:srgbClr val="00B2B2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rgbClr val="00B2B2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mr-IN" sz="2800" b="1" i="1" smtClean="0">
                                            <a:solidFill>
                                              <a:srgbClr val="00B2B2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00B2B2"/>
                                            </a:solidFill>
                                            <a:latin typeface="Cambria Math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mr-IN" sz="2800" i="1">
                                                <a:solidFill>
                                                  <a:srgbClr val="00B2B2"/>
                                                </a:solidFill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rgbClr val="00B2B2"/>
                                                </a:solidFill>
                                                <a:latin typeface="Cambria Math" charset="0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en-US" sz="2800" i="1">
                                                <a:solidFill>
                                                  <a:srgbClr val="00B2B2"/>
                                                </a:solidFill>
                                                <a:latin typeface="Cambria Math" charset="0"/>
                                              </a:rPr>
                                              <m:t>;</m:t>
                                            </m:r>
                                            <m:r>
                                              <a:rPr lang="en-US" sz="2800" i="1">
                                                <a:solidFill>
                                                  <a:srgbClr val="00B2B2"/>
                                                </a:solidFill>
                                                <a:latin typeface="Cambria Math" charset="0"/>
                                              </a:rPr>
                                              <m:t>𝓓</m:t>
                                            </m:r>
                                          </m:e>
                                        </m:d>
                                        <m:r>
                                          <a:rPr lang="en-US" sz="2800" b="1" i="1" smtClean="0">
                                            <a:solidFill>
                                              <a:srgbClr val="00B2B2"/>
                                            </a:solidFill>
                                            <a:latin typeface="Cambria Math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b="1" i="1" smtClean="0">
                                                <a:solidFill>
                                                  <a:srgbClr val="00B2B2"/>
                                                </a:solidFill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1" i="1" smtClean="0">
                                                <a:solidFill>
                                                  <a:srgbClr val="00B2B2"/>
                                                </a:solidFill>
                                                <a:latin typeface="Cambria Math" charset="0"/>
                                              </a:rPr>
                                              <m:t>𝑬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solidFill>
                                                  <a:srgbClr val="00B2B2"/>
                                                </a:solidFill>
                                                <a:latin typeface="Cambria Math" charset="0"/>
                                              </a:rPr>
                                              <m:t>𝓓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mr-IN" sz="2800" b="1" i="1" smtClean="0">
                                                <a:solidFill>
                                                  <a:srgbClr val="00B2B2"/>
                                                </a:solidFill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rgbClr val="00B2B2"/>
                                                </a:solidFill>
                                                <a:latin typeface="Cambria Math" charset="0"/>
                                              </a:rPr>
                                              <m:t>𝑓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mr-IN" sz="2800" i="1">
                                                    <a:solidFill>
                                                      <a:srgbClr val="00B2B2"/>
                                                    </a:solidFill>
                                                    <a:latin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800" i="1">
                                                    <a:solidFill>
                                                      <a:srgbClr val="00B2B2"/>
                                                    </a:solidFill>
                                                    <a:latin typeface="Cambria Math" charset="0"/>
                                                  </a:rPr>
                                                  <m:t>𝒙</m:t>
                                                </m:r>
                                                <m:r>
                                                  <a:rPr lang="en-US" sz="2800" i="1">
                                                    <a:solidFill>
                                                      <a:srgbClr val="00B2B2"/>
                                                    </a:solidFill>
                                                    <a:latin typeface="Cambria Math" charset="0"/>
                                                  </a:rPr>
                                                  <m:t>;</m:t>
                                                </m:r>
                                                <m:r>
                                                  <a:rPr lang="en-US" sz="2800" i="1">
                                                    <a:solidFill>
                                                      <a:srgbClr val="00B2B2"/>
                                                    </a:solidFill>
                                                    <a:latin typeface="Cambria Math" charset="0"/>
                                                  </a:rPr>
                                                  <m:t>𝓓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rgbClr val="00B2B2"/>
                                        </a:solidFill>
                                        <a:latin typeface="Cambria Math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</m:e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&amp;+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𝑬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mr-IN" sz="2800" b="1" i="1" smtClean="0">
                                    <a:solidFill>
                                      <a:srgbClr val="7030A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mr-IN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mr-IN" sz="2800" b="1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charset="0"/>
                                          </a:rPr>
                                          <m:t>𝑦</m:t>
                                        </m:r>
                                        <m:r>
                                          <a:rPr lang="en-US" sz="2800" b="1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800" i="1">
                                            <a:solidFill>
                                              <a:srgbClr val="7030A0"/>
                                            </a:solidFill>
                                            <a:latin typeface="Cambria Math" charset="0"/>
                                          </a:rPr>
                                          <m:t>𝑬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mr-IN" sz="2800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charset="0"/>
                                              </a:rPr>
                                              <m:t>𝑦</m:t>
                                            </m:r>
                                            <m:d>
                                              <m:dPr>
                                                <m:begChr m:val="|"/>
                                                <m:endChr m:val=""/>
                                                <m:ctrlPr>
                                                  <a:rPr lang="hr-HR" sz="2800" i="1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800" i="1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</m:e>
                        </m:eqArr>
                      </m:e>
                    </m:eqArr>
                  </m:oMath>
                </a14:m>
                <a:endParaRPr lang="en-US" sz="2800" b="1" dirty="0" smtClean="0">
                  <a:solidFill>
                    <a:schemeClr val="accent2"/>
                  </a:solidFill>
                </a:endParaRPr>
              </a:p>
              <a:p>
                <a:endParaRPr lang="en-US" sz="2800" b="1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286395" y="2505028"/>
            <a:ext cx="11561911" cy="5317600"/>
            <a:chOff x="286395" y="2505028"/>
            <a:chExt cx="11561911" cy="5317600"/>
          </a:xfrm>
        </p:grpSpPr>
        <p:grpSp>
          <p:nvGrpSpPr>
            <p:cNvPr id="27" name="Group 26"/>
            <p:cNvGrpSpPr/>
            <p:nvPr/>
          </p:nvGrpSpPr>
          <p:grpSpPr>
            <a:xfrm>
              <a:off x="286395" y="2505028"/>
              <a:ext cx="11561911" cy="4012795"/>
              <a:chOff x="286395" y="2505028"/>
              <a:chExt cx="11561911" cy="4012795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286395" y="2505028"/>
                <a:ext cx="3463287" cy="295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b="1" dirty="0" smtClean="0">
                    <a:solidFill>
                      <a:srgbClr val="C00000"/>
                    </a:solidFill>
                    <a:latin typeface="+mn-lt"/>
                  </a:rPr>
                  <a:t>bias: </a:t>
                </a:r>
                <a:br>
                  <a:rPr lang="en-US" sz="3100" b="1" dirty="0" smtClean="0">
                    <a:solidFill>
                      <a:srgbClr val="C00000"/>
                    </a:solidFill>
                    <a:latin typeface="+mn-lt"/>
                  </a:rPr>
                </a:br>
                <a:r>
                  <a:rPr lang="en-US" sz="3100" b="1" dirty="0" smtClean="0">
                    <a:solidFill>
                      <a:srgbClr val="C00000"/>
                    </a:solidFill>
                    <a:latin typeface="+mn-lt"/>
                  </a:rPr>
                  <a:t>difference between average model prediction (across data sets) and the target</a:t>
                </a:r>
                <a:endParaRPr lang="en-US" sz="3100" b="1" dirty="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165600" y="2556933"/>
                <a:ext cx="3843867" cy="524934"/>
              </a:xfrm>
              <a:prstGeom prst="rect">
                <a:avLst/>
              </a:prstGeom>
              <a:solidFill>
                <a:srgbClr val="C00000">
                  <a:alpha val="15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 smtClean="0">
                  <a:solidFill>
                    <a:srgbClr val="7030A0"/>
                  </a:solidFill>
                </a:endParaRPr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41600" y="5030356"/>
                <a:ext cx="9206706" cy="1487467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883269" y="5434915"/>
                  <a:ext cx="1199870" cy="18004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𝓓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mr-IN" sz="1600" b="1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mr-IN" sz="16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𝒙</m:t>
                                </m:r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;</m:t>
                                </m:r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𝓓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600" b="1" dirty="0">
                    <a:solidFill>
                      <a:schemeClr val="accent2"/>
                    </a:solidFill>
                  </a:endParaRPr>
                </a:p>
                <a:p>
                  <a:endParaRPr lang="en-US" sz="1600" b="1" dirty="0">
                    <a:solidFill>
                      <a:schemeClr val="accent2"/>
                    </a:solidFill>
                  </a:endParaRPr>
                </a:p>
                <a:p>
                  <a:endParaRPr lang="en-US" sz="1600" b="1" dirty="0">
                    <a:solidFill>
                      <a:schemeClr val="accent2"/>
                    </a:solidFill>
                  </a:endParaRPr>
                </a:p>
                <a:p>
                  <a:endParaRPr lang="en-US" sz="3200" b="1" dirty="0">
                    <a:solidFill>
                      <a:schemeClr val="accent2"/>
                    </a:solidFill>
                  </a:endParaRPr>
                </a:p>
                <a:p>
                  <a:endParaRPr lang="en-US" sz="3100" b="1" dirty="0">
                    <a:solidFill>
                      <a:srgbClr val="0F6FC6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3269" y="5434915"/>
                  <a:ext cx="1199870" cy="180049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635130" y="6022135"/>
                  <a:ext cx="801091" cy="18004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00FFFF"/>
                            </a:solidFill>
                            <a:latin typeface="Cambria Math" charset="0"/>
                          </a:rPr>
                          <m:t>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mr-IN" sz="1600" b="1" i="1">
                                <a:solidFill>
                                  <a:srgbClr val="00FFFF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00FFFF"/>
                                </a:solidFill>
                                <a:latin typeface="Cambria Math" charset="0"/>
                              </a:rPr>
                              <m:t>𝑦</m:t>
                            </m:r>
                            <m:d>
                              <m:dPr>
                                <m:begChr m:val="|"/>
                                <m:endChr m:val=""/>
                                <m:ctrlPr>
                                  <a:rPr lang="hr-HR" sz="1600" b="1" i="1">
                                    <a:solidFill>
                                      <a:srgbClr val="00FFFF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1" i="1">
                                    <a:solidFill>
                                      <a:srgbClr val="00FFFF"/>
                                    </a:solidFill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600" b="1" dirty="0">
                    <a:solidFill>
                      <a:schemeClr val="accent2"/>
                    </a:solidFill>
                  </a:endParaRPr>
                </a:p>
                <a:p>
                  <a:endParaRPr lang="en-US" sz="1600" b="1" dirty="0">
                    <a:solidFill>
                      <a:schemeClr val="accent2"/>
                    </a:solidFill>
                  </a:endParaRPr>
                </a:p>
                <a:p>
                  <a:endParaRPr lang="en-US" sz="1600" b="1" dirty="0">
                    <a:solidFill>
                      <a:schemeClr val="accent2"/>
                    </a:solidFill>
                  </a:endParaRPr>
                </a:p>
                <a:p>
                  <a:endParaRPr lang="en-US" sz="3200" b="1" dirty="0">
                    <a:solidFill>
                      <a:schemeClr val="accent2"/>
                    </a:solidFill>
                  </a:endParaRPr>
                </a:p>
                <a:p>
                  <a:endParaRPr lang="en-US" sz="3100" b="1" dirty="0">
                    <a:solidFill>
                      <a:srgbClr val="0F6FC6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5130" y="6022135"/>
                  <a:ext cx="801091" cy="180049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20678" r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4416595" y="3601141"/>
            <a:ext cx="7424089" cy="2922962"/>
            <a:chOff x="4416595" y="3601141"/>
            <a:chExt cx="7424089" cy="2922962"/>
          </a:xfrm>
        </p:grpSpPr>
        <p:grpSp>
          <p:nvGrpSpPr>
            <p:cNvPr id="21" name="Group 20"/>
            <p:cNvGrpSpPr/>
            <p:nvPr/>
          </p:nvGrpSpPr>
          <p:grpSpPr>
            <a:xfrm>
              <a:off x="4416595" y="3601141"/>
              <a:ext cx="7424089" cy="2922962"/>
              <a:chOff x="4416595" y="3601141"/>
              <a:chExt cx="7424089" cy="292296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416595" y="3601141"/>
                <a:ext cx="4415307" cy="1220219"/>
                <a:chOff x="4490575" y="1710264"/>
                <a:chExt cx="4415307" cy="1220219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4490575" y="2361096"/>
                  <a:ext cx="4415307" cy="5693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100" b="1" dirty="0" smtClean="0">
                      <a:solidFill>
                        <a:srgbClr val="7030A0"/>
                      </a:solidFill>
                      <a:latin typeface="+mn-lt"/>
                    </a:rPr>
                    <a:t>intrinsic noise in data set</a:t>
                  </a:r>
                  <a:endParaRPr lang="en-US" sz="3100" b="1" dirty="0">
                    <a:solidFill>
                      <a:srgbClr val="7030A0"/>
                    </a:solidFill>
                    <a:latin typeface="+mn-lt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4555067" y="1710264"/>
                  <a:ext cx="2630914" cy="524934"/>
                </a:xfrm>
                <a:prstGeom prst="rect">
                  <a:avLst/>
                </a:prstGeom>
                <a:solidFill>
                  <a:srgbClr val="7030A0">
                    <a:alpha val="15000"/>
                  </a:srgb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 smtClean="0">
                    <a:solidFill>
                      <a:srgbClr val="7030A0"/>
                    </a:solidFill>
                  </a:endParaRPr>
                </a:p>
              </p:txBody>
            </p:sp>
          </p:grp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31866" y="4140641"/>
                <a:ext cx="2408818" cy="2383462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10473447" y="5175115"/>
              <a:ext cx="116732" cy="951051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759370" y="2559458"/>
            <a:ext cx="5928916" cy="1746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86395" y="2971753"/>
            <a:ext cx="11619468" cy="3529353"/>
            <a:chOff x="286395" y="2971753"/>
            <a:chExt cx="11619468" cy="3529353"/>
          </a:xfrm>
        </p:grpSpPr>
        <p:grpSp>
          <p:nvGrpSpPr>
            <p:cNvPr id="13" name="Group 12"/>
            <p:cNvGrpSpPr/>
            <p:nvPr/>
          </p:nvGrpSpPr>
          <p:grpSpPr>
            <a:xfrm>
              <a:off x="286395" y="2971753"/>
              <a:ext cx="8908405" cy="1523494"/>
              <a:chOff x="406404" y="5248714"/>
              <a:chExt cx="8908405" cy="1523494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06404" y="5248714"/>
                <a:ext cx="3472975" cy="152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b="1" dirty="0" smtClean="0">
                    <a:solidFill>
                      <a:srgbClr val="00B2B2"/>
                    </a:solidFill>
                    <a:latin typeface="+mn-lt"/>
                  </a:rPr>
                  <a:t>variance of models (across data sets) for a given point</a:t>
                </a:r>
                <a:endParaRPr lang="en-US" sz="3100" b="1" dirty="0">
                  <a:solidFill>
                    <a:srgbClr val="00B2B2"/>
                  </a:solidFill>
                  <a:latin typeface="+mn-lt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607342" y="5341891"/>
                <a:ext cx="4707467" cy="524934"/>
              </a:xfrm>
              <a:prstGeom prst="rect">
                <a:avLst/>
              </a:prstGeom>
              <a:solidFill>
                <a:srgbClr val="00B2B2">
                  <a:alpha val="15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 smtClean="0">
                  <a:solidFill>
                    <a:srgbClr val="00B2B2"/>
                  </a:solidFill>
                </a:endParaRPr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9892" y="5003198"/>
              <a:ext cx="7345971" cy="1497908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4559892" y="5007206"/>
            <a:ext cx="7345971" cy="1497908"/>
            <a:chOff x="4559892" y="5007206"/>
            <a:chExt cx="7345971" cy="149790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9892" y="5007206"/>
              <a:ext cx="7345971" cy="149790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685740" y="5127130"/>
                  <a:ext cx="129913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663F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rgbClr val="663F00"/>
                                </a:solidFill>
                                <a:latin typeface="Cambria Math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663F00"/>
                                </a:solidFill>
                                <a:latin typeface="Cambria Math" charset="0"/>
                              </a:rPr>
                              <m:t>𝓓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mr-IN" sz="1600" b="1" i="1">
                                <a:solidFill>
                                  <a:srgbClr val="663F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663F00"/>
                                </a:solidFill>
                                <a:latin typeface="Cambria Math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mr-IN" sz="1600" i="1">
                                    <a:solidFill>
                                      <a:srgbClr val="663F0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rgbClr val="663F00"/>
                                    </a:solidFill>
                                    <a:latin typeface="Cambria Math" charset="0"/>
                                  </a:rPr>
                                  <m:t>𝒙</m:t>
                                </m:r>
                                <m:r>
                                  <a:rPr lang="en-US" sz="1600" i="1">
                                    <a:solidFill>
                                      <a:srgbClr val="663F00"/>
                                    </a:solidFill>
                                    <a:latin typeface="Cambria Math" charset="0"/>
                                  </a:rPr>
                                  <m:t>;</m:t>
                                </m:r>
                                <m:r>
                                  <a:rPr lang="en-US" sz="1600" i="1">
                                    <a:solidFill>
                                      <a:srgbClr val="663F00"/>
                                    </a:solidFill>
                                    <a:latin typeface="Cambria Math" charset="0"/>
                                  </a:rPr>
                                  <m:t>𝓓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600" b="1" dirty="0">
                    <a:solidFill>
                      <a:srgbClr val="0F6FC6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5740" y="5127130"/>
                  <a:ext cx="1299138" cy="33855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791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Bias-Variance Trade Off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00" y="1699342"/>
            <a:ext cx="8509000" cy="4508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00" y="1699342"/>
            <a:ext cx="8509000" cy="45085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333014" y="2091127"/>
            <a:ext cx="2033924" cy="3583991"/>
            <a:chOff x="8333014" y="2091127"/>
            <a:chExt cx="2033924" cy="3583991"/>
          </a:xfrm>
        </p:grpSpPr>
        <p:sp>
          <p:nvSpPr>
            <p:cNvPr id="12" name="TextBox 11"/>
            <p:cNvSpPr txBox="1"/>
            <p:nvPr/>
          </p:nvSpPr>
          <p:spPr>
            <a:xfrm>
              <a:off x="8790031" y="2868013"/>
              <a:ext cx="1576907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smtClean="0">
                  <a:solidFill>
                    <a:srgbClr val="00B2B2"/>
                  </a:solidFill>
                  <a:latin typeface="+mn-lt"/>
                </a:rPr>
                <a:t>variance</a:t>
              </a:r>
              <a:endParaRPr lang="en-US" sz="3100" b="1" dirty="0">
                <a:solidFill>
                  <a:srgbClr val="00B2B2"/>
                </a:solidFill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379972" y="5105731"/>
              <a:ext cx="984565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 smtClean="0">
                  <a:solidFill>
                    <a:srgbClr val="C00000"/>
                  </a:solidFill>
                  <a:latin typeface="+mn-lt"/>
                </a:rPr>
                <a:t>bias</a:t>
              </a:r>
              <a:r>
                <a:rPr lang="en-US" sz="3100" b="1" baseline="30000" dirty="0" smtClean="0">
                  <a:solidFill>
                    <a:srgbClr val="C00000"/>
                  </a:solidFill>
                  <a:latin typeface="+mn-lt"/>
                </a:rPr>
                <a:t>2</a:t>
              </a:r>
              <a:endParaRPr lang="en-US" sz="3100" b="1" baseline="300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33014" y="2091127"/>
              <a:ext cx="914033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MSE</a:t>
              </a:r>
              <a:endParaRPr lang="en-US" sz="31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8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39929" y="6381216"/>
            <a:ext cx="40520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chemeClr val="bg1">
                    <a:lumMod val="50000"/>
                  </a:schemeClr>
                </a:solidFill>
              </a:rPr>
              <a:t>Gigerenzer</a:t>
            </a:r>
            <a:r>
              <a:rPr lang="en-US" sz="2500" b="1" dirty="0" smtClean="0">
                <a:solidFill>
                  <a:schemeClr val="bg1">
                    <a:lumMod val="50000"/>
                  </a:schemeClr>
                </a:solidFill>
              </a:rPr>
              <a:t> &amp; Brighton (2009)</a:t>
            </a:r>
            <a:endParaRPr lang="en-US" sz="25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431800"/>
            <a:ext cx="10655300" cy="408421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214787" y="2702462"/>
            <a:ext cx="5679975" cy="1498424"/>
            <a:chOff x="6214787" y="2702462"/>
            <a:chExt cx="5679975" cy="1498424"/>
          </a:xfrm>
        </p:grpSpPr>
        <p:sp>
          <p:nvSpPr>
            <p:cNvPr id="12" name="TextBox 11"/>
            <p:cNvSpPr txBox="1"/>
            <p:nvPr/>
          </p:nvSpPr>
          <p:spPr>
            <a:xfrm>
              <a:off x="6214787" y="3427845"/>
              <a:ext cx="1576907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smtClean="0">
                  <a:solidFill>
                    <a:srgbClr val="00B2B2"/>
                  </a:solidFill>
                  <a:latin typeface="+mn-lt"/>
                </a:rPr>
                <a:t>variance</a:t>
              </a:r>
              <a:endParaRPr lang="en-US" sz="3100" b="1" dirty="0">
                <a:solidFill>
                  <a:srgbClr val="00B2B2"/>
                </a:solidFill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910197" y="3631499"/>
              <a:ext cx="984565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100" b="1" dirty="0" smtClean="0">
                  <a:solidFill>
                    <a:srgbClr val="C00000"/>
                  </a:solidFill>
                  <a:latin typeface="+mn-lt"/>
                </a:rPr>
                <a:t>bias</a:t>
              </a:r>
              <a:r>
                <a:rPr lang="en-US" sz="3100" b="1" baseline="30000" dirty="0" smtClean="0">
                  <a:solidFill>
                    <a:srgbClr val="C00000"/>
                  </a:solidFill>
                  <a:latin typeface="+mn-lt"/>
                </a:rPr>
                <a:t>2</a:t>
              </a:r>
              <a:endParaRPr lang="en-US" sz="3100" b="1" baseline="300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826694" y="2702462"/>
              <a:ext cx="1323952" cy="5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1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MSE</a:t>
              </a:r>
              <a:r>
                <a:rPr lang="en-US" sz="3100" b="1" baseline="-25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test</a:t>
              </a:r>
              <a:endParaRPr lang="en-US" sz="3100" b="1" baseline="-25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698389" y="4444355"/>
            <a:ext cx="327852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b="1" dirty="0" smtClean="0">
                <a:solidFill>
                  <a:srgbClr val="0F6FC6"/>
                </a:solidFill>
                <a:latin typeface="+mn-lt"/>
              </a:rPr>
              <a:t>model complexity</a:t>
            </a:r>
          </a:p>
          <a:p>
            <a:pPr algn="ctr"/>
            <a:r>
              <a:rPr lang="en-US" sz="3100" b="1" dirty="0" smtClean="0">
                <a:solidFill>
                  <a:srgbClr val="0F6FC6"/>
                </a:solidFill>
              </a:rPr>
              <a:t>(polynomial order)</a:t>
            </a:r>
            <a:endParaRPr lang="en-US" sz="3100" b="1" dirty="0">
              <a:solidFill>
                <a:srgbClr val="0F6FC6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14787" y="209696"/>
            <a:ext cx="6008914" cy="5554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2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Bias-Variance Trade Off Is Revealed Via Test Set Not Training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00" y="1502432"/>
            <a:ext cx="8509000" cy="4508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21839" y="4801338"/>
            <a:ext cx="142866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err="1" smtClean="0">
                <a:solidFill>
                  <a:srgbClr val="FF00FF"/>
                </a:solidFill>
              </a:rPr>
              <a:t>MSE</a:t>
            </a:r>
            <a:r>
              <a:rPr lang="en-US" sz="3100" b="1" baseline="-25000" dirty="0" err="1" smtClean="0">
                <a:solidFill>
                  <a:srgbClr val="FF00FF"/>
                </a:solidFill>
              </a:rPr>
              <a:t>train</a:t>
            </a:r>
            <a:endParaRPr lang="en-US" sz="3100" b="1" baseline="-25000" dirty="0"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21839" y="1595487"/>
            <a:ext cx="132395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MSE</a:t>
            </a:r>
            <a:r>
              <a:rPr lang="en-US" sz="3100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</a:t>
            </a:r>
            <a:endParaRPr lang="en-US" sz="3100" b="1" baseline="-2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9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Bias-Variance Trade Off Is Revealed Via Test Set Not Training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65204" y="1266605"/>
            <a:ext cx="10058400" cy="4749800"/>
            <a:chOff x="965204" y="1266605"/>
            <a:chExt cx="10058400" cy="4749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204" y="1266605"/>
              <a:ext cx="10058400" cy="47498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816320" y="5419895"/>
              <a:ext cx="814648" cy="4901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69504" y="5440884"/>
              <a:ext cx="349630" cy="4901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348537" y="4176301"/>
            <a:ext cx="142866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err="1" smtClean="0">
                <a:solidFill>
                  <a:srgbClr val="FF00FF"/>
                </a:solidFill>
              </a:rPr>
              <a:t>MSE</a:t>
            </a:r>
            <a:r>
              <a:rPr lang="en-US" sz="3100" b="1" baseline="-25000" dirty="0" err="1" smtClean="0">
                <a:solidFill>
                  <a:srgbClr val="FF00FF"/>
                </a:solidFill>
              </a:rPr>
              <a:t>train</a:t>
            </a:r>
            <a:endParaRPr lang="en-US" sz="3100" b="1" baseline="-25000" dirty="0">
              <a:solidFill>
                <a:srgbClr val="FF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48537" y="2093198"/>
            <a:ext cx="132395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MSE</a:t>
            </a:r>
            <a:r>
              <a:rPr lang="en-US" sz="3100" b="1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</a:t>
            </a:r>
            <a:endParaRPr lang="en-US" sz="3100" b="1" baseline="-2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39929" y="6381216"/>
            <a:ext cx="40520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chemeClr val="bg1">
                    <a:lumMod val="50000"/>
                  </a:schemeClr>
                </a:solidFill>
              </a:rPr>
              <a:t>Gigerenzer</a:t>
            </a:r>
            <a:r>
              <a:rPr lang="en-US" sz="2500" b="1" dirty="0" smtClean="0">
                <a:solidFill>
                  <a:schemeClr val="bg1">
                    <a:lumMod val="50000"/>
                  </a:schemeClr>
                </a:solidFill>
              </a:rPr>
              <a:t> &amp; Brighton (2009)</a:t>
            </a:r>
            <a:endParaRPr lang="en-US" sz="25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24933" y="1196750"/>
            <a:ext cx="5636871" cy="4957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Venn Diagram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5818208"/>
            <a:ext cx="11176000" cy="89140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Bias is not intrinsically bad</a:t>
            </a:r>
            <a:br>
              <a:rPr lang="en-US" dirty="0" smtClean="0"/>
            </a:br>
            <a:r>
              <a:rPr lang="en-US" dirty="0" smtClean="0"/>
              <a:t>if it is suitable for the problem domain</a:t>
            </a:r>
          </a:p>
        </p:txBody>
      </p:sp>
      <p:sp>
        <p:nvSpPr>
          <p:cNvPr id="4" name="Oval 3"/>
          <p:cNvSpPr/>
          <p:nvPr/>
        </p:nvSpPr>
        <p:spPr>
          <a:xfrm>
            <a:off x="3272117" y="1537213"/>
            <a:ext cx="5244353" cy="3227294"/>
          </a:xfrm>
          <a:prstGeom prst="ellipse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71" dirty="0">
              <a:solidFill>
                <a:srgbClr val="7030A0"/>
              </a:solidFill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8583706" y="2645582"/>
            <a:ext cx="1560042" cy="67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en-US" sz="2118" dirty="0" smtClean="0">
                <a:solidFill>
                  <a:srgbClr val="3366FF"/>
                </a:solidFill>
              </a:rPr>
              <a:t>all </a:t>
            </a:r>
            <a:r>
              <a:rPr lang="en-US" sz="2118" dirty="0">
                <a:solidFill>
                  <a:srgbClr val="3366FF"/>
                </a:solidFill>
              </a:rPr>
              <a:t>possible</a:t>
            </a:r>
          </a:p>
          <a:p>
            <a:pPr eaLnBrk="1">
              <a:lnSpc>
                <a:spcPct val="90000"/>
              </a:lnSpc>
            </a:pPr>
            <a:r>
              <a:rPr lang="en-US" sz="2118" dirty="0">
                <a:solidFill>
                  <a:srgbClr val="3366FF"/>
                </a:solidFill>
              </a:rPr>
              <a:t>models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5025" y="1919738"/>
            <a:ext cx="4746276" cy="3428242"/>
            <a:chOff x="3045025" y="1919738"/>
            <a:chExt cx="4746276" cy="3428242"/>
          </a:xfrm>
        </p:grpSpPr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3045025" y="4375598"/>
              <a:ext cx="1798890" cy="972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lnSpc>
                  <a:spcPct val="90000"/>
                </a:lnSpc>
              </a:pPr>
              <a:r>
                <a:rPr lang="en-US" sz="2118" dirty="0" smtClean="0">
                  <a:solidFill>
                    <a:srgbClr val="840086"/>
                  </a:solidFill>
                </a:rPr>
                <a:t>low bias,</a:t>
              </a:r>
            </a:p>
            <a:p>
              <a:pPr eaLnBrk="1">
                <a:lnSpc>
                  <a:spcPct val="90000"/>
                </a:lnSpc>
              </a:pPr>
              <a:r>
                <a:rPr lang="en-US" sz="2118" dirty="0" smtClean="0">
                  <a:solidFill>
                    <a:srgbClr val="840086"/>
                  </a:solidFill>
                </a:rPr>
                <a:t>high variance</a:t>
              </a:r>
            </a:p>
            <a:p>
              <a:pPr eaLnBrk="1">
                <a:lnSpc>
                  <a:spcPct val="90000"/>
                </a:lnSpc>
              </a:pPr>
              <a:r>
                <a:rPr lang="en-US" sz="2118" dirty="0" smtClean="0">
                  <a:solidFill>
                    <a:srgbClr val="840086"/>
                  </a:solidFill>
                </a:rPr>
                <a:t>model class</a:t>
              </a:r>
              <a:endParaRPr lang="en-US" sz="2118" dirty="0">
                <a:solidFill>
                  <a:srgbClr val="840086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493705" y="1919738"/>
              <a:ext cx="4297596" cy="2617538"/>
            </a:xfrm>
            <a:prstGeom prst="ellipse">
              <a:avLst/>
            </a:prstGeom>
            <a:noFill/>
            <a:ln>
              <a:solidFill>
                <a:srgbClr val="8100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71" dirty="0">
                <a:solidFill>
                  <a:srgbClr val="7030A0"/>
                </a:solidFill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5759823" y="2645582"/>
            <a:ext cx="134471" cy="134471"/>
          </a:xfrm>
          <a:prstGeom prst="ellips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71" dirty="0">
              <a:solidFill>
                <a:srgbClr val="7030A0"/>
              </a:solidFill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4596187" y="2267676"/>
            <a:ext cx="1013419" cy="67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en-US" sz="2118" dirty="0">
                <a:solidFill>
                  <a:schemeClr val="tx1"/>
                </a:solidFill>
              </a:rPr>
              <a:t>correct</a:t>
            </a:r>
          </a:p>
          <a:p>
            <a:pPr eaLnBrk="1">
              <a:lnSpc>
                <a:spcPct val="90000"/>
              </a:lnSpc>
            </a:pPr>
            <a:r>
              <a:rPr lang="en-US" sz="2118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12" name="Oval 11"/>
          <p:cNvSpPr/>
          <p:nvPr/>
        </p:nvSpPr>
        <p:spPr>
          <a:xfrm>
            <a:off x="5604561" y="2258411"/>
            <a:ext cx="1051815" cy="892449"/>
          </a:xfrm>
          <a:prstGeom prst="ellipse">
            <a:avLst/>
          </a:prstGeom>
          <a:noFill/>
          <a:ln>
            <a:solidFill>
              <a:srgbClr val="810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71" dirty="0">
              <a:solidFill>
                <a:srgbClr val="7030A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90688" y="3382760"/>
            <a:ext cx="1051815" cy="892449"/>
          </a:xfrm>
          <a:prstGeom prst="ellipse">
            <a:avLst/>
          </a:prstGeom>
          <a:noFill/>
          <a:ln>
            <a:solidFill>
              <a:srgbClr val="810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71" dirty="0">
              <a:solidFill>
                <a:srgbClr val="7030A0"/>
              </a:solidFill>
            </a:endParaRP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5759823" y="3161057"/>
            <a:ext cx="1693092" cy="9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en-US" sz="2118" dirty="0" smtClean="0">
                <a:solidFill>
                  <a:srgbClr val="840086"/>
                </a:solidFill>
              </a:rPr>
              <a:t>high bias,</a:t>
            </a:r>
          </a:p>
          <a:p>
            <a:pPr eaLnBrk="1">
              <a:lnSpc>
                <a:spcPct val="90000"/>
              </a:lnSpc>
            </a:pPr>
            <a:r>
              <a:rPr lang="en-US" sz="2118" dirty="0" smtClean="0">
                <a:solidFill>
                  <a:srgbClr val="840086"/>
                </a:solidFill>
              </a:rPr>
              <a:t>low variance</a:t>
            </a:r>
          </a:p>
          <a:p>
            <a:pPr eaLnBrk="1">
              <a:lnSpc>
                <a:spcPct val="90000"/>
              </a:lnSpc>
            </a:pPr>
            <a:r>
              <a:rPr lang="en-US" sz="2118" dirty="0" smtClean="0">
                <a:solidFill>
                  <a:srgbClr val="840086"/>
                </a:solidFill>
              </a:rPr>
              <a:t>model class</a:t>
            </a:r>
            <a:endParaRPr lang="en-US" sz="2118" dirty="0">
              <a:solidFill>
                <a:srgbClr val="840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7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Perspective In 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learn complex domains using</a:t>
            </a:r>
          </a:p>
          <a:p>
            <a:pPr lvl="1"/>
            <a:r>
              <a:rPr lang="en-US" dirty="0" smtClean="0"/>
              <a:t>low bias model (deep net)</a:t>
            </a:r>
          </a:p>
          <a:p>
            <a:pPr lvl="1"/>
            <a:r>
              <a:rPr lang="en-US" dirty="0" smtClean="0"/>
              <a:t>tons of training data</a:t>
            </a:r>
          </a:p>
          <a:p>
            <a:r>
              <a:rPr lang="en-US" dirty="0" smtClean="0"/>
              <a:t>But will we have enough data?</a:t>
            </a:r>
          </a:p>
          <a:p>
            <a:pPr lvl="1"/>
            <a:r>
              <a:rPr lang="en-US" dirty="0" smtClean="0"/>
              <a:t>E.g., speech recognition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891" y="1371604"/>
            <a:ext cx="5054278" cy="26780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891" y="4179987"/>
            <a:ext cx="5054278" cy="267801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530543" y="4120615"/>
            <a:ext cx="1028217" cy="1061797"/>
            <a:chOff x="8530543" y="4120615"/>
            <a:chExt cx="1028217" cy="1061797"/>
          </a:xfrm>
        </p:grpSpPr>
        <p:sp>
          <p:nvSpPr>
            <p:cNvPr id="9" name="Down Arrow 8"/>
            <p:cNvSpPr/>
            <p:nvPr/>
          </p:nvSpPr>
          <p:spPr>
            <a:xfrm rot="16200000">
              <a:off x="8866925" y="4490577"/>
              <a:ext cx="413643" cy="970027"/>
            </a:xfrm>
            <a:prstGeom prst="downArrow">
              <a:avLst/>
            </a:prstGeom>
            <a:solidFill>
              <a:schemeClr val="accent6">
                <a:lumMod val="50000"/>
              </a:schemeClr>
            </a:solidFill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8530543" y="4120615"/>
              <a:ext cx="877805" cy="758204"/>
              <a:chOff x="2248941" y="5264392"/>
              <a:chExt cx="877805" cy="75820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248941" y="5264392"/>
                <a:ext cx="877805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500" smtClean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more</a:t>
                </a:r>
                <a:endParaRPr lang="en-US" sz="2500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307130" y="5545542"/>
                <a:ext cx="761427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500" dirty="0" smtClean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data</a:t>
                </a: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8565268" y="4193238"/>
              <a:ext cx="0" cy="92210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0484676" y="2297512"/>
            <a:ext cx="1294494" cy="758204"/>
            <a:chOff x="10484676" y="2297512"/>
            <a:chExt cx="1294494" cy="758204"/>
          </a:xfrm>
        </p:grpSpPr>
        <p:sp>
          <p:nvSpPr>
            <p:cNvPr id="5" name="Down Arrow 4"/>
            <p:cNvSpPr/>
            <p:nvPr/>
          </p:nvSpPr>
          <p:spPr>
            <a:xfrm>
              <a:off x="10484676" y="2372810"/>
              <a:ext cx="416689" cy="682906"/>
            </a:xfrm>
            <a:prstGeom prst="downArrow">
              <a:avLst/>
            </a:prstGeom>
            <a:solidFill>
              <a:schemeClr val="accent6">
                <a:lumMod val="50000"/>
              </a:schemeClr>
            </a:solidFill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0901365" y="2297512"/>
              <a:ext cx="877805" cy="758204"/>
              <a:chOff x="2248941" y="5264392"/>
              <a:chExt cx="877805" cy="758204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248941" y="5264392"/>
                <a:ext cx="877805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500" smtClean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more</a:t>
                </a:r>
                <a:endParaRPr lang="en-US" sz="2500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307130" y="5545542"/>
                <a:ext cx="761427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500" dirty="0" smtClean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data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072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4"/>
            <a:ext cx="2591439" cy="4754562"/>
          </a:xfrm>
        </p:spPr>
        <p:txBody>
          <a:bodyPr>
            <a:normAutofit lnSpcReduction="10000"/>
          </a:bodyPr>
          <a:lstStyle/>
          <a:p>
            <a:pPr lvl="2"/>
            <a:r>
              <a:rPr lang="en-US" sz="1900" dirty="0" smtClean="0">
                <a:solidFill>
                  <a:schemeClr val="bg2">
                    <a:lumMod val="10000"/>
                  </a:schemeClr>
                </a:solidFill>
              </a:rPr>
              <a:t>Single-speaker, small vocabulary, isolated words</a:t>
            </a:r>
          </a:p>
          <a:p>
            <a:pPr lvl="2"/>
            <a:r>
              <a:rPr lang="en-US" sz="1900" dirty="0" smtClean="0">
                <a:solidFill>
                  <a:schemeClr val="bg2">
                    <a:lumMod val="25000"/>
                  </a:schemeClr>
                </a:solidFill>
              </a:rPr>
              <a:t>Multiple-speaker, small vocabulary, isolated words</a:t>
            </a:r>
          </a:p>
          <a:p>
            <a:pPr lvl="2"/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</a:rPr>
              <a:t>Multiple-speaker, small vocabulary, connected speech</a:t>
            </a:r>
          </a:p>
          <a:p>
            <a:pPr lvl="2"/>
            <a:r>
              <a:rPr lang="en-US" sz="1900" dirty="0" smtClean="0">
                <a:solidFill>
                  <a:schemeClr val="bg2">
                    <a:lumMod val="75000"/>
                  </a:schemeClr>
                </a:solidFill>
              </a:rPr>
              <a:t>Multiple-speaker, large vocabulary, connected speech</a:t>
            </a:r>
          </a:p>
          <a:p>
            <a:pPr lvl="2"/>
            <a:r>
              <a:rPr lang="en-US" sz="1900" dirty="0" smtClean="0">
                <a:solidFill>
                  <a:schemeClr val="bg2">
                    <a:lumMod val="90000"/>
                  </a:schemeClr>
                </a:solidFill>
              </a:rPr>
              <a:t>Intelligent </a:t>
            </a:r>
            <a:r>
              <a:rPr lang="en-US" sz="1900" dirty="0" err="1" smtClean="0">
                <a:solidFill>
                  <a:schemeClr val="bg2">
                    <a:lumMod val="90000"/>
                  </a:schemeClr>
                </a:solidFill>
              </a:rPr>
              <a:t>chatbot</a:t>
            </a:r>
            <a:r>
              <a:rPr lang="en-US" sz="1900" dirty="0" smtClean="0">
                <a:solidFill>
                  <a:schemeClr val="bg2">
                    <a:lumMod val="90000"/>
                  </a:schemeClr>
                </a:solidFill>
              </a:rPr>
              <a:t> / Turing test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977117" y="2546430"/>
            <a:ext cx="0" cy="3136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977117" y="5683169"/>
            <a:ext cx="50349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5069715" y="0"/>
            <a:ext cx="4942390" cy="5459793"/>
          </a:xfrm>
          <a:custGeom>
            <a:avLst/>
            <a:gdLst>
              <a:gd name="connsiteX0" fmla="*/ 0 w 3819645"/>
              <a:gd name="connsiteY0" fmla="*/ 4572000 h 4583152"/>
              <a:gd name="connsiteX1" fmla="*/ 1122744 w 3819645"/>
              <a:gd name="connsiteY1" fmla="*/ 4479403 h 4583152"/>
              <a:gd name="connsiteX2" fmla="*/ 2488557 w 3819645"/>
              <a:gd name="connsiteY2" fmla="*/ 3819646 h 4583152"/>
              <a:gd name="connsiteX3" fmla="*/ 3264060 w 3819645"/>
              <a:gd name="connsiteY3" fmla="*/ 2928395 h 4583152"/>
              <a:gd name="connsiteX4" fmla="*/ 3819645 w 3819645"/>
              <a:gd name="connsiteY4" fmla="*/ 0 h 4583152"/>
              <a:gd name="connsiteX0" fmla="*/ 0 w 3819645"/>
              <a:gd name="connsiteY0" fmla="*/ 4572000 h 4578557"/>
              <a:gd name="connsiteX1" fmla="*/ 1122744 w 3819645"/>
              <a:gd name="connsiteY1" fmla="*/ 4479403 h 4578557"/>
              <a:gd name="connsiteX2" fmla="*/ 2540314 w 3819645"/>
              <a:gd name="connsiteY2" fmla="*/ 3970117 h 4578557"/>
              <a:gd name="connsiteX3" fmla="*/ 3264060 w 3819645"/>
              <a:gd name="connsiteY3" fmla="*/ 2928395 h 4578557"/>
              <a:gd name="connsiteX4" fmla="*/ 3819645 w 3819645"/>
              <a:gd name="connsiteY4" fmla="*/ 0 h 4578557"/>
              <a:gd name="connsiteX0" fmla="*/ 0 w 3819645"/>
              <a:gd name="connsiteY0" fmla="*/ 4572000 h 4578557"/>
              <a:gd name="connsiteX1" fmla="*/ 1122744 w 3819645"/>
              <a:gd name="connsiteY1" fmla="*/ 4479403 h 4578557"/>
              <a:gd name="connsiteX2" fmla="*/ 2540314 w 3819645"/>
              <a:gd name="connsiteY2" fmla="*/ 3970117 h 4578557"/>
              <a:gd name="connsiteX3" fmla="*/ 3264060 w 3819645"/>
              <a:gd name="connsiteY3" fmla="*/ 2928395 h 4578557"/>
              <a:gd name="connsiteX4" fmla="*/ 3819645 w 3819645"/>
              <a:gd name="connsiteY4" fmla="*/ 0 h 4578557"/>
              <a:gd name="connsiteX0" fmla="*/ 0 w 3819645"/>
              <a:gd name="connsiteY0" fmla="*/ 4572000 h 4598568"/>
              <a:gd name="connsiteX1" fmla="*/ 1133096 w 3819645"/>
              <a:gd name="connsiteY1" fmla="*/ 4537277 h 4598568"/>
              <a:gd name="connsiteX2" fmla="*/ 2540314 w 3819645"/>
              <a:gd name="connsiteY2" fmla="*/ 3970117 h 4598568"/>
              <a:gd name="connsiteX3" fmla="*/ 3264060 w 3819645"/>
              <a:gd name="connsiteY3" fmla="*/ 2928395 h 4598568"/>
              <a:gd name="connsiteX4" fmla="*/ 3819645 w 3819645"/>
              <a:gd name="connsiteY4" fmla="*/ 0 h 4598568"/>
              <a:gd name="connsiteX0" fmla="*/ 0 w 3819645"/>
              <a:gd name="connsiteY0" fmla="*/ 4572000 h 4589801"/>
              <a:gd name="connsiteX1" fmla="*/ 1133096 w 3819645"/>
              <a:gd name="connsiteY1" fmla="*/ 4537277 h 4589801"/>
              <a:gd name="connsiteX2" fmla="*/ 2540314 w 3819645"/>
              <a:gd name="connsiteY2" fmla="*/ 3970117 h 4589801"/>
              <a:gd name="connsiteX3" fmla="*/ 3264060 w 3819645"/>
              <a:gd name="connsiteY3" fmla="*/ 2928395 h 4589801"/>
              <a:gd name="connsiteX4" fmla="*/ 3819645 w 3819645"/>
              <a:gd name="connsiteY4" fmla="*/ 0 h 4589801"/>
              <a:gd name="connsiteX0" fmla="*/ 0 w 3819645"/>
              <a:gd name="connsiteY0" fmla="*/ 4572000 h 4589801"/>
              <a:gd name="connsiteX1" fmla="*/ 1133096 w 3819645"/>
              <a:gd name="connsiteY1" fmla="*/ 4537277 h 4589801"/>
              <a:gd name="connsiteX2" fmla="*/ 2540314 w 3819645"/>
              <a:gd name="connsiteY2" fmla="*/ 3970117 h 4589801"/>
              <a:gd name="connsiteX3" fmla="*/ 3264060 w 3819645"/>
              <a:gd name="connsiteY3" fmla="*/ 2928395 h 4589801"/>
              <a:gd name="connsiteX4" fmla="*/ 3819645 w 3819645"/>
              <a:gd name="connsiteY4" fmla="*/ 0 h 4589801"/>
              <a:gd name="connsiteX0" fmla="*/ 0 w 3819645"/>
              <a:gd name="connsiteY0" fmla="*/ 4572000 h 4575048"/>
              <a:gd name="connsiteX1" fmla="*/ 1088370 w 3819645"/>
              <a:gd name="connsiteY1" fmla="*/ 4459737 h 4575048"/>
              <a:gd name="connsiteX2" fmla="*/ 2540314 w 3819645"/>
              <a:gd name="connsiteY2" fmla="*/ 3970117 h 4575048"/>
              <a:gd name="connsiteX3" fmla="*/ 3264060 w 3819645"/>
              <a:gd name="connsiteY3" fmla="*/ 2928395 h 4575048"/>
              <a:gd name="connsiteX4" fmla="*/ 3819645 w 3819645"/>
              <a:gd name="connsiteY4" fmla="*/ 0 h 4575048"/>
              <a:gd name="connsiteX0" fmla="*/ 0 w 3819645"/>
              <a:gd name="connsiteY0" fmla="*/ 4572000 h 4574165"/>
              <a:gd name="connsiteX1" fmla="*/ 1088370 w 3819645"/>
              <a:gd name="connsiteY1" fmla="*/ 4459737 h 4574165"/>
              <a:gd name="connsiteX2" fmla="*/ 2540314 w 3819645"/>
              <a:gd name="connsiteY2" fmla="*/ 3970117 h 4574165"/>
              <a:gd name="connsiteX3" fmla="*/ 3264060 w 3819645"/>
              <a:gd name="connsiteY3" fmla="*/ 2928395 h 4574165"/>
              <a:gd name="connsiteX4" fmla="*/ 3819645 w 3819645"/>
              <a:gd name="connsiteY4" fmla="*/ 0 h 4574165"/>
              <a:gd name="connsiteX0" fmla="*/ 0 w 3819645"/>
              <a:gd name="connsiteY0" fmla="*/ 4572000 h 4574689"/>
              <a:gd name="connsiteX1" fmla="*/ 1088370 w 3819645"/>
              <a:gd name="connsiteY1" fmla="*/ 4459737 h 4574689"/>
              <a:gd name="connsiteX2" fmla="*/ 2540314 w 3819645"/>
              <a:gd name="connsiteY2" fmla="*/ 3970117 h 4574689"/>
              <a:gd name="connsiteX3" fmla="*/ 3264060 w 3819645"/>
              <a:gd name="connsiteY3" fmla="*/ 2928395 h 4574689"/>
              <a:gd name="connsiteX4" fmla="*/ 3819645 w 3819645"/>
              <a:gd name="connsiteY4" fmla="*/ 0 h 4574689"/>
              <a:gd name="connsiteX0" fmla="*/ 0 w 3819645"/>
              <a:gd name="connsiteY0" fmla="*/ 4572000 h 4572000"/>
              <a:gd name="connsiteX1" fmla="*/ 1088370 w 3819645"/>
              <a:gd name="connsiteY1" fmla="*/ 4459737 h 4572000"/>
              <a:gd name="connsiteX2" fmla="*/ 2540314 w 3819645"/>
              <a:gd name="connsiteY2" fmla="*/ 3970117 h 4572000"/>
              <a:gd name="connsiteX3" fmla="*/ 3264060 w 3819645"/>
              <a:gd name="connsiteY3" fmla="*/ 2928395 h 4572000"/>
              <a:gd name="connsiteX4" fmla="*/ 3819645 w 3819645"/>
              <a:gd name="connsiteY4" fmla="*/ 0 h 4572000"/>
              <a:gd name="connsiteX0" fmla="*/ 0 w 3819645"/>
              <a:gd name="connsiteY0" fmla="*/ 4572000 h 4572000"/>
              <a:gd name="connsiteX1" fmla="*/ 1088370 w 3819645"/>
              <a:gd name="connsiteY1" fmla="*/ 4459737 h 4572000"/>
              <a:gd name="connsiteX2" fmla="*/ 2540314 w 3819645"/>
              <a:gd name="connsiteY2" fmla="*/ 3970117 h 4572000"/>
              <a:gd name="connsiteX3" fmla="*/ 3264060 w 3819645"/>
              <a:gd name="connsiteY3" fmla="*/ 2928395 h 4572000"/>
              <a:gd name="connsiteX4" fmla="*/ 3819645 w 3819645"/>
              <a:gd name="connsiteY4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9645" h="4572000">
                <a:moveTo>
                  <a:pt x="0" y="4572000"/>
                </a:moveTo>
                <a:cubicBezTo>
                  <a:pt x="362937" y="4549627"/>
                  <a:pt x="662172" y="4527209"/>
                  <a:pt x="1088370" y="4459737"/>
                </a:cubicBezTo>
                <a:cubicBezTo>
                  <a:pt x="1514568" y="4392265"/>
                  <a:pt x="2177699" y="4225341"/>
                  <a:pt x="2540314" y="3970117"/>
                </a:cubicBezTo>
                <a:cubicBezTo>
                  <a:pt x="2902929" y="3714893"/>
                  <a:pt x="3021700" y="3568813"/>
                  <a:pt x="3264060" y="2928395"/>
                </a:cubicBezTo>
                <a:cubicBezTo>
                  <a:pt x="3506420" y="2287977"/>
                  <a:pt x="3819645" y="0"/>
                  <a:pt x="3819645" y="0"/>
                </a:cubicBezTo>
              </a:path>
            </a:pathLst>
          </a:cu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104440" y="4386806"/>
            <a:ext cx="4953964" cy="1053297"/>
          </a:xfrm>
          <a:custGeom>
            <a:avLst/>
            <a:gdLst>
              <a:gd name="connsiteX0" fmla="*/ 0 w 5000263"/>
              <a:gd name="connsiteY0" fmla="*/ 1076445 h 1076445"/>
              <a:gd name="connsiteX1" fmla="*/ 1817225 w 5000263"/>
              <a:gd name="connsiteY1" fmla="*/ 891250 h 1076445"/>
              <a:gd name="connsiteX2" fmla="*/ 5000263 w 5000263"/>
              <a:gd name="connsiteY2" fmla="*/ 0 h 1076445"/>
              <a:gd name="connsiteX0" fmla="*/ 0 w 5000263"/>
              <a:gd name="connsiteY0" fmla="*/ 1076445 h 1076445"/>
              <a:gd name="connsiteX1" fmla="*/ 1747777 w 5000263"/>
              <a:gd name="connsiteY1" fmla="*/ 868101 h 1076445"/>
              <a:gd name="connsiteX2" fmla="*/ 5000263 w 5000263"/>
              <a:gd name="connsiteY2" fmla="*/ 0 h 1076445"/>
              <a:gd name="connsiteX0" fmla="*/ 0 w 5000263"/>
              <a:gd name="connsiteY0" fmla="*/ 1076445 h 1076445"/>
              <a:gd name="connsiteX1" fmla="*/ 1747777 w 5000263"/>
              <a:gd name="connsiteY1" fmla="*/ 868101 h 1076445"/>
              <a:gd name="connsiteX2" fmla="*/ 5000263 w 5000263"/>
              <a:gd name="connsiteY2" fmla="*/ 0 h 1076445"/>
              <a:gd name="connsiteX0" fmla="*/ 0 w 5000263"/>
              <a:gd name="connsiteY0" fmla="*/ 1099595 h 1099595"/>
              <a:gd name="connsiteX1" fmla="*/ 1747777 w 5000263"/>
              <a:gd name="connsiteY1" fmla="*/ 868101 h 1099595"/>
              <a:gd name="connsiteX2" fmla="*/ 5000263 w 5000263"/>
              <a:gd name="connsiteY2" fmla="*/ 0 h 1099595"/>
              <a:gd name="connsiteX0" fmla="*/ 0 w 5000263"/>
              <a:gd name="connsiteY0" fmla="*/ 1099595 h 1099595"/>
              <a:gd name="connsiteX1" fmla="*/ 1747777 w 5000263"/>
              <a:gd name="connsiteY1" fmla="*/ 868101 h 1099595"/>
              <a:gd name="connsiteX2" fmla="*/ 5000263 w 5000263"/>
              <a:gd name="connsiteY2" fmla="*/ 0 h 1099595"/>
              <a:gd name="connsiteX0" fmla="*/ 0 w 5000263"/>
              <a:gd name="connsiteY0" fmla="*/ 1099595 h 1099595"/>
              <a:gd name="connsiteX1" fmla="*/ 1747777 w 5000263"/>
              <a:gd name="connsiteY1" fmla="*/ 868101 h 1099595"/>
              <a:gd name="connsiteX2" fmla="*/ 5000263 w 5000263"/>
              <a:gd name="connsiteY2" fmla="*/ 0 h 1099595"/>
              <a:gd name="connsiteX0" fmla="*/ 0 w 4953964"/>
              <a:gd name="connsiteY0" fmla="*/ 1053297 h 1053297"/>
              <a:gd name="connsiteX1" fmla="*/ 1701478 w 4953964"/>
              <a:gd name="connsiteY1" fmla="*/ 868101 h 1053297"/>
              <a:gd name="connsiteX2" fmla="*/ 4953964 w 4953964"/>
              <a:gd name="connsiteY2" fmla="*/ 0 h 1053297"/>
              <a:gd name="connsiteX0" fmla="*/ 0 w 4953964"/>
              <a:gd name="connsiteY0" fmla="*/ 1053297 h 1053297"/>
              <a:gd name="connsiteX1" fmla="*/ 1724628 w 4953964"/>
              <a:gd name="connsiteY1" fmla="*/ 868101 h 1053297"/>
              <a:gd name="connsiteX2" fmla="*/ 4953964 w 4953964"/>
              <a:gd name="connsiteY2" fmla="*/ 0 h 1053297"/>
              <a:gd name="connsiteX0" fmla="*/ 0 w 4953964"/>
              <a:gd name="connsiteY0" fmla="*/ 1053297 h 1053297"/>
              <a:gd name="connsiteX1" fmla="*/ 1724628 w 4953964"/>
              <a:gd name="connsiteY1" fmla="*/ 868101 h 1053297"/>
              <a:gd name="connsiteX2" fmla="*/ 4953964 w 4953964"/>
              <a:gd name="connsiteY2" fmla="*/ 0 h 1053297"/>
              <a:gd name="connsiteX0" fmla="*/ 0 w 4953964"/>
              <a:gd name="connsiteY0" fmla="*/ 1053297 h 1053297"/>
              <a:gd name="connsiteX1" fmla="*/ 1724628 w 4953964"/>
              <a:gd name="connsiteY1" fmla="*/ 868101 h 1053297"/>
              <a:gd name="connsiteX2" fmla="*/ 4953964 w 4953964"/>
              <a:gd name="connsiteY2" fmla="*/ 0 h 10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964" h="1053297">
                <a:moveTo>
                  <a:pt x="0" y="1053297"/>
                </a:moveTo>
                <a:cubicBezTo>
                  <a:pt x="457200" y="1050402"/>
                  <a:pt x="852668" y="1043650"/>
                  <a:pt x="1724628" y="868101"/>
                </a:cubicBezTo>
                <a:cubicBezTo>
                  <a:pt x="2596588" y="692552"/>
                  <a:pt x="3779133" y="355921"/>
                  <a:pt x="4953964" y="0"/>
                </a:cubicBezTo>
              </a:path>
            </a:pathLst>
          </a:cu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069715" y="3680748"/>
            <a:ext cx="5023411" cy="1779045"/>
          </a:xfrm>
          <a:custGeom>
            <a:avLst/>
            <a:gdLst>
              <a:gd name="connsiteX0" fmla="*/ 0 w 3819645"/>
              <a:gd name="connsiteY0" fmla="*/ 4572000 h 4583152"/>
              <a:gd name="connsiteX1" fmla="*/ 1122744 w 3819645"/>
              <a:gd name="connsiteY1" fmla="*/ 4479403 h 4583152"/>
              <a:gd name="connsiteX2" fmla="*/ 2488557 w 3819645"/>
              <a:gd name="connsiteY2" fmla="*/ 3819646 h 4583152"/>
              <a:gd name="connsiteX3" fmla="*/ 3264060 w 3819645"/>
              <a:gd name="connsiteY3" fmla="*/ 2928395 h 4583152"/>
              <a:gd name="connsiteX4" fmla="*/ 3819645 w 3819645"/>
              <a:gd name="connsiteY4" fmla="*/ 0 h 4583152"/>
              <a:gd name="connsiteX0" fmla="*/ 0 w 3819645"/>
              <a:gd name="connsiteY0" fmla="*/ 4572000 h 4578557"/>
              <a:gd name="connsiteX1" fmla="*/ 1122744 w 3819645"/>
              <a:gd name="connsiteY1" fmla="*/ 4479403 h 4578557"/>
              <a:gd name="connsiteX2" fmla="*/ 2540314 w 3819645"/>
              <a:gd name="connsiteY2" fmla="*/ 3970117 h 4578557"/>
              <a:gd name="connsiteX3" fmla="*/ 3264060 w 3819645"/>
              <a:gd name="connsiteY3" fmla="*/ 2928395 h 4578557"/>
              <a:gd name="connsiteX4" fmla="*/ 3819645 w 3819645"/>
              <a:gd name="connsiteY4" fmla="*/ 0 h 4578557"/>
              <a:gd name="connsiteX0" fmla="*/ 0 w 3819645"/>
              <a:gd name="connsiteY0" fmla="*/ 4572000 h 4578557"/>
              <a:gd name="connsiteX1" fmla="*/ 1122744 w 3819645"/>
              <a:gd name="connsiteY1" fmla="*/ 4479403 h 4578557"/>
              <a:gd name="connsiteX2" fmla="*/ 2540314 w 3819645"/>
              <a:gd name="connsiteY2" fmla="*/ 3970117 h 4578557"/>
              <a:gd name="connsiteX3" fmla="*/ 3264060 w 3819645"/>
              <a:gd name="connsiteY3" fmla="*/ 2928395 h 4578557"/>
              <a:gd name="connsiteX4" fmla="*/ 3819645 w 3819645"/>
              <a:gd name="connsiteY4" fmla="*/ 0 h 4578557"/>
              <a:gd name="connsiteX0" fmla="*/ 0 w 3819645"/>
              <a:gd name="connsiteY0" fmla="*/ 4572000 h 4598568"/>
              <a:gd name="connsiteX1" fmla="*/ 1133096 w 3819645"/>
              <a:gd name="connsiteY1" fmla="*/ 4537277 h 4598568"/>
              <a:gd name="connsiteX2" fmla="*/ 2540314 w 3819645"/>
              <a:gd name="connsiteY2" fmla="*/ 3970117 h 4598568"/>
              <a:gd name="connsiteX3" fmla="*/ 3264060 w 3819645"/>
              <a:gd name="connsiteY3" fmla="*/ 2928395 h 4598568"/>
              <a:gd name="connsiteX4" fmla="*/ 3819645 w 3819645"/>
              <a:gd name="connsiteY4" fmla="*/ 0 h 4598568"/>
              <a:gd name="connsiteX0" fmla="*/ 0 w 3819645"/>
              <a:gd name="connsiteY0" fmla="*/ 4572000 h 4589801"/>
              <a:gd name="connsiteX1" fmla="*/ 1133096 w 3819645"/>
              <a:gd name="connsiteY1" fmla="*/ 4537277 h 4589801"/>
              <a:gd name="connsiteX2" fmla="*/ 2540314 w 3819645"/>
              <a:gd name="connsiteY2" fmla="*/ 3970117 h 4589801"/>
              <a:gd name="connsiteX3" fmla="*/ 3264060 w 3819645"/>
              <a:gd name="connsiteY3" fmla="*/ 2928395 h 4589801"/>
              <a:gd name="connsiteX4" fmla="*/ 3819645 w 3819645"/>
              <a:gd name="connsiteY4" fmla="*/ 0 h 4589801"/>
              <a:gd name="connsiteX0" fmla="*/ 0 w 3819645"/>
              <a:gd name="connsiteY0" fmla="*/ 4572000 h 4589801"/>
              <a:gd name="connsiteX1" fmla="*/ 1133096 w 3819645"/>
              <a:gd name="connsiteY1" fmla="*/ 4537277 h 4589801"/>
              <a:gd name="connsiteX2" fmla="*/ 2540314 w 3819645"/>
              <a:gd name="connsiteY2" fmla="*/ 3970117 h 4589801"/>
              <a:gd name="connsiteX3" fmla="*/ 3264060 w 3819645"/>
              <a:gd name="connsiteY3" fmla="*/ 2928395 h 4589801"/>
              <a:gd name="connsiteX4" fmla="*/ 3819645 w 3819645"/>
              <a:gd name="connsiteY4" fmla="*/ 0 h 4589801"/>
              <a:gd name="connsiteX0" fmla="*/ 0 w 3819645"/>
              <a:gd name="connsiteY0" fmla="*/ 4572000 h 4575048"/>
              <a:gd name="connsiteX1" fmla="*/ 1088370 w 3819645"/>
              <a:gd name="connsiteY1" fmla="*/ 4459737 h 4575048"/>
              <a:gd name="connsiteX2" fmla="*/ 2540314 w 3819645"/>
              <a:gd name="connsiteY2" fmla="*/ 3970117 h 4575048"/>
              <a:gd name="connsiteX3" fmla="*/ 3264060 w 3819645"/>
              <a:gd name="connsiteY3" fmla="*/ 2928395 h 4575048"/>
              <a:gd name="connsiteX4" fmla="*/ 3819645 w 3819645"/>
              <a:gd name="connsiteY4" fmla="*/ 0 h 4575048"/>
              <a:gd name="connsiteX0" fmla="*/ 0 w 3819645"/>
              <a:gd name="connsiteY0" fmla="*/ 4572000 h 4574165"/>
              <a:gd name="connsiteX1" fmla="*/ 1088370 w 3819645"/>
              <a:gd name="connsiteY1" fmla="*/ 4459737 h 4574165"/>
              <a:gd name="connsiteX2" fmla="*/ 2540314 w 3819645"/>
              <a:gd name="connsiteY2" fmla="*/ 3970117 h 4574165"/>
              <a:gd name="connsiteX3" fmla="*/ 3264060 w 3819645"/>
              <a:gd name="connsiteY3" fmla="*/ 2928395 h 4574165"/>
              <a:gd name="connsiteX4" fmla="*/ 3819645 w 3819645"/>
              <a:gd name="connsiteY4" fmla="*/ 0 h 4574165"/>
              <a:gd name="connsiteX0" fmla="*/ 0 w 3819645"/>
              <a:gd name="connsiteY0" fmla="*/ 4572000 h 4574689"/>
              <a:gd name="connsiteX1" fmla="*/ 1088370 w 3819645"/>
              <a:gd name="connsiteY1" fmla="*/ 4459737 h 4574689"/>
              <a:gd name="connsiteX2" fmla="*/ 2540314 w 3819645"/>
              <a:gd name="connsiteY2" fmla="*/ 3970117 h 4574689"/>
              <a:gd name="connsiteX3" fmla="*/ 3264060 w 3819645"/>
              <a:gd name="connsiteY3" fmla="*/ 2928395 h 4574689"/>
              <a:gd name="connsiteX4" fmla="*/ 3819645 w 3819645"/>
              <a:gd name="connsiteY4" fmla="*/ 0 h 4574689"/>
              <a:gd name="connsiteX0" fmla="*/ 0 w 3819645"/>
              <a:gd name="connsiteY0" fmla="*/ 4572000 h 4572000"/>
              <a:gd name="connsiteX1" fmla="*/ 1088370 w 3819645"/>
              <a:gd name="connsiteY1" fmla="*/ 4459737 h 4572000"/>
              <a:gd name="connsiteX2" fmla="*/ 2540314 w 3819645"/>
              <a:gd name="connsiteY2" fmla="*/ 3970117 h 4572000"/>
              <a:gd name="connsiteX3" fmla="*/ 3264060 w 3819645"/>
              <a:gd name="connsiteY3" fmla="*/ 2928395 h 4572000"/>
              <a:gd name="connsiteX4" fmla="*/ 3819645 w 3819645"/>
              <a:gd name="connsiteY4" fmla="*/ 0 h 4572000"/>
              <a:gd name="connsiteX0" fmla="*/ 0 w 3819645"/>
              <a:gd name="connsiteY0" fmla="*/ 4572000 h 4572000"/>
              <a:gd name="connsiteX1" fmla="*/ 1088370 w 3819645"/>
              <a:gd name="connsiteY1" fmla="*/ 4459737 h 4572000"/>
              <a:gd name="connsiteX2" fmla="*/ 2540314 w 3819645"/>
              <a:gd name="connsiteY2" fmla="*/ 3970117 h 4572000"/>
              <a:gd name="connsiteX3" fmla="*/ 3264060 w 3819645"/>
              <a:gd name="connsiteY3" fmla="*/ 2928395 h 4572000"/>
              <a:gd name="connsiteX4" fmla="*/ 3819645 w 3819645"/>
              <a:gd name="connsiteY4" fmla="*/ 0 h 4572000"/>
              <a:gd name="connsiteX0" fmla="*/ 0 w 3810699"/>
              <a:gd name="connsiteY0" fmla="*/ 1681374 h 1681374"/>
              <a:gd name="connsiteX1" fmla="*/ 1088370 w 3810699"/>
              <a:gd name="connsiteY1" fmla="*/ 1569111 h 1681374"/>
              <a:gd name="connsiteX2" fmla="*/ 2540314 w 3810699"/>
              <a:gd name="connsiteY2" fmla="*/ 1079491 h 1681374"/>
              <a:gd name="connsiteX3" fmla="*/ 3264060 w 3810699"/>
              <a:gd name="connsiteY3" fmla="*/ 37769 h 1681374"/>
              <a:gd name="connsiteX4" fmla="*/ 3810699 w 3810699"/>
              <a:gd name="connsiteY4" fmla="*/ 210997 h 1681374"/>
              <a:gd name="connsiteX0" fmla="*/ 0 w 3810699"/>
              <a:gd name="connsiteY0" fmla="*/ 1470377 h 1470377"/>
              <a:gd name="connsiteX1" fmla="*/ 1088370 w 3810699"/>
              <a:gd name="connsiteY1" fmla="*/ 1358114 h 1470377"/>
              <a:gd name="connsiteX2" fmla="*/ 2540314 w 3810699"/>
              <a:gd name="connsiteY2" fmla="*/ 868494 h 1470377"/>
              <a:gd name="connsiteX3" fmla="*/ 3317732 w 3810699"/>
              <a:gd name="connsiteY3" fmla="*/ 350171 h 1470377"/>
              <a:gd name="connsiteX4" fmla="*/ 3810699 w 3810699"/>
              <a:gd name="connsiteY4" fmla="*/ 0 h 1470377"/>
              <a:gd name="connsiteX0" fmla="*/ 0 w 3810699"/>
              <a:gd name="connsiteY0" fmla="*/ 1470377 h 1470377"/>
              <a:gd name="connsiteX1" fmla="*/ 1088370 w 3810699"/>
              <a:gd name="connsiteY1" fmla="*/ 1358114 h 1470377"/>
              <a:gd name="connsiteX2" fmla="*/ 2495587 w 3810699"/>
              <a:gd name="connsiteY2" fmla="*/ 820031 h 1470377"/>
              <a:gd name="connsiteX3" fmla="*/ 3317732 w 3810699"/>
              <a:gd name="connsiteY3" fmla="*/ 350171 h 1470377"/>
              <a:gd name="connsiteX4" fmla="*/ 3810699 w 3810699"/>
              <a:gd name="connsiteY4" fmla="*/ 0 h 1470377"/>
              <a:gd name="connsiteX0" fmla="*/ 0 w 3810699"/>
              <a:gd name="connsiteY0" fmla="*/ 1470377 h 1470377"/>
              <a:gd name="connsiteX1" fmla="*/ 1088370 w 3810699"/>
              <a:gd name="connsiteY1" fmla="*/ 1358114 h 1470377"/>
              <a:gd name="connsiteX2" fmla="*/ 2513478 w 3810699"/>
              <a:gd name="connsiteY2" fmla="*/ 829724 h 1470377"/>
              <a:gd name="connsiteX3" fmla="*/ 3317732 w 3810699"/>
              <a:gd name="connsiteY3" fmla="*/ 350171 h 1470377"/>
              <a:gd name="connsiteX4" fmla="*/ 3810699 w 3810699"/>
              <a:gd name="connsiteY4" fmla="*/ 0 h 1470377"/>
              <a:gd name="connsiteX0" fmla="*/ 0 w 3810699"/>
              <a:gd name="connsiteY0" fmla="*/ 1470377 h 1470377"/>
              <a:gd name="connsiteX1" fmla="*/ 1088370 w 3810699"/>
              <a:gd name="connsiteY1" fmla="*/ 1358114 h 1470377"/>
              <a:gd name="connsiteX2" fmla="*/ 2513478 w 3810699"/>
              <a:gd name="connsiteY2" fmla="*/ 829724 h 1470377"/>
              <a:gd name="connsiteX3" fmla="*/ 3317732 w 3810699"/>
              <a:gd name="connsiteY3" fmla="*/ 350171 h 1470377"/>
              <a:gd name="connsiteX4" fmla="*/ 3810699 w 3810699"/>
              <a:gd name="connsiteY4" fmla="*/ 0 h 1470377"/>
              <a:gd name="connsiteX0" fmla="*/ 0 w 3882261"/>
              <a:gd name="connsiteY0" fmla="*/ 1489762 h 1489762"/>
              <a:gd name="connsiteX1" fmla="*/ 1088370 w 3882261"/>
              <a:gd name="connsiteY1" fmla="*/ 1377499 h 1489762"/>
              <a:gd name="connsiteX2" fmla="*/ 2513478 w 3882261"/>
              <a:gd name="connsiteY2" fmla="*/ 849109 h 1489762"/>
              <a:gd name="connsiteX3" fmla="*/ 3317732 w 3882261"/>
              <a:gd name="connsiteY3" fmla="*/ 369556 h 1489762"/>
              <a:gd name="connsiteX4" fmla="*/ 3882261 w 3882261"/>
              <a:gd name="connsiteY4" fmla="*/ 0 h 1489762"/>
              <a:gd name="connsiteX0" fmla="*/ 0 w 3882261"/>
              <a:gd name="connsiteY0" fmla="*/ 1489762 h 1489762"/>
              <a:gd name="connsiteX1" fmla="*/ 1088370 w 3882261"/>
              <a:gd name="connsiteY1" fmla="*/ 1377499 h 1489762"/>
              <a:gd name="connsiteX2" fmla="*/ 2513478 w 3882261"/>
              <a:gd name="connsiteY2" fmla="*/ 849109 h 1489762"/>
              <a:gd name="connsiteX3" fmla="*/ 3344568 w 3882261"/>
              <a:gd name="connsiteY3" fmla="*/ 359863 h 1489762"/>
              <a:gd name="connsiteX4" fmla="*/ 3882261 w 3882261"/>
              <a:gd name="connsiteY4" fmla="*/ 0 h 1489762"/>
              <a:gd name="connsiteX0" fmla="*/ 0 w 3882261"/>
              <a:gd name="connsiteY0" fmla="*/ 1489762 h 1489762"/>
              <a:gd name="connsiteX1" fmla="*/ 1088370 w 3882261"/>
              <a:gd name="connsiteY1" fmla="*/ 1377499 h 1489762"/>
              <a:gd name="connsiteX2" fmla="*/ 2513478 w 3882261"/>
              <a:gd name="connsiteY2" fmla="*/ 820032 h 1489762"/>
              <a:gd name="connsiteX3" fmla="*/ 3344568 w 3882261"/>
              <a:gd name="connsiteY3" fmla="*/ 359863 h 1489762"/>
              <a:gd name="connsiteX4" fmla="*/ 3882261 w 3882261"/>
              <a:gd name="connsiteY4" fmla="*/ 0 h 1489762"/>
              <a:gd name="connsiteX0" fmla="*/ 0 w 3882261"/>
              <a:gd name="connsiteY0" fmla="*/ 1489762 h 1489762"/>
              <a:gd name="connsiteX1" fmla="*/ 1088370 w 3882261"/>
              <a:gd name="connsiteY1" fmla="*/ 1377499 h 1489762"/>
              <a:gd name="connsiteX2" fmla="*/ 2513478 w 3882261"/>
              <a:gd name="connsiteY2" fmla="*/ 820032 h 1489762"/>
              <a:gd name="connsiteX3" fmla="*/ 3344568 w 3882261"/>
              <a:gd name="connsiteY3" fmla="*/ 359863 h 1489762"/>
              <a:gd name="connsiteX4" fmla="*/ 3882261 w 3882261"/>
              <a:gd name="connsiteY4" fmla="*/ 0 h 148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2261" h="1489762">
                <a:moveTo>
                  <a:pt x="0" y="1489762"/>
                </a:moveTo>
                <a:cubicBezTo>
                  <a:pt x="362937" y="1467389"/>
                  <a:pt x="669457" y="1489121"/>
                  <a:pt x="1088370" y="1377499"/>
                </a:cubicBezTo>
                <a:cubicBezTo>
                  <a:pt x="1507283" y="1265877"/>
                  <a:pt x="2146391" y="999331"/>
                  <a:pt x="2513478" y="820032"/>
                </a:cubicBezTo>
                <a:cubicBezTo>
                  <a:pt x="2880565" y="640733"/>
                  <a:pt x="3116438" y="496535"/>
                  <a:pt x="3344568" y="359863"/>
                </a:cubicBezTo>
                <a:cubicBezTo>
                  <a:pt x="3572698" y="223191"/>
                  <a:pt x="3882261" y="0"/>
                  <a:pt x="3882261" y="0"/>
                </a:cubicBezTo>
              </a:path>
            </a:pathLst>
          </a:cu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92867" y="5359082"/>
            <a:ext cx="162046" cy="162045"/>
          </a:xfrm>
          <a:prstGeom prst="ellipse">
            <a:avLst/>
          </a:prstGeom>
          <a:solidFill>
            <a:schemeClr val="bg2">
              <a:lumMod val="1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894413" y="5315108"/>
            <a:ext cx="162046" cy="162045"/>
          </a:xfrm>
          <a:prstGeom prst="ellipse">
            <a:avLst/>
          </a:prstGeom>
          <a:solidFill>
            <a:schemeClr val="bg2">
              <a:lumMod val="2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67652" y="5154586"/>
            <a:ext cx="162046" cy="162045"/>
          </a:xfrm>
          <a:prstGeom prst="ellipse">
            <a:avLst/>
          </a:prstGeom>
          <a:solidFill>
            <a:schemeClr val="bg2">
              <a:lumMod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675232" y="4369432"/>
            <a:ext cx="162046" cy="162045"/>
          </a:xfrm>
          <a:prstGeom prst="ellipse">
            <a:avLst/>
          </a:prstGeom>
          <a:solidFill>
            <a:schemeClr val="bg2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927228" y="-3873"/>
            <a:ext cx="162046" cy="162045"/>
          </a:xfrm>
          <a:prstGeom prst="ellipse">
            <a:avLst/>
          </a:prstGeom>
          <a:solidFill>
            <a:schemeClr val="bg2">
              <a:lumMod val="9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40547" y="5683169"/>
            <a:ext cx="413812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b="1" dirty="0" smtClean="0">
                <a:latin typeface="+mn-lt"/>
              </a:rPr>
              <a:t>domain complexity</a:t>
            </a:r>
            <a:br>
              <a:rPr lang="en-US" sz="3100" b="1" dirty="0" smtClean="0">
                <a:latin typeface="+mn-lt"/>
              </a:rPr>
            </a:br>
            <a:r>
              <a:rPr lang="en-US" sz="3100" b="1" dirty="0" smtClean="0">
                <a:latin typeface="+mn-lt"/>
              </a:rPr>
              <a:t>(also model complexity)</a:t>
            </a:r>
            <a:endParaRPr lang="en-US" sz="3100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3313565" y="3617620"/>
            <a:ext cx="220214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smtClean="0">
                <a:latin typeface="+mn-lt"/>
              </a:rPr>
              <a:t>log required</a:t>
            </a:r>
          </a:p>
          <a:p>
            <a:r>
              <a:rPr lang="en-US" sz="3100" b="1" dirty="0" smtClean="0">
                <a:latin typeface="+mn-lt"/>
              </a:rPr>
              <a:t>data set size</a:t>
            </a:r>
            <a:endParaRPr lang="en-US" sz="31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36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8" grpId="1" animBg="1"/>
      <p:bldP spid="13" grpId="0" animBg="1"/>
      <p:bldP spid="13" grpId="1" animBg="1"/>
      <p:bldP spid="20" grpId="0" animBg="1"/>
      <p:bldP spid="21" grpId="0" animBg="1"/>
      <p:bldP spid="22" grpId="0" animBg="1"/>
      <p:bldP spid="2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 To AI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6404" y="1371603"/>
            <a:ext cx="7326486" cy="532270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the 1960s</a:t>
            </a:r>
          </a:p>
          <a:p>
            <a:pPr lvl="1"/>
            <a:r>
              <a:rPr lang="en-US" dirty="0" smtClean="0"/>
              <a:t>Neural nets (</a:t>
            </a:r>
            <a:r>
              <a:rPr lang="en-US" dirty="0" err="1" smtClean="0"/>
              <a:t>perceptrons</a:t>
            </a:r>
            <a:r>
              <a:rPr lang="en-US" dirty="0" smtClean="0"/>
              <a:t>) created wave of excitement </a:t>
            </a:r>
          </a:p>
          <a:p>
            <a:pPr lvl="1"/>
            <a:r>
              <a:rPr lang="en-US" dirty="0" smtClean="0"/>
              <a:t>But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Minsky and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Papert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(1969) </a:t>
            </a:r>
            <a:r>
              <a:rPr lang="en-US" dirty="0" smtClean="0"/>
              <a:t>showed challenges to scaling</a:t>
            </a:r>
          </a:p>
          <a:p>
            <a:r>
              <a:rPr lang="en-US" dirty="0" smtClean="0"/>
              <a:t>In the 1990s</a:t>
            </a:r>
          </a:p>
          <a:p>
            <a:pPr lvl="1"/>
            <a:r>
              <a:rPr lang="en-US" dirty="0" smtClean="0"/>
              <a:t>Neural nets (back propagation) created wave of excitement</a:t>
            </a:r>
          </a:p>
          <a:p>
            <a:pPr lvl="1"/>
            <a:r>
              <a:rPr lang="en-US" dirty="0" smtClean="0"/>
              <a:t>Worked great on toy problems but arguments about scaling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Elman et al., 1996</a:t>
            </a:r>
            <a:r>
              <a:rPr lang="en-US" dirty="0" smtClean="0"/>
              <a:t>;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Marcus, 1998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Now in the 2010s</a:t>
            </a:r>
          </a:p>
          <a:p>
            <a:pPr lvl="1"/>
            <a:r>
              <a:rPr lang="en-US" dirty="0" smtClean="0"/>
              <a:t>Neural nets (deep learning) created a wave of excitement</a:t>
            </a:r>
          </a:p>
          <a:p>
            <a:pPr lvl="1"/>
            <a:r>
              <a:rPr lang="en-US" dirty="0" smtClean="0"/>
              <a:t>Researchers have clearly moved beyond toy problems</a:t>
            </a:r>
          </a:p>
          <a:p>
            <a:pPr lvl="1"/>
            <a:r>
              <a:rPr lang="en-US" dirty="0" smtClean="0"/>
              <a:t>Nobody is </a:t>
            </a:r>
            <a:r>
              <a:rPr lang="en-US" i="1" dirty="0" smtClean="0"/>
              <a:t>yet</a:t>
            </a:r>
            <a:r>
              <a:rPr lang="en-US" dirty="0" smtClean="0"/>
              <a:t> complaining about scaling</a:t>
            </a:r>
          </a:p>
          <a:p>
            <a:pPr lvl="1"/>
            <a:r>
              <a:rPr lang="en-US" dirty="0" smtClean="0"/>
              <a:t>But there is no assurance that methods won’t disappoint again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70" y="1537408"/>
            <a:ext cx="906616" cy="13871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70" y="3305534"/>
            <a:ext cx="906780" cy="12798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15741" y="2421471"/>
            <a:ext cx="2538837" cy="635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30" b="1" dirty="0" smtClean="0">
                <a:solidFill>
                  <a:srgbClr val="0F6FC6"/>
                </a:solidFill>
                <a:latin typeface="+mn-lt"/>
              </a:rPr>
              <a:t>Will it scale?</a:t>
            </a:r>
            <a:endParaRPr lang="en-US" sz="3530" b="1" dirty="0">
              <a:solidFill>
                <a:srgbClr val="0F6FC6"/>
              </a:solidFill>
              <a:latin typeface="+mn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946001" y="2104250"/>
            <a:ext cx="2798680" cy="1270000"/>
            <a:chOff x="8946001" y="2104250"/>
            <a:chExt cx="2798680" cy="1270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9681" y="2104250"/>
              <a:ext cx="1905000" cy="1270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946001" y="2523806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solidFill>
                    <a:srgbClr val="002060"/>
                  </a:solidFill>
                  <a:latin typeface="+mn-lt"/>
                </a:rPr>
                <a:t>1995</a:t>
              </a:r>
              <a:endParaRPr lang="en-US" sz="2200" b="1" dirty="0">
                <a:solidFill>
                  <a:srgbClr val="002060"/>
                </a:solidFill>
                <a:latin typeface="+mn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946000" y="3508586"/>
            <a:ext cx="2843839" cy="1536700"/>
            <a:chOff x="8946000" y="3508586"/>
            <a:chExt cx="2843839" cy="15367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4839" y="3508586"/>
              <a:ext cx="1905000" cy="15367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946000" y="4061492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smtClean="0">
                  <a:solidFill>
                    <a:srgbClr val="002060"/>
                  </a:solidFill>
                  <a:latin typeface="+mn-lt"/>
                </a:rPr>
                <a:t>2015</a:t>
              </a:r>
              <a:endParaRPr lang="en-US" sz="2200" b="1" dirty="0">
                <a:solidFill>
                  <a:srgbClr val="002060"/>
                </a:solidFill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165611" y="5157610"/>
            <a:ext cx="2807728" cy="1536700"/>
            <a:chOff x="9165611" y="5157610"/>
            <a:chExt cx="2807728" cy="15367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1336" y="5157610"/>
              <a:ext cx="2272003" cy="15367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165611" y="5710516"/>
              <a:ext cx="31611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smtClean="0">
                  <a:solidFill>
                    <a:srgbClr val="002060"/>
                  </a:solidFill>
                  <a:latin typeface="+mn-lt"/>
                </a:rPr>
                <a:t>?</a:t>
              </a:r>
              <a:endParaRPr lang="en-US" sz="2200" b="1" dirty="0">
                <a:solidFill>
                  <a:srgbClr val="00206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62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 </a:t>
            </a:r>
            <a:r>
              <a:rPr lang="en-US" dirty="0" smtClean="0"/>
              <a:t>To Scaling Dilemma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977117" y="2546430"/>
            <a:ext cx="0" cy="3136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977117" y="5671594"/>
            <a:ext cx="52780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5069715" y="0"/>
            <a:ext cx="4942390" cy="5459793"/>
          </a:xfrm>
          <a:custGeom>
            <a:avLst/>
            <a:gdLst>
              <a:gd name="connsiteX0" fmla="*/ 0 w 3819645"/>
              <a:gd name="connsiteY0" fmla="*/ 4572000 h 4583152"/>
              <a:gd name="connsiteX1" fmla="*/ 1122744 w 3819645"/>
              <a:gd name="connsiteY1" fmla="*/ 4479403 h 4583152"/>
              <a:gd name="connsiteX2" fmla="*/ 2488557 w 3819645"/>
              <a:gd name="connsiteY2" fmla="*/ 3819646 h 4583152"/>
              <a:gd name="connsiteX3" fmla="*/ 3264060 w 3819645"/>
              <a:gd name="connsiteY3" fmla="*/ 2928395 h 4583152"/>
              <a:gd name="connsiteX4" fmla="*/ 3819645 w 3819645"/>
              <a:gd name="connsiteY4" fmla="*/ 0 h 4583152"/>
              <a:gd name="connsiteX0" fmla="*/ 0 w 3819645"/>
              <a:gd name="connsiteY0" fmla="*/ 4572000 h 4578557"/>
              <a:gd name="connsiteX1" fmla="*/ 1122744 w 3819645"/>
              <a:gd name="connsiteY1" fmla="*/ 4479403 h 4578557"/>
              <a:gd name="connsiteX2" fmla="*/ 2540314 w 3819645"/>
              <a:gd name="connsiteY2" fmla="*/ 3970117 h 4578557"/>
              <a:gd name="connsiteX3" fmla="*/ 3264060 w 3819645"/>
              <a:gd name="connsiteY3" fmla="*/ 2928395 h 4578557"/>
              <a:gd name="connsiteX4" fmla="*/ 3819645 w 3819645"/>
              <a:gd name="connsiteY4" fmla="*/ 0 h 4578557"/>
              <a:gd name="connsiteX0" fmla="*/ 0 w 3819645"/>
              <a:gd name="connsiteY0" fmla="*/ 4572000 h 4578557"/>
              <a:gd name="connsiteX1" fmla="*/ 1122744 w 3819645"/>
              <a:gd name="connsiteY1" fmla="*/ 4479403 h 4578557"/>
              <a:gd name="connsiteX2" fmla="*/ 2540314 w 3819645"/>
              <a:gd name="connsiteY2" fmla="*/ 3970117 h 4578557"/>
              <a:gd name="connsiteX3" fmla="*/ 3264060 w 3819645"/>
              <a:gd name="connsiteY3" fmla="*/ 2928395 h 4578557"/>
              <a:gd name="connsiteX4" fmla="*/ 3819645 w 3819645"/>
              <a:gd name="connsiteY4" fmla="*/ 0 h 4578557"/>
              <a:gd name="connsiteX0" fmla="*/ 0 w 3819645"/>
              <a:gd name="connsiteY0" fmla="*/ 4572000 h 4598568"/>
              <a:gd name="connsiteX1" fmla="*/ 1133096 w 3819645"/>
              <a:gd name="connsiteY1" fmla="*/ 4537277 h 4598568"/>
              <a:gd name="connsiteX2" fmla="*/ 2540314 w 3819645"/>
              <a:gd name="connsiteY2" fmla="*/ 3970117 h 4598568"/>
              <a:gd name="connsiteX3" fmla="*/ 3264060 w 3819645"/>
              <a:gd name="connsiteY3" fmla="*/ 2928395 h 4598568"/>
              <a:gd name="connsiteX4" fmla="*/ 3819645 w 3819645"/>
              <a:gd name="connsiteY4" fmla="*/ 0 h 4598568"/>
              <a:gd name="connsiteX0" fmla="*/ 0 w 3819645"/>
              <a:gd name="connsiteY0" fmla="*/ 4572000 h 4589801"/>
              <a:gd name="connsiteX1" fmla="*/ 1133096 w 3819645"/>
              <a:gd name="connsiteY1" fmla="*/ 4537277 h 4589801"/>
              <a:gd name="connsiteX2" fmla="*/ 2540314 w 3819645"/>
              <a:gd name="connsiteY2" fmla="*/ 3970117 h 4589801"/>
              <a:gd name="connsiteX3" fmla="*/ 3264060 w 3819645"/>
              <a:gd name="connsiteY3" fmla="*/ 2928395 h 4589801"/>
              <a:gd name="connsiteX4" fmla="*/ 3819645 w 3819645"/>
              <a:gd name="connsiteY4" fmla="*/ 0 h 4589801"/>
              <a:gd name="connsiteX0" fmla="*/ 0 w 3819645"/>
              <a:gd name="connsiteY0" fmla="*/ 4572000 h 4589801"/>
              <a:gd name="connsiteX1" fmla="*/ 1133096 w 3819645"/>
              <a:gd name="connsiteY1" fmla="*/ 4537277 h 4589801"/>
              <a:gd name="connsiteX2" fmla="*/ 2540314 w 3819645"/>
              <a:gd name="connsiteY2" fmla="*/ 3970117 h 4589801"/>
              <a:gd name="connsiteX3" fmla="*/ 3264060 w 3819645"/>
              <a:gd name="connsiteY3" fmla="*/ 2928395 h 4589801"/>
              <a:gd name="connsiteX4" fmla="*/ 3819645 w 3819645"/>
              <a:gd name="connsiteY4" fmla="*/ 0 h 4589801"/>
              <a:gd name="connsiteX0" fmla="*/ 0 w 3819645"/>
              <a:gd name="connsiteY0" fmla="*/ 4572000 h 4575048"/>
              <a:gd name="connsiteX1" fmla="*/ 1088370 w 3819645"/>
              <a:gd name="connsiteY1" fmla="*/ 4459737 h 4575048"/>
              <a:gd name="connsiteX2" fmla="*/ 2540314 w 3819645"/>
              <a:gd name="connsiteY2" fmla="*/ 3970117 h 4575048"/>
              <a:gd name="connsiteX3" fmla="*/ 3264060 w 3819645"/>
              <a:gd name="connsiteY3" fmla="*/ 2928395 h 4575048"/>
              <a:gd name="connsiteX4" fmla="*/ 3819645 w 3819645"/>
              <a:gd name="connsiteY4" fmla="*/ 0 h 4575048"/>
              <a:gd name="connsiteX0" fmla="*/ 0 w 3819645"/>
              <a:gd name="connsiteY0" fmla="*/ 4572000 h 4574165"/>
              <a:gd name="connsiteX1" fmla="*/ 1088370 w 3819645"/>
              <a:gd name="connsiteY1" fmla="*/ 4459737 h 4574165"/>
              <a:gd name="connsiteX2" fmla="*/ 2540314 w 3819645"/>
              <a:gd name="connsiteY2" fmla="*/ 3970117 h 4574165"/>
              <a:gd name="connsiteX3" fmla="*/ 3264060 w 3819645"/>
              <a:gd name="connsiteY3" fmla="*/ 2928395 h 4574165"/>
              <a:gd name="connsiteX4" fmla="*/ 3819645 w 3819645"/>
              <a:gd name="connsiteY4" fmla="*/ 0 h 4574165"/>
              <a:gd name="connsiteX0" fmla="*/ 0 w 3819645"/>
              <a:gd name="connsiteY0" fmla="*/ 4572000 h 4574689"/>
              <a:gd name="connsiteX1" fmla="*/ 1088370 w 3819645"/>
              <a:gd name="connsiteY1" fmla="*/ 4459737 h 4574689"/>
              <a:gd name="connsiteX2" fmla="*/ 2540314 w 3819645"/>
              <a:gd name="connsiteY2" fmla="*/ 3970117 h 4574689"/>
              <a:gd name="connsiteX3" fmla="*/ 3264060 w 3819645"/>
              <a:gd name="connsiteY3" fmla="*/ 2928395 h 4574689"/>
              <a:gd name="connsiteX4" fmla="*/ 3819645 w 3819645"/>
              <a:gd name="connsiteY4" fmla="*/ 0 h 4574689"/>
              <a:gd name="connsiteX0" fmla="*/ 0 w 3819645"/>
              <a:gd name="connsiteY0" fmla="*/ 4572000 h 4572000"/>
              <a:gd name="connsiteX1" fmla="*/ 1088370 w 3819645"/>
              <a:gd name="connsiteY1" fmla="*/ 4459737 h 4572000"/>
              <a:gd name="connsiteX2" fmla="*/ 2540314 w 3819645"/>
              <a:gd name="connsiteY2" fmla="*/ 3970117 h 4572000"/>
              <a:gd name="connsiteX3" fmla="*/ 3264060 w 3819645"/>
              <a:gd name="connsiteY3" fmla="*/ 2928395 h 4572000"/>
              <a:gd name="connsiteX4" fmla="*/ 3819645 w 3819645"/>
              <a:gd name="connsiteY4" fmla="*/ 0 h 4572000"/>
              <a:gd name="connsiteX0" fmla="*/ 0 w 3819645"/>
              <a:gd name="connsiteY0" fmla="*/ 4572000 h 4572000"/>
              <a:gd name="connsiteX1" fmla="*/ 1088370 w 3819645"/>
              <a:gd name="connsiteY1" fmla="*/ 4459737 h 4572000"/>
              <a:gd name="connsiteX2" fmla="*/ 2540314 w 3819645"/>
              <a:gd name="connsiteY2" fmla="*/ 3970117 h 4572000"/>
              <a:gd name="connsiteX3" fmla="*/ 3264060 w 3819645"/>
              <a:gd name="connsiteY3" fmla="*/ 2928395 h 4572000"/>
              <a:gd name="connsiteX4" fmla="*/ 3819645 w 3819645"/>
              <a:gd name="connsiteY4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9645" h="4572000">
                <a:moveTo>
                  <a:pt x="0" y="4572000"/>
                </a:moveTo>
                <a:cubicBezTo>
                  <a:pt x="362937" y="4549627"/>
                  <a:pt x="662172" y="4527209"/>
                  <a:pt x="1088370" y="4459737"/>
                </a:cubicBezTo>
                <a:cubicBezTo>
                  <a:pt x="1514568" y="4392265"/>
                  <a:pt x="2177699" y="4225341"/>
                  <a:pt x="2540314" y="3970117"/>
                </a:cubicBezTo>
                <a:cubicBezTo>
                  <a:pt x="2902929" y="3714893"/>
                  <a:pt x="3021700" y="3568813"/>
                  <a:pt x="3264060" y="2928395"/>
                </a:cubicBezTo>
                <a:cubicBezTo>
                  <a:pt x="3506420" y="2287977"/>
                  <a:pt x="3819645" y="0"/>
                  <a:pt x="3819645" y="0"/>
                </a:cubicBezTo>
              </a:path>
            </a:pathLst>
          </a:cu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92867" y="5359082"/>
            <a:ext cx="162046" cy="162045"/>
          </a:xfrm>
          <a:prstGeom prst="ellipse">
            <a:avLst/>
          </a:prstGeom>
          <a:solidFill>
            <a:schemeClr val="bg2">
              <a:lumMod val="1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894413" y="5315108"/>
            <a:ext cx="162046" cy="162045"/>
          </a:xfrm>
          <a:prstGeom prst="ellipse">
            <a:avLst/>
          </a:prstGeom>
          <a:solidFill>
            <a:schemeClr val="bg2">
              <a:lumMod val="2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67652" y="5154586"/>
            <a:ext cx="162046" cy="162045"/>
          </a:xfrm>
          <a:prstGeom prst="ellipse">
            <a:avLst/>
          </a:prstGeom>
          <a:solidFill>
            <a:schemeClr val="bg2">
              <a:lumMod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675232" y="4369432"/>
            <a:ext cx="162046" cy="162045"/>
          </a:xfrm>
          <a:prstGeom prst="ellipse">
            <a:avLst/>
          </a:prstGeom>
          <a:solidFill>
            <a:schemeClr val="bg2">
              <a:lumMod val="7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927228" y="-3873"/>
            <a:ext cx="162046" cy="162045"/>
          </a:xfrm>
          <a:prstGeom prst="ellipse">
            <a:avLst/>
          </a:prstGeom>
          <a:solidFill>
            <a:schemeClr val="bg2">
              <a:lumMod val="9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40547" y="5683169"/>
            <a:ext cx="413812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b="1" dirty="0" smtClean="0">
                <a:latin typeface="+mn-lt"/>
              </a:rPr>
              <a:t>domain complexity</a:t>
            </a:r>
            <a:br>
              <a:rPr lang="en-US" sz="3100" b="1" dirty="0" smtClean="0">
                <a:latin typeface="+mn-lt"/>
              </a:rPr>
            </a:br>
            <a:r>
              <a:rPr lang="en-US" sz="3100" b="1" dirty="0" smtClean="0">
                <a:latin typeface="+mn-lt"/>
              </a:rPr>
              <a:t>(also model complexity)</a:t>
            </a:r>
            <a:endParaRPr lang="en-US" sz="3100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3313565" y="3617620"/>
            <a:ext cx="220214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smtClean="0">
                <a:latin typeface="+mn-lt"/>
              </a:rPr>
              <a:t>log required</a:t>
            </a:r>
          </a:p>
          <a:p>
            <a:r>
              <a:rPr lang="en-US" sz="3100" b="1" dirty="0" smtClean="0">
                <a:latin typeface="+mn-lt"/>
              </a:rPr>
              <a:t>data set size</a:t>
            </a:r>
            <a:endParaRPr lang="en-US" sz="3100" b="1" dirty="0"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0012105" y="0"/>
            <a:ext cx="0" cy="5683169"/>
          </a:xfrm>
          <a:prstGeom prst="line">
            <a:avLst/>
          </a:prstGeom>
          <a:ln w="41275">
            <a:solidFill>
              <a:schemeClr val="accent1">
                <a:lumMod val="20000"/>
                <a:lumOff val="8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9419873" y="3039769"/>
            <a:ext cx="0" cy="2643402"/>
          </a:xfrm>
          <a:prstGeom prst="line">
            <a:avLst/>
          </a:prstGeom>
          <a:ln w="41275">
            <a:solidFill>
              <a:schemeClr val="accent1">
                <a:lumMod val="20000"/>
                <a:lumOff val="8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 rot="10800000">
            <a:off x="9437232" y="4450453"/>
            <a:ext cx="584519" cy="462987"/>
          </a:xfrm>
          <a:prstGeom prst="rightArrow">
            <a:avLst/>
          </a:prstGeom>
          <a:solidFill>
            <a:srgbClr val="C00000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4"/>
            <a:ext cx="10439074" cy="951450"/>
          </a:xfrm>
        </p:spPr>
        <p:txBody>
          <a:bodyPr>
            <a:normAutofit/>
          </a:bodyPr>
          <a:lstStyle/>
          <a:p>
            <a:pPr lvl="2"/>
            <a:r>
              <a:rPr lang="en-US" sz="2740" dirty="0" smtClean="0">
                <a:solidFill>
                  <a:schemeClr val="accent1"/>
                </a:solidFill>
              </a:rPr>
              <a:t>Use domain-appropriate bias to reduce complexity of learning task</a:t>
            </a:r>
          </a:p>
        </p:txBody>
      </p:sp>
    </p:spTree>
    <p:extLst>
      <p:ext uri="{BB962C8B-B14F-4D97-AF65-F5344CB8AC3E}">
        <p14:creationId xmlns:p14="http://schemas.microsoft.com/office/powerpoint/2010/main" val="6355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04674 0.4319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Learning Is Impossible</a:t>
            </a:r>
            <a:endParaRPr lang="en-US" dirty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What’s my rule?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+mn-ea"/>
              </a:rPr>
              <a:t>1 2 3 ⇒ satisfies rule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+mn-ea"/>
              </a:rPr>
              <a:t>4 5 6 ⇒ satisfies rule</a:t>
            </a:r>
            <a:endParaRPr lang="en-US" dirty="0">
              <a:solidFill>
                <a:schemeClr val="accent4">
                  <a:lumMod val="75000"/>
                </a:schemeClr>
              </a:solidFill>
              <a:ea typeface="+mn-ea"/>
            </a:endParaRPr>
          </a:p>
          <a:p>
            <a:pPr lvl="1"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+mn-ea"/>
              </a:rPr>
              <a:t>6 7 8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+mn-ea"/>
              </a:rPr>
              <a:t>⇒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+mn-ea"/>
              </a:rPr>
              <a:t>satisfies rule</a:t>
            </a:r>
            <a:endParaRPr lang="en-US" dirty="0">
              <a:solidFill>
                <a:schemeClr val="accent4">
                  <a:lumMod val="75000"/>
                </a:schemeClr>
              </a:solidFill>
              <a:ea typeface="+mn-ea"/>
            </a:endParaRPr>
          </a:p>
          <a:p>
            <a:pPr lvl="1"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+mn-ea"/>
              </a:rPr>
              <a:t>9 2 31 ⇒ does not satisfy rule</a:t>
            </a:r>
            <a:endParaRPr lang="en-US" dirty="0">
              <a:solidFill>
                <a:schemeClr val="accent4">
                  <a:lumMod val="75000"/>
                </a:schemeClr>
              </a:solidFill>
              <a:ea typeface="+mn-ea"/>
            </a:endParaRPr>
          </a:p>
          <a:p>
            <a:pPr lvl="1">
              <a:defRPr/>
            </a:pPr>
            <a:endParaRPr lang="en-US" dirty="0" smtClean="0">
              <a:solidFill>
                <a:schemeClr val="accent4">
                  <a:lumMod val="75000"/>
                </a:schemeClr>
              </a:solidFill>
              <a:ea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7529" y="1600203"/>
            <a:ext cx="5384800" cy="4525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Possible rules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3 consecutive single digits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3 consecutive integers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3 numbers in ascending order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3 numbers whose sum is less than 25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3 numbers &lt; 10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1, 4, or 6 in first column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+mn-ea"/>
              </a:rPr>
              <a:t>“yes” to first 3 sequences, “no” to all others</a:t>
            </a:r>
          </a:p>
          <a:p>
            <a:pPr lvl="1"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  <a:ea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21" y="4587499"/>
            <a:ext cx="6530742" cy="214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Domain-Appropriate Bias: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3"/>
            <a:ext cx="11176000" cy="4922143"/>
          </a:xfrm>
        </p:spPr>
        <p:txBody>
          <a:bodyPr>
            <a:normAutofit/>
          </a:bodyPr>
          <a:lstStyle/>
          <a:p>
            <a:r>
              <a:rPr lang="en-US" dirty="0" smtClean="0"/>
              <a:t>Architecture of primate visual system</a:t>
            </a:r>
          </a:p>
          <a:p>
            <a:pPr lvl="1"/>
            <a:r>
              <a:rPr lang="en-US" dirty="0" smtClean="0"/>
              <a:t>visual hierarchy</a:t>
            </a:r>
          </a:p>
          <a:p>
            <a:pPr lvl="1"/>
            <a:r>
              <a:rPr lang="en-US" dirty="0" smtClean="0"/>
              <a:t>transformation from simple, low-order</a:t>
            </a:r>
            <a:br>
              <a:rPr lang="en-US" dirty="0" smtClean="0"/>
            </a:br>
            <a:r>
              <a:rPr lang="en-US" dirty="0" smtClean="0"/>
              <a:t>features to complex, high-order features</a:t>
            </a:r>
          </a:p>
          <a:p>
            <a:pPr lvl="1"/>
            <a:r>
              <a:rPr lang="en-US" dirty="0" smtClean="0"/>
              <a:t>transformation from position-specific</a:t>
            </a:r>
            <a:br>
              <a:rPr lang="en-US" dirty="0" smtClean="0"/>
            </a:br>
            <a:r>
              <a:rPr lang="en-US" dirty="0" smtClean="0"/>
              <a:t>features to position-invariant features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72428" y="2847239"/>
            <a:ext cx="4255565" cy="3847467"/>
            <a:chOff x="8776409" y="1018677"/>
            <a:chExt cx="3110793" cy="31615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409" y="1018677"/>
              <a:ext cx="3110793" cy="286193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0243748" y="3800848"/>
              <a:ext cx="1615250" cy="379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dirty="0" smtClean="0"/>
                <a:t>source</a:t>
              </a:r>
              <a:r>
                <a:rPr lang="en-US" sz="1200" dirty="0"/>
                <a:t>: </a:t>
              </a:r>
              <a:r>
                <a:rPr lang="en-US" sz="1200" dirty="0" err="1" smtClean="0"/>
                <a:t>neuronresearch.net</a:t>
              </a:r>
              <a:r>
                <a:rPr lang="en-US" sz="1200" dirty="0" smtClean="0"/>
                <a:t>/vision</a:t>
              </a:r>
              <a:endParaRPr lang="en-US" sz="1200" dirty="0"/>
            </a:p>
          </p:txBody>
        </p:sp>
      </p:grpSp>
      <p:sp>
        <p:nvSpPr>
          <p:cNvPr id="10" name="Bent Arrow 9"/>
          <p:cNvSpPr/>
          <p:nvPr/>
        </p:nvSpPr>
        <p:spPr>
          <a:xfrm rot="10800000" flipV="1">
            <a:off x="6531405" y="1903343"/>
            <a:ext cx="5337316" cy="3731732"/>
          </a:xfrm>
          <a:prstGeom prst="bentArrow">
            <a:avLst>
              <a:gd name="adj1" fmla="val 14545"/>
              <a:gd name="adj2" fmla="val 20171"/>
              <a:gd name="adj3" fmla="val 28788"/>
              <a:gd name="adj4" fmla="val 24507"/>
            </a:avLst>
          </a:prstGeom>
          <a:solidFill>
            <a:srgbClr val="FFFF00">
              <a:alpha val="27000"/>
            </a:srgb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0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Domain-Appropriate Bias: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1371603"/>
            <a:ext cx="11176000" cy="492214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Convolutional nets</a:t>
            </a:r>
            <a:endParaRPr lang="en-US" dirty="0"/>
          </a:p>
          <a:p>
            <a:pPr lvl="1"/>
            <a:r>
              <a:rPr lang="en-US" dirty="0" smtClean="0"/>
              <a:t>spatial locality</a:t>
            </a:r>
          </a:p>
          <a:p>
            <a:pPr lvl="2"/>
            <a:r>
              <a:rPr lang="en-US" dirty="0" smtClean="0"/>
              <a:t>features at nearby locations in an image are most likely</a:t>
            </a:r>
            <a:br>
              <a:rPr lang="en-US" dirty="0" smtClean="0"/>
            </a:br>
            <a:r>
              <a:rPr lang="en-US" dirty="0" smtClean="0"/>
              <a:t>to have joint causes and consequences</a:t>
            </a:r>
          </a:p>
          <a:p>
            <a:pPr lvl="1"/>
            <a:r>
              <a:rPr lang="en-US" dirty="0" smtClean="0"/>
              <a:t>spatial position homogeneity</a:t>
            </a:r>
          </a:p>
          <a:p>
            <a:pPr lvl="2"/>
            <a:r>
              <a:rPr lang="en-US" dirty="0" smtClean="0"/>
              <a:t>features deemed significant in one region of an</a:t>
            </a:r>
            <a:br>
              <a:rPr lang="en-US" dirty="0" smtClean="0"/>
            </a:br>
            <a:r>
              <a:rPr lang="en-US" dirty="0" smtClean="0"/>
              <a:t> image are likely to be significant in others</a:t>
            </a:r>
          </a:p>
          <a:p>
            <a:pPr lvl="1"/>
            <a:r>
              <a:rPr lang="en-US" dirty="0" smtClean="0"/>
              <a:t>spatial scale homogeneity</a:t>
            </a:r>
          </a:p>
          <a:p>
            <a:pPr lvl="2"/>
            <a:r>
              <a:rPr lang="en-US" dirty="0" smtClean="0"/>
              <a:t>locality and position homogeneity should apply</a:t>
            </a:r>
            <a:br>
              <a:rPr lang="en-US" dirty="0" smtClean="0"/>
            </a:br>
            <a:r>
              <a:rPr lang="en-US" dirty="0" smtClean="0"/>
              <a:t>across a range of spatial scales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504084" y="4380613"/>
            <a:ext cx="4383118" cy="2190133"/>
            <a:chOff x="7504084" y="4380613"/>
            <a:chExt cx="4383118" cy="21901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4084" y="4380613"/>
              <a:ext cx="4383117" cy="198567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066511" y="6293747"/>
              <a:ext cx="18206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source: </a:t>
              </a:r>
              <a:r>
                <a:rPr lang="en-US" sz="1200" dirty="0" err="1" smtClean="0"/>
                <a:t>benanne.github.io</a:t>
              </a:r>
              <a:endParaRPr lang="en-US" sz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776409" y="1018677"/>
            <a:ext cx="3110793" cy="3181537"/>
            <a:chOff x="8776409" y="1018677"/>
            <a:chExt cx="3110793" cy="31815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409" y="1018677"/>
              <a:ext cx="3110793" cy="286193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9556051" y="3923215"/>
              <a:ext cx="23311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source</a:t>
              </a:r>
              <a:r>
                <a:rPr lang="en-US" sz="1200" dirty="0"/>
                <a:t>: </a:t>
              </a:r>
              <a:r>
                <a:rPr lang="en-US" sz="1200" dirty="0" err="1" smtClean="0"/>
                <a:t>neuronresearch.net</a:t>
              </a:r>
              <a:r>
                <a:rPr lang="en-US" sz="1200" dirty="0" smtClean="0"/>
                <a:t>/vision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4110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“What’s My Rule” For Machine Learning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136372" y="1210236"/>
          <a:ext cx="3919256" cy="3194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814"/>
                <a:gridCol w="979814"/>
                <a:gridCol w="979814"/>
                <a:gridCol w="979814"/>
              </a:tblGrid>
              <a:tr h="3495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x1</a:t>
                      </a:r>
                      <a:endParaRPr lang="en-US" sz="1800" dirty="0"/>
                    </a:p>
                  </a:txBody>
                  <a:tcPr marL="38869" marR="38869" marT="40329" marB="403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x2</a:t>
                      </a:r>
                      <a:endParaRPr lang="en-US" sz="1800" dirty="0"/>
                    </a:p>
                  </a:txBody>
                  <a:tcPr marL="38869" marR="38869" marT="40329" marB="403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x3</a:t>
                      </a:r>
                      <a:endParaRPr lang="en-US" sz="1800" dirty="0"/>
                    </a:p>
                  </a:txBody>
                  <a:tcPr marL="38869" marR="38869" marT="40329" marB="403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</a:t>
                      </a:r>
                      <a:endParaRPr lang="en-US" sz="1800" dirty="0"/>
                    </a:p>
                  </a:txBody>
                  <a:tcPr marL="38869" marR="38869" marT="40329" marB="40329"/>
                </a:tc>
              </a:tr>
              <a:tr h="34959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FF00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rgbClr val="00FF00"/>
                        </a:solidFill>
                      </a:endParaRPr>
                    </a:p>
                  </a:txBody>
                  <a:tcPr marL="38869" marR="38869" marT="40329" marB="40329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FF00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rgbClr val="00FF00"/>
                        </a:solidFill>
                      </a:endParaRPr>
                    </a:p>
                  </a:txBody>
                  <a:tcPr marL="38869" marR="38869" marT="40329" marB="40329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FF00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rgbClr val="00FF00"/>
                        </a:solidFill>
                      </a:endParaRPr>
                    </a:p>
                  </a:txBody>
                  <a:tcPr marL="38869" marR="38869" marT="40329" marB="40329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00FF00"/>
                        </a:solidFill>
                      </a:endParaRPr>
                    </a:p>
                  </a:txBody>
                  <a:tcPr marL="38869" marR="38869" marT="40329" marB="40329"/>
                </a:tc>
              </a:tr>
              <a:tr h="34959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38869" marR="38869" marT="40329" marB="40329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38869" marR="38869" marT="40329" marB="40329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38869" marR="38869" marT="40329" marB="40329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38869" marR="38869" marT="40329" marB="40329"/>
                </a:tc>
              </a:tr>
              <a:tr h="34959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38869" marR="38869" marT="40329" marB="40329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38869" marR="38869" marT="40329" marB="40329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38869" marR="38869" marT="40329" marB="40329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38869" marR="38869" marT="40329" marB="40329"/>
                </a:tc>
              </a:tr>
              <a:tr h="34959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00FF00"/>
                        </a:solidFill>
                      </a:endParaRPr>
                    </a:p>
                  </a:txBody>
                  <a:tcPr marL="38869" marR="38869" marT="40329" marB="40329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00FF00"/>
                        </a:solidFill>
                      </a:endParaRPr>
                    </a:p>
                  </a:txBody>
                  <a:tcPr marL="38869" marR="38869" marT="40329" marB="40329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00FF00"/>
                        </a:solidFill>
                      </a:endParaRPr>
                    </a:p>
                  </a:txBody>
                  <a:tcPr marL="38869" marR="38869" marT="40329" marB="40329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FF00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rgbClr val="00FF00"/>
                        </a:solidFill>
                      </a:endParaRPr>
                    </a:p>
                  </a:txBody>
                  <a:tcPr marL="38869" marR="38869" marT="40329" marB="40329"/>
                </a:tc>
              </a:tr>
              <a:tr h="3495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38869" marR="38869" marT="40329" marB="403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38869" marR="38869" marT="40329" marB="403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38869" marR="38869" marT="40329" marB="403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?</a:t>
                      </a:r>
                      <a:endParaRPr lang="en-US" sz="1800" dirty="0"/>
                    </a:p>
                  </a:txBody>
                  <a:tcPr marL="38869" marR="38869" marT="40329" marB="40329"/>
                </a:tc>
              </a:tr>
              <a:tr h="3495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38869" marR="38869" marT="40329" marB="403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38869" marR="38869" marT="40329" marB="403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38869" marR="38869" marT="40329" marB="403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?</a:t>
                      </a:r>
                    </a:p>
                  </a:txBody>
                  <a:tcPr marL="38869" marR="38869" marT="40329" marB="40329"/>
                </a:tc>
              </a:tr>
              <a:tr h="3495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38869" marR="38869" marT="40329" marB="403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38869" marR="38869" marT="40329" marB="403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38869" marR="38869" marT="40329" marB="403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?</a:t>
                      </a:r>
                    </a:p>
                  </a:txBody>
                  <a:tcPr marL="38869" marR="38869" marT="40329" marB="40329"/>
                </a:tc>
              </a:tr>
              <a:tr h="34959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38869" marR="38869" marT="40329" marB="403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38869" marR="38869" marT="40329" marB="403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L="38869" marR="38869" marT="40329" marB="4032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?</a:t>
                      </a:r>
                    </a:p>
                  </a:txBody>
                  <a:tcPr marL="38869" marR="38869" marT="40329" marB="40329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129118" y="4908177"/>
                <a:ext cx="7960379" cy="1882588"/>
              </a:xfrm>
            </p:spPr>
            <p:txBody>
              <a:bodyPr rtlCol="0">
                <a:normAutofit lnSpcReduction="10000"/>
              </a:bodyPr>
              <a:lstStyle/>
              <a:p>
                <a:pPr>
                  <a:defRPr/>
                </a:pP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  <a:ea typeface="+mn-ea"/>
                    <a:cs typeface="+mn-cs"/>
                  </a:rPr>
                  <a:t>16 possible rules (models)</a:t>
                </a:r>
              </a:p>
              <a:p>
                <a:pPr>
                  <a:defRPr/>
                </a:pPr>
                <a:endParaRPr lang="en-US" dirty="0">
                  <a:solidFill>
                    <a:schemeClr val="accent2">
                      <a:lumMod val="75000"/>
                    </a:schemeClr>
                  </a:solidFill>
                  <a:ea typeface="+mn-ea"/>
                  <a:cs typeface="+mn-cs"/>
                </a:endParaRPr>
              </a:p>
              <a:p>
                <a:pPr>
                  <a:defRPr/>
                </a:pP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  <a:ea typeface="+mn-ea"/>
                    <a:cs typeface="+mn-cs"/>
                  </a:rPr>
                  <a:t>With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  <a:ea typeface="+mn-ea"/>
                        <a:cs typeface="+mn-cs"/>
                      </a:rPr>
                      <m:t>𝒏</m:t>
                    </m:r>
                  </m:oMath>
                </a14:m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  <a:ea typeface="+mn-ea"/>
                    <a:cs typeface="+mn-cs"/>
                  </a:rPr>
                  <a:t> binary inputs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  <a:ea typeface="+mn-ea"/>
                        <a:cs typeface="+mn-cs"/>
                      </a:rPr>
                      <m:t>𝒑</m:t>
                    </m:r>
                  </m:oMath>
                </a14:m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  <a:ea typeface="+mn-ea"/>
                    <a:cs typeface="+mn-cs"/>
                  </a:rPr>
                  <a:t> training examples,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  <a:ea typeface="+mn-ea"/>
                            <a:cs typeface="+mn-cs"/>
                          </a:rPr>
                          <m:t>𝟐</m:t>
                        </m:r>
                      </m:e>
                      <m:sup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charset="0"/>
                                <a:ea typeface="+mn-ea"/>
                                <a:cs typeface="+mn-cs"/>
                              </a:rPr>
                              <m:t>𝒏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charset="0"/>
                            <a:ea typeface="+mn-ea"/>
                            <a:cs typeface="+mn-cs"/>
                          </a:rPr>
                          <m:t>𝒑</m:t>
                        </m:r>
                      </m:sup>
                    </m:sSup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  <a:ea typeface="+mn-ea"/>
                    <a:cs typeface="+mn-cs"/>
                  </a:rPr>
                  <a:t>possible models.</a:t>
                </a:r>
                <a:endParaRPr lang="en-US" dirty="0">
                  <a:solidFill>
                    <a:schemeClr val="accent2">
                      <a:lumMod val="75000"/>
                    </a:schemeClr>
                  </a:solidFill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129118" y="4908177"/>
                <a:ext cx="7960379" cy="1882588"/>
              </a:xfrm>
              <a:blipFill rotWithShape="0">
                <a:blip r:embed="rId2"/>
                <a:stretch>
                  <a:fillRect l="-1378" t="-4854" b="-4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936569" y="2990256"/>
            <a:ext cx="5300421" cy="1413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7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Model Space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54026" y="4859808"/>
            <a:ext cx="8135471" cy="168928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More data helps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In the limit of infinite data, look up table model is fine</a:t>
            </a:r>
            <a:endParaRPr lang="en-US" dirty="0">
              <a:ea typeface="+mn-ea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72118" y="1435347"/>
            <a:ext cx="5244353" cy="3227294"/>
          </a:xfrm>
          <a:prstGeom prst="ellipse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71" dirty="0">
              <a:solidFill>
                <a:srgbClr val="7030A0"/>
              </a:solidFill>
            </a:endParaRPr>
          </a:p>
        </p:txBody>
      </p:sp>
      <p:sp>
        <p:nvSpPr>
          <p:cNvPr id="98308" name="TextBox 7"/>
          <p:cNvSpPr txBox="1">
            <a:spLocks noChangeArrowheads="1"/>
          </p:cNvSpPr>
          <p:nvPr/>
        </p:nvSpPr>
        <p:spPr bwMode="auto">
          <a:xfrm>
            <a:off x="8583706" y="2645582"/>
            <a:ext cx="1560042" cy="67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en-US" sz="2118" dirty="0" smtClean="0">
                <a:solidFill>
                  <a:srgbClr val="3366FF"/>
                </a:solidFill>
              </a:rPr>
              <a:t>all </a:t>
            </a:r>
            <a:r>
              <a:rPr lang="en-US" sz="2118" dirty="0">
                <a:solidFill>
                  <a:srgbClr val="3366FF"/>
                </a:solidFill>
              </a:rPr>
              <a:t>possible</a:t>
            </a:r>
          </a:p>
          <a:p>
            <a:pPr eaLnBrk="1">
              <a:lnSpc>
                <a:spcPct val="90000"/>
              </a:lnSpc>
            </a:pPr>
            <a:r>
              <a:rPr lang="en-US" sz="2118" dirty="0">
                <a:solidFill>
                  <a:srgbClr val="3366FF"/>
                </a:solidFill>
              </a:rPr>
              <a:t>models</a:t>
            </a:r>
          </a:p>
        </p:txBody>
      </p:sp>
      <p:sp>
        <p:nvSpPr>
          <p:cNvPr id="9" name="Oval 8"/>
          <p:cNvSpPr/>
          <p:nvPr/>
        </p:nvSpPr>
        <p:spPr>
          <a:xfrm>
            <a:off x="4062457" y="1745503"/>
            <a:ext cx="4037933" cy="2428297"/>
          </a:xfrm>
          <a:prstGeom prst="ellipse">
            <a:avLst/>
          </a:prstGeom>
          <a:solidFill>
            <a:schemeClr val="bg1"/>
          </a:solidFill>
          <a:ln>
            <a:solidFill>
              <a:srgbClr val="FF6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7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89756" y="3069656"/>
            <a:ext cx="184731" cy="513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35" b="1" dirty="0">
              <a:solidFill>
                <a:srgbClr val="0F6FC6"/>
              </a:solidFill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4596187" y="2267676"/>
            <a:ext cx="1013419" cy="67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en-US" sz="2118" dirty="0">
                <a:solidFill>
                  <a:schemeClr val="tx1"/>
                </a:solidFill>
              </a:rPr>
              <a:t>correct</a:t>
            </a:r>
          </a:p>
          <a:p>
            <a:pPr eaLnBrk="1">
              <a:lnSpc>
                <a:spcPct val="90000"/>
              </a:lnSpc>
            </a:pPr>
            <a:r>
              <a:rPr lang="en-US" sz="2118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12" name="Oval 11"/>
          <p:cNvSpPr/>
          <p:nvPr/>
        </p:nvSpPr>
        <p:spPr>
          <a:xfrm>
            <a:off x="3944470" y="2040464"/>
            <a:ext cx="2218765" cy="1882588"/>
          </a:xfrm>
          <a:prstGeom prst="ellipse">
            <a:avLst/>
          </a:prstGeom>
          <a:noFill/>
          <a:ln>
            <a:solidFill>
              <a:srgbClr val="FF6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71" dirty="0">
              <a:solidFill>
                <a:srgbClr val="7030A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59823" y="2645582"/>
            <a:ext cx="134471" cy="134471"/>
          </a:xfrm>
          <a:prstGeom prst="ellips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71" dirty="0">
              <a:solidFill>
                <a:srgbClr val="7030A0"/>
              </a:solidFill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3272118" y="1251715"/>
            <a:ext cx="1407758" cy="9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en-US" sz="2118" dirty="0">
                <a:solidFill>
                  <a:srgbClr val="FF6600"/>
                </a:solidFill>
              </a:rPr>
              <a:t>models</a:t>
            </a:r>
            <a:br>
              <a:rPr lang="en-US" sz="2118" dirty="0">
                <a:solidFill>
                  <a:srgbClr val="FF6600"/>
                </a:solidFill>
              </a:rPr>
            </a:br>
            <a:r>
              <a:rPr lang="en-US" sz="2118" dirty="0">
                <a:solidFill>
                  <a:srgbClr val="FF6600"/>
                </a:solidFill>
              </a:rPr>
              <a:t>consistent</a:t>
            </a:r>
            <a:br>
              <a:rPr lang="en-US" sz="2118" dirty="0">
                <a:solidFill>
                  <a:srgbClr val="FF6600"/>
                </a:solidFill>
              </a:rPr>
            </a:br>
            <a:r>
              <a:rPr lang="en-US" sz="2118" dirty="0">
                <a:solidFill>
                  <a:srgbClr val="FF6600"/>
                </a:solidFill>
              </a:rPr>
              <a:t>with data</a:t>
            </a:r>
          </a:p>
        </p:txBody>
      </p:sp>
    </p:spTree>
    <p:extLst>
      <p:ext uri="{BB962C8B-B14F-4D97-AF65-F5344CB8AC3E}">
        <p14:creationId xmlns:p14="http://schemas.microsoft.com/office/powerpoint/2010/main" val="153274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Model Space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54026" y="4859808"/>
            <a:ext cx="8135471" cy="1689287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Restricting model class can help</a:t>
            </a:r>
          </a:p>
          <a:p>
            <a:pPr>
              <a:defRPr/>
            </a:pPr>
            <a:r>
              <a:rPr lang="en-US" dirty="0" smtClean="0"/>
              <a:t>Or it can hurt </a:t>
            </a:r>
          </a:p>
          <a:p>
            <a:pPr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Depends on whether restrictions are domain appropriate</a:t>
            </a:r>
          </a:p>
        </p:txBody>
      </p:sp>
      <p:sp>
        <p:nvSpPr>
          <p:cNvPr id="7" name="Oval 6"/>
          <p:cNvSpPr/>
          <p:nvPr/>
        </p:nvSpPr>
        <p:spPr>
          <a:xfrm>
            <a:off x="3272118" y="1435347"/>
            <a:ext cx="5244353" cy="3227294"/>
          </a:xfrm>
          <a:prstGeom prst="ellipse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71" dirty="0">
              <a:solidFill>
                <a:srgbClr val="7030A0"/>
              </a:solidFill>
            </a:endParaRPr>
          </a:p>
        </p:txBody>
      </p:sp>
      <p:sp>
        <p:nvSpPr>
          <p:cNvPr id="98308" name="TextBox 7"/>
          <p:cNvSpPr txBox="1">
            <a:spLocks noChangeArrowheads="1"/>
          </p:cNvSpPr>
          <p:nvPr/>
        </p:nvSpPr>
        <p:spPr bwMode="auto">
          <a:xfrm>
            <a:off x="8583706" y="2645582"/>
            <a:ext cx="1560042" cy="67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en-US" sz="2118" dirty="0" smtClean="0">
                <a:solidFill>
                  <a:srgbClr val="3366FF"/>
                </a:solidFill>
              </a:rPr>
              <a:t>all </a:t>
            </a:r>
            <a:r>
              <a:rPr lang="en-US" sz="2118" dirty="0">
                <a:solidFill>
                  <a:srgbClr val="3366FF"/>
                </a:solidFill>
              </a:rPr>
              <a:t>possible</a:t>
            </a:r>
          </a:p>
          <a:p>
            <a:pPr eaLnBrk="1">
              <a:lnSpc>
                <a:spcPct val="90000"/>
              </a:lnSpc>
            </a:pPr>
            <a:r>
              <a:rPr lang="en-US" sz="2118" dirty="0">
                <a:solidFill>
                  <a:srgbClr val="3366FF"/>
                </a:solidFill>
              </a:rPr>
              <a:t>models</a:t>
            </a:r>
          </a:p>
        </p:txBody>
      </p:sp>
      <p:sp>
        <p:nvSpPr>
          <p:cNvPr id="9" name="Oval 8"/>
          <p:cNvSpPr/>
          <p:nvPr/>
        </p:nvSpPr>
        <p:spPr>
          <a:xfrm>
            <a:off x="3944470" y="2040464"/>
            <a:ext cx="2218765" cy="1882588"/>
          </a:xfrm>
          <a:prstGeom prst="ellipse">
            <a:avLst/>
          </a:prstGeom>
          <a:solidFill>
            <a:schemeClr val="bg1"/>
          </a:solidFill>
          <a:ln>
            <a:solidFill>
              <a:srgbClr val="FF6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71" dirty="0">
              <a:solidFill>
                <a:srgbClr val="7030A0"/>
              </a:solidFill>
            </a:endParaRPr>
          </a:p>
        </p:txBody>
      </p:sp>
      <p:sp>
        <p:nvSpPr>
          <p:cNvPr id="98310" name="TextBox 9"/>
          <p:cNvSpPr txBox="1">
            <a:spLocks noChangeArrowheads="1"/>
          </p:cNvSpPr>
          <p:nvPr/>
        </p:nvSpPr>
        <p:spPr bwMode="auto">
          <a:xfrm>
            <a:off x="6559639" y="2925191"/>
            <a:ext cx="1300356" cy="9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en-US" sz="2118" dirty="0">
                <a:solidFill>
                  <a:srgbClr val="840086"/>
                </a:solidFill>
              </a:rPr>
              <a:t>restricted</a:t>
            </a:r>
            <a:br>
              <a:rPr lang="en-US" sz="2118" dirty="0">
                <a:solidFill>
                  <a:srgbClr val="840086"/>
                </a:solidFill>
              </a:rPr>
            </a:br>
            <a:r>
              <a:rPr lang="en-US" sz="2118" dirty="0">
                <a:solidFill>
                  <a:srgbClr val="840086"/>
                </a:solidFill>
              </a:rPr>
              <a:t>model</a:t>
            </a:r>
          </a:p>
          <a:p>
            <a:pPr eaLnBrk="1">
              <a:lnSpc>
                <a:spcPct val="90000"/>
              </a:lnSpc>
            </a:pPr>
            <a:r>
              <a:rPr lang="en-US" sz="2118" dirty="0">
                <a:solidFill>
                  <a:srgbClr val="840086"/>
                </a:solidFill>
              </a:rPr>
              <a:t>class</a:t>
            </a:r>
          </a:p>
        </p:txBody>
      </p:sp>
      <p:sp>
        <p:nvSpPr>
          <p:cNvPr id="11" name="Oval 10"/>
          <p:cNvSpPr/>
          <p:nvPr/>
        </p:nvSpPr>
        <p:spPr>
          <a:xfrm>
            <a:off x="5470090" y="1994009"/>
            <a:ext cx="2603107" cy="2147589"/>
          </a:xfrm>
          <a:prstGeom prst="ellipse">
            <a:avLst/>
          </a:prstGeom>
          <a:noFill/>
          <a:ln>
            <a:solidFill>
              <a:srgbClr val="810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71" dirty="0">
              <a:solidFill>
                <a:srgbClr val="7030A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59823" y="2645582"/>
            <a:ext cx="134471" cy="134471"/>
          </a:xfrm>
          <a:prstGeom prst="ellips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71" dirty="0">
              <a:solidFill>
                <a:srgbClr val="7030A0"/>
              </a:solidFill>
            </a:endParaRPr>
          </a:p>
        </p:txBody>
      </p:sp>
      <p:sp>
        <p:nvSpPr>
          <p:cNvPr id="98314" name="TextBox 13"/>
          <p:cNvSpPr txBox="1">
            <a:spLocks noChangeArrowheads="1"/>
          </p:cNvSpPr>
          <p:nvPr/>
        </p:nvSpPr>
        <p:spPr bwMode="auto">
          <a:xfrm>
            <a:off x="4596187" y="2267676"/>
            <a:ext cx="1013419" cy="67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en-US" sz="2118" dirty="0">
                <a:solidFill>
                  <a:schemeClr val="tx1"/>
                </a:solidFill>
              </a:rPr>
              <a:t>correct</a:t>
            </a:r>
          </a:p>
          <a:p>
            <a:pPr eaLnBrk="1">
              <a:lnSpc>
                <a:spcPct val="90000"/>
              </a:lnSpc>
            </a:pPr>
            <a:r>
              <a:rPr lang="en-US" sz="2118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12" name="Oval 11"/>
          <p:cNvSpPr/>
          <p:nvPr/>
        </p:nvSpPr>
        <p:spPr>
          <a:xfrm>
            <a:off x="5604561" y="2258411"/>
            <a:ext cx="1051815" cy="892449"/>
          </a:xfrm>
          <a:prstGeom prst="ellipse">
            <a:avLst/>
          </a:prstGeom>
          <a:noFill/>
          <a:ln>
            <a:solidFill>
              <a:srgbClr val="8100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7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89756" y="3069656"/>
            <a:ext cx="184731" cy="513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35" b="1" dirty="0">
              <a:solidFill>
                <a:srgbClr val="0F6FC6"/>
              </a:solidFill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72118" y="1251715"/>
            <a:ext cx="1407758" cy="9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en-US" sz="2118">
                <a:solidFill>
                  <a:srgbClr val="FF6600"/>
                </a:solidFill>
              </a:rPr>
              <a:t>models</a:t>
            </a:r>
            <a:br>
              <a:rPr lang="en-US" sz="2118">
                <a:solidFill>
                  <a:srgbClr val="FF6600"/>
                </a:solidFill>
              </a:rPr>
            </a:br>
            <a:r>
              <a:rPr lang="en-US" sz="2118">
                <a:solidFill>
                  <a:srgbClr val="FF6600"/>
                </a:solidFill>
              </a:rPr>
              <a:t>consistent</a:t>
            </a:r>
            <a:br>
              <a:rPr lang="en-US" sz="2118">
                <a:solidFill>
                  <a:srgbClr val="FF6600"/>
                </a:solidFill>
              </a:rPr>
            </a:br>
            <a:r>
              <a:rPr lang="en-US" sz="2118">
                <a:solidFill>
                  <a:srgbClr val="FF6600"/>
                </a:solidFill>
              </a:rPr>
              <a:t>with data</a:t>
            </a:r>
          </a:p>
        </p:txBody>
      </p:sp>
    </p:spTree>
    <p:extLst>
      <p:ext uri="{BB962C8B-B14F-4D97-AF65-F5344CB8AC3E}">
        <p14:creationId xmlns:p14="http://schemas.microsoft.com/office/powerpoint/2010/main" val="141122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-4.375E-6 0.209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6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/>
      <p:bldP spid="11" grpId="0" animBg="1"/>
      <p:bldP spid="11" grpId="1" animBg="1"/>
      <p:bldP spid="12" grpId="1" animBg="1"/>
      <p:bldP spid="1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Restricting Models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Models range in their flexibility to fit arbitrary data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24946" y="3817692"/>
            <a:ext cx="7942109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809473" y="4030396"/>
            <a:ext cx="8739098" cy="2807948"/>
            <a:chOff x="1809473" y="4030396"/>
            <a:chExt cx="8739098" cy="2807948"/>
          </a:xfrm>
        </p:grpSpPr>
        <p:sp>
          <p:nvSpPr>
            <p:cNvPr id="10" name="TextBox 9"/>
            <p:cNvSpPr txBox="1"/>
            <p:nvPr/>
          </p:nvSpPr>
          <p:spPr>
            <a:xfrm>
              <a:off x="8073726" y="4030396"/>
              <a:ext cx="2474845" cy="280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6" b="1" dirty="0">
                  <a:solidFill>
                    <a:srgbClr val="0F6FC6"/>
                  </a:solidFill>
                </a:rPr>
                <a:t>complex model</a:t>
              </a:r>
            </a:p>
            <a:p>
              <a:pPr algn="ctr"/>
              <a:endParaRPr lang="en-US" sz="2206" b="1" dirty="0">
                <a:solidFill>
                  <a:srgbClr val="0F6FC6"/>
                </a:solidFill>
              </a:endParaRPr>
            </a:p>
            <a:p>
              <a:pPr algn="ctr"/>
              <a:r>
                <a:rPr lang="en-US" sz="2206" b="1" dirty="0">
                  <a:solidFill>
                    <a:srgbClr val="0F6FC6"/>
                  </a:solidFill>
                </a:rPr>
                <a:t>unconstrained</a:t>
              </a:r>
            </a:p>
            <a:p>
              <a:pPr algn="ctr"/>
              <a:endParaRPr lang="en-US" sz="2206" b="1" dirty="0">
                <a:solidFill>
                  <a:srgbClr val="0F6FC6"/>
                </a:solidFill>
              </a:endParaRPr>
            </a:p>
            <a:p>
              <a:pPr algn="ctr"/>
              <a:r>
                <a:rPr lang="en-US" sz="2206" b="1" dirty="0">
                  <a:solidFill>
                    <a:srgbClr val="0F6FC6"/>
                  </a:solidFill>
                </a:rPr>
                <a:t>large capacity may</a:t>
              </a:r>
              <a:br>
                <a:rPr lang="en-US" sz="2206" b="1" dirty="0">
                  <a:solidFill>
                    <a:srgbClr val="0F6FC6"/>
                  </a:solidFill>
                </a:rPr>
              </a:br>
              <a:r>
                <a:rPr lang="en-US" sz="2206" b="1" dirty="0">
                  <a:solidFill>
                    <a:srgbClr val="0F6FC6"/>
                  </a:solidFill>
                </a:rPr>
                <a:t>allow it to </a:t>
              </a:r>
              <a:r>
                <a:rPr lang="en-US" sz="2206" b="1" dirty="0" smtClean="0">
                  <a:solidFill>
                    <a:srgbClr val="0F6FC6"/>
                  </a:solidFill>
                </a:rPr>
                <a:t>fit quirks</a:t>
              </a:r>
              <a:r>
                <a:rPr lang="en-US" sz="2206" b="1" dirty="0">
                  <a:solidFill>
                    <a:srgbClr val="0F6FC6"/>
                  </a:solidFill>
                </a:rPr>
                <a:t/>
              </a:r>
              <a:br>
                <a:rPr lang="en-US" sz="2206" b="1" dirty="0">
                  <a:solidFill>
                    <a:srgbClr val="0F6FC6"/>
                  </a:solidFill>
                </a:rPr>
              </a:br>
              <a:r>
                <a:rPr lang="en-US" sz="2206" b="1" dirty="0" smtClean="0">
                  <a:solidFill>
                    <a:srgbClr val="0F6FC6"/>
                  </a:solidFill>
                </a:rPr>
                <a:t>in data </a:t>
              </a:r>
              <a:r>
                <a:rPr lang="en-US" sz="2206" b="1" dirty="0">
                  <a:solidFill>
                    <a:srgbClr val="0F6FC6"/>
                  </a:solidFill>
                </a:rPr>
                <a:t>and fail to</a:t>
              </a:r>
            </a:p>
            <a:p>
              <a:pPr algn="ctr"/>
              <a:r>
                <a:rPr lang="en-US" sz="2206" b="1" dirty="0">
                  <a:solidFill>
                    <a:srgbClr val="0F6FC6"/>
                  </a:solidFill>
                </a:rPr>
                <a:t>capture regularities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09473" y="4030396"/>
              <a:ext cx="2401555" cy="280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6" b="1" dirty="0">
                  <a:solidFill>
                    <a:srgbClr val="0F6FC6"/>
                  </a:solidFill>
                </a:rPr>
                <a:t>simple model</a:t>
              </a:r>
            </a:p>
            <a:p>
              <a:pPr algn="ctr"/>
              <a:endParaRPr lang="en-US" sz="2206" b="1" dirty="0">
                <a:solidFill>
                  <a:srgbClr val="0F6FC6"/>
                </a:solidFill>
              </a:endParaRPr>
            </a:p>
            <a:p>
              <a:pPr algn="ctr"/>
              <a:r>
                <a:rPr lang="en-US" sz="2206" b="1" dirty="0">
                  <a:solidFill>
                    <a:srgbClr val="0F6FC6"/>
                  </a:solidFill>
                </a:rPr>
                <a:t>constrained</a:t>
              </a:r>
            </a:p>
            <a:p>
              <a:pPr algn="ctr"/>
              <a:endParaRPr lang="en-US" sz="2206" b="1" dirty="0">
                <a:solidFill>
                  <a:srgbClr val="0F6FC6"/>
                </a:solidFill>
              </a:endParaRPr>
            </a:p>
            <a:p>
              <a:pPr algn="ctr"/>
              <a:r>
                <a:rPr lang="en-US" sz="2206" b="1" dirty="0">
                  <a:solidFill>
                    <a:srgbClr val="0F6FC6"/>
                  </a:solidFill>
                </a:rPr>
                <a:t>small capacity may</a:t>
              </a:r>
              <a:br>
                <a:rPr lang="en-US" sz="2206" b="1" dirty="0">
                  <a:solidFill>
                    <a:srgbClr val="0F6FC6"/>
                  </a:solidFill>
                </a:rPr>
              </a:br>
              <a:r>
                <a:rPr lang="en-US" sz="2206" b="1" dirty="0">
                  <a:solidFill>
                    <a:srgbClr val="0F6FC6"/>
                  </a:solidFill>
                </a:rPr>
                <a:t>prevent it from </a:t>
              </a:r>
              <a:br>
                <a:rPr lang="en-US" sz="2206" b="1" dirty="0">
                  <a:solidFill>
                    <a:srgbClr val="0F6FC6"/>
                  </a:solidFill>
                </a:rPr>
              </a:br>
              <a:r>
                <a:rPr lang="en-US" sz="2206" b="1" dirty="0">
                  <a:solidFill>
                    <a:srgbClr val="0F6FC6"/>
                  </a:solidFill>
                </a:rPr>
                <a:t>representing all</a:t>
              </a:r>
              <a:br>
                <a:rPr lang="en-US" sz="2206" b="1" dirty="0">
                  <a:solidFill>
                    <a:srgbClr val="0F6FC6"/>
                  </a:solidFill>
                </a:rPr>
              </a:br>
              <a:r>
                <a:rPr lang="en-US" sz="2206" b="1" dirty="0">
                  <a:solidFill>
                    <a:srgbClr val="0F6FC6"/>
                  </a:solidFill>
                </a:rPr>
                <a:t>structure in data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117582" y="4042922"/>
            <a:ext cx="7989233" cy="1110689"/>
            <a:chOff x="2117582" y="4042922"/>
            <a:chExt cx="7989233" cy="1110689"/>
          </a:xfrm>
        </p:grpSpPr>
        <p:sp>
          <p:nvSpPr>
            <p:cNvPr id="34" name="TextBox 33"/>
            <p:cNvSpPr txBox="1"/>
            <p:nvPr/>
          </p:nvSpPr>
          <p:spPr>
            <a:xfrm>
              <a:off x="8356784" y="4042922"/>
              <a:ext cx="1750031" cy="1110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6" b="1" dirty="0">
                  <a:solidFill>
                    <a:srgbClr val="0F6FC6"/>
                  </a:solidFill>
                </a:rPr>
                <a:t>low bias</a:t>
              </a:r>
            </a:p>
            <a:p>
              <a:endParaRPr lang="en-US" sz="2206" b="1" dirty="0">
                <a:solidFill>
                  <a:srgbClr val="0F6FC6"/>
                </a:solidFill>
              </a:endParaRPr>
            </a:p>
            <a:p>
              <a:pPr algn="ctr"/>
              <a:r>
                <a:rPr lang="en-US" sz="2206" b="1" dirty="0">
                  <a:solidFill>
                    <a:srgbClr val="0F6FC6"/>
                  </a:solidFill>
                </a:rPr>
                <a:t>high variance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17582" y="4042922"/>
              <a:ext cx="1672830" cy="1110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6" b="1" dirty="0">
                  <a:solidFill>
                    <a:srgbClr val="0F6FC6"/>
                  </a:solidFill>
                </a:rPr>
                <a:t>high bias</a:t>
              </a:r>
            </a:p>
            <a:p>
              <a:endParaRPr lang="en-US" sz="2206" b="1" dirty="0">
                <a:solidFill>
                  <a:srgbClr val="0F6FC6"/>
                </a:solidFill>
              </a:endParaRPr>
            </a:p>
            <a:p>
              <a:pPr algn="ctr"/>
              <a:r>
                <a:rPr lang="en-US" sz="2206" b="1" dirty="0">
                  <a:solidFill>
                    <a:srgbClr val="0F6FC6"/>
                  </a:solidFill>
                </a:rPr>
                <a:t>low variance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517" y="1962212"/>
            <a:ext cx="7942109" cy="1659449"/>
          </a:xfrm>
          <a:prstGeom prst="rect">
            <a:avLst/>
          </a:prstGeom>
        </p:spPr>
      </p:pic>
      <p:pic>
        <p:nvPicPr>
          <p:cNvPr id="39" name="Picture 38" descr="Screen Shot 2015-02-03 at 11.36.04 P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7645" y="1868451"/>
            <a:ext cx="7956711" cy="17556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9473" y="5272620"/>
            <a:ext cx="9283147" cy="1709530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5085566"/>
            <a:ext cx="11176000" cy="1040599"/>
          </a:xfrm>
        </p:spPr>
        <p:txBody>
          <a:bodyPr/>
          <a:lstStyle/>
          <a:p>
            <a:r>
              <a:rPr lang="en-US" dirty="0" smtClean="0"/>
              <a:t>Regardless of training sample, or size of training sample, model will produce consistent errors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9" y="2251592"/>
            <a:ext cx="11493753" cy="235481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517900" y="2374900"/>
            <a:ext cx="1983489" cy="2017218"/>
            <a:chOff x="3517900" y="2374900"/>
            <a:chExt cx="1983489" cy="2017218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3517900" y="2374900"/>
              <a:ext cx="0" cy="73660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5501389" y="3342808"/>
              <a:ext cx="0" cy="72702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549513" y="3588686"/>
              <a:ext cx="0" cy="803432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015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4" y="5120640"/>
            <a:ext cx="11176000" cy="1005526"/>
          </a:xfrm>
        </p:spPr>
        <p:txBody>
          <a:bodyPr/>
          <a:lstStyle/>
          <a:p>
            <a:r>
              <a:rPr lang="en-US" dirty="0" smtClean="0"/>
              <a:t>Different samples of training data yield different model fits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27" y="2247784"/>
            <a:ext cx="11521547" cy="236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Formalizing Bias and Variance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data set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𝓓</m:t>
                    </m:r>
                    <m:r>
                      <a:rPr lang="en-US" b="1" i="1" smtClean="0">
                        <a:latin typeface="Cambria Math" charset="0"/>
                      </a:rPr>
                      <m:t>={</m:t>
                    </m:r>
                    <m:d>
                      <m:d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charset="0"/>
                      </a:rPr>
                      <m:t>, …, </m:t>
                    </m:r>
                    <m:d>
                      <m:d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charset="0"/>
                              </a:rPr>
                              <m:t>𝑵</m:t>
                            </m:r>
                          </m:sub>
                        </m:sSub>
                        <m:r>
                          <a:rPr lang="en-US" b="1" i="1" smtClean="0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charset="0"/>
                              </a:rPr>
                              <m:t>𝑵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And model built from data set,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mr-I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𝒙</m:t>
                        </m:r>
                        <m:r>
                          <a:rPr lang="en-US" i="1">
                            <a:latin typeface="Cambria Math" charset="0"/>
                          </a:rPr>
                          <m:t>;</m:t>
                        </m:r>
                        <m:r>
                          <a:rPr lang="en-US" i="1">
                            <a:latin typeface="Cambria Math" charset="0"/>
                          </a:rPr>
                          <m:t>𝓓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We can evaluate the effectiveness of the model using mean squared error: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charset="0"/>
                      </a:rPr>
                      <m:t>MSE</m:t>
                    </m:r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mr-IN" b="1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𝑦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b="0" i="1">
                                    <a:latin typeface="Cambria Math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mr-IN" b="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𝒙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;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𝓓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1" i="1" smtClean="0">
                                <a:latin typeface="Cambria Math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with constant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𝓓</m:t>
                        </m:r>
                      </m:e>
                    </m:d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𝑵</m:t>
                    </m:r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4" t="-1154" b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5687" y="4644009"/>
                <a:ext cx="4767139" cy="7171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50" b="1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MSE</m:t>
                      </m:r>
                      <m:r>
                        <a:rPr lang="en-US" sz="2650" b="1" i="1">
                          <a:solidFill>
                            <a:schemeClr val="accent2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650" b="1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650" b="1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𝑬</m:t>
                          </m:r>
                        </m:e>
                        <m:sub>
                          <m:r>
                            <a:rPr lang="en-US" sz="2650" b="1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2650" b="1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650" b="1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en-US" sz="265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65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mr-IN" sz="2650" b="1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50" b="1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mr-IN" sz="265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50" b="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</a:rPr>
                                    <m:t>𝑦</m:t>
                                  </m:r>
                                  <m:r>
                                    <a:rPr lang="en-US" sz="2650" b="1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sz="265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mr-IN" sz="265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5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</a:rPr>
                                        <m:t>𝒙</m:t>
                                      </m:r>
                                      <m:r>
                                        <a:rPr lang="en-US" sz="265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</a:rPr>
                                        <m:t>;</m:t>
                                      </m:r>
                                      <m:r>
                                        <a:rPr lang="en-US" sz="265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</a:rPr>
                                        <m:t>𝓓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650" b="1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65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87" y="4644009"/>
                <a:ext cx="4767139" cy="71711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0478" y="4645696"/>
                <a:ext cx="5008551" cy="7171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50" b="1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MSE</m:t>
                      </m:r>
                      <m:r>
                        <a:rPr lang="en-US" sz="2650" b="1" i="1">
                          <a:solidFill>
                            <a:schemeClr val="accent2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650" b="1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650" b="1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𝑬</m:t>
                          </m:r>
                        </m:e>
                        <m:sub>
                          <m:r>
                            <a:rPr lang="en-US" sz="2650" b="1" i="1" smtClean="0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2650" b="1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650" b="1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en-US" sz="265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650" b="1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𝒚</m:t>
                              </m:r>
                              <m:r>
                                <a:rPr lang="en-US" sz="265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65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𝓓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mr-IN" sz="2650" b="1" i="1">
                              <a:solidFill>
                                <a:schemeClr val="accent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50" b="1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mr-IN" sz="265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50" b="1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</a:rPr>
                                    <m:t>𝒚</m:t>
                                  </m:r>
                                  <m:r>
                                    <a:rPr lang="en-US" sz="2650" b="1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sz="265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mr-IN" sz="265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5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</a:rPr>
                                        <m:t>𝒙</m:t>
                                      </m:r>
                                      <m:r>
                                        <a:rPr lang="en-US" sz="265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</a:rPr>
                                        <m:t>;</m:t>
                                      </m:r>
                                      <m:r>
                                        <a:rPr lang="en-US" sz="265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</a:rPr>
                                        <m:t>𝓓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650" b="1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65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78" y="4645696"/>
                <a:ext cx="5008551" cy="7171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9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theme/theme1.xml><?xml version="1.0" encoding="utf-8"?>
<a:theme xmlns:a="http://schemas.openxmlformats.org/drawingml/2006/main" name="Default2015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0800">
          <a:solidFill>
            <a:srgbClr val="FF00FF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80027</TotalTime>
  <Words>1168</Words>
  <Application>Microsoft Macintosh PowerPoint</Application>
  <PresentationFormat>Widescreen</PresentationFormat>
  <Paragraphs>300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Cambria Math</vt:lpstr>
      <vt:lpstr>Mangal</vt:lpstr>
      <vt:lpstr>ＭＳ Ｐゴシック</vt:lpstr>
      <vt:lpstr>Wingdings</vt:lpstr>
      <vt:lpstr>Arial</vt:lpstr>
      <vt:lpstr>Default2015</vt:lpstr>
      <vt:lpstr>Bias and Variance (Machine Learning 101)</vt:lpstr>
      <vt:lpstr>Learning Is Impossible</vt:lpstr>
      <vt:lpstr>“What’s My Rule” For Machine Learning</vt:lpstr>
      <vt:lpstr>Model Space</vt:lpstr>
      <vt:lpstr>Model Space</vt:lpstr>
      <vt:lpstr>Restricting Models</vt:lpstr>
      <vt:lpstr>Bias</vt:lpstr>
      <vt:lpstr>Variance</vt:lpstr>
      <vt:lpstr>Formalizing Bias and Variance</vt:lpstr>
      <vt:lpstr>PowerPoint Presentation</vt:lpstr>
      <vt:lpstr>Bias-Variance Trade Off</vt:lpstr>
      <vt:lpstr>PowerPoint Presentation</vt:lpstr>
      <vt:lpstr>Bias-Variance Trade Off Is Revealed Via Test Set Not Training Set</vt:lpstr>
      <vt:lpstr>Bias-Variance Trade Off Is Revealed Via Test Set Not Training Set</vt:lpstr>
      <vt:lpstr>Back To The Venn Diagram…</vt:lpstr>
      <vt:lpstr>Current Perspective In Machine Learning</vt:lpstr>
      <vt:lpstr>Scaling  Function</vt:lpstr>
      <vt:lpstr>The Challenge To AI</vt:lpstr>
      <vt:lpstr>Solution To Scaling Dilemma</vt:lpstr>
      <vt:lpstr>Example Of Domain-Appropriate Bias: Vision</vt:lpstr>
      <vt:lpstr>Example Of Domain-Appropriate Bias: Vision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C. Mozer</dc:creator>
  <cp:keywords/>
  <dc:description/>
  <cp:lastModifiedBy>Michael C Mozer</cp:lastModifiedBy>
  <cp:revision>3653</cp:revision>
  <cp:lastPrinted>2016-03-26T19:02:22Z</cp:lastPrinted>
  <dcterms:created xsi:type="dcterms:W3CDTF">2015-11-30T16:35:29Z</dcterms:created>
  <dcterms:modified xsi:type="dcterms:W3CDTF">2017-09-21T06:15:35Z</dcterms:modified>
  <cp:category/>
</cp:coreProperties>
</file>