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2F259-7308-884E-ADF0-44DD6D8CF71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7C532-2799-AF42-A720-7751F83E1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2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chrome://net-internals/#</a:t>
            </a:r>
            <a:r>
              <a:rPr lang="en-US" dirty="0" err="1" smtClean="0"/>
              <a:t>hsts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7C532-2799-AF42-A720-7751F83E1C6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5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511806-2F80-B240-8D49-255217718D7E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90C6BC-D9E2-C645-9016-F77DAE765D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oughtcrime.org/software/sslstrip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SSL and advanced </a:t>
            </a:r>
            <a:r>
              <a:rPr lang="en-US" dirty="0" err="1" smtClean="0"/>
              <a:t>mitm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Black</a:t>
            </a:r>
          </a:p>
          <a:p>
            <a:r>
              <a:rPr lang="en-US" dirty="0" smtClean="0"/>
              <a:t>CU Hacking Club</a:t>
            </a:r>
          </a:p>
          <a:p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61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52"/>
    </mc:Choice>
    <mc:Fallback>
      <p:transition xmlns:p14="http://schemas.microsoft.com/office/powerpoint/2010/main" spd="slow" advTm="325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SSL (but not really)</a:t>
            </a:r>
            <a:endParaRPr lang="en-US" dirty="0"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4694" y="3524250"/>
            <a:ext cx="48102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4C7C8B"/>
                </a:solidFill>
              </a:rPr>
              <a:t>C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219200" y="1981200"/>
            <a:ext cx="58559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340108" y="1604753"/>
            <a:ext cx="1202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SSL Hello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1219200" y="2957513"/>
            <a:ext cx="58559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592810" y="2569068"/>
            <a:ext cx="5054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 smtClean="0"/>
              <a:t>pk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176338" y="4167188"/>
            <a:ext cx="58988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872333" y="3721177"/>
            <a:ext cx="2352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(</a:t>
            </a:r>
            <a:r>
              <a:rPr lang="en-US" dirty="0" err="1"/>
              <a:t>K</a:t>
            </a:r>
            <a:r>
              <a:rPr lang="en-US" baseline="-25000" dirty="0" err="1"/>
              <a:t>enc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mac</a:t>
            </a:r>
            <a:r>
              <a:rPr lang="en-US" dirty="0"/>
              <a:t>) under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143000" y="5995988"/>
            <a:ext cx="59321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78823" y="5629276"/>
            <a:ext cx="2346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CC# under (</a:t>
            </a:r>
            <a:r>
              <a:rPr lang="en-US" dirty="0" err="1"/>
              <a:t>K</a:t>
            </a:r>
            <a:r>
              <a:rPr lang="en-US" baseline="-25000" dirty="0" err="1"/>
              <a:t>enc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mac</a:t>
            </a:r>
            <a:r>
              <a:rPr lang="en-US" dirty="0"/>
              <a:t>) 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1219200" y="5091113"/>
            <a:ext cx="58559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588501" y="4724399"/>
            <a:ext cx="301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dirty="0"/>
              <a:t>“</a:t>
            </a:r>
            <a:r>
              <a:rPr lang="en-US" dirty="0"/>
              <a:t>Welcome</a:t>
            </a:r>
            <a:r>
              <a:rPr lang="ja-JP" altLang="en-US" dirty="0"/>
              <a:t>”</a:t>
            </a:r>
            <a:r>
              <a:rPr lang="en-US" dirty="0"/>
              <a:t> under (</a:t>
            </a:r>
            <a:r>
              <a:rPr lang="en-US" dirty="0" err="1"/>
              <a:t>K</a:t>
            </a:r>
            <a:r>
              <a:rPr lang="en-US" baseline="-25000" dirty="0" err="1"/>
              <a:t>enc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mac</a:t>
            </a:r>
            <a:r>
              <a:rPr lang="en-US" dirty="0"/>
              <a:t>) 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8031728" y="3505733"/>
            <a:ext cx="45837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4C7C8B"/>
                </a:solidFill>
              </a:rPr>
              <a:t>S</a:t>
            </a:r>
            <a:endParaRPr lang="en-US" sz="3200" dirty="0">
              <a:solidFill>
                <a:srgbClr val="4C7C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9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(but not really)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Key crypto used to bootstrap faster symmetric crypto</a:t>
            </a:r>
          </a:p>
          <a:p>
            <a:endParaRPr lang="en-US" dirty="0"/>
          </a:p>
          <a:p>
            <a:r>
              <a:rPr lang="en-US" dirty="0" smtClean="0"/>
              <a:t>Note we used symmetric encryption, MACs, public-key encryption</a:t>
            </a:r>
          </a:p>
          <a:p>
            <a:pPr lvl="1"/>
            <a:r>
              <a:rPr lang="en-US" dirty="0" smtClean="0"/>
              <a:t>But not signatures (yet)</a:t>
            </a:r>
          </a:p>
          <a:p>
            <a:endParaRPr lang="en-US" dirty="0"/>
          </a:p>
          <a:p>
            <a:r>
              <a:rPr lang="en-US" dirty="0" smtClean="0"/>
              <a:t>But what’s the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MitM Attack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1325" y="3524250"/>
            <a:ext cx="48102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4C7C8B"/>
                </a:solidFill>
              </a:rPr>
              <a:t>C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45000" y="35052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376293" y="3505200"/>
            <a:ext cx="45837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4C7C8B"/>
                </a:solidFill>
              </a:rPr>
              <a:t>S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219200" y="1981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41525" y="16383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hello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181600" y="19431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216650" y="16002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hello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5181600" y="29575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092825" y="25908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pk</a:t>
            </a:r>
            <a:r>
              <a:rPr lang="en-US" baseline="-25000"/>
              <a:t>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1219200" y="29575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130425" y="2590800"/>
            <a:ext cx="493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pk</a:t>
            </a:r>
            <a:r>
              <a:rPr lang="en-US" baseline="-25000"/>
              <a:t>A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219200" y="416718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217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under pk</a:t>
            </a:r>
            <a:r>
              <a:rPr lang="en-US" baseline="-25000"/>
              <a:t>A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181600" y="416718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410200" y="3810000"/>
            <a:ext cx="2162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under pk</a:t>
            </a:r>
            <a:r>
              <a:rPr lang="en-US" baseline="-25000"/>
              <a:t>S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5181600" y="50911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257800" y="4724400"/>
            <a:ext cx="301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Welcome</a:t>
            </a:r>
            <a:r>
              <a:rPr lang="ja-JP" altLang="en-US"/>
              <a:t>”</a:t>
            </a:r>
            <a:r>
              <a:rPr lang="en-US"/>
              <a:t> under 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143000" y="599598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463675" y="5653088"/>
            <a:ext cx="2346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CC# under 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1219200" y="50911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295400" y="4724400"/>
            <a:ext cx="301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Welcome</a:t>
            </a:r>
            <a:r>
              <a:rPr lang="ja-JP" altLang="en-US"/>
              <a:t>”</a:t>
            </a:r>
            <a:r>
              <a:rPr lang="en-US"/>
              <a:t> under 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181600" y="59817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502275" y="5638800"/>
            <a:ext cx="2346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CC# under 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70798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err="1" smtClean="0"/>
              <a:t>MitM</a:t>
            </a:r>
            <a:r>
              <a:rPr lang="en-US" dirty="0" smtClean="0"/>
              <a:t>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ARP cache poisoning</a:t>
            </a:r>
          </a:p>
          <a:p>
            <a:pPr lvl="1"/>
            <a:r>
              <a:rPr lang="en-US" dirty="0" smtClean="0"/>
              <a:t>You have to be on the LAN with the victim</a:t>
            </a:r>
          </a:p>
          <a:p>
            <a:pPr lvl="1"/>
            <a:r>
              <a:rPr lang="en-US" dirty="0" smtClean="0"/>
              <a:t>Tell them you’re the gateway</a:t>
            </a:r>
          </a:p>
          <a:p>
            <a:r>
              <a:rPr lang="en-US" dirty="0" smtClean="0"/>
              <a:t>Fake </a:t>
            </a:r>
            <a:r>
              <a:rPr lang="en-US" dirty="0" err="1" smtClean="0"/>
              <a:t>WiFi</a:t>
            </a:r>
            <a:r>
              <a:rPr lang="en-US" dirty="0" smtClean="0"/>
              <a:t> APs</a:t>
            </a:r>
          </a:p>
          <a:p>
            <a:pPr lvl="1"/>
            <a:r>
              <a:rPr lang="en-US" dirty="0" smtClean="0"/>
              <a:t>Presumes victim is wireless and in range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Pineapple makes this easy</a:t>
            </a:r>
          </a:p>
          <a:p>
            <a:r>
              <a:rPr lang="en-US" dirty="0" smtClean="0"/>
              <a:t>Run a Tor exit node</a:t>
            </a:r>
          </a:p>
          <a:p>
            <a:pPr lvl="1"/>
            <a:r>
              <a:rPr lang="en-US" dirty="0" smtClean="0"/>
              <a:t>People do this, so beware!</a:t>
            </a:r>
          </a:p>
          <a:p>
            <a:r>
              <a:rPr lang="en-US" dirty="0" smtClean="0"/>
              <a:t>Moral of the story: easy if you’re physically nearby or they use Tor</a:t>
            </a:r>
          </a:p>
        </p:txBody>
      </p:sp>
    </p:spTree>
    <p:extLst>
      <p:ext uri="{BB962C8B-B14F-4D97-AF65-F5344CB8AC3E}">
        <p14:creationId xmlns:p14="http://schemas.microsoft.com/office/powerpoint/2010/main" val="403262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Combatting </a:t>
            </a:r>
            <a:r>
              <a:rPr lang="en-US" dirty="0" err="1" smtClean="0"/>
              <a:t>MitM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Enter the </a:t>
            </a:r>
            <a:r>
              <a:rPr lang="en-US" dirty="0" smtClean="0">
                <a:solidFill>
                  <a:srgbClr val="4C7C8B"/>
                </a:solidFill>
              </a:rPr>
              <a:t>CA</a:t>
            </a:r>
          </a:p>
          <a:p>
            <a:pPr lvl="1"/>
            <a:r>
              <a:rPr lang="en-US" dirty="0" smtClean="0"/>
              <a:t>Certificate Authority</a:t>
            </a:r>
          </a:p>
          <a:p>
            <a:pPr lvl="1"/>
            <a:r>
              <a:rPr lang="en-US" dirty="0" smtClean="0"/>
              <a:t>Examples: VeriSign (now Symantec), </a:t>
            </a:r>
            <a:r>
              <a:rPr lang="en-US" dirty="0" err="1" smtClean="0"/>
              <a:t>Comodo</a:t>
            </a:r>
            <a:r>
              <a:rPr lang="en-US" dirty="0" smtClean="0"/>
              <a:t>, RSA (the company)</a:t>
            </a:r>
          </a:p>
          <a:p>
            <a:pPr lvl="1"/>
            <a:r>
              <a:rPr lang="en-US" dirty="0" smtClean="0"/>
              <a:t>CA has 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CA</a:t>
            </a:r>
            <a:r>
              <a:rPr lang="en-US" dirty="0" smtClean="0"/>
              <a:t> and </a:t>
            </a:r>
            <a:r>
              <a:rPr lang="en-US" dirty="0" err="1" smtClean="0"/>
              <a:t>vk</a:t>
            </a:r>
            <a:r>
              <a:rPr lang="en-US" baseline="-25000" dirty="0" err="1" smtClean="0"/>
              <a:t>CA</a:t>
            </a:r>
            <a:endParaRPr lang="en-US" baseline="-25000" dirty="0" smtClean="0"/>
          </a:p>
          <a:p>
            <a:r>
              <a:rPr lang="en-US" dirty="0" smtClean="0"/>
              <a:t>Amazon wants to give you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A</a:t>
            </a:r>
            <a:r>
              <a:rPr lang="en-US" dirty="0" smtClean="0"/>
              <a:t> and convince you it’s legit</a:t>
            </a:r>
          </a:p>
          <a:p>
            <a:pPr lvl="1"/>
            <a:r>
              <a:rPr lang="en-US" dirty="0" smtClean="0"/>
              <a:t>Amazon first sends </a:t>
            </a:r>
            <a:r>
              <a:rPr lang="en-US" dirty="0" err="1"/>
              <a:t>pk</a:t>
            </a:r>
            <a:r>
              <a:rPr lang="en-US" baseline="-25000" dirty="0" err="1"/>
              <a:t>A</a:t>
            </a:r>
            <a:r>
              <a:rPr lang="en-US" dirty="0" smtClean="0"/>
              <a:t> to CA</a:t>
            </a:r>
          </a:p>
          <a:p>
            <a:pPr lvl="1"/>
            <a:r>
              <a:rPr lang="en-US" dirty="0" smtClean="0"/>
              <a:t>CA signs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A</a:t>
            </a:r>
            <a:r>
              <a:rPr lang="en-US" dirty="0" smtClean="0"/>
              <a:t> with 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CA</a:t>
            </a:r>
            <a:endParaRPr lang="en-US" baseline="-25000" dirty="0" smtClean="0"/>
          </a:p>
          <a:p>
            <a:pPr lvl="1"/>
            <a:r>
              <a:rPr lang="en-US" dirty="0" smtClean="0"/>
              <a:t>CA wraps this with meta-data and gives this back to Amazon as a </a:t>
            </a:r>
            <a:r>
              <a:rPr lang="en-US" dirty="0" err="1" smtClean="0">
                <a:solidFill>
                  <a:srgbClr val="4C7C8B"/>
                </a:solidFill>
              </a:rPr>
              <a:t>certficiate</a:t>
            </a:r>
            <a:endParaRPr lang="en-US" baseline="-25000" dirty="0" smtClean="0">
              <a:solidFill>
                <a:srgbClr val="4C7C8B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64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</a:t>
            </a:r>
            <a:r>
              <a:rPr lang="en-US" dirty="0" err="1" smtClean="0"/>
              <a:t>vk</a:t>
            </a:r>
            <a:r>
              <a:rPr lang="en-US" baseline="-25000" dirty="0" err="1" smtClean="0"/>
              <a:t>CA</a:t>
            </a:r>
            <a:r>
              <a:rPr lang="en-US" dirty="0" smtClean="0"/>
              <a:t> into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CA’s need to convince browser makers to embed their verification keys in the browser’s key store</a:t>
            </a:r>
          </a:p>
          <a:p>
            <a:pPr lvl="1"/>
            <a:r>
              <a:rPr lang="en-US" dirty="0" smtClean="0"/>
              <a:t>On a MAC this is done in OS X and browsers rely on this</a:t>
            </a:r>
          </a:p>
          <a:p>
            <a:pPr lvl="2"/>
            <a:r>
              <a:rPr lang="en-US" dirty="0" smtClean="0"/>
              <a:t>Well, Chrome and Safari do at least</a:t>
            </a:r>
          </a:p>
          <a:p>
            <a:r>
              <a:rPr lang="en-US" dirty="0" smtClean="0"/>
              <a:t>Let’s put all of this together!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SSL (really this time)</a:t>
            </a:r>
            <a:endParaRPr lang="en-US" dirty="0">
              <a:latin typeface="Arial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24694" y="3524250"/>
            <a:ext cx="48102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4C7C8B"/>
                </a:solidFill>
              </a:rPr>
              <a:t>C</a:t>
            </a: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1219200" y="1981200"/>
            <a:ext cx="58559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340108" y="1604753"/>
            <a:ext cx="1202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SSL Hello</a:t>
            </a:r>
            <a:endParaRPr lang="en-US" dirty="0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1219200" y="2555815"/>
            <a:ext cx="58559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3592810" y="2167370"/>
            <a:ext cx="672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 smtClean="0"/>
              <a:t>cert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1176338" y="4167188"/>
            <a:ext cx="58988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872333" y="3721177"/>
            <a:ext cx="2352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(</a:t>
            </a:r>
            <a:r>
              <a:rPr lang="en-US" dirty="0" err="1"/>
              <a:t>K</a:t>
            </a:r>
            <a:r>
              <a:rPr lang="en-US" baseline="-25000" dirty="0" err="1"/>
              <a:t>enc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mac</a:t>
            </a:r>
            <a:r>
              <a:rPr lang="en-US" dirty="0"/>
              <a:t>) under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1143000" y="5995988"/>
            <a:ext cx="59321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2878823" y="5629276"/>
            <a:ext cx="2346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CC# under (</a:t>
            </a:r>
            <a:r>
              <a:rPr lang="en-US" dirty="0" err="1"/>
              <a:t>K</a:t>
            </a:r>
            <a:r>
              <a:rPr lang="en-US" baseline="-25000" dirty="0" err="1"/>
              <a:t>enc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mac</a:t>
            </a:r>
            <a:r>
              <a:rPr lang="en-US" dirty="0"/>
              <a:t>) </a:t>
            </a:r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 flipH="1">
            <a:off x="1219200" y="5091113"/>
            <a:ext cx="58559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2588501" y="4724399"/>
            <a:ext cx="301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dirty="0"/>
              <a:t>“</a:t>
            </a:r>
            <a:r>
              <a:rPr lang="en-US" dirty="0"/>
              <a:t>Welcome</a:t>
            </a:r>
            <a:r>
              <a:rPr lang="ja-JP" altLang="en-US" dirty="0"/>
              <a:t>”</a:t>
            </a:r>
            <a:r>
              <a:rPr lang="en-US" dirty="0"/>
              <a:t> under (</a:t>
            </a:r>
            <a:r>
              <a:rPr lang="en-US" dirty="0" err="1"/>
              <a:t>K</a:t>
            </a:r>
            <a:r>
              <a:rPr lang="en-US" baseline="-25000" dirty="0" err="1"/>
              <a:t>enc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mac</a:t>
            </a:r>
            <a:r>
              <a:rPr lang="en-US" dirty="0"/>
              <a:t>) 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8031728" y="3505733"/>
            <a:ext cx="45837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4C7C8B"/>
                </a:solidFill>
              </a:rPr>
              <a:t>S</a:t>
            </a:r>
            <a:endParaRPr lang="en-US" sz="3200" dirty="0">
              <a:solidFill>
                <a:srgbClr val="4C7C8B"/>
              </a:solidFill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754943" y="2837031"/>
            <a:ext cx="71896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4C7C8B"/>
                </a:solidFill>
              </a:rPr>
              <a:t>C validates </a:t>
            </a:r>
            <a:r>
              <a:rPr lang="en-US" dirty="0" err="1" smtClean="0">
                <a:solidFill>
                  <a:srgbClr val="4C7C8B"/>
                </a:solidFill>
              </a:rPr>
              <a:t>cert</a:t>
            </a:r>
            <a:r>
              <a:rPr lang="en-US" baseline="-25000" dirty="0" err="1" smtClean="0">
                <a:solidFill>
                  <a:srgbClr val="4C7C8B"/>
                </a:solidFill>
              </a:rPr>
              <a:t>S</a:t>
            </a:r>
            <a:r>
              <a:rPr lang="en-US" baseline="-25000" dirty="0" smtClean="0">
                <a:solidFill>
                  <a:srgbClr val="4C7C8B"/>
                </a:solidFill>
              </a:rPr>
              <a:t> </a:t>
            </a:r>
            <a:r>
              <a:rPr lang="en-US" dirty="0" smtClean="0">
                <a:solidFill>
                  <a:srgbClr val="4C7C8B"/>
                </a:solidFill>
              </a:rPr>
              <a:t>using appropriate </a:t>
            </a:r>
            <a:r>
              <a:rPr lang="en-US" dirty="0" err="1" smtClean="0">
                <a:solidFill>
                  <a:srgbClr val="4C7C8B"/>
                </a:solidFill>
              </a:rPr>
              <a:t>vk</a:t>
            </a:r>
            <a:r>
              <a:rPr lang="en-US" baseline="-25000" dirty="0" err="1" smtClean="0">
                <a:solidFill>
                  <a:srgbClr val="4C7C8B"/>
                </a:solidFill>
              </a:rPr>
              <a:t>CA</a:t>
            </a:r>
            <a:r>
              <a:rPr lang="en-US" dirty="0" smtClean="0">
                <a:solidFill>
                  <a:srgbClr val="4C7C8B"/>
                </a:solidFill>
              </a:rPr>
              <a:t> then extracts </a:t>
            </a:r>
            <a:r>
              <a:rPr lang="en-US" dirty="0" err="1" smtClean="0">
                <a:solidFill>
                  <a:srgbClr val="4C7C8B"/>
                </a:solidFill>
              </a:rPr>
              <a:t>pk</a:t>
            </a:r>
            <a:r>
              <a:rPr lang="en-US" baseline="-25000" dirty="0" err="1" smtClean="0">
                <a:solidFill>
                  <a:srgbClr val="4C7C8B"/>
                </a:solidFill>
              </a:rPr>
              <a:t>S</a:t>
            </a:r>
            <a:r>
              <a:rPr lang="en-US" dirty="0" smtClean="0">
                <a:solidFill>
                  <a:srgbClr val="4C7C8B"/>
                </a:solidFill>
              </a:rPr>
              <a:t> from </a:t>
            </a:r>
            <a:r>
              <a:rPr lang="en-US" dirty="0" err="1" smtClean="0">
                <a:solidFill>
                  <a:srgbClr val="4C7C8B"/>
                </a:solidFill>
              </a:rPr>
              <a:t>cert</a:t>
            </a:r>
            <a:r>
              <a:rPr lang="en-US" baseline="-25000" dirty="0" err="1" smtClean="0">
                <a:solidFill>
                  <a:srgbClr val="4C7C8B"/>
                </a:solidFill>
              </a:rPr>
              <a:t>S</a:t>
            </a:r>
            <a:endParaRPr lang="en-US" baseline="-25000" dirty="0">
              <a:solidFill>
                <a:srgbClr val="4C7C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56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Self-Signed Certs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issue a self-signed cert just like the big CAs</a:t>
            </a:r>
          </a:p>
          <a:p>
            <a:r>
              <a:rPr lang="en-US" dirty="0" smtClean="0"/>
              <a:t>But since the cert won’t be in the browser’s or OS’s cert store, the browser will object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www.pcwebshop.co.uk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63072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MitM</a:t>
            </a:r>
            <a:r>
              <a:rPr lang="en-US" dirty="0" smtClean="0"/>
              <a:t> fails against SSL now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1325" y="3524250"/>
            <a:ext cx="48102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4C7C8B"/>
                </a:solidFill>
              </a:rPr>
              <a:t>C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45000" y="35052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76293" y="3505200"/>
            <a:ext cx="45837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4C7C8B"/>
                </a:solidFill>
              </a:rPr>
              <a:t>S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219200" y="1981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41525" y="16383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hello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181600" y="19431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216650" y="16002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hello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5181600" y="29575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92825" y="2590800"/>
            <a:ext cx="672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 smtClean="0"/>
              <a:t>cert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1219200" y="29575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30425" y="2590800"/>
            <a:ext cx="4414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??</a:t>
            </a:r>
            <a:endParaRPr lang="en-US" baseline="-25000" dirty="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219200" y="416718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2378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(</a:t>
            </a:r>
            <a:r>
              <a:rPr lang="en-US" dirty="0" err="1"/>
              <a:t>K</a:t>
            </a:r>
            <a:r>
              <a:rPr lang="en-US" baseline="-25000" dirty="0" err="1"/>
              <a:t>enc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mac</a:t>
            </a:r>
            <a:r>
              <a:rPr lang="en-US" dirty="0"/>
              <a:t>) under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181600" y="416718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410200" y="3810000"/>
            <a:ext cx="2162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under pk</a:t>
            </a:r>
            <a:r>
              <a:rPr lang="en-US" baseline="-25000"/>
              <a:t>S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5181600" y="50911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257800" y="4724400"/>
            <a:ext cx="301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Welcome</a:t>
            </a:r>
            <a:r>
              <a:rPr lang="ja-JP" altLang="en-US"/>
              <a:t>”</a:t>
            </a:r>
            <a:r>
              <a:rPr lang="en-US"/>
              <a:t> under 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</a:t>
            </a: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143000" y="599598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463675" y="5653088"/>
            <a:ext cx="2346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CC# under 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>
            <a:off x="1219200" y="50911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295400" y="4724400"/>
            <a:ext cx="301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Welcome</a:t>
            </a:r>
            <a:r>
              <a:rPr lang="ja-JP" altLang="en-US"/>
              <a:t>”</a:t>
            </a:r>
            <a:r>
              <a:rPr lang="en-US"/>
              <a:t> under 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</a:t>
            </a: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181600" y="59817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5502275" y="5638800"/>
            <a:ext cx="2346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CC# under (K</a:t>
            </a:r>
            <a:r>
              <a:rPr lang="en-US" baseline="-25000"/>
              <a:t>enc</a:t>
            </a:r>
            <a:r>
              <a:rPr lang="en-US"/>
              <a:t>, K</a:t>
            </a:r>
            <a:r>
              <a:rPr lang="en-US" baseline="-25000"/>
              <a:t>mac</a:t>
            </a:r>
            <a:r>
              <a:rPr lang="en-US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78556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in the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Really there are three ways we encounter https</a:t>
            </a:r>
          </a:p>
          <a:p>
            <a:pPr lvl="1"/>
            <a:r>
              <a:rPr lang="en-US" dirty="0" smtClean="0"/>
              <a:t>1) 302’s</a:t>
            </a:r>
          </a:p>
          <a:p>
            <a:pPr lvl="2"/>
            <a:r>
              <a:rPr lang="en-US" dirty="0" smtClean="0"/>
              <a:t>We type in “</a:t>
            </a:r>
            <a:r>
              <a:rPr lang="en-US" dirty="0" err="1" smtClean="0"/>
              <a:t>google.com</a:t>
            </a:r>
            <a:r>
              <a:rPr lang="en-US" dirty="0" smtClean="0"/>
              <a:t>”, we go to http://</a:t>
            </a:r>
            <a:r>
              <a:rPr lang="en-US" dirty="0" err="1" smtClean="0"/>
              <a:t>google.com</a:t>
            </a:r>
            <a:r>
              <a:rPr lang="en-US" dirty="0" smtClean="0"/>
              <a:t>, that site redirects to https://</a:t>
            </a:r>
            <a:r>
              <a:rPr lang="en-US" dirty="0" err="1" smtClean="0"/>
              <a:t>www.google.com</a:t>
            </a:r>
            <a:endParaRPr lang="en-US" dirty="0" smtClean="0"/>
          </a:p>
          <a:p>
            <a:pPr lvl="1"/>
            <a:r>
              <a:rPr lang="en-US" dirty="0" smtClean="0"/>
              <a:t>2) Click on a link</a:t>
            </a:r>
          </a:p>
          <a:p>
            <a:pPr lvl="2"/>
            <a:r>
              <a:rPr lang="en-US" dirty="0" smtClean="0"/>
              <a:t>Within a site, from a web search,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3) Bookmarks</a:t>
            </a:r>
          </a:p>
          <a:p>
            <a:r>
              <a:rPr lang="en-US" dirty="0" smtClean="0"/>
              <a:t>One thing we DON’T do is type “https” ourselves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Alice and Bob share a (random, secret)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key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K</a:t>
            </a:r>
          </a:p>
          <a:p>
            <a:pPr lvl="1"/>
            <a:r>
              <a:rPr lang="en-US" dirty="0" smtClean="0"/>
              <a:t>How did they share it?  We’ll see…</a:t>
            </a:r>
          </a:p>
          <a:p>
            <a:pPr lvl="1"/>
            <a:r>
              <a:rPr lang="en-US" dirty="0" smtClean="0"/>
              <a:t>Let’s call Alice “A” and Bob “B”</a:t>
            </a:r>
          </a:p>
          <a:p>
            <a:r>
              <a:rPr lang="en-US" dirty="0" smtClean="0"/>
              <a:t>A wants to send message M to B using key K</a:t>
            </a:r>
          </a:p>
          <a:p>
            <a:pPr lvl="1"/>
            <a:r>
              <a:rPr lang="en-US" dirty="0" smtClean="0"/>
              <a:t>A generates E(K, M) = C</a:t>
            </a:r>
          </a:p>
          <a:p>
            <a:pPr lvl="2"/>
            <a:r>
              <a:rPr lang="en-US" dirty="0" smtClean="0"/>
              <a:t>C stands for “</a:t>
            </a:r>
            <a:r>
              <a:rPr lang="en-US" dirty="0" err="1" smtClean="0">
                <a:solidFill>
                  <a:srgbClr val="4C7C8B"/>
                </a:solidFill>
              </a:rPr>
              <a:t>ciphertext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 sends C to B</a:t>
            </a:r>
          </a:p>
          <a:p>
            <a:pPr lvl="1"/>
            <a:r>
              <a:rPr lang="en-US" dirty="0" smtClean="0"/>
              <a:t>B computes E</a:t>
            </a:r>
            <a:r>
              <a:rPr lang="en-US" baseline="30000" dirty="0" smtClean="0"/>
              <a:t>-1</a:t>
            </a:r>
            <a:r>
              <a:rPr lang="en-US" dirty="0" smtClean="0"/>
              <a:t>(K, C) = M</a:t>
            </a:r>
          </a:p>
        </p:txBody>
      </p:sp>
    </p:spTree>
    <p:extLst>
      <p:ext uri="{BB962C8B-B14F-4D97-AF65-F5344CB8AC3E}">
        <p14:creationId xmlns:p14="http://schemas.microsoft.com/office/powerpoint/2010/main" val="357643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SSLStrip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3497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Serve a plain http version of SSL sites!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MitM</a:t>
            </a:r>
            <a:r>
              <a:rPr lang="en-US" dirty="0" smtClean="0"/>
              <a:t> speaks https to the server, but serves the victim a plain http version of the site</a:t>
            </a:r>
          </a:p>
          <a:p>
            <a:r>
              <a:rPr lang="en-US" dirty="0" smtClean="0"/>
              <a:t>But doesn’t the site look different without https?</a:t>
            </a:r>
          </a:p>
          <a:p>
            <a:pPr lvl="1"/>
            <a:r>
              <a:rPr lang="en-US" dirty="0" smtClean="0"/>
              <a:t>Yes, but would you notice the lock icon missing?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711" y="4821117"/>
            <a:ext cx="76200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85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people feel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49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set the favicon to a lock icon!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38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0"/>
            <a:ext cx="87663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50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SSLStrip</a:t>
            </a:r>
            <a:r>
              <a:rPr lang="en-US" dirty="0" smtClean="0"/>
              <a:t> (details)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someone clicks an https bookmark (or types in “https”) this attack doesn’t work</a:t>
            </a:r>
          </a:p>
          <a:p>
            <a:r>
              <a:rPr lang="en-US" dirty="0" smtClean="0"/>
              <a:t>But if the “https” comes over the network (think 302s or links in pages) </a:t>
            </a:r>
            <a:r>
              <a:rPr lang="en-US" dirty="0" err="1" smtClean="0"/>
              <a:t>SSLStrip</a:t>
            </a:r>
            <a:r>
              <a:rPr lang="en-US" dirty="0" smtClean="0"/>
              <a:t> can convert them to http</a:t>
            </a:r>
          </a:p>
          <a:p>
            <a:pPr lvl="1"/>
            <a:r>
              <a:rPr lang="en-US" dirty="0" smtClean="0"/>
              <a:t>Owned</a:t>
            </a:r>
          </a:p>
          <a:p>
            <a:r>
              <a:rPr lang="en-US" dirty="0" smtClean="0"/>
              <a:t>A few other things need to be stripped too</a:t>
            </a:r>
          </a:p>
          <a:p>
            <a:pPr lvl="1"/>
            <a:r>
              <a:rPr lang="en-US" dirty="0" smtClean="0"/>
              <a:t>Sessions are a pain, secure cookies, but all can be handled if you’re clever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55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Moxie Marlinspike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wrote </a:t>
            </a:r>
            <a:r>
              <a:rPr lang="en-US" dirty="0" err="1" smtClean="0"/>
              <a:t>SSLStrip</a:t>
            </a:r>
            <a:r>
              <a:rPr lang="en-US" dirty="0" smtClean="0"/>
              <a:t> and presented it at </a:t>
            </a:r>
            <a:r>
              <a:rPr lang="en-US" dirty="0" err="1" smtClean="0"/>
              <a:t>BlackHat</a:t>
            </a:r>
            <a:r>
              <a:rPr lang="en-US" dirty="0" smtClean="0"/>
              <a:t> 2009</a:t>
            </a:r>
          </a:p>
          <a:p>
            <a:pPr lvl="1"/>
            <a:r>
              <a:rPr lang="en-US" dirty="0">
                <a:hlinkClick r:id="rId2"/>
              </a:rPr>
              <a:t>http://www.thoughtcrime.org/software/sslstrip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Written in python using twisted</a:t>
            </a:r>
          </a:p>
          <a:p>
            <a:pPr lvl="1"/>
            <a:r>
              <a:rPr lang="en-US" dirty="0" smtClean="0"/>
              <a:t>It’s on my to-do list to read through the source</a:t>
            </a:r>
          </a:p>
          <a:p>
            <a:r>
              <a:rPr lang="en-US" dirty="0" smtClean="0"/>
              <a:t>He deployed this on a Tor exit node</a:t>
            </a:r>
          </a:p>
          <a:p>
            <a:pPr lvl="1"/>
            <a:r>
              <a:rPr lang="en-US" dirty="0" smtClean="0"/>
              <a:t>0% of people demurred when given a stripped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14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HSTS – Oh no!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168329"/>
          </a:xfrm>
        </p:spPr>
        <p:txBody>
          <a:bodyPr/>
          <a:lstStyle/>
          <a:p>
            <a:r>
              <a:rPr lang="en-US" dirty="0" smtClean="0"/>
              <a:t>Http Strict Transport Security</a:t>
            </a:r>
          </a:p>
          <a:p>
            <a:pPr lvl="1"/>
            <a:r>
              <a:rPr lang="en-US" dirty="0" smtClean="0"/>
              <a:t>Response to </a:t>
            </a:r>
            <a:r>
              <a:rPr lang="en-US" dirty="0" err="1" smtClean="0"/>
              <a:t>SSLStrip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2012, RFC 6797</a:t>
            </a:r>
          </a:p>
          <a:p>
            <a:pPr lvl="1"/>
            <a:r>
              <a:rPr lang="en-US" dirty="0" smtClean="0"/>
              <a:t>Header from server</a:t>
            </a:r>
          </a:p>
          <a:p>
            <a:pPr lvl="2"/>
            <a:r>
              <a:rPr lang="en-US" sz="1800" dirty="0">
                <a:latin typeface="Courier"/>
                <a:cs typeface="Courier"/>
              </a:rPr>
              <a:t>Strict-Transport-Security: max-age=</a:t>
            </a:r>
            <a:r>
              <a:rPr lang="en-US" sz="1800" dirty="0" smtClean="0">
                <a:latin typeface="Courier"/>
                <a:cs typeface="Courier"/>
              </a:rPr>
              <a:t>31536000</a:t>
            </a:r>
          </a:p>
          <a:p>
            <a:pPr lvl="2"/>
            <a:r>
              <a:rPr lang="en-US" dirty="0" smtClean="0"/>
              <a:t>Now browser will speak only https to that site for 1 year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3521" y="4589639"/>
            <a:ext cx="51054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86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Around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 </a:t>
            </a:r>
            <a:r>
              <a:rPr lang="en-US" dirty="0" err="1" smtClean="0"/>
              <a:t>MitM</a:t>
            </a:r>
            <a:r>
              <a:rPr lang="en-US" dirty="0" smtClean="0"/>
              <a:t> the HSTS header, you could strip it</a:t>
            </a:r>
          </a:p>
          <a:p>
            <a:pPr lvl="1"/>
            <a:r>
              <a:rPr lang="en-US" dirty="0" smtClean="0"/>
              <a:t>If you miss it, you have to wait a year</a:t>
            </a:r>
          </a:p>
          <a:p>
            <a:pPr lvl="1"/>
            <a:r>
              <a:rPr lang="en-US" dirty="0" err="1" smtClean="0"/>
              <a:t>Augh</a:t>
            </a:r>
            <a:r>
              <a:rPr lang="en-US" dirty="0" smtClean="0"/>
              <a:t>!</a:t>
            </a:r>
          </a:p>
          <a:p>
            <a:r>
              <a:rPr lang="en-US" dirty="0" smtClean="0"/>
              <a:t>Another idea from Leonard </a:t>
            </a:r>
            <a:r>
              <a:rPr lang="en-US" dirty="0" err="1" smtClean="0"/>
              <a:t>Nve</a:t>
            </a:r>
            <a:r>
              <a:rPr lang="en-US" dirty="0" smtClean="0"/>
              <a:t> in </a:t>
            </a:r>
            <a:r>
              <a:rPr lang="en-US" dirty="0" err="1" smtClean="0"/>
              <a:t>Blackhat</a:t>
            </a:r>
            <a:r>
              <a:rPr lang="en-US" dirty="0" smtClean="0"/>
              <a:t> Asia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0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Nve’s</a:t>
            </a:r>
            <a:r>
              <a:rPr lang="en-US" dirty="0" smtClean="0"/>
              <a:t>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</a:t>
            </a:r>
            <a:r>
              <a:rPr lang="en-US" dirty="0" err="1" smtClean="0"/>
              <a:t>SSLStrip</a:t>
            </a:r>
            <a:r>
              <a:rPr lang="en-US" dirty="0" smtClean="0"/>
              <a:t> but also run a spoofed DNS</a:t>
            </a:r>
          </a:p>
          <a:p>
            <a:pPr lvl="1"/>
            <a:r>
              <a:rPr lang="en-US" dirty="0" smtClean="0"/>
              <a:t>http request for (say) </a:t>
            </a:r>
            <a:r>
              <a:rPr lang="en-US" dirty="0" err="1" smtClean="0"/>
              <a:t>mail.google.com</a:t>
            </a:r>
            <a:r>
              <a:rPr lang="en-US" dirty="0" smtClean="0"/>
              <a:t> is redirected (in </a:t>
            </a:r>
            <a:r>
              <a:rPr lang="en-US" dirty="0" err="1" smtClean="0"/>
              <a:t>SSLStrip</a:t>
            </a:r>
            <a:r>
              <a:rPr lang="en-US" dirty="0" smtClean="0"/>
              <a:t>) to something similar like </a:t>
            </a:r>
            <a:r>
              <a:rPr lang="en-US" dirty="0" err="1" smtClean="0"/>
              <a:t>gmail.google.com</a:t>
            </a:r>
            <a:r>
              <a:rPr lang="en-US" dirty="0" smtClean="0"/>
              <a:t> via a 302</a:t>
            </a:r>
          </a:p>
          <a:p>
            <a:pPr lvl="2"/>
            <a:r>
              <a:rPr lang="en-US" dirty="0" smtClean="0"/>
              <a:t>This URL isn’t in the HSTS list!</a:t>
            </a:r>
          </a:p>
          <a:p>
            <a:pPr lvl="1"/>
            <a:r>
              <a:rPr lang="en-US" dirty="0" smtClean="0"/>
              <a:t>Browser issues a DNS request for this name</a:t>
            </a:r>
          </a:p>
          <a:p>
            <a:pPr lvl="2"/>
            <a:r>
              <a:rPr lang="en-US" dirty="0" smtClean="0"/>
              <a:t>Spoofed DNS server responds with </a:t>
            </a:r>
            <a:r>
              <a:rPr lang="en-US" dirty="0" err="1" smtClean="0"/>
              <a:t>SSLStrip</a:t>
            </a:r>
            <a:r>
              <a:rPr lang="en-US" dirty="0" smtClean="0"/>
              <a:t> IP as before</a:t>
            </a:r>
          </a:p>
          <a:p>
            <a:pPr lvl="3"/>
            <a:r>
              <a:rPr lang="en-US" dirty="0" smtClean="0"/>
              <a:t>Note </a:t>
            </a:r>
            <a:r>
              <a:rPr lang="en-US" dirty="0" err="1" smtClean="0"/>
              <a:t>SSLStrip</a:t>
            </a:r>
            <a:r>
              <a:rPr lang="en-US" dirty="0" smtClean="0"/>
              <a:t> and fake DNS must communicate!</a:t>
            </a:r>
          </a:p>
          <a:p>
            <a:pPr lvl="1"/>
            <a:r>
              <a:rPr lang="en-US" dirty="0" err="1" smtClean="0"/>
              <a:t>SSLStrip</a:t>
            </a:r>
            <a:r>
              <a:rPr lang="en-US" dirty="0" smtClean="0"/>
              <a:t> proceeds as before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9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on the </a:t>
            </a:r>
            <a:r>
              <a:rPr lang="en-US" dirty="0" err="1" smtClean="0"/>
              <a:t>wifi</a:t>
            </a:r>
            <a:r>
              <a:rPr lang="en-US" dirty="0" smtClean="0"/>
              <a:t> pineapple</a:t>
            </a:r>
          </a:p>
          <a:p>
            <a:r>
              <a:rPr lang="en-US" dirty="0" smtClean="0"/>
              <a:t>Enjoy</a:t>
            </a:r>
          </a:p>
          <a:p>
            <a:endParaRPr lang="en-US" dirty="0"/>
          </a:p>
          <a:p>
            <a:r>
              <a:rPr lang="en-US" smtClean="0"/>
              <a:t>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9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Key Crypto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only K is secret, the algorithm E (and its inverse) are publicly known</a:t>
            </a:r>
          </a:p>
          <a:p>
            <a:r>
              <a:rPr lang="en-US" dirty="0" smtClean="0"/>
              <a:t>E and E</a:t>
            </a:r>
            <a:r>
              <a:rPr lang="en-US" baseline="30000" dirty="0" smtClean="0"/>
              <a:t>-1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4C7C8B"/>
                </a:solidFill>
              </a:rPr>
              <a:t>efficient</a:t>
            </a:r>
          </a:p>
          <a:p>
            <a:pPr lvl="1"/>
            <a:r>
              <a:rPr lang="en-US" dirty="0" smtClean="0"/>
              <a:t>AES is built into the x86 these days</a:t>
            </a:r>
          </a:p>
          <a:p>
            <a:r>
              <a:rPr lang="en-US" dirty="0" smtClean="0"/>
              <a:t>This stuff works for chunks of data</a:t>
            </a:r>
          </a:p>
          <a:p>
            <a:pPr lvl="1"/>
            <a:r>
              <a:rPr lang="en-US" dirty="0" smtClean="0"/>
              <a:t>Network packets</a:t>
            </a:r>
          </a:p>
          <a:p>
            <a:pPr lvl="1"/>
            <a:r>
              <a:rPr lang="en-US" dirty="0" smtClean="0"/>
              <a:t>Files on disk</a:t>
            </a:r>
          </a:p>
        </p:txBody>
      </p:sp>
    </p:spTree>
    <p:extLst>
      <p:ext uri="{BB962C8B-B14F-4D97-AF65-F5344CB8AC3E}">
        <p14:creationId xmlns:p14="http://schemas.microsoft.com/office/powerpoint/2010/main" val="109208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Symmetric Authentication (aka MACs)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and B share another key K’</a:t>
            </a:r>
          </a:p>
          <a:p>
            <a:pPr lvl="1"/>
            <a:r>
              <a:rPr lang="en-US" dirty="0" smtClean="0"/>
              <a:t>It needs to be different from K</a:t>
            </a:r>
          </a:p>
          <a:p>
            <a:r>
              <a:rPr lang="en-US" dirty="0" smtClean="0"/>
              <a:t>A sends MAC(M, K’) = sig along with M</a:t>
            </a:r>
          </a:p>
          <a:p>
            <a:pPr lvl="1"/>
            <a:r>
              <a:rPr lang="en-US" dirty="0" smtClean="0"/>
              <a:t>Note: no </a:t>
            </a:r>
            <a:r>
              <a:rPr lang="en-US" dirty="0" smtClean="0">
                <a:solidFill>
                  <a:srgbClr val="4C7C8B"/>
                </a:solidFill>
              </a:rPr>
              <a:t>encryption </a:t>
            </a:r>
            <a:r>
              <a:rPr lang="en-US" dirty="0" smtClean="0"/>
              <a:t>here, though we could if we wanted to</a:t>
            </a:r>
          </a:p>
          <a:p>
            <a:r>
              <a:rPr lang="en-US" dirty="0" smtClean="0"/>
              <a:t>B receives sig* and M*</a:t>
            </a:r>
          </a:p>
          <a:p>
            <a:r>
              <a:rPr lang="en-US" dirty="0" smtClean="0"/>
              <a:t>B computes MAC(M*, K’) and makes sure it matches sig*</a:t>
            </a:r>
          </a:p>
          <a:p>
            <a:pPr lvl="1"/>
            <a:r>
              <a:rPr lang="en-US" dirty="0" smtClean="0"/>
              <a:t>If not, he rejects the communication as </a:t>
            </a:r>
            <a:r>
              <a:rPr lang="en-US" dirty="0" smtClean="0">
                <a:solidFill>
                  <a:srgbClr val="4C7C8B"/>
                </a:solidFill>
              </a:rPr>
              <a:t>inauthentic</a:t>
            </a:r>
            <a:endParaRPr lang="en-US" dirty="0">
              <a:solidFill>
                <a:srgbClr val="4C7C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3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encryption algorithms</a:t>
            </a:r>
          </a:p>
          <a:p>
            <a:pPr lvl="1"/>
            <a:r>
              <a:rPr lang="en-US" dirty="0" smtClean="0"/>
              <a:t>AES-CBC128, RC4</a:t>
            </a:r>
          </a:p>
          <a:p>
            <a:r>
              <a:rPr lang="en-US" dirty="0" smtClean="0"/>
              <a:t>Common MAC algorithms</a:t>
            </a:r>
          </a:p>
          <a:p>
            <a:pPr lvl="1"/>
            <a:r>
              <a:rPr lang="en-US" dirty="0" smtClean="0"/>
              <a:t>HMAC-SHA256, CBC-MAC, CMAC</a:t>
            </a:r>
          </a:p>
          <a:p>
            <a:r>
              <a:rPr lang="en-US" dirty="0" smtClean="0"/>
              <a:t>Combined algorithms</a:t>
            </a:r>
          </a:p>
          <a:p>
            <a:pPr lvl="1"/>
            <a:r>
              <a:rPr lang="en-US" dirty="0" smtClean="0"/>
              <a:t>EAX, GCM, OCB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0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 generates 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endParaRPr lang="en-US" baseline="-25000" dirty="0" smtClean="0"/>
          </a:p>
          <a:p>
            <a:pPr lvl="1"/>
            <a:r>
              <a:rPr lang="en-US" dirty="0" smtClean="0"/>
              <a:t>They have a </a:t>
            </a:r>
            <a:r>
              <a:rPr lang="en-US" dirty="0" smtClean="0">
                <a:solidFill>
                  <a:srgbClr val="4C7C8B"/>
                </a:solidFill>
              </a:rPr>
              <a:t>mathematical</a:t>
            </a:r>
            <a:r>
              <a:rPr lang="en-US" dirty="0" smtClean="0"/>
              <a:t> relationship</a:t>
            </a:r>
          </a:p>
          <a:p>
            <a:pPr lvl="1"/>
            <a:r>
              <a:rPr lang="en-US" dirty="0" smtClean="0"/>
              <a:t>Important: 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</a:t>
            </a:r>
            <a:r>
              <a:rPr lang="en-US" dirty="0" smtClean="0"/>
              <a:t> is not efficiently computable just given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endParaRPr lang="en-US" baseline="-25000" dirty="0" smtClean="0"/>
          </a:p>
          <a:p>
            <a:r>
              <a:rPr lang="en-US" dirty="0" smtClean="0"/>
              <a:t>A wants to send M to B</a:t>
            </a:r>
          </a:p>
          <a:p>
            <a:pPr lvl="1"/>
            <a:r>
              <a:rPr lang="en-US" dirty="0" smtClean="0"/>
              <a:t>A computes E(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r>
              <a:rPr lang="en-US" dirty="0" smtClean="0"/>
              <a:t>, M) = C</a:t>
            </a:r>
          </a:p>
          <a:p>
            <a:pPr lvl="1"/>
            <a:r>
              <a:rPr lang="en-US" dirty="0" smtClean="0"/>
              <a:t>A sends C to B</a:t>
            </a:r>
          </a:p>
          <a:p>
            <a:pPr lvl="1"/>
            <a:r>
              <a:rPr lang="en-US" dirty="0" smtClean="0"/>
              <a:t>B computes D(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</a:t>
            </a:r>
            <a:r>
              <a:rPr lang="en-US" dirty="0" smtClean="0"/>
              <a:t>, C) = 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5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Crypto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Key is much </a:t>
            </a:r>
            <a:r>
              <a:rPr lang="en-US" dirty="0" smtClean="0">
                <a:solidFill>
                  <a:srgbClr val="4C7C8B"/>
                </a:solidFill>
              </a:rPr>
              <a:t>slower</a:t>
            </a:r>
            <a:r>
              <a:rPr lang="en-US" dirty="0" smtClean="0"/>
              <a:t> than symmetric key crypto</a:t>
            </a:r>
          </a:p>
          <a:p>
            <a:pPr lvl="1"/>
            <a:r>
              <a:rPr lang="en-US" dirty="0" err="1" smtClean="0"/>
              <a:t>Cuz</a:t>
            </a:r>
            <a:r>
              <a:rPr lang="en-US" dirty="0" smtClean="0"/>
              <a:t> math</a:t>
            </a:r>
          </a:p>
          <a:p>
            <a:r>
              <a:rPr lang="en-US" dirty="0" smtClean="0"/>
              <a:t>Notice that A cannot decrypt what she just encrypted</a:t>
            </a:r>
          </a:p>
          <a:p>
            <a:pPr lvl="1"/>
            <a:r>
              <a:rPr lang="en-US" dirty="0" smtClean="0"/>
              <a:t>Unlike symmetric key crypto</a:t>
            </a:r>
          </a:p>
          <a:p>
            <a:r>
              <a:rPr lang="en-US" dirty="0" smtClean="0"/>
              <a:t>The most famous (and widely-used) public key cryptosystem is RSA</a:t>
            </a:r>
          </a:p>
          <a:p>
            <a:pPr lvl="1"/>
            <a:r>
              <a:rPr lang="en-US" dirty="0" smtClean="0"/>
              <a:t>Based on the assumed-difficulty of 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7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Key Authentication (aka Signatures)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 can be used for authentication just like MACs</a:t>
            </a:r>
          </a:p>
          <a:p>
            <a:pPr lvl="1"/>
            <a:r>
              <a:rPr lang="en-US" dirty="0" smtClean="0"/>
              <a:t>But here we have a </a:t>
            </a:r>
            <a:r>
              <a:rPr lang="en-US" dirty="0" smtClean="0">
                <a:solidFill>
                  <a:srgbClr val="4C7C8B"/>
                </a:solidFill>
              </a:rPr>
              <a:t>signing</a:t>
            </a:r>
            <a:r>
              <a:rPr lang="en-US" dirty="0" smtClean="0"/>
              <a:t> key and a </a:t>
            </a:r>
            <a:r>
              <a:rPr lang="en-US" dirty="0" smtClean="0">
                <a:solidFill>
                  <a:srgbClr val="4C7C8B"/>
                </a:solidFill>
              </a:rPr>
              <a:t>verification</a:t>
            </a:r>
            <a:r>
              <a:rPr lang="en-US" dirty="0" smtClean="0"/>
              <a:t> key</a:t>
            </a:r>
          </a:p>
          <a:p>
            <a:pPr lvl="1"/>
            <a:r>
              <a:rPr lang="en-US" dirty="0" smtClean="0"/>
              <a:t>The signing key is kept private and the verification key is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Symmetric Crypto (fast!)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Authentication (MACs)</a:t>
            </a:r>
          </a:p>
          <a:p>
            <a:r>
              <a:rPr lang="en-US" dirty="0" smtClean="0"/>
              <a:t>Public Key Crypto (slow)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Authentication (Signatures)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8385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289</TotalTime>
  <Words>1313</Words>
  <Application>Microsoft Macintosh PowerPoint</Application>
  <PresentationFormat>On-screen Show (4:3)</PresentationFormat>
  <Paragraphs>196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SSL and advanced mitm</vt:lpstr>
      <vt:lpstr>Symmetric Key Crypto</vt:lpstr>
      <vt:lpstr>Symmetric Key Crypto (cont)</vt:lpstr>
      <vt:lpstr>Symmetric Authentication (aka MACs)</vt:lpstr>
      <vt:lpstr>Symmetric Key crypto</vt:lpstr>
      <vt:lpstr>Public Key Crypto</vt:lpstr>
      <vt:lpstr>Public Key Crypto (cont)</vt:lpstr>
      <vt:lpstr>Public Key Authentication (aka Signatures)</vt:lpstr>
      <vt:lpstr>Summing Up</vt:lpstr>
      <vt:lpstr>SSL (but not really)</vt:lpstr>
      <vt:lpstr>SSL (but not really) Notes</vt:lpstr>
      <vt:lpstr>MitM Attack</vt:lpstr>
      <vt:lpstr>How to MitM someone</vt:lpstr>
      <vt:lpstr>Combatting MitM</vt:lpstr>
      <vt:lpstr>How to get vkCA into browser</vt:lpstr>
      <vt:lpstr>SSL (really this time)</vt:lpstr>
      <vt:lpstr>Self-Signed Certs</vt:lpstr>
      <vt:lpstr>MitM fails against SSL now</vt:lpstr>
      <vt:lpstr>SSL in the browser</vt:lpstr>
      <vt:lpstr>SSLStrip</vt:lpstr>
      <vt:lpstr>Making people feel better</vt:lpstr>
      <vt:lpstr>PowerPoint Presentation</vt:lpstr>
      <vt:lpstr>SSLStrip (details)</vt:lpstr>
      <vt:lpstr>Moxie Marlinspike</vt:lpstr>
      <vt:lpstr>HSTS – Oh no!</vt:lpstr>
      <vt:lpstr>Ways Around This?</vt:lpstr>
      <vt:lpstr>Nve’s Attack</vt:lpstr>
      <vt:lpstr>Playing Around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SSL and advanced mitm</dc:title>
  <dc:creator>John Black</dc:creator>
  <cp:lastModifiedBy>John Black</cp:lastModifiedBy>
  <cp:revision>33</cp:revision>
  <dcterms:created xsi:type="dcterms:W3CDTF">2014-11-17T00:14:14Z</dcterms:created>
  <dcterms:modified xsi:type="dcterms:W3CDTF">2014-11-17T05:03:47Z</dcterms:modified>
</cp:coreProperties>
</file>