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69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98" autoAdjust="0"/>
    <p:restoredTop sz="88600" autoAdjust="0"/>
  </p:normalViewPr>
  <p:slideViewPr>
    <p:cSldViewPr snapToGrid="0">
      <p:cViewPr varScale="1">
        <p:scale>
          <a:sx n="108" d="100"/>
          <a:sy n="108" d="100"/>
        </p:scale>
        <p:origin x="-3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C384-1DCB-4D80-B761-3EF626F16382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40489-379A-46B4-9239-9108C8C07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bitcoin.it/wiki/Targe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035" y="4038600"/>
            <a:ext cx="8086165" cy="1828800"/>
          </a:xfrm>
        </p:spPr>
        <p:txBody>
          <a:bodyPr/>
          <a:lstStyle/>
          <a:p>
            <a:r>
              <a:rPr lang="en-US" dirty="0" smtClean="0"/>
              <a:t>BITCOIN – 2014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Black				Spring 2014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Verifying transaction is (</a:t>
            </a:r>
            <a:r>
              <a:rPr lang="en-US" dirty="0" smtClean="0">
                <a:solidFill>
                  <a:srgbClr val="0070C0"/>
                </a:solidFill>
              </a:rPr>
              <a:t>purposely</a:t>
            </a:r>
            <a:r>
              <a:rPr lang="en-US" dirty="0" smtClean="0"/>
              <a:t>) hard</a:t>
            </a:r>
          </a:p>
          <a:p>
            <a:pPr lvl="1"/>
            <a:r>
              <a:rPr lang="en-US" dirty="0" smtClean="0"/>
              <a:t>That’s why you get so much money for doing it!</a:t>
            </a:r>
          </a:p>
          <a:p>
            <a:r>
              <a:rPr lang="en-US" dirty="0" smtClean="0"/>
              <a:t>There are also transaction fees paid to the verifier</a:t>
            </a:r>
          </a:p>
          <a:p>
            <a:pPr lvl="1"/>
            <a:r>
              <a:rPr lang="en-US" dirty="0" smtClean="0"/>
              <a:t>These have normally </a:t>
            </a:r>
            <a:r>
              <a:rPr lang="en-US" dirty="0" smtClean="0"/>
              <a:t>been </a:t>
            </a:r>
            <a:r>
              <a:rPr lang="en-US" dirty="0" smtClean="0"/>
              <a:t>set to 0 since the reward for mining is already pretty good</a:t>
            </a:r>
          </a:p>
          <a:p>
            <a:pPr lvl="1"/>
            <a:r>
              <a:rPr lang="en-US" dirty="0" smtClean="0"/>
              <a:t>Lately the fees have risen to provide an added incentive</a:t>
            </a:r>
          </a:p>
          <a:p>
            <a:pPr lvl="1"/>
            <a:r>
              <a:rPr lang="en-US" dirty="0" smtClean="0"/>
              <a:t>The fees are taken from the payer as a “tax”</a:t>
            </a:r>
          </a:p>
          <a:p>
            <a:pPr lvl="1"/>
            <a:r>
              <a:rPr lang="en-US" dirty="0" smtClean="0"/>
              <a:t>In 2140 CE, transaction fees will be the only incentive remaining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Bitcoin</a:t>
            </a:r>
            <a:r>
              <a:rPr lang="en-US" dirty="0" smtClean="0"/>
              <a:t> actually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start by installing a “wallet” program</a:t>
            </a:r>
            <a:endParaRPr lang="en-US" dirty="0"/>
          </a:p>
        </p:txBody>
      </p:sp>
      <p:pic>
        <p:nvPicPr>
          <p:cNvPr id="4098" name="Picture 2" descr="C:\Users\John\Desktop\332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881" y="2658117"/>
            <a:ext cx="6096000" cy="3514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receive money, you tell your wallet to generate an “address”</a:t>
            </a:r>
          </a:p>
          <a:p>
            <a:pPr lvl="1"/>
            <a:r>
              <a:rPr lang="en-US" dirty="0" smtClean="0"/>
              <a:t>This causes the wallet to generate a public-key/secret-key pair</a:t>
            </a:r>
          </a:p>
          <a:p>
            <a:pPr lvl="1"/>
            <a:r>
              <a:rPr lang="en-US" dirty="0" smtClean="0"/>
              <a:t>The public key is hashed and published as your “address”</a:t>
            </a:r>
          </a:p>
          <a:p>
            <a:pPr lvl="2"/>
            <a:r>
              <a:rPr lang="en-US" dirty="0" smtClean="0"/>
              <a:t>Why is it hashed?  No good reason, </a:t>
            </a:r>
            <a:r>
              <a:rPr lang="en-US" dirty="0" smtClean="0"/>
              <a:t>really</a:t>
            </a:r>
          </a:p>
          <a:p>
            <a:pPr lvl="1"/>
            <a:r>
              <a:rPr lang="en-US" dirty="0" smtClean="0"/>
              <a:t>You publish your address</a:t>
            </a:r>
          </a:p>
          <a:p>
            <a:pPr lvl="2"/>
            <a:r>
              <a:rPr lang="en-US" dirty="0" smtClean="0"/>
              <a:t>Or just tell the payer your address</a:t>
            </a:r>
          </a:p>
          <a:p>
            <a:pPr lvl="2"/>
            <a:r>
              <a:rPr lang="en-US" dirty="0" smtClean="0"/>
              <a:t>Why no CA to bind address to your identity?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I want to pay you 1 BTC</a:t>
            </a:r>
          </a:p>
          <a:p>
            <a:r>
              <a:rPr lang="en-US" dirty="0" smtClean="0"/>
              <a:t>I need your address</a:t>
            </a:r>
          </a:p>
          <a:p>
            <a:pPr lvl="1"/>
            <a:r>
              <a:rPr lang="en-US" dirty="0" smtClean="0"/>
              <a:t>You generated it as in the previous slide</a:t>
            </a:r>
          </a:p>
          <a:p>
            <a:r>
              <a:rPr lang="en-US" dirty="0" smtClean="0"/>
              <a:t>I generate a “</a:t>
            </a:r>
            <a:r>
              <a:rPr lang="en-US" dirty="0" smtClean="0">
                <a:solidFill>
                  <a:srgbClr val="0070C0"/>
                </a:solidFill>
              </a:rPr>
              <a:t>transaction</a:t>
            </a:r>
            <a:r>
              <a:rPr lang="en-US" dirty="0" smtClean="0"/>
              <a:t>” record and sign it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smtClean="0"/>
              <a:t>the </a:t>
            </a:r>
            <a:r>
              <a:rPr lang="en-US" dirty="0" smtClean="0"/>
              <a:t>amount, some </a:t>
            </a:r>
            <a:r>
              <a:rPr lang="en-US" dirty="0" err="1" smtClean="0"/>
              <a:t>metainfo</a:t>
            </a:r>
            <a:r>
              <a:rPr lang="en-US" dirty="0" smtClean="0"/>
              <a:t>, and your </a:t>
            </a:r>
            <a:r>
              <a:rPr lang="en-US" dirty="0" smtClean="0"/>
              <a:t>address</a:t>
            </a:r>
          </a:p>
          <a:p>
            <a:pPr lvl="2"/>
            <a:r>
              <a:rPr lang="en-US" dirty="0" smtClean="0"/>
              <a:t>Also has hash of previous transaction that granted me the money I’m using</a:t>
            </a:r>
            <a:endParaRPr lang="en-US" dirty="0" smtClean="0"/>
          </a:p>
          <a:p>
            <a:pPr lvl="1"/>
            <a:r>
              <a:rPr lang="en-US" dirty="0" smtClean="0"/>
              <a:t>Signed by my secret key</a:t>
            </a:r>
          </a:p>
          <a:p>
            <a:pPr lvl="2"/>
            <a:r>
              <a:rPr lang="en-US" dirty="0" smtClean="0"/>
              <a:t>If I lose the secret key associated to the transaction that granted me the </a:t>
            </a:r>
            <a:r>
              <a:rPr lang="en-US" dirty="0" err="1" smtClean="0"/>
              <a:t>bitcoins</a:t>
            </a:r>
            <a:r>
              <a:rPr lang="en-US" dirty="0" smtClean="0"/>
              <a:t> I’m sending you, I lose that money!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1. {"hash":"7c4025...",               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hash of all following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2.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":1,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3.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vin_sz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":1,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4.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vout_sz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":1,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5.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lock_time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":0,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6. "size":224,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7. "in":[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8.   {"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prev_out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":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9.     {"hash":"2007ae...",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hash of previous transaction</a:t>
            </a:r>
            <a:endParaRPr lang="en-US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10.   "n":0},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11.  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scriptSig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":"304502... 042b2d..."}],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12. "out":[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13.   {"value":"0.31900000",           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0.319 BTC being sent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14.  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scriptPubKey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":"OP_DUP OP_HASH160 a7db6f OP_EQUALVERIFY OP_CHECKSIG"}]}                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a7db6f is intended recipient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not just check to see if I properly signed the transaction record?</a:t>
            </a:r>
          </a:p>
          <a:p>
            <a:pPr lvl="1"/>
            <a:r>
              <a:rPr lang="en-US" dirty="0" smtClean="0"/>
              <a:t>I could be cheating!</a:t>
            </a:r>
          </a:p>
          <a:p>
            <a:pPr lvl="2"/>
            <a:r>
              <a:rPr lang="en-US" dirty="0" smtClean="0"/>
              <a:t>Maybe I don’t own the coins I’m sending</a:t>
            </a:r>
          </a:p>
          <a:p>
            <a:pPr lvl="2"/>
            <a:r>
              <a:rPr lang="en-US" dirty="0" smtClean="0"/>
              <a:t>Maybe I already spent those coins with someone else</a:t>
            </a:r>
          </a:p>
          <a:p>
            <a:r>
              <a:rPr lang="en-US" dirty="0" smtClean="0"/>
              <a:t>So instead the “</a:t>
            </a:r>
            <a:r>
              <a:rPr lang="en-US" dirty="0" err="1" smtClean="0"/>
              <a:t>bitcoin</a:t>
            </a:r>
            <a:r>
              <a:rPr lang="en-US" dirty="0" smtClean="0"/>
              <a:t> network” verifies the transaction</a:t>
            </a:r>
          </a:p>
          <a:p>
            <a:pPr lvl="1"/>
            <a:r>
              <a:rPr lang="en-US" dirty="0" smtClean="0"/>
              <a:t>This is hard-by-design because there is a nice payoff for doing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It also means a cheater would have to have more computing power than the rest of the network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verifier (or “miner”) on the network has an entire </a:t>
            </a:r>
            <a:r>
              <a:rPr lang="en-US" dirty="0" smtClean="0">
                <a:solidFill>
                  <a:srgbClr val="0070C0"/>
                </a:solidFill>
              </a:rPr>
              <a:t>history of all transactions</a:t>
            </a:r>
          </a:p>
          <a:p>
            <a:pPr lvl="1"/>
            <a:r>
              <a:rPr lang="en-US" dirty="0" smtClean="0"/>
              <a:t>Called the “</a:t>
            </a:r>
            <a:r>
              <a:rPr lang="en-US" dirty="0" err="1" smtClean="0">
                <a:solidFill>
                  <a:srgbClr val="0070C0"/>
                </a:solidFill>
              </a:rPr>
              <a:t>blockchain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This is a chain of transactions that tracks where each </a:t>
            </a:r>
            <a:r>
              <a:rPr lang="en-US" dirty="0" err="1" smtClean="0"/>
              <a:t>bitcoin</a:t>
            </a:r>
            <a:r>
              <a:rPr lang="en-US" dirty="0" smtClean="0"/>
              <a:t> has been</a:t>
            </a:r>
          </a:p>
          <a:p>
            <a:pPr lvl="1"/>
            <a:r>
              <a:rPr lang="en-US" dirty="0" smtClean="0"/>
              <a:t>Every transaction has the hash of the previous transaction that granted the coins</a:t>
            </a:r>
          </a:p>
          <a:p>
            <a:pPr lvl="1"/>
            <a:r>
              <a:rPr lang="en-US" dirty="0" smtClean="0"/>
              <a:t>Once a transaction has been verified, it is added to the </a:t>
            </a:r>
            <a:r>
              <a:rPr lang="en-US" dirty="0" err="1" smtClean="0"/>
              <a:t>blockchain</a:t>
            </a:r>
            <a:r>
              <a:rPr lang="en-US" dirty="0" smtClean="0"/>
              <a:t> by all nodes of the network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Mine </a:t>
            </a:r>
            <a:r>
              <a:rPr lang="en-US" dirty="0" err="1" smtClean="0"/>
              <a:t>Bitcoins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you want to verify a transaction</a:t>
            </a:r>
          </a:p>
          <a:p>
            <a:pPr lvl="1"/>
            <a:r>
              <a:rPr lang="en-US" dirty="0" smtClean="0"/>
              <a:t>Suppose the transaction is “hello”</a:t>
            </a:r>
          </a:p>
          <a:p>
            <a:pPr lvl="1"/>
            <a:r>
              <a:rPr lang="en-US" dirty="0" smtClean="0"/>
              <a:t>Compute SHA256(“hello:0”)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a61bb398117fe…</a:t>
            </a:r>
          </a:p>
          <a:p>
            <a:pPr lvl="1"/>
            <a:r>
              <a:rPr lang="en-US" dirty="0" smtClean="0"/>
              <a:t>Compute SHA256(“hello:1”)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61b7a90017562…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/>
            <a:r>
              <a:rPr lang="en-US" dirty="0" smtClean="0"/>
              <a:t>Compute SHA256(“hello:917712”)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0000718a5dce3…          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winner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!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hard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get a leading 0 digit in hex, assuming SHA256 is random</a:t>
            </a:r>
          </a:p>
          <a:p>
            <a:pPr lvl="1"/>
            <a:r>
              <a:rPr lang="en-US" dirty="0" smtClean="0"/>
              <a:t>1/16 chance</a:t>
            </a:r>
          </a:p>
          <a:p>
            <a:pPr lvl="1"/>
            <a:r>
              <a:rPr lang="en-US" dirty="0" smtClean="0"/>
              <a:t>16 expected trials</a:t>
            </a:r>
          </a:p>
          <a:p>
            <a:r>
              <a:rPr lang="en-US" dirty="0" smtClean="0"/>
              <a:t>Two leading 0’s</a:t>
            </a:r>
          </a:p>
          <a:p>
            <a:pPr lvl="1"/>
            <a:r>
              <a:rPr lang="en-US" dirty="0" smtClean="0"/>
              <a:t>256 expected trials</a:t>
            </a:r>
          </a:p>
          <a:p>
            <a:r>
              <a:rPr lang="en-US" dirty="0" smtClean="0"/>
              <a:t>In reality, to verify a </a:t>
            </a:r>
            <a:r>
              <a:rPr lang="en-US" dirty="0" err="1" smtClean="0"/>
              <a:t>bitcoin</a:t>
            </a:r>
            <a:r>
              <a:rPr lang="en-US" dirty="0" smtClean="0"/>
              <a:t> transaction you have to get below the </a:t>
            </a:r>
            <a:r>
              <a:rPr lang="en-US" dirty="0" smtClean="0">
                <a:hlinkClick r:id="rId2"/>
              </a:rPr>
              <a:t>target</a:t>
            </a:r>
            <a:endParaRPr lang="en-US" dirty="0" smtClean="0"/>
          </a:p>
          <a:p>
            <a:pPr lvl="1"/>
            <a:r>
              <a:rPr lang="en-US" dirty="0" smtClean="0"/>
              <a:t>This should take about 10 </a:t>
            </a:r>
            <a:r>
              <a:rPr lang="en-US" dirty="0" err="1" smtClean="0"/>
              <a:t>mins</a:t>
            </a:r>
            <a:r>
              <a:rPr lang="en-US" dirty="0" smtClean="0"/>
              <a:t> given the power of the network</a:t>
            </a:r>
          </a:p>
          <a:p>
            <a:pPr lvl="1"/>
            <a:r>
              <a:rPr lang="en-US" dirty="0" smtClean="0"/>
              <a:t>This is recalibrated every 2 weeks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Exp # Hashes for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the current target we need about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64.8975 </a:t>
            </a:r>
            <a:r>
              <a:rPr lang="en-US" dirty="0" smtClean="0"/>
              <a:t>hashes to get below the target</a:t>
            </a:r>
          </a:p>
          <a:p>
            <a:pPr lvl="1"/>
            <a:r>
              <a:rPr lang="en-US" dirty="0" smtClean="0"/>
              <a:t>This can be parallelized of course</a:t>
            </a:r>
          </a:p>
          <a:p>
            <a:pPr lvl="1"/>
            <a:r>
              <a:rPr lang="en-US" dirty="0" smtClean="0"/>
              <a:t>Full scaling when parallelized</a:t>
            </a:r>
          </a:p>
          <a:p>
            <a:pPr lvl="1"/>
            <a:r>
              <a:rPr lang="en-US" dirty="0" smtClean="0"/>
              <a:t>Great use of </a:t>
            </a:r>
            <a:r>
              <a:rPr lang="en-US" dirty="0" err="1" smtClean="0"/>
              <a:t>botnets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Believe me, people have studied the economics of how much power is worth exerting to get rewards</a:t>
            </a:r>
          </a:p>
          <a:p>
            <a:pPr lvl="1"/>
            <a:endParaRPr lang="en-US" baseline="30000" dirty="0" smtClean="0"/>
          </a:p>
          <a:p>
            <a:pPr lvl="1"/>
            <a:endParaRPr lang="en-US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Chaum’s</a:t>
            </a:r>
            <a:r>
              <a:rPr lang="en-US" dirty="0" smtClean="0"/>
              <a:t> ideas in the 1980’s</a:t>
            </a:r>
          </a:p>
          <a:p>
            <a:r>
              <a:rPr lang="en-US" dirty="0" smtClean="0"/>
              <a:t>All ideas required a central bank or </a:t>
            </a:r>
            <a:r>
              <a:rPr lang="en-US" dirty="0" smtClean="0">
                <a:solidFill>
                  <a:srgbClr val="0070C0"/>
                </a:solidFill>
              </a:rPr>
              <a:t>single point of trust</a:t>
            </a:r>
          </a:p>
          <a:p>
            <a:r>
              <a:rPr lang="en-US" dirty="0" err="1" smtClean="0"/>
              <a:t>Chaum</a:t>
            </a:r>
            <a:r>
              <a:rPr lang="en-US" dirty="0" smtClean="0"/>
              <a:t> started a company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DigiCash</a:t>
            </a:r>
            <a:r>
              <a:rPr lang="en-US" dirty="0" smtClean="0"/>
              <a:t> in 1990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Bankrupt</a:t>
            </a:r>
            <a:r>
              <a:rPr lang="en-US" dirty="0" smtClean="0"/>
              <a:t> in 1998</a:t>
            </a:r>
          </a:p>
          <a:p>
            <a:r>
              <a:rPr lang="en-US" dirty="0" smtClean="0"/>
              <a:t>Lots of other companies you’ve never heard of have attempted digital cash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Computation Speed</a:t>
            </a:r>
            <a:endParaRPr lang="en-US" dirty="0"/>
          </a:p>
        </p:txBody>
      </p:sp>
      <p:pic>
        <p:nvPicPr>
          <p:cNvPr id="6146" name="Picture 2" descr="C:\Users\John\Desktop\speed-small-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125" y="1666797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Percentage Tracks Value</a:t>
            </a:r>
            <a:endParaRPr lang="en-US" dirty="0"/>
          </a:p>
        </p:txBody>
      </p:sp>
      <p:pic>
        <p:nvPicPr>
          <p:cNvPr id="7170" name="Picture 2" descr="C:\Users\John\Desktop\growth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874" y="1620605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Announcing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an entity verifies the transaction it broadcasts it to the network</a:t>
            </a:r>
          </a:p>
          <a:p>
            <a:pPr lvl="1"/>
            <a:r>
              <a:rPr lang="en-US" dirty="0" smtClean="0"/>
              <a:t>The other nodes stop trying to compete</a:t>
            </a:r>
          </a:p>
          <a:p>
            <a:pPr lvl="2"/>
            <a:r>
              <a:rPr lang="en-US" dirty="0" smtClean="0"/>
              <a:t>Because they already lost</a:t>
            </a:r>
          </a:p>
          <a:p>
            <a:pPr lvl="1"/>
            <a:r>
              <a:rPr lang="en-US" dirty="0" smtClean="0"/>
              <a:t>Other nodes verify that the transaction is valid</a:t>
            </a:r>
          </a:p>
          <a:p>
            <a:pPr lvl="2"/>
            <a:r>
              <a:rPr lang="en-US" dirty="0" smtClean="0"/>
              <a:t>Money spent was legitimately owned</a:t>
            </a:r>
          </a:p>
          <a:p>
            <a:pPr lvl="2"/>
            <a:r>
              <a:rPr lang="en-US" dirty="0" smtClean="0"/>
              <a:t>Verifier got below the target</a:t>
            </a:r>
          </a:p>
          <a:p>
            <a:pPr lvl="1"/>
            <a:r>
              <a:rPr lang="en-US" dirty="0" smtClean="0"/>
              <a:t>Then transaction is added to the end of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lvl="2"/>
            <a:r>
              <a:rPr lang="en-US" dirty="0" err="1" smtClean="0"/>
              <a:t>Blockchain</a:t>
            </a:r>
            <a:r>
              <a:rPr lang="en-US" dirty="0" smtClean="0"/>
              <a:t> cannot fork</a:t>
            </a:r>
          </a:p>
          <a:p>
            <a:pPr lvl="3"/>
            <a:r>
              <a:rPr lang="en-US" dirty="0" smtClean="0"/>
              <a:t>Details omitted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hn\Desktop\20130512_B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877" y="316871"/>
            <a:ext cx="7744875" cy="5877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mine </a:t>
            </a:r>
            <a:r>
              <a:rPr lang="en-US" dirty="0" err="1" smtClean="0"/>
              <a:t>bitcoins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Developed by Satoshi </a:t>
            </a:r>
            <a:r>
              <a:rPr lang="en-US" dirty="0" err="1" smtClean="0"/>
              <a:t>Nakamoto</a:t>
            </a:r>
            <a:r>
              <a:rPr lang="en-US" dirty="0" smtClean="0"/>
              <a:t> in 2009</a:t>
            </a:r>
          </a:p>
          <a:p>
            <a:pPr lvl="1"/>
            <a:r>
              <a:rPr lang="en-US" dirty="0" smtClean="0"/>
              <a:t>A pseudonym</a:t>
            </a:r>
          </a:p>
          <a:p>
            <a:pPr lvl="1"/>
            <a:r>
              <a:rPr lang="en-US" dirty="0" smtClean="0"/>
              <a:t>No one knows who this guy actually is</a:t>
            </a:r>
          </a:p>
          <a:p>
            <a:pPr lvl="1"/>
            <a:r>
              <a:rPr lang="en-US" dirty="0" smtClean="0"/>
              <a:t>And it’s apparently not this guy:</a:t>
            </a:r>
            <a:endParaRPr lang="en-US" dirty="0"/>
          </a:p>
        </p:txBody>
      </p:sp>
      <p:pic>
        <p:nvPicPr>
          <p:cNvPr id="1026" name="Picture 2" descr="C:\Users\John\Desktop\Bitcoin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632" y="442058"/>
            <a:ext cx="2400300" cy="504825"/>
          </a:xfrm>
          <a:prstGeom prst="rect">
            <a:avLst/>
          </a:prstGeom>
          <a:noFill/>
        </p:spPr>
      </p:pic>
      <p:pic>
        <p:nvPicPr>
          <p:cNvPr id="1027" name="Picture 3" descr="C:\Users\John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472" y="3947503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err="1" smtClean="0"/>
              <a:t>devs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Nakamoto</a:t>
            </a:r>
            <a:r>
              <a:rPr lang="en-US" dirty="0" smtClean="0"/>
              <a:t> has apparently bowed out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was taken over by open-source </a:t>
            </a:r>
            <a:r>
              <a:rPr lang="en-US" dirty="0" err="1" smtClean="0"/>
              <a:t>devs</a:t>
            </a:r>
            <a:endParaRPr lang="en-US" dirty="0" smtClean="0"/>
          </a:p>
          <a:p>
            <a:r>
              <a:rPr lang="en-US" dirty="0" smtClean="0"/>
              <a:t>Still going strong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most widely-used digital currency in the world</a:t>
            </a:r>
          </a:p>
          <a:p>
            <a:r>
              <a:rPr lang="en-US" dirty="0" smtClean="0"/>
              <a:t>About $</a:t>
            </a:r>
            <a:r>
              <a:rPr lang="en-US" dirty="0" smtClean="0"/>
              <a:t>6B market cap </a:t>
            </a:r>
            <a:r>
              <a:rPr lang="en-US" dirty="0" smtClean="0"/>
              <a:t>at current exchange rates</a:t>
            </a:r>
          </a:p>
          <a:p>
            <a:pPr lvl="1"/>
            <a:r>
              <a:rPr lang="en-US" dirty="0" smtClean="0"/>
              <a:t>About 12M </a:t>
            </a:r>
            <a:r>
              <a:rPr lang="en-US" dirty="0" err="1" smtClean="0"/>
              <a:t>bitcoins</a:t>
            </a:r>
            <a:r>
              <a:rPr lang="en-US" dirty="0" smtClean="0"/>
              <a:t> in existence</a:t>
            </a:r>
          </a:p>
          <a:p>
            <a:pPr lvl="1"/>
            <a:r>
              <a:rPr lang="en-US" dirty="0" smtClean="0"/>
              <a:t>Current exchange rate is about $500/coin</a:t>
            </a:r>
          </a:p>
          <a:p>
            <a:r>
              <a:rPr lang="en-US" dirty="0" smtClean="0"/>
              <a:t>Completely P2P</a:t>
            </a:r>
          </a:p>
          <a:p>
            <a:pPr lvl="1"/>
            <a:r>
              <a:rPr lang="en-US" dirty="0" smtClean="0"/>
              <a:t>No central authority</a:t>
            </a:r>
          </a:p>
          <a:p>
            <a:pPr lvl="1"/>
            <a:r>
              <a:rPr lang="en-US" dirty="0" smtClean="0"/>
              <a:t>The P2P networking piece is fascinating, but we won’t talk about it</a:t>
            </a:r>
          </a:p>
          <a:p>
            <a:r>
              <a:rPr lang="en-US" dirty="0" smtClean="0"/>
              <a:t>Often called a “</a:t>
            </a:r>
            <a:r>
              <a:rPr lang="en-US" dirty="0" err="1" smtClean="0"/>
              <a:t>cryptocurrency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Uses hash functions (primarily SHA-256 and RIPEMD160)</a:t>
            </a:r>
          </a:p>
          <a:p>
            <a:pPr lvl="1"/>
            <a:r>
              <a:rPr lang="en-US" dirty="0" smtClean="0"/>
              <a:t>Uses digital signatures (RSA)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Volatility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540" y="1585669"/>
            <a:ext cx="6527445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Bitcoin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Novel</a:t>
            </a:r>
          </a:p>
          <a:p>
            <a:r>
              <a:rPr lang="en-US" dirty="0" smtClean="0"/>
              <a:t>Not tied to any authority or jurisdiction</a:t>
            </a:r>
          </a:p>
          <a:p>
            <a:pPr lvl="1"/>
            <a:r>
              <a:rPr lang="en-US" dirty="0" smtClean="0"/>
              <a:t>What is money anyway?</a:t>
            </a:r>
          </a:p>
          <a:p>
            <a:pPr lvl="2"/>
            <a:r>
              <a:rPr lang="en-US" dirty="0" smtClean="0"/>
              <a:t>Demand creates value</a:t>
            </a:r>
          </a:p>
          <a:p>
            <a:r>
              <a:rPr lang="en-US" dirty="0" smtClean="0"/>
              <a:t>Anonymous</a:t>
            </a:r>
          </a:p>
          <a:p>
            <a:pPr lvl="1"/>
            <a:r>
              <a:rPr lang="en-US" dirty="0" smtClean="0"/>
              <a:t>It’s </a:t>
            </a:r>
            <a:r>
              <a:rPr lang="en-US" dirty="0" smtClean="0">
                <a:solidFill>
                  <a:srgbClr val="0070C0"/>
                </a:solidFill>
              </a:rPr>
              <a:t>not</a:t>
            </a:r>
            <a:r>
              <a:rPr lang="en-US" dirty="0" smtClean="0"/>
              <a:t>, actually</a:t>
            </a:r>
          </a:p>
          <a:p>
            <a:r>
              <a:rPr lang="en-US" dirty="0" smtClean="0"/>
              <a:t>No regulation</a:t>
            </a:r>
          </a:p>
          <a:p>
            <a:pPr lvl="1"/>
            <a:r>
              <a:rPr lang="en-US" dirty="0" smtClean="0"/>
              <a:t>Good or bad?</a:t>
            </a:r>
          </a:p>
          <a:p>
            <a:pPr lvl="1"/>
            <a:r>
              <a:rPr lang="en-US" dirty="0" smtClean="0"/>
              <a:t>This will change soon, I’m </a:t>
            </a:r>
            <a:r>
              <a:rPr lang="en-US" dirty="0" smtClean="0"/>
              <a:t>guessing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it’s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Various exchanges</a:t>
            </a:r>
          </a:p>
          <a:p>
            <a:pPr lvl="1"/>
            <a:r>
              <a:rPr lang="en-US" dirty="0" smtClean="0"/>
              <a:t>Mt </a:t>
            </a:r>
            <a:r>
              <a:rPr lang="en-US" dirty="0" err="1" smtClean="0"/>
              <a:t>Gox</a:t>
            </a:r>
            <a:r>
              <a:rPr lang="en-US" dirty="0" smtClean="0"/>
              <a:t> was the largest, but recently shutdown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Cool people/places accept it</a:t>
            </a:r>
          </a:p>
          <a:p>
            <a:pPr lvl="1"/>
            <a:r>
              <a:rPr lang="en-US" dirty="0" smtClean="0"/>
              <a:t>Virgin Galactic accepts </a:t>
            </a:r>
            <a:r>
              <a:rPr lang="en-US" dirty="0" err="1" smtClean="0"/>
              <a:t>Bitcoin</a:t>
            </a:r>
            <a:endParaRPr lang="en-US" dirty="0" smtClean="0"/>
          </a:p>
          <a:p>
            <a:pPr lvl="1"/>
            <a:r>
              <a:rPr lang="en-US" dirty="0" err="1" smtClean="0"/>
              <a:t>Reddit</a:t>
            </a:r>
            <a:r>
              <a:rPr lang="en-US" dirty="0" smtClean="0"/>
              <a:t>, </a:t>
            </a:r>
            <a:r>
              <a:rPr lang="en-US" dirty="0" err="1" smtClean="0"/>
              <a:t>Zynga</a:t>
            </a:r>
            <a:r>
              <a:rPr lang="en-US" dirty="0" smtClean="0"/>
              <a:t>, </a:t>
            </a:r>
            <a:r>
              <a:rPr lang="en-US" dirty="0" err="1" smtClean="0"/>
              <a:t>OKCupid</a:t>
            </a:r>
            <a:r>
              <a:rPr lang="en-US" dirty="0" smtClean="0"/>
              <a:t>, Domino’s Pizza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Shady places accept it</a:t>
            </a:r>
          </a:p>
          <a:p>
            <a:pPr lvl="1"/>
            <a:r>
              <a:rPr lang="en-US" dirty="0" err="1" smtClean="0"/>
              <a:t>Silkroad</a:t>
            </a:r>
            <a:endParaRPr lang="en-US" dirty="0" smtClean="0"/>
          </a:p>
          <a:p>
            <a:pPr lvl="1"/>
            <a:r>
              <a:rPr lang="en-US" dirty="0" smtClean="0"/>
              <a:t>Pirate Bay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</a:t>
            </a:r>
            <a:r>
              <a:rPr lang="en-US" dirty="0" err="1" smtClean="0"/>
              <a:t>Bitcoins</a:t>
            </a:r>
            <a:r>
              <a:rPr lang="en-US" dirty="0" smtClean="0"/>
              <a:t>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Fifty coins generated in the “Genesis Block”</a:t>
            </a:r>
          </a:p>
          <a:p>
            <a:r>
              <a:rPr lang="en-US" dirty="0" smtClean="0"/>
              <a:t>More are generated with </a:t>
            </a:r>
            <a:r>
              <a:rPr lang="en-US" dirty="0" smtClean="0">
                <a:solidFill>
                  <a:srgbClr val="0070C0"/>
                </a:solidFill>
              </a:rPr>
              <a:t>each transaction</a:t>
            </a:r>
          </a:p>
          <a:p>
            <a:pPr lvl="1"/>
            <a:r>
              <a:rPr lang="en-US" dirty="0" smtClean="0"/>
              <a:t>Whoever verifies a transaction first gets a reward</a:t>
            </a:r>
          </a:p>
          <a:p>
            <a:pPr lvl="2"/>
            <a:r>
              <a:rPr lang="en-US" dirty="0" smtClean="0"/>
              <a:t>Generating these rewards is called “</a:t>
            </a:r>
            <a:r>
              <a:rPr lang="en-US" dirty="0" smtClean="0">
                <a:solidFill>
                  <a:srgbClr val="0070C0"/>
                </a:solidFill>
              </a:rPr>
              <a:t>mining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The first reward </a:t>
            </a:r>
            <a:r>
              <a:rPr lang="en-US" dirty="0" smtClean="0"/>
              <a:t>amounts were 50 </a:t>
            </a:r>
            <a:r>
              <a:rPr lang="en-US" dirty="0" smtClean="0"/>
              <a:t>BTC</a:t>
            </a:r>
          </a:p>
          <a:p>
            <a:pPr lvl="2"/>
            <a:r>
              <a:rPr lang="en-US" dirty="0" smtClean="0"/>
              <a:t>The reward halves every 210,000 validated transactions</a:t>
            </a:r>
          </a:p>
          <a:p>
            <a:pPr lvl="3"/>
            <a:r>
              <a:rPr lang="en-US" dirty="0" smtClean="0"/>
              <a:t>Roughly once </a:t>
            </a:r>
            <a:r>
              <a:rPr lang="en-US" dirty="0" smtClean="0"/>
              <a:t>every </a:t>
            </a:r>
            <a:r>
              <a:rPr lang="en-US" dirty="0" smtClean="0"/>
              <a:t>four years, so it’s happened </a:t>
            </a:r>
            <a:r>
              <a:rPr lang="en-US" dirty="0" smtClean="0">
                <a:solidFill>
                  <a:srgbClr val="0070C0"/>
                </a:solidFill>
              </a:rPr>
              <a:t>once so far</a:t>
            </a:r>
            <a:r>
              <a:rPr lang="en-US" dirty="0" smtClean="0"/>
              <a:t>; current reward is 25 BTC ($12,500)</a:t>
            </a:r>
          </a:p>
          <a:p>
            <a:pPr lvl="2"/>
            <a:r>
              <a:rPr lang="en-US" dirty="0" smtClean="0"/>
              <a:t>The smallest unit of </a:t>
            </a:r>
            <a:r>
              <a:rPr lang="en-US" dirty="0" err="1" smtClean="0"/>
              <a:t>Bitcoins</a:t>
            </a:r>
            <a:r>
              <a:rPr lang="en-US" dirty="0" smtClean="0"/>
              <a:t> is a “</a:t>
            </a:r>
            <a:r>
              <a:rPr lang="en-US" dirty="0" err="1" smtClean="0"/>
              <a:t>satoshi</a:t>
            </a:r>
            <a:r>
              <a:rPr lang="en-US" dirty="0" smtClean="0"/>
              <a:t>”, which is 10</a:t>
            </a:r>
            <a:r>
              <a:rPr lang="en-US" baseline="30000" dirty="0" smtClean="0"/>
              <a:t>-8</a:t>
            </a:r>
            <a:r>
              <a:rPr lang="en-US" dirty="0" smtClean="0"/>
              <a:t> BTC</a:t>
            </a:r>
          </a:p>
          <a:p>
            <a:pPr lvl="2"/>
            <a:r>
              <a:rPr lang="en-US" dirty="0" smtClean="0"/>
              <a:t>In 2140 CE, the reward will fall below 1 </a:t>
            </a:r>
            <a:r>
              <a:rPr lang="en-US" dirty="0" err="1" smtClean="0"/>
              <a:t>satoshi</a:t>
            </a:r>
            <a:r>
              <a:rPr lang="en-US" dirty="0" smtClean="0"/>
              <a:t> and therefore no further </a:t>
            </a:r>
            <a:r>
              <a:rPr lang="en-US" dirty="0" err="1" smtClean="0"/>
              <a:t>Bitcoins</a:t>
            </a:r>
            <a:r>
              <a:rPr lang="en-US" dirty="0" smtClean="0"/>
              <a:t> will be created</a:t>
            </a:r>
          </a:p>
          <a:p>
            <a:pPr lvl="3"/>
            <a:r>
              <a:rPr lang="en-US" dirty="0" smtClean="0"/>
              <a:t>There will be 21 million BTC then; that’s 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79307</TotalTime>
  <Words>1088</Words>
  <Application>Microsoft Office PowerPoint</Application>
  <PresentationFormat>On-screen Show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BITCOIN – 2014 </vt:lpstr>
      <vt:lpstr>Digital Currency</vt:lpstr>
      <vt:lpstr>Enter Bitcoin</vt:lpstr>
      <vt:lpstr>Bitcoin devs </vt:lpstr>
      <vt:lpstr>Bitcoin Overview</vt:lpstr>
      <vt:lpstr>Exchange Rate Volatility</vt:lpstr>
      <vt:lpstr>Why Bitcoin?</vt:lpstr>
      <vt:lpstr>How it’s used</vt:lpstr>
      <vt:lpstr>Where do Bitcoins come from?</vt:lpstr>
      <vt:lpstr>Transaction Fees</vt:lpstr>
      <vt:lpstr>How does Bitcoin actually work?</vt:lpstr>
      <vt:lpstr>Bitcoin Address</vt:lpstr>
      <vt:lpstr>Receiving Money</vt:lpstr>
      <vt:lpstr>Transaction Record</vt:lpstr>
      <vt:lpstr>Verifying Transactions</vt:lpstr>
      <vt:lpstr>The Blockchain</vt:lpstr>
      <vt:lpstr>How to Mine Bitcoins</vt:lpstr>
      <vt:lpstr>How hard is this?</vt:lpstr>
      <vt:lpstr>Current Exp # Hashes for Target</vt:lpstr>
      <vt:lpstr>Growth in Computation Speed</vt:lpstr>
      <vt:lpstr>Growth Percentage Tracks Value</vt:lpstr>
      <vt:lpstr>Announcing Verification</vt:lpstr>
      <vt:lpstr>Slide 23</vt:lpstr>
      <vt:lpstr>Should you mine bitcoins?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hacking 101</dc:title>
  <dc:creator>John</dc:creator>
  <cp:lastModifiedBy>John</cp:lastModifiedBy>
  <cp:revision>1946</cp:revision>
  <dcterms:created xsi:type="dcterms:W3CDTF">2006-08-16T00:00:00Z</dcterms:created>
  <dcterms:modified xsi:type="dcterms:W3CDTF">2014-04-30T18:59:37Z</dcterms:modified>
</cp:coreProperties>
</file>