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98" r:id="rId2"/>
    <p:sldId id="283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9" r:id="rId16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F5F5F"/>
    <a:srgbClr val="000066"/>
    <a:srgbClr val="333399"/>
    <a:srgbClr val="3333CC"/>
    <a:srgbClr val="000000"/>
    <a:srgbClr val="CCCC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2" autoAdjust="0"/>
    <p:restoredTop sz="99068" autoAdjust="0"/>
  </p:normalViewPr>
  <p:slideViewPr>
    <p:cSldViewPr>
      <p:cViewPr>
        <p:scale>
          <a:sx n="75" d="100"/>
          <a:sy n="75" d="100"/>
        </p:scale>
        <p:origin x="-1956" y="-10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360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6F0D9D5A-530F-43B2-A7A7-53B428154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4600" y="708025"/>
            <a:ext cx="4827588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4063"/>
            <a:ext cx="5365750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9713"/>
            <a:ext cx="317023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9713"/>
            <a:ext cx="3170237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i="0">
                <a:latin typeface="Arial" charset="0"/>
              </a:defRPr>
            </a:lvl1pPr>
          </a:lstStyle>
          <a:p>
            <a:pPr>
              <a:defRPr/>
            </a:pPr>
            <a:fld id="{3F932969-0C34-46BD-9D4E-8733BB38A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F6D87-5D72-4C12-A28E-701690B1504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A3D3B-D32E-4F55-A250-A527AE0BF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0662-869A-4719-814C-E932AF268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82E1-53E2-4E4A-A202-73CF61D6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10E32-C14F-4D9D-9FFC-BFDE5DC11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59EE3-846E-4138-AC12-D01A87BAB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F44EE-52EE-46DF-8163-6CE50BD15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0583E-2C2C-4279-A09B-72BE66990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4C37F-36BE-43F8-AAEB-6E29D68A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8FA60-ED34-49DF-8A0F-892A2CF87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8BF9-BE7D-47C3-87C0-8FAD9A43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ABE3-D593-47DD-AAE5-A0F2BD7B8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0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D2C0DC21-A178-47FF-93A1-63B9D367C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25447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Foundations of Network and Computer Security</a:t>
            </a:r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3200400"/>
            <a:ext cx="2286000" cy="1828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</a:t>
            </a:r>
            <a:r>
              <a:rPr lang="en-US" sz="2400" dirty="0" smtClean="0"/>
              <a:t>ohn Black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41588" y="5715000"/>
            <a:ext cx="433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i="0">
                <a:solidFill>
                  <a:schemeClr val="tx2"/>
                </a:solidFill>
                <a:latin typeface="Arial" charset="0"/>
              </a:rPr>
              <a:t>CSCI 6268/TLEN 5550, Spring </a:t>
            </a:r>
            <a:r>
              <a:rPr lang="en-US" sz="2000" i="0" smtClean="0">
                <a:solidFill>
                  <a:schemeClr val="tx2"/>
                </a:solidFill>
                <a:latin typeface="Arial" charset="0"/>
              </a:rPr>
              <a:t>2014</a:t>
            </a:r>
            <a:endParaRPr lang="en-US" sz="2000" i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Trojans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Thompson’s Turing Award lecture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Rootkits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Phishing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Denial of Service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Gibson story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Bandwidth saturation, filtering, zombie armies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SYN Floods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Mechanics, SYN Cookies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Reflection attacks, smurfing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Backscatter, Traceback, Ingress Filtering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Session Hijacking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Technique, prevention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Know what a half-open connection is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Vulnerabilities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Buffer overruns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Idea, techniques, machine architecture, calling conventions, stack layout, shellcode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Overruns, cont</a:t>
            </a:r>
          </a:p>
          <a:p>
            <a:pPr lvl="1" eaLnBrk="1" hangingPunct="1"/>
            <a:r>
              <a:rPr lang="en-US" smtClean="0"/>
              <a:t>Prevention</a:t>
            </a:r>
          </a:p>
          <a:p>
            <a:pPr lvl="2" eaLnBrk="1" hangingPunct="1"/>
            <a:r>
              <a:rPr lang="en-US" smtClean="0"/>
              <a:t>Non-executing stack, canaries</a:t>
            </a:r>
          </a:p>
          <a:p>
            <a:pPr lvl="1" eaLnBrk="1" hangingPunct="1"/>
            <a:r>
              <a:rPr lang="en-US" smtClean="0"/>
              <a:t>Ways around them</a:t>
            </a:r>
          </a:p>
          <a:p>
            <a:pPr lvl="1" eaLnBrk="1" hangingPunct="1"/>
            <a:r>
              <a:rPr lang="en-US" smtClean="0"/>
              <a:t>Static analysis (just the basic idea)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Password Crackers</a:t>
            </a:r>
          </a:p>
          <a:p>
            <a:pPr lvl="1" eaLnBrk="1" hangingPunct="1"/>
            <a:r>
              <a:rPr lang="en-US" smtClean="0"/>
              <a:t>/etc/passwd, salt, shadowed password files</a:t>
            </a:r>
          </a:p>
          <a:p>
            <a:pPr eaLnBrk="1" hangingPunct="1"/>
            <a:r>
              <a:rPr lang="en-US" smtClean="0"/>
              <a:t>Wireless Security</a:t>
            </a:r>
          </a:p>
          <a:p>
            <a:pPr lvl="1" eaLnBrk="1" hangingPunct="1"/>
            <a:r>
              <a:rPr lang="en-US" smtClean="0"/>
              <a:t>War driving, SSIDs, MAC Filters, WEP, WPA2, WPS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WEP</a:t>
            </a:r>
          </a:p>
          <a:p>
            <a:pPr lvl="1" eaLnBrk="1" hangingPunct="1"/>
            <a:r>
              <a:rPr lang="en-US" smtClean="0"/>
              <a:t>Protocol problems</a:t>
            </a:r>
          </a:p>
          <a:p>
            <a:pPr lvl="2" eaLnBrk="1" hangingPunct="1"/>
            <a:r>
              <a:rPr lang="en-US" smtClean="0"/>
              <a:t>Dictionary attack on pads, authentication doesn’t work, etc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Protocol Attacks</a:t>
            </a:r>
          </a:p>
          <a:p>
            <a:pPr lvl="1" eaLnBrk="1" hangingPunct="1"/>
            <a:r>
              <a:rPr lang="en-US" smtClean="0"/>
              <a:t>ARP cache poisoning (ettercap), DNS spoofing, prevention (AuthARP, DNSSEC)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Upside-down </a:t>
            </a:r>
            <a:r>
              <a:rPr lang="en-US" dirty="0" err="1" smtClean="0"/>
              <a:t>ternet</a:t>
            </a:r>
            <a:endParaRPr lang="en-US" dirty="0" smtClean="0"/>
          </a:p>
          <a:p>
            <a:pPr lvl="1"/>
            <a:r>
              <a:rPr lang="en-US" dirty="0" smtClean="0"/>
              <a:t>Squid proxy, </a:t>
            </a:r>
            <a:r>
              <a:rPr lang="en-US" dirty="0" err="1" smtClean="0"/>
              <a:t>mogrify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Overall protocol, proof of work, target value, mining</a:t>
            </a:r>
            <a:r>
              <a:rPr lang="en-US" smtClean="0"/>
              <a:t>, transaction fees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Today:</a:t>
            </a:r>
          </a:p>
          <a:p>
            <a:pPr lvl="1" eaLnBrk="1" hangingPunct="1"/>
            <a:r>
              <a:rPr lang="en-US" dirty="0" smtClean="0"/>
              <a:t>Final Review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Final Exam on Monday</a:t>
            </a:r>
          </a:p>
          <a:p>
            <a:pPr lvl="1" eaLnBrk="1" hangingPunct="1"/>
            <a:r>
              <a:rPr lang="en-US" dirty="0" smtClean="0"/>
              <a:t>5/5, 1:30-4pm, this room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About the Final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Same format as Midterm</a:t>
            </a:r>
          </a:p>
          <a:p>
            <a:pPr lvl="1" eaLnBrk="1" hangingPunct="1"/>
            <a:r>
              <a:rPr lang="en-US" smtClean="0"/>
              <a:t>Short answers, extended topic questions, Justified True/False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Coverage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Everything</a:t>
            </a:r>
          </a:p>
          <a:p>
            <a:pPr lvl="1" eaLnBrk="1" hangingPunct="1"/>
            <a:r>
              <a:rPr lang="en-US" sz="2400" smtClean="0"/>
              <a:t>Lectures</a:t>
            </a:r>
          </a:p>
          <a:p>
            <a:pPr lvl="1" eaLnBrk="1" hangingPunct="1"/>
            <a:r>
              <a:rPr lang="en-US" sz="2400" smtClean="0"/>
              <a:t>Quizzes and Midterm</a:t>
            </a:r>
          </a:p>
          <a:p>
            <a:pPr lvl="2" eaLnBrk="1" hangingPunct="1"/>
            <a:r>
              <a:rPr lang="en-US" sz="2000" smtClean="0"/>
              <a:t>Know the answers!</a:t>
            </a:r>
          </a:p>
          <a:p>
            <a:pPr lvl="1" eaLnBrk="1" hangingPunct="1"/>
            <a:r>
              <a:rPr lang="en-US" sz="2400" smtClean="0"/>
              <a:t>Assigned Readings</a:t>
            </a:r>
          </a:p>
          <a:p>
            <a:pPr lvl="1" eaLnBrk="1" hangingPunct="1"/>
            <a:r>
              <a:rPr lang="en-US" sz="2400" smtClean="0"/>
              <a:t>Projects</a:t>
            </a:r>
          </a:p>
          <a:p>
            <a:pPr eaLnBrk="1" hangingPunct="1"/>
            <a:r>
              <a:rPr lang="en-US" sz="2800" smtClean="0"/>
              <a:t>But does not include:</a:t>
            </a:r>
          </a:p>
          <a:p>
            <a:pPr lvl="1" eaLnBrk="1" hangingPunct="1"/>
            <a:r>
              <a:rPr lang="en-US" sz="2400" smtClean="0"/>
              <a:t>Material I said you were specifically not responsible for</a:t>
            </a:r>
          </a:p>
          <a:p>
            <a:pPr lvl="1" eaLnBrk="1" hangingPunct="1"/>
            <a:r>
              <a:rPr lang="en-US" sz="2400" smtClean="0"/>
              <a:t>Reading on the web page or from lecture that was not “assigned reading”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to Study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Blockciphers</a:t>
            </a:r>
          </a:p>
          <a:p>
            <a:pPr lvl="1" eaLnBrk="1" hangingPunct="1"/>
            <a:r>
              <a:rPr lang="en-US" smtClean="0"/>
              <a:t>Definition, Security Notions, Feistel, Attacks, DES, AES, DDES, TDES</a:t>
            </a:r>
          </a:p>
          <a:p>
            <a:pPr eaLnBrk="1" hangingPunct="1"/>
            <a:r>
              <a:rPr lang="en-US" smtClean="0"/>
              <a:t>Modes of Operations</a:t>
            </a:r>
          </a:p>
          <a:p>
            <a:pPr lvl="1" eaLnBrk="1" hangingPunct="1"/>
            <a:r>
              <a:rPr lang="en-US" smtClean="0"/>
              <a:t>ECB, CBC, CTR</a:t>
            </a:r>
          </a:p>
          <a:p>
            <a:pPr lvl="1" eaLnBrk="1" hangingPunct="1"/>
            <a:r>
              <a:rPr lang="en-US" smtClean="0"/>
              <a:t>One-time-pad</a:t>
            </a:r>
          </a:p>
          <a:p>
            <a:pPr lvl="1" eaLnBrk="1" hangingPunct="1"/>
            <a:r>
              <a:rPr lang="en-US" smtClean="0"/>
              <a:t>Attack models</a:t>
            </a:r>
          </a:p>
          <a:p>
            <a:pPr lvl="2" eaLnBrk="1" hangingPunct="1"/>
            <a:r>
              <a:rPr lang="en-US" smtClean="0"/>
              <a:t>COA, KPA, CPA, CCA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Syntax, ACMA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CBC MAC, XCBC, UMAC, HMAC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Hash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Syntax, applications, MD paradigm, MD theorem, security notions (inversion resistance, 2</a:t>
            </a:r>
            <a:r>
              <a:rPr lang="en-US" baseline="30000" smtClean="0"/>
              <a:t>nd</a:t>
            </a:r>
            <a:r>
              <a:rPr lang="en-US" smtClean="0"/>
              <a:t>-preimage resistance, collision resistance), SHA-1, MD5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Birthday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Bounds, how to apply to hash functions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Groups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Definition, examples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Z</a:t>
            </a:r>
            <a:r>
              <a:rPr lang="en-US" sz="2000" baseline="-25000" smtClean="0"/>
              <a:t>m</a:t>
            </a:r>
            <a:r>
              <a:rPr lang="en-US" sz="2000" smtClean="0"/>
              <a:t>, Z</a:t>
            </a:r>
            <a:r>
              <a:rPr lang="en-US" sz="2000" baseline="-25000" smtClean="0"/>
              <a:t>m</a:t>
            </a:r>
            <a:r>
              <a:rPr lang="en-US" sz="2000" baseline="30000" smtClean="0"/>
              <a:t>*</a:t>
            </a:r>
            <a:r>
              <a:rPr lang="en-US" sz="2000" smtClean="0"/>
              <a:t>, Z</a:t>
            </a:r>
            <a:r>
              <a:rPr lang="en-US" sz="2000" baseline="-25000" smtClean="0"/>
              <a:t>p</a:t>
            </a:r>
            <a:r>
              <a:rPr lang="en-US" sz="2000" baseline="30000" smtClean="0"/>
              <a:t>*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Euler’s </a:t>
            </a:r>
            <a:r>
              <a:rPr lang="en-US" sz="2400" smtClean="0">
                <a:latin typeface="Symbol" pitchFamily="18" charset="2"/>
                <a:sym typeface="Symbol" pitchFamily="18" charset="2"/>
              </a:rPr>
              <a:t></a:t>
            </a:r>
            <a:r>
              <a:rPr lang="en-US" sz="2400" smtClean="0"/>
              <a:t> function, Lagrange’s theorem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RSA Cryptosystem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Key generation, encryption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Basic RSA bad, factoring is best known attack, factoring technology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Implementation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Not much…, know the diff between primality testing and factoring!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Digital Signatures</a:t>
            </a:r>
          </a:p>
          <a:p>
            <a:pPr lvl="1" eaLnBrk="1" hangingPunct="1"/>
            <a:r>
              <a:rPr lang="en-US" sz="2400" smtClean="0"/>
              <a:t>Definition, ACMA model, RSA sigs, hash-then-sign</a:t>
            </a:r>
          </a:p>
          <a:p>
            <a:pPr eaLnBrk="1" hangingPunct="1"/>
            <a:r>
              <a:rPr lang="en-US" sz="2800" smtClean="0"/>
              <a:t>SSL</a:t>
            </a:r>
          </a:p>
          <a:p>
            <a:pPr lvl="1" eaLnBrk="1" hangingPunct="1"/>
            <a:r>
              <a:rPr lang="en-US" sz="2400" smtClean="0"/>
              <a:t>Outline of protocol, CAs, Man-in-the-middle attacks</a:t>
            </a:r>
          </a:p>
          <a:p>
            <a:pPr eaLnBrk="1" hangingPunct="1"/>
            <a:r>
              <a:rPr lang="en-US" sz="2800" smtClean="0"/>
              <a:t>OpenSSL</a:t>
            </a:r>
          </a:p>
          <a:p>
            <a:pPr lvl="1" eaLnBrk="1" hangingPunct="1"/>
            <a:r>
              <a:rPr lang="en-US" sz="2400" smtClean="0"/>
              <a:t>Symmetric key and IV derivation</a:t>
            </a:r>
          </a:p>
          <a:p>
            <a:pPr lvl="2" eaLnBrk="1" hangingPunct="1"/>
            <a:r>
              <a:rPr lang="en-US" sz="2000" smtClean="0"/>
              <a:t>Salt, passphrase, base64 encoding</a:t>
            </a:r>
          </a:p>
          <a:p>
            <a:pPr lvl="1" eaLnBrk="1" hangingPunct="1"/>
            <a:r>
              <a:rPr lang="en-US" sz="2400" smtClean="0"/>
              <a:t>Certificates, administration</a:t>
            </a:r>
          </a:p>
          <a:p>
            <a:pPr lvl="1" eaLnBrk="1" hangingPunct="1"/>
            <a:r>
              <a:rPr lang="en-US" sz="2400" smtClean="0"/>
              <a:t>Structure of projects 1 and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(cont)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Networking Basics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Routing, basic protocols (IP, UDP, TCP, Eth, ARP, DHCP, DNS, ICMP, BGP), packet formatting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IP addresses, NAT boxes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Viruses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High-level history (Morris worm, Windows worms, macro viruses)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Propagation methods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How to 0wn the Internet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8669</TotalTime>
  <Words>513</Words>
  <Application>Microsoft Office PowerPoint</Application>
  <PresentationFormat>On-screen Show (4:3)</PresentationFormat>
  <Paragraphs>114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Symbol</vt:lpstr>
      <vt:lpstr>Times New Roman</vt:lpstr>
      <vt:lpstr>1_Default Design</vt:lpstr>
      <vt:lpstr>Foundations of Network and Computer Security</vt:lpstr>
      <vt:lpstr>Announcements</vt:lpstr>
      <vt:lpstr>About the Final</vt:lpstr>
      <vt:lpstr>Coverage</vt:lpstr>
      <vt:lpstr>What to Study</vt:lpstr>
      <vt:lpstr>Review (cont)</vt:lpstr>
      <vt:lpstr>Review (cont)</vt:lpstr>
      <vt:lpstr>Review (cont)</vt:lpstr>
      <vt:lpstr>Review (cont)</vt:lpstr>
      <vt:lpstr>Review (cont)</vt:lpstr>
      <vt:lpstr>Review (cont)</vt:lpstr>
      <vt:lpstr>Review (cont)</vt:lpstr>
      <vt:lpstr>Review (cont)</vt:lpstr>
      <vt:lpstr>Review (cont)</vt:lpstr>
      <vt:lpstr>And finally</vt:lpstr>
    </vt:vector>
  </TitlesOfParts>
  <Company>___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John Black</dc:creator>
  <cp:lastModifiedBy>John</cp:lastModifiedBy>
  <cp:revision>807</cp:revision>
  <dcterms:created xsi:type="dcterms:W3CDTF">2003-10-12T01:08:52Z</dcterms:created>
  <dcterms:modified xsi:type="dcterms:W3CDTF">2014-05-02T06:41:17Z</dcterms:modified>
</cp:coreProperties>
</file>