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Default Extension="fntdata" ContentType="application/x-fontdata"/>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wmf" ContentType="image/x-wmf"/>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Default Extension="bin" ContentType="application/vnd.openxmlformats-officedocument.presentationml.printerSettings"/>
  <Override PartName="/ppt/slideMasters/slideMaster2.xml" ContentType="application/vnd.openxmlformats-officedocument.presentationml.slideMaster+xml"/>
  <Default Extension="rels" ContentType="application/vnd.openxmlformats-package.relationships+xml"/>
  <Override PartName="/ppt/tags/tag1.xml" ContentType="application/vnd.openxmlformats-officedocument.presentationml.tags+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embedTrueTypeFonts="1" saveSubsetFonts="1">
  <p:sldMasterIdLst>
    <p:sldMasterId id="2147483649" r:id="rId1"/>
    <p:sldMasterId id="2147483662" r:id="rId2"/>
  </p:sldMasterIdLst>
  <p:notesMasterIdLst>
    <p:notesMasterId r:id="rId11"/>
  </p:notesMasterIdLst>
  <p:handoutMasterIdLst>
    <p:handoutMasterId r:id="rId12"/>
  </p:handoutMasterIdLst>
  <p:sldIdLst>
    <p:sldId id="413" r:id="rId3"/>
    <p:sldId id="414" r:id="rId4"/>
    <p:sldId id="415" r:id="rId5"/>
    <p:sldId id="417" r:id="rId6"/>
    <p:sldId id="418" r:id="rId7"/>
    <p:sldId id="420" r:id="rId8"/>
    <p:sldId id="419" r:id="rId9"/>
    <p:sldId id="421" r:id="rId10"/>
  </p:sldIdLst>
  <p:sldSz cx="9144000" cy="6858000" type="screen4x3"/>
  <p:notesSz cx="6997700" cy="9283700"/>
  <p:embeddedFontLst>
    <p:embeddedFont>
      <p:font typeface="Trebuchet MS"/>
      <p:regular r:id="rId13"/>
      <p:bold r:id="rId14"/>
      <p:italic r:id="rId15"/>
      <p:boldItalic r:id="rId16"/>
    </p:embeddedFont>
    <p:embeddedFont>
      <p:font typeface="cmsy10"/>
      <p:regular r:id="rId17"/>
    </p:embeddedFont>
    <p:embeddedFont>
      <p:font typeface="cmmi10"/>
      <p:regular r:id="rId18"/>
    </p:embeddedFont>
  </p:embeddedFontLst>
  <p:custDataLst>
    <p:tags r:id="rId20"/>
  </p:custDataLst>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webPr encoding="windows-1252"/>
  <p:showPr showNarration="1" useTimings="0">
    <p:present/>
    <p:sldAll/>
    <p:penClr>
      <a:srgbClr val="FF0000"/>
    </p:penClr>
  </p:showPr>
  <p:clrMru>
    <a:srgbClr val="FFF0F0"/>
    <a:srgbClr val="FFDEDE"/>
    <a:srgbClr val="FFD0D2"/>
    <a:srgbClr val="954ECA"/>
    <a:srgbClr val="BA8CDC"/>
    <a:srgbClr val="1E1E46"/>
    <a:srgbClr val="46351E"/>
    <a:srgbClr val="1F1FA9"/>
    <a:srgbClr val="A96E1F"/>
    <a:srgbClr val="0F0FE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354" autoAdjust="0"/>
    <p:restoredTop sz="65845" autoAdjust="0"/>
  </p:normalViewPr>
  <p:slideViewPr>
    <p:cSldViewPr snapToGrid="0" snapToObjects="1">
      <p:cViewPr varScale="1">
        <p:scale>
          <a:sx n="63" d="100"/>
          <a:sy n="63" d="100"/>
        </p:scale>
        <p:origin x="-1560" y="-96"/>
      </p:cViewPr>
      <p:guideLst>
        <p:guide orient="horz" pos="686"/>
        <p:guide orient="horz" pos="777"/>
        <p:guide pos="2880"/>
        <p:guide pos="190"/>
        <p:guide pos="5556"/>
      </p:guideLst>
    </p:cSldViewPr>
  </p:slideViewPr>
  <p:outlineViewPr>
    <p:cViewPr>
      <p:scale>
        <a:sx n="33" d="100"/>
        <a:sy n="33" d="100"/>
      </p:scale>
      <p:origin x="0" y="138"/>
    </p:cViewPr>
  </p:outlineViewPr>
  <p:notesTextViewPr>
    <p:cViewPr>
      <p:scale>
        <a:sx n="125" d="100"/>
        <a:sy n="125"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14" Type="http://schemas.openxmlformats.org/officeDocument/2006/relationships/font" Target="fonts/font2.fntdata"/><Relationship Id="rId20" Type="http://schemas.openxmlformats.org/officeDocument/2006/relationships/tags" Target="tags/tag1.xml"/><Relationship Id="rId4" Type="http://schemas.openxmlformats.org/officeDocument/2006/relationships/slide" Target="slides/slide2.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5.xml"/><Relationship Id="rId11" Type="http://schemas.openxmlformats.org/officeDocument/2006/relationships/notesMaster" Target="notesMasters/notesMaster1.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4.xml"/><Relationship Id="rId16" Type="http://schemas.openxmlformats.org/officeDocument/2006/relationships/font" Target="fonts/font4.fntdata"/><Relationship Id="rId8" Type="http://schemas.openxmlformats.org/officeDocument/2006/relationships/slide" Target="slides/slide6.xml"/><Relationship Id="rId13" Type="http://schemas.openxmlformats.org/officeDocument/2006/relationships/font" Target="fonts/font1.fntdata"/><Relationship Id="rId10" Type="http://schemas.openxmlformats.org/officeDocument/2006/relationships/slide" Target="slides/slide8.xml"/><Relationship Id="rId5" Type="http://schemas.openxmlformats.org/officeDocument/2006/relationships/slide" Target="slides/slide3.xml"/><Relationship Id="rId15" Type="http://schemas.openxmlformats.org/officeDocument/2006/relationships/font" Target="fonts/font3.fntdata"/><Relationship Id="rId12" Type="http://schemas.openxmlformats.org/officeDocument/2006/relationships/handoutMaster" Target="handoutMasters/handoutMaster1.xml"/><Relationship Id="rId17" Type="http://schemas.openxmlformats.org/officeDocument/2006/relationships/font" Target="fonts/font5.fntdata"/><Relationship Id="rId19" Type="http://schemas.openxmlformats.org/officeDocument/2006/relationships/printerSettings" Target="printerSettings/printerSettings1.bin"/><Relationship Id="rId2" Type="http://schemas.openxmlformats.org/officeDocument/2006/relationships/slideMaster" Target="slideMasters/slideMaster2.xml"/><Relationship Id="rId9" Type="http://schemas.openxmlformats.org/officeDocument/2006/relationships/slide" Target="slides/slide7.xml"/><Relationship Id="rId3" Type="http://schemas.openxmlformats.org/officeDocument/2006/relationships/slide" Target="slides/slide1.xml"/><Relationship Id="rId18" Type="http://schemas.openxmlformats.org/officeDocument/2006/relationships/font" Target="fonts/font6.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defTabSz="930206">
              <a:defRPr sz="1200">
                <a:latin typeface="Arial" charset="0"/>
              </a:defRPr>
            </a:lvl1pPr>
          </a:lstStyle>
          <a:p>
            <a:endParaRPr lang="en-US"/>
          </a:p>
        </p:txBody>
      </p:sp>
      <p:sp>
        <p:nvSpPr>
          <p:cNvPr id="317443" name="Rectangle 3"/>
          <p:cNvSpPr>
            <a:spLocks noGrp="1" noChangeArrowheads="1"/>
          </p:cNvSpPr>
          <p:nvPr>
            <p:ph type="dt" sz="quarter" idx="1"/>
          </p:nvPr>
        </p:nvSpPr>
        <p:spPr bwMode="auto">
          <a:xfrm>
            <a:off x="396354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algn="r" defTabSz="930206">
              <a:defRPr sz="1200">
                <a:latin typeface="Arial" charset="0"/>
              </a:defRPr>
            </a:lvl1pPr>
          </a:lstStyle>
          <a:p>
            <a:endParaRPr lang="en-US"/>
          </a:p>
        </p:txBody>
      </p:sp>
      <p:sp>
        <p:nvSpPr>
          <p:cNvPr id="317444" name="Rectangle 4"/>
          <p:cNvSpPr>
            <a:spLocks noGrp="1" noChangeArrowheads="1"/>
          </p:cNvSpPr>
          <p:nvPr>
            <p:ph type="ftr" sz="quarter" idx="2"/>
          </p:nvPr>
        </p:nvSpPr>
        <p:spPr bwMode="auto">
          <a:xfrm>
            <a:off x="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defTabSz="930206">
              <a:defRPr sz="1200">
                <a:latin typeface="Arial" charset="0"/>
              </a:defRPr>
            </a:lvl1pPr>
          </a:lstStyle>
          <a:p>
            <a:endParaRPr lang="en-US"/>
          </a:p>
        </p:txBody>
      </p:sp>
      <p:sp>
        <p:nvSpPr>
          <p:cNvPr id="317445" name="Rectangle 5"/>
          <p:cNvSpPr>
            <a:spLocks noGrp="1" noChangeArrowheads="1"/>
          </p:cNvSpPr>
          <p:nvPr>
            <p:ph type="sldNum" sz="quarter" idx="3"/>
          </p:nvPr>
        </p:nvSpPr>
        <p:spPr bwMode="auto">
          <a:xfrm>
            <a:off x="396354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algn="r" defTabSz="930206">
              <a:defRPr sz="1200">
                <a:latin typeface="Arial" charset="0"/>
              </a:defRPr>
            </a:lvl1pPr>
          </a:lstStyle>
          <a:p>
            <a:fld id="{8576115A-808D-44F4-99DE-DFB00BC0E725}"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defTabSz="930206">
              <a:defRPr sz="1200">
                <a:latin typeface="Arial" charset="0"/>
              </a:defRPr>
            </a:lvl1pPr>
          </a:lstStyle>
          <a:p>
            <a:endParaRPr lang="en-US"/>
          </a:p>
        </p:txBody>
      </p:sp>
      <p:sp>
        <p:nvSpPr>
          <p:cNvPr id="24579" name="Rectangle 3"/>
          <p:cNvSpPr>
            <a:spLocks noGrp="1" noChangeArrowheads="1"/>
          </p:cNvSpPr>
          <p:nvPr>
            <p:ph type="dt" idx="1"/>
          </p:nvPr>
        </p:nvSpPr>
        <p:spPr bwMode="auto">
          <a:xfrm>
            <a:off x="396354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algn="r" defTabSz="930206">
              <a:defRPr sz="1200">
                <a:latin typeface="Arial" charset="0"/>
              </a:defRPr>
            </a:lvl1pPr>
          </a:lstStyle>
          <a:p>
            <a:endParaRPr lang="en-US"/>
          </a:p>
        </p:txBody>
      </p:sp>
      <p:sp>
        <p:nvSpPr>
          <p:cNvPr id="24580"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700075" y="4410068"/>
            <a:ext cx="5597552" cy="4178279"/>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defTabSz="930206">
              <a:defRPr sz="1200">
                <a:latin typeface="Arial" charset="0"/>
              </a:defRPr>
            </a:lvl1pPr>
          </a:lstStyle>
          <a:p>
            <a:endParaRPr lang="en-US"/>
          </a:p>
        </p:txBody>
      </p:sp>
      <p:sp>
        <p:nvSpPr>
          <p:cNvPr id="24583" name="Rectangle 7"/>
          <p:cNvSpPr>
            <a:spLocks noGrp="1" noChangeArrowheads="1"/>
          </p:cNvSpPr>
          <p:nvPr>
            <p:ph type="sldNum" sz="quarter" idx="5"/>
          </p:nvPr>
        </p:nvSpPr>
        <p:spPr bwMode="auto">
          <a:xfrm>
            <a:off x="396354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algn="r" defTabSz="930206">
              <a:defRPr sz="1200">
                <a:latin typeface="Arial" charset="0"/>
              </a:defRPr>
            </a:lvl1pPr>
          </a:lstStyle>
          <a:p>
            <a:fld id="{EB53D20C-1A99-4C20-BB51-4227003DBD3C}"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you noticed a time where you program</a:t>
            </a:r>
            <a:r>
              <a:rPr lang="en-US" baseline="0" dirty="0" smtClean="0"/>
              <a:t> was not optimized by the compiler where you expected?  We observe that this is an instance of a disconnect between what the programmer intends and what the program actually means.</a:t>
            </a:r>
            <a:endParaRPr lang="en-US" dirty="0" smtClean="0"/>
          </a:p>
          <a:p>
            <a:endParaRPr lang="en-US" dirty="0" smtClean="0"/>
          </a:p>
          <a:p>
            <a:r>
              <a:rPr lang="en-US" baseline="0" dirty="0" smtClean="0"/>
              <a:t>For example, a developer is working and mentally thinks that he needs a map data structure.  What gets conveyed to the computer is a series instructions to load a class file, run the class initialization, and then allocate space for a hash table.  The problem with this disconnect is that tools, such as </a:t>
            </a:r>
            <a:r>
              <a:rPr lang="en-US" baseline="0" dirty="0" err="1" smtClean="0"/>
              <a:t>IDEs</a:t>
            </a:r>
            <a:r>
              <a:rPr lang="en-US" baseline="0" dirty="0" smtClean="0"/>
              <a:t>, checkers, or optimizers do not know and cannot take advantage of what the programmer actually wants … which sacrifices programmer productivity (in tools that better assist development), software reliability (with better program verifiers), and execution efficiency (with better program optimizers).</a:t>
            </a:r>
          </a:p>
        </p:txBody>
      </p:sp>
      <p:sp>
        <p:nvSpPr>
          <p:cNvPr id="4" name="Slide Number Placeholder 3"/>
          <p:cNvSpPr>
            <a:spLocks noGrp="1"/>
          </p:cNvSpPr>
          <p:nvPr>
            <p:ph type="sldNum" sz="quarter" idx="10"/>
          </p:nvPr>
        </p:nvSpPr>
        <p:spPr/>
        <p:txBody>
          <a:bodyPr/>
          <a:lstStyle/>
          <a:p>
            <a:fld id="{EB53D20C-1A99-4C20-BB51-4227003DBD3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consider</a:t>
            </a:r>
            <a:r>
              <a:rPr lang="en-US" baseline="0" dirty="0" smtClean="0"/>
              <a:t> example.  Here, we have a simple set-like object with a contains methods.  But to implement such a contains method in Java, for example, one has to specify an iteration order even when in this case, it should not matter.  We never conveyed to the compiler that iteration order should not matter, so it cannot choose a different iteration order (for example, in parallel).</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here’s our wild and crazy idea: allow</a:t>
            </a:r>
            <a:r>
              <a:rPr lang="en-US" baseline="0" dirty="0" smtClean="0"/>
              <a:t> non-determinism in programming (or “not well-</a:t>
            </a:r>
            <a:r>
              <a:rPr lang="en-US" baseline="0" dirty="0" err="1" smtClean="0"/>
              <a:t>definedness</a:t>
            </a:r>
            <a:r>
              <a:rPr lang="en-US" baseline="0" dirty="0" smtClean="0"/>
              <a:t>” to make it crazier).  Why?  We avoid precisely codifying everything all the time.</a:t>
            </a:r>
          </a:p>
          <a:p>
            <a:endParaRPr lang="en-US" baseline="0" dirty="0" smtClean="0"/>
          </a:p>
          <a:p>
            <a:r>
              <a:rPr lang="en-US" baseline="0" dirty="0" smtClean="0"/>
              <a:t>“Program starts under</a:t>
            </a:r>
            <a:r>
              <a:rPr lang="en-US" baseline="0" smtClean="0"/>
              <a:t>-determined relative </a:t>
            </a:r>
            <a:r>
              <a:rPr lang="en-US" baseline="0" dirty="0" smtClean="0"/>
              <a:t>to the specification that the computer understands of </a:t>
            </a:r>
            <a:r>
              <a:rPr lang="en-US" baseline="0" smtClean="0"/>
              <a:t>the program.”</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Surprisingly,</a:t>
            </a:r>
            <a:r>
              <a:rPr lang="en-US" baseline="0" dirty="0" smtClean="0"/>
              <a:t> the typical analysis says no because of the presence of exceptions.  </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scary part is that we fixing the deterministic semantics on per program basis.  We have abstract constructs with many possible concrete implementations.</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summarize</a:t>
            </a:r>
            <a:r>
              <a:rPr lang="en-US" baseline="0" dirty="0" smtClean="0"/>
              <a:t> the vision, let’s consider the initial example.  You start out with the same thought, “I need a map data structure”, but that begins a dialog that gets at the program you want.  … and arriving at the executable program that </a:t>
            </a:r>
            <a:r>
              <a:rPr lang="en-US" baseline="0" smtClean="0"/>
              <a:t>was intended.</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Pr>
        <a:gradFill rotWithShape="0">
          <a:gsLst>
            <a:gs pos="0">
              <a:schemeClr val="bg1"/>
            </a:gs>
            <a:gs pos="100000">
              <a:schemeClr val="bg1">
                <a:gamma/>
                <a:tint val="92157"/>
                <a:invGamma/>
              </a:schemeClr>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66875"/>
            <a:ext cx="7772400" cy="1470025"/>
          </a:xfrm>
        </p:spPr>
        <p:txBody>
          <a:bodyPr/>
          <a:lstStyle>
            <a:lvl1pPr algn="ctr">
              <a:defRPr sz="4400"/>
            </a:lvl1pPr>
          </a:lstStyle>
          <a:p>
            <a:r>
              <a:rPr lang="en-US"/>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76200"/>
            <a:ext cx="21145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3375" y="76200"/>
            <a:ext cx="61912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33375" y="76200"/>
            <a:ext cx="84582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233488"/>
            <a:ext cx="8458200" cy="2468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33375" y="3854450"/>
            <a:ext cx="8458200" cy="2470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28600" y="6397625"/>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008063" y="6397625"/>
            <a:ext cx="7173912" cy="457200"/>
          </a:xfrm>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t>Bor-Yuh Evan Chang, Amer Diwan, and Jeremy G. Siek - Gradual Programming</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233488"/>
            <a:ext cx="4152900" cy="5091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233488"/>
            <a:ext cx="4152900" cy="5091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Bor-Yuh Evan Chang, Amer Diwan, and Jeremy G. Siek - Gradual Programming</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0" y="0"/>
            <a:ext cx="9144000" cy="1089025"/>
          </a:xfrm>
          <a:prstGeom prst="rect">
            <a:avLst/>
          </a:prstGeom>
          <a:solidFill>
            <a:schemeClr val="accent2">
              <a:alpha val="50000"/>
            </a:schemeClr>
          </a:solidFill>
          <a:ln w="9525">
            <a:noFill/>
            <a:miter lim="800000"/>
            <a:headEnd/>
            <a:tailEnd/>
          </a:ln>
          <a:effectLst/>
        </p:spPr>
        <p:txBody>
          <a:bodyPr wrap="none" anchor="ctr"/>
          <a:lstStyle/>
          <a:p>
            <a:endParaRPr lang="en-US"/>
          </a:p>
        </p:txBody>
      </p:sp>
      <p:sp>
        <p:nvSpPr>
          <p:cNvPr id="4098" name="Rectangle 2"/>
          <p:cNvSpPr>
            <a:spLocks noGrp="1" noChangeArrowheads="1"/>
          </p:cNvSpPr>
          <p:nvPr>
            <p:ph type="title"/>
          </p:nvPr>
        </p:nvSpPr>
        <p:spPr bwMode="auto">
          <a:xfrm>
            <a:off x="333375" y="76200"/>
            <a:ext cx="8458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333375" y="1233488"/>
            <a:ext cx="8458200" cy="5091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228600" y="6397625"/>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solidFill>
                  <a:srgbClr val="660033"/>
                </a:solidFill>
              </a:defRPr>
            </a:lvl1pPr>
          </a:lstStyle>
          <a:p>
            <a:endParaRPr lang="en-US"/>
          </a:p>
        </p:txBody>
      </p:sp>
      <p:sp>
        <p:nvSpPr>
          <p:cNvPr id="4101" name="Rectangle 5"/>
          <p:cNvSpPr>
            <a:spLocks noGrp="1" noChangeArrowheads="1"/>
          </p:cNvSpPr>
          <p:nvPr>
            <p:ph type="ftr" sz="quarter" idx="3"/>
          </p:nvPr>
        </p:nvSpPr>
        <p:spPr bwMode="auto">
          <a:xfrm>
            <a:off x="1008063" y="6397625"/>
            <a:ext cx="7173912"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solidFill>
                  <a:srgbClr val="660033"/>
                </a:solidFill>
              </a:defRPr>
            </a:lvl1pPr>
          </a:lstStyle>
          <a:p>
            <a:r>
              <a:rPr lang="en-US" smtClean="0"/>
              <a:t>Bor-Yuh Evan Chang, Amer Diwan, and Jeremy G. Siek - Gradual Programming</a:t>
            </a:r>
            <a:endParaRPr lang="en-US"/>
          </a:p>
        </p:txBody>
      </p:sp>
      <p:sp>
        <p:nvSpPr>
          <p:cNvPr id="4103" name="Rectangle 7"/>
          <p:cNvSpPr>
            <a:spLocks noChangeArrowheads="1"/>
          </p:cNvSpPr>
          <p:nvPr/>
        </p:nvSpPr>
        <p:spPr bwMode="auto">
          <a:xfrm>
            <a:off x="8610600" y="6400800"/>
            <a:ext cx="533400" cy="457200"/>
          </a:xfrm>
          <a:prstGeom prst="rect">
            <a:avLst/>
          </a:prstGeom>
          <a:noFill/>
          <a:ln w="9525">
            <a:noFill/>
            <a:miter lim="800000"/>
            <a:headEnd/>
            <a:tailEnd/>
          </a:ln>
          <a:effectLst/>
        </p:spPr>
        <p:txBody>
          <a:bodyPr wrap="none" lIns="92075" tIns="46038" rIns="92075" bIns="46038" anchor="ctr"/>
          <a:lstStyle/>
          <a:p>
            <a:pPr algn="ctr" eaLnBrk="0" hangingPunct="0"/>
            <a:fld id="{5C86E74E-9CF3-4472-8178-121B6AF627C4}" type="slidenum">
              <a:rPr lang="en-US" sz="1200">
                <a:solidFill>
                  <a:srgbClr val="660033"/>
                </a:solidFill>
              </a:rPr>
              <a:pPr algn="ctr" eaLnBrk="0" hangingPunct="0"/>
              <a:t>‹#›</a:t>
            </a:fld>
            <a:endParaRPr lang="en-US" sz="1200">
              <a:solidFill>
                <a:srgbClr val="660033"/>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sldNum="0" hdr="0" dt="0"/>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9pPr>
    </p:titleStyle>
    <p:bodyStyle>
      <a:lvl1pPr marL="342900" indent="-3429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3200">
          <a:solidFill>
            <a:schemeClr val="tx1"/>
          </a:solidFill>
          <a:latin typeface="+mn-lt"/>
          <a:ea typeface="+mn-ea"/>
          <a:cs typeface="+mn-cs"/>
        </a:defRPr>
      </a:lvl1pPr>
      <a:lvl2pPr marL="742950" indent="-28575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800">
          <a:solidFill>
            <a:schemeClr val="tx1"/>
          </a:solidFill>
          <a:latin typeface="+mn-lt"/>
        </a:defRPr>
      </a:lvl2pPr>
      <a:lvl3pPr marL="11430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400">
          <a:solidFill>
            <a:schemeClr val="tx1"/>
          </a:solidFill>
          <a:latin typeface="+mn-lt"/>
        </a:defRPr>
      </a:lvl3pPr>
      <a:lvl4pPr marL="16002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4pPr>
      <a:lvl5pPr marL="20574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5pPr>
      <a:lvl6pPr marL="25146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6pPr>
      <a:lvl7pPr marL="29718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7pPr>
      <a:lvl8pPr marL="34290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8pPr>
      <a:lvl9pPr marL="38862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0" y="0"/>
            <a:ext cx="9144000" cy="1089025"/>
          </a:xfrm>
          <a:prstGeom prst="rect">
            <a:avLst/>
          </a:prstGeom>
          <a:solidFill>
            <a:schemeClr val="accent2">
              <a:alpha val="50000"/>
            </a:schemeClr>
          </a:solidFill>
          <a:ln w="9525">
            <a:noFill/>
            <a:miter lim="800000"/>
            <a:headEnd/>
            <a:tailEnd/>
          </a:ln>
          <a:effectLst/>
        </p:spPr>
        <p:txBody>
          <a:bodyPr wrap="none" anchor="ctr"/>
          <a:lstStyle/>
          <a:p>
            <a:pPr>
              <a:defRPr/>
            </a:pPr>
            <a:endParaRPr lang="en-US" sz="1800">
              <a:latin typeface="Trebuchet MS" pitchFamily="34" charset="0"/>
              <a:ea typeface="+mn-ea"/>
              <a:cs typeface="+mn-cs"/>
            </a:endParaRPr>
          </a:p>
        </p:txBody>
      </p:sp>
      <p:sp>
        <p:nvSpPr>
          <p:cNvPr id="4098" name="Rectangle 2"/>
          <p:cNvSpPr>
            <a:spLocks noGrp="1" noChangeArrowheads="1"/>
          </p:cNvSpPr>
          <p:nvPr>
            <p:ph type="title"/>
          </p:nvPr>
        </p:nvSpPr>
        <p:spPr bwMode="auto">
          <a:xfrm>
            <a:off x="333375" y="76200"/>
            <a:ext cx="8458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33375" y="1233488"/>
            <a:ext cx="8458200" cy="509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228600" y="6397625"/>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solidFill>
                  <a:srgbClr val="660033"/>
                </a:solidFill>
                <a:latin typeface="Trebuchet MS" pitchFamily="34" charset="0"/>
                <a:ea typeface="+mn-ea"/>
                <a:cs typeface="+mn-cs"/>
              </a:defRPr>
            </a:lvl1pPr>
          </a:lstStyle>
          <a:p>
            <a:pPr>
              <a:defRPr/>
            </a:pPr>
            <a:endParaRPr lang="en-US"/>
          </a:p>
        </p:txBody>
      </p:sp>
      <p:sp>
        <p:nvSpPr>
          <p:cNvPr id="4101" name="Rectangle 5"/>
          <p:cNvSpPr>
            <a:spLocks noGrp="1" noChangeArrowheads="1"/>
          </p:cNvSpPr>
          <p:nvPr>
            <p:ph type="ftr" sz="quarter" idx="3"/>
          </p:nvPr>
        </p:nvSpPr>
        <p:spPr bwMode="auto">
          <a:xfrm>
            <a:off x="1008063" y="6397625"/>
            <a:ext cx="7173912"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solidFill>
                  <a:srgbClr val="660033"/>
                </a:solidFill>
              </a:defRPr>
            </a:lvl1pPr>
          </a:lstStyle>
          <a:p>
            <a:r>
              <a:rPr lang="en-US"/>
              <a:t>Bor-Yuh Evan Chang, Amer Diwan, and Jeremy G. Siek - Gradual Programming</a:t>
            </a:r>
          </a:p>
        </p:txBody>
      </p:sp>
      <p:sp>
        <p:nvSpPr>
          <p:cNvPr id="4103" name="Rectangle 7"/>
          <p:cNvSpPr>
            <a:spLocks noChangeArrowheads="1"/>
          </p:cNvSpPr>
          <p:nvPr/>
        </p:nvSpPr>
        <p:spPr bwMode="auto">
          <a:xfrm>
            <a:off x="8610600" y="6400800"/>
            <a:ext cx="533400" cy="457200"/>
          </a:xfrm>
          <a:prstGeom prst="rect">
            <a:avLst/>
          </a:prstGeom>
          <a:noFill/>
          <a:ln w="9525">
            <a:noFill/>
            <a:miter lim="800000"/>
            <a:headEnd/>
            <a:tailEnd/>
          </a:ln>
          <a:effectLst/>
        </p:spPr>
        <p:txBody>
          <a:bodyPr wrap="none" lIns="92075" tIns="46038" rIns="92075" bIns="46038" anchor="ctr"/>
          <a:lstStyle/>
          <a:p>
            <a:pPr algn="ctr" eaLnBrk="0" hangingPunct="0">
              <a:defRPr/>
            </a:pPr>
            <a:fld id="{10B44469-2AF6-6C46-9342-46B822047BD2}" type="slidenum">
              <a:rPr lang="en-US" sz="1200">
                <a:solidFill>
                  <a:srgbClr val="660033"/>
                </a:solidFill>
                <a:latin typeface="Trebuchet MS" pitchFamily="34" charset="0"/>
                <a:ea typeface="+mn-ea"/>
                <a:cs typeface="+mn-cs"/>
              </a:rPr>
              <a:pPr algn="ctr" eaLnBrk="0" hangingPunct="0">
                <a:defRPr/>
              </a:pPr>
              <a:t>‹#›</a:t>
            </a:fld>
            <a:endParaRPr lang="en-US" sz="1200">
              <a:solidFill>
                <a:srgbClr val="660033"/>
              </a:solidFill>
              <a:latin typeface="Trebuchet MS"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sldNum="0" hdr="0" dt="0"/>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9pPr>
    </p:titleStyle>
    <p:bodyStyle>
      <a:lvl1pPr marL="342900" indent="-3429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ea typeface="ＭＳ Ｐゴシック" charset="-128"/>
        </a:defRPr>
      </a:lvl5pPr>
      <a:lvl6pPr marL="25146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6pPr>
      <a:lvl7pPr marL="29718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7pPr>
      <a:lvl8pPr marL="34290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8pPr>
      <a:lvl9pPr marL="38862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3.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Gradual Programming: Bridging the Semantic Gap</a:t>
            </a:r>
            <a:endParaRPr lang="en-US" dirty="0"/>
          </a:p>
        </p:txBody>
      </p:sp>
      <p:sp>
        <p:nvSpPr>
          <p:cNvPr id="3" name="Subtitle 2"/>
          <p:cNvSpPr>
            <a:spLocks noGrp="1"/>
          </p:cNvSpPr>
          <p:nvPr>
            <p:ph type="subTitle" idx="1"/>
          </p:nvPr>
        </p:nvSpPr>
        <p:spPr>
          <a:xfrm>
            <a:off x="301626" y="3886200"/>
            <a:ext cx="8518524" cy="1752600"/>
          </a:xfrm>
        </p:spPr>
        <p:txBody>
          <a:bodyPr/>
          <a:lstStyle/>
          <a:p>
            <a:r>
              <a:rPr lang="en-US" sz="2800" dirty="0" err="1" smtClean="0">
                <a:effectLst>
                  <a:outerShdw blurRad="50800" dist="38100" dir="2700000">
                    <a:srgbClr val="000000">
                      <a:alpha val="43000"/>
                    </a:srgbClr>
                  </a:outerShdw>
                </a:effectLst>
              </a:rPr>
              <a:t>Bor-Yuh</a:t>
            </a:r>
            <a:r>
              <a:rPr lang="en-US" sz="2800" dirty="0" smtClean="0">
                <a:effectLst>
                  <a:outerShdw blurRad="50800" dist="38100" dir="2700000">
                    <a:srgbClr val="000000">
                      <a:alpha val="43000"/>
                    </a:srgbClr>
                  </a:outerShdw>
                </a:effectLst>
              </a:rPr>
              <a:t> Evan Chang</a:t>
            </a:r>
            <a:r>
              <a:rPr lang="en-US" sz="2800" dirty="0" smtClean="0"/>
              <a:t>   </a:t>
            </a:r>
            <a:r>
              <a:rPr lang="en-US" sz="2800" dirty="0" err="1" smtClean="0"/>
              <a:t>Amer</a:t>
            </a:r>
            <a:r>
              <a:rPr lang="en-US" sz="2800" dirty="0" smtClean="0"/>
              <a:t> </a:t>
            </a:r>
            <a:r>
              <a:rPr lang="en-US" sz="2800" dirty="0" err="1" smtClean="0"/>
              <a:t>Diwan</a:t>
            </a:r>
            <a:r>
              <a:rPr lang="en-US" sz="2800" dirty="0" smtClean="0"/>
              <a:t>   Jeremy G. </a:t>
            </a:r>
            <a:r>
              <a:rPr lang="en-US" sz="2800" dirty="0" err="1" smtClean="0"/>
              <a:t>Siek</a:t>
            </a:r>
            <a:endParaRPr lang="en-US" sz="2800" dirty="0" smtClean="0">
              <a:effectLst>
                <a:outerShdw blurRad="38100" dist="38100" dir="2700000" algn="tl">
                  <a:srgbClr val="000000">
                    <a:alpha val="43137"/>
                  </a:srgbClr>
                </a:outerShdw>
              </a:effectLst>
            </a:endParaRPr>
          </a:p>
          <a:p>
            <a:r>
              <a:rPr lang="en-US" sz="2400" dirty="0" smtClean="0"/>
              <a:t>University of Colorado, Boulder</a:t>
            </a:r>
          </a:p>
          <a:p>
            <a:endParaRPr lang="en-US" sz="2400" dirty="0" smtClean="0"/>
          </a:p>
          <a:p>
            <a:r>
              <a:rPr lang="en-US" sz="2400" dirty="0" smtClean="0"/>
              <a:t>PLDI FIT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Have you noticed a time where your program is not optimized where you expect?</a:t>
            </a:r>
            <a:endParaRPr lang="en-US" sz="3200" dirty="0"/>
          </a:p>
        </p:txBody>
      </p:sp>
      <p:sp>
        <p:nvSpPr>
          <p:cNvPr id="4" name="Footer Placeholder 3"/>
          <p:cNvSpPr>
            <a:spLocks noGrp="1"/>
          </p:cNvSpPr>
          <p:nvPr>
            <p:ph type="ftr" sz="quarter" idx="11"/>
          </p:nvPr>
        </p:nvSpPr>
        <p:spPr/>
        <p:txBody>
          <a:bodyPr/>
          <a:lstStyle/>
          <a:p>
            <a:r>
              <a:rPr lang="en-US" smtClean="0"/>
              <a:t>Bor-Yuh Evan Chang, Amer Diwan, and Jeremy G. Siek - Gradual Programming</a:t>
            </a:r>
            <a:endParaRPr lang="en-US"/>
          </a:p>
        </p:txBody>
      </p:sp>
      <p:pic>
        <p:nvPicPr>
          <p:cNvPr id="6" name="Picture 4"/>
          <p:cNvPicPr>
            <a:picLocks noChangeAspect="1" noChangeArrowheads="1"/>
          </p:cNvPicPr>
          <p:nvPr/>
        </p:nvPicPr>
        <p:blipFill>
          <a:blip r:embed="rId3"/>
          <a:srcRect/>
          <a:stretch>
            <a:fillRect/>
          </a:stretch>
        </p:blipFill>
        <p:spPr bwMode="auto">
          <a:xfrm>
            <a:off x="2582846" y="2508839"/>
            <a:ext cx="1870075" cy="1773238"/>
          </a:xfrm>
          <a:prstGeom prst="rect">
            <a:avLst/>
          </a:prstGeom>
          <a:noFill/>
        </p:spPr>
      </p:pic>
      <p:sp>
        <p:nvSpPr>
          <p:cNvPr id="9" name="Cloud Callout 8"/>
          <p:cNvSpPr/>
          <p:nvPr/>
        </p:nvSpPr>
        <p:spPr>
          <a:xfrm>
            <a:off x="318730" y="2228195"/>
            <a:ext cx="2075688" cy="1546086"/>
          </a:xfrm>
          <a:prstGeom prst="cloudCallout">
            <a:avLst>
              <a:gd name="adj1" fmla="val 83160"/>
              <a:gd name="adj2" fmla="val -26198"/>
            </a:avLst>
          </a:prstGeom>
          <a:ln/>
        </p:spPr>
        <p:style>
          <a:lnRef idx="1">
            <a:schemeClr val="accent2"/>
          </a:lnRef>
          <a:fillRef idx="2">
            <a:schemeClr val="accent2"/>
          </a:fillRef>
          <a:effectRef idx="1">
            <a:schemeClr val="accent2"/>
          </a:effectRef>
          <a:fontRef idx="minor">
            <a:schemeClr val="dk1"/>
          </a:fontRef>
        </p:style>
        <p:txBody>
          <a:bodyPr wrap="square" lIns="91440" rIns="91440" anchor="ctr" anchorCtr="1">
            <a:spAutoFit/>
          </a:bodyPr>
          <a:lstStyle/>
          <a:p>
            <a:r>
              <a:rPr lang="en-US" sz="2000" dirty="0" smtClean="0"/>
              <a:t>“I need a map data structure”</a:t>
            </a:r>
            <a:endParaRPr lang="en-US" sz="2000" dirty="0"/>
          </a:p>
        </p:txBody>
      </p:sp>
      <p:sp>
        <p:nvSpPr>
          <p:cNvPr id="10" name="Cloud Callout 9"/>
          <p:cNvSpPr/>
          <p:nvPr/>
        </p:nvSpPr>
        <p:spPr>
          <a:xfrm>
            <a:off x="4641349" y="2259660"/>
            <a:ext cx="4178801" cy="1546086"/>
          </a:xfrm>
          <a:prstGeom prst="cloudCallout">
            <a:avLst>
              <a:gd name="adj1" fmla="val -55172"/>
              <a:gd name="adj2" fmla="val 32919"/>
            </a:avLst>
          </a:prstGeom>
          <a:ln/>
        </p:spPr>
        <p:style>
          <a:lnRef idx="1">
            <a:schemeClr val="accent4"/>
          </a:lnRef>
          <a:fillRef idx="2">
            <a:schemeClr val="accent4"/>
          </a:fillRef>
          <a:effectRef idx="1">
            <a:schemeClr val="accent4"/>
          </a:effectRef>
          <a:fontRef idx="minor">
            <a:schemeClr val="dk1"/>
          </a:fontRef>
        </p:style>
        <p:txBody>
          <a:bodyPr wrap="square" lIns="91440" rIns="91440" anchor="ctr" anchorCtr="1">
            <a:spAutoFit/>
          </a:bodyPr>
          <a:lstStyle/>
          <a:p>
            <a:r>
              <a:rPr lang="en-US" sz="2000" dirty="0" smtClean="0"/>
              <a:t>Load class file</a:t>
            </a:r>
          </a:p>
          <a:p>
            <a:r>
              <a:rPr lang="en-US" sz="2000" dirty="0" smtClean="0"/>
              <a:t>Run class initialization</a:t>
            </a:r>
          </a:p>
          <a:p>
            <a:r>
              <a:rPr lang="en-US" sz="2000" dirty="0" smtClean="0"/>
              <a:t>Create </a:t>
            </a:r>
            <a:r>
              <a:rPr lang="en-US" sz="2000" dirty="0" err="1" smtClean="0"/>
              <a:t>hashtable</a:t>
            </a:r>
            <a:endParaRPr lang="en-US" sz="2000" dirty="0"/>
          </a:p>
        </p:txBody>
      </p:sp>
      <p:sp>
        <p:nvSpPr>
          <p:cNvPr id="12" name="Rectangle 11"/>
          <p:cNvSpPr/>
          <p:nvPr/>
        </p:nvSpPr>
        <p:spPr>
          <a:xfrm>
            <a:off x="860559" y="4720520"/>
            <a:ext cx="7422882" cy="7632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nSpc>
                <a:spcPct val="90000"/>
              </a:lnSpc>
              <a:spcBef>
                <a:spcPct val="20000"/>
              </a:spcBef>
            </a:pPr>
            <a:r>
              <a:rPr lang="en-US" sz="2400" b="1" dirty="0" smtClean="0">
                <a:solidFill>
                  <a:srgbClr val="000090"/>
                </a:solidFill>
                <a:effectLst>
                  <a:outerShdw blurRad="50800" dist="38100" dir="2700000">
                    <a:srgbClr val="000000">
                      <a:alpha val="43000"/>
                    </a:srgbClr>
                  </a:outerShdw>
                </a:effectLst>
              </a:rPr>
              <a:t>Problem</a:t>
            </a:r>
            <a:r>
              <a:rPr lang="en-US" sz="2400" dirty="0" smtClean="0">
                <a:solidFill>
                  <a:schemeClr val="tx1"/>
                </a:solidFill>
              </a:rPr>
              <a:t>: Tools (</a:t>
            </a:r>
            <a:r>
              <a:rPr lang="en-US" sz="2400" dirty="0" err="1" smtClean="0">
                <a:solidFill>
                  <a:schemeClr val="tx1"/>
                </a:solidFill>
              </a:rPr>
              <a:t>IDEs</a:t>
            </a:r>
            <a:r>
              <a:rPr lang="en-US" sz="2400" dirty="0" smtClean="0">
                <a:solidFill>
                  <a:schemeClr val="tx1"/>
                </a:solidFill>
              </a:rPr>
              <a:t>, checkers, optimizers) have no knowledge of what the programmer cares about</a:t>
            </a:r>
            <a:endParaRPr lang="en-US" sz="2400" dirty="0">
              <a:solidFill>
                <a:schemeClr val="tx1"/>
              </a:solidFill>
            </a:endParaRPr>
          </a:p>
        </p:txBody>
      </p:sp>
      <p:sp>
        <p:nvSpPr>
          <p:cNvPr id="13" name="Rectangle 12"/>
          <p:cNvSpPr/>
          <p:nvPr/>
        </p:nvSpPr>
        <p:spPr>
          <a:xfrm>
            <a:off x="1471162" y="5636206"/>
            <a:ext cx="6812279" cy="7632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nSpc>
                <a:spcPct val="90000"/>
              </a:lnSpc>
              <a:spcBef>
                <a:spcPct val="20000"/>
              </a:spcBef>
            </a:pPr>
            <a:r>
              <a:rPr lang="en-US" sz="2400" dirty="0" smtClean="0">
                <a:solidFill>
                  <a:schemeClr val="tx1"/>
                </a:solidFill>
              </a:rPr>
              <a:t>… hampering programmer productivity, software reliability, and execution efficiency</a:t>
            </a:r>
            <a:endParaRPr lang="en-US" sz="2400" dirty="0">
              <a:solidFill>
                <a:schemeClr val="tx1"/>
              </a:solidFill>
            </a:endParaRPr>
          </a:p>
        </p:txBody>
      </p:sp>
      <p:grpSp>
        <p:nvGrpSpPr>
          <p:cNvPr id="26" name="Group 25"/>
          <p:cNvGrpSpPr/>
          <p:nvPr/>
        </p:nvGrpSpPr>
        <p:grpSpPr>
          <a:xfrm>
            <a:off x="1287618" y="4109689"/>
            <a:ext cx="5687568" cy="461665"/>
            <a:chOff x="1296762" y="3780310"/>
            <a:chExt cx="5687568" cy="461665"/>
          </a:xfrm>
        </p:grpSpPr>
        <p:cxnSp>
          <p:nvCxnSpPr>
            <p:cNvPr id="21" name="Straight Connector 20"/>
            <p:cNvCxnSpPr/>
            <p:nvPr/>
          </p:nvCxnSpPr>
          <p:spPr bwMode="auto">
            <a:xfrm>
              <a:off x="1305906" y="4010348"/>
              <a:ext cx="5669280" cy="1588"/>
            </a:xfrm>
            <a:prstGeom prst="line">
              <a:avLst/>
            </a:prstGeom>
            <a:noFill/>
            <a:ln w="63500" cap="flat" cmpd="sng" algn="ctr">
              <a:solidFill>
                <a:srgbClr val="800000"/>
              </a:solidFill>
              <a:prstDash val="solid"/>
              <a:round/>
              <a:headEnd type="none" w="med" len="med"/>
              <a:tailEnd type="none" w="lg" len="lg"/>
            </a:ln>
            <a:effectLst/>
          </p:spPr>
        </p:cxnSp>
        <p:cxnSp>
          <p:nvCxnSpPr>
            <p:cNvPr id="24" name="Straight Connector 23"/>
            <p:cNvCxnSpPr/>
            <p:nvPr/>
          </p:nvCxnSpPr>
          <p:spPr bwMode="auto">
            <a:xfrm>
              <a:off x="1296762" y="3782542"/>
              <a:ext cx="9144" cy="457200"/>
            </a:xfrm>
            <a:prstGeom prst="line">
              <a:avLst/>
            </a:prstGeom>
            <a:noFill/>
            <a:ln w="63500" cap="flat" cmpd="sng" algn="ctr">
              <a:solidFill>
                <a:srgbClr val="800000"/>
              </a:solidFill>
              <a:prstDash val="solid"/>
              <a:round/>
              <a:headEnd type="none" w="med" len="med"/>
              <a:tailEnd type="none" w="lg" len="lg"/>
            </a:ln>
            <a:effectLst/>
          </p:spPr>
        </p:cxnSp>
        <p:cxnSp>
          <p:nvCxnSpPr>
            <p:cNvPr id="25" name="Straight Connector 24"/>
            <p:cNvCxnSpPr/>
            <p:nvPr/>
          </p:nvCxnSpPr>
          <p:spPr bwMode="auto">
            <a:xfrm>
              <a:off x="6975186" y="3782542"/>
              <a:ext cx="9144" cy="457200"/>
            </a:xfrm>
            <a:prstGeom prst="line">
              <a:avLst/>
            </a:prstGeom>
            <a:noFill/>
            <a:ln w="63500" cap="flat" cmpd="sng" algn="ctr">
              <a:solidFill>
                <a:srgbClr val="800000"/>
              </a:solidFill>
              <a:prstDash val="solid"/>
              <a:round/>
              <a:headEnd type="none" w="med" len="med"/>
              <a:tailEnd type="none" w="lg" len="lg"/>
            </a:ln>
            <a:effectLst/>
          </p:spPr>
        </p:cxnSp>
        <p:sp>
          <p:nvSpPr>
            <p:cNvPr id="19" name="TextBox 18"/>
            <p:cNvSpPr txBox="1"/>
            <p:nvPr/>
          </p:nvSpPr>
          <p:spPr>
            <a:xfrm>
              <a:off x="3138033" y="3780310"/>
              <a:ext cx="2005026" cy="461665"/>
            </a:xfrm>
            <a:prstGeom prst="rect">
              <a:avLst/>
            </a:prstGeom>
            <a:solidFill>
              <a:schemeClr val="bg1"/>
            </a:solidFill>
          </p:spPr>
          <p:txBody>
            <a:bodyPr wrap="none" rtlCol="0">
              <a:spAutoFit/>
            </a:bodyPr>
            <a:lstStyle/>
            <a:p>
              <a:r>
                <a:rPr lang="en-US" sz="2400" dirty="0" smtClean="0">
                  <a:solidFill>
                    <a:srgbClr val="800000"/>
                  </a:solidFill>
                </a:rPr>
                <a:t>semantic gap</a:t>
              </a:r>
              <a:endParaRPr lang="en-US" sz="2400" dirty="0">
                <a:solidFill>
                  <a:srgbClr val="800000"/>
                </a:solidFill>
              </a:endParaRPr>
            </a:p>
          </p:txBody>
        </p:sp>
      </p:grpSp>
      <p:sp>
        <p:nvSpPr>
          <p:cNvPr id="27" name="TextBox 26"/>
          <p:cNvSpPr txBox="1"/>
          <p:nvPr/>
        </p:nvSpPr>
        <p:spPr>
          <a:xfrm>
            <a:off x="306414" y="1233488"/>
            <a:ext cx="8513736" cy="954107"/>
          </a:xfrm>
          <a:prstGeom prst="rect">
            <a:avLst/>
          </a:prstGeom>
          <a:noFill/>
        </p:spPr>
        <p:txBody>
          <a:bodyPr wrap="square" rtlCol="0">
            <a:spAutoFit/>
          </a:bodyPr>
          <a:lstStyle/>
          <a:p>
            <a:r>
              <a:rPr lang="en-US" sz="2800" b="1" dirty="0" smtClean="0">
                <a:solidFill>
                  <a:srgbClr val="000090"/>
                </a:solidFill>
                <a:effectLst>
                  <a:outerShdw blurRad="50800" dist="38100" dir="2700000">
                    <a:srgbClr val="000000">
                      <a:alpha val="43000"/>
                    </a:srgbClr>
                  </a:outerShdw>
                </a:effectLst>
              </a:rPr>
              <a:t>Observation</a:t>
            </a:r>
            <a:r>
              <a:rPr lang="en-US" sz="2800" dirty="0" smtClean="0"/>
              <a:t>: A disconnect between programmer intent and program meaning</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Iteration Order</a:t>
            </a:r>
            <a:endParaRPr lang="en-US" dirty="0"/>
          </a:p>
        </p:txBody>
      </p:sp>
      <p:sp>
        <p:nvSpPr>
          <p:cNvPr id="3" name="Content Placeholder 2"/>
          <p:cNvSpPr>
            <a:spLocks noGrp="1"/>
          </p:cNvSpPr>
          <p:nvPr>
            <p:ph idx="1"/>
          </p:nvPr>
        </p:nvSpPr>
        <p:spPr>
          <a:xfrm>
            <a:off x="1154144" y="1519483"/>
            <a:ext cx="6835712" cy="3354765"/>
          </a:xfrm>
        </p:spPr>
        <p:txBody>
          <a:bodyPr wrap="square">
            <a:spAutoFit/>
          </a:bodyPr>
          <a:lstStyle/>
          <a:p>
            <a:pPr eaLnBrk="1" hangingPunct="1">
              <a:lnSpc>
                <a:spcPct val="80000"/>
              </a:lnSpc>
              <a:buFontTx/>
              <a:buNone/>
            </a:pPr>
            <a:r>
              <a:rPr lang="en-US" sz="2400" b="1" dirty="0" smtClean="0">
                <a:latin typeface="Trebuchet MS"/>
                <a:cs typeface="Trebuchet MS"/>
              </a:rPr>
              <a:t>class</a:t>
            </a:r>
            <a:r>
              <a:rPr lang="en-US" sz="2400" dirty="0" smtClean="0">
                <a:latin typeface="Trebuchet MS"/>
                <a:cs typeface="Trebuchet MS"/>
              </a:rPr>
              <a:t> </a:t>
            </a:r>
            <a:r>
              <a:rPr lang="en-US" sz="2400" dirty="0" err="1" smtClean="0">
                <a:latin typeface="Trebuchet MS"/>
                <a:cs typeface="Trebuchet MS"/>
              </a:rPr>
              <a:t>OpenArray</a:t>
            </a:r>
            <a:r>
              <a:rPr lang="en-US" sz="2400" dirty="0" smtClean="0">
                <a:latin typeface="Trebuchet MS"/>
                <a:cs typeface="Trebuchet MS"/>
              </a:rPr>
              <a:t> </a:t>
            </a:r>
            <a:r>
              <a:rPr lang="en-US" sz="2400" b="1" dirty="0" smtClean="0">
                <a:latin typeface="Trebuchet MS"/>
                <a:cs typeface="Trebuchet MS"/>
              </a:rPr>
              <a:t>extends</a:t>
            </a:r>
            <a:r>
              <a:rPr lang="en-US" sz="2400" dirty="0" smtClean="0">
                <a:latin typeface="Trebuchet MS"/>
                <a:cs typeface="Trebuchet MS"/>
              </a:rPr>
              <a:t> Object {</a:t>
            </a:r>
          </a:p>
          <a:p>
            <a:pPr lvl="1" eaLnBrk="1" hangingPunct="1">
              <a:lnSpc>
                <a:spcPct val="80000"/>
              </a:lnSpc>
              <a:buFontTx/>
              <a:buNone/>
            </a:pPr>
            <a:r>
              <a:rPr lang="en-US" sz="2400" b="1" dirty="0" smtClean="0">
                <a:latin typeface="Trebuchet MS"/>
                <a:cs typeface="Trebuchet MS"/>
              </a:rPr>
              <a:t>private</a:t>
            </a:r>
            <a:r>
              <a:rPr lang="en-US" sz="2400" dirty="0" smtClean="0">
                <a:latin typeface="Trebuchet MS"/>
                <a:cs typeface="Trebuchet MS"/>
              </a:rPr>
              <a:t> Double data[]; </a:t>
            </a:r>
          </a:p>
          <a:p>
            <a:pPr lvl="1" eaLnBrk="1" hangingPunct="1">
              <a:lnSpc>
                <a:spcPct val="80000"/>
              </a:lnSpc>
              <a:buFontTx/>
              <a:buNone/>
            </a:pPr>
            <a:r>
              <a:rPr lang="en-US" sz="2400" b="1" dirty="0" smtClean="0">
                <a:latin typeface="Trebuchet MS"/>
                <a:cs typeface="Trebuchet MS"/>
              </a:rPr>
              <a:t>public </a:t>
            </a:r>
            <a:r>
              <a:rPr lang="en-US" sz="2400" b="1" dirty="0" err="1" smtClean="0">
                <a:latin typeface="Trebuchet MS"/>
                <a:cs typeface="Trebuchet MS"/>
              </a:rPr>
              <a:t>boolean</a:t>
            </a:r>
            <a:r>
              <a:rPr lang="en-US" sz="2400" dirty="0" smtClean="0">
                <a:latin typeface="Trebuchet MS"/>
                <a:cs typeface="Trebuchet MS"/>
              </a:rPr>
              <a:t> </a:t>
            </a:r>
            <a:r>
              <a:rPr lang="en-US" sz="2400" dirty="0" err="1" smtClean="0">
                <a:latin typeface="Trebuchet MS"/>
                <a:cs typeface="Trebuchet MS"/>
              </a:rPr>
              <a:t>contains(Object</a:t>
            </a:r>
            <a:r>
              <a:rPr lang="en-US" sz="2400" dirty="0" smtClean="0">
                <a:latin typeface="Trebuchet MS"/>
                <a:cs typeface="Trebuchet MS"/>
              </a:rPr>
              <a:t> </a:t>
            </a:r>
            <a:r>
              <a:rPr lang="en-US" sz="2400" dirty="0" err="1" smtClean="0">
                <a:latin typeface="Trebuchet MS"/>
                <a:cs typeface="Trebuchet MS"/>
              </a:rPr>
              <a:t>lookFor</a:t>
            </a:r>
            <a:r>
              <a:rPr lang="en-US" sz="2400" dirty="0" smtClean="0">
                <a:latin typeface="Trebuchet MS"/>
                <a:cs typeface="Trebuchet MS"/>
              </a:rPr>
              <a:t>) {</a:t>
            </a:r>
          </a:p>
          <a:p>
            <a:pPr lvl="2" eaLnBrk="1" hangingPunct="1">
              <a:lnSpc>
                <a:spcPct val="80000"/>
              </a:lnSpc>
              <a:buFontTx/>
              <a:buNone/>
            </a:pPr>
            <a:r>
              <a:rPr lang="en-US" b="1" dirty="0" smtClean="0">
                <a:latin typeface="Trebuchet MS"/>
                <a:cs typeface="Trebuchet MS"/>
                <a:sym typeface="Symbol" pitchFamily="-65" charset="2"/>
              </a:rPr>
              <a:t>for</a:t>
            </a:r>
            <a:r>
              <a:rPr lang="en-US" dirty="0" smtClean="0">
                <a:latin typeface="Trebuchet MS"/>
                <a:cs typeface="Trebuchet MS"/>
                <a:sym typeface="Symbol" pitchFamily="-65" charset="2"/>
              </a:rPr>
              <a:t> (</a:t>
            </a:r>
            <a:r>
              <a:rPr lang="en-US" dirty="0" err="1" smtClean="0">
                <a:latin typeface="Trebuchet MS"/>
                <a:cs typeface="Trebuchet MS"/>
                <a:sym typeface="Symbol" pitchFamily="-65" charset="2"/>
              </a:rPr>
              <a:t>i</a:t>
            </a:r>
            <a:r>
              <a:rPr lang="en-US" dirty="0" smtClean="0">
                <a:latin typeface="Trebuchet MS"/>
                <a:cs typeface="Trebuchet MS"/>
                <a:sym typeface="Symbol" pitchFamily="-65" charset="2"/>
              </a:rPr>
              <a:t> = 0; </a:t>
            </a:r>
            <a:r>
              <a:rPr lang="en-US" dirty="0" err="1" smtClean="0">
                <a:latin typeface="Trebuchet MS"/>
                <a:cs typeface="Trebuchet MS"/>
                <a:sym typeface="Symbol" pitchFamily="-65" charset="2"/>
              </a:rPr>
              <a:t>i</a:t>
            </a:r>
            <a:r>
              <a:rPr lang="en-US" dirty="0" smtClean="0">
                <a:latin typeface="Trebuchet MS"/>
                <a:cs typeface="Trebuchet MS"/>
                <a:sym typeface="Symbol" pitchFamily="-65" charset="2"/>
              </a:rPr>
              <a:t> &lt; </a:t>
            </a:r>
            <a:r>
              <a:rPr lang="en-US" dirty="0" err="1" smtClean="0">
                <a:latin typeface="Trebuchet MS"/>
                <a:cs typeface="Trebuchet MS"/>
                <a:sym typeface="Symbol" pitchFamily="-65" charset="2"/>
              </a:rPr>
              <a:t>data.length</a:t>
            </a:r>
            <a:r>
              <a:rPr lang="en-US" dirty="0" smtClean="0">
                <a:latin typeface="Trebuchet MS"/>
                <a:cs typeface="Trebuchet MS"/>
                <a:sym typeface="Symbol" pitchFamily="-65" charset="2"/>
              </a:rPr>
              <a:t>; </a:t>
            </a:r>
            <a:r>
              <a:rPr lang="en-US" dirty="0" err="1" smtClean="0">
                <a:latin typeface="Trebuchet MS"/>
                <a:cs typeface="Trebuchet MS"/>
                <a:sym typeface="Symbol" pitchFamily="-65" charset="2"/>
              </a:rPr>
              <a:t>i</a:t>
            </a:r>
            <a:r>
              <a:rPr lang="en-US" dirty="0" smtClean="0">
                <a:latin typeface="Trebuchet MS"/>
                <a:cs typeface="Trebuchet MS"/>
                <a:sym typeface="Symbol" pitchFamily="-65" charset="2"/>
              </a:rPr>
              <a:t>++) {</a:t>
            </a:r>
            <a:endParaRPr lang="en-US" dirty="0" smtClean="0">
              <a:latin typeface="Trebuchet MS"/>
              <a:cs typeface="Trebuchet MS"/>
            </a:endParaRPr>
          </a:p>
          <a:p>
            <a:pPr lvl="2" eaLnBrk="1" hangingPunct="1">
              <a:lnSpc>
                <a:spcPct val="80000"/>
              </a:lnSpc>
              <a:buFontTx/>
              <a:buNone/>
            </a:pPr>
            <a:r>
              <a:rPr lang="en-US" dirty="0" smtClean="0">
                <a:latin typeface="Trebuchet MS"/>
                <a:cs typeface="Trebuchet MS"/>
              </a:rPr>
              <a:t>	</a:t>
            </a:r>
            <a:r>
              <a:rPr lang="en-US" b="1" dirty="0" smtClean="0">
                <a:latin typeface="Trebuchet MS"/>
                <a:cs typeface="Trebuchet MS"/>
              </a:rPr>
              <a:t>if</a:t>
            </a:r>
            <a:r>
              <a:rPr lang="en-US" dirty="0" smtClean="0">
                <a:latin typeface="Trebuchet MS"/>
                <a:cs typeface="Trebuchet MS"/>
              </a:rPr>
              <a:t> (</a:t>
            </a:r>
            <a:r>
              <a:rPr lang="en-US" dirty="0" err="1" smtClean="0">
                <a:latin typeface="Trebuchet MS"/>
                <a:cs typeface="Trebuchet MS"/>
              </a:rPr>
              <a:t>data[i].equals(lookFor</a:t>
            </a:r>
            <a:r>
              <a:rPr lang="en-US" dirty="0" smtClean="0">
                <a:latin typeface="Trebuchet MS"/>
                <a:cs typeface="Trebuchet MS"/>
              </a:rPr>
              <a:t>)) </a:t>
            </a:r>
            <a:r>
              <a:rPr lang="en-US" b="1" dirty="0" smtClean="0">
                <a:latin typeface="Trebuchet MS"/>
                <a:cs typeface="Trebuchet MS"/>
              </a:rPr>
              <a:t>return true</a:t>
            </a:r>
            <a:r>
              <a:rPr lang="en-US" dirty="0" smtClean="0">
                <a:latin typeface="Trebuchet MS"/>
                <a:cs typeface="Trebuchet MS"/>
              </a:rPr>
              <a:t>; </a:t>
            </a:r>
          </a:p>
          <a:p>
            <a:pPr lvl="2" eaLnBrk="1" hangingPunct="1">
              <a:lnSpc>
                <a:spcPct val="80000"/>
              </a:lnSpc>
              <a:buFontTx/>
              <a:buNone/>
            </a:pPr>
            <a:r>
              <a:rPr lang="en-US" dirty="0" smtClean="0">
                <a:latin typeface="Trebuchet MS"/>
                <a:cs typeface="Trebuchet MS"/>
              </a:rPr>
              <a:t>}</a:t>
            </a:r>
          </a:p>
          <a:p>
            <a:pPr lvl="2" eaLnBrk="1" hangingPunct="1">
              <a:lnSpc>
                <a:spcPct val="80000"/>
              </a:lnSpc>
              <a:buFontTx/>
              <a:buNone/>
            </a:pPr>
            <a:r>
              <a:rPr lang="en-US" b="1" dirty="0" smtClean="0">
                <a:latin typeface="Trebuchet MS"/>
                <a:cs typeface="Trebuchet MS"/>
              </a:rPr>
              <a:t>return false</a:t>
            </a:r>
            <a:r>
              <a:rPr lang="en-US" dirty="0" smtClean="0">
                <a:latin typeface="Trebuchet MS"/>
                <a:cs typeface="Trebuchet MS"/>
              </a:rPr>
              <a:t>;</a:t>
            </a:r>
          </a:p>
          <a:p>
            <a:pPr lvl="1" eaLnBrk="1" hangingPunct="1">
              <a:lnSpc>
                <a:spcPct val="80000"/>
              </a:lnSpc>
              <a:buFontTx/>
              <a:buNone/>
            </a:pPr>
            <a:r>
              <a:rPr lang="en-US" sz="2400" dirty="0" smtClean="0">
                <a:latin typeface="Trebuchet MS"/>
                <a:cs typeface="Trebuchet MS"/>
              </a:rPr>
              <a:t>}</a:t>
            </a:r>
          </a:p>
          <a:p>
            <a:pPr eaLnBrk="1" hangingPunct="1">
              <a:lnSpc>
                <a:spcPct val="80000"/>
              </a:lnSpc>
              <a:buFontTx/>
              <a:buNone/>
            </a:pPr>
            <a:r>
              <a:rPr lang="en-US" sz="2400" dirty="0" smtClean="0">
                <a:latin typeface="Trebuchet MS"/>
                <a:cs typeface="Trebuchet MS"/>
              </a:rPr>
              <a:t>}</a:t>
            </a:r>
          </a:p>
        </p:txBody>
      </p:sp>
      <p:sp>
        <p:nvSpPr>
          <p:cNvPr id="4" name="Footer Placeholder 3"/>
          <p:cNvSpPr>
            <a:spLocks noGrp="1"/>
          </p:cNvSpPr>
          <p:nvPr>
            <p:ph type="ftr" sz="quarter" idx="11"/>
          </p:nvPr>
        </p:nvSpPr>
        <p:spPr/>
        <p:txBody>
          <a:bodyPr/>
          <a:lstStyle/>
          <a:p>
            <a:r>
              <a:rPr lang="en-US" smtClean="0"/>
              <a:t>Bor-Yuh Evan Chang, Amer Diwan, and Jeremy G. Siek - Gradual Programming</a:t>
            </a:r>
            <a:endParaRPr lang="en-US"/>
          </a:p>
        </p:txBody>
      </p:sp>
      <p:sp>
        <p:nvSpPr>
          <p:cNvPr id="7" name="Rectangle 6"/>
          <p:cNvSpPr/>
          <p:nvPr/>
        </p:nvSpPr>
        <p:spPr>
          <a:xfrm>
            <a:off x="1630672" y="5256588"/>
            <a:ext cx="5882657"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chorCtr="1">
            <a:spAutoFit/>
          </a:bodyPr>
          <a:lstStyle/>
          <a:p>
            <a:r>
              <a:rPr lang="en-US" sz="2800" dirty="0" smtClean="0"/>
              <a:t>Compiler cannot choose a different iteration order (e.g., </a:t>
            </a:r>
            <a:r>
              <a:rPr lang="en-US" sz="2800" b="1" dirty="0" smtClean="0">
                <a:solidFill>
                  <a:srgbClr val="660066"/>
                </a:solidFill>
                <a:effectLst>
                  <a:outerShdw blurRad="50800" dist="38100" dir="2700000">
                    <a:srgbClr val="000000">
                      <a:alpha val="43000"/>
                    </a:srgbClr>
                  </a:outerShdw>
                </a:effectLst>
              </a:rPr>
              <a:t>parallel</a:t>
            </a:r>
            <a:r>
              <a:rPr lang="en-US" sz="2800" dirty="0" smtClean="0"/>
              <a:t>)</a:t>
            </a:r>
            <a:endParaRPr lang="en-US" sz="2800" dirty="0"/>
          </a:p>
        </p:txBody>
      </p:sp>
      <p:sp>
        <p:nvSpPr>
          <p:cNvPr id="9" name="Content Placeholder 2"/>
          <p:cNvSpPr txBox="1">
            <a:spLocks/>
          </p:cNvSpPr>
          <p:nvPr/>
        </p:nvSpPr>
        <p:spPr bwMode="auto">
          <a:xfrm>
            <a:off x="1154144" y="1519483"/>
            <a:ext cx="6835712" cy="33547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1" i="0" u="none" strike="noStrike" kern="0" cap="none" spc="0" normalizeH="0" baseline="0" noProof="0" dirty="0" smtClean="0">
                <a:ln>
                  <a:noFill/>
                </a:ln>
                <a:solidFill>
                  <a:srgbClr val="7F7F7F"/>
                </a:solidFill>
                <a:effectLst/>
                <a:uLnTx/>
                <a:uFillTx/>
                <a:latin typeface="Trebuchet MS"/>
                <a:ea typeface="+mn-ea"/>
                <a:cs typeface="Trebuchet MS"/>
              </a:rPr>
              <a:t>class</a:t>
            </a:r>
            <a:r>
              <a:rPr kumimoji="0" lang="en-US" sz="2400" b="0" i="0" u="none" strike="noStrike" kern="0" cap="none" spc="0" normalizeH="0" baseline="0" noProof="0" dirty="0" smtClean="0">
                <a:ln>
                  <a:noFill/>
                </a:ln>
                <a:solidFill>
                  <a:srgbClr val="7F7F7F"/>
                </a:solidFill>
                <a:effectLst/>
                <a:uLnTx/>
                <a:uFillTx/>
                <a:latin typeface="Trebuchet MS"/>
                <a:ea typeface="+mn-ea"/>
                <a:cs typeface="Trebuchet MS"/>
              </a:rPr>
              <a:t> </a:t>
            </a:r>
            <a:r>
              <a:rPr kumimoji="0" lang="en-US" sz="2400" b="0" i="0" u="none" strike="noStrike" kern="0" cap="none" spc="0" normalizeH="0" baseline="0" noProof="0" dirty="0" err="1" smtClean="0">
                <a:ln>
                  <a:noFill/>
                </a:ln>
                <a:solidFill>
                  <a:srgbClr val="7F7F7F"/>
                </a:solidFill>
                <a:effectLst/>
                <a:uLnTx/>
                <a:uFillTx/>
                <a:latin typeface="Trebuchet MS"/>
                <a:ea typeface="+mn-ea"/>
                <a:cs typeface="Trebuchet MS"/>
              </a:rPr>
              <a:t>OpenArray</a:t>
            </a:r>
            <a:r>
              <a:rPr kumimoji="0" lang="en-US" sz="2400" b="0" i="0" u="none" strike="noStrike" kern="0" cap="none" spc="0" normalizeH="0" baseline="0" noProof="0" dirty="0" smtClean="0">
                <a:ln>
                  <a:noFill/>
                </a:ln>
                <a:solidFill>
                  <a:srgbClr val="7F7F7F"/>
                </a:solidFill>
                <a:effectLst/>
                <a:uLnTx/>
                <a:uFillTx/>
                <a:latin typeface="Trebuchet MS"/>
                <a:ea typeface="+mn-ea"/>
                <a:cs typeface="Trebuchet MS"/>
              </a:rPr>
              <a:t> </a:t>
            </a:r>
            <a:r>
              <a:rPr kumimoji="0" lang="en-US" sz="2400" b="1" i="0" u="none" strike="noStrike" kern="0" cap="none" spc="0" normalizeH="0" baseline="0" noProof="0" dirty="0" smtClean="0">
                <a:ln>
                  <a:noFill/>
                </a:ln>
                <a:solidFill>
                  <a:srgbClr val="7F7F7F"/>
                </a:solidFill>
                <a:effectLst/>
                <a:uLnTx/>
                <a:uFillTx/>
                <a:latin typeface="Trebuchet MS"/>
                <a:ea typeface="+mn-ea"/>
                <a:cs typeface="Trebuchet MS"/>
              </a:rPr>
              <a:t>extends</a:t>
            </a:r>
            <a:r>
              <a:rPr kumimoji="0" lang="en-US" sz="2400" b="0" i="0" u="none" strike="noStrike" kern="0" cap="none" spc="0" normalizeH="0" baseline="0" noProof="0" dirty="0" smtClean="0">
                <a:ln>
                  <a:noFill/>
                </a:ln>
                <a:solidFill>
                  <a:srgbClr val="7F7F7F"/>
                </a:solidFill>
                <a:effectLst/>
                <a:uLnTx/>
                <a:uFillTx/>
                <a:latin typeface="Trebuchet MS"/>
                <a:ea typeface="+mn-ea"/>
                <a:cs typeface="Trebuchet MS"/>
              </a:rPr>
              <a:t> Object {</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1" i="0" u="none" strike="noStrike" kern="0" cap="none" spc="0" normalizeH="0" baseline="0" noProof="0" dirty="0" smtClean="0">
                <a:ln>
                  <a:noFill/>
                </a:ln>
                <a:solidFill>
                  <a:srgbClr val="7F7F7F"/>
                </a:solidFill>
                <a:effectLst/>
                <a:uLnTx/>
                <a:uFillTx/>
                <a:latin typeface="Trebuchet MS"/>
                <a:cs typeface="Trebuchet MS"/>
              </a:rPr>
              <a:t>private</a:t>
            </a:r>
            <a:r>
              <a:rPr kumimoji="0" lang="en-US" sz="2400" b="0" i="0" u="none" strike="noStrike" kern="0" cap="none" spc="0" normalizeH="0" baseline="0" noProof="0" dirty="0" smtClean="0">
                <a:ln>
                  <a:noFill/>
                </a:ln>
                <a:solidFill>
                  <a:srgbClr val="7F7F7F"/>
                </a:solidFill>
                <a:effectLst/>
                <a:uLnTx/>
                <a:uFillTx/>
                <a:latin typeface="Trebuchet MS"/>
                <a:cs typeface="Trebuchet MS"/>
              </a:rPr>
              <a:t> Double data[]; </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1" i="0" u="none" strike="noStrike" kern="0" cap="none" spc="0" normalizeH="0" baseline="0" noProof="0" dirty="0" smtClean="0">
                <a:ln>
                  <a:noFill/>
                </a:ln>
                <a:solidFill>
                  <a:srgbClr val="7F7F7F"/>
                </a:solidFill>
                <a:effectLst/>
                <a:uLnTx/>
                <a:uFillTx/>
                <a:latin typeface="Trebuchet MS"/>
                <a:cs typeface="Trebuchet MS"/>
              </a:rPr>
              <a:t>public </a:t>
            </a:r>
            <a:r>
              <a:rPr kumimoji="0" lang="en-US" sz="2400" b="1" i="0" u="none" strike="noStrike" kern="0" cap="none" spc="0" normalizeH="0" baseline="0" noProof="0" dirty="0" err="1" smtClean="0">
                <a:ln>
                  <a:noFill/>
                </a:ln>
                <a:solidFill>
                  <a:srgbClr val="7F7F7F"/>
                </a:solidFill>
                <a:effectLst/>
                <a:uLnTx/>
                <a:uFillTx/>
                <a:latin typeface="Trebuchet MS"/>
                <a:cs typeface="Trebuchet MS"/>
              </a:rPr>
              <a:t>boolean</a:t>
            </a:r>
            <a:r>
              <a:rPr kumimoji="0" lang="en-US" sz="2400" b="0" i="0" u="none" strike="noStrike" kern="0" cap="none" spc="0" normalizeH="0" baseline="0" noProof="0" dirty="0" smtClean="0">
                <a:ln>
                  <a:noFill/>
                </a:ln>
                <a:solidFill>
                  <a:srgbClr val="7F7F7F"/>
                </a:solidFill>
                <a:effectLst/>
                <a:uLnTx/>
                <a:uFillTx/>
                <a:latin typeface="Trebuchet MS"/>
                <a:cs typeface="Trebuchet MS"/>
              </a:rPr>
              <a:t> </a:t>
            </a:r>
            <a:r>
              <a:rPr kumimoji="0" lang="en-US" sz="2400" b="0" i="0" u="none" strike="noStrike" kern="0" cap="none" spc="0" normalizeH="0" baseline="0" noProof="0" dirty="0" err="1" smtClean="0">
                <a:ln>
                  <a:noFill/>
                </a:ln>
                <a:solidFill>
                  <a:srgbClr val="7F7F7F"/>
                </a:solidFill>
                <a:effectLst/>
                <a:uLnTx/>
                <a:uFillTx/>
                <a:latin typeface="Trebuchet MS"/>
                <a:cs typeface="Trebuchet MS"/>
              </a:rPr>
              <a:t>contains(Object</a:t>
            </a:r>
            <a:r>
              <a:rPr kumimoji="0" lang="en-US" sz="2400" b="0" i="0" u="none" strike="noStrike" kern="0" cap="none" spc="0" normalizeH="0" baseline="0" noProof="0" dirty="0" smtClean="0">
                <a:ln>
                  <a:noFill/>
                </a:ln>
                <a:solidFill>
                  <a:srgbClr val="7F7F7F"/>
                </a:solidFill>
                <a:effectLst/>
                <a:uLnTx/>
                <a:uFillTx/>
                <a:latin typeface="Trebuchet MS"/>
                <a:cs typeface="Trebuchet MS"/>
              </a:rPr>
              <a:t> </a:t>
            </a:r>
            <a:r>
              <a:rPr kumimoji="0" lang="en-US" sz="2400" b="0" i="0" u="none" strike="noStrike" kern="0" cap="none" spc="0" normalizeH="0" baseline="0" noProof="0" dirty="0" err="1" smtClean="0">
                <a:ln>
                  <a:noFill/>
                </a:ln>
                <a:solidFill>
                  <a:srgbClr val="7F7F7F"/>
                </a:solidFill>
                <a:effectLst/>
                <a:uLnTx/>
                <a:uFillTx/>
                <a:latin typeface="Trebuchet MS"/>
                <a:cs typeface="Trebuchet MS"/>
              </a:rPr>
              <a:t>lookFor</a:t>
            </a:r>
            <a:r>
              <a:rPr kumimoji="0" lang="en-US" sz="2400" b="0" i="0" u="none" strike="noStrike" kern="0" cap="none" spc="0" normalizeH="0" baseline="0" noProof="0" dirty="0" smtClean="0">
                <a:ln>
                  <a:noFill/>
                </a:ln>
                <a:solidFill>
                  <a:srgbClr val="7F7F7F"/>
                </a:solidFill>
                <a:effectLst/>
                <a:uLnTx/>
                <a:uFillTx/>
                <a:latin typeface="Trebuchet MS"/>
                <a:cs typeface="Trebuchet MS"/>
              </a:rPr>
              <a:t>) {</a:t>
            </a:r>
          </a:p>
          <a:p>
            <a:pPr marL="1143000" marR="0" lvl="2" indent="-2286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1" i="0" u="none" strike="noStrike" kern="0" cap="none" spc="0" normalizeH="0" baseline="0" noProof="0" dirty="0" smtClean="0">
                <a:ln>
                  <a:noFill/>
                </a:ln>
                <a:solidFill>
                  <a:schemeClr val="tx1"/>
                </a:solidFill>
                <a:effectLst/>
                <a:uLnTx/>
                <a:uFillTx/>
                <a:latin typeface="Trebuchet MS"/>
                <a:cs typeface="Trebuchet MS"/>
                <a:sym typeface="Symbol" pitchFamily="-65" charset="2"/>
              </a:rPr>
              <a:t>for</a:t>
            </a:r>
            <a:r>
              <a:rPr kumimoji="0" lang="en-US" sz="2400" b="0" i="0" u="none" strike="noStrike" kern="0" cap="none" spc="0" normalizeH="0" baseline="0" noProof="0" dirty="0" smtClean="0">
                <a:ln>
                  <a:noFill/>
                </a:ln>
                <a:solidFill>
                  <a:schemeClr val="tx1"/>
                </a:solidFill>
                <a:effectLst/>
                <a:uLnTx/>
                <a:uFillTx/>
                <a:latin typeface="Trebuchet MS"/>
                <a:cs typeface="Trebuchet MS"/>
                <a:sym typeface="Symbol" pitchFamily="-65" charset="2"/>
              </a:rPr>
              <a:t> (</a:t>
            </a:r>
            <a:r>
              <a:rPr kumimoji="0" lang="en-US" sz="2400" b="0" i="0" u="none" strike="noStrike" kern="0" cap="none" spc="0" normalizeH="0" baseline="0" noProof="0" dirty="0" err="1" smtClean="0">
                <a:ln>
                  <a:noFill/>
                </a:ln>
                <a:solidFill>
                  <a:schemeClr val="tx1"/>
                </a:solidFill>
                <a:effectLst/>
                <a:uLnTx/>
                <a:uFillTx/>
                <a:latin typeface="Trebuchet MS"/>
                <a:cs typeface="Trebuchet MS"/>
                <a:sym typeface="Symbol" pitchFamily="-65" charset="2"/>
              </a:rPr>
              <a:t>i</a:t>
            </a:r>
            <a:r>
              <a:rPr kumimoji="0" lang="en-US" sz="2400" b="0" i="0" u="none" strike="noStrike" kern="0" cap="none" spc="0" normalizeH="0" baseline="0" noProof="0" dirty="0" smtClean="0">
                <a:ln>
                  <a:noFill/>
                </a:ln>
                <a:solidFill>
                  <a:schemeClr val="tx1"/>
                </a:solidFill>
                <a:effectLst/>
                <a:uLnTx/>
                <a:uFillTx/>
                <a:latin typeface="Trebuchet MS"/>
                <a:cs typeface="Trebuchet MS"/>
                <a:sym typeface="Symbol" pitchFamily="-65" charset="2"/>
              </a:rPr>
              <a:t> = 0; </a:t>
            </a:r>
            <a:r>
              <a:rPr kumimoji="0" lang="en-US" sz="2400" b="0" i="0" u="none" strike="noStrike" kern="0" cap="none" spc="0" normalizeH="0" baseline="0" noProof="0" dirty="0" err="1" smtClean="0">
                <a:ln>
                  <a:noFill/>
                </a:ln>
                <a:solidFill>
                  <a:schemeClr val="tx1"/>
                </a:solidFill>
                <a:effectLst/>
                <a:uLnTx/>
                <a:uFillTx/>
                <a:latin typeface="Trebuchet MS"/>
                <a:cs typeface="Trebuchet MS"/>
                <a:sym typeface="Symbol" pitchFamily="-65" charset="2"/>
              </a:rPr>
              <a:t>i</a:t>
            </a:r>
            <a:r>
              <a:rPr kumimoji="0" lang="en-US" sz="2400" b="0" i="0" u="none" strike="noStrike" kern="0" cap="none" spc="0" normalizeH="0" baseline="0" noProof="0" dirty="0" smtClean="0">
                <a:ln>
                  <a:noFill/>
                </a:ln>
                <a:solidFill>
                  <a:schemeClr val="tx1"/>
                </a:solidFill>
                <a:effectLst/>
                <a:uLnTx/>
                <a:uFillTx/>
                <a:latin typeface="Trebuchet MS"/>
                <a:cs typeface="Trebuchet MS"/>
                <a:sym typeface="Symbol" pitchFamily="-65" charset="2"/>
              </a:rPr>
              <a:t> </a:t>
            </a:r>
            <a:r>
              <a:rPr lang="en-US" sz="2400" kern="0" dirty="0" smtClean="0">
                <a:latin typeface="Trebuchet MS"/>
                <a:cs typeface="Trebuchet MS"/>
                <a:sym typeface="Symbol" pitchFamily="-65" charset="2"/>
              </a:rPr>
              <a:t>&lt;</a:t>
            </a:r>
            <a:r>
              <a:rPr kumimoji="0" lang="en-US" sz="2400" b="0" i="0" u="none" strike="noStrike" kern="0" cap="none" spc="0" normalizeH="0" baseline="0" noProof="0" dirty="0" smtClean="0">
                <a:ln>
                  <a:noFill/>
                </a:ln>
                <a:solidFill>
                  <a:schemeClr val="tx1"/>
                </a:solidFill>
                <a:effectLst/>
                <a:uLnTx/>
                <a:uFillTx/>
                <a:latin typeface="Trebuchet MS"/>
                <a:cs typeface="Trebuchet MS"/>
                <a:sym typeface="Symbol" pitchFamily="-65" charset="2"/>
              </a:rPr>
              <a:t> </a:t>
            </a:r>
            <a:r>
              <a:rPr kumimoji="0" lang="en-US" sz="2400" b="0" i="0" u="none" strike="noStrike" kern="0" cap="none" spc="0" normalizeH="0" baseline="0" noProof="0" dirty="0" err="1" smtClean="0">
                <a:ln>
                  <a:noFill/>
                </a:ln>
                <a:solidFill>
                  <a:schemeClr val="tx1"/>
                </a:solidFill>
                <a:effectLst/>
                <a:uLnTx/>
                <a:uFillTx/>
                <a:latin typeface="Trebuchet MS"/>
                <a:cs typeface="Trebuchet MS"/>
                <a:sym typeface="Symbol" pitchFamily="-65" charset="2"/>
              </a:rPr>
              <a:t>data.length</a:t>
            </a:r>
            <a:r>
              <a:rPr kumimoji="0" lang="en-US" sz="2400" b="0" i="0" u="none" strike="noStrike" kern="0" cap="none" spc="0" normalizeH="0" baseline="0" noProof="0" dirty="0" smtClean="0">
                <a:ln>
                  <a:noFill/>
                </a:ln>
                <a:solidFill>
                  <a:schemeClr val="tx1"/>
                </a:solidFill>
                <a:effectLst/>
                <a:uLnTx/>
                <a:uFillTx/>
                <a:latin typeface="Trebuchet MS"/>
                <a:cs typeface="Trebuchet MS"/>
                <a:sym typeface="Symbol" pitchFamily="-65" charset="2"/>
              </a:rPr>
              <a:t>; </a:t>
            </a:r>
            <a:r>
              <a:rPr kumimoji="0" lang="en-US" sz="2400" b="0" i="0" u="none" strike="noStrike" kern="0" cap="none" spc="0" normalizeH="0" baseline="0" noProof="0" dirty="0" err="1" smtClean="0">
                <a:ln>
                  <a:noFill/>
                </a:ln>
                <a:solidFill>
                  <a:schemeClr val="tx1"/>
                </a:solidFill>
                <a:effectLst/>
                <a:uLnTx/>
                <a:uFillTx/>
                <a:latin typeface="Trebuchet MS"/>
                <a:cs typeface="Trebuchet MS"/>
                <a:sym typeface="Symbol" pitchFamily="-65" charset="2"/>
              </a:rPr>
              <a:t>i</a:t>
            </a:r>
            <a:r>
              <a:rPr kumimoji="0" lang="en-US" sz="2400" b="0" i="0" u="none" strike="noStrike" kern="0" cap="none" spc="0" normalizeH="0" baseline="0" noProof="0" dirty="0" smtClean="0">
                <a:ln>
                  <a:noFill/>
                </a:ln>
                <a:solidFill>
                  <a:schemeClr val="tx1"/>
                </a:solidFill>
                <a:effectLst/>
                <a:uLnTx/>
                <a:uFillTx/>
                <a:latin typeface="Trebuchet MS"/>
                <a:cs typeface="Trebuchet MS"/>
                <a:sym typeface="Symbol" pitchFamily="-65" charset="2"/>
              </a:rPr>
              <a:t>++) {</a:t>
            </a:r>
            <a:endParaRPr kumimoji="0" lang="en-US" sz="2400" b="0" i="0" u="none" strike="noStrike" kern="0" cap="none" spc="0" normalizeH="0" baseline="0" noProof="0" dirty="0" smtClean="0">
              <a:ln>
                <a:noFill/>
              </a:ln>
              <a:solidFill>
                <a:schemeClr val="tx1"/>
              </a:solidFill>
              <a:effectLst/>
              <a:uLnTx/>
              <a:uFillTx/>
              <a:latin typeface="Trebuchet MS"/>
              <a:cs typeface="Trebuchet MS"/>
            </a:endParaRPr>
          </a:p>
          <a:p>
            <a:pPr marL="1143000" marR="0" lvl="2" indent="-2286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none" strike="noStrike" kern="0" cap="none" spc="0" normalizeH="0" baseline="0" noProof="0" dirty="0" smtClean="0">
                <a:ln>
                  <a:noFill/>
                </a:ln>
                <a:solidFill>
                  <a:schemeClr val="tx1"/>
                </a:solidFill>
                <a:effectLst/>
                <a:uLnTx/>
                <a:uFillTx/>
                <a:latin typeface="Trebuchet MS"/>
                <a:cs typeface="Trebuchet MS"/>
              </a:rPr>
              <a:t>	</a:t>
            </a:r>
            <a:r>
              <a:rPr kumimoji="0" lang="en-US" sz="2400" b="1" i="0" u="none" strike="noStrike" kern="0" cap="none" spc="0" normalizeH="0" baseline="0" noProof="0" dirty="0" smtClean="0">
                <a:ln>
                  <a:noFill/>
                </a:ln>
                <a:solidFill>
                  <a:schemeClr val="tx1"/>
                </a:solidFill>
                <a:effectLst/>
                <a:uLnTx/>
                <a:uFillTx/>
                <a:latin typeface="Trebuchet MS"/>
                <a:cs typeface="Trebuchet MS"/>
              </a:rPr>
              <a:t>if</a:t>
            </a:r>
            <a:r>
              <a:rPr kumimoji="0" lang="en-US" sz="2400" b="0" i="0" u="none" strike="noStrike" kern="0" cap="none" spc="0" normalizeH="0" baseline="0" noProof="0" dirty="0" smtClean="0">
                <a:ln>
                  <a:noFill/>
                </a:ln>
                <a:solidFill>
                  <a:schemeClr val="tx1"/>
                </a:solidFill>
                <a:effectLst/>
                <a:uLnTx/>
                <a:uFillTx/>
                <a:latin typeface="Trebuchet MS"/>
                <a:cs typeface="Trebuchet MS"/>
              </a:rPr>
              <a:t> (</a:t>
            </a:r>
            <a:r>
              <a:rPr kumimoji="0" lang="en-US" sz="2400" b="0" i="0" u="none" strike="noStrike" kern="0" cap="none" spc="0" normalizeH="0" baseline="0" noProof="0" dirty="0" err="1" smtClean="0">
                <a:ln>
                  <a:noFill/>
                </a:ln>
                <a:solidFill>
                  <a:schemeClr val="tx1"/>
                </a:solidFill>
                <a:effectLst/>
                <a:uLnTx/>
                <a:uFillTx/>
                <a:latin typeface="Trebuchet MS"/>
                <a:cs typeface="Trebuchet MS"/>
              </a:rPr>
              <a:t>data[i].equals(lookFor</a:t>
            </a:r>
            <a:r>
              <a:rPr kumimoji="0" lang="en-US" sz="2400" b="0" i="0" u="none" strike="noStrike" kern="0" cap="none" spc="0" normalizeH="0" baseline="0" noProof="0" dirty="0" smtClean="0">
                <a:ln>
                  <a:noFill/>
                </a:ln>
                <a:solidFill>
                  <a:schemeClr val="tx1"/>
                </a:solidFill>
                <a:effectLst/>
                <a:uLnTx/>
                <a:uFillTx/>
                <a:latin typeface="Trebuchet MS"/>
                <a:cs typeface="Trebuchet MS"/>
              </a:rPr>
              <a:t>)) </a:t>
            </a:r>
            <a:r>
              <a:rPr kumimoji="0" lang="en-US" sz="2400" b="1" i="0" u="none" strike="noStrike" kern="0" cap="none" spc="0" normalizeH="0" baseline="0" noProof="0" dirty="0" smtClean="0">
                <a:ln>
                  <a:noFill/>
                </a:ln>
                <a:solidFill>
                  <a:schemeClr val="tx1"/>
                </a:solidFill>
                <a:effectLst/>
                <a:uLnTx/>
                <a:uFillTx/>
                <a:latin typeface="Trebuchet MS"/>
                <a:cs typeface="Trebuchet MS"/>
              </a:rPr>
              <a:t>return true</a:t>
            </a:r>
            <a:r>
              <a:rPr kumimoji="0" lang="en-US" sz="2400" b="0" i="0" u="none" strike="noStrike" kern="0" cap="none" spc="0" normalizeH="0" baseline="0" noProof="0" dirty="0" smtClean="0">
                <a:ln>
                  <a:noFill/>
                </a:ln>
                <a:solidFill>
                  <a:schemeClr val="tx1"/>
                </a:solidFill>
                <a:effectLst/>
                <a:uLnTx/>
                <a:uFillTx/>
                <a:latin typeface="Trebuchet MS"/>
                <a:cs typeface="Trebuchet MS"/>
              </a:rPr>
              <a:t>; </a:t>
            </a:r>
          </a:p>
          <a:p>
            <a:pPr marL="1143000" marR="0" lvl="2" indent="-2286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none" strike="noStrike" kern="0" cap="none" spc="0" normalizeH="0" baseline="0" noProof="0" dirty="0" smtClean="0">
                <a:ln>
                  <a:noFill/>
                </a:ln>
                <a:solidFill>
                  <a:schemeClr val="tx1"/>
                </a:solidFill>
                <a:effectLst/>
                <a:uLnTx/>
                <a:uFillTx/>
                <a:latin typeface="Trebuchet MS"/>
                <a:cs typeface="Trebuchet MS"/>
              </a:rPr>
              <a:t>}</a:t>
            </a:r>
          </a:p>
          <a:p>
            <a:pPr marL="1143000" marR="0" lvl="2" indent="-2286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1" i="0" u="none" strike="noStrike" kern="0" cap="none" spc="0" normalizeH="0" baseline="0" noProof="0" dirty="0" smtClean="0">
                <a:ln>
                  <a:noFill/>
                </a:ln>
                <a:solidFill>
                  <a:schemeClr val="tx1"/>
                </a:solidFill>
                <a:effectLst/>
                <a:uLnTx/>
                <a:uFillTx/>
                <a:latin typeface="Trebuchet MS"/>
                <a:cs typeface="Trebuchet MS"/>
              </a:rPr>
              <a:t>return false</a:t>
            </a:r>
            <a:r>
              <a:rPr kumimoji="0" lang="en-US" sz="2400" b="0" i="0" u="none" strike="noStrike" kern="0" cap="none" spc="0" normalizeH="0" baseline="0" noProof="0" dirty="0" smtClean="0">
                <a:ln>
                  <a:noFill/>
                </a:ln>
                <a:solidFill>
                  <a:schemeClr val="tx1"/>
                </a:solidFill>
                <a:effectLst/>
                <a:uLnTx/>
                <a:uFillTx/>
                <a:latin typeface="Trebuchet MS"/>
                <a:cs typeface="Trebuchet MS"/>
              </a:rPr>
              <a:t>;</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none" strike="noStrike" kern="0" cap="none" spc="0" normalizeH="0" baseline="0" noProof="0" dirty="0" smtClean="0">
                <a:ln>
                  <a:noFill/>
                </a:ln>
                <a:solidFill>
                  <a:schemeClr val="tx1">
                    <a:lumMod val="50000"/>
                    <a:lumOff val="50000"/>
                  </a:schemeClr>
                </a:solidFill>
                <a:effectLst/>
                <a:uLnTx/>
                <a:uFillTx/>
                <a:latin typeface="Trebuchet MS"/>
                <a:cs typeface="Trebuchet MS"/>
              </a:rPr>
              <a:t>}</a:t>
            </a:r>
          </a:p>
          <a:p>
            <a:pPr marL="342900" marR="0" lvl="0" indent="-3429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none" strike="noStrike" kern="0" cap="none" spc="0" normalizeH="0" baseline="0" noProof="0" dirty="0" smtClean="0">
                <a:ln>
                  <a:noFill/>
                </a:ln>
                <a:solidFill>
                  <a:schemeClr val="tx1">
                    <a:lumMod val="50000"/>
                    <a:lumOff val="50000"/>
                  </a:schemeClr>
                </a:solidFill>
                <a:effectLst/>
                <a:uLnTx/>
                <a:uFillTx/>
                <a:latin typeface="Trebuchet MS"/>
                <a:ea typeface="+mn-ea"/>
                <a:cs typeface="Trebuchet MS"/>
              </a:rPr>
              <a:t>}</a:t>
            </a:r>
          </a:p>
        </p:txBody>
      </p:sp>
      <p:sp>
        <p:nvSpPr>
          <p:cNvPr id="5" name="Rectangular Callout 4"/>
          <p:cNvSpPr/>
          <p:nvPr/>
        </p:nvSpPr>
        <p:spPr>
          <a:xfrm>
            <a:off x="3334004" y="1233488"/>
            <a:ext cx="5486146" cy="954107"/>
          </a:xfrm>
          <a:prstGeom prst="wedgeRectCallout">
            <a:avLst>
              <a:gd name="adj1" fmla="val -27553"/>
              <a:gd name="adj2" fmla="val 96847"/>
            </a:avLst>
          </a:prstGeom>
          <a:gradFill flip="none"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tileRect/>
          </a:gradFill>
        </p:spPr>
        <p:style>
          <a:lnRef idx="1">
            <a:schemeClr val="accent2"/>
          </a:lnRef>
          <a:fillRef idx="2">
            <a:schemeClr val="accent2"/>
          </a:fillRef>
          <a:effectRef idx="1">
            <a:schemeClr val="accent2"/>
          </a:effectRef>
          <a:fontRef idx="minor">
            <a:schemeClr val="dk1"/>
          </a:fontRef>
        </p:style>
        <p:txBody>
          <a:bodyPr wrap="square" rtlCol="0" anchor="ctr" anchorCtr="1">
            <a:spAutoFit/>
          </a:bodyPr>
          <a:lstStyle/>
          <a:p>
            <a:r>
              <a:rPr lang="en-US" sz="2800" b="1" dirty="0" smtClean="0">
                <a:solidFill>
                  <a:srgbClr val="000090"/>
                </a:solidFill>
                <a:effectLst>
                  <a:outerShdw blurRad="50800" dist="38100" dir="2700000">
                    <a:srgbClr val="000000">
                      <a:alpha val="43000"/>
                    </a:srgbClr>
                  </a:outerShdw>
                </a:effectLst>
              </a:rPr>
              <a:t>Must specify an iteration order</a:t>
            </a:r>
            <a:r>
              <a:rPr lang="en-US" sz="2800" dirty="0" smtClean="0"/>
              <a:t> even when it should not matter</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 presetClass="exit"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hidden"/>
                                      </p:to>
                                    </p:set>
                                  </p:childTnLst>
                                </p:cTn>
                              </p:par>
                            </p:childTnLst>
                          </p:cTn>
                        </p:par>
                        <p:par>
                          <p:cTn id="14" fill="hold">
                            <p:stCondLst>
                              <p:cond delay="500"/>
                            </p:stCondLst>
                            <p:childTnLst>
                              <p:par>
                                <p:cTn id="15" presetID="1" presetClass="exit"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hidden"/>
                                      </p:to>
                                    </p:set>
                                  </p:childTnLst>
                                </p:cTn>
                              </p:par>
                            </p:childTnLst>
                          </p:cTn>
                        </p:par>
                        <p:par>
                          <p:cTn id="17" fill="hold">
                            <p:stCondLst>
                              <p:cond delay="500"/>
                            </p:stCondLst>
                            <p:childTnLst>
                              <p:par>
                                <p:cTn id="18" presetID="1" presetClass="exit"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hidden"/>
                                      </p:to>
                                    </p:set>
                                  </p:childTnLst>
                                </p:cTn>
                              </p:par>
                            </p:childTnLst>
                          </p:cTn>
                        </p:par>
                        <p:par>
                          <p:cTn id="20" fill="hold">
                            <p:stCondLst>
                              <p:cond delay="500"/>
                            </p:stCondLst>
                            <p:childTnLst>
                              <p:par>
                                <p:cTn id="21" presetID="1" presetClass="exit"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hidden"/>
                                      </p:to>
                                    </p:set>
                                  </p:childTnLst>
                                </p:cTn>
                              </p:par>
                            </p:childTnLst>
                          </p:cTn>
                        </p:par>
                        <p:par>
                          <p:cTn id="23" fill="hold">
                            <p:stCondLst>
                              <p:cond delay="500"/>
                            </p:stCondLst>
                            <p:childTnLst>
                              <p:par>
                                <p:cTn id="24" presetID="1" presetClass="exit"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hidden"/>
                                      </p:to>
                                    </p:set>
                                  </p:childTnLst>
                                </p:cTn>
                              </p:par>
                            </p:childTnLst>
                          </p:cTn>
                        </p:par>
                        <p:par>
                          <p:cTn id="26" fill="hold">
                            <p:stCondLst>
                              <p:cond delay="500"/>
                            </p:stCondLst>
                            <p:childTnLst>
                              <p:par>
                                <p:cTn id="27" presetID="1" presetClass="exit"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hidden"/>
                                      </p:to>
                                    </p:set>
                                  </p:childTnLst>
                                </p:cTn>
                              </p:par>
                            </p:childTnLst>
                          </p:cTn>
                        </p:par>
                        <p:par>
                          <p:cTn id="29" fill="hold">
                            <p:stCondLst>
                              <p:cond delay="500"/>
                            </p:stCondLst>
                            <p:childTnLst>
                              <p:par>
                                <p:cTn id="30" presetID="1" presetClass="exit" presetSubtype="0"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hidden"/>
                                      </p:to>
                                    </p:set>
                                  </p:childTnLst>
                                </p:cTn>
                              </p:par>
                            </p:childTnLst>
                          </p:cTn>
                        </p:par>
                        <p:par>
                          <p:cTn id="32" fill="hold">
                            <p:stCondLst>
                              <p:cond delay="500"/>
                            </p:stCondLst>
                            <p:childTnLst>
                              <p:par>
                                <p:cTn id="33" presetID="1" presetClass="exit"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hidden"/>
                                      </p:to>
                                    </p:set>
                                  </p:childTnLst>
                                </p:cTn>
                              </p:par>
                            </p:childTnLst>
                          </p:cTn>
                        </p:par>
                        <p:par>
                          <p:cTn id="35" fill="hold">
                            <p:stCondLst>
                              <p:cond delay="500"/>
                            </p:stCondLst>
                            <p:childTnLst>
                              <p:par>
                                <p:cTn id="36" presetID="1" presetClass="exit" presetSubtype="0"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p:bldP spid="5"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Wild and Crazy Idea: Use Non-Determinism</a:t>
            </a:r>
            <a:endParaRPr lang="en-US" sz="3200" dirty="0"/>
          </a:p>
        </p:txBody>
      </p:sp>
      <p:sp>
        <p:nvSpPr>
          <p:cNvPr id="3" name="Content Placeholder 2"/>
          <p:cNvSpPr>
            <a:spLocks noGrp="1"/>
          </p:cNvSpPr>
          <p:nvPr>
            <p:ph idx="1"/>
          </p:nvPr>
        </p:nvSpPr>
        <p:spPr>
          <a:xfrm>
            <a:off x="333380" y="1254126"/>
            <a:ext cx="6548944" cy="5091112"/>
          </a:xfrm>
        </p:spPr>
        <p:txBody>
          <a:bodyPr/>
          <a:lstStyle/>
          <a:p>
            <a:r>
              <a:rPr lang="en-US" sz="2600" dirty="0" smtClean="0"/>
              <a:t>Programmer starts with a potentially non-deterministic program</a:t>
            </a:r>
          </a:p>
          <a:p>
            <a:r>
              <a:rPr lang="en-US" sz="2600" dirty="0" smtClean="0"/>
              <a:t>Analysis identifies instances of “under-determinedness”</a:t>
            </a:r>
          </a:p>
          <a:p>
            <a:r>
              <a:rPr lang="en-US" sz="2600" dirty="0" smtClean="0"/>
              <a:t>Programmer eliminates “under-determinedness”</a:t>
            </a:r>
          </a:p>
          <a:p>
            <a:endParaRPr lang="en-US" dirty="0"/>
          </a:p>
        </p:txBody>
      </p:sp>
      <p:sp>
        <p:nvSpPr>
          <p:cNvPr id="4" name="Footer Placeholder 3"/>
          <p:cNvSpPr>
            <a:spLocks noGrp="1"/>
          </p:cNvSpPr>
          <p:nvPr>
            <p:ph type="ftr" sz="quarter" idx="11"/>
          </p:nvPr>
        </p:nvSpPr>
        <p:spPr/>
        <p:txBody>
          <a:bodyPr/>
          <a:lstStyle/>
          <a:p>
            <a:r>
              <a:rPr lang="en-US" smtClean="0"/>
              <a:t>Bor-Yuh Evan Chang, Amer Diwan, and Jeremy G. Siek - Gradual Programming</a:t>
            </a:r>
            <a:endParaRPr lang="en-US"/>
          </a:p>
        </p:txBody>
      </p:sp>
      <p:sp>
        <p:nvSpPr>
          <p:cNvPr id="6" name="Content Placeholder 2"/>
          <p:cNvSpPr txBox="1">
            <a:spLocks/>
          </p:cNvSpPr>
          <p:nvPr/>
        </p:nvSpPr>
        <p:spPr bwMode="auto">
          <a:xfrm>
            <a:off x="1098060" y="3973481"/>
            <a:ext cx="5436905" cy="2539157"/>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rgbClr val="7F7F7F"/>
                </a:solidFill>
                <a:effectLst/>
                <a:uLnTx/>
                <a:uFillTx/>
                <a:latin typeface="Trebuchet MS"/>
                <a:ea typeface="+mn-ea"/>
                <a:cs typeface="Trebuchet MS"/>
              </a:rPr>
              <a:t>class</a:t>
            </a:r>
            <a:r>
              <a:rPr kumimoji="0" lang="en-US" b="0" i="0" u="none" strike="noStrike" kern="0" cap="none" spc="0" normalizeH="0" baseline="0" noProof="0" dirty="0" smtClean="0">
                <a:ln>
                  <a:noFill/>
                </a:ln>
                <a:solidFill>
                  <a:srgbClr val="7F7F7F"/>
                </a:solidFill>
                <a:effectLst/>
                <a:uLnTx/>
                <a:uFillTx/>
                <a:latin typeface="Trebuchet MS"/>
                <a:ea typeface="+mn-ea"/>
                <a:cs typeface="Trebuchet MS"/>
              </a:rPr>
              <a:t> </a:t>
            </a:r>
            <a:r>
              <a:rPr kumimoji="0" lang="en-US" b="0" i="0" u="none" strike="noStrike" kern="0" cap="none" spc="0" normalizeH="0" baseline="0" noProof="0" dirty="0" err="1" smtClean="0">
                <a:ln>
                  <a:noFill/>
                </a:ln>
                <a:solidFill>
                  <a:srgbClr val="7F7F7F"/>
                </a:solidFill>
                <a:effectLst/>
                <a:uLnTx/>
                <a:uFillTx/>
                <a:latin typeface="Trebuchet MS"/>
                <a:ea typeface="+mn-ea"/>
                <a:cs typeface="Trebuchet MS"/>
              </a:rPr>
              <a:t>OpenArray</a:t>
            </a:r>
            <a:r>
              <a:rPr kumimoji="0" lang="en-US" b="0" i="0" u="none" strike="noStrike" kern="0" cap="none" spc="0" normalizeH="0" baseline="0" noProof="0" dirty="0" smtClean="0">
                <a:ln>
                  <a:noFill/>
                </a:ln>
                <a:solidFill>
                  <a:srgbClr val="7F7F7F"/>
                </a:solidFill>
                <a:effectLst/>
                <a:uLnTx/>
                <a:uFillTx/>
                <a:latin typeface="Trebuchet MS"/>
                <a:ea typeface="+mn-ea"/>
                <a:cs typeface="Trebuchet MS"/>
              </a:rPr>
              <a:t> </a:t>
            </a:r>
            <a:r>
              <a:rPr kumimoji="0" lang="en-US" b="1" i="0" u="none" strike="noStrike" kern="0" cap="none" spc="0" normalizeH="0" baseline="0" noProof="0" dirty="0" smtClean="0">
                <a:ln>
                  <a:noFill/>
                </a:ln>
                <a:solidFill>
                  <a:srgbClr val="7F7F7F"/>
                </a:solidFill>
                <a:effectLst/>
                <a:uLnTx/>
                <a:uFillTx/>
                <a:latin typeface="Trebuchet MS"/>
                <a:ea typeface="+mn-ea"/>
                <a:cs typeface="Trebuchet MS"/>
              </a:rPr>
              <a:t>extends</a:t>
            </a:r>
            <a:r>
              <a:rPr kumimoji="0" lang="en-US" b="0" i="0" u="none" strike="noStrike" kern="0" cap="none" spc="0" normalizeH="0" baseline="0" noProof="0" dirty="0" smtClean="0">
                <a:ln>
                  <a:noFill/>
                </a:ln>
                <a:solidFill>
                  <a:srgbClr val="7F7F7F"/>
                </a:solidFill>
                <a:effectLst/>
                <a:uLnTx/>
                <a:uFillTx/>
                <a:latin typeface="Trebuchet MS"/>
                <a:ea typeface="+mn-ea"/>
                <a:cs typeface="Trebuchet MS"/>
              </a:rPr>
              <a:t> Object {</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rgbClr val="7F7F7F"/>
                </a:solidFill>
                <a:effectLst/>
                <a:uLnTx/>
                <a:uFillTx/>
                <a:latin typeface="Trebuchet MS"/>
                <a:cs typeface="Trebuchet MS"/>
              </a:rPr>
              <a:t>private</a:t>
            </a:r>
            <a:r>
              <a:rPr kumimoji="0" lang="en-US" b="0" i="0" u="none" strike="noStrike" kern="0" cap="none" spc="0" normalizeH="0" baseline="0" noProof="0" dirty="0" smtClean="0">
                <a:ln>
                  <a:noFill/>
                </a:ln>
                <a:solidFill>
                  <a:srgbClr val="7F7F7F"/>
                </a:solidFill>
                <a:effectLst/>
                <a:uLnTx/>
                <a:uFillTx/>
                <a:latin typeface="Trebuchet MS"/>
                <a:cs typeface="Trebuchet MS"/>
              </a:rPr>
              <a:t> Double data[]; </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rgbClr val="7F7F7F"/>
                </a:solidFill>
                <a:effectLst/>
                <a:uLnTx/>
                <a:uFillTx/>
                <a:latin typeface="Trebuchet MS"/>
                <a:cs typeface="Trebuchet MS"/>
              </a:rPr>
              <a:t>public </a:t>
            </a:r>
            <a:r>
              <a:rPr kumimoji="0" lang="en-US" b="1" i="0" u="none" strike="noStrike" kern="0" cap="none" spc="0" normalizeH="0" baseline="0" noProof="0" dirty="0" err="1" smtClean="0">
                <a:ln>
                  <a:noFill/>
                </a:ln>
                <a:solidFill>
                  <a:srgbClr val="7F7F7F"/>
                </a:solidFill>
                <a:effectLst/>
                <a:uLnTx/>
                <a:uFillTx/>
                <a:latin typeface="Trebuchet MS"/>
                <a:cs typeface="Trebuchet MS"/>
              </a:rPr>
              <a:t>boolean</a:t>
            </a:r>
            <a:r>
              <a:rPr kumimoji="0" lang="en-US" b="0" i="0" u="none" strike="noStrike" kern="0" cap="none" spc="0" normalizeH="0" baseline="0" noProof="0" dirty="0" smtClean="0">
                <a:ln>
                  <a:noFill/>
                </a:ln>
                <a:solidFill>
                  <a:srgbClr val="7F7F7F"/>
                </a:solidFill>
                <a:effectLst/>
                <a:uLnTx/>
                <a:uFillTx/>
                <a:latin typeface="Trebuchet MS"/>
                <a:cs typeface="Trebuchet MS"/>
              </a:rPr>
              <a:t> </a:t>
            </a:r>
            <a:r>
              <a:rPr kumimoji="0" lang="en-US" b="0" i="0" u="none" strike="noStrike" kern="0" cap="none" spc="0" normalizeH="0" baseline="0" noProof="0" dirty="0" err="1" smtClean="0">
                <a:ln>
                  <a:noFill/>
                </a:ln>
                <a:solidFill>
                  <a:srgbClr val="7F7F7F"/>
                </a:solidFill>
                <a:effectLst/>
                <a:uLnTx/>
                <a:uFillTx/>
                <a:latin typeface="Trebuchet MS"/>
                <a:cs typeface="Trebuchet MS"/>
              </a:rPr>
              <a:t>contains(Object</a:t>
            </a:r>
            <a:r>
              <a:rPr kumimoji="0" lang="en-US" b="0" i="0" u="none" strike="noStrike" kern="0" cap="none" spc="0" normalizeH="0" baseline="0" noProof="0" dirty="0" smtClean="0">
                <a:ln>
                  <a:noFill/>
                </a:ln>
                <a:solidFill>
                  <a:srgbClr val="7F7F7F"/>
                </a:solidFill>
                <a:effectLst/>
                <a:uLnTx/>
                <a:uFillTx/>
                <a:latin typeface="Trebuchet MS"/>
                <a:cs typeface="Trebuchet MS"/>
              </a:rPr>
              <a:t> </a:t>
            </a:r>
            <a:r>
              <a:rPr kumimoji="0" lang="en-US" b="0" i="0" u="none" strike="noStrike" kern="0" cap="none" spc="0" normalizeH="0" baseline="0" noProof="0" dirty="0" err="1" smtClean="0">
                <a:ln>
                  <a:noFill/>
                </a:ln>
                <a:solidFill>
                  <a:srgbClr val="7F7F7F"/>
                </a:solidFill>
                <a:effectLst/>
                <a:uLnTx/>
                <a:uFillTx/>
                <a:latin typeface="Trebuchet MS"/>
                <a:cs typeface="Trebuchet MS"/>
              </a:rPr>
              <a:t>lookFor</a:t>
            </a:r>
            <a:r>
              <a:rPr kumimoji="0" lang="en-US" b="0" i="0" u="none" strike="noStrike" kern="0" cap="none" spc="0" normalizeH="0" baseline="0" noProof="0" dirty="0" smtClean="0">
                <a:ln>
                  <a:noFill/>
                </a:ln>
                <a:solidFill>
                  <a:srgbClr val="7F7F7F"/>
                </a:solidFill>
                <a:effectLst/>
                <a:uLnTx/>
                <a:uFillTx/>
                <a:latin typeface="Trebuchet MS"/>
                <a:cs typeface="Trebuchet MS"/>
              </a:rPr>
              <a:t>) {</a:t>
            </a:r>
          </a:p>
          <a:p>
            <a:pPr marL="1143000" lvl="2" indent="-228600">
              <a:lnSpc>
                <a:spcPct val="80000"/>
              </a:lnSpc>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lang="en-US" b="1" kern="0" dirty="0" smtClean="0">
                <a:solidFill>
                  <a:schemeClr val="tx1"/>
                </a:solidFill>
                <a:latin typeface="Trebuchet MS"/>
                <a:cs typeface="Trebuchet MS"/>
                <a:sym typeface="Symbol" pitchFamily="-65" charset="2"/>
              </a:rPr>
              <a:t>for</a:t>
            </a:r>
            <a:r>
              <a:rPr lang="en-US" kern="0" dirty="0" smtClean="0">
                <a:solidFill>
                  <a:schemeClr val="tx1"/>
                </a:solidFill>
                <a:latin typeface="Trebuchet MS"/>
                <a:cs typeface="Trebuchet MS"/>
                <a:sym typeface="Symbol" pitchFamily="-65" charset="2"/>
              </a:rPr>
              <a:t> (</a:t>
            </a:r>
            <a:r>
              <a:rPr lang="en-US" kern="0" dirty="0" err="1" smtClean="0">
                <a:solidFill>
                  <a:schemeClr val="tx1"/>
                </a:solidFill>
                <a:latin typeface="Trebuchet MS"/>
                <a:cs typeface="Trebuchet MS"/>
                <a:sym typeface="Symbol" pitchFamily="-65" charset="2"/>
              </a:rPr>
              <a:t>i</a:t>
            </a:r>
            <a:r>
              <a:rPr lang="en-US" kern="0" dirty="0" smtClean="0">
                <a:solidFill>
                  <a:schemeClr val="tx1"/>
                </a:solidFill>
                <a:latin typeface="Trebuchet MS"/>
                <a:cs typeface="Trebuchet MS"/>
                <a:sym typeface="Symbol" pitchFamily="-65" charset="2"/>
              </a:rPr>
              <a:t> = 0; </a:t>
            </a:r>
            <a:r>
              <a:rPr lang="en-US" kern="0" dirty="0" err="1" smtClean="0">
                <a:solidFill>
                  <a:schemeClr val="tx1"/>
                </a:solidFill>
                <a:latin typeface="Trebuchet MS"/>
                <a:cs typeface="Trebuchet MS"/>
                <a:sym typeface="Symbol" pitchFamily="-65" charset="2"/>
              </a:rPr>
              <a:t>i</a:t>
            </a:r>
            <a:r>
              <a:rPr lang="en-US" kern="0" dirty="0" smtClean="0">
                <a:solidFill>
                  <a:schemeClr val="tx1"/>
                </a:solidFill>
                <a:latin typeface="Trebuchet MS"/>
                <a:cs typeface="Trebuchet MS"/>
                <a:sym typeface="Symbol" pitchFamily="-65" charset="2"/>
              </a:rPr>
              <a:t> &lt; </a:t>
            </a:r>
            <a:r>
              <a:rPr lang="en-US" kern="0" dirty="0" err="1" smtClean="0">
                <a:solidFill>
                  <a:schemeClr val="tx1"/>
                </a:solidFill>
                <a:latin typeface="Trebuchet MS"/>
                <a:cs typeface="Trebuchet MS"/>
                <a:sym typeface="Symbol" pitchFamily="-65" charset="2"/>
              </a:rPr>
              <a:t>data.length</a:t>
            </a:r>
            <a:r>
              <a:rPr lang="en-US" kern="0" dirty="0" smtClean="0">
                <a:solidFill>
                  <a:schemeClr val="tx1"/>
                </a:solidFill>
                <a:latin typeface="Trebuchet MS"/>
                <a:cs typeface="Trebuchet MS"/>
                <a:sym typeface="Symbol" pitchFamily="-65" charset="2"/>
              </a:rPr>
              <a:t>; </a:t>
            </a:r>
            <a:r>
              <a:rPr lang="en-US" kern="0" dirty="0" err="1" smtClean="0">
                <a:solidFill>
                  <a:schemeClr val="tx1"/>
                </a:solidFill>
                <a:latin typeface="Trebuchet MS"/>
                <a:cs typeface="Trebuchet MS"/>
                <a:sym typeface="Symbol" pitchFamily="-65" charset="2"/>
              </a:rPr>
              <a:t>i</a:t>
            </a:r>
            <a:r>
              <a:rPr lang="en-US" kern="0" dirty="0" smtClean="0">
                <a:solidFill>
                  <a:schemeClr val="tx1"/>
                </a:solidFill>
                <a:latin typeface="Trebuchet MS"/>
                <a:cs typeface="Trebuchet MS"/>
                <a:sym typeface="Symbol" pitchFamily="-65" charset="2"/>
              </a:rPr>
              <a:t>++) {</a:t>
            </a:r>
            <a:endParaRPr lang="en-US" kern="0" dirty="0" smtClean="0">
              <a:solidFill>
                <a:schemeClr val="tx1"/>
              </a:solidFill>
              <a:latin typeface="Trebuchet MS"/>
              <a:cs typeface="Trebuchet MS"/>
            </a:endParaRPr>
          </a:p>
          <a:p>
            <a:pPr marL="1143000" lvl="2" indent="-228600">
              <a:lnSpc>
                <a:spcPct val="80000"/>
              </a:lnSpc>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lang="en-US" kern="0" dirty="0" smtClean="0">
                <a:solidFill>
                  <a:schemeClr val="tx1"/>
                </a:solidFill>
                <a:latin typeface="Trebuchet MS"/>
                <a:cs typeface="Trebuchet MS"/>
              </a:rPr>
              <a:t>	</a:t>
            </a:r>
            <a:r>
              <a:rPr lang="en-US" b="1" kern="0" dirty="0" smtClean="0">
                <a:solidFill>
                  <a:schemeClr val="tx1"/>
                </a:solidFill>
                <a:latin typeface="Trebuchet MS"/>
                <a:cs typeface="Trebuchet MS"/>
              </a:rPr>
              <a:t>if</a:t>
            </a:r>
            <a:r>
              <a:rPr lang="en-US" kern="0" dirty="0" smtClean="0">
                <a:solidFill>
                  <a:schemeClr val="tx1"/>
                </a:solidFill>
                <a:latin typeface="Trebuchet MS"/>
                <a:cs typeface="Trebuchet MS"/>
              </a:rPr>
              <a:t> (</a:t>
            </a:r>
            <a:r>
              <a:rPr lang="en-US" kern="0" dirty="0" err="1" smtClean="0">
                <a:solidFill>
                  <a:schemeClr val="tx1"/>
                </a:solidFill>
                <a:latin typeface="Trebuchet MS"/>
                <a:cs typeface="Trebuchet MS"/>
              </a:rPr>
              <a:t>data[i].equals(lookFor</a:t>
            </a:r>
            <a:r>
              <a:rPr lang="en-US" kern="0" dirty="0" smtClean="0">
                <a:solidFill>
                  <a:schemeClr val="tx1"/>
                </a:solidFill>
                <a:latin typeface="Trebuchet MS"/>
                <a:cs typeface="Trebuchet MS"/>
              </a:rPr>
              <a:t>)) </a:t>
            </a:r>
            <a:r>
              <a:rPr lang="en-US" b="1" kern="0" dirty="0" smtClean="0">
                <a:solidFill>
                  <a:schemeClr val="tx1"/>
                </a:solidFill>
                <a:latin typeface="Trebuchet MS"/>
                <a:cs typeface="Trebuchet MS"/>
              </a:rPr>
              <a:t>return true</a:t>
            </a:r>
            <a:r>
              <a:rPr lang="en-US" kern="0" dirty="0" smtClean="0">
                <a:solidFill>
                  <a:schemeClr val="tx1"/>
                </a:solidFill>
                <a:latin typeface="Trebuchet MS"/>
                <a:cs typeface="Trebuchet MS"/>
              </a:rPr>
              <a:t>; </a:t>
            </a:r>
          </a:p>
          <a:p>
            <a:pPr marL="1143000" lvl="2" indent="-228600">
              <a:lnSpc>
                <a:spcPct val="80000"/>
              </a:lnSpc>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lang="en-US" kern="0" dirty="0" smtClean="0">
                <a:solidFill>
                  <a:schemeClr val="tx1"/>
                </a:solidFill>
                <a:latin typeface="Trebuchet MS"/>
                <a:cs typeface="Trebuchet MS"/>
              </a:rPr>
              <a:t>}</a:t>
            </a:r>
          </a:p>
          <a:p>
            <a:pPr marL="1143000" marR="0" lvl="2" indent="-2286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chemeClr val="tx1"/>
                </a:solidFill>
                <a:effectLst/>
                <a:uLnTx/>
                <a:uFillTx/>
                <a:latin typeface="Trebuchet MS"/>
                <a:cs typeface="Trebuchet MS"/>
              </a:rPr>
              <a:t>return false</a:t>
            </a:r>
            <a:r>
              <a:rPr kumimoji="0" lang="en-US" b="0" i="0" u="none" strike="noStrike" kern="0" cap="none" spc="0" normalizeH="0" baseline="0" noProof="0" dirty="0" smtClean="0">
                <a:ln>
                  <a:noFill/>
                </a:ln>
                <a:solidFill>
                  <a:schemeClr val="tx1"/>
                </a:solidFill>
                <a:effectLst/>
                <a:uLnTx/>
                <a:uFillTx/>
                <a:latin typeface="Trebuchet MS"/>
                <a:cs typeface="Trebuchet MS"/>
              </a:rPr>
              <a:t>;</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0" i="0" u="none" strike="noStrike" kern="0" cap="none" spc="0" normalizeH="0" baseline="0" noProof="0" dirty="0" smtClean="0">
                <a:ln>
                  <a:noFill/>
                </a:ln>
                <a:solidFill>
                  <a:schemeClr val="tx1">
                    <a:lumMod val="50000"/>
                    <a:lumOff val="50000"/>
                  </a:schemeClr>
                </a:solidFill>
                <a:effectLst/>
                <a:uLnTx/>
                <a:uFillTx/>
                <a:latin typeface="Trebuchet MS"/>
                <a:cs typeface="Trebuchet MS"/>
              </a:rPr>
              <a:t>}</a:t>
            </a:r>
          </a:p>
          <a:p>
            <a:pPr marL="342900" marR="0" lvl="0" indent="-3429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0" i="0" u="none" strike="noStrike" kern="0" cap="none" spc="0" normalizeH="0" baseline="0" noProof="0" dirty="0" smtClean="0">
                <a:ln>
                  <a:noFill/>
                </a:ln>
                <a:solidFill>
                  <a:schemeClr val="tx1">
                    <a:lumMod val="50000"/>
                    <a:lumOff val="50000"/>
                  </a:schemeClr>
                </a:solidFill>
                <a:effectLst/>
                <a:uLnTx/>
                <a:uFillTx/>
                <a:latin typeface="Trebuchet MS"/>
                <a:ea typeface="+mn-ea"/>
                <a:cs typeface="Trebuchet MS"/>
              </a:rPr>
              <a:t>}</a:t>
            </a:r>
          </a:p>
        </p:txBody>
      </p:sp>
      <p:sp>
        <p:nvSpPr>
          <p:cNvPr id="5" name="Content Placeholder 2"/>
          <p:cNvSpPr txBox="1">
            <a:spLocks/>
          </p:cNvSpPr>
          <p:nvPr/>
        </p:nvSpPr>
        <p:spPr bwMode="auto">
          <a:xfrm>
            <a:off x="1098060" y="3973481"/>
            <a:ext cx="5436905" cy="254203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spAutoFit/>
          </a:bodyPr>
          <a:lstStyle/>
          <a:p>
            <a:pPr marL="342900" marR="0" lvl="0" indent="-3429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rgbClr val="7F7F7F"/>
                </a:solidFill>
                <a:effectLst/>
                <a:uLnTx/>
                <a:uFillTx/>
                <a:latin typeface="Trebuchet MS"/>
                <a:ea typeface="+mn-ea"/>
                <a:cs typeface="Trebuchet MS"/>
              </a:rPr>
              <a:t>class</a:t>
            </a:r>
            <a:r>
              <a:rPr kumimoji="0" lang="en-US" b="0" i="0" u="none" strike="noStrike" kern="0" cap="none" spc="0" normalizeH="0" baseline="0" noProof="0" dirty="0" smtClean="0">
                <a:ln>
                  <a:noFill/>
                </a:ln>
                <a:solidFill>
                  <a:srgbClr val="7F7F7F"/>
                </a:solidFill>
                <a:effectLst/>
                <a:uLnTx/>
                <a:uFillTx/>
                <a:latin typeface="Trebuchet MS"/>
                <a:ea typeface="+mn-ea"/>
                <a:cs typeface="Trebuchet MS"/>
              </a:rPr>
              <a:t> </a:t>
            </a:r>
            <a:r>
              <a:rPr kumimoji="0" lang="en-US" b="0" i="0" u="none" strike="noStrike" kern="0" cap="none" spc="0" normalizeH="0" baseline="0" noProof="0" dirty="0" err="1" smtClean="0">
                <a:ln>
                  <a:noFill/>
                </a:ln>
                <a:solidFill>
                  <a:srgbClr val="7F7F7F"/>
                </a:solidFill>
                <a:effectLst/>
                <a:uLnTx/>
                <a:uFillTx/>
                <a:latin typeface="Trebuchet MS"/>
                <a:ea typeface="+mn-ea"/>
                <a:cs typeface="Trebuchet MS"/>
              </a:rPr>
              <a:t>OpenArray</a:t>
            </a:r>
            <a:r>
              <a:rPr kumimoji="0" lang="en-US" b="0" i="0" u="none" strike="noStrike" kern="0" cap="none" spc="0" normalizeH="0" baseline="0" noProof="0" dirty="0" smtClean="0">
                <a:ln>
                  <a:noFill/>
                </a:ln>
                <a:solidFill>
                  <a:srgbClr val="7F7F7F"/>
                </a:solidFill>
                <a:effectLst/>
                <a:uLnTx/>
                <a:uFillTx/>
                <a:latin typeface="Trebuchet MS"/>
                <a:ea typeface="+mn-ea"/>
                <a:cs typeface="Trebuchet MS"/>
              </a:rPr>
              <a:t> </a:t>
            </a:r>
            <a:r>
              <a:rPr kumimoji="0" lang="en-US" b="1" i="0" u="none" strike="noStrike" kern="0" cap="none" spc="0" normalizeH="0" baseline="0" noProof="0" dirty="0" smtClean="0">
                <a:ln>
                  <a:noFill/>
                </a:ln>
                <a:solidFill>
                  <a:srgbClr val="7F7F7F"/>
                </a:solidFill>
                <a:effectLst/>
                <a:uLnTx/>
                <a:uFillTx/>
                <a:latin typeface="Trebuchet MS"/>
                <a:ea typeface="+mn-ea"/>
                <a:cs typeface="Trebuchet MS"/>
              </a:rPr>
              <a:t>extends</a:t>
            </a:r>
            <a:r>
              <a:rPr kumimoji="0" lang="en-US" b="0" i="0" u="none" strike="noStrike" kern="0" cap="none" spc="0" normalizeH="0" baseline="0" noProof="0" dirty="0" smtClean="0">
                <a:ln>
                  <a:noFill/>
                </a:ln>
                <a:solidFill>
                  <a:srgbClr val="7F7F7F"/>
                </a:solidFill>
                <a:effectLst/>
                <a:uLnTx/>
                <a:uFillTx/>
                <a:latin typeface="Trebuchet MS"/>
                <a:ea typeface="+mn-ea"/>
                <a:cs typeface="Trebuchet MS"/>
              </a:rPr>
              <a:t> Object {</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rgbClr val="7F7F7F"/>
                </a:solidFill>
                <a:effectLst/>
                <a:uLnTx/>
                <a:uFillTx/>
                <a:latin typeface="Trebuchet MS"/>
                <a:cs typeface="Trebuchet MS"/>
              </a:rPr>
              <a:t>private</a:t>
            </a:r>
            <a:r>
              <a:rPr kumimoji="0" lang="en-US" b="0" i="0" u="none" strike="noStrike" kern="0" cap="none" spc="0" normalizeH="0" baseline="0" noProof="0" dirty="0" smtClean="0">
                <a:ln>
                  <a:noFill/>
                </a:ln>
                <a:solidFill>
                  <a:srgbClr val="7F7F7F"/>
                </a:solidFill>
                <a:effectLst/>
                <a:uLnTx/>
                <a:uFillTx/>
                <a:latin typeface="Trebuchet MS"/>
                <a:cs typeface="Trebuchet MS"/>
              </a:rPr>
              <a:t> Double data[]; </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rgbClr val="7F7F7F"/>
                </a:solidFill>
                <a:effectLst/>
                <a:uLnTx/>
                <a:uFillTx/>
                <a:latin typeface="Trebuchet MS"/>
                <a:cs typeface="Trebuchet MS"/>
              </a:rPr>
              <a:t>public </a:t>
            </a:r>
            <a:r>
              <a:rPr kumimoji="0" lang="en-US" b="1" i="0" u="none" strike="noStrike" kern="0" cap="none" spc="0" normalizeH="0" baseline="0" noProof="0" dirty="0" err="1" smtClean="0">
                <a:ln>
                  <a:noFill/>
                </a:ln>
                <a:solidFill>
                  <a:srgbClr val="7F7F7F"/>
                </a:solidFill>
                <a:effectLst/>
                <a:uLnTx/>
                <a:uFillTx/>
                <a:latin typeface="Trebuchet MS"/>
                <a:cs typeface="Trebuchet MS"/>
              </a:rPr>
              <a:t>boolean</a:t>
            </a:r>
            <a:r>
              <a:rPr kumimoji="0" lang="en-US" b="0" i="0" u="none" strike="noStrike" kern="0" cap="none" spc="0" normalizeH="0" baseline="0" noProof="0" dirty="0" smtClean="0">
                <a:ln>
                  <a:noFill/>
                </a:ln>
                <a:solidFill>
                  <a:srgbClr val="7F7F7F"/>
                </a:solidFill>
                <a:effectLst/>
                <a:uLnTx/>
                <a:uFillTx/>
                <a:latin typeface="Trebuchet MS"/>
                <a:cs typeface="Trebuchet MS"/>
              </a:rPr>
              <a:t> </a:t>
            </a:r>
            <a:r>
              <a:rPr kumimoji="0" lang="en-US" b="0" i="0" u="none" strike="noStrike" kern="0" cap="none" spc="0" normalizeH="0" baseline="0" noProof="0" dirty="0" err="1" smtClean="0">
                <a:ln>
                  <a:noFill/>
                </a:ln>
                <a:solidFill>
                  <a:srgbClr val="7F7F7F"/>
                </a:solidFill>
                <a:effectLst/>
                <a:uLnTx/>
                <a:uFillTx/>
                <a:latin typeface="Trebuchet MS"/>
                <a:cs typeface="Trebuchet MS"/>
              </a:rPr>
              <a:t>contains(Object</a:t>
            </a:r>
            <a:r>
              <a:rPr kumimoji="0" lang="en-US" b="0" i="0" u="none" strike="noStrike" kern="0" cap="none" spc="0" normalizeH="0" baseline="0" noProof="0" dirty="0" smtClean="0">
                <a:ln>
                  <a:noFill/>
                </a:ln>
                <a:solidFill>
                  <a:srgbClr val="7F7F7F"/>
                </a:solidFill>
                <a:effectLst/>
                <a:uLnTx/>
                <a:uFillTx/>
                <a:latin typeface="Trebuchet MS"/>
                <a:cs typeface="Trebuchet MS"/>
              </a:rPr>
              <a:t> </a:t>
            </a:r>
            <a:r>
              <a:rPr kumimoji="0" lang="en-US" b="0" i="0" u="none" strike="noStrike" kern="0" cap="none" spc="0" normalizeH="0" baseline="0" noProof="0" dirty="0" err="1" smtClean="0">
                <a:ln>
                  <a:noFill/>
                </a:ln>
                <a:solidFill>
                  <a:srgbClr val="7F7F7F"/>
                </a:solidFill>
                <a:effectLst/>
                <a:uLnTx/>
                <a:uFillTx/>
                <a:latin typeface="Trebuchet MS"/>
                <a:cs typeface="Trebuchet MS"/>
              </a:rPr>
              <a:t>lookFor</a:t>
            </a:r>
            <a:r>
              <a:rPr kumimoji="0" lang="en-US" b="0" i="0" u="none" strike="noStrike" kern="0" cap="none" spc="0" normalizeH="0" baseline="0" noProof="0" dirty="0" smtClean="0">
                <a:ln>
                  <a:noFill/>
                </a:ln>
                <a:solidFill>
                  <a:srgbClr val="7F7F7F"/>
                </a:solidFill>
                <a:effectLst/>
                <a:uLnTx/>
                <a:uFillTx/>
                <a:latin typeface="Trebuchet MS"/>
                <a:cs typeface="Trebuchet MS"/>
              </a:rPr>
              <a:t>) {</a:t>
            </a:r>
          </a:p>
          <a:p>
            <a:pPr marL="1143000" lvl="2" indent="-228600">
              <a:lnSpc>
                <a:spcPct val="80000"/>
              </a:lnSpc>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b="1" kern="0" dirty="0" err="1" smtClean="0">
                <a:solidFill>
                  <a:srgbClr val="000090"/>
                </a:solidFill>
                <a:latin typeface="Trebuchet MS"/>
                <a:cs typeface="Trebuchet MS"/>
                <a:sym typeface="Symbol" pitchFamily="-65" charset="2"/>
              </a:rPr>
              <a:t></a:t>
            </a:r>
            <a:r>
              <a:rPr lang="en-US" kern="0" dirty="0" smtClean="0">
                <a:solidFill>
                  <a:srgbClr val="000090"/>
                </a:solidFill>
                <a:latin typeface="Trebuchet MS"/>
                <a:cs typeface="Trebuchet MS"/>
                <a:sym typeface="Symbol" pitchFamily="-65" charset="2"/>
              </a:rPr>
              <a:t> </a:t>
            </a:r>
            <a:r>
              <a:rPr lang="en-US" kern="0" dirty="0" err="1" smtClean="0">
                <a:solidFill>
                  <a:srgbClr val="000090"/>
                </a:solidFill>
                <a:latin typeface="Trebuchet MS"/>
                <a:cs typeface="Trebuchet MS"/>
                <a:sym typeface="Symbol" pitchFamily="-65" charset="2"/>
              </a:rPr>
              <a:t>i</a:t>
            </a:r>
            <a:r>
              <a:rPr lang="en-US" kern="0" dirty="0" smtClean="0">
                <a:solidFill>
                  <a:srgbClr val="000090"/>
                </a:solidFill>
                <a:latin typeface="Trebuchet MS"/>
                <a:cs typeface="Trebuchet MS"/>
                <a:sym typeface="Symbol" pitchFamily="-65" charset="2"/>
              </a:rPr>
              <a:t> </a:t>
            </a:r>
            <a:r>
              <a:rPr lang="en-US" b="1" kern="0" dirty="0" err="1" smtClean="0">
                <a:solidFill>
                  <a:srgbClr val="000090"/>
                </a:solidFill>
                <a:latin typeface="Trebuchet MS"/>
                <a:cs typeface="Trebuchet MS"/>
                <a:sym typeface="Symbol" pitchFamily="-65" charset="2"/>
              </a:rPr>
              <a:t></a:t>
            </a:r>
            <a:r>
              <a:rPr lang="en-US" kern="0" dirty="0" smtClean="0">
                <a:solidFill>
                  <a:srgbClr val="000090"/>
                </a:solidFill>
                <a:latin typeface="Trebuchet MS"/>
                <a:cs typeface="Trebuchet MS"/>
                <a:sym typeface="Symbol" pitchFamily="-65" charset="2"/>
              </a:rPr>
              <a:t> 0 .. data.length-1 {</a:t>
            </a:r>
          </a:p>
          <a:p>
            <a:pPr marL="1143000" lvl="2" indent="-228600">
              <a:lnSpc>
                <a:spcPct val="80000"/>
              </a:lnSpc>
              <a:spcBef>
                <a:spcPct val="20000"/>
              </a:spcBef>
              <a:spcAft>
                <a:spcPts val="0"/>
              </a:spcAft>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b="1" kern="0" dirty="0" smtClean="0">
                <a:latin typeface="Trebuchet MS"/>
                <a:cs typeface="Trebuchet MS"/>
                <a:sym typeface="Symbol" pitchFamily="-65" charset="2"/>
              </a:rPr>
              <a:t>	if</a:t>
            </a:r>
            <a:r>
              <a:rPr lang="en-US" kern="0" dirty="0" smtClean="0">
                <a:latin typeface="Trebuchet MS"/>
                <a:cs typeface="Trebuchet MS"/>
                <a:sym typeface="Symbol" pitchFamily="-65" charset="2"/>
              </a:rPr>
              <a:t> (</a:t>
            </a:r>
            <a:r>
              <a:rPr lang="en-US" kern="0" dirty="0" err="1" smtClean="0">
                <a:latin typeface="Trebuchet MS"/>
                <a:cs typeface="Trebuchet MS"/>
                <a:sym typeface="Symbol" pitchFamily="-65" charset="2"/>
              </a:rPr>
              <a:t>data[i].equals(lookFor</a:t>
            </a:r>
            <a:r>
              <a:rPr lang="en-US" kern="0" dirty="0" smtClean="0">
                <a:latin typeface="Trebuchet MS"/>
                <a:cs typeface="Trebuchet MS"/>
                <a:sym typeface="Symbol" pitchFamily="-65" charset="2"/>
              </a:rPr>
              <a:t>)) </a:t>
            </a:r>
            <a:r>
              <a:rPr lang="en-US" b="1" kern="0" dirty="0" smtClean="0">
                <a:latin typeface="Trebuchet MS"/>
                <a:cs typeface="Trebuchet MS"/>
                <a:sym typeface="Symbol" pitchFamily="-65" charset="2"/>
              </a:rPr>
              <a:t>return true</a:t>
            </a:r>
            <a:r>
              <a:rPr lang="en-US" kern="0" dirty="0" smtClean="0">
                <a:latin typeface="Trebuchet MS"/>
                <a:cs typeface="Trebuchet MS"/>
                <a:sym typeface="Symbol" pitchFamily="-65" charset="2"/>
              </a:rPr>
              <a:t>; </a:t>
            </a:r>
          </a:p>
          <a:p>
            <a:pPr marL="1143000" lvl="2" indent="-228600">
              <a:lnSpc>
                <a:spcPct val="80000"/>
              </a:lnSpc>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kern="0" dirty="0" smtClean="0">
                <a:solidFill>
                  <a:srgbClr val="000090"/>
                </a:solidFill>
                <a:latin typeface="Trebuchet MS"/>
                <a:cs typeface="Trebuchet MS"/>
                <a:sym typeface="Symbol" pitchFamily="-65" charset="2"/>
              </a:rPr>
              <a:t>}</a:t>
            </a:r>
          </a:p>
          <a:p>
            <a:pPr marL="1143000" marR="0" lvl="2" indent="-2286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1" i="0" u="none" strike="noStrike" kern="0" cap="none" spc="0" normalizeH="0" baseline="0" noProof="0" dirty="0" smtClean="0">
                <a:ln>
                  <a:noFill/>
                </a:ln>
                <a:solidFill>
                  <a:schemeClr val="tx1"/>
                </a:solidFill>
                <a:effectLst/>
                <a:uLnTx/>
                <a:uFillTx/>
                <a:latin typeface="Trebuchet MS"/>
                <a:cs typeface="Trebuchet MS"/>
              </a:rPr>
              <a:t>return false</a:t>
            </a:r>
            <a:r>
              <a:rPr kumimoji="0" lang="en-US" b="0" i="0" u="none" strike="noStrike" kern="0" cap="none" spc="0" normalizeH="0" baseline="0" noProof="0" dirty="0" smtClean="0">
                <a:ln>
                  <a:noFill/>
                </a:ln>
                <a:solidFill>
                  <a:schemeClr val="tx1"/>
                </a:solidFill>
                <a:effectLst/>
                <a:uLnTx/>
                <a:uFillTx/>
                <a:latin typeface="Trebuchet MS"/>
                <a:cs typeface="Trebuchet MS"/>
              </a:rPr>
              <a:t>;</a:t>
            </a:r>
          </a:p>
          <a:p>
            <a:pPr marL="742950" marR="0" lvl="1" indent="-28575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0" i="0" u="none" strike="noStrike" kern="0" cap="none" spc="0" normalizeH="0" baseline="0" noProof="0" dirty="0" smtClean="0">
                <a:ln>
                  <a:noFill/>
                </a:ln>
                <a:solidFill>
                  <a:schemeClr val="tx1">
                    <a:lumMod val="50000"/>
                    <a:lumOff val="50000"/>
                  </a:schemeClr>
                </a:solidFill>
                <a:effectLst/>
                <a:uLnTx/>
                <a:uFillTx/>
                <a:latin typeface="Trebuchet MS"/>
                <a:cs typeface="Trebuchet MS"/>
              </a:rPr>
              <a:t>}</a:t>
            </a:r>
          </a:p>
          <a:p>
            <a:pPr marL="342900" marR="0" lvl="0" indent="-342900" algn="l" defTabSz="914400" rtl="0" eaLnBrk="1" fontAlgn="base" latinLnBrk="0" hangingPunct="1">
              <a:lnSpc>
                <a:spcPct val="8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b="0" i="0" u="none" strike="noStrike" kern="0" cap="none" spc="0" normalizeH="0" baseline="0" noProof="0" dirty="0" smtClean="0">
                <a:ln>
                  <a:noFill/>
                </a:ln>
                <a:solidFill>
                  <a:schemeClr val="tx1">
                    <a:lumMod val="50000"/>
                    <a:lumOff val="50000"/>
                  </a:schemeClr>
                </a:solidFill>
                <a:effectLst/>
                <a:uLnTx/>
                <a:uFillTx/>
                <a:latin typeface="Trebuchet MS"/>
                <a:ea typeface="+mn-ea"/>
                <a:cs typeface="Trebuchet MS"/>
              </a:rPr>
              <a:t>}</a:t>
            </a:r>
          </a:p>
        </p:txBody>
      </p:sp>
      <p:grpSp>
        <p:nvGrpSpPr>
          <p:cNvPr id="13" name="Group 12"/>
          <p:cNvGrpSpPr/>
          <p:nvPr/>
        </p:nvGrpSpPr>
        <p:grpSpPr>
          <a:xfrm>
            <a:off x="6817035" y="1371600"/>
            <a:ext cx="2307693" cy="4865132"/>
            <a:chOff x="6858000" y="1371600"/>
            <a:chExt cx="2307693" cy="4865132"/>
          </a:xfrm>
        </p:grpSpPr>
        <p:sp>
          <p:nvSpPr>
            <p:cNvPr id="7" name="Text Box 7"/>
            <p:cNvSpPr txBox="1">
              <a:spLocks noChangeArrowheads="1"/>
            </p:cNvSpPr>
            <p:nvPr/>
          </p:nvSpPr>
          <p:spPr bwMode="auto">
            <a:xfrm>
              <a:off x="6858000" y="1371600"/>
              <a:ext cx="2163761" cy="369332"/>
            </a:xfrm>
            <a:prstGeom prst="rect">
              <a:avLst/>
            </a:prstGeom>
            <a:noFill/>
            <a:ln w="9525">
              <a:noFill/>
              <a:miter lim="800000"/>
              <a:headEnd/>
              <a:tailEnd/>
            </a:ln>
            <a:effectLst/>
          </p:spPr>
          <p:txBody>
            <a:bodyPr wrap="none">
              <a:prstTxWarp prst="textNoShape">
                <a:avLst/>
              </a:prstTxWarp>
              <a:spAutoFit/>
            </a:bodyPr>
            <a:lstStyle/>
            <a:p>
              <a:r>
                <a:rPr lang="en-US" dirty="0" smtClean="0"/>
                <a:t>“over-determined”</a:t>
              </a:r>
              <a:endParaRPr lang="en-US" dirty="0"/>
            </a:p>
          </p:txBody>
        </p:sp>
        <p:sp>
          <p:nvSpPr>
            <p:cNvPr id="8" name="Text Box 8"/>
            <p:cNvSpPr txBox="1">
              <a:spLocks noChangeArrowheads="1"/>
            </p:cNvSpPr>
            <p:nvPr/>
          </p:nvSpPr>
          <p:spPr bwMode="auto">
            <a:xfrm>
              <a:off x="6858000" y="5867400"/>
              <a:ext cx="2307693" cy="369332"/>
            </a:xfrm>
            <a:prstGeom prst="rect">
              <a:avLst/>
            </a:prstGeom>
            <a:noFill/>
            <a:ln w="9525">
              <a:noFill/>
              <a:miter lim="800000"/>
              <a:headEnd/>
              <a:tailEnd/>
            </a:ln>
            <a:effectLst/>
          </p:spPr>
          <p:txBody>
            <a:bodyPr wrap="none">
              <a:prstTxWarp prst="textNoShape">
                <a:avLst/>
              </a:prstTxWarp>
              <a:spAutoFit/>
            </a:bodyPr>
            <a:lstStyle/>
            <a:p>
              <a:r>
                <a:rPr lang="en-US" dirty="0" smtClean="0"/>
                <a:t>“under-determined”</a:t>
              </a:r>
              <a:endParaRPr lang="en-US" dirty="0"/>
            </a:p>
          </p:txBody>
        </p:sp>
        <p:sp>
          <p:nvSpPr>
            <p:cNvPr id="9" name="Text Box 9"/>
            <p:cNvSpPr txBox="1">
              <a:spLocks noChangeArrowheads="1"/>
            </p:cNvSpPr>
            <p:nvPr/>
          </p:nvSpPr>
          <p:spPr bwMode="auto">
            <a:xfrm>
              <a:off x="7553300" y="2971800"/>
              <a:ext cx="1047750" cy="366713"/>
            </a:xfrm>
            <a:prstGeom prst="rect">
              <a:avLst/>
            </a:prstGeom>
            <a:noFill/>
            <a:ln w="9525">
              <a:noFill/>
              <a:miter lim="800000"/>
              <a:headEnd/>
              <a:tailEnd/>
            </a:ln>
            <a:effectLst/>
          </p:spPr>
          <p:txBody>
            <a:bodyPr wrap="none">
              <a:prstTxWarp prst="textNoShape">
                <a:avLst/>
              </a:prstTxWarp>
              <a:spAutoFit/>
            </a:bodyPr>
            <a:lstStyle/>
            <a:p>
              <a:r>
                <a:rPr lang="en-US"/>
                <a:t>just right</a:t>
              </a:r>
            </a:p>
          </p:txBody>
        </p:sp>
        <p:sp>
          <p:nvSpPr>
            <p:cNvPr id="10" name="Text Box 10"/>
            <p:cNvSpPr txBox="1">
              <a:spLocks noChangeArrowheads="1"/>
            </p:cNvSpPr>
            <p:nvPr/>
          </p:nvSpPr>
          <p:spPr bwMode="auto">
            <a:xfrm>
              <a:off x="7331050" y="4419600"/>
              <a:ext cx="1492250" cy="366713"/>
            </a:xfrm>
            <a:prstGeom prst="rect">
              <a:avLst/>
            </a:prstGeom>
            <a:noFill/>
            <a:ln w="9525">
              <a:noFill/>
              <a:miter lim="800000"/>
              <a:headEnd/>
              <a:tailEnd/>
            </a:ln>
            <a:effectLst/>
          </p:spPr>
          <p:txBody>
            <a:bodyPr wrap="none">
              <a:prstTxWarp prst="textNoShape">
                <a:avLst/>
              </a:prstTxWarp>
              <a:spAutoFit/>
            </a:bodyPr>
            <a:lstStyle/>
            <a:p>
              <a:r>
                <a:rPr lang="en-US" dirty="0"/>
                <a:t>starting point</a:t>
              </a:r>
            </a:p>
          </p:txBody>
        </p:sp>
        <p:sp>
          <p:nvSpPr>
            <p:cNvPr id="11" name="Line 11"/>
            <p:cNvSpPr>
              <a:spLocks noChangeShapeType="1"/>
            </p:cNvSpPr>
            <p:nvPr/>
          </p:nvSpPr>
          <p:spPr bwMode="auto">
            <a:xfrm flipV="1">
              <a:off x="8077175" y="3352800"/>
              <a:ext cx="0" cy="1066800"/>
            </a:xfrm>
            <a:prstGeom prst="line">
              <a:avLst/>
            </a:prstGeom>
            <a:ln w="57150" cap="flat" cmpd="sng" algn="ctr">
              <a:solidFill>
                <a:srgbClr val="800000"/>
              </a:solidFill>
              <a:prstDash val="solid"/>
              <a:round/>
              <a:headEnd type="none" w="med" len="med"/>
              <a:tailEnd type="triangle" w="med" len="med"/>
            </a:ln>
          </p:spPr>
          <p:style>
            <a:lnRef idx="1">
              <a:schemeClr val="accent4"/>
            </a:lnRef>
            <a:fillRef idx="2">
              <a:schemeClr val="accent4"/>
            </a:fillRef>
            <a:effectRef idx="1">
              <a:schemeClr val="accent4"/>
            </a:effectRef>
            <a:fontRef idx="minor">
              <a:schemeClr val="dk1"/>
            </a:fontRef>
          </p:style>
          <p:txBody>
            <a:bodyPr wrap="none" anchor="ctr">
              <a:prstTxWarp prst="textNoShape">
                <a:avLst/>
              </a:prstTxWarp>
            </a:bodyPr>
            <a:lstStyle/>
            <a:p>
              <a:endParaRPr lang="en-US"/>
            </a:p>
          </p:txBody>
        </p:sp>
        <p:sp>
          <p:nvSpPr>
            <p:cNvPr id="12" name="Rectangle 12"/>
            <p:cNvSpPr>
              <a:spLocks noChangeArrowheads="1"/>
            </p:cNvSpPr>
            <p:nvPr/>
          </p:nvSpPr>
          <p:spPr bwMode="auto">
            <a:xfrm>
              <a:off x="7086600" y="1828800"/>
              <a:ext cx="228600" cy="3962400"/>
            </a:xfrm>
            <a:prstGeom prst="rect">
              <a:avLst/>
            </a:prstGeom>
            <a:gradFill rotWithShape="0">
              <a:gsLst>
                <a:gs pos="0">
                  <a:schemeClr val="accent1">
                    <a:gamma/>
                    <a:shade val="46275"/>
                    <a:invGamma/>
                  </a:schemeClr>
                </a:gs>
                <a:gs pos="100000">
                  <a:schemeClr val="accent1"/>
                </a:gs>
              </a:gsLst>
              <a:lin ang="5400000" scaled="1"/>
            </a:gradFill>
            <a:ln w="9525">
              <a:solidFill>
                <a:schemeClr val="tx1"/>
              </a:solidFill>
              <a:miter lim="800000"/>
              <a:headEnd/>
              <a:tailEnd/>
            </a:ln>
            <a:effectLst>
              <a:outerShdw blurRad="63500" dist="38093" dir="5579942" algn="ctr" rotWithShape="0">
                <a:schemeClr val="bg2">
                  <a:alpha val="37000"/>
                </a:schemeClr>
              </a:outerShdw>
            </a:effectLst>
          </p:spPr>
          <p:txBody>
            <a:bodyPr wrap="none" anchor="ctr">
              <a:prstTxWarp prst="textNoShape">
                <a:avLst/>
              </a:prstTxWarp>
            </a:bodyPr>
            <a:lstStyle/>
            <a:p>
              <a:endParaRPr lang="en-US"/>
            </a:p>
          </p:txBody>
        </p:sp>
      </p:grpSp>
      <p:sp>
        <p:nvSpPr>
          <p:cNvPr id="14" name="Rectangular Callout 13"/>
          <p:cNvSpPr/>
          <p:nvPr/>
        </p:nvSpPr>
        <p:spPr>
          <a:xfrm>
            <a:off x="2980274" y="3505201"/>
            <a:ext cx="3877599" cy="1243584"/>
          </a:xfrm>
          <a:prstGeom prst="wedgeRectCallout">
            <a:avLst>
              <a:gd name="adj1" fmla="val -20833"/>
              <a:gd name="adj2" fmla="val 56888"/>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000" b="1" dirty="0" smtClean="0">
                <a:solidFill>
                  <a:srgbClr val="000090"/>
                </a:solidFill>
                <a:effectLst>
                  <a:outerShdw blurRad="50800" dist="38100" dir="2700000">
                    <a:srgbClr val="000000">
                      <a:alpha val="43000"/>
                    </a:srgbClr>
                  </a:outerShdw>
                </a:effectLst>
              </a:rPr>
              <a:t>Question</a:t>
            </a:r>
            <a:r>
              <a:rPr lang="en-US" sz="2000" dirty="0" smtClean="0"/>
              <a:t>: What does this mean?  Is it “under-determined”?</a:t>
            </a:r>
            <a:endParaRPr lang="en-US" sz="2000" b="1" dirty="0" smtClean="0">
              <a:effectLst>
                <a:outerShdw blurRad="50800" dist="38100" dir="2700000">
                  <a:srgbClr val="000000">
                    <a:alpha val="43000"/>
                  </a:srgbClr>
                </a:outerShdw>
              </a:effectLst>
            </a:endParaRPr>
          </a:p>
          <a:p>
            <a:r>
              <a:rPr lang="en-US" sz="2000" b="1" dirty="0" smtClean="0">
                <a:solidFill>
                  <a:srgbClr val="660066"/>
                </a:solidFill>
                <a:effectLst>
                  <a:outerShdw blurRad="50800" dist="38100" dir="2700000">
                    <a:srgbClr val="000000">
                      <a:alpha val="43000"/>
                    </a:srgbClr>
                  </a:outerShdw>
                </a:effectLst>
              </a:rPr>
              <a:t>Response</a:t>
            </a:r>
            <a:r>
              <a:rPr lang="en-US" sz="2000" dirty="0" smtClean="0"/>
              <a:t>: Depends, is the iteration order important?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14"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a few program variants</a:t>
            </a:r>
            <a:endParaRPr lang="en-US" dirty="0"/>
          </a:p>
        </p:txBody>
      </p:sp>
      <p:sp>
        <p:nvSpPr>
          <p:cNvPr id="4" name="Footer Placeholder 3"/>
          <p:cNvSpPr>
            <a:spLocks noGrp="1"/>
          </p:cNvSpPr>
          <p:nvPr>
            <p:ph type="ftr" sz="quarter" idx="11"/>
          </p:nvPr>
        </p:nvSpPr>
        <p:spPr/>
        <p:txBody>
          <a:bodyPr/>
          <a:lstStyle/>
          <a:p>
            <a:r>
              <a:rPr lang="en-US" smtClean="0"/>
              <a:t>Bor-Yuh Evan Chang, Amer Diwan, and Jeremy G. Siek - Gradual Programming</a:t>
            </a:r>
            <a:endParaRPr lang="en-US"/>
          </a:p>
        </p:txBody>
      </p:sp>
      <p:sp>
        <p:nvSpPr>
          <p:cNvPr id="5" name="TextBox 4"/>
          <p:cNvSpPr txBox="1">
            <a:spLocks noChangeArrowheads="1"/>
          </p:cNvSpPr>
          <p:nvPr/>
        </p:nvSpPr>
        <p:spPr bwMode="auto">
          <a:xfrm>
            <a:off x="333375" y="2982082"/>
            <a:ext cx="5303520" cy="1631216"/>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63500" dist="20000" dir="5400000" rotWithShape="0">
              <a:srgbClr val="000000">
                <a:alpha val="37999"/>
              </a:srgbClr>
            </a:outerShdw>
          </a:effectLst>
        </p:spPr>
        <p:txBody>
          <a:bodyPr tIns="91440" bIns="91440" anchor="ctr">
            <a:prstTxWarp prst="textNoShape">
              <a:avLst/>
            </a:prstTxWarp>
            <a:spAutoFit/>
          </a:bodyPr>
          <a:lstStyle/>
          <a:p>
            <a:pPr marL="0" lvl="1">
              <a:lnSpc>
                <a:spcPct val="80000"/>
              </a:lnSpc>
              <a:spcBef>
                <a:spcPts val="432"/>
              </a:spcBef>
              <a:tabLst>
                <a:tab pos="228600" algn="l"/>
              </a:tabLst>
            </a:pPr>
            <a:r>
              <a:rPr lang="en-US" sz="2000" b="1" dirty="0">
                <a:solidFill>
                  <a:srgbClr val="7F7F7F"/>
                </a:solidFill>
                <a:latin typeface="Trebuchet MS"/>
                <a:cs typeface="Trebuchet MS"/>
              </a:rPr>
              <a:t>public </a:t>
            </a:r>
            <a:r>
              <a:rPr lang="en-US" sz="2000" b="1" dirty="0" err="1">
                <a:solidFill>
                  <a:srgbClr val="7F7F7F"/>
                </a:solidFill>
                <a:latin typeface="Trebuchet MS"/>
                <a:cs typeface="Trebuchet MS"/>
              </a:rPr>
              <a:t>boolean</a:t>
            </a:r>
            <a:r>
              <a:rPr lang="en-US" sz="2000" b="1" dirty="0">
                <a:solidFill>
                  <a:srgbClr val="7F7F7F"/>
                </a:solidFill>
                <a:latin typeface="Trebuchet MS"/>
                <a:cs typeface="Trebuchet MS"/>
              </a:rPr>
              <a:t> </a:t>
            </a:r>
            <a:r>
              <a:rPr lang="en-US" sz="2000" dirty="0" err="1">
                <a:solidFill>
                  <a:srgbClr val="7F7F7F"/>
                </a:solidFill>
                <a:latin typeface="Trebuchet MS"/>
                <a:cs typeface="Trebuchet MS"/>
              </a:rPr>
              <a:t>contains(Object</a:t>
            </a:r>
            <a:r>
              <a:rPr lang="en-US" sz="2000" dirty="0">
                <a:solidFill>
                  <a:srgbClr val="7F7F7F"/>
                </a:solidFill>
                <a:latin typeface="Trebuchet MS"/>
                <a:cs typeface="Trebuchet MS"/>
              </a:rPr>
              <a:t> </a:t>
            </a:r>
            <a:r>
              <a:rPr lang="en-US" sz="2000" dirty="0" err="1">
                <a:solidFill>
                  <a:srgbClr val="7F7F7F"/>
                </a:solidFill>
                <a:latin typeface="Trebuchet MS"/>
                <a:cs typeface="Trebuchet MS"/>
              </a:rPr>
              <a:t>lookFor</a:t>
            </a:r>
            <a:r>
              <a:rPr lang="en-US" sz="2000" dirty="0">
                <a:solidFill>
                  <a:srgbClr val="7F7F7F"/>
                </a:solidFill>
                <a:latin typeface="Trebuchet MS"/>
                <a:cs typeface="Trebuchet MS"/>
              </a:rPr>
              <a:t>) {</a:t>
            </a:r>
          </a:p>
          <a:p>
            <a:pPr marL="0" lvl="2">
              <a:lnSpc>
                <a:spcPct val="80000"/>
              </a:lnSpc>
              <a:spcBef>
                <a:spcPts val="432"/>
              </a:spcBef>
              <a:tabLst>
                <a:tab pos="228600" algn="l"/>
              </a:tabLst>
            </a:pPr>
            <a:r>
              <a:rPr lang="en-US" sz="2000" dirty="0">
                <a:solidFill>
                  <a:srgbClr val="000090"/>
                </a:solidFill>
                <a:latin typeface="Trebuchet MS"/>
                <a:cs typeface="Trebuchet MS"/>
                <a:sym typeface="Symbol" pitchFamily="-65" charset="2"/>
              </a:rPr>
              <a:t>	</a:t>
            </a:r>
            <a:r>
              <a:rPr lang="en-US" sz="2000" b="1" dirty="0">
                <a:solidFill>
                  <a:srgbClr val="000090"/>
                </a:solidFill>
                <a:latin typeface="Trebuchet MS"/>
                <a:cs typeface="Trebuchet MS"/>
                <a:sym typeface="Symbol" pitchFamily="-65" charset="2"/>
              </a:rPr>
              <a:t>for</a:t>
            </a:r>
            <a:r>
              <a:rPr lang="en-US" sz="2000" dirty="0">
                <a:solidFill>
                  <a:srgbClr val="000090"/>
                </a:solidFill>
                <a:latin typeface="Trebuchet MS"/>
                <a:cs typeface="Trebuchet MS"/>
                <a:sym typeface="Symbol" pitchFamily="-65" charset="2"/>
              </a:rPr>
              <a:t> (</a:t>
            </a:r>
            <a:r>
              <a:rPr lang="en-US" sz="2000" dirty="0" err="1">
                <a:solidFill>
                  <a:srgbClr val="000090"/>
                </a:solidFill>
                <a:latin typeface="Trebuchet MS"/>
                <a:cs typeface="Trebuchet MS"/>
                <a:sym typeface="Symbol" pitchFamily="-65" charset="2"/>
              </a:rPr>
              <a:t>i</a:t>
            </a:r>
            <a:r>
              <a:rPr lang="en-US" sz="2000" dirty="0">
                <a:solidFill>
                  <a:srgbClr val="000090"/>
                </a:solidFill>
                <a:latin typeface="Trebuchet MS"/>
                <a:cs typeface="Trebuchet MS"/>
                <a:sym typeface="Symbol" pitchFamily="-65" charset="2"/>
              </a:rPr>
              <a:t> = </a:t>
            </a:r>
            <a:r>
              <a:rPr lang="en-US" sz="2000" dirty="0" smtClean="0">
                <a:solidFill>
                  <a:srgbClr val="000090"/>
                </a:solidFill>
                <a:latin typeface="Trebuchet MS"/>
                <a:cs typeface="Trebuchet MS"/>
                <a:sym typeface="Symbol" pitchFamily="-65" charset="2"/>
              </a:rPr>
              <a:t>data</a:t>
            </a:r>
            <a:r>
              <a:rPr lang="en-US" sz="2000" dirty="0">
                <a:solidFill>
                  <a:srgbClr val="000090"/>
                </a:solidFill>
                <a:latin typeface="Trebuchet MS"/>
                <a:cs typeface="Trebuchet MS"/>
                <a:sym typeface="Symbol" pitchFamily="-65" charset="2"/>
              </a:rPr>
              <a:t>.length-1; </a:t>
            </a:r>
            <a:r>
              <a:rPr lang="en-US" sz="2000" dirty="0" err="1">
                <a:solidFill>
                  <a:srgbClr val="000090"/>
                </a:solidFill>
                <a:latin typeface="Trebuchet MS"/>
                <a:cs typeface="Trebuchet MS"/>
                <a:sym typeface="Symbol" pitchFamily="-65" charset="2"/>
              </a:rPr>
              <a:t>i</a:t>
            </a:r>
            <a:r>
              <a:rPr lang="en-US" sz="2000" dirty="0">
                <a:solidFill>
                  <a:srgbClr val="000090"/>
                </a:solidFill>
                <a:latin typeface="Trebuchet MS"/>
                <a:cs typeface="Trebuchet MS"/>
                <a:sym typeface="Symbol" pitchFamily="-65" charset="2"/>
              </a:rPr>
              <a:t> &gt;= 0; </a:t>
            </a:r>
            <a:r>
              <a:rPr lang="en-US" sz="2000" dirty="0" err="1">
                <a:solidFill>
                  <a:srgbClr val="000090"/>
                </a:solidFill>
                <a:latin typeface="Trebuchet MS"/>
                <a:cs typeface="Trebuchet MS"/>
                <a:sym typeface="Symbol" pitchFamily="-65" charset="2"/>
              </a:rPr>
              <a:t>i</a:t>
            </a:r>
            <a:r>
              <a:rPr lang="en-US" sz="2000" dirty="0">
                <a:solidFill>
                  <a:srgbClr val="000090"/>
                </a:solidFill>
                <a:latin typeface="Trebuchet MS"/>
                <a:cs typeface="Trebuchet MS"/>
                <a:sym typeface="Symbol" pitchFamily="-65" charset="2"/>
              </a:rPr>
              <a:t>--) {</a:t>
            </a:r>
            <a:endParaRPr lang="en-US" sz="2000" dirty="0">
              <a:solidFill>
                <a:srgbClr val="000090"/>
              </a:solidFill>
              <a:latin typeface="Trebuchet MS"/>
              <a:cs typeface="Trebuchet MS"/>
            </a:endParaRPr>
          </a:p>
          <a:p>
            <a:pPr marL="0" lvl="2">
              <a:lnSpc>
                <a:spcPct val="80000"/>
              </a:lnSpc>
              <a:spcBef>
                <a:spcPts val="432"/>
              </a:spcBef>
              <a:tabLst>
                <a:tab pos="228600" algn="l"/>
              </a:tabLst>
            </a:pPr>
            <a:r>
              <a:rPr lang="en-US" sz="2000" dirty="0" smtClean="0">
                <a:solidFill>
                  <a:srgbClr val="000090"/>
                </a:solidFill>
                <a:latin typeface="Trebuchet MS"/>
                <a:cs typeface="Trebuchet MS"/>
              </a:rPr>
              <a:t>		</a:t>
            </a:r>
            <a:r>
              <a:rPr lang="en-US" sz="2000" b="1" dirty="0" smtClean="0">
                <a:solidFill>
                  <a:srgbClr val="000090"/>
                </a:solidFill>
                <a:latin typeface="Trebuchet MS"/>
                <a:cs typeface="Trebuchet MS"/>
              </a:rPr>
              <a:t>if</a:t>
            </a:r>
            <a:r>
              <a:rPr lang="en-US" sz="2000" dirty="0" smtClean="0">
                <a:solidFill>
                  <a:srgbClr val="000090"/>
                </a:solidFill>
                <a:latin typeface="Trebuchet MS"/>
                <a:cs typeface="Trebuchet MS"/>
              </a:rPr>
              <a:t> </a:t>
            </a:r>
            <a:r>
              <a:rPr lang="en-US" sz="2000" dirty="0">
                <a:solidFill>
                  <a:srgbClr val="000090"/>
                </a:solidFill>
                <a:latin typeface="Trebuchet MS"/>
                <a:cs typeface="Trebuchet MS"/>
              </a:rPr>
              <a:t>(</a:t>
            </a:r>
            <a:r>
              <a:rPr lang="en-US" sz="2000" dirty="0" err="1">
                <a:solidFill>
                  <a:srgbClr val="000090"/>
                </a:solidFill>
                <a:latin typeface="Trebuchet MS"/>
                <a:cs typeface="Trebuchet MS"/>
              </a:rPr>
              <a:t>data[i].equals(lookFor</a:t>
            </a:r>
            <a:r>
              <a:rPr lang="en-US" sz="2000" dirty="0">
                <a:solidFill>
                  <a:srgbClr val="000090"/>
                </a:solidFill>
                <a:latin typeface="Trebuchet MS"/>
                <a:cs typeface="Trebuchet MS"/>
              </a:rPr>
              <a:t>)) </a:t>
            </a:r>
            <a:r>
              <a:rPr lang="en-US" sz="2000" b="1" dirty="0">
                <a:solidFill>
                  <a:srgbClr val="000090"/>
                </a:solidFill>
                <a:latin typeface="Trebuchet MS"/>
                <a:cs typeface="Trebuchet MS"/>
              </a:rPr>
              <a:t>return true</a:t>
            </a:r>
            <a:r>
              <a:rPr lang="en-US" sz="2000" dirty="0">
                <a:solidFill>
                  <a:srgbClr val="000090"/>
                </a:solidFill>
                <a:latin typeface="Trebuchet MS"/>
                <a:cs typeface="Trebuchet MS"/>
              </a:rPr>
              <a:t>; }</a:t>
            </a:r>
          </a:p>
          <a:p>
            <a:pPr marL="0" lvl="2">
              <a:lnSpc>
                <a:spcPct val="80000"/>
              </a:lnSpc>
              <a:spcBef>
                <a:spcPts val="432"/>
              </a:spcBef>
              <a:tabLst>
                <a:tab pos="228600" algn="l"/>
              </a:tabLst>
            </a:pPr>
            <a:r>
              <a:rPr lang="en-US" sz="2000" dirty="0">
                <a:solidFill>
                  <a:srgbClr val="7F7F7F"/>
                </a:solidFill>
                <a:latin typeface="Trebuchet MS"/>
                <a:cs typeface="Trebuchet MS"/>
              </a:rPr>
              <a:t>	</a:t>
            </a:r>
            <a:r>
              <a:rPr lang="en-US" sz="2000" b="1" dirty="0">
                <a:solidFill>
                  <a:srgbClr val="7F7F7F"/>
                </a:solidFill>
                <a:latin typeface="Trebuchet MS"/>
                <a:cs typeface="Trebuchet MS"/>
              </a:rPr>
              <a:t>return false</a:t>
            </a:r>
            <a:r>
              <a:rPr lang="en-US" sz="2000" dirty="0">
                <a:solidFill>
                  <a:srgbClr val="7F7F7F"/>
                </a:solidFill>
                <a:latin typeface="Trebuchet MS"/>
                <a:cs typeface="Trebuchet MS"/>
              </a:rPr>
              <a:t>;</a:t>
            </a:r>
          </a:p>
          <a:p>
            <a:pPr marL="0" lvl="2">
              <a:lnSpc>
                <a:spcPct val="80000"/>
              </a:lnSpc>
              <a:spcBef>
                <a:spcPts val="432"/>
              </a:spcBef>
              <a:tabLst>
                <a:tab pos="228600" algn="l"/>
              </a:tabLst>
            </a:pPr>
            <a:r>
              <a:rPr lang="en-US" sz="2000" dirty="0">
                <a:solidFill>
                  <a:srgbClr val="7F7F7F"/>
                </a:solidFill>
                <a:latin typeface="Trebuchet MS"/>
                <a:cs typeface="Trebuchet MS"/>
              </a:rPr>
              <a:t>}</a:t>
            </a:r>
          </a:p>
        </p:txBody>
      </p:sp>
      <p:sp>
        <p:nvSpPr>
          <p:cNvPr id="6" name="TextBox 5"/>
          <p:cNvSpPr txBox="1">
            <a:spLocks noChangeArrowheads="1"/>
          </p:cNvSpPr>
          <p:nvPr/>
        </p:nvSpPr>
        <p:spPr bwMode="auto">
          <a:xfrm>
            <a:off x="333375" y="1267582"/>
            <a:ext cx="5303520" cy="1631216"/>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63500" dist="20000" dir="5400000" rotWithShape="0">
              <a:srgbClr val="000000">
                <a:alpha val="37999"/>
              </a:srgbClr>
            </a:outerShdw>
          </a:effectLst>
        </p:spPr>
        <p:txBody>
          <a:bodyPr tIns="91440" bIns="91440" anchor="ctr">
            <a:prstTxWarp prst="textNoShape">
              <a:avLst/>
            </a:prstTxWarp>
            <a:spAutoFit/>
          </a:bodyPr>
          <a:lstStyle/>
          <a:p>
            <a:pPr marL="0" lvl="1">
              <a:lnSpc>
                <a:spcPct val="80000"/>
              </a:lnSpc>
              <a:spcBef>
                <a:spcPts val="432"/>
              </a:spcBef>
              <a:tabLst>
                <a:tab pos="228600" algn="l"/>
              </a:tabLst>
            </a:pPr>
            <a:r>
              <a:rPr lang="en-US" sz="2000" b="1" dirty="0">
                <a:solidFill>
                  <a:schemeClr val="tx1">
                    <a:lumMod val="50000"/>
                    <a:lumOff val="50000"/>
                  </a:schemeClr>
                </a:solidFill>
                <a:latin typeface="Trebuchet MS"/>
                <a:cs typeface="Trebuchet MS"/>
              </a:rPr>
              <a:t>public </a:t>
            </a:r>
            <a:r>
              <a:rPr lang="en-US" sz="2000" b="1" dirty="0" err="1">
                <a:solidFill>
                  <a:schemeClr val="tx1">
                    <a:lumMod val="50000"/>
                    <a:lumOff val="50000"/>
                  </a:schemeClr>
                </a:solidFill>
                <a:latin typeface="Trebuchet MS"/>
                <a:cs typeface="Trebuchet MS"/>
              </a:rPr>
              <a:t>boolean</a:t>
            </a:r>
            <a:r>
              <a:rPr lang="en-US" sz="2000" dirty="0">
                <a:solidFill>
                  <a:schemeClr val="tx1">
                    <a:lumMod val="50000"/>
                    <a:lumOff val="50000"/>
                  </a:schemeClr>
                </a:solidFill>
                <a:latin typeface="Trebuchet MS"/>
                <a:cs typeface="Trebuchet MS"/>
              </a:rPr>
              <a:t> </a:t>
            </a:r>
            <a:r>
              <a:rPr lang="en-US" sz="2000" dirty="0" err="1">
                <a:solidFill>
                  <a:schemeClr val="tx1">
                    <a:lumMod val="50000"/>
                    <a:lumOff val="50000"/>
                  </a:schemeClr>
                </a:solidFill>
                <a:latin typeface="Trebuchet MS"/>
                <a:cs typeface="Trebuchet MS"/>
              </a:rPr>
              <a:t>contains(Object</a:t>
            </a:r>
            <a:r>
              <a:rPr lang="en-US" sz="2000" dirty="0">
                <a:solidFill>
                  <a:schemeClr val="tx1">
                    <a:lumMod val="50000"/>
                    <a:lumOff val="50000"/>
                  </a:schemeClr>
                </a:solidFill>
                <a:latin typeface="Trebuchet MS"/>
                <a:cs typeface="Trebuchet MS"/>
              </a:rPr>
              <a:t> </a:t>
            </a:r>
            <a:r>
              <a:rPr lang="en-US" sz="2000" dirty="0" err="1">
                <a:solidFill>
                  <a:schemeClr val="tx1">
                    <a:lumMod val="50000"/>
                    <a:lumOff val="50000"/>
                  </a:schemeClr>
                </a:solidFill>
                <a:latin typeface="Trebuchet MS"/>
                <a:cs typeface="Trebuchet MS"/>
              </a:rPr>
              <a:t>lookFor</a:t>
            </a:r>
            <a:r>
              <a:rPr lang="en-US" sz="2000" dirty="0">
                <a:solidFill>
                  <a:schemeClr val="tx1">
                    <a:lumMod val="50000"/>
                    <a:lumOff val="50000"/>
                  </a:schemeClr>
                </a:solidFill>
                <a:latin typeface="Trebuchet MS"/>
                <a:cs typeface="Trebuchet MS"/>
              </a:rPr>
              <a:t>) {</a:t>
            </a:r>
          </a:p>
          <a:p>
            <a:pPr marL="0" lvl="2">
              <a:lnSpc>
                <a:spcPct val="80000"/>
              </a:lnSpc>
              <a:spcBef>
                <a:spcPts val="432"/>
              </a:spcBef>
              <a:tabLst>
                <a:tab pos="228600" algn="l"/>
              </a:tabLst>
            </a:pPr>
            <a:r>
              <a:rPr lang="en-US" sz="2000" dirty="0">
                <a:solidFill>
                  <a:srgbClr val="000090"/>
                </a:solidFill>
                <a:latin typeface="Trebuchet MS"/>
                <a:cs typeface="Trebuchet MS"/>
                <a:sym typeface="Symbol" pitchFamily="-65" charset="2"/>
              </a:rPr>
              <a:t>	</a:t>
            </a:r>
            <a:r>
              <a:rPr lang="en-US" sz="2000" b="1" dirty="0">
                <a:solidFill>
                  <a:srgbClr val="000090"/>
                </a:solidFill>
                <a:latin typeface="Trebuchet MS"/>
                <a:cs typeface="Trebuchet MS"/>
                <a:sym typeface="Symbol" pitchFamily="-65" charset="2"/>
              </a:rPr>
              <a:t>for</a:t>
            </a:r>
            <a:r>
              <a:rPr lang="en-US" sz="2000" dirty="0">
                <a:solidFill>
                  <a:srgbClr val="000090"/>
                </a:solidFill>
                <a:latin typeface="Trebuchet MS"/>
                <a:cs typeface="Trebuchet MS"/>
                <a:sym typeface="Symbol" pitchFamily="-65" charset="2"/>
              </a:rPr>
              <a:t> (</a:t>
            </a:r>
            <a:r>
              <a:rPr lang="en-US" sz="2000" dirty="0" err="1">
                <a:solidFill>
                  <a:srgbClr val="000090"/>
                </a:solidFill>
                <a:latin typeface="Trebuchet MS"/>
                <a:cs typeface="Trebuchet MS"/>
                <a:sym typeface="Symbol" pitchFamily="-65" charset="2"/>
              </a:rPr>
              <a:t>i</a:t>
            </a:r>
            <a:r>
              <a:rPr lang="en-US" sz="2000" dirty="0">
                <a:solidFill>
                  <a:srgbClr val="000090"/>
                </a:solidFill>
                <a:latin typeface="Trebuchet MS"/>
                <a:cs typeface="Trebuchet MS"/>
                <a:sym typeface="Symbol" pitchFamily="-65" charset="2"/>
              </a:rPr>
              <a:t> = 0; </a:t>
            </a:r>
            <a:r>
              <a:rPr lang="en-US" sz="2000" dirty="0" err="1">
                <a:solidFill>
                  <a:srgbClr val="000090"/>
                </a:solidFill>
                <a:latin typeface="Trebuchet MS"/>
                <a:cs typeface="Trebuchet MS"/>
                <a:sym typeface="Symbol" pitchFamily="-65" charset="2"/>
              </a:rPr>
              <a:t>i</a:t>
            </a:r>
            <a:r>
              <a:rPr lang="en-US" sz="2000" dirty="0">
                <a:solidFill>
                  <a:srgbClr val="000090"/>
                </a:solidFill>
                <a:latin typeface="Trebuchet MS"/>
                <a:cs typeface="Trebuchet MS"/>
                <a:sym typeface="Symbol" pitchFamily="-65" charset="2"/>
              </a:rPr>
              <a:t> &lt; </a:t>
            </a:r>
            <a:r>
              <a:rPr lang="en-US" sz="2000" dirty="0" err="1">
                <a:solidFill>
                  <a:srgbClr val="000090"/>
                </a:solidFill>
                <a:latin typeface="Trebuchet MS"/>
                <a:cs typeface="Trebuchet MS"/>
                <a:sym typeface="Symbol" pitchFamily="-65" charset="2"/>
              </a:rPr>
              <a:t>data.length</a:t>
            </a:r>
            <a:r>
              <a:rPr lang="en-US" sz="2000" dirty="0">
                <a:solidFill>
                  <a:srgbClr val="000090"/>
                </a:solidFill>
                <a:latin typeface="Trebuchet MS"/>
                <a:cs typeface="Trebuchet MS"/>
                <a:sym typeface="Symbol" pitchFamily="-65" charset="2"/>
              </a:rPr>
              <a:t>; </a:t>
            </a:r>
            <a:r>
              <a:rPr lang="en-US" sz="2000" dirty="0" err="1">
                <a:solidFill>
                  <a:srgbClr val="000090"/>
                </a:solidFill>
                <a:latin typeface="Trebuchet MS"/>
                <a:cs typeface="Trebuchet MS"/>
                <a:sym typeface="Symbol" pitchFamily="-65" charset="2"/>
              </a:rPr>
              <a:t>i</a:t>
            </a:r>
            <a:r>
              <a:rPr lang="en-US" sz="2000" dirty="0">
                <a:solidFill>
                  <a:srgbClr val="000090"/>
                </a:solidFill>
                <a:latin typeface="Trebuchet MS"/>
                <a:cs typeface="Trebuchet MS"/>
                <a:sym typeface="Symbol" pitchFamily="-65" charset="2"/>
              </a:rPr>
              <a:t>++) {</a:t>
            </a:r>
            <a:endParaRPr lang="en-US" sz="2000" dirty="0">
              <a:solidFill>
                <a:srgbClr val="000090"/>
              </a:solidFill>
              <a:latin typeface="Trebuchet MS"/>
              <a:cs typeface="Trebuchet MS"/>
            </a:endParaRPr>
          </a:p>
          <a:p>
            <a:pPr marL="0" lvl="2">
              <a:lnSpc>
                <a:spcPct val="80000"/>
              </a:lnSpc>
              <a:spcBef>
                <a:spcPts val="432"/>
              </a:spcBef>
              <a:tabLst>
                <a:tab pos="228600" algn="l"/>
              </a:tabLst>
            </a:pPr>
            <a:r>
              <a:rPr lang="en-US" sz="2000" dirty="0" smtClean="0">
                <a:solidFill>
                  <a:srgbClr val="000090"/>
                </a:solidFill>
                <a:latin typeface="Trebuchet MS"/>
                <a:cs typeface="Trebuchet MS"/>
              </a:rPr>
              <a:t>		</a:t>
            </a:r>
            <a:r>
              <a:rPr lang="en-US" sz="2000" b="1" dirty="0" smtClean="0">
                <a:solidFill>
                  <a:srgbClr val="000090"/>
                </a:solidFill>
                <a:latin typeface="Trebuchet MS"/>
                <a:cs typeface="Trebuchet MS"/>
              </a:rPr>
              <a:t>if</a:t>
            </a:r>
            <a:r>
              <a:rPr lang="en-US" sz="2000" dirty="0" smtClean="0">
                <a:solidFill>
                  <a:srgbClr val="000090"/>
                </a:solidFill>
                <a:latin typeface="Trebuchet MS"/>
                <a:cs typeface="Trebuchet MS"/>
              </a:rPr>
              <a:t> </a:t>
            </a:r>
            <a:r>
              <a:rPr lang="en-US" sz="2000" dirty="0">
                <a:solidFill>
                  <a:srgbClr val="000090"/>
                </a:solidFill>
                <a:latin typeface="Trebuchet MS"/>
                <a:cs typeface="Trebuchet MS"/>
              </a:rPr>
              <a:t>(</a:t>
            </a:r>
            <a:r>
              <a:rPr lang="en-US" sz="2000" dirty="0" err="1">
                <a:solidFill>
                  <a:srgbClr val="000090"/>
                </a:solidFill>
                <a:latin typeface="Trebuchet MS"/>
                <a:cs typeface="Trebuchet MS"/>
              </a:rPr>
              <a:t>data[i].equals(lookFor</a:t>
            </a:r>
            <a:r>
              <a:rPr lang="en-US" sz="2000" dirty="0">
                <a:solidFill>
                  <a:srgbClr val="000090"/>
                </a:solidFill>
                <a:latin typeface="Trebuchet MS"/>
                <a:cs typeface="Trebuchet MS"/>
              </a:rPr>
              <a:t>)) </a:t>
            </a:r>
            <a:r>
              <a:rPr lang="en-US" sz="2000" b="1" dirty="0">
                <a:solidFill>
                  <a:srgbClr val="000090"/>
                </a:solidFill>
                <a:latin typeface="Trebuchet MS"/>
                <a:cs typeface="Trebuchet MS"/>
              </a:rPr>
              <a:t>return true</a:t>
            </a:r>
            <a:r>
              <a:rPr lang="en-US" sz="2000" dirty="0">
                <a:solidFill>
                  <a:srgbClr val="000090"/>
                </a:solidFill>
                <a:latin typeface="Trebuchet MS"/>
                <a:cs typeface="Trebuchet MS"/>
              </a:rPr>
              <a:t>; }</a:t>
            </a:r>
          </a:p>
          <a:p>
            <a:pPr marL="0" lvl="2">
              <a:lnSpc>
                <a:spcPct val="80000"/>
              </a:lnSpc>
              <a:spcBef>
                <a:spcPts val="432"/>
              </a:spcBef>
              <a:tabLst>
                <a:tab pos="228600" algn="l"/>
              </a:tabLst>
            </a:pPr>
            <a:r>
              <a:rPr lang="en-US" sz="2000" dirty="0">
                <a:solidFill>
                  <a:schemeClr val="tx1">
                    <a:lumMod val="50000"/>
                    <a:lumOff val="50000"/>
                  </a:schemeClr>
                </a:solidFill>
                <a:latin typeface="Trebuchet MS"/>
                <a:cs typeface="Trebuchet MS"/>
              </a:rPr>
              <a:t>	</a:t>
            </a:r>
            <a:r>
              <a:rPr lang="en-US" sz="2000" b="1" dirty="0">
                <a:solidFill>
                  <a:schemeClr val="tx1">
                    <a:lumMod val="50000"/>
                    <a:lumOff val="50000"/>
                  </a:schemeClr>
                </a:solidFill>
                <a:latin typeface="Trebuchet MS"/>
                <a:cs typeface="Trebuchet MS"/>
              </a:rPr>
              <a:t>return false</a:t>
            </a:r>
            <a:r>
              <a:rPr lang="en-US" sz="2000" dirty="0">
                <a:solidFill>
                  <a:schemeClr val="tx1">
                    <a:lumMod val="50000"/>
                    <a:lumOff val="50000"/>
                  </a:schemeClr>
                </a:solidFill>
                <a:latin typeface="Trebuchet MS"/>
                <a:cs typeface="Trebuchet MS"/>
              </a:rPr>
              <a:t>;</a:t>
            </a:r>
          </a:p>
          <a:p>
            <a:pPr marL="0" lvl="2">
              <a:lnSpc>
                <a:spcPct val="80000"/>
              </a:lnSpc>
              <a:spcBef>
                <a:spcPts val="432"/>
              </a:spcBef>
              <a:tabLst>
                <a:tab pos="228600" algn="l"/>
              </a:tabLst>
            </a:pPr>
            <a:r>
              <a:rPr lang="en-US" sz="2000" dirty="0">
                <a:solidFill>
                  <a:schemeClr val="tx1">
                    <a:lumMod val="50000"/>
                    <a:lumOff val="50000"/>
                  </a:schemeClr>
                </a:solidFill>
                <a:latin typeface="Trebuchet MS"/>
                <a:cs typeface="Trebuchet MS"/>
              </a:rPr>
              <a:t>}</a:t>
            </a:r>
          </a:p>
        </p:txBody>
      </p:sp>
      <p:sp>
        <p:nvSpPr>
          <p:cNvPr id="7" name="TextBox 6"/>
          <p:cNvSpPr txBox="1">
            <a:spLocks noChangeArrowheads="1"/>
          </p:cNvSpPr>
          <p:nvPr/>
        </p:nvSpPr>
        <p:spPr bwMode="auto">
          <a:xfrm>
            <a:off x="333375" y="4696582"/>
            <a:ext cx="5303520" cy="1631216"/>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blurRad="63500" dist="20000" dir="5400000" rotWithShape="0">
              <a:srgbClr val="000000">
                <a:alpha val="37999"/>
              </a:srgbClr>
            </a:outerShdw>
          </a:effectLst>
        </p:spPr>
        <p:txBody>
          <a:bodyPr tIns="91440" bIns="91440" anchor="ctr">
            <a:prstTxWarp prst="textNoShape">
              <a:avLst/>
            </a:prstTxWarp>
            <a:spAutoFit/>
          </a:bodyPr>
          <a:lstStyle/>
          <a:p>
            <a:pPr marL="0" lvl="1">
              <a:lnSpc>
                <a:spcPct val="80000"/>
              </a:lnSpc>
              <a:spcBef>
                <a:spcPts val="432"/>
              </a:spcBef>
              <a:tabLst>
                <a:tab pos="228600" algn="l"/>
              </a:tabLst>
            </a:pPr>
            <a:r>
              <a:rPr lang="en-US" sz="2000" b="1" dirty="0">
                <a:solidFill>
                  <a:srgbClr val="7F7F7F"/>
                </a:solidFill>
                <a:latin typeface="Trebuchet MS"/>
                <a:cs typeface="Trebuchet MS"/>
              </a:rPr>
              <a:t>public </a:t>
            </a:r>
            <a:r>
              <a:rPr lang="en-US" sz="2000" b="1" dirty="0" err="1">
                <a:solidFill>
                  <a:srgbClr val="7F7F7F"/>
                </a:solidFill>
                <a:latin typeface="Trebuchet MS"/>
                <a:cs typeface="Trebuchet MS"/>
              </a:rPr>
              <a:t>boolean</a:t>
            </a:r>
            <a:r>
              <a:rPr lang="en-US" sz="2000" b="1" dirty="0">
                <a:solidFill>
                  <a:srgbClr val="7F7F7F"/>
                </a:solidFill>
                <a:latin typeface="Trebuchet MS"/>
                <a:cs typeface="Trebuchet MS"/>
              </a:rPr>
              <a:t> </a:t>
            </a:r>
            <a:r>
              <a:rPr lang="en-US" sz="2000" dirty="0" err="1">
                <a:solidFill>
                  <a:srgbClr val="7F7F7F"/>
                </a:solidFill>
                <a:latin typeface="Trebuchet MS"/>
                <a:cs typeface="Trebuchet MS"/>
              </a:rPr>
              <a:t>contains(Object</a:t>
            </a:r>
            <a:r>
              <a:rPr lang="en-US" sz="2000" dirty="0">
                <a:solidFill>
                  <a:srgbClr val="7F7F7F"/>
                </a:solidFill>
                <a:latin typeface="Trebuchet MS"/>
                <a:cs typeface="Trebuchet MS"/>
              </a:rPr>
              <a:t> </a:t>
            </a:r>
            <a:r>
              <a:rPr lang="en-US" sz="2000" dirty="0" err="1">
                <a:solidFill>
                  <a:srgbClr val="7F7F7F"/>
                </a:solidFill>
                <a:latin typeface="Trebuchet MS"/>
                <a:cs typeface="Trebuchet MS"/>
              </a:rPr>
              <a:t>lookFor</a:t>
            </a:r>
            <a:r>
              <a:rPr lang="en-US" sz="2000" dirty="0">
                <a:solidFill>
                  <a:srgbClr val="7F7F7F"/>
                </a:solidFill>
                <a:latin typeface="Trebuchet MS"/>
                <a:cs typeface="Trebuchet MS"/>
              </a:rPr>
              <a:t>) {</a:t>
            </a:r>
          </a:p>
          <a:p>
            <a:pPr marL="0" lvl="2">
              <a:lnSpc>
                <a:spcPct val="80000"/>
              </a:lnSpc>
              <a:spcBef>
                <a:spcPts val="432"/>
              </a:spcBef>
              <a:tabLst>
                <a:tab pos="228600" algn="l"/>
              </a:tabLst>
            </a:pPr>
            <a:r>
              <a:rPr lang="en-US" sz="2000" dirty="0">
                <a:solidFill>
                  <a:srgbClr val="000090"/>
                </a:solidFill>
                <a:latin typeface="Trebuchet MS"/>
                <a:cs typeface="Trebuchet MS"/>
                <a:sym typeface="Symbol" pitchFamily="-65" charset="2"/>
              </a:rPr>
              <a:t>	</a:t>
            </a:r>
            <a:r>
              <a:rPr lang="en-US" sz="2000" b="1" dirty="0" err="1">
                <a:solidFill>
                  <a:srgbClr val="000090"/>
                </a:solidFill>
                <a:latin typeface="Trebuchet MS"/>
                <a:cs typeface="Trebuchet MS"/>
                <a:sym typeface="Symbol" pitchFamily="-65" charset="2"/>
              </a:rPr>
              <a:t>parallel_for</a:t>
            </a:r>
            <a:r>
              <a:rPr lang="en-US" sz="2000" dirty="0">
                <a:solidFill>
                  <a:srgbClr val="000090"/>
                </a:solidFill>
                <a:latin typeface="Trebuchet MS"/>
                <a:cs typeface="Trebuchet MS"/>
                <a:sym typeface="Symbol" pitchFamily="-65" charset="2"/>
              </a:rPr>
              <a:t> (0, data.length-1) </a:t>
            </a:r>
            <a:r>
              <a:rPr lang="en-US" sz="2000" dirty="0" err="1">
                <a:solidFill>
                  <a:srgbClr val="000090"/>
                </a:solidFill>
                <a:latin typeface="Trebuchet MS"/>
                <a:cs typeface="Trebuchet MS"/>
                <a:sym typeface="Symbol" pitchFamily="-65" charset="2"/>
              </a:rPr>
              <a:t>i</a:t>
            </a:r>
            <a:r>
              <a:rPr lang="en-US" sz="2000" dirty="0">
                <a:solidFill>
                  <a:srgbClr val="000090"/>
                </a:solidFill>
                <a:latin typeface="Trebuchet MS"/>
                <a:cs typeface="Trebuchet MS"/>
                <a:sym typeface="Symbol" pitchFamily="-65" charset="2"/>
              </a:rPr>
              <a:t> =&gt; {</a:t>
            </a:r>
            <a:endParaRPr lang="en-US" sz="2000" dirty="0">
              <a:solidFill>
                <a:srgbClr val="000090"/>
              </a:solidFill>
              <a:latin typeface="Trebuchet MS"/>
              <a:cs typeface="Trebuchet MS"/>
            </a:endParaRPr>
          </a:p>
          <a:p>
            <a:pPr marL="0" lvl="2">
              <a:lnSpc>
                <a:spcPct val="80000"/>
              </a:lnSpc>
              <a:spcBef>
                <a:spcPts val="432"/>
              </a:spcBef>
              <a:tabLst>
                <a:tab pos="228600" algn="l"/>
              </a:tabLst>
            </a:pPr>
            <a:r>
              <a:rPr lang="en-US" sz="2000" dirty="0" smtClean="0">
                <a:solidFill>
                  <a:srgbClr val="000090"/>
                </a:solidFill>
                <a:latin typeface="Trebuchet MS"/>
                <a:cs typeface="Trebuchet MS"/>
              </a:rPr>
              <a:t>		</a:t>
            </a:r>
            <a:r>
              <a:rPr lang="en-US" sz="2000" b="1" dirty="0" smtClean="0">
                <a:solidFill>
                  <a:srgbClr val="000090"/>
                </a:solidFill>
                <a:latin typeface="Trebuchet MS"/>
                <a:cs typeface="Trebuchet MS"/>
              </a:rPr>
              <a:t>if</a:t>
            </a:r>
            <a:r>
              <a:rPr lang="en-US" sz="2000" dirty="0" smtClean="0">
                <a:solidFill>
                  <a:srgbClr val="000090"/>
                </a:solidFill>
                <a:latin typeface="Trebuchet MS"/>
                <a:cs typeface="Trebuchet MS"/>
              </a:rPr>
              <a:t> </a:t>
            </a:r>
            <a:r>
              <a:rPr lang="en-US" sz="2000" dirty="0">
                <a:solidFill>
                  <a:srgbClr val="000090"/>
                </a:solidFill>
                <a:latin typeface="Trebuchet MS"/>
                <a:cs typeface="Trebuchet MS"/>
              </a:rPr>
              <a:t>(</a:t>
            </a:r>
            <a:r>
              <a:rPr lang="en-US" sz="2000" dirty="0" err="1">
                <a:solidFill>
                  <a:srgbClr val="000090"/>
                </a:solidFill>
                <a:latin typeface="Trebuchet MS"/>
                <a:cs typeface="Trebuchet MS"/>
              </a:rPr>
              <a:t>data[i].equals(lookFor</a:t>
            </a:r>
            <a:r>
              <a:rPr lang="en-US" sz="2000" dirty="0">
                <a:solidFill>
                  <a:srgbClr val="000090"/>
                </a:solidFill>
                <a:latin typeface="Trebuchet MS"/>
                <a:cs typeface="Trebuchet MS"/>
              </a:rPr>
              <a:t>)) </a:t>
            </a:r>
            <a:r>
              <a:rPr lang="en-US" sz="2000" b="1" dirty="0">
                <a:solidFill>
                  <a:srgbClr val="000090"/>
                </a:solidFill>
                <a:latin typeface="Trebuchet MS"/>
                <a:cs typeface="Trebuchet MS"/>
              </a:rPr>
              <a:t>return true</a:t>
            </a:r>
            <a:r>
              <a:rPr lang="en-US" sz="2000" dirty="0">
                <a:solidFill>
                  <a:srgbClr val="000090"/>
                </a:solidFill>
                <a:latin typeface="Trebuchet MS"/>
                <a:cs typeface="Trebuchet MS"/>
              </a:rPr>
              <a:t>; }</a:t>
            </a:r>
          </a:p>
          <a:p>
            <a:pPr marL="0" lvl="2">
              <a:lnSpc>
                <a:spcPct val="80000"/>
              </a:lnSpc>
              <a:spcBef>
                <a:spcPts val="432"/>
              </a:spcBef>
              <a:tabLst>
                <a:tab pos="228600" algn="l"/>
              </a:tabLst>
            </a:pPr>
            <a:r>
              <a:rPr lang="en-US" sz="2000" dirty="0">
                <a:solidFill>
                  <a:srgbClr val="7F7F7F"/>
                </a:solidFill>
                <a:latin typeface="Trebuchet MS"/>
                <a:cs typeface="Trebuchet MS"/>
              </a:rPr>
              <a:t>	</a:t>
            </a:r>
            <a:r>
              <a:rPr lang="en-US" sz="2000" b="1" dirty="0">
                <a:solidFill>
                  <a:srgbClr val="7F7F7F"/>
                </a:solidFill>
                <a:latin typeface="Trebuchet MS"/>
                <a:cs typeface="Trebuchet MS"/>
              </a:rPr>
              <a:t>return false</a:t>
            </a:r>
            <a:r>
              <a:rPr lang="en-US" sz="2000" dirty="0">
                <a:solidFill>
                  <a:srgbClr val="7F7F7F"/>
                </a:solidFill>
                <a:latin typeface="Trebuchet MS"/>
                <a:cs typeface="Trebuchet MS"/>
              </a:rPr>
              <a:t>;</a:t>
            </a:r>
          </a:p>
          <a:p>
            <a:pPr marL="0" lvl="2">
              <a:lnSpc>
                <a:spcPct val="80000"/>
              </a:lnSpc>
              <a:spcBef>
                <a:spcPts val="432"/>
              </a:spcBef>
              <a:tabLst>
                <a:tab pos="228600" algn="l"/>
              </a:tabLst>
            </a:pPr>
            <a:r>
              <a:rPr lang="en-US" sz="2000" dirty="0">
                <a:solidFill>
                  <a:srgbClr val="7F7F7F"/>
                </a:solidFill>
                <a:latin typeface="Trebuchet MS"/>
                <a:cs typeface="Trebuchet MS"/>
              </a:rPr>
              <a:t>}</a:t>
            </a:r>
          </a:p>
        </p:txBody>
      </p:sp>
      <p:sp>
        <p:nvSpPr>
          <p:cNvPr id="8" name="Rectangle 7"/>
          <p:cNvSpPr/>
          <p:nvPr/>
        </p:nvSpPr>
        <p:spPr>
          <a:xfrm>
            <a:off x="5830062" y="1267582"/>
            <a:ext cx="299008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nchor="ctr" anchorCtr="0">
            <a:spAutoFit/>
          </a:bodyPr>
          <a:lstStyle/>
          <a:p>
            <a:r>
              <a:rPr lang="en-US" sz="2400" dirty="0" smtClean="0"/>
              <a:t>Do they compute the same result?</a:t>
            </a:r>
            <a:endParaRPr lang="en-US" sz="2400" dirty="0"/>
          </a:p>
        </p:txBody>
      </p:sp>
      <p:grpSp>
        <p:nvGrpSpPr>
          <p:cNvPr id="13" name="Group 12"/>
          <p:cNvGrpSpPr/>
          <p:nvPr/>
        </p:nvGrpSpPr>
        <p:grpSpPr>
          <a:xfrm>
            <a:off x="5813781" y="2645254"/>
            <a:ext cx="3006369" cy="2670651"/>
            <a:chOff x="5813781" y="2645254"/>
            <a:chExt cx="3006369" cy="2670651"/>
          </a:xfrm>
        </p:grpSpPr>
        <p:sp>
          <p:nvSpPr>
            <p:cNvPr id="9" name="Rectangle 8"/>
            <p:cNvSpPr/>
            <p:nvPr/>
          </p:nvSpPr>
          <p:spPr>
            <a:xfrm>
              <a:off x="5833536" y="2645254"/>
              <a:ext cx="2986614"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chorCtr="0">
              <a:spAutoFit/>
            </a:bodyPr>
            <a:lstStyle/>
            <a:p>
              <a:r>
                <a:rPr lang="en-US" sz="2400" b="1" dirty="0" smtClean="0">
                  <a:solidFill>
                    <a:srgbClr val="000090"/>
                  </a:solidFill>
                  <a:effectLst>
                    <a:outerShdw blurRad="50800" dist="38100" dir="2700000">
                      <a:srgbClr val="000000">
                        <a:alpha val="43000"/>
                      </a:srgbClr>
                    </a:outerShdw>
                  </a:effectLst>
                </a:rPr>
                <a:t>Approach</a:t>
              </a:r>
              <a:r>
                <a:rPr lang="en-US" sz="2400" dirty="0" smtClean="0"/>
                <a:t>: Try to </a:t>
              </a:r>
              <a:r>
                <a:rPr lang="en-US" sz="2400" dirty="0" smtClean="0">
                  <a:solidFill>
                    <a:srgbClr val="800000"/>
                  </a:solidFill>
                </a:rPr>
                <a:t>verify equivalence </a:t>
              </a:r>
              <a:r>
                <a:rPr lang="en-US" sz="2400" dirty="0" smtClean="0"/>
                <a:t>of program variants </a:t>
              </a:r>
              <a:r>
                <a:rPr lang="en-US" sz="2400" dirty="0" smtClean="0">
                  <a:solidFill>
                    <a:srgbClr val="660066"/>
                  </a:solidFill>
                </a:rPr>
                <a:t>up to a specification</a:t>
              </a:r>
              <a:endParaRPr lang="en-US" sz="2400" dirty="0">
                <a:solidFill>
                  <a:srgbClr val="660066"/>
                </a:solidFill>
              </a:endParaRPr>
            </a:p>
          </p:txBody>
        </p:sp>
        <p:sp>
          <p:nvSpPr>
            <p:cNvPr id="10" name="Rectangle 9"/>
            <p:cNvSpPr/>
            <p:nvPr/>
          </p:nvSpPr>
          <p:spPr>
            <a:xfrm>
              <a:off x="5813781" y="4484908"/>
              <a:ext cx="2986614"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chor="ctr" anchorCtr="0">
              <a:spAutoFit/>
            </a:bodyPr>
            <a:lstStyle/>
            <a:p>
              <a:pPr>
                <a:tabLst>
                  <a:tab pos="635000" algn="l"/>
                </a:tabLst>
              </a:pPr>
              <a:r>
                <a:rPr lang="en-US" sz="2400" dirty="0" smtClean="0">
                  <a:solidFill>
                    <a:schemeClr val="tx1"/>
                  </a:solidFill>
                </a:rPr>
                <a:t>Yes	</a:t>
              </a:r>
              <a:r>
                <a:rPr lang="en-US" sz="2400" dirty="0" err="1" smtClean="0">
                  <a:solidFill>
                    <a:schemeClr val="tx1"/>
                  </a:solidFill>
                  <a:latin typeface="Wingdings"/>
                  <a:ea typeface="Wingdings"/>
                  <a:cs typeface="Wingdings"/>
                </a:rPr>
                <a:t></a:t>
              </a:r>
              <a:r>
                <a:rPr lang="en-US" sz="2400" dirty="0" smtClean="0">
                  <a:solidFill>
                    <a:schemeClr val="tx1"/>
                  </a:solidFill>
                </a:rPr>
                <a:t> Pick any one</a:t>
              </a:r>
            </a:p>
            <a:p>
              <a:pPr>
                <a:tabLst>
                  <a:tab pos="635000" algn="l"/>
                </a:tabLst>
              </a:pPr>
              <a:r>
                <a:rPr lang="en-US" sz="2400" dirty="0" smtClean="0">
                  <a:solidFill>
                    <a:schemeClr val="tx1"/>
                  </a:solidFill>
                </a:rPr>
                <a:t>No	</a:t>
              </a:r>
              <a:r>
                <a:rPr lang="en-US" sz="2400" dirty="0" err="1" smtClean="0">
                  <a:solidFill>
                    <a:schemeClr val="tx1"/>
                  </a:solidFill>
                  <a:latin typeface="Wingdings"/>
                  <a:ea typeface="Wingdings"/>
                  <a:cs typeface="Wingdings"/>
                </a:rPr>
                <a:t></a:t>
              </a:r>
              <a:r>
                <a:rPr lang="en-US" sz="2400" dirty="0" smtClean="0">
                  <a:solidFill>
                    <a:schemeClr val="tx1"/>
                  </a:solidFill>
                </a:rPr>
                <a:t> Ask user</a:t>
              </a:r>
            </a:p>
          </p:txBody>
        </p:sp>
      </p:grpSp>
      <p:sp>
        <p:nvSpPr>
          <p:cNvPr id="11" name="Rectangle 10"/>
          <p:cNvSpPr/>
          <p:nvPr/>
        </p:nvSpPr>
        <p:spPr>
          <a:xfrm>
            <a:off x="5833536" y="5862580"/>
            <a:ext cx="2986614" cy="461665"/>
          </a:xfrm>
          <a:prstGeom prst="rect">
            <a:avLst/>
          </a:prstGeom>
          <a:gradFill>
            <a:gsLst>
              <a:gs pos="0">
                <a:srgbClr val="FFD0D2"/>
              </a:gs>
              <a:gs pos="35000">
                <a:srgbClr val="FFDEDE"/>
              </a:gs>
              <a:gs pos="100000">
                <a:srgbClr val="FFF0F0"/>
              </a:gs>
            </a:gsLst>
          </a:gradFill>
        </p:spPr>
        <p:style>
          <a:lnRef idx="1">
            <a:schemeClr val="accent2"/>
          </a:lnRef>
          <a:fillRef idx="2">
            <a:schemeClr val="accent2"/>
          </a:fillRef>
          <a:effectRef idx="1">
            <a:schemeClr val="accent2"/>
          </a:effectRef>
          <a:fontRef idx="minor">
            <a:schemeClr val="dk1"/>
          </a:fontRef>
        </p:style>
        <p:txBody>
          <a:bodyPr wrap="square" rtlCol="0" anchor="ctr" anchorCtr="0">
            <a:spAutoFit/>
          </a:bodyPr>
          <a:lstStyle/>
          <a:p>
            <a:pPr>
              <a:tabLst>
                <a:tab pos="635000" algn="l"/>
              </a:tabLst>
            </a:pPr>
            <a:r>
              <a:rPr lang="en-US" sz="2400" dirty="0" smtClean="0">
                <a:solidFill>
                  <a:srgbClr val="800000"/>
                </a:solidFill>
              </a:rPr>
              <a:t>What about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1"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Surprisingly, analysis says no.  Why? </a:t>
            </a:r>
            <a:endParaRPr lang="en-US" dirty="0"/>
          </a:p>
        </p:txBody>
      </p:sp>
      <p:sp>
        <p:nvSpPr>
          <p:cNvPr id="3" name="Content Placeholder 2"/>
          <p:cNvSpPr>
            <a:spLocks noGrp="1"/>
          </p:cNvSpPr>
          <p:nvPr>
            <p:ph idx="1"/>
          </p:nvPr>
        </p:nvSpPr>
        <p:spPr/>
        <p:txBody>
          <a:bodyPr/>
          <a:lstStyle/>
          <a:p>
            <a:pPr>
              <a:buNone/>
            </a:pPr>
            <a:r>
              <a:rPr lang="en-US" dirty="0" smtClean="0">
                <a:solidFill>
                  <a:srgbClr val="000090"/>
                </a:solidFill>
              </a:rPr>
              <a:t>Exceptions!</a:t>
            </a:r>
            <a:endParaRPr lang="en-US" dirty="0">
              <a:solidFill>
                <a:srgbClr val="000090"/>
              </a:solidFill>
            </a:endParaRPr>
          </a:p>
        </p:txBody>
      </p:sp>
      <p:sp>
        <p:nvSpPr>
          <p:cNvPr id="4" name="Footer Placeholder 3"/>
          <p:cNvSpPr>
            <a:spLocks noGrp="1"/>
          </p:cNvSpPr>
          <p:nvPr>
            <p:ph type="ftr" sz="quarter" idx="11"/>
          </p:nvPr>
        </p:nvSpPr>
        <p:spPr/>
        <p:txBody>
          <a:bodyPr/>
          <a:lstStyle/>
          <a:p>
            <a:r>
              <a:rPr lang="en-US" smtClean="0"/>
              <a:t>Bor-Yuh Evan Chang, Amer Diwan, and Jeremy G. Siek - Gradual Programming</a:t>
            </a:r>
            <a:endParaRPr lang="en-US"/>
          </a:p>
        </p:txBody>
      </p:sp>
      <p:sp>
        <p:nvSpPr>
          <p:cNvPr id="40" name="Rectangle 39"/>
          <p:cNvSpPr/>
          <p:nvPr/>
        </p:nvSpPr>
        <p:spPr>
          <a:xfrm>
            <a:off x="6500699" y="1868489"/>
            <a:ext cx="2331720" cy="312102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800" dirty="0" smtClean="0"/>
              <a:t>Need </a:t>
            </a:r>
            <a:r>
              <a:rPr lang="en-US" sz="2800" dirty="0" smtClean="0">
                <a:solidFill>
                  <a:srgbClr val="000090"/>
                </a:solidFill>
              </a:rPr>
              <a:t>user interaction </a:t>
            </a:r>
            <a:r>
              <a:rPr lang="en-US" sz="2800" dirty="0" smtClean="0"/>
              <a:t>to </a:t>
            </a:r>
            <a:r>
              <a:rPr lang="en-US" sz="2800" dirty="0" smtClean="0">
                <a:solidFill>
                  <a:srgbClr val="660066"/>
                </a:solidFill>
              </a:rPr>
              <a:t>refine specification </a:t>
            </a:r>
            <a:r>
              <a:rPr lang="en-US" sz="2800" dirty="0" smtClean="0"/>
              <a:t> that captures programmer intent</a:t>
            </a:r>
            <a:endParaRPr lang="en-US" sz="2800" dirty="0"/>
          </a:p>
        </p:txBody>
      </p:sp>
      <p:grpSp>
        <p:nvGrpSpPr>
          <p:cNvPr id="53" name="Group 52"/>
          <p:cNvGrpSpPr/>
          <p:nvPr/>
        </p:nvGrpSpPr>
        <p:grpSpPr>
          <a:xfrm>
            <a:off x="659498" y="2156928"/>
            <a:ext cx="4852056" cy="369332"/>
            <a:chOff x="659498" y="2156928"/>
            <a:chExt cx="4852056" cy="369332"/>
          </a:xfrm>
        </p:grpSpPr>
        <p:sp>
          <p:nvSpPr>
            <p:cNvPr id="24" name="Rectangle 25"/>
            <p:cNvSpPr>
              <a:spLocks noChangeArrowheads="1"/>
            </p:cNvSpPr>
            <p:nvPr/>
          </p:nvSpPr>
          <p:spPr bwMode="auto">
            <a:xfrm>
              <a:off x="1706736" y="2188678"/>
              <a:ext cx="762000" cy="304800"/>
            </a:xfrm>
            <a:prstGeom prst="rect">
              <a:avLst/>
            </a:prstGeom>
            <a:solidFill>
              <a:schemeClr val="hlink"/>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25" name="Rectangle 26"/>
            <p:cNvSpPr>
              <a:spLocks noChangeArrowheads="1"/>
            </p:cNvSpPr>
            <p:nvPr/>
          </p:nvSpPr>
          <p:spPr bwMode="auto">
            <a:xfrm>
              <a:off x="2468736" y="2188678"/>
              <a:ext cx="762000" cy="3048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26" name="Rectangle 27"/>
            <p:cNvSpPr>
              <a:spLocks noChangeArrowheads="1"/>
            </p:cNvSpPr>
            <p:nvPr/>
          </p:nvSpPr>
          <p:spPr bwMode="auto">
            <a:xfrm>
              <a:off x="3230736" y="2188678"/>
              <a:ext cx="7620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27" name="Rectangle 28"/>
            <p:cNvSpPr>
              <a:spLocks noChangeArrowheads="1"/>
            </p:cNvSpPr>
            <p:nvPr/>
          </p:nvSpPr>
          <p:spPr bwMode="auto">
            <a:xfrm>
              <a:off x="3992736" y="2188678"/>
              <a:ext cx="762000" cy="304800"/>
            </a:xfrm>
            <a:prstGeom prst="rect">
              <a:avLst/>
            </a:prstGeom>
            <a:solidFill>
              <a:schemeClr val="bg1"/>
            </a:solidFill>
            <a:ln w="9525">
              <a:solidFill>
                <a:schemeClr val="tx1"/>
              </a:solidFill>
              <a:miter lim="800000"/>
              <a:headEnd/>
              <a:tailEnd/>
            </a:ln>
          </p:spPr>
          <p:txBody>
            <a:bodyPr wrap="none" anchor="ctr">
              <a:prstTxWarp prst="textNoShape">
                <a:avLst/>
              </a:prstTxWarp>
            </a:bodyPr>
            <a:lstStyle/>
            <a:p>
              <a:pPr algn="ctr"/>
              <a:r>
                <a:rPr lang="en-US" b="1" dirty="0" smtClean="0"/>
                <a:t>null</a:t>
              </a:r>
              <a:endParaRPr lang="en-US" b="1" dirty="0"/>
            </a:p>
          </p:txBody>
        </p:sp>
        <p:sp>
          <p:nvSpPr>
            <p:cNvPr id="23" name="Text Box 31"/>
            <p:cNvSpPr txBox="1">
              <a:spLocks noChangeArrowheads="1"/>
            </p:cNvSpPr>
            <p:nvPr/>
          </p:nvSpPr>
          <p:spPr bwMode="auto">
            <a:xfrm>
              <a:off x="659498" y="2156928"/>
              <a:ext cx="1043976" cy="369332"/>
            </a:xfrm>
            <a:prstGeom prst="rect">
              <a:avLst/>
            </a:prstGeom>
            <a:noFill/>
            <a:ln w="9525">
              <a:noFill/>
              <a:miter lim="800000"/>
              <a:headEnd/>
              <a:tailEnd/>
            </a:ln>
          </p:spPr>
          <p:txBody>
            <a:bodyPr wrap="none">
              <a:prstTxWarp prst="textNoShape">
                <a:avLst/>
              </a:prstTxWarp>
              <a:spAutoFit/>
            </a:bodyPr>
            <a:lstStyle/>
            <a:p>
              <a:r>
                <a:rPr lang="en-US" dirty="0" err="1" smtClean="0"/>
                <a:t>a.data</a:t>
              </a:r>
              <a:r>
                <a:rPr lang="en-US" dirty="0" smtClean="0"/>
                <a:t> </a:t>
              </a:r>
              <a:r>
                <a:rPr lang="en-US" dirty="0"/>
                <a:t>=</a:t>
              </a:r>
            </a:p>
          </p:txBody>
        </p:sp>
        <p:sp>
          <p:nvSpPr>
            <p:cNvPr id="36" name="Rectangle 26"/>
            <p:cNvSpPr>
              <a:spLocks noChangeArrowheads="1"/>
            </p:cNvSpPr>
            <p:nvPr/>
          </p:nvSpPr>
          <p:spPr bwMode="auto">
            <a:xfrm>
              <a:off x="4749554" y="2188678"/>
              <a:ext cx="762000" cy="304800"/>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sp>
        <p:nvSpPr>
          <p:cNvPr id="38" name="Right Arrow 37"/>
          <p:cNvSpPr/>
          <p:nvPr/>
        </p:nvSpPr>
        <p:spPr>
          <a:xfrm>
            <a:off x="1706736" y="2720133"/>
            <a:ext cx="1961951"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1" name="Right Arrow 40"/>
          <p:cNvSpPr/>
          <p:nvPr/>
        </p:nvSpPr>
        <p:spPr>
          <a:xfrm flipH="1">
            <a:off x="4253257" y="2720133"/>
            <a:ext cx="1278454" cy="484632"/>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grpSp>
        <p:nvGrpSpPr>
          <p:cNvPr id="54" name="Group 53"/>
          <p:cNvGrpSpPr/>
          <p:nvPr/>
        </p:nvGrpSpPr>
        <p:grpSpPr>
          <a:xfrm>
            <a:off x="881236" y="3449097"/>
            <a:ext cx="3084072" cy="523220"/>
            <a:chOff x="881236" y="3509565"/>
            <a:chExt cx="3084072" cy="523220"/>
          </a:xfrm>
        </p:grpSpPr>
        <p:sp>
          <p:nvSpPr>
            <p:cNvPr id="52" name="TextBox 51"/>
            <p:cNvSpPr txBox="1"/>
            <p:nvPr/>
          </p:nvSpPr>
          <p:spPr>
            <a:xfrm>
              <a:off x="881236" y="3509565"/>
              <a:ext cx="3084072" cy="523220"/>
            </a:xfrm>
            <a:prstGeom prst="rect">
              <a:avLst/>
            </a:prstGeom>
            <a:noFill/>
          </p:spPr>
          <p:txBody>
            <a:bodyPr wrap="none" rtlCol="0">
              <a:spAutoFit/>
            </a:bodyPr>
            <a:lstStyle/>
            <a:p>
              <a:r>
                <a:rPr lang="en-US" sz="2800" dirty="0" err="1" smtClean="0"/>
                <a:t>a.contains</a:t>
              </a:r>
              <a:r>
                <a:rPr lang="en-US" sz="2800" dirty="0" smtClean="0"/>
                <a:t>(        )</a:t>
              </a:r>
              <a:endParaRPr lang="en-US" sz="2800" dirty="0"/>
            </a:p>
          </p:txBody>
        </p:sp>
        <p:sp>
          <p:nvSpPr>
            <p:cNvPr id="47" name="Rectangle 34"/>
            <p:cNvSpPr>
              <a:spLocks noChangeArrowheads="1"/>
            </p:cNvSpPr>
            <p:nvPr/>
          </p:nvSpPr>
          <p:spPr bwMode="auto">
            <a:xfrm>
              <a:off x="2791264" y="3646274"/>
              <a:ext cx="762000" cy="304800"/>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grpSp>
      <p:sp>
        <p:nvSpPr>
          <p:cNvPr id="55" name="TextBox 54"/>
          <p:cNvSpPr txBox="1"/>
          <p:nvPr/>
        </p:nvSpPr>
        <p:spPr>
          <a:xfrm>
            <a:off x="1275163" y="4012913"/>
            <a:ext cx="3205690" cy="830997"/>
          </a:xfrm>
          <a:prstGeom prst="rect">
            <a:avLst/>
          </a:prstGeom>
          <a:noFill/>
        </p:spPr>
        <p:txBody>
          <a:bodyPr wrap="none" rtlCol="0">
            <a:spAutoFit/>
          </a:bodyPr>
          <a:lstStyle/>
          <a:p>
            <a:r>
              <a:rPr lang="en-US" sz="2400" i="1" dirty="0" smtClean="0"/>
              <a:t>left-to-right</a:t>
            </a:r>
            <a:r>
              <a:rPr lang="en-US" sz="2400" dirty="0" smtClean="0"/>
              <a:t> iteration</a:t>
            </a:r>
          </a:p>
          <a:p>
            <a:r>
              <a:rPr lang="en-US" sz="2400" dirty="0" smtClean="0"/>
              <a:t>	</a:t>
            </a:r>
            <a:r>
              <a:rPr lang="en-US" sz="2400" b="1" dirty="0" smtClean="0"/>
              <a:t>returns true</a:t>
            </a:r>
            <a:endParaRPr lang="en-US" sz="800" b="1" dirty="0" smtClean="0"/>
          </a:p>
        </p:txBody>
      </p:sp>
      <p:sp>
        <p:nvSpPr>
          <p:cNvPr id="57" name="TextBox 56"/>
          <p:cNvSpPr txBox="1"/>
          <p:nvPr/>
        </p:nvSpPr>
        <p:spPr>
          <a:xfrm>
            <a:off x="1275163" y="4843910"/>
            <a:ext cx="5656688" cy="830997"/>
          </a:xfrm>
          <a:prstGeom prst="rect">
            <a:avLst/>
          </a:prstGeom>
          <a:noFill/>
        </p:spPr>
        <p:txBody>
          <a:bodyPr wrap="square" rtlCol="0">
            <a:spAutoFit/>
          </a:bodyPr>
          <a:lstStyle/>
          <a:p>
            <a:r>
              <a:rPr lang="en-US" sz="2400" i="1" dirty="0" smtClean="0"/>
              <a:t>right-to-left</a:t>
            </a:r>
            <a:r>
              <a:rPr lang="en-US" sz="2400" dirty="0" smtClean="0"/>
              <a:t> iteration</a:t>
            </a:r>
          </a:p>
          <a:p>
            <a:r>
              <a:rPr lang="en-US" sz="2400" dirty="0" smtClean="0"/>
              <a:t>	</a:t>
            </a:r>
            <a:r>
              <a:rPr lang="en-US" sz="2400" b="1" dirty="0" smtClean="0"/>
              <a:t>throws </a:t>
            </a:r>
            <a:r>
              <a:rPr lang="en-US" sz="2400" b="1" dirty="0" err="1" smtClean="0"/>
              <a:t>NullPointerException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38"/>
                                        </p:tgtEl>
                                        <p:attrNameLst>
                                          <p:attrName>style.visibility</p:attrName>
                                        </p:attrNameLst>
                                      </p:cBhvr>
                                      <p:to>
                                        <p:strVal val="hidden"/>
                                      </p:to>
                                    </p:set>
                                  </p:childTnLst>
                                </p:cTn>
                              </p:par>
                              <p:par>
                                <p:cTn id="15" presetID="9" presetClass="emph" presetSubtype="0" grpId="1" nodeType="withEffect">
                                  <p:stCondLst>
                                    <p:cond delay="0"/>
                                  </p:stCondLst>
                                  <p:childTnLst>
                                    <p:set>
                                      <p:cBhvr rctx="PPT">
                                        <p:cTn id="16" dur="indefinite"/>
                                        <p:tgtEl>
                                          <p:spTgt spid="55"/>
                                        </p:tgtEl>
                                        <p:attrNameLst>
                                          <p:attrName>style.opacity</p:attrName>
                                        </p:attrNameLst>
                                      </p:cBhvr>
                                      <p:to>
                                        <p:strVal val="0.5"/>
                                      </p:to>
                                    </p:set>
                                    <p:animEffect filter="image" prLst="opacity: 0.5">
                                      <p:cBhvr rctx="IE">
                                        <p:cTn id="17" dur="indefinite"/>
                                        <p:tgtEl>
                                          <p:spTgt spid="5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500"/>
                                        <p:tgtEl>
                                          <p:spTgt spid="5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fade">
                                      <p:cBhvr>
                                        <p:cTn id="23" dur="500"/>
                                        <p:tgtEl>
                                          <p:spTgt spid="4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8" grpId="0" animBg="1"/>
      <p:bldP spid="38" grpId="1" animBg="1"/>
      <p:bldP spid="41" grpId="0" animBg="1"/>
      <p:bldP spid="55" grpId="0"/>
      <p:bldP spid="55" grpId="1"/>
      <p:bldP spid="57"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Scary Proposal?</a:t>
            </a:r>
            <a:endParaRPr lang="en-US" dirty="0"/>
          </a:p>
        </p:txBody>
      </p:sp>
      <p:sp>
        <p:nvSpPr>
          <p:cNvPr id="3" name="Content Placeholder 2"/>
          <p:cNvSpPr>
            <a:spLocks noGrp="1"/>
          </p:cNvSpPr>
          <p:nvPr>
            <p:ph idx="1"/>
          </p:nvPr>
        </p:nvSpPr>
        <p:spPr/>
        <p:txBody>
          <a:bodyPr/>
          <a:lstStyle/>
          <a:p>
            <a:r>
              <a:rPr lang="en-US" dirty="0" smtClean="0"/>
              <a:t>“Fix semantics per program”:         Abstract constructs with </a:t>
            </a:r>
            <a:r>
              <a:rPr lang="en-US" dirty="0" smtClean="0">
                <a:solidFill>
                  <a:srgbClr val="660066"/>
                </a:solidFill>
              </a:rPr>
              <a:t>many possible concrete implementations</a:t>
            </a:r>
          </a:p>
          <a:p>
            <a:endParaRPr lang="en-US" sz="1600" dirty="0" smtClean="0">
              <a:solidFill>
                <a:srgbClr val="660066"/>
              </a:solidFill>
            </a:endParaRPr>
          </a:p>
          <a:p>
            <a:r>
              <a:rPr lang="en-US" dirty="0" smtClean="0"/>
              <a:t>Apply </a:t>
            </a:r>
            <a:r>
              <a:rPr lang="en-US" dirty="0" smtClean="0">
                <a:solidFill>
                  <a:srgbClr val="660066"/>
                </a:solidFill>
              </a:rPr>
              <a:t>program analysis </a:t>
            </a:r>
            <a:r>
              <a:rPr lang="en-US" dirty="0" smtClean="0"/>
              <a:t>to find inconsistent implementations</a:t>
            </a:r>
          </a:p>
          <a:p>
            <a:r>
              <a:rPr lang="en-US" dirty="0" smtClean="0">
                <a:solidFill>
                  <a:srgbClr val="660066"/>
                </a:solidFill>
              </a:rPr>
              <a:t>Interact </a:t>
            </a:r>
            <a:r>
              <a:rPr lang="en-US" dirty="0" smtClean="0"/>
              <a:t>with the user to refine the specification</a:t>
            </a:r>
            <a:endParaRPr lang="en-US" sz="1200" dirty="0" smtClean="0"/>
          </a:p>
          <a:p>
            <a:r>
              <a:rPr lang="en-US" dirty="0" smtClean="0"/>
              <a:t>Language </a:t>
            </a:r>
            <a:r>
              <a:rPr lang="en-US" dirty="0" smtClean="0">
                <a:solidFill>
                  <a:srgbClr val="660066"/>
                </a:solidFill>
              </a:rPr>
              <a:t>designer role </a:t>
            </a:r>
            <a:r>
              <a:rPr lang="en-US" dirty="0" smtClean="0"/>
              <a:t>can enumerate the possible implementations</a:t>
            </a:r>
          </a:p>
        </p:txBody>
      </p:sp>
      <p:sp>
        <p:nvSpPr>
          <p:cNvPr id="4" name="Footer Placeholder 3"/>
          <p:cNvSpPr>
            <a:spLocks noGrp="1"/>
          </p:cNvSpPr>
          <p:nvPr>
            <p:ph type="ftr" sz="quarter" idx="11"/>
          </p:nvPr>
        </p:nvSpPr>
        <p:spPr/>
        <p:txBody>
          <a:bodyPr/>
          <a:lstStyle/>
          <a:p>
            <a:r>
              <a:rPr lang="en-US" smtClean="0"/>
              <a:t>Bor-Yuh Evan Chang, Amer Diwan, and Jeremy G. Siek - Gradual Programming</a:t>
            </a:r>
            <a:endParaRPr lang="en-US"/>
          </a:p>
        </p:txBody>
      </p:sp>
      <p:pic>
        <p:nvPicPr>
          <p:cNvPr id="5" name="Picture 7" descr="MCj04359250000[1]"/>
          <p:cNvPicPr>
            <a:picLocks noChangeAspect="1" noChangeArrowheads="1"/>
          </p:cNvPicPr>
          <p:nvPr/>
        </p:nvPicPr>
        <p:blipFill>
          <a:blip r:embed="rId3"/>
          <a:srcRect/>
          <a:stretch>
            <a:fillRect/>
          </a:stretch>
        </p:blipFill>
        <p:spPr bwMode="auto">
          <a:xfrm>
            <a:off x="6596151" y="72249"/>
            <a:ext cx="2240280" cy="182333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j-ea"/>
                <a:cs typeface="+mj-cs"/>
              </a:rPr>
              <a:t>Bridging the Semantic Gap</a:t>
            </a:r>
            <a:endParaRPr lang="en-US" dirty="0">
              <a:ea typeface="+mj-ea"/>
              <a:cs typeface="+mj-cs"/>
            </a:endParaRPr>
          </a:p>
        </p:txBody>
      </p:sp>
      <p:sp>
        <p:nvSpPr>
          <p:cNvPr id="18435" name="Footer Placeholder 3"/>
          <p:cNvSpPr>
            <a:spLocks noGrp="1"/>
          </p:cNvSpPr>
          <p:nvPr>
            <p:ph type="ftr" sz="quarter" idx="11"/>
          </p:nvPr>
        </p:nvSpPr>
        <p:spPr>
          <a:noFill/>
        </p:spPr>
        <p:txBody>
          <a:bodyPr/>
          <a:lstStyle/>
          <a:p>
            <a:r>
              <a:rPr lang="en-US"/>
              <a:t>Bor-Yuh Evan Chang, Amer Diwan, and Jeremy G. Siek - Gradual Programming</a:t>
            </a:r>
          </a:p>
        </p:txBody>
      </p:sp>
      <p:pic>
        <p:nvPicPr>
          <p:cNvPr id="18436" name="Picture 4"/>
          <p:cNvPicPr>
            <a:picLocks noChangeAspect="1" noChangeArrowheads="1"/>
          </p:cNvPicPr>
          <p:nvPr/>
        </p:nvPicPr>
        <p:blipFill>
          <a:blip r:embed="rId3"/>
          <a:srcRect/>
          <a:stretch>
            <a:fillRect/>
          </a:stretch>
        </p:blipFill>
        <p:spPr bwMode="auto">
          <a:xfrm>
            <a:off x="2582863" y="2146300"/>
            <a:ext cx="1870075" cy="1773238"/>
          </a:xfrm>
          <a:prstGeom prst="rect">
            <a:avLst/>
          </a:prstGeom>
          <a:noFill/>
          <a:ln w="9525">
            <a:noFill/>
            <a:miter lim="800000"/>
            <a:headEnd/>
            <a:tailEnd/>
          </a:ln>
        </p:spPr>
      </p:pic>
      <p:sp>
        <p:nvSpPr>
          <p:cNvPr id="9" name="Cloud Callout 8"/>
          <p:cNvSpPr/>
          <p:nvPr/>
        </p:nvSpPr>
        <p:spPr>
          <a:xfrm>
            <a:off x="319088" y="1462088"/>
            <a:ext cx="2074862" cy="1546225"/>
          </a:xfrm>
          <a:prstGeom prst="cloudCallout">
            <a:avLst>
              <a:gd name="adj1" fmla="val 87045"/>
              <a:gd name="adj2" fmla="val -125"/>
            </a:avLst>
          </a:prstGeom>
          <a:ln/>
        </p:spPr>
        <p:style>
          <a:lnRef idx="1">
            <a:schemeClr val="accent2"/>
          </a:lnRef>
          <a:fillRef idx="2">
            <a:schemeClr val="accent2"/>
          </a:fillRef>
          <a:effectRef idx="1">
            <a:schemeClr val="accent2"/>
          </a:effectRef>
          <a:fontRef idx="minor">
            <a:schemeClr val="dk1"/>
          </a:fontRef>
        </p:style>
        <p:txBody>
          <a:bodyPr anchor="ctr" anchorCtr="1">
            <a:spAutoFit/>
          </a:bodyPr>
          <a:lstStyle/>
          <a:p>
            <a:pPr>
              <a:defRPr/>
            </a:pPr>
            <a:r>
              <a:rPr lang="en-US" sz="2000" dirty="0"/>
              <a:t>“I need a map data structure”</a:t>
            </a:r>
          </a:p>
        </p:txBody>
      </p:sp>
      <p:sp>
        <p:nvSpPr>
          <p:cNvPr id="10" name="Cloud Callout 9"/>
          <p:cNvSpPr/>
          <p:nvPr/>
        </p:nvSpPr>
        <p:spPr>
          <a:xfrm>
            <a:off x="4641850" y="1614488"/>
            <a:ext cx="3804192" cy="1546086"/>
          </a:xfrm>
          <a:prstGeom prst="cloudCallout">
            <a:avLst>
              <a:gd name="adj1" fmla="val -55172"/>
              <a:gd name="adj2" fmla="val 47259"/>
            </a:avLst>
          </a:prstGeom>
          <a:ln/>
        </p:spPr>
        <p:style>
          <a:lnRef idx="1">
            <a:schemeClr val="accent4"/>
          </a:lnRef>
          <a:fillRef idx="2">
            <a:schemeClr val="accent4"/>
          </a:fillRef>
          <a:effectRef idx="1">
            <a:schemeClr val="accent4"/>
          </a:effectRef>
          <a:fontRef idx="minor">
            <a:schemeClr val="dk1"/>
          </a:fontRef>
        </p:style>
        <p:txBody>
          <a:bodyPr wrap="square" anchor="ctr" anchorCtr="1">
            <a:prstTxWarp prst="textNoShape">
              <a:avLst/>
            </a:prstTxWarp>
            <a:spAutoFit/>
          </a:bodyPr>
          <a:lstStyle/>
          <a:p>
            <a:r>
              <a:rPr lang="en-US" sz="2000" dirty="0" smtClean="0">
                <a:solidFill>
                  <a:srgbClr val="000000"/>
                </a:solidFill>
                <a:ea typeface="ＭＳ Ｐゴシック" charset="-128"/>
                <a:cs typeface="ＭＳ Ｐゴシック" charset="-128"/>
              </a:rPr>
              <a:t>“Looks like </a:t>
            </a:r>
            <a:r>
              <a:rPr lang="en-US" sz="2000" dirty="0" err="1" smtClean="0">
                <a:solidFill>
                  <a:srgbClr val="000000"/>
                </a:solidFill>
                <a:ea typeface="ＭＳ Ｐゴシック" charset="-128"/>
                <a:cs typeface="ＭＳ Ｐゴシック" charset="-128"/>
              </a:rPr>
              <a:t>iterator</a:t>
            </a:r>
            <a:r>
              <a:rPr lang="en-US" sz="2000" dirty="0" smtClean="0">
                <a:solidFill>
                  <a:srgbClr val="000000"/>
                </a:solidFill>
                <a:ea typeface="ＭＳ Ｐゴシック" charset="-128"/>
                <a:cs typeface="ＭＳ Ｐゴシック" charset="-128"/>
              </a:rPr>
              <a:t> order matters for your program”</a:t>
            </a:r>
            <a:endParaRPr lang="en-US" sz="2000" dirty="0">
              <a:solidFill>
                <a:srgbClr val="000000"/>
              </a:solidFill>
              <a:ea typeface="ＭＳ Ｐゴシック" charset="-128"/>
              <a:cs typeface="ＭＳ Ｐゴシック" charset="-128"/>
            </a:endParaRPr>
          </a:p>
        </p:txBody>
      </p:sp>
      <p:sp>
        <p:nvSpPr>
          <p:cNvPr id="11" name="Cloud Callout 10"/>
          <p:cNvSpPr/>
          <p:nvPr/>
        </p:nvSpPr>
        <p:spPr>
          <a:xfrm>
            <a:off x="333375" y="3919538"/>
            <a:ext cx="2838164" cy="1546086"/>
          </a:xfrm>
          <a:prstGeom prst="cloudCallout">
            <a:avLst>
              <a:gd name="adj1" fmla="val 43010"/>
              <a:gd name="adj2" fmla="val -131795"/>
            </a:avLst>
          </a:prstGeom>
          <a:ln/>
        </p:spPr>
        <p:style>
          <a:lnRef idx="1">
            <a:schemeClr val="accent2"/>
          </a:lnRef>
          <a:fillRef idx="2">
            <a:schemeClr val="accent2"/>
          </a:fillRef>
          <a:effectRef idx="1">
            <a:schemeClr val="accent2"/>
          </a:effectRef>
          <a:fontRef idx="minor">
            <a:schemeClr val="dk1"/>
          </a:fontRef>
        </p:style>
        <p:txBody>
          <a:bodyPr wrap="square" anchor="ctr" anchorCtr="1">
            <a:spAutoFit/>
          </a:bodyPr>
          <a:lstStyle/>
          <a:p>
            <a:pPr>
              <a:defRPr/>
            </a:pPr>
            <a:r>
              <a:rPr lang="en-US" sz="2000" dirty="0" smtClean="0"/>
              <a:t>“Yes, I need iteration in sorted order”</a:t>
            </a:r>
            <a:endParaRPr lang="en-US" sz="2000" dirty="0"/>
          </a:p>
        </p:txBody>
      </p:sp>
      <p:sp>
        <p:nvSpPr>
          <p:cNvPr id="14" name="Cloud Callout 13"/>
          <p:cNvSpPr/>
          <p:nvPr/>
        </p:nvSpPr>
        <p:spPr>
          <a:xfrm>
            <a:off x="4641849" y="3919538"/>
            <a:ext cx="3804193" cy="1546086"/>
          </a:xfrm>
          <a:prstGeom prst="cloudCallout">
            <a:avLst>
              <a:gd name="adj1" fmla="val -55172"/>
              <a:gd name="adj2" fmla="val -83909"/>
            </a:avLst>
          </a:prstGeom>
          <a:ln/>
        </p:spPr>
        <p:style>
          <a:lnRef idx="1">
            <a:schemeClr val="accent4"/>
          </a:lnRef>
          <a:fillRef idx="2">
            <a:schemeClr val="accent4"/>
          </a:fillRef>
          <a:effectRef idx="1">
            <a:schemeClr val="accent4"/>
          </a:effectRef>
          <a:fontRef idx="minor">
            <a:schemeClr val="dk1"/>
          </a:fontRef>
        </p:style>
        <p:txBody>
          <a:bodyPr wrap="square" anchor="ctr" anchorCtr="1">
            <a:prstTxWarp prst="textNoShape">
              <a:avLst/>
            </a:prstTxWarp>
            <a:spAutoFit/>
          </a:bodyPr>
          <a:lstStyle/>
          <a:p>
            <a:r>
              <a:rPr lang="en-US" sz="2000" dirty="0" smtClean="0">
                <a:solidFill>
                  <a:srgbClr val="000000"/>
                </a:solidFill>
                <a:ea typeface="ＭＳ Ｐゴシック" charset="-128"/>
                <a:cs typeface="ＭＳ Ｐゴシック" charset="-128"/>
              </a:rPr>
              <a:t>“Let’s use a balanced binary tree (</a:t>
            </a:r>
            <a:r>
              <a:rPr lang="en-US" sz="2000" dirty="0" err="1" smtClean="0">
                <a:solidFill>
                  <a:srgbClr val="000000"/>
                </a:solidFill>
                <a:ea typeface="ＭＳ Ｐゴシック" charset="-128"/>
                <a:cs typeface="ＭＳ Ｐゴシック" charset="-128"/>
              </a:rPr>
              <a:t>TreeMap</a:t>
            </a:r>
            <a:r>
              <a:rPr lang="en-US" sz="2000" dirty="0" smtClean="0">
                <a:solidFill>
                  <a:srgbClr val="000000"/>
                </a:solidFill>
                <a:ea typeface="ＭＳ Ｐゴシック" charset="-128"/>
                <a:cs typeface="ＭＳ Ｐゴシック" charset="-128"/>
              </a:rPr>
              <a:t>)”</a:t>
            </a:r>
            <a:endParaRPr lang="en-US" sz="2000" dirty="0">
              <a:solidFill>
                <a:srgbClr val="000000"/>
              </a:solidFill>
              <a:ea typeface="ＭＳ Ｐゴシック" charset="-128"/>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4" grpId="0" animBg="1"/>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FIRSTBEC@V1HCOVRFUVWXY5I2" val="2784"/>
  <p:tag name="FIRSTBEC@UEVVPJNFUVWXYL2A" val="2839"/>
  <p:tag name="DEFAULTDISPLAYSOURCE" val="\documentclass{article}\pagestyle{empty}&#10;\begin{document}&#10;&#10;\end{document}&#10;"/>
  <p:tag name="EMBEDFONTS" val="1"/>
  <p:tag name="FIRSTBEC@YOX8QLUFUVWXY5LK" val="2927"/>
  <p:tag name="ACCESSLIST" val=""/>
</p:tagLst>
</file>

<file path=ppt/theme/theme1.xml><?xml version="1.0" encoding="utf-8"?>
<a:theme xmlns:a="http://schemas.openxmlformats.org/drawingml/2006/main" name="1_Default Design">
  <a:themeElements>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5400">
          <a:solidFill>
            <a:schemeClr val="tx1"/>
          </a:solidFill>
          <a:round/>
          <a:headEnd/>
          <a:tailEnd type="stealth" w="lg" len="lg"/>
        </a:ln>
        <a:effectLst/>
      </a:spPr>
      <a:body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3E3E5C"/>
        </a:dk1>
        <a:lt1>
          <a:srgbClr val="FFFFFF"/>
        </a:lt1>
        <a:dk2>
          <a:srgbClr val="666699"/>
        </a:dk2>
        <a:lt2>
          <a:srgbClr val="CCCC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4">
        <a:dk1>
          <a:srgbClr val="3E3E5C"/>
        </a:dk1>
        <a:lt1>
          <a:srgbClr val="FFFFFF"/>
        </a:lt1>
        <a:dk2>
          <a:srgbClr val="666699"/>
        </a:dk2>
        <a:lt2>
          <a:srgbClr val="CCCCFF"/>
        </a:lt2>
        <a:accent1>
          <a:srgbClr val="336699"/>
        </a:accent1>
        <a:accent2>
          <a:srgbClr val="6666FF"/>
        </a:accent2>
        <a:accent3>
          <a:srgbClr val="B8B8CA"/>
        </a:accent3>
        <a:accent4>
          <a:srgbClr val="DADADA"/>
        </a:accent4>
        <a:accent5>
          <a:srgbClr val="ADB8CA"/>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5400">
          <a:solidFill>
            <a:schemeClr val="tx1"/>
          </a:solidFill>
          <a:round/>
          <a:headEnd/>
          <a:tailEnd type="stealth" w="lg" len="lg"/>
        </a:ln>
        <a:effectLst/>
      </a:spPr>
      <a:body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3E3E5C"/>
        </a:dk1>
        <a:lt1>
          <a:srgbClr val="FFFFFF"/>
        </a:lt1>
        <a:dk2>
          <a:srgbClr val="666699"/>
        </a:dk2>
        <a:lt2>
          <a:srgbClr val="CCCC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4">
        <a:dk1>
          <a:srgbClr val="3E3E5C"/>
        </a:dk1>
        <a:lt1>
          <a:srgbClr val="FFFFFF"/>
        </a:lt1>
        <a:dk2>
          <a:srgbClr val="666699"/>
        </a:dk2>
        <a:lt2>
          <a:srgbClr val="CCCCFF"/>
        </a:lt2>
        <a:accent1>
          <a:srgbClr val="336699"/>
        </a:accent1>
        <a:accent2>
          <a:srgbClr val="6666FF"/>
        </a:accent2>
        <a:accent3>
          <a:srgbClr val="B8B8CA"/>
        </a:accent3>
        <a:accent4>
          <a:srgbClr val="DADADA"/>
        </a:accent4>
        <a:accent5>
          <a:srgbClr val="ADB8CA"/>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44647</TotalTime>
  <Words>1253</Words>
  <Application>Microsoft Office PowerPoint</Application>
  <PresentationFormat>On-screen Show (4:3)</PresentationFormat>
  <Paragraphs>129</Paragraphs>
  <Slides>8</Slides>
  <Notes>7</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8</vt:i4>
      </vt:variant>
    </vt:vector>
  </HeadingPairs>
  <TitlesOfParts>
    <vt:vector size="13" baseType="lpstr">
      <vt:lpstr>Trebuchet MS</vt:lpstr>
      <vt:lpstr>cmsy10</vt:lpstr>
      <vt:lpstr>cmmi10</vt:lpstr>
      <vt:lpstr>1_Default Design</vt:lpstr>
      <vt:lpstr>2_Default Design</vt:lpstr>
      <vt:lpstr>Gradual Programming: Bridging the Semantic Gap</vt:lpstr>
      <vt:lpstr>Have you noticed a time where your program is not optimized where you expect?</vt:lpstr>
      <vt:lpstr>Example: Iteration Order</vt:lpstr>
      <vt:lpstr>Wild and Crazy Idea: Use Non-Determinism</vt:lpstr>
      <vt:lpstr>Let’s try a few program variants</vt:lpstr>
      <vt:lpstr>Surprisingly, analysis says no.  Why? </vt:lpstr>
      <vt:lpstr>Scary Proposal?</vt:lpstr>
      <vt:lpstr>Bridging the Semantic Gap</vt:lpstr>
    </vt:vector>
  </TitlesOfParts>
  <Manager/>
  <Company>University of Colorado, Boulder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Gradual Programming: Bridging the Semantic Gap</dc:title>
  <dc:subject/>
  <dc:creator>Bor-Yuh Evan Chang</dc:creator>
  <cp:keywords/>
  <dc:description/>
  <cp:lastModifiedBy>Bor-Yuh Evan Chang</cp:lastModifiedBy>
  <cp:revision>5128</cp:revision>
  <dcterms:created xsi:type="dcterms:W3CDTF">2009-06-21T22:38:31Z</dcterms:created>
  <dcterms:modified xsi:type="dcterms:W3CDTF">2009-06-21T22:38:56Z</dcterms:modified>
  <cp:category/>
</cp:coreProperties>
</file>