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5"/>
  </p:notesMasterIdLst>
  <p:sldIdLst>
    <p:sldId id="256" r:id="rId2"/>
    <p:sldId id="423" r:id="rId3"/>
    <p:sldId id="424" r:id="rId4"/>
    <p:sldId id="494" r:id="rId5"/>
    <p:sldId id="429" r:id="rId6"/>
    <p:sldId id="507" r:id="rId7"/>
    <p:sldId id="478" r:id="rId8"/>
    <p:sldId id="480" r:id="rId9"/>
    <p:sldId id="500" r:id="rId10"/>
    <p:sldId id="513" r:id="rId11"/>
    <p:sldId id="508" r:id="rId12"/>
    <p:sldId id="514" r:id="rId13"/>
    <p:sldId id="515" r:id="rId14"/>
    <p:sldId id="516" r:id="rId15"/>
    <p:sldId id="517" r:id="rId16"/>
    <p:sldId id="518" r:id="rId17"/>
    <p:sldId id="505" r:id="rId18"/>
    <p:sldId id="499" r:id="rId19"/>
    <p:sldId id="489" r:id="rId20"/>
    <p:sldId id="520" r:id="rId21"/>
    <p:sldId id="521" r:id="rId22"/>
    <p:sldId id="506" r:id="rId23"/>
    <p:sldId id="523" r:id="rId24"/>
    <p:sldId id="522" r:id="rId25"/>
    <p:sldId id="524" r:id="rId26"/>
    <p:sldId id="525" r:id="rId27"/>
    <p:sldId id="496" r:id="rId28"/>
    <p:sldId id="492" r:id="rId29"/>
    <p:sldId id="463" r:id="rId30"/>
    <p:sldId id="464" r:id="rId31"/>
    <p:sldId id="493" r:id="rId32"/>
    <p:sldId id="504" r:id="rId33"/>
    <p:sldId id="46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4E3"/>
    <a:srgbClr val="FFC9C9"/>
    <a:srgbClr val="CD7B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746" autoAdjust="0"/>
  </p:normalViewPr>
  <p:slideViewPr>
    <p:cSldViewPr>
      <p:cViewPr varScale="1">
        <p:scale>
          <a:sx n="71" d="100"/>
          <a:sy n="71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1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53009F-D383-4C7B-858A-BDEAB695ED3F}" type="datetimeFigureOut">
              <a:rPr lang="en-US"/>
              <a:pPr>
                <a:defRPr/>
              </a:pPr>
              <a:t>6/15/2010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41A9D7-4B03-492C-9E0F-F981A30F6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0B1ECB-A932-406B-81FB-307A6D1612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微软雅黑" pitchFamily="34" charset="-122"/>
                <a:cs typeface="Tahoma" pitchFamily="34" charset="0"/>
              </a:rPr>
              <a:t>. In fact, applications for MANET are rare.</a:t>
            </a:r>
            <a:endParaRPr lang="en-US" smtClean="0"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C7CCF-DE21-42AC-BF0F-DF36D22A8F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F9C4-1F09-4691-ACE9-033B084A2256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066DA-0599-4420-9D7E-A5FDC9F5D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78AE-4BA8-47E1-AE33-E71BB71BB6C0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C2F6-097D-423C-A705-A709A8998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7DE1-90E3-4568-9648-F5C9B372E182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3CA4-6784-4AAA-B572-8A52BB93C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 sz="2800"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buFont typeface="Arial" pitchFamily="34" charset="0"/>
              <a:buChar char="•"/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buNone/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buNone/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A6A5-729F-4B82-990C-E217833106D5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5188-93AC-47E1-8A89-23C0AD25A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F36D-B525-44B3-9F72-402FCB2555D7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5433-FD59-4AD4-A8A8-9241F4744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9085-91E3-4F88-B6AD-55C062258CB5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A697-4598-41F8-B88C-8EFD40E3B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CEA2-CC6A-402F-9116-7A0FC0A35A6F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E4DE-E350-420C-B7F5-DF33E042A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4A8A-423D-4DC9-BAD1-C46F5116D20A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8047-9895-49BD-84A3-76C7DDC3D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46B2-3BEE-4FEA-B291-17F7B064820A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3CCF-29EA-435C-9366-642D01AF3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E360-F51C-48A8-A108-5FDB8B731841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F8F2-47C7-46BD-9019-36C294C86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8EA2-9F18-4531-9E10-410C8EC6AB0B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1244-7AE3-4CBC-AB20-4B2214728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E0F9F-F2BB-46EB-A749-688F143C3BB5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85A9B-332D-4D5B-BE11-B21AA4DEC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lang="zh-CN" altLang="en-US" sz="2800" kern="1200" dirty="0">
          <a:solidFill>
            <a:schemeClr val="tx1"/>
          </a:solidFill>
          <a:latin typeface="+mj-lt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zh-CN" altLang="en-US" sz="2800" kern="1200" dirty="0">
          <a:solidFill>
            <a:schemeClr val="tx1"/>
          </a:solidFill>
          <a:latin typeface="+mj-lt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zh-CN" altLang="en-US" sz="2400" kern="1200" dirty="0">
          <a:solidFill>
            <a:schemeClr val="tx1"/>
          </a:solidFill>
          <a:latin typeface="+mj-lt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zh-CN" altLang="en-US" sz="2000" kern="1200" dirty="0">
          <a:solidFill>
            <a:schemeClr val="tx1"/>
          </a:solidFill>
          <a:latin typeface="+mj-lt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altLang="en-US" sz="2000" kern="1200" dirty="0">
          <a:solidFill>
            <a:schemeClr val="tx1"/>
          </a:solidFill>
          <a:latin typeface="+mj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istock_000005622581medium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8" name="矩形 7"/>
          <p:cNvSpPr/>
          <p:nvPr/>
        </p:nvSpPr>
        <p:spPr>
          <a:xfrm>
            <a:off x="0" y="2071688"/>
            <a:ext cx="9144000" cy="2286000"/>
          </a:xfrm>
          <a:prstGeom prst="rect">
            <a:avLst/>
          </a:prstGeom>
          <a:solidFill>
            <a:schemeClr val="accent1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028825"/>
            <a:ext cx="9144000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ahoma" pitchFamily="34" charset="0"/>
              </a:rPr>
              <a:t>WiFace: A Secure GeoSocial Networking System Using WiFi-based Multi-hop MANET</a:t>
            </a:r>
            <a:endParaRPr 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53" name="副标题 2"/>
          <p:cNvSpPr txBox="1">
            <a:spLocks/>
          </p:cNvSpPr>
          <p:nvPr/>
        </p:nvSpPr>
        <p:spPr bwMode="auto">
          <a:xfrm>
            <a:off x="2357438" y="3857625"/>
            <a:ext cx="6786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rgbClr val="C4EFFF"/>
                </a:solidFill>
                <a:latin typeface="Calibri" pitchFamily="34" charset="0"/>
              </a:rPr>
              <a:t>Communication with Anyone Anytime Anywhere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C4EFFF"/>
              </a:solidFill>
              <a:latin typeface="Calibri" pitchFamily="34" charset="0"/>
              <a:cs typeface="Tahoma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200" b="1">
              <a:solidFill>
                <a:srgbClr val="C4EFFF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54" name="矩形 8"/>
          <p:cNvSpPr>
            <a:spLocks noChangeArrowheads="1"/>
          </p:cNvSpPr>
          <p:nvPr/>
        </p:nvSpPr>
        <p:spPr bwMode="auto">
          <a:xfrm>
            <a:off x="0" y="5286375"/>
            <a:ext cx="442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latin typeface="Calibri" pitchFamily="34" charset="0"/>
              </a:rPr>
              <a:t>Lan Zhang, Xuan Ding, Zhiguo Wan, </a:t>
            </a:r>
            <a:r>
              <a:rPr lang="en-US">
                <a:latin typeface="Calibri" pitchFamily="34" charset="0"/>
              </a:rPr>
              <a:t>Ming Gu</a:t>
            </a:r>
          </a:p>
          <a:p>
            <a:pPr algn="ctr"/>
            <a:r>
              <a:rPr lang="en-US">
                <a:latin typeface="Calibri" pitchFamily="34" charset="0"/>
              </a:rPr>
              <a:t>Tsinghua University, Beijing, China </a:t>
            </a:r>
          </a:p>
        </p:txBody>
      </p:sp>
      <p:sp>
        <p:nvSpPr>
          <p:cNvPr id="2055" name="矩形 9"/>
          <p:cNvSpPr>
            <a:spLocks noChangeArrowheads="1"/>
          </p:cNvSpPr>
          <p:nvPr/>
        </p:nvSpPr>
        <p:spPr bwMode="auto">
          <a:xfrm>
            <a:off x="4286250" y="528637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Xiang-Yang Li</a:t>
            </a:r>
          </a:p>
          <a:p>
            <a:pPr algn="ctr"/>
            <a:r>
              <a:rPr lang="en-US">
                <a:latin typeface="Calibri" pitchFamily="34" charset="0"/>
              </a:rPr>
              <a:t>Illinois Institute of Technology,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Challenges-&gt;Solutions</a:t>
            </a: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428750"/>
            <a:ext cx="7753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Challenges-&gt;Solutions</a:t>
            </a: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4" name="矩形 8"/>
          <p:cNvSpPr>
            <a:spLocks noChangeArrowheads="1"/>
          </p:cNvSpPr>
          <p:nvPr/>
        </p:nvSpPr>
        <p:spPr bwMode="auto">
          <a:xfrm>
            <a:off x="642938" y="1171575"/>
            <a:ext cx="280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Proper Routing Protocol: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2000250"/>
            <a:ext cx="6877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Challenges-&gt;Solutions</a:t>
            </a: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8" name="矩形 8"/>
          <p:cNvSpPr>
            <a:spLocks noChangeArrowheads="1"/>
          </p:cNvSpPr>
          <p:nvPr/>
        </p:nvSpPr>
        <p:spPr bwMode="auto">
          <a:xfrm>
            <a:off x="642938" y="1171575"/>
            <a:ext cx="342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Capacity Limitation of MANET: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13" y="2000250"/>
            <a:ext cx="6877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2028825"/>
            <a:ext cx="6877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Challenges-&gt;Solutions</a:t>
            </a: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3" name="矩形 8"/>
          <p:cNvSpPr>
            <a:spLocks noChangeArrowheads="1"/>
          </p:cNvSpPr>
          <p:nvPr/>
        </p:nvSpPr>
        <p:spPr bwMode="auto">
          <a:xfrm>
            <a:off x="642938" y="1171575"/>
            <a:ext cx="436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Diverse Devices and Limited Resources: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Challenges-&gt;Solutions</a:t>
            </a: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6" name="矩形 8"/>
          <p:cNvSpPr>
            <a:spLocks noChangeArrowheads="1"/>
          </p:cNvSpPr>
          <p:nvPr/>
        </p:nvSpPr>
        <p:spPr bwMode="auto">
          <a:xfrm>
            <a:off x="642938" y="1171575"/>
            <a:ext cx="485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Dynamic Membership and Decentralization:</a:t>
            </a: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2028825"/>
            <a:ext cx="6877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Challenges-&gt;Solutions</a:t>
            </a: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0" name="矩形 8"/>
          <p:cNvSpPr>
            <a:spLocks noChangeArrowheads="1"/>
          </p:cNvSpPr>
          <p:nvPr/>
        </p:nvSpPr>
        <p:spPr bwMode="auto">
          <a:xfrm>
            <a:off x="642938" y="1171575"/>
            <a:ext cx="301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Diverse User Personalities: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950" y="2028825"/>
            <a:ext cx="6877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1" y="975725"/>
            <a:ext cx="4286282" cy="3739160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Existing Solutions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Rely on infrastructure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Central servers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Internet access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Not always available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Require special location devices(e.g. GPS)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Faces the difficulty for indoor use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Cost for internet access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WiFace  Contributions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对角圆角矩形 8"/>
          <p:cNvSpPr/>
          <p:nvPr/>
        </p:nvSpPr>
        <p:spPr>
          <a:xfrm>
            <a:off x="4643438" y="951561"/>
            <a:ext cx="4286280" cy="3763323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WiFace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-- </a:t>
            </a: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GSN based on MANET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：</a:t>
            </a: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b="1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Not rely on </a:t>
            </a:r>
            <a:r>
              <a:rPr lang="en-US" altLang="zh-CN" sz="2000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infrastructure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Feasible at anyplace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work efficiently with and without the infrastructure</a:t>
            </a: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No need for 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special location devices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Fast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 deployment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Indoor and outdoor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No cost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10" name="对角圆角矩形 9"/>
          <p:cNvSpPr/>
          <p:nvPr/>
        </p:nvSpPr>
        <p:spPr>
          <a:xfrm flipH="1">
            <a:off x="142841" y="4786322"/>
            <a:ext cx="8786876" cy="1952989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WiFace is the </a:t>
            </a: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first social networking system on MANET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WiFace adopts a </a:t>
            </a:r>
            <a:r>
              <a:rPr lang="en-US" altLang="zh-CN" sz="2000" b="1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decentralized P2P </a:t>
            </a:r>
            <a:r>
              <a:rPr lang="en-US" altLang="zh-CN" sz="2000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architecture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where each instance can be at the same time a client and a server</a:t>
            </a: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All the existing social networking services are provided in a C/S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 comprehensive architecture design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Suitable routing protocol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Don’t need any modification to other network stacks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Support standard socket programming for applications 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 series of light-weight but efficient protocols 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WiFace Contributions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428750"/>
            <a:ext cx="9144000" cy="2214563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00375" y="1643063"/>
            <a:ext cx="5637213" cy="182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Architecture</a:t>
            </a:r>
            <a:b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</a:b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&amp; Design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11" name="图片 10" descr="social-networking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3" y="1500174"/>
            <a:ext cx="285751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WiFace Architecture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6" name="内容占位符 2"/>
          <p:cNvSpPr>
            <a:spLocks noGrp="1"/>
          </p:cNvSpPr>
          <p:nvPr>
            <p:ph idx="1"/>
          </p:nvPr>
        </p:nvSpPr>
        <p:spPr>
          <a:xfrm>
            <a:off x="471488" y="1000125"/>
            <a:ext cx="8229600" cy="5857875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endParaRPr lang="en-US" smtClean="0">
              <a:latin typeface="Calibri" pitchFamily="34" charset="0"/>
            </a:endParaRPr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1214438"/>
            <a:ext cx="61436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714500" y="-71438"/>
            <a:ext cx="5508625" cy="10445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Outline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WiFace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Architecture and Design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Experiments and Evaluations</a:t>
            </a:r>
          </a:p>
        </p:txBody>
      </p:sp>
      <p:pic>
        <p:nvPicPr>
          <p:cNvPr id="6" name="图片 5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MoNet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071563"/>
            <a:ext cx="61436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>
            <a:off x="1214438" y="4857750"/>
            <a:ext cx="5214937" cy="1500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6786563" y="3286125"/>
            <a:ext cx="2071687" cy="1500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Between the link layer and the network layer.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It is responsible for processing packets,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as well as routing.</a:t>
            </a:r>
          </a:p>
        </p:txBody>
      </p:sp>
      <p:sp>
        <p:nvSpPr>
          <p:cNvPr id="10" name="矩形 9"/>
          <p:cNvSpPr/>
          <p:nvPr/>
        </p:nvSpPr>
        <p:spPr>
          <a:xfrm>
            <a:off x="6786563" y="4929188"/>
            <a:ext cx="2071687" cy="1500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Support the multi-hop communication, as an additional network link without affecting other physical NICs.</a:t>
            </a:r>
          </a:p>
        </p:txBody>
      </p:sp>
      <p:cxnSp>
        <p:nvCxnSpPr>
          <p:cNvPr id="17" name="直接连接符 16"/>
          <p:cNvCxnSpPr>
            <a:endCxn id="10" idx="1"/>
          </p:cNvCxnSpPr>
          <p:nvPr/>
        </p:nvCxnSpPr>
        <p:spPr>
          <a:xfrm flipV="1">
            <a:off x="6143625" y="5680075"/>
            <a:ext cx="642938" cy="106363"/>
          </a:xfrm>
          <a:prstGeom prst="line">
            <a:avLst/>
          </a:prstGeom>
          <a:noFill/>
          <a:ln w="381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 rot="5400000" flipH="1" flipV="1">
            <a:off x="5857875" y="4429125"/>
            <a:ext cx="1285875" cy="714375"/>
          </a:xfrm>
          <a:prstGeom prst="line">
            <a:avLst/>
          </a:prstGeom>
          <a:noFill/>
          <a:ln w="381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Mainly focus on two crucial aspects: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AutoNum type="arabicParenBoth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the node mobility and dynamic network topology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AutoNum type="arabicParenBoth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(2) the instable link quality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AutoNum type="arabicParenBoth"/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marL="0" lvl="1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Extensive experiments are carried out in  Two typical scenarios for WiFace:</a:t>
            </a:r>
          </a:p>
          <a:p>
            <a:pPr marL="914400" lvl="3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 meeting hall (indoor)</a:t>
            </a:r>
          </a:p>
          <a:p>
            <a:pPr marL="914400" lvl="3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an athletic field surrounded by a track (outdoor)</a:t>
            </a:r>
          </a:p>
          <a:p>
            <a:pPr marL="914400" lvl="3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DSR with three link quality metrics: HOP, ETX, and WCETT.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Routing Protocol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57188" y="4714875"/>
            <a:ext cx="84296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+mj-lt"/>
                <a:ea typeface="微软雅黑" pitchFamily="34" charset="-122"/>
                <a:cs typeface="Tahoma" pitchFamily="34" charset="0"/>
              </a:rPr>
              <a:t>According to the results, the </a:t>
            </a:r>
            <a:r>
              <a:rPr lang="en-US" altLang="zh-CN" sz="2000" b="1" dirty="0">
                <a:latin typeface="+mj-lt"/>
                <a:ea typeface="微软雅黑" pitchFamily="34" charset="-122"/>
                <a:cs typeface="Tahoma" pitchFamily="34" charset="0"/>
              </a:rPr>
              <a:t>DSR protocol with HOP </a:t>
            </a:r>
            <a:r>
              <a:rPr lang="en-US" altLang="zh-CN" sz="2000" dirty="0">
                <a:latin typeface="+mj-lt"/>
                <a:ea typeface="微软雅黑" pitchFamily="34" charset="-122"/>
                <a:cs typeface="Tahoma" pitchFamily="34" charset="0"/>
              </a:rPr>
              <a:t>as the link metric is a more suitable choice for the typical WiFace application.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Network Scope Expansion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内容占位符 2"/>
          <p:cNvSpPr>
            <a:spLocks noGrp="1"/>
          </p:cNvSpPr>
          <p:nvPr>
            <p:ph idx="1"/>
          </p:nvPr>
        </p:nvSpPr>
        <p:spPr>
          <a:xfrm>
            <a:off x="471488" y="1000125"/>
            <a:ext cx="8229600" cy="5857875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endParaRPr lang="en-US" smtClean="0">
              <a:latin typeface="Calibri" pitchFamily="34" charset="0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454150"/>
            <a:ext cx="443547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内容占位符 2"/>
          <p:cNvSpPr txBox="1">
            <a:spLocks/>
          </p:cNvSpPr>
          <p:nvPr/>
        </p:nvSpPr>
        <p:spPr bwMode="auto">
          <a:xfrm>
            <a:off x="5143500" y="1285875"/>
            <a:ext cx="32146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altLang="zh-CN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>
                <a:latin typeface="Calibri" pitchFamily="34" charset="0"/>
              </a:rPr>
              <a:t>Expand network with wired VPN connection to cover </a:t>
            </a:r>
            <a:r>
              <a:rPr lang="en-US" altLang="zh-CN" sz="2000" b="1">
                <a:latin typeface="Calibri" pitchFamily="34" charset="0"/>
              </a:rPr>
              <a:t>4 buildings in Tsinghua University.</a:t>
            </a:r>
            <a:endParaRPr lang="en-US" altLang="zh-CN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 b="1">
                <a:latin typeface="Calibri" pitchFamily="34" charset="0"/>
              </a:rPr>
              <a:t>106 on-line users</a:t>
            </a:r>
            <a:endParaRPr lang="en-US" altLang="zh-CN" sz="20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000">
                <a:latin typeface="Calibri" pitchFamily="34" charset="0"/>
              </a:rPr>
              <a:t>The average maximum throughput of a 3-hop path between two nodes in different buildings is about </a:t>
            </a:r>
            <a:r>
              <a:rPr lang="en-US" altLang="zh-CN" sz="2000" b="1">
                <a:latin typeface="Calibri" pitchFamily="34" charset="0"/>
              </a:rPr>
              <a:t>3.8Mbps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2000">
              <a:latin typeface="Calibri" pitchFamily="34" charset="0"/>
            </a:endParaRPr>
          </a:p>
        </p:txBody>
      </p:sp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978400"/>
            <a:ext cx="2728913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WiFace Application Layer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071563"/>
            <a:ext cx="61436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>
            <a:off x="1214438" y="1000125"/>
            <a:ext cx="5214937" cy="38576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圆角矩形 12"/>
          <p:cNvSpPr/>
          <p:nvPr/>
        </p:nvSpPr>
        <p:spPr>
          <a:xfrm>
            <a:off x="2500313" y="3000375"/>
            <a:ext cx="2571750" cy="1500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Effective content sharing (including browsing blogs, sharing photos, videos and other documents) among decentralized dynamic nodes is crucial and challenging.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Active cooperative content sharing protocol: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Applicable to mobile devices, takes advantage of short paths, resourceful devices and node mobility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Role Strategy: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 assign responsibilities among diverse devices by endowing them with different role levels.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Source Node Selection: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choose the node with shortest hop length path; Choose the node whose move direction is arriving; Choose the node with a higher role level.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Replication Mechanism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: a content item is not only stored by the creator but may also be replicated automatically by nodes with a non-zero role level.</a:t>
            </a:r>
          </a:p>
          <a:p>
            <a:pPr marL="457200"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Reputation Mechanism: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calculate a node’s reputation based on its role level and the amount of content items replicated and transmitted by it.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Content Sharing Protocol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Security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Mechanisim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071563"/>
            <a:ext cx="61436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>
            <a:off x="571500" y="1143000"/>
            <a:ext cx="714375" cy="528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3 types of keys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Account key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: used for user authentication and encrypting one’s private content.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Friend key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: in WiFace each pair of friends share a same confidential 128-bit symmetric key to form a secure channel for private communication and content sharing between two friends.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Content key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: it is a 128-bit symmetric key generated for encrypting a specific content item.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Friend key exchange: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We design and a scheme combining two-party elliptic curve </a:t>
            </a:r>
            <a:r>
              <a:rPr lang="en-US" altLang="zh-CN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Diffie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-Hellman (ECDH) and the interlock protocol to construct a friend key without a trusted authority.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Taking no account of users’ response time to challenge questions, it only takes about </a:t>
            </a:r>
            <a:r>
              <a:rPr lang="en-US" altLang="zh-CN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1.5 seconds in PDA and 0.6 second in PC 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to complete the friend-key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exchange without any authorities.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Access control: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Generate a content key to encrypt the content itself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 Attach the content key encrypted respectively with the friend keys of those friends whom he authorizes to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Security Mechanism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428750"/>
            <a:ext cx="9144000" cy="2214563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00375" y="1643063"/>
            <a:ext cx="5637213" cy="182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Experiments</a:t>
            </a:r>
            <a:b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</a:b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&amp; Evaluation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11" name="图片 10" descr="social-networking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3" y="1500174"/>
            <a:ext cx="285751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 descr="IMG_0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2786082" cy="2089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21" name="内容占位符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 rtlCol="0">
            <a:normAutofit/>
          </a:bodyPr>
          <a:lstStyle/>
          <a:p>
            <a:pPr marL="0" lvl="1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en-US" altLang="zh-CN" sz="2400" dirty="0" smtClean="0">
                <a:latin typeface="+mj-lt"/>
                <a:cs typeface="Tahoma" pitchFamily="34" charset="0"/>
              </a:rPr>
              <a:t>Intelligent experiment tools</a:t>
            </a:r>
          </a:p>
          <a:p>
            <a:pPr marL="457200" lvl="3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1600" dirty="0" smtClean="0">
                <a:cs typeface="Tahoma" pitchFamily="34" charset="0"/>
              </a:rPr>
              <a:t>For large scale automatic experiments</a:t>
            </a:r>
          </a:p>
          <a:p>
            <a:pPr marL="457200" lvl="3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1600" dirty="0" smtClean="0">
                <a:cs typeface="Tahoma" pitchFamily="34" charset="0"/>
              </a:rPr>
              <a:t>Intelligent  agent</a:t>
            </a:r>
          </a:p>
        </p:txBody>
      </p:sp>
      <p:grpSp>
        <p:nvGrpSpPr>
          <p:cNvPr id="29701" name="组合 15"/>
          <p:cNvGrpSpPr>
            <a:grpSpLocks/>
          </p:cNvGrpSpPr>
          <p:nvPr/>
        </p:nvGrpSpPr>
        <p:grpSpPr bwMode="auto">
          <a:xfrm>
            <a:off x="714375" y="2714625"/>
            <a:ext cx="6858000" cy="3019425"/>
            <a:chOff x="714348" y="2714620"/>
            <a:chExt cx="6858048" cy="3019269"/>
          </a:xfrm>
        </p:grpSpPr>
        <p:pic>
          <p:nvPicPr>
            <p:cNvPr id="22" name="Picture 6" descr="iTraf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2714620"/>
              <a:ext cx="1296467" cy="17286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3" name="Rectangle 3"/>
            <p:cNvSpPr txBox="1">
              <a:spLocks noChangeArrowheads="1"/>
            </p:cNvSpPr>
            <p:nvPr/>
          </p:nvSpPr>
          <p:spPr>
            <a:xfrm>
              <a:off x="876274" y="4324262"/>
              <a:ext cx="4408519" cy="947689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274320" indent="-274320"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  <a:cs typeface="+mn-cs"/>
                </a:rPr>
                <a:t>序</a:t>
              </a:r>
            </a:p>
          </p:txBody>
        </p:sp>
        <p:pic>
          <p:nvPicPr>
            <p:cNvPr id="24" name="Picture 4" descr="iTraf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628" y="2857496"/>
              <a:ext cx="1296467" cy="17286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5" name="Picture 5" descr="iTraf_1_P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0298" y="3819175"/>
              <a:ext cx="1339683" cy="17718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6" name="Picture 7" descr="iTraf_2_P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71934" y="2724721"/>
              <a:ext cx="3500462" cy="16043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7" name="Picture 8" descr="iTraf_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4348" y="3714752"/>
              <a:ext cx="1296467" cy="17286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8" name="Picture 9" descr="iTraf_3_PC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0628" y="3962051"/>
              <a:ext cx="1339683" cy="17718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4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Experiments </a:t>
            </a:r>
          </a:p>
        </p:txBody>
      </p:sp>
      <p:pic>
        <p:nvPicPr>
          <p:cNvPr id="15" name="图片 14" descr="socialNetworkArt.jpg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400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MoNet</a:t>
            </a:r>
            <a:r>
              <a:rPr lang="en-US" altLang="zh-CN" sz="24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 test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We conduct comprehensive in-the-field experiments to evaluate the performance of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MoNet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altLang="zh-CN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715000" y="2286000"/>
            <a:ext cx="3214688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zh-CN" sz="2000" dirty="0">
                <a:latin typeface="+mj-lt"/>
                <a:ea typeface="微软雅黑" pitchFamily="34" charset="-122"/>
                <a:cs typeface="+mn-cs"/>
              </a:rPr>
              <a:t>Throughput and loss rate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altLang="zh-CN" sz="2000" dirty="0">
              <a:latin typeface="+mj-lt"/>
              <a:ea typeface="微软雅黑" pitchFamily="34" charset="-122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zh-CN" sz="2000" dirty="0">
                <a:latin typeface="+mj-lt"/>
                <a:ea typeface="微软雅黑" pitchFamily="34" charset="-122"/>
                <a:cs typeface="+mn-cs"/>
              </a:rPr>
              <a:t>Arrival Rate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altLang="zh-CN" sz="2000" dirty="0">
              <a:latin typeface="+mj-lt"/>
              <a:ea typeface="微软雅黑" pitchFamily="34" charset="-122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zh-CN" sz="2000" dirty="0">
                <a:latin typeface="+mj-lt"/>
                <a:ea typeface="微软雅黑" pitchFamily="34" charset="-122"/>
                <a:cs typeface="+mn-cs"/>
              </a:rPr>
              <a:t>Multi-hop performance</a:t>
            </a:r>
            <a:endParaRPr lang="zh-CN" altLang="en-US" sz="2000" dirty="0">
              <a:latin typeface="+mj-lt"/>
              <a:ea typeface="微软雅黑" pitchFamily="34" charset="-122"/>
              <a:cs typeface="+mn-cs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357438"/>
            <a:ext cx="47863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357688"/>
            <a:ext cx="478631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5357813"/>
            <a:ext cx="519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4162425"/>
            <a:ext cx="278606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Experiments </a:t>
            </a:r>
          </a:p>
        </p:txBody>
      </p:sp>
      <p:pic>
        <p:nvPicPr>
          <p:cNvPr id="17" name="图片 16" descr="socialNetworkArt.jp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428750"/>
            <a:ext cx="9144000" cy="2214563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00375" y="1643063"/>
            <a:ext cx="5637213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Introduction</a:t>
            </a: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1" name="图片 10" descr="social-networking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3" y="1500174"/>
            <a:ext cx="285751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4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Decentralized content sharing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Result: </a:t>
            </a:r>
            <a:r>
              <a:rPr lang="en-US" altLang="zh-CN" sz="16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our content sharing protocol can significantly shorten the content transmission paths, reduce conflicted flows,  and improve content persistence and availability in the changing population.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286250"/>
            <a:ext cx="192881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000500"/>
            <a:ext cx="2684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071813"/>
            <a:ext cx="308768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Experiments </a:t>
            </a:r>
          </a:p>
        </p:txBody>
      </p:sp>
      <p:pic>
        <p:nvPicPr>
          <p:cNvPr id="16" name="图片 15" descr="socialNetworkArt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4000500" y="2552700"/>
            <a:ext cx="27860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Scenario 1</a:t>
            </a:r>
          </a:p>
          <a:p>
            <a:r>
              <a:rPr lang="en-US" sz="1600">
                <a:latin typeface="Calibri" pitchFamily="34" charset="0"/>
              </a:rPr>
              <a:t>20 users on a playground.</a:t>
            </a:r>
          </a:p>
          <a:p>
            <a:r>
              <a:rPr lang="en-US" sz="1600">
                <a:latin typeface="Calibri" pitchFamily="34" charset="0"/>
              </a:rPr>
              <a:t>3 users published blogs at random time.</a:t>
            </a:r>
          </a:p>
          <a:p>
            <a:r>
              <a:rPr lang="en-US" sz="1600">
                <a:latin typeface="Calibri" pitchFamily="34" charset="0"/>
              </a:rPr>
              <a:t>The other users read them randomly.</a:t>
            </a:r>
          </a:p>
        </p:txBody>
      </p:sp>
      <p:sp>
        <p:nvSpPr>
          <p:cNvPr id="31754" name="矩形 13"/>
          <p:cNvSpPr>
            <a:spLocks noChangeArrowheads="1"/>
          </p:cNvSpPr>
          <p:nvPr/>
        </p:nvSpPr>
        <p:spPr bwMode="auto">
          <a:xfrm>
            <a:off x="6715125" y="2552700"/>
            <a:ext cx="27860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Scenario 2</a:t>
            </a:r>
          </a:p>
          <a:p>
            <a:r>
              <a:rPr lang="en-US" sz="1600">
                <a:latin typeface="Calibri" pitchFamily="34" charset="0"/>
              </a:rPr>
              <a:t>only one source node published a blog at the beginning.</a:t>
            </a: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4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Security mechanism</a:t>
            </a:r>
          </a:p>
          <a:p>
            <a:pPr marL="457200" lvl="3" indent="-228600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Key exchange and Access Control</a:t>
            </a:r>
          </a:p>
          <a:p>
            <a:pPr marL="457200" lvl="3" indent="-228600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It only takes about 1.5 seconds in PDA and 0.6 second in PC to complete the key exchange without any authorities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en-US" altLang="zh-CN" sz="28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Experiments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itchFamily="34" charset="-122"/>
                <a:cs typeface="+mj-cs"/>
              </a:rPr>
              <a:t> </a:t>
            </a:r>
          </a:p>
        </p:txBody>
      </p:sp>
      <p:pic>
        <p:nvPicPr>
          <p:cNvPr id="16" name="图片 15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786063"/>
            <a:ext cx="4073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4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Real Usage Results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Used as a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WiFi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-based mobile ad hoc flea market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We deployed 106 heterogeneous mobile nodes including mobile phones, laptops and desktops in an area of 1200m * 800m.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During the experiment, users accomplished a large number of real-world auctions and trades, as well as chatted with each other on line.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Experiments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957513"/>
            <a:ext cx="5857875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7425" y="5072063"/>
            <a:ext cx="52276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428750"/>
            <a:ext cx="9144000" cy="22145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57375" y="1643063"/>
            <a:ext cx="5637213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ahoma" pitchFamily="34" charset="0"/>
              </a:rPr>
              <a:t>Thanks!</a:t>
            </a:r>
            <a:endParaRPr lang="en-US" sz="48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7" name="Picture 2" descr="D:\开题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5958">
            <a:off x="6072198" y="1357298"/>
            <a:ext cx="2770396" cy="1524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8546" name="Picture 2" descr="D:\开题\commun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8295">
            <a:off x="590364" y="2952422"/>
            <a:ext cx="2906996" cy="2223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Mobile Social Networks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8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Mobile Social networks in our lives</a:t>
            </a:r>
          </a:p>
        </p:txBody>
      </p:sp>
      <p:pic>
        <p:nvPicPr>
          <p:cNvPr id="14" name="图片 13" descr="h_4_RESEAUX+X1I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90741"/>
            <a:ext cx="4000528" cy="26670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图片 12" descr="socialNetworkArt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内容占位符 3" descr="140109143745social_networks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785918" y="3857270"/>
            <a:ext cx="3214710" cy="2000622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5786438" y="1928813"/>
            <a:ext cx="28575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dirty="0">
                <a:latin typeface="+mn-lt"/>
                <a:ea typeface="微软雅黑" pitchFamily="34" charset="-122"/>
                <a:cs typeface="Tahoma" pitchFamily="34" charset="0"/>
              </a:rPr>
              <a:t>Global personal mobile phones is expected to reach </a:t>
            </a:r>
            <a:r>
              <a:rPr lang="en-US" altLang="zh-CN" b="1" dirty="0">
                <a:latin typeface="+mn-lt"/>
                <a:ea typeface="微软雅黑" pitchFamily="34" charset="-122"/>
                <a:cs typeface="Tahoma" pitchFamily="34" charset="0"/>
              </a:rPr>
              <a:t>4.6 billion</a:t>
            </a:r>
            <a:r>
              <a:rPr lang="en-US" altLang="zh-CN" dirty="0">
                <a:latin typeface="+mn-lt"/>
                <a:ea typeface="微软雅黑" pitchFamily="34" charset="-122"/>
                <a:cs typeface="Tahoma" pitchFamily="34" charset="0"/>
              </a:rPr>
              <a:t>. Most of them have </a:t>
            </a:r>
            <a:r>
              <a:rPr lang="en-US" altLang="zh-CN" b="1" dirty="0">
                <a:latin typeface="+mn-lt"/>
                <a:ea typeface="微软雅黑" pitchFamily="34" charset="-122"/>
                <a:cs typeface="Tahoma" pitchFamily="34" charset="0"/>
              </a:rPr>
              <a:t>wireless interfaces(Wi-Fi, Bluetooth)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b="1" dirty="0">
              <a:latin typeface="+mn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dirty="0">
                <a:latin typeface="+mn-lt"/>
                <a:cs typeface="+mn-cs"/>
              </a:rPr>
              <a:t>Numerous mobile social networking services all over the world.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dirty="0">
              <a:latin typeface="+mn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dirty="0">
                <a:latin typeface="+mn-lt"/>
                <a:ea typeface="微软雅黑" pitchFamily="34" charset="-122"/>
                <a:cs typeface="Tahoma" pitchFamily="34" charset="0"/>
              </a:rPr>
              <a:t>There </a:t>
            </a:r>
            <a:r>
              <a:rPr lang="en-US" altLang="zh-CN" b="1" dirty="0">
                <a:latin typeface="+mn-lt"/>
                <a:ea typeface="微软雅黑" pitchFamily="34" charset="-122"/>
                <a:cs typeface="Tahoma" pitchFamily="34" charset="0"/>
              </a:rPr>
              <a:t>is a strong demand for co-located people to communicate</a:t>
            </a:r>
            <a:r>
              <a:rPr lang="en-US" altLang="zh-CN" dirty="0">
                <a:latin typeface="+mn-lt"/>
                <a:ea typeface="微软雅黑" pitchFamily="34" charset="-122"/>
                <a:cs typeface="Tahoma" pitchFamily="34" charset="0"/>
              </a:rPr>
              <a:t> </a:t>
            </a:r>
            <a:r>
              <a:rPr lang="en-US" altLang="zh-CN" b="1" dirty="0">
                <a:latin typeface="+mn-lt"/>
                <a:ea typeface="微软雅黑" pitchFamily="34" charset="-122"/>
                <a:cs typeface="Tahoma" pitchFamily="34" charset="0"/>
              </a:rPr>
              <a:t>and share. A convenient and smart communication platform is needed.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Geo-social Networks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In a sports event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In shopping mall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In a classroom, office building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What people need: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rgbClr val="FF0000"/>
                </a:solidFill>
                <a:ea typeface="微软雅黑" pitchFamily="34" charset="-122"/>
                <a:cs typeface="Tahoma" pitchFamily="34" charset="0"/>
              </a:rPr>
              <a:t>Share</a:t>
            </a: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 feeling, news, photo, video…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rgbClr val="FF0000"/>
                </a:solidFill>
                <a:ea typeface="微软雅黑" pitchFamily="34" charset="-122"/>
                <a:cs typeface="Tahoma" pitchFamily="34" charset="0"/>
              </a:rPr>
              <a:t>Make friends </a:t>
            </a: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with people nearby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rgbClr val="FF0000"/>
                </a:solidFill>
                <a:ea typeface="微软雅黑" pitchFamily="34" charset="-122"/>
                <a:cs typeface="Tahoma" pitchFamily="34" charset="0"/>
              </a:rPr>
              <a:t>Chat</a:t>
            </a: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 with friends nearby for free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rgbClr val="FF0000"/>
                </a:solidFill>
                <a:ea typeface="微软雅黑" pitchFamily="34" charset="-122"/>
                <a:cs typeface="Tahoma" pitchFamily="34" charset="0"/>
              </a:rPr>
              <a:t>Broadcast notices </a:t>
            </a: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or </a:t>
            </a:r>
            <a:r>
              <a:rPr lang="en-US" altLang="zh-CN" b="1" dirty="0">
                <a:solidFill>
                  <a:srgbClr val="FF0000"/>
                </a:solidFill>
                <a:ea typeface="微软雅黑" pitchFamily="34" charset="-122"/>
                <a:cs typeface="Tahoma" pitchFamily="34" charset="0"/>
              </a:rPr>
              <a:t>advertisements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Gather to </a:t>
            </a:r>
            <a:r>
              <a:rPr lang="en-US" altLang="zh-CN" b="1" dirty="0">
                <a:solidFill>
                  <a:srgbClr val="FF0000"/>
                </a:solidFill>
                <a:ea typeface="微软雅黑" pitchFamily="34" charset="-122"/>
                <a:cs typeface="Tahoma" pitchFamily="34" charset="0"/>
              </a:rPr>
              <a:t>vote</a:t>
            </a: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 for some decision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rgbClr val="FF0000"/>
                </a:solidFill>
                <a:ea typeface="微软雅黑" pitchFamily="34" charset="-122"/>
                <a:cs typeface="Tahoma" pitchFamily="34" charset="0"/>
              </a:rPr>
              <a:t>Play</a:t>
            </a: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 interactive games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Characteristic</a:t>
            </a:r>
            <a:r>
              <a:rPr lang="zh-CN" altLang="en-US" sz="2000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：</a:t>
            </a:r>
            <a:endParaRPr lang="en-US" altLang="zh-CN" sz="2000" dirty="0">
              <a:solidFill>
                <a:schemeClr val="tx1"/>
              </a:solidFill>
              <a:ea typeface="微软雅黑" pitchFamily="34" charset="-122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Not know each other initially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Share mutual interest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Close geographically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b="1" dirty="0">
                <a:solidFill>
                  <a:srgbClr val="FF0000"/>
                </a:solidFill>
                <a:ea typeface="微软雅黑" pitchFamily="34" charset="-122"/>
                <a:cs typeface="Tahoma" pitchFamily="34" charset="0"/>
              </a:rPr>
              <a:t>No convenient way to interact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dirty="0">
              <a:solidFill>
                <a:schemeClr val="tx1"/>
              </a:solidFill>
              <a:ea typeface="微软雅黑" pitchFamily="34" charset="-122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dirty="0">
              <a:solidFill>
                <a:schemeClr val="tx1"/>
              </a:solidFill>
              <a:ea typeface="微软雅黑" pitchFamily="34" charset="-122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pic>
        <p:nvPicPr>
          <p:cNvPr id="14" name="图片 13" descr="www_tu169_cn_200909040757341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214422"/>
            <a:ext cx="1912937" cy="2869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 descr="Mall%20of%20Americ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411008"/>
            <a:ext cx="278608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Geo-Social Networks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7" name="图片 16" descr="socialNetworkArt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图片 8" descr="social-networkin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25" y="4714875"/>
            <a:ext cx="24288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714500" y="-71438"/>
            <a:ext cx="7429500" cy="10445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Mobile Social Networks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Current  Mobile  Social  Networks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Twitter, </a:t>
            </a:r>
            <a:r>
              <a:rPr lang="en-US" altLang="zh-CN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JuiceCaster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(US),  </a:t>
            </a:r>
            <a:r>
              <a:rPr lang="en-US" altLang="zh-CN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MocoSpace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(Japan) and QQ(China)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FourSquare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, Bright-Kite, Fon11, Loopt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Rely on centralized servers and the Internet or cellular networking access, which will </a:t>
            </a: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incur certain cost 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to end-users </a:t>
            </a: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and may not always be available</a:t>
            </a: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Location techniques like GPS, or hotspot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trilateration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 and appropriate devices are required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Difficult for indoor use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What if the infrastructure is unavailable……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Disaster scenarios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Wilderness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In a basement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……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pic>
        <p:nvPicPr>
          <p:cNvPr id="9" name="Picture 2" descr="D:\开题\community.jpg"/>
          <p:cNvPicPr>
            <a:picLocks noChangeAspect="1" noChangeArrowheads="1"/>
          </p:cNvPicPr>
          <p:nvPr/>
        </p:nvPicPr>
        <p:blipFill>
          <a:blip r:embed="rId3" cstate="print">
            <a:lum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62" t="3125" b="5208"/>
          <a:stretch>
            <a:fillRect/>
          </a:stretch>
        </p:blipFill>
        <p:spPr bwMode="auto">
          <a:xfrm>
            <a:off x="285686" y="91472"/>
            <a:ext cx="1332927" cy="79809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 descr="news_080522_mxq_tx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429000"/>
            <a:ext cx="2094879" cy="150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 descr="20081209_3cc149a409fb3cb0e72aZMZhGEPNpU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572008"/>
            <a:ext cx="2214578" cy="1660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428750"/>
            <a:ext cx="9144000" cy="2214563"/>
          </a:xfrm>
          <a:prstGeom prst="rect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00375" y="1643063"/>
            <a:ext cx="5637213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60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WiFace</a:t>
            </a: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1" name="图片 10" descr="social-networking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3" y="1500174"/>
            <a:ext cx="285751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Solution: 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 geo-social networking system on ordinary mobile devices, which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ea typeface="微软雅黑" pitchFamily="34" charset="-122"/>
                <a:cs typeface="Tahoma" pitchFamily="34" charset="0"/>
              </a:rPr>
              <a:t>works when some of the users can access to the cloud component, and also can work efficiently without any networking infrastructure or GPS module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b="1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Two components: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b="1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MoNet</a:t>
            </a: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: Mobile Ad Hoc network platform 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based on personal mobile devices.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Multi-hop based on </a:t>
            </a:r>
            <a:r>
              <a:rPr lang="en-US" altLang="zh-CN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Wi-Fi</a:t>
            </a: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 can be constructed easily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The limited multi-hop coverage implies that the end-users are not far away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altLang="zh-CN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b="1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WiFace: Secure distributed </a:t>
            </a:r>
            <a:r>
              <a:rPr lang="en-US" altLang="zh-CN" sz="2000" b="1" dirty="0" err="1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geosocial</a:t>
            </a:r>
            <a:r>
              <a:rPr lang="en-US" altLang="zh-CN" sz="2000" b="1" dirty="0">
                <a:solidFill>
                  <a:schemeClr val="tx1"/>
                </a:solidFill>
                <a:ea typeface="微软雅黑" pitchFamily="34" charset="-122"/>
                <a:cs typeface="Tahoma" pitchFamily="34" charset="0"/>
              </a:rPr>
              <a:t> networking application</a:t>
            </a:r>
            <a:endParaRPr lang="en-US" altLang="zh-CN" sz="2000" dirty="0">
              <a:solidFill>
                <a:schemeClr val="tx1"/>
              </a:solidFill>
              <a:ea typeface="微软雅黑" pitchFamily="34" charset="-122"/>
              <a:cs typeface="Tahoma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Supports common social networking activities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Also offers efficient content sharing and special co-located services (like broadcasting notices or querying the location-based information. )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Can be used in both indoor and outdoor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Can work with and without infrastructure.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Applications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 lot of potential applications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GSN based on MANET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38" y="-30163"/>
            <a:ext cx="9215438" cy="6888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对角圆角矩形 11"/>
          <p:cNvSpPr/>
          <p:nvPr/>
        </p:nvSpPr>
        <p:spPr>
          <a:xfrm flipH="1">
            <a:off x="142843" y="975724"/>
            <a:ext cx="8936151" cy="5763587"/>
          </a:xfrm>
          <a:prstGeom prst="round2DiagRect">
            <a:avLst>
              <a:gd name="adj1" fmla="val 16637"/>
              <a:gd name="adj2" fmla="val 0"/>
            </a:avLst>
          </a:prstGeom>
          <a:solidFill>
            <a:schemeClr val="bg1"/>
          </a:solidFill>
          <a:ln w="1524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brightRoom" dir="t"/>
          </a:scene3d>
          <a:sp3d prstMaterial="softEdg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A Secure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GeoSocial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 networking System Using </a:t>
            </a:r>
            <a:r>
              <a:rPr lang="en-US" altLang="zh-CN" sz="2000" dirty="0" err="1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WiFi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-based Multi-hop MANET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Find the users and make friends with people nearby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Update Statuses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Share blogs, feeling, news, photo, video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Chat with friends nearby for free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  <a:cs typeface="Tahoma" pitchFamily="34" charset="0"/>
              </a:rPr>
              <a:t>Broadcast notices or advertisements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en-US" altLang="zh-CN" sz="2000" dirty="0">
              <a:solidFill>
                <a:schemeClr val="tx1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714500" y="0"/>
            <a:ext cx="7429500" cy="10445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WiFace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 descr="socialNetworkArt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t="18750" b="22916"/>
          <a:stretch>
            <a:fillRect/>
          </a:stretch>
        </p:blipFill>
        <p:spPr>
          <a:xfrm rot="21131110">
            <a:off x="56170" y="195723"/>
            <a:ext cx="1387299" cy="928694"/>
          </a:xfrm>
          <a:prstGeom prst="round2DiagRect">
            <a:avLst>
              <a:gd name="adj1" fmla="val 50000"/>
              <a:gd name="adj2" fmla="val 0"/>
            </a:avLst>
          </a:prstGeom>
          <a:ln w="1016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246" name="组合 16"/>
          <p:cNvGrpSpPr>
            <a:grpSpLocks/>
          </p:cNvGrpSpPr>
          <p:nvPr/>
        </p:nvGrpSpPr>
        <p:grpSpPr bwMode="auto">
          <a:xfrm>
            <a:off x="2286000" y="3429000"/>
            <a:ext cx="6072188" cy="2876550"/>
            <a:chOff x="571472" y="1857364"/>
            <a:chExt cx="7929602" cy="4162436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662688" y="1905605"/>
              <a:ext cx="7772047" cy="411419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274320" indent="-274320"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defRPr/>
              </a:pPr>
              <a:r>
                <a:rPr lang="en-US" altLang="zh-CN" sz="2400" dirty="0" err="1">
                  <a:latin typeface="微软雅黑" pitchFamily="34" charset="-122"/>
                  <a:ea typeface="微软雅黑" pitchFamily="34" charset="-122"/>
                  <a:cs typeface="+mn-cs"/>
                </a:rPr>
                <a:t>Wiface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  <a:cs typeface="+mn-cs"/>
              </a:endParaRPr>
            </a:p>
            <a:p>
              <a:pPr marL="274320" indent="-274320"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Char char=""/>
                <a:defRPr/>
              </a:pPr>
              <a:endParaRPr lang="en-US" altLang="zh-CN" sz="2400" dirty="0"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pic>
          <p:nvPicPr>
            <p:cNvPr id="11" name="Picture 4" descr="Welc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1928802"/>
              <a:ext cx="2286000" cy="304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3" name="Picture 5" descr="Hom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43372" y="1857364"/>
              <a:ext cx="2286000" cy="304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4" name="Picture 6" descr="Chatti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0298" y="2857496"/>
              <a:ext cx="2286000" cy="304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5" name="Picture 7" descr="View Frien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15074" y="2643182"/>
              <a:ext cx="2286000" cy="304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14196</TotalTime>
  <Words>1306</Words>
  <Application>Microsoft Office PowerPoint</Application>
  <PresentationFormat>全屏显示(4:3)</PresentationFormat>
  <Paragraphs>215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微软雅黑</vt:lpstr>
      <vt:lpstr>Calibri</vt:lpstr>
      <vt:lpstr>Tahoma</vt:lpstr>
      <vt:lpstr>Wingdings 2</vt:lpstr>
      <vt:lpstr>宋体</vt:lpstr>
      <vt:lpstr>Office 主题</vt:lpstr>
      <vt:lpstr>WiFace: A Secure GeoSocial Networking System Using WiFi-based Multi-hop MANET</vt:lpstr>
      <vt:lpstr>幻灯片 2</vt:lpstr>
      <vt:lpstr>Introduction</vt:lpstr>
      <vt:lpstr>幻灯片 4</vt:lpstr>
      <vt:lpstr>幻灯片 5</vt:lpstr>
      <vt:lpstr>幻灯片 6</vt:lpstr>
      <vt:lpstr>WiFace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Architecture &amp; Design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Experiments &amp; Evaluation</vt:lpstr>
      <vt:lpstr>幻灯片 28</vt:lpstr>
      <vt:lpstr>幻灯片 29</vt:lpstr>
      <vt:lpstr>幻灯片 30</vt:lpstr>
      <vt:lpstr>幻灯片 31</vt:lpstr>
      <vt:lpstr>幻灯片 32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model and</dc:title>
  <dc:creator>starfish</dc:creator>
  <cp:lastModifiedBy>starfish</cp:lastModifiedBy>
  <cp:revision>553</cp:revision>
  <dcterms:created xsi:type="dcterms:W3CDTF">2010-01-06T12:56:51Z</dcterms:created>
  <dcterms:modified xsi:type="dcterms:W3CDTF">2010-06-15T03:53:53Z</dcterms:modified>
</cp:coreProperties>
</file>