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8"/>
  </p:notesMasterIdLst>
  <p:sldIdLst>
    <p:sldId id="256" r:id="rId2"/>
    <p:sldId id="290" r:id="rId3"/>
    <p:sldId id="276" r:id="rId4"/>
    <p:sldId id="277" r:id="rId5"/>
    <p:sldId id="278" r:id="rId6"/>
    <p:sldId id="286" r:id="rId7"/>
    <p:sldId id="279" r:id="rId8"/>
    <p:sldId id="280" r:id="rId9"/>
    <p:sldId id="281" r:id="rId10"/>
    <p:sldId id="282" r:id="rId11"/>
    <p:sldId id="283" r:id="rId12"/>
    <p:sldId id="287" r:id="rId13"/>
    <p:sldId id="284" r:id="rId14"/>
    <p:sldId id="288" r:id="rId15"/>
    <p:sldId id="28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322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05797-839C-44E7-8699-8A0E0DD53C8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817A3-1986-4CDF-B7F0-DA9746D8C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17A3-1986-4CDF-B7F0-DA9746D8CE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E5B778-1556-43F3-A74F-65435EE0F97A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5704B5-83FF-489F-9FC2-2268E578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WhereStore</a:t>
            </a:r>
            <a:r>
              <a:rPr lang="en-US" i="1" dirty="0" smtClean="0"/>
              <a:t>: </a:t>
            </a:r>
            <a:r>
              <a:rPr lang="en-US" dirty="0" smtClean="0"/>
              <a:t>Location-based Data Storage for Mobile Devices Interacting with the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8305800" cy="2286000"/>
          </a:xfrm>
        </p:spPr>
        <p:txBody>
          <a:bodyPr/>
          <a:lstStyle/>
          <a:p>
            <a:r>
              <a:rPr lang="en-US" dirty="0" smtClean="0"/>
              <a:t>Patrick Stuedi, Iqbal Mohomed, Doug Terry</a:t>
            </a:r>
          </a:p>
          <a:p>
            <a:r>
              <a:rPr lang="en-US" dirty="0" smtClean="0"/>
              <a:t>Microsoft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" y="1981200"/>
            <a:ext cx="7400925" cy="369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/>
          <p:cNvSpPr/>
          <p:nvPr/>
        </p:nvSpPr>
        <p:spPr>
          <a:xfrm>
            <a:off x="5257800" y="4038597"/>
            <a:ext cx="1905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Synchronizing with the cloud using Cimbiosys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050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098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58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06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2954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9050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858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2954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002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2098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09600" y="4571997"/>
            <a:ext cx="1905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609600" y="4038597"/>
            <a:ext cx="19050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Partial Replication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Platform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340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6388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9436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62484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65532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858000" y="52577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6388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9436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2484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5532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858000" y="49529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3340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6388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9436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2484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5532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858000" y="4648197"/>
            <a:ext cx="228600" cy="228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257800" y="4571997"/>
            <a:ext cx="19050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257800" y="4038597"/>
            <a:ext cx="19050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Partial Replication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Platform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6" name="Flowchart: Document 55"/>
          <p:cNvSpPr/>
          <p:nvPr/>
        </p:nvSpPr>
        <p:spPr>
          <a:xfrm>
            <a:off x="1371600" y="3428997"/>
            <a:ext cx="304800" cy="3048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1409700" y="3923503"/>
            <a:ext cx="228600" cy="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143000" y="312122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Filter</a:t>
            </a:r>
            <a:endParaRPr lang="en-US" sz="1400" dirty="0"/>
          </a:p>
        </p:txBody>
      </p:sp>
      <p:cxnSp>
        <p:nvCxnSpPr>
          <p:cNvPr id="67" name="Straight Arrow Connector 66"/>
          <p:cNvCxnSpPr>
            <a:stCxn id="34" idx="3"/>
            <a:endCxn id="54" idx="1"/>
          </p:cNvCxnSpPr>
          <p:nvPr/>
        </p:nvCxnSpPr>
        <p:spPr>
          <a:xfrm>
            <a:off x="2514600" y="4267197"/>
            <a:ext cx="274320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514600" y="395942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Synchronization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-36610" y="4913409"/>
            <a:ext cx="990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 rot="5400000">
            <a:off x="6821388" y="4913410"/>
            <a:ext cx="990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79" name="Rounded Rectangle 78"/>
          <p:cNvSpPr/>
          <p:nvPr/>
        </p:nvSpPr>
        <p:spPr>
          <a:xfrm>
            <a:off x="5334000" y="3323489"/>
            <a:ext cx="228600" cy="1055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685800" y="4073766"/>
            <a:ext cx="1752600" cy="386862"/>
            <a:chOff x="2743200" y="3616569"/>
            <a:chExt cx="1752600" cy="386862"/>
          </a:xfrm>
        </p:grpSpPr>
        <p:sp>
          <p:nvSpPr>
            <p:cNvPr id="71" name="Rounded Rectangle 70"/>
            <p:cNvSpPr/>
            <p:nvPr/>
          </p:nvSpPr>
          <p:spPr>
            <a:xfrm>
              <a:off x="33528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9624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2672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7432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0480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3528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39624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7432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6576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2672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334000" y="4073766"/>
            <a:ext cx="1752600" cy="386862"/>
            <a:chOff x="7315200" y="3616569"/>
            <a:chExt cx="1752600" cy="386862"/>
          </a:xfrm>
        </p:grpSpPr>
        <p:sp>
          <p:nvSpPr>
            <p:cNvPr id="109" name="Rounded Rectangle 108"/>
            <p:cNvSpPr/>
            <p:nvPr/>
          </p:nvSpPr>
          <p:spPr>
            <a:xfrm>
              <a:off x="73152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6200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79248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82296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85344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8839200" y="3897923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73152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76200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79248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82296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85344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8839200" y="3757246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73152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6200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79248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82296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85344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8839200" y="3616569"/>
              <a:ext cx="228600" cy="1055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Line Callout 1 130"/>
          <p:cNvSpPr/>
          <p:nvPr/>
        </p:nvSpPr>
        <p:spPr>
          <a:xfrm>
            <a:off x="6324600" y="2743197"/>
            <a:ext cx="1752600" cy="457200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groups : set&lt;string&gt;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priority: </a:t>
            </a:r>
            <a:r>
              <a:rPr lang="en-US" sz="1200" dirty="0" err="1" smtClean="0">
                <a:solidFill>
                  <a:schemeClr val="tx1"/>
                </a:solidFill>
              </a:rPr>
              <a:t>int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477000" y="4038597"/>
            <a:ext cx="685800" cy="457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257800" y="4038597"/>
            <a:ext cx="1905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4" name="Line Callout 1 133"/>
          <p:cNvSpPr/>
          <p:nvPr/>
        </p:nvSpPr>
        <p:spPr>
          <a:xfrm>
            <a:off x="6629400" y="3428997"/>
            <a:ext cx="914400" cy="304800"/>
          </a:xfrm>
          <a:prstGeom prst="borderCallout1">
            <a:avLst>
              <a:gd name="adj1" fmla="val 18750"/>
              <a:gd name="adj2" fmla="val -8333"/>
              <a:gd name="adj3" fmla="val 180357"/>
              <a:gd name="adj4" fmla="val -3833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new </a:t>
            </a:r>
            <a:r>
              <a:rPr lang="en-US" sz="1200" dirty="0" err="1" smtClean="0">
                <a:solidFill>
                  <a:schemeClr val="tx1"/>
                </a:solidFill>
              </a:rPr>
              <a:t>york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5" name="Line Callout 1 134"/>
          <p:cNvSpPr/>
          <p:nvPr/>
        </p:nvSpPr>
        <p:spPr>
          <a:xfrm>
            <a:off x="7772400" y="4114797"/>
            <a:ext cx="1066800" cy="381000"/>
          </a:xfrm>
          <a:prstGeom prst="borderCallout1">
            <a:avLst>
              <a:gd name="adj1" fmla="val 18750"/>
              <a:gd name="adj2" fmla="val -8333"/>
              <a:gd name="adj3" fmla="val 65153"/>
              <a:gd name="adj4" fmla="val -6641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reviews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7" name="Line Callout 1 136"/>
          <p:cNvSpPr/>
          <p:nvPr/>
        </p:nvSpPr>
        <p:spPr>
          <a:xfrm>
            <a:off x="2362200" y="2438400"/>
            <a:ext cx="2514600" cy="457200"/>
          </a:xfrm>
          <a:prstGeom prst="borderCallout1">
            <a:avLst>
              <a:gd name="adj1" fmla="val 18750"/>
              <a:gd name="adj2" fmla="val -8333"/>
              <a:gd name="adj3" fmla="val 237500"/>
              <a:gd name="adj4" fmla="val -232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groups.include</a:t>
            </a:r>
            <a:r>
              <a:rPr lang="en-US" sz="1200" dirty="0" smtClean="0">
                <a:solidFill>
                  <a:schemeClr val="tx1"/>
                </a:solidFill>
              </a:rPr>
              <a:t>(“new </a:t>
            </a:r>
            <a:r>
              <a:rPr lang="en-US" sz="1200" dirty="0" err="1" smtClean="0">
                <a:solidFill>
                  <a:schemeClr val="tx1"/>
                </a:solidFill>
              </a:rPr>
              <a:t>york</a:t>
            </a:r>
            <a:r>
              <a:rPr lang="en-US" sz="1200" dirty="0" smtClean="0">
                <a:solidFill>
                  <a:schemeClr val="tx1"/>
                </a:solidFill>
              </a:rPr>
              <a:t>”)  AND </a:t>
            </a:r>
            <a:r>
              <a:rPr lang="en-US" sz="1200" dirty="0" err="1" smtClean="0">
                <a:solidFill>
                  <a:schemeClr val="tx1"/>
                </a:solidFill>
              </a:rPr>
              <a:t>groups.include</a:t>
            </a:r>
            <a:r>
              <a:rPr lang="en-US" sz="1200" dirty="0" smtClean="0">
                <a:solidFill>
                  <a:schemeClr val="tx1"/>
                </a:solidFill>
              </a:rPr>
              <a:t>(“reviews”)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8" name="Left Bracket 137"/>
          <p:cNvSpPr/>
          <p:nvPr/>
        </p:nvSpPr>
        <p:spPr>
          <a:xfrm rot="16200000">
            <a:off x="1524000" y="4800600"/>
            <a:ext cx="76200" cy="2057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Left Bracket 138"/>
          <p:cNvSpPr/>
          <p:nvPr/>
        </p:nvSpPr>
        <p:spPr>
          <a:xfrm rot="16200000">
            <a:off x="6172200" y="4800600"/>
            <a:ext cx="76200" cy="2057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533400" y="58674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Phone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5181600" y="58674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Cloud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54" grpId="0" uiExpand="1" build="allAtOnce" animBg="1"/>
      <p:bldP spid="79" grpId="1" animBg="1"/>
      <p:bldP spid="131" grpId="0" animBg="1"/>
      <p:bldP spid="132" grpId="0" animBg="1"/>
      <p:bldP spid="133" grpId="0" animBg="1"/>
      <p:bldP spid="134" grpId="0" animBg="1"/>
      <p:bldP spid="135" grpId="0" animBg="1"/>
      <p:bldP spid="1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i="1" dirty="0" err="1" smtClean="0"/>
              <a:t>WhereStore</a:t>
            </a:r>
            <a:r>
              <a:rPr lang="en-US" dirty="0" smtClean="0"/>
              <a:t> creates the filter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82297"/>
            <a:ext cx="4114800" cy="431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399" y="2057400"/>
            <a:ext cx="4114800" cy="434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cision 7"/>
          <p:cNvSpPr/>
          <p:nvPr/>
        </p:nvSpPr>
        <p:spPr>
          <a:xfrm>
            <a:off x="6248400" y="3810000"/>
            <a:ext cx="682388" cy="4572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77743" y="4027715"/>
            <a:ext cx="9940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Document 10"/>
          <p:cNvSpPr/>
          <p:nvPr/>
        </p:nvSpPr>
        <p:spPr>
          <a:xfrm>
            <a:off x="8001000" y="3810000"/>
            <a:ext cx="533400" cy="5334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69971" y="4038600"/>
            <a:ext cx="1524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114947" y="3258683"/>
            <a:ext cx="948645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43600" y="2209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Location Prediction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505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Config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smtClean="0"/>
              <a:t>File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3657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Filter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533400" y="2286000"/>
            <a:ext cx="4114800" cy="11430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" y="3581400"/>
            <a:ext cx="4114800" cy="1219200"/>
          </a:xfrm>
          <a:prstGeom prst="rect">
            <a:avLst/>
          </a:prstGeom>
          <a:solidFill>
            <a:srgbClr val="00B05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3400" y="4953000"/>
            <a:ext cx="4114800" cy="1143000"/>
          </a:xfrm>
          <a:prstGeom prst="rect">
            <a:avLst/>
          </a:prstGeom>
          <a:solidFill>
            <a:srgbClr val="00B0F0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Managing Location Data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StarTrack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Framework and infrastructure for managing user’s track data</a:t>
            </a:r>
          </a:p>
          <a:p>
            <a:pPr lvl="1"/>
            <a:r>
              <a:rPr lang="en-US" dirty="0" smtClean="0"/>
              <a:t>Track: Time-ordered sequence of location readings</a:t>
            </a:r>
          </a:p>
          <a:p>
            <a:r>
              <a:rPr lang="en-US" dirty="0" err="1" smtClean="0"/>
              <a:t>StarTrack</a:t>
            </a:r>
            <a:r>
              <a:rPr lang="en-US" dirty="0" smtClean="0"/>
              <a:t> API:</a:t>
            </a:r>
          </a:p>
          <a:p>
            <a:pPr lvl="1"/>
            <a:r>
              <a:rPr lang="en-US" dirty="0" smtClean="0"/>
              <a:t>Operations on tracks: store, manipulate, compare, query, …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28A0092B-C50C-407e-A947-70E740481C1C">
                <a14:useLocalDpi xmlns=""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49737"/>
            <a:ext cx="2809223" cy="2451063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5943340" y="4091766"/>
            <a:ext cx="1984881" cy="113050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508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002" tIns="32001" rIns="64002" bIns="32001"/>
          <a:lstStyle/>
          <a:p>
            <a:pPr>
              <a:defRPr/>
            </a:pP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982502" y="4685279"/>
            <a:ext cx="713719" cy="44219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4002" tIns="32001" rIns="64002" bIns="32001"/>
          <a:lstStyle/>
          <a:p>
            <a:pPr algn="ctr">
              <a:defRPr/>
            </a:pPr>
            <a:r>
              <a:rPr lang="en-US" sz="1050" dirty="0">
                <a:latin typeface="Arial" pitchFamily="34" charset="0"/>
                <a:ea typeface="ＭＳ Ｐゴシック" pitchFamily="18" charset="-128"/>
                <a:cs typeface="Arial" pitchFamily="34" charset="0"/>
              </a:rPr>
              <a:t>Location Manager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183394" y="4685279"/>
            <a:ext cx="713719" cy="442191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4002" tIns="32001" rIns="64002" bIns="32001"/>
          <a:lstStyle/>
          <a:p>
            <a:pPr algn="ctr">
              <a:defRPr/>
            </a:pPr>
            <a:r>
              <a:rPr lang="en-US" sz="1050" dirty="0">
                <a:latin typeface="Arial" pitchFamily="34" charset="0"/>
                <a:ea typeface="ＭＳ Ｐゴシック" pitchFamily="18" charset="-128"/>
                <a:cs typeface="Arial" pitchFamily="34" charset="0"/>
              </a:rPr>
              <a:t>StarTrack Client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384782" y="4198339"/>
            <a:ext cx="1105218" cy="313832"/>
          </a:xfrm>
          <a:prstGeom prst="ellipse">
            <a:avLst/>
          </a:prstGeom>
          <a:solidFill>
            <a:schemeClr val="accent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4002" tIns="32001" rIns="64002" bIns="32001"/>
          <a:lstStyle/>
          <a:p>
            <a:pPr algn="ctr">
              <a:defRPr/>
            </a:pPr>
            <a:r>
              <a:rPr lang="en-US" sz="1050" dirty="0">
                <a:latin typeface="Arial" pitchFamily="34" charset="0"/>
                <a:ea typeface="ＭＳ Ｐゴシック" pitchFamily="18" charset="-128"/>
                <a:cs typeface="Arial" pitchFamily="34" charset="0"/>
              </a:rPr>
              <a:t>Application</a:t>
            </a:r>
          </a:p>
        </p:txBody>
      </p:sp>
      <p:cxnSp>
        <p:nvCxnSpPr>
          <p:cNvPr id="10" name="Straight Connector 61"/>
          <p:cNvCxnSpPr>
            <a:cxnSpLocks noChangeShapeType="1"/>
          </p:cNvCxnSpPr>
          <p:nvPr/>
        </p:nvCxnSpPr>
        <p:spPr bwMode="auto">
          <a:xfrm>
            <a:off x="6070080" y="4589893"/>
            <a:ext cx="1729253" cy="589"/>
          </a:xfrm>
          <a:prstGeom prst="line">
            <a:avLst/>
          </a:prstGeom>
          <a:noFill/>
          <a:ln w="571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" name="Straight Connector 75"/>
          <p:cNvCxnSpPr>
            <a:cxnSpLocks noChangeShapeType="1"/>
          </p:cNvCxnSpPr>
          <p:nvPr/>
        </p:nvCxnSpPr>
        <p:spPr bwMode="auto">
          <a:xfrm rot="10800000" flipV="1">
            <a:off x="4848210" y="4854852"/>
            <a:ext cx="528022" cy="68801"/>
          </a:xfrm>
          <a:prstGeom prst="line">
            <a:avLst/>
          </a:prstGeom>
          <a:noFill/>
          <a:ln w="5715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7537260" y="4372036"/>
            <a:ext cx="372091" cy="30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b="1">
                <a:latin typeface="Candara" pitchFamily="34" charset="0"/>
              </a:rPr>
              <a:t>API</a:t>
            </a:r>
          </a:p>
        </p:txBody>
      </p:sp>
      <p:pic>
        <p:nvPicPr>
          <p:cNvPr id="20" name="Picture 39" descr="C:\Users\mayah\AppData\Local\Microsoft\Windows\Temporary Internet Files\Content.IE5\7EHIJR16\MCj043163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6230" y="4459179"/>
            <a:ext cx="579998" cy="63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36"/>
          <p:cNvGrpSpPr>
            <a:grpSpLocks/>
          </p:cNvGrpSpPr>
          <p:nvPr/>
        </p:nvGrpSpPr>
        <p:grpSpPr bwMode="auto">
          <a:xfrm>
            <a:off x="1520659" y="4471514"/>
            <a:ext cx="943571" cy="1102239"/>
            <a:chOff x="16992600" y="7288109"/>
            <a:chExt cx="2789238" cy="29718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16992600" y="7288109"/>
              <a:ext cx="2789238" cy="29718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  <a:effectLst>
              <a:outerShdw blurRad="508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4002" tIns="32001" rIns="64002" bIns="32001"/>
            <a:lstStyle/>
            <a:p>
              <a:pPr>
                <a:defRPr/>
              </a:pP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7333913" y="7807325"/>
              <a:ext cx="2106612" cy="1081088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64002" tIns="32001" rIns="64002" bIns="32001"/>
            <a:lstStyle/>
            <a:p>
              <a:pPr algn="ctr">
                <a:defRPr/>
              </a:pPr>
              <a:r>
                <a:rPr lang="en-US" sz="1050" dirty="0">
                  <a:latin typeface="Arial" pitchFamily="34" charset="0"/>
                  <a:ea typeface="ＭＳ Ｐゴシック" pitchFamily="18" charset="-128"/>
                  <a:cs typeface="Arial" pitchFamily="34" charset="0"/>
                </a:rPr>
                <a:t>StarTrack Server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7333913" y="9101138"/>
              <a:ext cx="2106612" cy="1057275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64002" tIns="32001" rIns="64002" bIns="32001"/>
            <a:lstStyle/>
            <a:p>
              <a:pPr algn="ctr">
                <a:defRPr/>
              </a:pPr>
              <a:r>
                <a:rPr lang="en-US" sz="1050" dirty="0">
                  <a:latin typeface="Arial" pitchFamily="34" charset="0"/>
                  <a:ea typeface="ＭＳ Ｐゴシック" pitchFamily="18" charset="-128"/>
                  <a:cs typeface="Arial" pitchFamily="34" charset="0"/>
                </a:rPr>
                <a:t>Track Database</a:t>
              </a:r>
            </a:p>
          </p:txBody>
        </p:sp>
      </p:grpSp>
      <p:cxnSp>
        <p:nvCxnSpPr>
          <p:cNvPr id="25" name="Straight Connector 77"/>
          <p:cNvCxnSpPr>
            <a:cxnSpLocks noChangeShapeType="1"/>
          </p:cNvCxnSpPr>
          <p:nvPr/>
        </p:nvCxnSpPr>
        <p:spPr bwMode="auto">
          <a:xfrm rot="10800000" flipV="1">
            <a:off x="3082986" y="4948001"/>
            <a:ext cx="1302614" cy="328697"/>
          </a:xfrm>
          <a:prstGeom prst="line">
            <a:avLst/>
          </a:prstGeom>
          <a:noFill/>
          <a:ln w="57150" algn="ctr">
            <a:solidFill>
              <a:schemeClr val="bg2"/>
            </a:solidFill>
            <a:round/>
            <a:headEnd/>
            <a:tailEnd/>
          </a:ln>
        </p:spPr>
      </p:cxnSp>
      <p:pic>
        <p:nvPicPr>
          <p:cNvPr id="26" name="Picture 65" descr="C:\Users\mayah\AppData\Local\Microsoft\Windows\Temporary Internet Files\Content.IE5\MMR3CDGM\MCj0435242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7544" y="4792450"/>
            <a:ext cx="438220" cy="95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Group 59"/>
          <p:cNvGrpSpPr/>
          <p:nvPr/>
        </p:nvGrpSpPr>
        <p:grpSpPr>
          <a:xfrm>
            <a:off x="4305793" y="4083650"/>
            <a:ext cx="627634" cy="1113748"/>
            <a:chOff x="4628243" y="1879373"/>
            <a:chExt cx="1886857" cy="2978150"/>
          </a:xfrm>
        </p:grpSpPr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4628243" y="1879373"/>
              <a:ext cx="1886857" cy="1831975"/>
            </a:xfrm>
            <a:custGeom>
              <a:avLst/>
              <a:gdLst/>
              <a:ahLst/>
              <a:cxnLst>
                <a:cxn ang="0">
                  <a:pos x="869" y="1154"/>
                </a:cxn>
                <a:cxn ang="0">
                  <a:pos x="949" y="1148"/>
                </a:cxn>
                <a:cxn ang="0">
                  <a:pos x="1028" y="1138"/>
                </a:cxn>
                <a:cxn ang="0">
                  <a:pos x="1105" y="1122"/>
                </a:cxn>
                <a:cxn ang="0">
                  <a:pos x="1180" y="1100"/>
                </a:cxn>
                <a:cxn ang="0">
                  <a:pos x="1251" y="1074"/>
                </a:cxn>
                <a:cxn ang="0">
                  <a:pos x="1318" y="1041"/>
                </a:cxn>
                <a:cxn ang="0">
                  <a:pos x="1379" y="1005"/>
                </a:cxn>
                <a:cxn ang="0">
                  <a:pos x="1466" y="943"/>
                </a:cxn>
                <a:cxn ang="0">
                  <a:pos x="1555" y="850"/>
                </a:cxn>
                <a:cxn ang="0">
                  <a:pos x="1618" y="745"/>
                </a:cxn>
                <a:cxn ang="0">
                  <a:pos x="1649" y="635"/>
                </a:cxn>
                <a:cxn ang="0">
                  <a:pos x="1649" y="521"/>
                </a:cxn>
                <a:cxn ang="0">
                  <a:pos x="1618" y="410"/>
                </a:cxn>
                <a:cxn ang="0">
                  <a:pos x="1555" y="305"/>
                </a:cxn>
                <a:cxn ang="0">
                  <a:pos x="1466" y="212"/>
                </a:cxn>
                <a:cxn ang="0">
                  <a:pos x="1379" y="149"/>
                </a:cxn>
                <a:cxn ang="0">
                  <a:pos x="1318" y="113"/>
                </a:cxn>
                <a:cxn ang="0">
                  <a:pos x="1251" y="81"/>
                </a:cxn>
                <a:cxn ang="0">
                  <a:pos x="1180" y="54"/>
                </a:cxn>
                <a:cxn ang="0">
                  <a:pos x="1105" y="33"/>
                </a:cxn>
                <a:cxn ang="0">
                  <a:pos x="1028" y="17"/>
                </a:cxn>
                <a:cxn ang="0">
                  <a:pos x="949" y="7"/>
                </a:cxn>
                <a:cxn ang="0">
                  <a:pos x="869" y="0"/>
                </a:cxn>
                <a:cxn ang="0">
                  <a:pos x="743" y="4"/>
                </a:cxn>
                <a:cxn ang="0">
                  <a:pos x="581" y="27"/>
                </a:cxn>
                <a:cxn ang="0">
                  <a:pos x="434" y="71"/>
                </a:cxn>
                <a:cxn ang="0">
                  <a:pos x="300" y="133"/>
                </a:cxn>
                <a:cxn ang="0">
                  <a:pos x="190" y="210"/>
                </a:cxn>
                <a:cxn ang="0">
                  <a:pos x="101" y="303"/>
                </a:cxn>
                <a:cxn ang="0">
                  <a:pos x="38" y="406"/>
                </a:cxn>
                <a:cxn ang="0">
                  <a:pos x="5" y="519"/>
                </a:cxn>
                <a:cxn ang="0">
                  <a:pos x="5" y="635"/>
                </a:cxn>
                <a:cxn ang="0">
                  <a:pos x="36" y="745"/>
                </a:cxn>
                <a:cxn ang="0">
                  <a:pos x="96" y="850"/>
                </a:cxn>
                <a:cxn ang="0">
                  <a:pos x="188" y="943"/>
                </a:cxn>
                <a:cxn ang="0">
                  <a:pos x="272" y="1005"/>
                </a:cxn>
                <a:cxn ang="0">
                  <a:pos x="335" y="1041"/>
                </a:cxn>
                <a:cxn ang="0">
                  <a:pos x="403" y="1074"/>
                </a:cxn>
                <a:cxn ang="0">
                  <a:pos x="473" y="1100"/>
                </a:cxn>
                <a:cxn ang="0">
                  <a:pos x="548" y="1122"/>
                </a:cxn>
                <a:cxn ang="0">
                  <a:pos x="626" y="1138"/>
                </a:cxn>
                <a:cxn ang="0">
                  <a:pos x="705" y="1148"/>
                </a:cxn>
                <a:cxn ang="0">
                  <a:pos x="785" y="1154"/>
                </a:cxn>
              </a:cxnLst>
              <a:rect l="0" t="0" r="r" b="b"/>
              <a:pathLst>
                <a:path w="1653" h="1154">
                  <a:moveTo>
                    <a:pt x="827" y="1154"/>
                  </a:moveTo>
                  <a:lnTo>
                    <a:pt x="869" y="1154"/>
                  </a:lnTo>
                  <a:lnTo>
                    <a:pt x="909" y="1151"/>
                  </a:lnTo>
                  <a:lnTo>
                    <a:pt x="949" y="1148"/>
                  </a:lnTo>
                  <a:lnTo>
                    <a:pt x="988" y="1143"/>
                  </a:lnTo>
                  <a:lnTo>
                    <a:pt x="1028" y="1138"/>
                  </a:lnTo>
                  <a:lnTo>
                    <a:pt x="1068" y="1130"/>
                  </a:lnTo>
                  <a:lnTo>
                    <a:pt x="1105" y="1122"/>
                  </a:lnTo>
                  <a:lnTo>
                    <a:pt x="1143" y="1112"/>
                  </a:lnTo>
                  <a:lnTo>
                    <a:pt x="1180" y="1100"/>
                  </a:lnTo>
                  <a:lnTo>
                    <a:pt x="1215" y="1087"/>
                  </a:lnTo>
                  <a:lnTo>
                    <a:pt x="1251" y="1074"/>
                  </a:lnTo>
                  <a:lnTo>
                    <a:pt x="1283" y="1058"/>
                  </a:lnTo>
                  <a:lnTo>
                    <a:pt x="1318" y="1041"/>
                  </a:lnTo>
                  <a:lnTo>
                    <a:pt x="1349" y="1025"/>
                  </a:lnTo>
                  <a:lnTo>
                    <a:pt x="1379" y="1005"/>
                  </a:lnTo>
                  <a:lnTo>
                    <a:pt x="1410" y="986"/>
                  </a:lnTo>
                  <a:lnTo>
                    <a:pt x="1466" y="943"/>
                  </a:lnTo>
                  <a:lnTo>
                    <a:pt x="1515" y="897"/>
                  </a:lnTo>
                  <a:lnTo>
                    <a:pt x="1555" y="850"/>
                  </a:lnTo>
                  <a:lnTo>
                    <a:pt x="1590" y="799"/>
                  </a:lnTo>
                  <a:lnTo>
                    <a:pt x="1618" y="745"/>
                  </a:lnTo>
                  <a:lnTo>
                    <a:pt x="1637" y="691"/>
                  </a:lnTo>
                  <a:lnTo>
                    <a:pt x="1649" y="635"/>
                  </a:lnTo>
                  <a:lnTo>
                    <a:pt x="1653" y="578"/>
                  </a:lnTo>
                  <a:lnTo>
                    <a:pt x="1649" y="521"/>
                  </a:lnTo>
                  <a:lnTo>
                    <a:pt x="1637" y="464"/>
                  </a:lnTo>
                  <a:lnTo>
                    <a:pt x="1618" y="410"/>
                  </a:lnTo>
                  <a:lnTo>
                    <a:pt x="1590" y="356"/>
                  </a:lnTo>
                  <a:lnTo>
                    <a:pt x="1555" y="305"/>
                  </a:lnTo>
                  <a:lnTo>
                    <a:pt x="1515" y="257"/>
                  </a:lnTo>
                  <a:lnTo>
                    <a:pt x="1466" y="212"/>
                  </a:lnTo>
                  <a:lnTo>
                    <a:pt x="1410" y="169"/>
                  </a:lnTo>
                  <a:lnTo>
                    <a:pt x="1379" y="149"/>
                  </a:lnTo>
                  <a:lnTo>
                    <a:pt x="1349" y="130"/>
                  </a:lnTo>
                  <a:lnTo>
                    <a:pt x="1318" y="113"/>
                  </a:lnTo>
                  <a:lnTo>
                    <a:pt x="1283" y="97"/>
                  </a:lnTo>
                  <a:lnTo>
                    <a:pt x="1251" y="81"/>
                  </a:lnTo>
                  <a:lnTo>
                    <a:pt x="1215" y="68"/>
                  </a:lnTo>
                  <a:lnTo>
                    <a:pt x="1180" y="54"/>
                  </a:lnTo>
                  <a:lnTo>
                    <a:pt x="1143" y="43"/>
                  </a:lnTo>
                  <a:lnTo>
                    <a:pt x="1105" y="33"/>
                  </a:lnTo>
                  <a:lnTo>
                    <a:pt x="1068" y="25"/>
                  </a:lnTo>
                  <a:lnTo>
                    <a:pt x="1028" y="17"/>
                  </a:lnTo>
                  <a:lnTo>
                    <a:pt x="988" y="12"/>
                  </a:lnTo>
                  <a:lnTo>
                    <a:pt x="949" y="7"/>
                  </a:lnTo>
                  <a:lnTo>
                    <a:pt x="909" y="4"/>
                  </a:lnTo>
                  <a:lnTo>
                    <a:pt x="869" y="0"/>
                  </a:lnTo>
                  <a:lnTo>
                    <a:pt x="827" y="0"/>
                  </a:lnTo>
                  <a:lnTo>
                    <a:pt x="743" y="4"/>
                  </a:lnTo>
                  <a:lnTo>
                    <a:pt x="661" y="12"/>
                  </a:lnTo>
                  <a:lnTo>
                    <a:pt x="581" y="27"/>
                  </a:lnTo>
                  <a:lnTo>
                    <a:pt x="506" y="46"/>
                  </a:lnTo>
                  <a:lnTo>
                    <a:pt x="434" y="71"/>
                  </a:lnTo>
                  <a:lnTo>
                    <a:pt x="366" y="99"/>
                  </a:lnTo>
                  <a:lnTo>
                    <a:pt x="300" y="133"/>
                  </a:lnTo>
                  <a:lnTo>
                    <a:pt x="242" y="169"/>
                  </a:lnTo>
                  <a:lnTo>
                    <a:pt x="190" y="210"/>
                  </a:lnTo>
                  <a:lnTo>
                    <a:pt x="141" y="256"/>
                  </a:lnTo>
                  <a:lnTo>
                    <a:pt x="101" y="303"/>
                  </a:lnTo>
                  <a:lnTo>
                    <a:pt x="66" y="354"/>
                  </a:lnTo>
                  <a:lnTo>
                    <a:pt x="38" y="406"/>
                  </a:lnTo>
                  <a:lnTo>
                    <a:pt x="17" y="462"/>
                  </a:lnTo>
                  <a:lnTo>
                    <a:pt x="5" y="519"/>
                  </a:lnTo>
                  <a:lnTo>
                    <a:pt x="0" y="578"/>
                  </a:lnTo>
                  <a:lnTo>
                    <a:pt x="5" y="635"/>
                  </a:lnTo>
                  <a:lnTo>
                    <a:pt x="17" y="691"/>
                  </a:lnTo>
                  <a:lnTo>
                    <a:pt x="36" y="745"/>
                  </a:lnTo>
                  <a:lnTo>
                    <a:pt x="64" y="799"/>
                  </a:lnTo>
                  <a:lnTo>
                    <a:pt x="96" y="850"/>
                  </a:lnTo>
                  <a:lnTo>
                    <a:pt x="139" y="897"/>
                  </a:lnTo>
                  <a:lnTo>
                    <a:pt x="188" y="943"/>
                  </a:lnTo>
                  <a:lnTo>
                    <a:pt x="242" y="986"/>
                  </a:lnTo>
                  <a:lnTo>
                    <a:pt x="272" y="1005"/>
                  </a:lnTo>
                  <a:lnTo>
                    <a:pt x="302" y="1025"/>
                  </a:lnTo>
                  <a:lnTo>
                    <a:pt x="335" y="1041"/>
                  </a:lnTo>
                  <a:lnTo>
                    <a:pt x="368" y="1058"/>
                  </a:lnTo>
                  <a:lnTo>
                    <a:pt x="403" y="1074"/>
                  </a:lnTo>
                  <a:lnTo>
                    <a:pt x="438" y="1087"/>
                  </a:lnTo>
                  <a:lnTo>
                    <a:pt x="473" y="1100"/>
                  </a:lnTo>
                  <a:lnTo>
                    <a:pt x="511" y="1112"/>
                  </a:lnTo>
                  <a:lnTo>
                    <a:pt x="548" y="1122"/>
                  </a:lnTo>
                  <a:lnTo>
                    <a:pt x="586" y="1130"/>
                  </a:lnTo>
                  <a:lnTo>
                    <a:pt x="626" y="1138"/>
                  </a:lnTo>
                  <a:lnTo>
                    <a:pt x="665" y="1143"/>
                  </a:lnTo>
                  <a:lnTo>
                    <a:pt x="705" y="1148"/>
                  </a:lnTo>
                  <a:lnTo>
                    <a:pt x="745" y="1151"/>
                  </a:lnTo>
                  <a:lnTo>
                    <a:pt x="785" y="1154"/>
                  </a:lnTo>
                  <a:lnTo>
                    <a:pt x="827" y="1154"/>
                  </a:lnTo>
                  <a:close/>
                </a:path>
              </a:pathLst>
            </a:custGeom>
            <a:solidFill>
              <a:srgbClr val="FFFFFF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665911" y="1915885"/>
              <a:ext cx="1812661" cy="1758950"/>
            </a:xfrm>
            <a:custGeom>
              <a:avLst/>
              <a:gdLst/>
              <a:ahLst/>
              <a:cxnLst>
                <a:cxn ang="0">
                  <a:pos x="5" y="500"/>
                </a:cxn>
                <a:cxn ang="0">
                  <a:pos x="33" y="393"/>
                </a:cxn>
                <a:cxn ang="0">
                  <a:pos x="94" y="293"/>
                </a:cxn>
                <a:cxn ang="0">
                  <a:pos x="178" y="203"/>
                </a:cxn>
                <a:cxn ang="0">
                  <a:pos x="260" y="143"/>
                </a:cxn>
                <a:cxn ang="0">
                  <a:pos x="321" y="108"/>
                </a:cxn>
                <a:cxn ang="0">
                  <a:pos x="387" y="79"/>
                </a:cxn>
                <a:cxn ang="0">
                  <a:pos x="454" y="53"/>
                </a:cxn>
                <a:cxn ang="0">
                  <a:pos x="525" y="33"/>
                </a:cxn>
                <a:cxn ang="0">
                  <a:pos x="600" y="17"/>
                </a:cxn>
                <a:cxn ang="0">
                  <a:pos x="677" y="7"/>
                </a:cxn>
                <a:cxn ang="0">
                  <a:pos x="754" y="0"/>
                </a:cxn>
                <a:cxn ang="0">
                  <a:pos x="834" y="0"/>
                </a:cxn>
                <a:cxn ang="0">
                  <a:pos x="911" y="7"/>
                </a:cxn>
                <a:cxn ang="0">
                  <a:pos x="986" y="17"/>
                </a:cxn>
                <a:cxn ang="0">
                  <a:pos x="1061" y="33"/>
                </a:cxn>
                <a:cxn ang="0">
                  <a:pos x="1131" y="53"/>
                </a:cxn>
                <a:cxn ang="0">
                  <a:pos x="1199" y="79"/>
                </a:cxn>
                <a:cxn ang="0">
                  <a:pos x="1264" y="108"/>
                </a:cxn>
                <a:cxn ang="0">
                  <a:pos x="1325" y="143"/>
                </a:cxn>
                <a:cxn ang="0">
                  <a:pos x="1407" y="203"/>
                </a:cxn>
                <a:cxn ang="0">
                  <a:pos x="1494" y="293"/>
                </a:cxn>
                <a:cxn ang="0">
                  <a:pos x="1552" y="393"/>
                </a:cxn>
                <a:cxn ang="0">
                  <a:pos x="1583" y="500"/>
                </a:cxn>
                <a:cxn ang="0">
                  <a:pos x="1583" y="611"/>
                </a:cxn>
                <a:cxn ang="0">
                  <a:pos x="1552" y="719"/>
                </a:cxn>
                <a:cxn ang="0">
                  <a:pos x="1492" y="819"/>
                </a:cxn>
                <a:cxn ang="0">
                  <a:pos x="1407" y="907"/>
                </a:cxn>
                <a:cxn ang="0">
                  <a:pos x="1300" y="982"/>
                </a:cxn>
                <a:cxn ang="0">
                  <a:pos x="1171" y="1041"/>
                </a:cxn>
                <a:cxn ang="0">
                  <a:pos x="1030" y="1084"/>
                </a:cxn>
                <a:cxn ang="0">
                  <a:pos x="876" y="1105"/>
                </a:cxn>
                <a:cxn ang="0">
                  <a:pos x="754" y="1108"/>
                </a:cxn>
                <a:cxn ang="0">
                  <a:pos x="677" y="1102"/>
                </a:cxn>
                <a:cxn ang="0">
                  <a:pos x="600" y="1092"/>
                </a:cxn>
                <a:cxn ang="0">
                  <a:pos x="525" y="1076"/>
                </a:cxn>
                <a:cxn ang="0">
                  <a:pos x="454" y="1056"/>
                </a:cxn>
                <a:cxn ang="0">
                  <a:pos x="387" y="1030"/>
                </a:cxn>
                <a:cxn ang="0">
                  <a:pos x="321" y="1000"/>
                </a:cxn>
                <a:cxn ang="0">
                  <a:pos x="260" y="966"/>
                </a:cxn>
                <a:cxn ang="0">
                  <a:pos x="178" y="905"/>
                </a:cxn>
                <a:cxn ang="0">
                  <a:pos x="94" y="815"/>
                </a:cxn>
                <a:cxn ang="0">
                  <a:pos x="33" y="716"/>
                </a:cxn>
                <a:cxn ang="0">
                  <a:pos x="5" y="609"/>
                </a:cxn>
              </a:cxnLst>
              <a:rect l="0" t="0" r="r" b="b"/>
              <a:pathLst>
                <a:path w="1588" h="1108">
                  <a:moveTo>
                    <a:pt x="0" y="555"/>
                  </a:moveTo>
                  <a:lnTo>
                    <a:pt x="5" y="500"/>
                  </a:lnTo>
                  <a:lnTo>
                    <a:pt x="14" y="446"/>
                  </a:lnTo>
                  <a:lnTo>
                    <a:pt x="33" y="393"/>
                  </a:lnTo>
                  <a:lnTo>
                    <a:pt x="61" y="342"/>
                  </a:lnTo>
                  <a:lnTo>
                    <a:pt x="94" y="293"/>
                  </a:lnTo>
                  <a:lnTo>
                    <a:pt x="134" y="248"/>
                  </a:lnTo>
                  <a:lnTo>
                    <a:pt x="178" y="203"/>
                  </a:lnTo>
                  <a:lnTo>
                    <a:pt x="232" y="162"/>
                  </a:lnTo>
                  <a:lnTo>
                    <a:pt x="260" y="143"/>
                  </a:lnTo>
                  <a:lnTo>
                    <a:pt x="291" y="125"/>
                  </a:lnTo>
                  <a:lnTo>
                    <a:pt x="321" y="108"/>
                  </a:lnTo>
                  <a:lnTo>
                    <a:pt x="354" y="94"/>
                  </a:lnTo>
                  <a:lnTo>
                    <a:pt x="387" y="79"/>
                  </a:lnTo>
                  <a:lnTo>
                    <a:pt x="419" y="66"/>
                  </a:lnTo>
                  <a:lnTo>
                    <a:pt x="454" y="53"/>
                  </a:lnTo>
                  <a:lnTo>
                    <a:pt x="490" y="41"/>
                  </a:lnTo>
                  <a:lnTo>
                    <a:pt x="525" y="33"/>
                  </a:lnTo>
                  <a:lnTo>
                    <a:pt x="562" y="23"/>
                  </a:lnTo>
                  <a:lnTo>
                    <a:pt x="600" y="17"/>
                  </a:lnTo>
                  <a:lnTo>
                    <a:pt x="637" y="10"/>
                  </a:lnTo>
                  <a:lnTo>
                    <a:pt x="677" y="7"/>
                  </a:lnTo>
                  <a:lnTo>
                    <a:pt x="714" y="4"/>
                  </a:lnTo>
                  <a:lnTo>
                    <a:pt x="754" y="0"/>
                  </a:lnTo>
                  <a:lnTo>
                    <a:pt x="794" y="0"/>
                  </a:lnTo>
                  <a:lnTo>
                    <a:pt x="834" y="0"/>
                  </a:lnTo>
                  <a:lnTo>
                    <a:pt x="871" y="4"/>
                  </a:lnTo>
                  <a:lnTo>
                    <a:pt x="911" y="7"/>
                  </a:lnTo>
                  <a:lnTo>
                    <a:pt x="948" y="10"/>
                  </a:lnTo>
                  <a:lnTo>
                    <a:pt x="986" y="17"/>
                  </a:lnTo>
                  <a:lnTo>
                    <a:pt x="1023" y="23"/>
                  </a:lnTo>
                  <a:lnTo>
                    <a:pt x="1061" y="33"/>
                  </a:lnTo>
                  <a:lnTo>
                    <a:pt x="1096" y="41"/>
                  </a:lnTo>
                  <a:lnTo>
                    <a:pt x="1131" y="53"/>
                  </a:lnTo>
                  <a:lnTo>
                    <a:pt x="1166" y="66"/>
                  </a:lnTo>
                  <a:lnTo>
                    <a:pt x="1199" y="79"/>
                  </a:lnTo>
                  <a:lnTo>
                    <a:pt x="1232" y="94"/>
                  </a:lnTo>
                  <a:lnTo>
                    <a:pt x="1264" y="108"/>
                  </a:lnTo>
                  <a:lnTo>
                    <a:pt x="1295" y="125"/>
                  </a:lnTo>
                  <a:lnTo>
                    <a:pt x="1325" y="143"/>
                  </a:lnTo>
                  <a:lnTo>
                    <a:pt x="1353" y="162"/>
                  </a:lnTo>
                  <a:lnTo>
                    <a:pt x="1407" y="203"/>
                  </a:lnTo>
                  <a:lnTo>
                    <a:pt x="1454" y="248"/>
                  </a:lnTo>
                  <a:lnTo>
                    <a:pt x="1494" y="293"/>
                  </a:lnTo>
                  <a:lnTo>
                    <a:pt x="1527" y="342"/>
                  </a:lnTo>
                  <a:lnTo>
                    <a:pt x="1552" y="393"/>
                  </a:lnTo>
                  <a:lnTo>
                    <a:pt x="1573" y="446"/>
                  </a:lnTo>
                  <a:lnTo>
                    <a:pt x="1583" y="500"/>
                  </a:lnTo>
                  <a:lnTo>
                    <a:pt x="1588" y="555"/>
                  </a:lnTo>
                  <a:lnTo>
                    <a:pt x="1583" y="611"/>
                  </a:lnTo>
                  <a:lnTo>
                    <a:pt x="1571" y="667"/>
                  </a:lnTo>
                  <a:lnTo>
                    <a:pt x="1552" y="719"/>
                  </a:lnTo>
                  <a:lnTo>
                    <a:pt x="1524" y="770"/>
                  </a:lnTo>
                  <a:lnTo>
                    <a:pt x="1492" y="819"/>
                  </a:lnTo>
                  <a:lnTo>
                    <a:pt x="1452" y="865"/>
                  </a:lnTo>
                  <a:lnTo>
                    <a:pt x="1407" y="907"/>
                  </a:lnTo>
                  <a:lnTo>
                    <a:pt x="1356" y="946"/>
                  </a:lnTo>
                  <a:lnTo>
                    <a:pt x="1300" y="982"/>
                  </a:lnTo>
                  <a:lnTo>
                    <a:pt x="1236" y="1013"/>
                  </a:lnTo>
                  <a:lnTo>
                    <a:pt x="1171" y="1041"/>
                  </a:lnTo>
                  <a:lnTo>
                    <a:pt x="1103" y="1064"/>
                  </a:lnTo>
                  <a:lnTo>
                    <a:pt x="1030" y="1084"/>
                  </a:lnTo>
                  <a:lnTo>
                    <a:pt x="953" y="1097"/>
                  </a:lnTo>
                  <a:lnTo>
                    <a:pt x="876" y="1105"/>
                  </a:lnTo>
                  <a:lnTo>
                    <a:pt x="794" y="1108"/>
                  </a:lnTo>
                  <a:lnTo>
                    <a:pt x="754" y="1108"/>
                  </a:lnTo>
                  <a:lnTo>
                    <a:pt x="714" y="1105"/>
                  </a:lnTo>
                  <a:lnTo>
                    <a:pt x="677" y="1102"/>
                  </a:lnTo>
                  <a:lnTo>
                    <a:pt x="637" y="1099"/>
                  </a:lnTo>
                  <a:lnTo>
                    <a:pt x="600" y="1092"/>
                  </a:lnTo>
                  <a:lnTo>
                    <a:pt x="562" y="1085"/>
                  </a:lnTo>
                  <a:lnTo>
                    <a:pt x="525" y="1076"/>
                  </a:lnTo>
                  <a:lnTo>
                    <a:pt x="490" y="1066"/>
                  </a:lnTo>
                  <a:lnTo>
                    <a:pt x="454" y="1056"/>
                  </a:lnTo>
                  <a:lnTo>
                    <a:pt x="419" y="1043"/>
                  </a:lnTo>
                  <a:lnTo>
                    <a:pt x="387" y="1030"/>
                  </a:lnTo>
                  <a:lnTo>
                    <a:pt x="354" y="1015"/>
                  </a:lnTo>
                  <a:lnTo>
                    <a:pt x="321" y="1000"/>
                  </a:lnTo>
                  <a:lnTo>
                    <a:pt x="291" y="984"/>
                  </a:lnTo>
                  <a:lnTo>
                    <a:pt x="260" y="966"/>
                  </a:lnTo>
                  <a:lnTo>
                    <a:pt x="232" y="946"/>
                  </a:lnTo>
                  <a:lnTo>
                    <a:pt x="178" y="905"/>
                  </a:lnTo>
                  <a:lnTo>
                    <a:pt x="134" y="861"/>
                  </a:lnTo>
                  <a:lnTo>
                    <a:pt x="94" y="815"/>
                  </a:lnTo>
                  <a:lnTo>
                    <a:pt x="61" y="766"/>
                  </a:lnTo>
                  <a:lnTo>
                    <a:pt x="33" y="716"/>
                  </a:lnTo>
                  <a:lnTo>
                    <a:pt x="14" y="663"/>
                  </a:lnTo>
                  <a:lnTo>
                    <a:pt x="5" y="609"/>
                  </a:lnTo>
                  <a:lnTo>
                    <a:pt x="0" y="555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solidFill>
                <a:srgbClr val="FFFFFF"/>
              </a:solidFill>
            </a:ln>
            <a:extLs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826859" y="2066698"/>
              <a:ext cx="1493048" cy="1452563"/>
            </a:xfrm>
            <a:custGeom>
              <a:avLst/>
              <a:gdLst/>
              <a:ahLst/>
              <a:cxnLst>
                <a:cxn ang="0">
                  <a:pos x="688" y="915"/>
                </a:cxn>
                <a:cxn ang="0">
                  <a:pos x="751" y="910"/>
                </a:cxn>
                <a:cxn ang="0">
                  <a:pos x="814" y="902"/>
                </a:cxn>
                <a:cxn ang="0">
                  <a:pos x="875" y="889"/>
                </a:cxn>
                <a:cxn ang="0">
                  <a:pos x="934" y="873"/>
                </a:cxn>
                <a:cxn ang="0">
                  <a:pos x="990" y="851"/>
                </a:cxn>
                <a:cxn ang="0">
                  <a:pos x="1041" y="827"/>
                </a:cxn>
                <a:cxn ang="0">
                  <a:pos x="1093" y="797"/>
                </a:cxn>
                <a:cxn ang="0">
                  <a:pos x="1161" y="748"/>
                </a:cxn>
                <a:cxn ang="0">
                  <a:pos x="1231" y="675"/>
                </a:cxn>
                <a:cxn ang="0">
                  <a:pos x="1280" y="593"/>
                </a:cxn>
                <a:cxn ang="0">
                  <a:pos x="1306" y="504"/>
                </a:cxn>
                <a:cxn ang="0">
                  <a:pos x="1306" y="413"/>
                </a:cxn>
                <a:cxn ang="0">
                  <a:pos x="1280" y="324"/>
                </a:cxn>
                <a:cxn ang="0">
                  <a:pos x="1231" y="243"/>
                </a:cxn>
                <a:cxn ang="0">
                  <a:pos x="1161" y="169"/>
                </a:cxn>
                <a:cxn ang="0">
                  <a:pos x="1093" y="118"/>
                </a:cxn>
                <a:cxn ang="0">
                  <a:pos x="1041" y="90"/>
                </a:cxn>
                <a:cxn ang="0">
                  <a:pos x="990" y="64"/>
                </a:cxn>
                <a:cxn ang="0">
                  <a:pos x="934" y="45"/>
                </a:cxn>
                <a:cxn ang="0">
                  <a:pos x="875" y="27"/>
                </a:cxn>
                <a:cxn ang="0">
                  <a:pos x="814" y="13"/>
                </a:cxn>
                <a:cxn ang="0">
                  <a:pos x="751" y="5"/>
                </a:cxn>
                <a:cxn ang="0">
                  <a:pos x="688" y="0"/>
                </a:cxn>
                <a:cxn ang="0">
                  <a:pos x="587" y="2"/>
                </a:cxn>
                <a:cxn ang="0">
                  <a:pos x="461" y="22"/>
                </a:cxn>
                <a:cxn ang="0">
                  <a:pos x="341" y="56"/>
                </a:cxn>
                <a:cxn ang="0">
                  <a:pos x="238" y="105"/>
                </a:cxn>
                <a:cxn ang="0">
                  <a:pos x="150" y="167"/>
                </a:cxn>
                <a:cxn ang="0">
                  <a:pos x="79" y="241"/>
                </a:cxn>
                <a:cxn ang="0">
                  <a:pos x="30" y="323"/>
                </a:cxn>
                <a:cxn ang="0">
                  <a:pos x="2" y="411"/>
                </a:cxn>
                <a:cxn ang="0">
                  <a:pos x="2" y="504"/>
                </a:cxn>
                <a:cxn ang="0">
                  <a:pos x="28" y="593"/>
                </a:cxn>
                <a:cxn ang="0">
                  <a:pos x="77" y="675"/>
                </a:cxn>
                <a:cxn ang="0">
                  <a:pos x="147" y="748"/>
                </a:cxn>
                <a:cxn ang="0">
                  <a:pos x="215" y="797"/>
                </a:cxn>
                <a:cxn ang="0">
                  <a:pos x="267" y="827"/>
                </a:cxn>
                <a:cxn ang="0">
                  <a:pos x="318" y="851"/>
                </a:cxn>
                <a:cxn ang="0">
                  <a:pos x="374" y="873"/>
                </a:cxn>
                <a:cxn ang="0">
                  <a:pos x="433" y="889"/>
                </a:cxn>
                <a:cxn ang="0">
                  <a:pos x="496" y="902"/>
                </a:cxn>
                <a:cxn ang="0">
                  <a:pos x="557" y="910"/>
                </a:cxn>
                <a:cxn ang="0">
                  <a:pos x="622" y="915"/>
                </a:cxn>
              </a:cxnLst>
              <a:rect l="0" t="0" r="r" b="b"/>
              <a:pathLst>
                <a:path w="1308" h="915">
                  <a:moveTo>
                    <a:pt x="655" y="915"/>
                  </a:moveTo>
                  <a:lnTo>
                    <a:pt x="688" y="915"/>
                  </a:lnTo>
                  <a:lnTo>
                    <a:pt x="721" y="914"/>
                  </a:lnTo>
                  <a:lnTo>
                    <a:pt x="751" y="910"/>
                  </a:lnTo>
                  <a:lnTo>
                    <a:pt x="784" y="907"/>
                  </a:lnTo>
                  <a:lnTo>
                    <a:pt x="814" y="902"/>
                  </a:lnTo>
                  <a:lnTo>
                    <a:pt x="845" y="896"/>
                  </a:lnTo>
                  <a:lnTo>
                    <a:pt x="875" y="889"/>
                  </a:lnTo>
                  <a:lnTo>
                    <a:pt x="903" y="881"/>
                  </a:lnTo>
                  <a:lnTo>
                    <a:pt x="934" y="873"/>
                  </a:lnTo>
                  <a:lnTo>
                    <a:pt x="962" y="861"/>
                  </a:lnTo>
                  <a:lnTo>
                    <a:pt x="990" y="851"/>
                  </a:lnTo>
                  <a:lnTo>
                    <a:pt x="1016" y="840"/>
                  </a:lnTo>
                  <a:lnTo>
                    <a:pt x="1041" y="827"/>
                  </a:lnTo>
                  <a:lnTo>
                    <a:pt x="1067" y="812"/>
                  </a:lnTo>
                  <a:lnTo>
                    <a:pt x="1093" y="797"/>
                  </a:lnTo>
                  <a:lnTo>
                    <a:pt x="1116" y="783"/>
                  </a:lnTo>
                  <a:lnTo>
                    <a:pt x="1161" y="748"/>
                  </a:lnTo>
                  <a:lnTo>
                    <a:pt x="1198" y="712"/>
                  </a:lnTo>
                  <a:lnTo>
                    <a:pt x="1231" y="675"/>
                  </a:lnTo>
                  <a:lnTo>
                    <a:pt x="1259" y="634"/>
                  </a:lnTo>
                  <a:lnTo>
                    <a:pt x="1280" y="593"/>
                  </a:lnTo>
                  <a:lnTo>
                    <a:pt x="1297" y="549"/>
                  </a:lnTo>
                  <a:lnTo>
                    <a:pt x="1306" y="504"/>
                  </a:lnTo>
                  <a:lnTo>
                    <a:pt x="1308" y="459"/>
                  </a:lnTo>
                  <a:lnTo>
                    <a:pt x="1306" y="413"/>
                  </a:lnTo>
                  <a:lnTo>
                    <a:pt x="1297" y="369"/>
                  </a:lnTo>
                  <a:lnTo>
                    <a:pt x="1280" y="324"/>
                  </a:lnTo>
                  <a:lnTo>
                    <a:pt x="1259" y="283"/>
                  </a:lnTo>
                  <a:lnTo>
                    <a:pt x="1231" y="243"/>
                  </a:lnTo>
                  <a:lnTo>
                    <a:pt x="1198" y="205"/>
                  </a:lnTo>
                  <a:lnTo>
                    <a:pt x="1161" y="169"/>
                  </a:lnTo>
                  <a:lnTo>
                    <a:pt x="1116" y="135"/>
                  </a:lnTo>
                  <a:lnTo>
                    <a:pt x="1093" y="118"/>
                  </a:lnTo>
                  <a:lnTo>
                    <a:pt x="1067" y="103"/>
                  </a:lnTo>
                  <a:lnTo>
                    <a:pt x="1041" y="90"/>
                  </a:lnTo>
                  <a:lnTo>
                    <a:pt x="1016" y="77"/>
                  </a:lnTo>
                  <a:lnTo>
                    <a:pt x="990" y="64"/>
                  </a:lnTo>
                  <a:lnTo>
                    <a:pt x="962" y="54"/>
                  </a:lnTo>
                  <a:lnTo>
                    <a:pt x="934" y="45"/>
                  </a:lnTo>
                  <a:lnTo>
                    <a:pt x="903" y="35"/>
                  </a:lnTo>
                  <a:lnTo>
                    <a:pt x="875" y="27"/>
                  </a:lnTo>
                  <a:lnTo>
                    <a:pt x="845" y="20"/>
                  </a:lnTo>
                  <a:lnTo>
                    <a:pt x="814" y="13"/>
                  </a:lnTo>
                  <a:lnTo>
                    <a:pt x="784" y="9"/>
                  </a:lnTo>
                  <a:lnTo>
                    <a:pt x="751" y="5"/>
                  </a:lnTo>
                  <a:lnTo>
                    <a:pt x="721" y="2"/>
                  </a:lnTo>
                  <a:lnTo>
                    <a:pt x="688" y="0"/>
                  </a:lnTo>
                  <a:lnTo>
                    <a:pt x="655" y="0"/>
                  </a:lnTo>
                  <a:lnTo>
                    <a:pt x="587" y="2"/>
                  </a:lnTo>
                  <a:lnTo>
                    <a:pt x="522" y="10"/>
                  </a:lnTo>
                  <a:lnTo>
                    <a:pt x="461" y="22"/>
                  </a:lnTo>
                  <a:lnTo>
                    <a:pt x="400" y="36"/>
                  </a:lnTo>
                  <a:lnTo>
                    <a:pt x="341" y="56"/>
                  </a:lnTo>
                  <a:lnTo>
                    <a:pt x="288" y="79"/>
                  </a:lnTo>
                  <a:lnTo>
                    <a:pt x="238" y="105"/>
                  </a:lnTo>
                  <a:lnTo>
                    <a:pt x="192" y="135"/>
                  </a:lnTo>
                  <a:lnTo>
                    <a:pt x="150" y="167"/>
                  </a:lnTo>
                  <a:lnTo>
                    <a:pt x="112" y="203"/>
                  </a:lnTo>
                  <a:lnTo>
                    <a:pt x="79" y="241"/>
                  </a:lnTo>
                  <a:lnTo>
                    <a:pt x="51" y="280"/>
                  </a:lnTo>
                  <a:lnTo>
                    <a:pt x="30" y="323"/>
                  </a:lnTo>
                  <a:lnTo>
                    <a:pt x="14" y="367"/>
                  </a:lnTo>
                  <a:lnTo>
                    <a:pt x="2" y="411"/>
                  </a:lnTo>
                  <a:lnTo>
                    <a:pt x="0" y="459"/>
                  </a:lnTo>
                  <a:lnTo>
                    <a:pt x="2" y="504"/>
                  </a:lnTo>
                  <a:lnTo>
                    <a:pt x="11" y="549"/>
                  </a:lnTo>
                  <a:lnTo>
                    <a:pt x="28" y="593"/>
                  </a:lnTo>
                  <a:lnTo>
                    <a:pt x="49" y="634"/>
                  </a:lnTo>
                  <a:lnTo>
                    <a:pt x="77" y="675"/>
                  </a:lnTo>
                  <a:lnTo>
                    <a:pt x="110" y="712"/>
                  </a:lnTo>
                  <a:lnTo>
                    <a:pt x="147" y="748"/>
                  </a:lnTo>
                  <a:lnTo>
                    <a:pt x="192" y="783"/>
                  </a:lnTo>
                  <a:lnTo>
                    <a:pt x="215" y="797"/>
                  </a:lnTo>
                  <a:lnTo>
                    <a:pt x="241" y="812"/>
                  </a:lnTo>
                  <a:lnTo>
                    <a:pt x="267" y="827"/>
                  </a:lnTo>
                  <a:lnTo>
                    <a:pt x="292" y="840"/>
                  </a:lnTo>
                  <a:lnTo>
                    <a:pt x="318" y="851"/>
                  </a:lnTo>
                  <a:lnTo>
                    <a:pt x="346" y="861"/>
                  </a:lnTo>
                  <a:lnTo>
                    <a:pt x="374" y="873"/>
                  </a:lnTo>
                  <a:lnTo>
                    <a:pt x="405" y="881"/>
                  </a:lnTo>
                  <a:lnTo>
                    <a:pt x="433" y="889"/>
                  </a:lnTo>
                  <a:lnTo>
                    <a:pt x="463" y="896"/>
                  </a:lnTo>
                  <a:lnTo>
                    <a:pt x="496" y="902"/>
                  </a:lnTo>
                  <a:lnTo>
                    <a:pt x="526" y="907"/>
                  </a:lnTo>
                  <a:lnTo>
                    <a:pt x="557" y="910"/>
                  </a:lnTo>
                  <a:lnTo>
                    <a:pt x="590" y="914"/>
                  </a:lnTo>
                  <a:lnTo>
                    <a:pt x="622" y="915"/>
                  </a:lnTo>
                  <a:lnTo>
                    <a:pt x="655" y="915"/>
                  </a:lnTo>
                  <a:close/>
                </a:path>
              </a:pathLst>
            </a:custGeom>
            <a:solidFill>
              <a:srgbClr val="FFFFFF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863387" y="2103210"/>
              <a:ext cx="1419994" cy="1382713"/>
            </a:xfrm>
            <a:custGeom>
              <a:avLst/>
              <a:gdLst/>
              <a:ahLst/>
              <a:cxnLst>
                <a:cxn ang="0">
                  <a:pos x="3" y="393"/>
                </a:cxn>
                <a:cxn ang="0">
                  <a:pos x="26" y="308"/>
                </a:cxn>
                <a:cxn ang="0">
                  <a:pos x="73" y="231"/>
                </a:cxn>
                <a:cxn ang="0">
                  <a:pos x="141" y="161"/>
                </a:cxn>
                <a:cxn ang="0">
                  <a:pos x="206" y="113"/>
                </a:cxn>
                <a:cxn ang="0">
                  <a:pos x="253" y="85"/>
                </a:cxn>
                <a:cxn ang="0">
                  <a:pos x="302" y="62"/>
                </a:cxn>
                <a:cxn ang="0">
                  <a:pos x="356" y="43"/>
                </a:cxn>
                <a:cxn ang="0">
                  <a:pos x="412" y="26"/>
                </a:cxn>
                <a:cxn ang="0">
                  <a:pos x="471" y="13"/>
                </a:cxn>
                <a:cxn ang="0">
                  <a:pos x="532" y="5"/>
                </a:cxn>
                <a:cxn ang="0">
                  <a:pos x="593" y="0"/>
                </a:cxn>
                <a:cxn ang="0">
                  <a:pos x="654" y="0"/>
                </a:cxn>
                <a:cxn ang="0">
                  <a:pos x="715" y="5"/>
                </a:cxn>
                <a:cxn ang="0">
                  <a:pos x="773" y="13"/>
                </a:cxn>
                <a:cxn ang="0">
                  <a:pos x="832" y="26"/>
                </a:cxn>
                <a:cxn ang="0">
                  <a:pos x="888" y="43"/>
                </a:cxn>
                <a:cxn ang="0">
                  <a:pos x="942" y="62"/>
                </a:cxn>
                <a:cxn ang="0">
                  <a:pos x="991" y="85"/>
                </a:cxn>
                <a:cxn ang="0">
                  <a:pos x="1038" y="113"/>
                </a:cxn>
                <a:cxn ang="0">
                  <a:pos x="1103" y="161"/>
                </a:cxn>
                <a:cxn ang="0">
                  <a:pos x="1171" y="231"/>
                </a:cxn>
                <a:cxn ang="0">
                  <a:pos x="1218" y="308"/>
                </a:cxn>
                <a:cxn ang="0">
                  <a:pos x="1241" y="393"/>
                </a:cxn>
                <a:cxn ang="0">
                  <a:pos x="1241" y="480"/>
                </a:cxn>
                <a:cxn ang="0">
                  <a:pos x="1216" y="565"/>
                </a:cxn>
                <a:cxn ang="0">
                  <a:pos x="1169" y="642"/>
                </a:cxn>
                <a:cxn ang="0">
                  <a:pos x="1101" y="712"/>
                </a:cxn>
                <a:cxn ang="0">
                  <a:pos x="1017" y="771"/>
                </a:cxn>
                <a:cxn ang="0">
                  <a:pos x="918" y="819"/>
                </a:cxn>
                <a:cxn ang="0">
                  <a:pos x="808" y="851"/>
                </a:cxn>
                <a:cxn ang="0">
                  <a:pos x="686" y="869"/>
                </a:cxn>
                <a:cxn ang="0">
                  <a:pos x="593" y="871"/>
                </a:cxn>
                <a:cxn ang="0">
                  <a:pos x="532" y="866"/>
                </a:cxn>
                <a:cxn ang="0">
                  <a:pos x="471" y="858"/>
                </a:cxn>
                <a:cxn ang="0">
                  <a:pos x="412" y="845"/>
                </a:cxn>
                <a:cxn ang="0">
                  <a:pos x="356" y="828"/>
                </a:cxn>
                <a:cxn ang="0">
                  <a:pos x="302" y="809"/>
                </a:cxn>
                <a:cxn ang="0">
                  <a:pos x="253" y="786"/>
                </a:cxn>
                <a:cxn ang="0">
                  <a:pos x="206" y="758"/>
                </a:cxn>
                <a:cxn ang="0">
                  <a:pos x="141" y="711"/>
                </a:cxn>
                <a:cxn ang="0">
                  <a:pos x="73" y="640"/>
                </a:cxn>
                <a:cxn ang="0">
                  <a:pos x="26" y="563"/>
                </a:cxn>
                <a:cxn ang="0">
                  <a:pos x="3" y="478"/>
                </a:cxn>
              </a:cxnLst>
              <a:rect l="0" t="0" r="r" b="b"/>
              <a:pathLst>
                <a:path w="1244" h="871">
                  <a:moveTo>
                    <a:pt x="0" y="436"/>
                  </a:moveTo>
                  <a:lnTo>
                    <a:pt x="3" y="393"/>
                  </a:lnTo>
                  <a:lnTo>
                    <a:pt x="12" y="350"/>
                  </a:lnTo>
                  <a:lnTo>
                    <a:pt x="26" y="308"/>
                  </a:lnTo>
                  <a:lnTo>
                    <a:pt x="47" y="269"/>
                  </a:lnTo>
                  <a:lnTo>
                    <a:pt x="73" y="231"/>
                  </a:lnTo>
                  <a:lnTo>
                    <a:pt x="103" y="193"/>
                  </a:lnTo>
                  <a:lnTo>
                    <a:pt x="141" y="161"/>
                  </a:lnTo>
                  <a:lnTo>
                    <a:pt x="183" y="128"/>
                  </a:lnTo>
                  <a:lnTo>
                    <a:pt x="206" y="113"/>
                  </a:lnTo>
                  <a:lnTo>
                    <a:pt x="230" y="98"/>
                  </a:lnTo>
                  <a:lnTo>
                    <a:pt x="253" y="85"/>
                  </a:lnTo>
                  <a:lnTo>
                    <a:pt x="277" y="74"/>
                  </a:lnTo>
                  <a:lnTo>
                    <a:pt x="302" y="62"/>
                  </a:lnTo>
                  <a:lnTo>
                    <a:pt x="331" y="51"/>
                  </a:lnTo>
                  <a:lnTo>
                    <a:pt x="356" y="43"/>
                  </a:lnTo>
                  <a:lnTo>
                    <a:pt x="384" y="33"/>
                  </a:lnTo>
                  <a:lnTo>
                    <a:pt x="412" y="26"/>
                  </a:lnTo>
                  <a:lnTo>
                    <a:pt x="441" y="18"/>
                  </a:lnTo>
                  <a:lnTo>
                    <a:pt x="471" y="13"/>
                  </a:lnTo>
                  <a:lnTo>
                    <a:pt x="501" y="8"/>
                  </a:lnTo>
                  <a:lnTo>
                    <a:pt x="532" y="5"/>
                  </a:lnTo>
                  <a:lnTo>
                    <a:pt x="562" y="2"/>
                  </a:lnTo>
                  <a:lnTo>
                    <a:pt x="593" y="0"/>
                  </a:lnTo>
                  <a:lnTo>
                    <a:pt x="623" y="0"/>
                  </a:lnTo>
                  <a:lnTo>
                    <a:pt x="654" y="0"/>
                  </a:lnTo>
                  <a:lnTo>
                    <a:pt x="684" y="2"/>
                  </a:lnTo>
                  <a:lnTo>
                    <a:pt x="715" y="5"/>
                  </a:lnTo>
                  <a:lnTo>
                    <a:pt x="745" y="8"/>
                  </a:lnTo>
                  <a:lnTo>
                    <a:pt x="773" y="13"/>
                  </a:lnTo>
                  <a:lnTo>
                    <a:pt x="803" y="18"/>
                  </a:lnTo>
                  <a:lnTo>
                    <a:pt x="832" y="26"/>
                  </a:lnTo>
                  <a:lnTo>
                    <a:pt x="860" y="33"/>
                  </a:lnTo>
                  <a:lnTo>
                    <a:pt x="888" y="43"/>
                  </a:lnTo>
                  <a:lnTo>
                    <a:pt x="914" y="51"/>
                  </a:lnTo>
                  <a:lnTo>
                    <a:pt x="942" y="62"/>
                  </a:lnTo>
                  <a:lnTo>
                    <a:pt x="967" y="74"/>
                  </a:lnTo>
                  <a:lnTo>
                    <a:pt x="991" y="85"/>
                  </a:lnTo>
                  <a:lnTo>
                    <a:pt x="1014" y="98"/>
                  </a:lnTo>
                  <a:lnTo>
                    <a:pt x="1038" y="113"/>
                  </a:lnTo>
                  <a:lnTo>
                    <a:pt x="1061" y="128"/>
                  </a:lnTo>
                  <a:lnTo>
                    <a:pt x="1103" y="161"/>
                  </a:lnTo>
                  <a:lnTo>
                    <a:pt x="1141" y="193"/>
                  </a:lnTo>
                  <a:lnTo>
                    <a:pt x="1171" y="231"/>
                  </a:lnTo>
                  <a:lnTo>
                    <a:pt x="1197" y="269"/>
                  </a:lnTo>
                  <a:lnTo>
                    <a:pt x="1218" y="308"/>
                  </a:lnTo>
                  <a:lnTo>
                    <a:pt x="1232" y="350"/>
                  </a:lnTo>
                  <a:lnTo>
                    <a:pt x="1241" y="393"/>
                  </a:lnTo>
                  <a:lnTo>
                    <a:pt x="1244" y="436"/>
                  </a:lnTo>
                  <a:lnTo>
                    <a:pt x="1241" y="480"/>
                  </a:lnTo>
                  <a:lnTo>
                    <a:pt x="1232" y="522"/>
                  </a:lnTo>
                  <a:lnTo>
                    <a:pt x="1216" y="565"/>
                  </a:lnTo>
                  <a:lnTo>
                    <a:pt x="1194" y="604"/>
                  </a:lnTo>
                  <a:lnTo>
                    <a:pt x="1169" y="642"/>
                  </a:lnTo>
                  <a:lnTo>
                    <a:pt x="1138" y="678"/>
                  </a:lnTo>
                  <a:lnTo>
                    <a:pt x="1101" y="712"/>
                  </a:lnTo>
                  <a:lnTo>
                    <a:pt x="1061" y="743"/>
                  </a:lnTo>
                  <a:lnTo>
                    <a:pt x="1017" y="771"/>
                  </a:lnTo>
                  <a:lnTo>
                    <a:pt x="970" y="796"/>
                  </a:lnTo>
                  <a:lnTo>
                    <a:pt x="918" y="819"/>
                  </a:lnTo>
                  <a:lnTo>
                    <a:pt x="864" y="837"/>
                  </a:lnTo>
                  <a:lnTo>
                    <a:pt x="808" y="851"/>
                  </a:lnTo>
                  <a:lnTo>
                    <a:pt x="747" y="863"/>
                  </a:lnTo>
                  <a:lnTo>
                    <a:pt x="686" y="869"/>
                  </a:lnTo>
                  <a:lnTo>
                    <a:pt x="623" y="871"/>
                  </a:lnTo>
                  <a:lnTo>
                    <a:pt x="593" y="871"/>
                  </a:lnTo>
                  <a:lnTo>
                    <a:pt x="562" y="869"/>
                  </a:lnTo>
                  <a:lnTo>
                    <a:pt x="532" y="866"/>
                  </a:lnTo>
                  <a:lnTo>
                    <a:pt x="501" y="863"/>
                  </a:lnTo>
                  <a:lnTo>
                    <a:pt x="471" y="858"/>
                  </a:lnTo>
                  <a:lnTo>
                    <a:pt x="441" y="853"/>
                  </a:lnTo>
                  <a:lnTo>
                    <a:pt x="412" y="845"/>
                  </a:lnTo>
                  <a:lnTo>
                    <a:pt x="384" y="838"/>
                  </a:lnTo>
                  <a:lnTo>
                    <a:pt x="356" y="828"/>
                  </a:lnTo>
                  <a:lnTo>
                    <a:pt x="331" y="820"/>
                  </a:lnTo>
                  <a:lnTo>
                    <a:pt x="302" y="809"/>
                  </a:lnTo>
                  <a:lnTo>
                    <a:pt x="277" y="797"/>
                  </a:lnTo>
                  <a:lnTo>
                    <a:pt x="253" y="786"/>
                  </a:lnTo>
                  <a:lnTo>
                    <a:pt x="230" y="773"/>
                  </a:lnTo>
                  <a:lnTo>
                    <a:pt x="206" y="758"/>
                  </a:lnTo>
                  <a:lnTo>
                    <a:pt x="183" y="743"/>
                  </a:lnTo>
                  <a:lnTo>
                    <a:pt x="141" y="711"/>
                  </a:lnTo>
                  <a:lnTo>
                    <a:pt x="103" y="678"/>
                  </a:lnTo>
                  <a:lnTo>
                    <a:pt x="73" y="640"/>
                  </a:lnTo>
                  <a:lnTo>
                    <a:pt x="47" y="603"/>
                  </a:lnTo>
                  <a:lnTo>
                    <a:pt x="26" y="563"/>
                  </a:lnTo>
                  <a:lnTo>
                    <a:pt x="12" y="521"/>
                  </a:lnTo>
                  <a:lnTo>
                    <a:pt x="3" y="478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extLs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024334" y="2257198"/>
              <a:ext cx="1103806" cy="1073150"/>
            </a:xfrm>
            <a:custGeom>
              <a:avLst/>
              <a:gdLst/>
              <a:ahLst/>
              <a:cxnLst>
                <a:cxn ang="0">
                  <a:pos x="529" y="674"/>
                </a:cxn>
                <a:cxn ang="0">
                  <a:pos x="623" y="661"/>
                </a:cxn>
                <a:cxn ang="0">
                  <a:pos x="709" y="635"/>
                </a:cxn>
                <a:cxn ang="0">
                  <a:pos x="789" y="599"/>
                </a:cxn>
                <a:cxn ang="0">
                  <a:pos x="857" y="551"/>
                </a:cxn>
                <a:cxn ang="0">
                  <a:pos x="908" y="496"/>
                </a:cxn>
                <a:cxn ang="0">
                  <a:pos x="946" y="435"/>
                </a:cxn>
                <a:cxn ang="0">
                  <a:pos x="964" y="370"/>
                </a:cxn>
                <a:cxn ang="0">
                  <a:pos x="964" y="304"/>
                </a:cxn>
                <a:cxn ang="0">
                  <a:pos x="946" y="239"/>
                </a:cxn>
                <a:cxn ang="0">
                  <a:pos x="908" y="178"/>
                </a:cxn>
                <a:cxn ang="0">
                  <a:pos x="857" y="123"/>
                </a:cxn>
                <a:cxn ang="0">
                  <a:pos x="789" y="75"/>
                </a:cxn>
                <a:cxn ang="0">
                  <a:pos x="709" y="39"/>
                </a:cxn>
                <a:cxn ang="0">
                  <a:pos x="623" y="15"/>
                </a:cxn>
                <a:cxn ang="0">
                  <a:pos x="529" y="1"/>
                </a:cxn>
                <a:cxn ang="0">
                  <a:pos x="433" y="1"/>
                </a:cxn>
                <a:cxn ang="0">
                  <a:pos x="339" y="15"/>
                </a:cxn>
                <a:cxn ang="0">
                  <a:pos x="253" y="41"/>
                </a:cxn>
                <a:cxn ang="0">
                  <a:pos x="176" y="77"/>
                </a:cxn>
                <a:cxn ang="0">
                  <a:pos x="110" y="123"/>
                </a:cxn>
                <a:cxn ang="0">
                  <a:pos x="58" y="177"/>
                </a:cxn>
                <a:cxn ang="0">
                  <a:pos x="21" y="237"/>
                </a:cxn>
                <a:cxn ang="0">
                  <a:pos x="2" y="303"/>
                </a:cxn>
                <a:cxn ang="0">
                  <a:pos x="2" y="370"/>
                </a:cxn>
                <a:cxn ang="0">
                  <a:pos x="21" y="435"/>
                </a:cxn>
                <a:cxn ang="0">
                  <a:pos x="56" y="496"/>
                </a:cxn>
                <a:cxn ang="0">
                  <a:pos x="108" y="551"/>
                </a:cxn>
                <a:cxn ang="0">
                  <a:pos x="176" y="599"/>
                </a:cxn>
                <a:cxn ang="0">
                  <a:pos x="255" y="635"/>
                </a:cxn>
                <a:cxn ang="0">
                  <a:pos x="342" y="661"/>
                </a:cxn>
                <a:cxn ang="0">
                  <a:pos x="435" y="674"/>
                </a:cxn>
              </a:cxnLst>
              <a:rect l="0" t="0" r="r" b="b"/>
              <a:pathLst>
                <a:path w="967" h="676">
                  <a:moveTo>
                    <a:pt x="482" y="676"/>
                  </a:moveTo>
                  <a:lnTo>
                    <a:pt x="529" y="674"/>
                  </a:lnTo>
                  <a:lnTo>
                    <a:pt x="578" y="669"/>
                  </a:lnTo>
                  <a:lnTo>
                    <a:pt x="623" y="661"/>
                  </a:lnTo>
                  <a:lnTo>
                    <a:pt x="667" y="650"/>
                  </a:lnTo>
                  <a:lnTo>
                    <a:pt x="709" y="635"/>
                  </a:lnTo>
                  <a:lnTo>
                    <a:pt x="749" y="618"/>
                  </a:lnTo>
                  <a:lnTo>
                    <a:pt x="789" y="599"/>
                  </a:lnTo>
                  <a:lnTo>
                    <a:pt x="824" y="576"/>
                  </a:lnTo>
                  <a:lnTo>
                    <a:pt x="857" y="551"/>
                  </a:lnTo>
                  <a:lnTo>
                    <a:pt x="885" y="524"/>
                  </a:lnTo>
                  <a:lnTo>
                    <a:pt x="908" y="496"/>
                  </a:lnTo>
                  <a:lnTo>
                    <a:pt x="929" y="466"/>
                  </a:lnTo>
                  <a:lnTo>
                    <a:pt x="946" y="435"/>
                  </a:lnTo>
                  <a:lnTo>
                    <a:pt x="957" y="404"/>
                  </a:lnTo>
                  <a:lnTo>
                    <a:pt x="964" y="370"/>
                  </a:lnTo>
                  <a:lnTo>
                    <a:pt x="967" y="337"/>
                  </a:lnTo>
                  <a:lnTo>
                    <a:pt x="964" y="304"/>
                  </a:lnTo>
                  <a:lnTo>
                    <a:pt x="957" y="270"/>
                  </a:lnTo>
                  <a:lnTo>
                    <a:pt x="946" y="239"/>
                  </a:lnTo>
                  <a:lnTo>
                    <a:pt x="929" y="208"/>
                  </a:lnTo>
                  <a:lnTo>
                    <a:pt x="908" y="178"/>
                  </a:lnTo>
                  <a:lnTo>
                    <a:pt x="885" y="150"/>
                  </a:lnTo>
                  <a:lnTo>
                    <a:pt x="857" y="123"/>
                  </a:lnTo>
                  <a:lnTo>
                    <a:pt x="824" y="98"/>
                  </a:lnTo>
                  <a:lnTo>
                    <a:pt x="789" y="75"/>
                  </a:lnTo>
                  <a:lnTo>
                    <a:pt x="749" y="55"/>
                  </a:lnTo>
                  <a:lnTo>
                    <a:pt x="709" y="39"/>
                  </a:lnTo>
                  <a:lnTo>
                    <a:pt x="667" y="24"/>
                  </a:lnTo>
                  <a:lnTo>
                    <a:pt x="623" y="15"/>
                  </a:lnTo>
                  <a:lnTo>
                    <a:pt x="578" y="6"/>
                  </a:lnTo>
                  <a:lnTo>
                    <a:pt x="529" y="1"/>
                  </a:lnTo>
                  <a:lnTo>
                    <a:pt x="482" y="0"/>
                  </a:lnTo>
                  <a:lnTo>
                    <a:pt x="433" y="1"/>
                  </a:lnTo>
                  <a:lnTo>
                    <a:pt x="384" y="6"/>
                  </a:lnTo>
                  <a:lnTo>
                    <a:pt x="339" y="15"/>
                  </a:lnTo>
                  <a:lnTo>
                    <a:pt x="295" y="26"/>
                  </a:lnTo>
                  <a:lnTo>
                    <a:pt x="253" y="41"/>
                  </a:lnTo>
                  <a:lnTo>
                    <a:pt x="213" y="57"/>
                  </a:lnTo>
                  <a:lnTo>
                    <a:pt x="176" y="77"/>
                  </a:lnTo>
                  <a:lnTo>
                    <a:pt x="140" y="98"/>
                  </a:lnTo>
                  <a:lnTo>
                    <a:pt x="110" y="123"/>
                  </a:lnTo>
                  <a:lnTo>
                    <a:pt x="82" y="149"/>
                  </a:lnTo>
                  <a:lnTo>
                    <a:pt x="58" y="177"/>
                  </a:lnTo>
                  <a:lnTo>
                    <a:pt x="37" y="206"/>
                  </a:lnTo>
                  <a:lnTo>
                    <a:pt x="21" y="237"/>
                  </a:lnTo>
                  <a:lnTo>
                    <a:pt x="9" y="268"/>
                  </a:lnTo>
                  <a:lnTo>
                    <a:pt x="2" y="303"/>
                  </a:lnTo>
                  <a:lnTo>
                    <a:pt x="0" y="337"/>
                  </a:lnTo>
                  <a:lnTo>
                    <a:pt x="2" y="370"/>
                  </a:lnTo>
                  <a:lnTo>
                    <a:pt x="9" y="404"/>
                  </a:lnTo>
                  <a:lnTo>
                    <a:pt x="21" y="435"/>
                  </a:lnTo>
                  <a:lnTo>
                    <a:pt x="35" y="466"/>
                  </a:lnTo>
                  <a:lnTo>
                    <a:pt x="56" y="496"/>
                  </a:lnTo>
                  <a:lnTo>
                    <a:pt x="80" y="524"/>
                  </a:lnTo>
                  <a:lnTo>
                    <a:pt x="108" y="551"/>
                  </a:lnTo>
                  <a:lnTo>
                    <a:pt x="140" y="576"/>
                  </a:lnTo>
                  <a:lnTo>
                    <a:pt x="176" y="599"/>
                  </a:lnTo>
                  <a:lnTo>
                    <a:pt x="215" y="618"/>
                  </a:lnTo>
                  <a:lnTo>
                    <a:pt x="255" y="635"/>
                  </a:lnTo>
                  <a:lnTo>
                    <a:pt x="297" y="650"/>
                  </a:lnTo>
                  <a:lnTo>
                    <a:pt x="342" y="661"/>
                  </a:lnTo>
                  <a:lnTo>
                    <a:pt x="386" y="669"/>
                  </a:lnTo>
                  <a:lnTo>
                    <a:pt x="435" y="674"/>
                  </a:lnTo>
                  <a:lnTo>
                    <a:pt x="482" y="676"/>
                  </a:lnTo>
                  <a:close/>
                </a:path>
              </a:pathLst>
            </a:custGeom>
            <a:solidFill>
              <a:srgbClr val="FFFFFF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062003" y="2293710"/>
              <a:ext cx="1028468" cy="1000125"/>
            </a:xfrm>
            <a:custGeom>
              <a:avLst/>
              <a:gdLst/>
              <a:ahLst/>
              <a:cxnLst>
                <a:cxn ang="0">
                  <a:pos x="2" y="283"/>
                </a:cxn>
                <a:cxn ang="0">
                  <a:pos x="18" y="222"/>
                </a:cxn>
                <a:cxn ang="0">
                  <a:pos x="51" y="165"/>
                </a:cxn>
                <a:cxn ang="0">
                  <a:pos x="100" y="114"/>
                </a:cxn>
                <a:cxn ang="0">
                  <a:pos x="164" y="70"/>
                </a:cxn>
                <a:cxn ang="0">
                  <a:pos x="236" y="36"/>
                </a:cxn>
                <a:cxn ang="0">
                  <a:pos x="318" y="13"/>
                </a:cxn>
                <a:cxn ang="0">
                  <a:pos x="405" y="1"/>
                </a:cxn>
                <a:cxn ang="0">
                  <a:pos x="494" y="1"/>
                </a:cxn>
                <a:cxn ang="0">
                  <a:pos x="580" y="13"/>
                </a:cxn>
                <a:cxn ang="0">
                  <a:pos x="662" y="36"/>
                </a:cxn>
                <a:cxn ang="0">
                  <a:pos x="735" y="70"/>
                </a:cxn>
                <a:cxn ang="0">
                  <a:pos x="798" y="114"/>
                </a:cxn>
                <a:cxn ang="0">
                  <a:pos x="847" y="165"/>
                </a:cxn>
                <a:cxn ang="0">
                  <a:pos x="882" y="222"/>
                </a:cxn>
                <a:cxn ang="0">
                  <a:pos x="899" y="283"/>
                </a:cxn>
                <a:cxn ang="0">
                  <a:pos x="899" y="347"/>
                </a:cxn>
                <a:cxn ang="0">
                  <a:pos x="880" y="407"/>
                </a:cxn>
                <a:cxn ang="0">
                  <a:pos x="847" y="465"/>
                </a:cxn>
                <a:cxn ang="0">
                  <a:pos x="798" y="515"/>
                </a:cxn>
                <a:cxn ang="0">
                  <a:pos x="737" y="558"/>
                </a:cxn>
                <a:cxn ang="0">
                  <a:pos x="665" y="592"/>
                </a:cxn>
                <a:cxn ang="0">
                  <a:pos x="583" y="615"/>
                </a:cxn>
                <a:cxn ang="0">
                  <a:pos x="496" y="628"/>
                </a:cxn>
                <a:cxn ang="0">
                  <a:pos x="405" y="628"/>
                </a:cxn>
                <a:cxn ang="0">
                  <a:pos x="318" y="617"/>
                </a:cxn>
                <a:cxn ang="0">
                  <a:pos x="236" y="592"/>
                </a:cxn>
                <a:cxn ang="0">
                  <a:pos x="164" y="558"/>
                </a:cxn>
                <a:cxn ang="0">
                  <a:pos x="100" y="514"/>
                </a:cxn>
                <a:cxn ang="0">
                  <a:pos x="51" y="463"/>
                </a:cxn>
                <a:cxn ang="0">
                  <a:pos x="18" y="406"/>
                </a:cxn>
                <a:cxn ang="0">
                  <a:pos x="2" y="345"/>
                </a:cxn>
              </a:cxnLst>
              <a:rect l="0" t="0" r="r" b="b"/>
              <a:pathLst>
                <a:path w="901" h="630">
                  <a:moveTo>
                    <a:pt x="0" y="314"/>
                  </a:moveTo>
                  <a:lnTo>
                    <a:pt x="2" y="283"/>
                  </a:lnTo>
                  <a:lnTo>
                    <a:pt x="9" y="252"/>
                  </a:lnTo>
                  <a:lnTo>
                    <a:pt x="18" y="222"/>
                  </a:lnTo>
                  <a:lnTo>
                    <a:pt x="35" y="193"/>
                  </a:lnTo>
                  <a:lnTo>
                    <a:pt x="51" y="165"/>
                  </a:lnTo>
                  <a:lnTo>
                    <a:pt x="75" y="139"/>
                  </a:lnTo>
                  <a:lnTo>
                    <a:pt x="100" y="114"/>
                  </a:lnTo>
                  <a:lnTo>
                    <a:pt x="131" y="91"/>
                  </a:lnTo>
                  <a:lnTo>
                    <a:pt x="164" y="70"/>
                  </a:lnTo>
                  <a:lnTo>
                    <a:pt x="199" y="52"/>
                  </a:lnTo>
                  <a:lnTo>
                    <a:pt x="236" y="36"/>
                  </a:lnTo>
                  <a:lnTo>
                    <a:pt x="276" y="23"/>
                  </a:lnTo>
                  <a:lnTo>
                    <a:pt x="318" y="13"/>
                  </a:lnTo>
                  <a:lnTo>
                    <a:pt x="360" y="6"/>
                  </a:lnTo>
                  <a:lnTo>
                    <a:pt x="405" y="1"/>
                  </a:lnTo>
                  <a:lnTo>
                    <a:pt x="449" y="0"/>
                  </a:lnTo>
                  <a:lnTo>
                    <a:pt x="494" y="1"/>
                  </a:lnTo>
                  <a:lnTo>
                    <a:pt x="538" y="6"/>
                  </a:lnTo>
                  <a:lnTo>
                    <a:pt x="580" y="13"/>
                  </a:lnTo>
                  <a:lnTo>
                    <a:pt x="622" y="23"/>
                  </a:lnTo>
                  <a:lnTo>
                    <a:pt x="662" y="36"/>
                  </a:lnTo>
                  <a:lnTo>
                    <a:pt x="700" y="52"/>
                  </a:lnTo>
                  <a:lnTo>
                    <a:pt x="735" y="70"/>
                  </a:lnTo>
                  <a:lnTo>
                    <a:pt x="768" y="91"/>
                  </a:lnTo>
                  <a:lnTo>
                    <a:pt x="798" y="114"/>
                  </a:lnTo>
                  <a:lnTo>
                    <a:pt x="826" y="139"/>
                  </a:lnTo>
                  <a:lnTo>
                    <a:pt x="847" y="165"/>
                  </a:lnTo>
                  <a:lnTo>
                    <a:pt x="866" y="193"/>
                  </a:lnTo>
                  <a:lnTo>
                    <a:pt x="882" y="222"/>
                  </a:lnTo>
                  <a:lnTo>
                    <a:pt x="892" y="252"/>
                  </a:lnTo>
                  <a:lnTo>
                    <a:pt x="899" y="283"/>
                  </a:lnTo>
                  <a:lnTo>
                    <a:pt x="901" y="314"/>
                  </a:lnTo>
                  <a:lnTo>
                    <a:pt x="899" y="347"/>
                  </a:lnTo>
                  <a:lnTo>
                    <a:pt x="892" y="378"/>
                  </a:lnTo>
                  <a:lnTo>
                    <a:pt x="880" y="407"/>
                  </a:lnTo>
                  <a:lnTo>
                    <a:pt x="866" y="437"/>
                  </a:lnTo>
                  <a:lnTo>
                    <a:pt x="847" y="465"/>
                  </a:lnTo>
                  <a:lnTo>
                    <a:pt x="824" y="491"/>
                  </a:lnTo>
                  <a:lnTo>
                    <a:pt x="798" y="515"/>
                  </a:lnTo>
                  <a:lnTo>
                    <a:pt x="768" y="537"/>
                  </a:lnTo>
                  <a:lnTo>
                    <a:pt x="737" y="558"/>
                  </a:lnTo>
                  <a:lnTo>
                    <a:pt x="702" y="576"/>
                  </a:lnTo>
                  <a:lnTo>
                    <a:pt x="665" y="592"/>
                  </a:lnTo>
                  <a:lnTo>
                    <a:pt x="625" y="605"/>
                  </a:lnTo>
                  <a:lnTo>
                    <a:pt x="583" y="615"/>
                  </a:lnTo>
                  <a:lnTo>
                    <a:pt x="541" y="623"/>
                  </a:lnTo>
                  <a:lnTo>
                    <a:pt x="496" y="628"/>
                  </a:lnTo>
                  <a:lnTo>
                    <a:pt x="449" y="630"/>
                  </a:lnTo>
                  <a:lnTo>
                    <a:pt x="405" y="628"/>
                  </a:lnTo>
                  <a:lnTo>
                    <a:pt x="360" y="623"/>
                  </a:lnTo>
                  <a:lnTo>
                    <a:pt x="318" y="617"/>
                  </a:lnTo>
                  <a:lnTo>
                    <a:pt x="276" y="605"/>
                  </a:lnTo>
                  <a:lnTo>
                    <a:pt x="236" y="592"/>
                  </a:lnTo>
                  <a:lnTo>
                    <a:pt x="199" y="577"/>
                  </a:lnTo>
                  <a:lnTo>
                    <a:pt x="164" y="558"/>
                  </a:lnTo>
                  <a:lnTo>
                    <a:pt x="131" y="537"/>
                  </a:lnTo>
                  <a:lnTo>
                    <a:pt x="100" y="514"/>
                  </a:lnTo>
                  <a:lnTo>
                    <a:pt x="75" y="489"/>
                  </a:lnTo>
                  <a:lnTo>
                    <a:pt x="51" y="463"/>
                  </a:lnTo>
                  <a:lnTo>
                    <a:pt x="35" y="435"/>
                  </a:lnTo>
                  <a:lnTo>
                    <a:pt x="18" y="406"/>
                  </a:lnTo>
                  <a:lnTo>
                    <a:pt x="9" y="376"/>
                  </a:lnTo>
                  <a:lnTo>
                    <a:pt x="2" y="345"/>
                  </a:lnTo>
                  <a:lnTo>
                    <a:pt x="0" y="31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extLs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21810" y="2444523"/>
              <a:ext cx="711139" cy="693738"/>
            </a:xfrm>
            <a:custGeom>
              <a:avLst/>
              <a:gdLst/>
              <a:ahLst/>
              <a:cxnLst>
                <a:cxn ang="0">
                  <a:pos x="312" y="437"/>
                </a:cxn>
                <a:cxn ang="0">
                  <a:pos x="342" y="435"/>
                </a:cxn>
                <a:cxn ang="0">
                  <a:pos x="372" y="432"/>
                </a:cxn>
                <a:cxn ang="0">
                  <a:pos x="403" y="427"/>
                </a:cxn>
                <a:cxn ang="0">
                  <a:pos x="431" y="420"/>
                </a:cxn>
                <a:cxn ang="0">
                  <a:pos x="459" y="410"/>
                </a:cxn>
                <a:cxn ang="0">
                  <a:pos x="485" y="401"/>
                </a:cxn>
                <a:cxn ang="0">
                  <a:pos x="508" y="388"/>
                </a:cxn>
                <a:cxn ang="0">
                  <a:pos x="532" y="373"/>
                </a:cxn>
                <a:cxn ang="0">
                  <a:pos x="553" y="356"/>
                </a:cxn>
                <a:cxn ang="0">
                  <a:pos x="571" y="338"/>
                </a:cxn>
                <a:cxn ang="0">
                  <a:pos x="585" y="320"/>
                </a:cxn>
                <a:cxn ang="0">
                  <a:pos x="600" y="301"/>
                </a:cxn>
                <a:cxn ang="0">
                  <a:pos x="609" y="281"/>
                </a:cxn>
                <a:cxn ang="0">
                  <a:pos x="616" y="260"/>
                </a:cxn>
                <a:cxn ang="0">
                  <a:pos x="621" y="239"/>
                </a:cxn>
                <a:cxn ang="0">
                  <a:pos x="623" y="217"/>
                </a:cxn>
                <a:cxn ang="0">
                  <a:pos x="621" y="196"/>
                </a:cxn>
                <a:cxn ang="0">
                  <a:pos x="616" y="175"/>
                </a:cxn>
                <a:cxn ang="0">
                  <a:pos x="609" y="153"/>
                </a:cxn>
                <a:cxn ang="0">
                  <a:pos x="600" y="134"/>
                </a:cxn>
                <a:cxn ang="0">
                  <a:pos x="585" y="114"/>
                </a:cxn>
                <a:cxn ang="0">
                  <a:pos x="571" y="96"/>
                </a:cxn>
                <a:cxn ang="0">
                  <a:pos x="553" y="80"/>
                </a:cxn>
                <a:cxn ang="0">
                  <a:pos x="532" y="63"/>
                </a:cxn>
                <a:cxn ang="0">
                  <a:pos x="508" y="49"/>
                </a:cxn>
                <a:cxn ang="0">
                  <a:pos x="485" y="36"/>
                </a:cxn>
                <a:cxn ang="0">
                  <a:pos x="459" y="26"/>
                </a:cxn>
                <a:cxn ang="0">
                  <a:pos x="431" y="16"/>
                </a:cxn>
                <a:cxn ang="0">
                  <a:pos x="403" y="9"/>
                </a:cxn>
                <a:cxn ang="0">
                  <a:pos x="372" y="5"/>
                </a:cxn>
                <a:cxn ang="0">
                  <a:pos x="342" y="1"/>
                </a:cxn>
                <a:cxn ang="0">
                  <a:pos x="312" y="0"/>
                </a:cxn>
                <a:cxn ang="0">
                  <a:pos x="248" y="5"/>
                </a:cxn>
                <a:cxn ang="0">
                  <a:pos x="190" y="18"/>
                </a:cxn>
                <a:cxn ang="0">
                  <a:pos x="136" y="37"/>
                </a:cxn>
                <a:cxn ang="0">
                  <a:pos x="91" y="63"/>
                </a:cxn>
                <a:cxn ang="0">
                  <a:pos x="54" y="96"/>
                </a:cxn>
                <a:cxn ang="0">
                  <a:pos x="24" y="132"/>
                </a:cxn>
                <a:cxn ang="0">
                  <a:pos x="7" y="173"/>
                </a:cxn>
                <a:cxn ang="0">
                  <a:pos x="0" y="217"/>
                </a:cxn>
                <a:cxn ang="0">
                  <a:pos x="3" y="239"/>
                </a:cxn>
                <a:cxn ang="0">
                  <a:pos x="7" y="260"/>
                </a:cxn>
                <a:cxn ang="0">
                  <a:pos x="14" y="281"/>
                </a:cxn>
                <a:cxn ang="0">
                  <a:pos x="24" y="301"/>
                </a:cxn>
                <a:cxn ang="0">
                  <a:pos x="38" y="320"/>
                </a:cxn>
                <a:cxn ang="0">
                  <a:pos x="52" y="338"/>
                </a:cxn>
                <a:cxn ang="0">
                  <a:pos x="70" y="356"/>
                </a:cxn>
                <a:cxn ang="0">
                  <a:pos x="91" y="373"/>
                </a:cxn>
                <a:cxn ang="0">
                  <a:pos x="115" y="388"/>
                </a:cxn>
                <a:cxn ang="0">
                  <a:pos x="138" y="401"/>
                </a:cxn>
                <a:cxn ang="0">
                  <a:pos x="164" y="410"/>
                </a:cxn>
                <a:cxn ang="0">
                  <a:pos x="192" y="420"/>
                </a:cxn>
                <a:cxn ang="0">
                  <a:pos x="220" y="427"/>
                </a:cxn>
                <a:cxn ang="0">
                  <a:pos x="251" y="432"/>
                </a:cxn>
                <a:cxn ang="0">
                  <a:pos x="281" y="435"/>
                </a:cxn>
                <a:cxn ang="0">
                  <a:pos x="312" y="437"/>
                </a:cxn>
              </a:cxnLst>
              <a:rect l="0" t="0" r="r" b="b"/>
              <a:pathLst>
                <a:path w="623" h="437">
                  <a:moveTo>
                    <a:pt x="312" y="437"/>
                  </a:moveTo>
                  <a:lnTo>
                    <a:pt x="342" y="435"/>
                  </a:lnTo>
                  <a:lnTo>
                    <a:pt x="372" y="432"/>
                  </a:lnTo>
                  <a:lnTo>
                    <a:pt x="403" y="427"/>
                  </a:lnTo>
                  <a:lnTo>
                    <a:pt x="431" y="420"/>
                  </a:lnTo>
                  <a:lnTo>
                    <a:pt x="459" y="410"/>
                  </a:lnTo>
                  <a:lnTo>
                    <a:pt x="485" y="401"/>
                  </a:lnTo>
                  <a:lnTo>
                    <a:pt x="508" y="388"/>
                  </a:lnTo>
                  <a:lnTo>
                    <a:pt x="532" y="373"/>
                  </a:lnTo>
                  <a:lnTo>
                    <a:pt x="553" y="356"/>
                  </a:lnTo>
                  <a:lnTo>
                    <a:pt x="571" y="338"/>
                  </a:lnTo>
                  <a:lnTo>
                    <a:pt x="585" y="320"/>
                  </a:lnTo>
                  <a:lnTo>
                    <a:pt x="600" y="301"/>
                  </a:lnTo>
                  <a:lnTo>
                    <a:pt x="609" y="281"/>
                  </a:lnTo>
                  <a:lnTo>
                    <a:pt x="616" y="260"/>
                  </a:lnTo>
                  <a:lnTo>
                    <a:pt x="621" y="239"/>
                  </a:lnTo>
                  <a:lnTo>
                    <a:pt x="623" y="217"/>
                  </a:lnTo>
                  <a:lnTo>
                    <a:pt x="621" y="196"/>
                  </a:lnTo>
                  <a:lnTo>
                    <a:pt x="616" y="175"/>
                  </a:lnTo>
                  <a:lnTo>
                    <a:pt x="609" y="153"/>
                  </a:lnTo>
                  <a:lnTo>
                    <a:pt x="600" y="134"/>
                  </a:lnTo>
                  <a:lnTo>
                    <a:pt x="585" y="114"/>
                  </a:lnTo>
                  <a:lnTo>
                    <a:pt x="571" y="96"/>
                  </a:lnTo>
                  <a:lnTo>
                    <a:pt x="553" y="80"/>
                  </a:lnTo>
                  <a:lnTo>
                    <a:pt x="532" y="63"/>
                  </a:lnTo>
                  <a:lnTo>
                    <a:pt x="508" y="49"/>
                  </a:lnTo>
                  <a:lnTo>
                    <a:pt x="485" y="36"/>
                  </a:lnTo>
                  <a:lnTo>
                    <a:pt x="459" y="26"/>
                  </a:lnTo>
                  <a:lnTo>
                    <a:pt x="431" y="16"/>
                  </a:lnTo>
                  <a:lnTo>
                    <a:pt x="403" y="9"/>
                  </a:lnTo>
                  <a:lnTo>
                    <a:pt x="372" y="5"/>
                  </a:lnTo>
                  <a:lnTo>
                    <a:pt x="342" y="1"/>
                  </a:lnTo>
                  <a:lnTo>
                    <a:pt x="312" y="0"/>
                  </a:lnTo>
                  <a:lnTo>
                    <a:pt x="248" y="5"/>
                  </a:lnTo>
                  <a:lnTo>
                    <a:pt x="190" y="18"/>
                  </a:lnTo>
                  <a:lnTo>
                    <a:pt x="136" y="37"/>
                  </a:lnTo>
                  <a:lnTo>
                    <a:pt x="91" y="63"/>
                  </a:lnTo>
                  <a:lnTo>
                    <a:pt x="54" y="96"/>
                  </a:lnTo>
                  <a:lnTo>
                    <a:pt x="24" y="132"/>
                  </a:lnTo>
                  <a:lnTo>
                    <a:pt x="7" y="173"/>
                  </a:lnTo>
                  <a:lnTo>
                    <a:pt x="0" y="217"/>
                  </a:lnTo>
                  <a:lnTo>
                    <a:pt x="3" y="239"/>
                  </a:lnTo>
                  <a:lnTo>
                    <a:pt x="7" y="260"/>
                  </a:lnTo>
                  <a:lnTo>
                    <a:pt x="14" y="281"/>
                  </a:lnTo>
                  <a:lnTo>
                    <a:pt x="24" y="301"/>
                  </a:lnTo>
                  <a:lnTo>
                    <a:pt x="38" y="320"/>
                  </a:lnTo>
                  <a:lnTo>
                    <a:pt x="52" y="338"/>
                  </a:lnTo>
                  <a:lnTo>
                    <a:pt x="70" y="356"/>
                  </a:lnTo>
                  <a:lnTo>
                    <a:pt x="91" y="373"/>
                  </a:lnTo>
                  <a:lnTo>
                    <a:pt x="115" y="388"/>
                  </a:lnTo>
                  <a:lnTo>
                    <a:pt x="138" y="401"/>
                  </a:lnTo>
                  <a:lnTo>
                    <a:pt x="164" y="410"/>
                  </a:lnTo>
                  <a:lnTo>
                    <a:pt x="192" y="420"/>
                  </a:lnTo>
                  <a:lnTo>
                    <a:pt x="220" y="427"/>
                  </a:lnTo>
                  <a:lnTo>
                    <a:pt x="251" y="432"/>
                  </a:lnTo>
                  <a:lnTo>
                    <a:pt x="281" y="435"/>
                  </a:lnTo>
                  <a:lnTo>
                    <a:pt x="312" y="437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extLs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259478" y="2481035"/>
              <a:ext cx="635801" cy="620713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2" y="175"/>
                </a:cxn>
                <a:cxn ang="0">
                  <a:pos x="5" y="157"/>
                </a:cxn>
                <a:cxn ang="0">
                  <a:pos x="12" y="139"/>
                </a:cxn>
                <a:cxn ang="0">
                  <a:pos x="21" y="121"/>
                </a:cxn>
                <a:cxn ang="0">
                  <a:pos x="33" y="104"/>
                </a:cxn>
                <a:cxn ang="0">
                  <a:pos x="47" y="86"/>
                </a:cxn>
                <a:cxn ang="0">
                  <a:pos x="63" y="72"/>
                </a:cxn>
                <a:cxn ang="0">
                  <a:pos x="82" y="57"/>
                </a:cxn>
                <a:cxn ang="0">
                  <a:pos x="103" y="44"/>
                </a:cxn>
                <a:cxn ang="0">
                  <a:pos x="124" y="32"/>
                </a:cxn>
                <a:cxn ang="0">
                  <a:pos x="147" y="22"/>
                </a:cxn>
                <a:cxn ang="0">
                  <a:pos x="171" y="14"/>
                </a:cxn>
                <a:cxn ang="0">
                  <a:pos x="197" y="8"/>
                </a:cxn>
                <a:cxn ang="0">
                  <a:pos x="222" y="3"/>
                </a:cxn>
                <a:cxn ang="0">
                  <a:pos x="250" y="1"/>
                </a:cxn>
                <a:cxn ang="0">
                  <a:pos x="279" y="0"/>
                </a:cxn>
                <a:cxn ang="0">
                  <a:pos x="307" y="1"/>
                </a:cxn>
                <a:cxn ang="0">
                  <a:pos x="335" y="3"/>
                </a:cxn>
                <a:cxn ang="0">
                  <a:pos x="360" y="8"/>
                </a:cxn>
                <a:cxn ang="0">
                  <a:pos x="386" y="14"/>
                </a:cxn>
                <a:cxn ang="0">
                  <a:pos x="410" y="22"/>
                </a:cxn>
                <a:cxn ang="0">
                  <a:pos x="433" y="32"/>
                </a:cxn>
                <a:cxn ang="0">
                  <a:pos x="454" y="44"/>
                </a:cxn>
                <a:cxn ang="0">
                  <a:pos x="475" y="57"/>
                </a:cxn>
                <a:cxn ang="0">
                  <a:pos x="494" y="72"/>
                </a:cxn>
                <a:cxn ang="0">
                  <a:pos x="510" y="86"/>
                </a:cxn>
                <a:cxn ang="0">
                  <a:pos x="524" y="104"/>
                </a:cxn>
                <a:cxn ang="0">
                  <a:pos x="536" y="121"/>
                </a:cxn>
                <a:cxn ang="0">
                  <a:pos x="545" y="139"/>
                </a:cxn>
                <a:cxn ang="0">
                  <a:pos x="552" y="157"/>
                </a:cxn>
                <a:cxn ang="0">
                  <a:pos x="555" y="175"/>
                </a:cxn>
                <a:cxn ang="0">
                  <a:pos x="557" y="194"/>
                </a:cxn>
                <a:cxn ang="0">
                  <a:pos x="552" y="234"/>
                </a:cxn>
                <a:cxn ang="0">
                  <a:pos x="536" y="271"/>
                </a:cxn>
                <a:cxn ang="0">
                  <a:pos x="510" y="304"/>
                </a:cxn>
                <a:cxn ang="0">
                  <a:pos x="475" y="333"/>
                </a:cxn>
                <a:cxn ang="0">
                  <a:pos x="435" y="356"/>
                </a:cxn>
                <a:cxn ang="0">
                  <a:pos x="386" y="376"/>
                </a:cxn>
                <a:cxn ang="0">
                  <a:pos x="335" y="387"/>
                </a:cxn>
                <a:cxn ang="0">
                  <a:pos x="279" y="391"/>
                </a:cxn>
                <a:cxn ang="0">
                  <a:pos x="250" y="389"/>
                </a:cxn>
                <a:cxn ang="0">
                  <a:pos x="222" y="387"/>
                </a:cxn>
                <a:cxn ang="0">
                  <a:pos x="197" y="383"/>
                </a:cxn>
                <a:cxn ang="0">
                  <a:pos x="171" y="376"/>
                </a:cxn>
                <a:cxn ang="0">
                  <a:pos x="147" y="368"/>
                </a:cxn>
                <a:cxn ang="0">
                  <a:pos x="124" y="358"/>
                </a:cxn>
                <a:cxn ang="0">
                  <a:pos x="103" y="347"/>
                </a:cxn>
                <a:cxn ang="0">
                  <a:pos x="82" y="333"/>
                </a:cxn>
                <a:cxn ang="0">
                  <a:pos x="63" y="319"/>
                </a:cxn>
                <a:cxn ang="0">
                  <a:pos x="47" y="304"/>
                </a:cxn>
                <a:cxn ang="0">
                  <a:pos x="33" y="286"/>
                </a:cxn>
                <a:cxn ang="0">
                  <a:pos x="21" y="270"/>
                </a:cxn>
                <a:cxn ang="0">
                  <a:pos x="12" y="252"/>
                </a:cxn>
                <a:cxn ang="0">
                  <a:pos x="5" y="234"/>
                </a:cxn>
                <a:cxn ang="0">
                  <a:pos x="2" y="214"/>
                </a:cxn>
                <a:cxn ang="0">
                  <a:pos x="0" y="194"/>
                </a:cxn>
              </a:cxnLst>
              <a:rect l="0" t="0" r="r" b="b"/>
              <a:pathLst>
                <a:path w="557" h="391">
                  <a:moveTo>
                    <a:pt x="0" y="194"/>
                  </a:moveTo>
                  <a:lnTo>
                    <a:pt x="2" y="175"/>
                  </a:lnTo>
                  <a:lnTo>
                    <a:pt x="5" y="157"/>
                  </a:lnTo>
                  <a:lnTo>
                    <a:pt x="12" y="139"/>
                  </a:lnTo>
                  <a:lnTo>
                    <a:pt x="21" y="121"/>
                  </a:lnTo>
                  <a:lnTo>
                    <a:pt x="33" y="104"/>
                  </a:lnTo>
                  <a:lnTo>
                    <a:pt x="47" y="86"/>
                  </a:lnTo>
                  <a:lnTo>
                    <a:pt x="63" y="72"/>
                  </a:lnTo>
                  <a:lnTo>
                    <a:pt x="82" y="57"/>
                  </a:lnTo>
                  <a:lnTo>
                    <a:pt x="103" y="44"/>
                  </a:lnTo>
                  <a:lnTo>
                    <a:pt x="124" y="32"/>
                  </a:lnTo>
                  <a:lnTo>
                    <a:pt x="147" y="22"/>
                  </a:lnTo>
                  <a:lnTo>
                    <a:pt x="171" y="14"/>
                  </a:lnTo>
                  <a:lnTo>
                    <a:pt x="197" y="8"/>
                  </a:lnTo>
                  <a:lnTo>
                    <a:pt x="222" y="3"/>
                  </a:lnTo>
                  <a:lnTo>
                    <a:pt x="250" y="1"/>
                  </a:lnTo>
                  <a:lnTo>
                    <a:pt x="279" y="0"/>
                  </a:lnTo>
                  <a:lnTo>
                    <a:pt x="307" y="1"/>
                  </a:lnTo>
                  <a:lnTo>
                    <a:pt x="335" y="3"/>
                  </a:lnTo>
                  <a:lnTo>
                    <a:pt x="360" y="8"/>
                  </a:lnTo>
                  <a:lnTo>
                    <a:pt x="386" y="14"/>
                  </a:lnTo>
                  <a:lnTo>
                    <a:pt x="410" y="22"/>
                  </a:lnTo>
                  <a:lnTo>
                    <a:pt x="433" y="32"/>
                  </a:lnTo>
                  <a:lnTo>
                    <a:pt x="454" y="44"/>
                  </a:lnTo>
                  <a:lnTo>
                    <a:pt x="475" y="57"/>
                  </a:lnTo>
                  <a:lnTo>
                    <a:pt x="494" y="72"/>
                  </a:lnTo>
                  <a:lnTo>
                    <a:pt x="510" y="86"/>
                  </a:lnTo>
                  <a:lnTo>
                    <a:pt x="524" y="104"/>
                  </a:lnTo>
                  <a:lnTo>
                    <a:pt x="536" y="121"/>
                  </a:lnTo>
                  <a:lnTo>
                    <a:pt x="545" y="139"/>
                  </a:lnTo>
                  <a:lnTo>
                    <a:pt x="552" y="157"/>
                  </a:lnTo>
                  <a:lnTo>
                    <a:pt x="555" y="175"/>
                  </a:lnTo>
                  <a:lnTo>
                    <a:pt x="557" y="194"/>
                  </a:lnTo>
                  <a:lnTo>
                    <a:pt x="552" y="234"/>
                  </a:lnTo>
                  <a:lnTo>
                    <a:pt x="536" y="271"/>
                  </a:lnTo>
                  <a:lnTo>
                    <a:pt x="510" y="304"/>
                  </a:lnTo>
                  <a:lnTo>
                    <a:pt x="475" y="333"/>
                  </a:lnTo>
                  <a:lnTo>
                    <a:pt x="435" y="356"/>
                  </a:lnTo>
                  <a:lnTo>
                    <a:pt x="386" y="376"/>
                  </a:lnTo>
                  <a:lnTo>
                    <a:pt x="335" y="387"/>
                  </a:lnTo>
                  <a:lnTo>
                    <a:pt x="279" y="391"/>
                  </a:lnTo>
                  <a:lnTo>
                    <a:pt x="250" y="389"/>
                  </a:lnTo>
                  <a:lnTo>
                    <a:pt x="222" y="387"/>
                  </a:lnTo>
                  <a:lnTo>
                    <a:pt x="197" y="383"/>
                  </a:lnTo>
                  <a:lnTo>
                    <a:pt x="171" y="376"/>
                  </a:lnTo>
                  <a:lnTo>
                    <a:pt x="147" y="368"/>
                  </a:lnTo>
                  <a:lnTo>
                    <a:pt x="124" y="358"/>
                  </a:lnTo>
                  <a:lnTo>
                    <a:pt x="103" y="347"/>
                  </a:lnTo>
                  <a:lnTo>
                    <a:pt x="82" y="333"/>
                  </a:lnTo>
                  <a:lnTo>
                    <a:pt x="63" y="319"/>
                  </a:lnTo>
                  <a:lnTo>
                    <a:pt x="47" y="304"/>
                  </a:lnTo>
                  <a:lnTo>
                    <a:pt x="33" y="286"/>
                  </a:lnTo>
                  <a:lnTo>
                    <a:pt x="21" y="270"/>
                  </a:lnTo>
                  <a:lnTo>
                    <a:pt x="12" y="252"/>
                  </a:lnTo>
                  <a:lnTo>
                    <a:pt x="5" y="234"/>
                  </a:lnTo>
                  <a:lnTo>
                    <a:pt x="2" y="21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solidFill>
                <a:srgbClr val="FFFFFF"/>
              </a:solidFill>
            </a:ln>
            <a:extLs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427275" y="2633435"/>
              <a:ext cx="278520" cy="269875"/>
            </a:xfrm>
            <a:custGeom>
              <a:avLst/>
              <a:gdLst/>
              <a:ahLst/>
              <a:cxnLst>
                <a:cxn ang="0">
                  <a:pos x="122" y="170"/>
                </a:cxn>
                <a:cxn ang="0">
                  <a:pos x="134" y="170"/>
                </a:cxn>
                <a:cxn ang="0">
                  <a:pos x="146" y="169"/>
                </a:cxn>
                <a:cxn ang="0">
                  <a:pos x="157" y="167"/>
                </a:cxn>
                <a:cxn ang="0">
                  <a:pos x="169" y="164"/>
                </a:cxn>
                <a:cxn ang="0">
                  <a:pos x="181" y="160"/>
                </a:cxn>
                <a:cxn ang="0">
                  <a:pos x="190" y="157"/>
                </a:cxn>
                <a:cxn ang="0">
                  <a:pos x="199" y="152"/>
                </a:cxn>
                <a:cxn ang="0">
                  <a:pos x="209" y="146"/>
                </a:cxn>
                <a:cxn ang="0">
                  <a:pos x="225" y="133"/>
                </a:cxn>
                <a:cxn ang="0">
                  <a:pos x="235" y="118"/>
                </a:cxn>
                <a:cxn ang="0">
                  <a:pos x="242" y="102"/>
                </a:cxn>
                <a:cxn ang="0">
                  <a:pos x="244" y="85"/>
                </a:cxn>
                <a:cxn ang="0">
                  <a:pos x="242" y="69"/>
                </a:cxn>
                <a:cxn ang="0">
                  <a:pos x="235" y="52"/>
                </a:cxn>
                <a:cxn ang="0">
                  <a:pos x="225" y="38"/>
                </a:cxn>
                <a:cxn ang="0">
                  <a:pos x="209" y="25"/>
                </a:cxn>
                <a:cxn ang="0">
                  <a:pos x="199" y="18"/>
                </a:cxn>
                <a:cxn ang="0">
                  <a:pos x="190" y="13"/>
                </a:cxn>
                <a:cxn ang="0">
                  <a:pos x="181" y="10"/>
                </a:cxn>
                <a:cxn ang="0">
                  <a:pos x="169" y="7"/>
                </a:cxn>
                <a:cxn ang="0">
                  <a:pos x="157" y="3"/>
                </a:cxn>
                <a:cxn ang="0">
                  <a:pos x="146" y="2"/>
                </a:cxn>
                <a:cxn ang="0">
                  <a:pos x="134" y="0"/>
                </a:cxn>
                <a:cxn ang="0">
                  <a:pos x="122" y="0"/>
                </a:cxn>
                <a:cxn ang="0">
                  <a:pos x="96" y="2"/>
                </a:cxn>
                <a:cxn ang="0">
                  <a:pos x="75" y="7"/>
                </a:cxn>
                <a:cxn ang="0">
                  <a:pos x="54" y="15"/>
                </a:cxn>
                <a:cxn ang="0">
                  <a:pos x="36" y="25"/>
                </a:cxn>
                <a:cxn ang="0">
                  <a:pos x="22" y="38"/>
                </a:cxn>
                <a:cxn ang="0">
                  <a:pos x="10" y="52"/>
                </a:cxn>
                <a:cxn ang="0">
                  <a:pos x="3" y="67"/>
                </a:cxn>
                <a:cxn ang="0">
                  <a:pos x="0" y="85"/>
                </a:cxn>
                <a:cxn ang="0">
                  <a:pos x="3" y="102"/>
                </a:cxn>
                <a:cxn ang="0">
                  <a:pos x="10" y="118"/>
                </a:cxn>
                <a:cxn ang="0">
                  <a:pos x="19" y="133"/>
                </a:cxn>
                <a:cxn ang="0">
                  <a:pos x="36" y="146"/>
                </a:cxn>
                <a:cxn ang="0">
                  <a:pos x="45" y="152"/>
                </a:cxn>
                <a:cxn ang="0">
                  <a:pos x="54" y="157"/>
                </a:cxn>
                <a:cxn ang="0">
                  <a:pos x="64" y="160"/>
                </a:cxn>
                <a:cxn ang="0">
                  <a:pos x="75" y="164"/>
                </a:cxn>
                <a:cxn ang="0">
                  <a:pos x="87" y="167"/>
                </a:cxn>
                <a:cxn ang="0">
                  <a:pos x="99" y="169"/>
                </a:cxn>
                <a:cxn ang="0">
                  <a:pos x="110" y="170"/>
                </a:cxn>
                <a:cxn ang="0">
                  <a:pos x="122" y="170"/>
                </a:cxn>
              </a:cxnLst>
              <a:rect l="0" t="0" r="r" b="b"/>
              <a:pathLst>
                <a:path w="244" h="170">
                  <a:moveTo>
                    <a:pt x="122" y="170"/>
                  </a:moveTo>
                  <a:lnTo>
                    <a:pt x="134" y="170"/>
                  </a:lnTo>
                  <a:lnTo>
                    <a:pt x="146" y="169"/>
                  </a:lnTo>
                  <a:lnTo>
                    <a:pt x="157" y="167"/>
                  </a:lnTo>
                  <a:lnTo>
                    <a:pt x="169" y="164"/>
                  </a:lnTo>
                  <a:lnTo>
                    <a:pt x="181" y="160"/>
                  </a:lnTo>
                  <a:lnTo>
                    <a:pt x="190" y="157"/>
                  </a:lnTo>
                  <a:lnTo>
                    <a:pt x="199" y="152"/>
                  </a:lnTo>
                  <a:lnTo>
                    <a:pt x="209" y="146"/>
                  </a:lnTo>
                  <a:lnTo>
                    <a:pt x="225" y="133"/>
                  </a:lnTo>
                  <a:lnTo>
                    <a:pt x="235" y="118"/>
                  </a:lnTo>
                  <a:lnTo>
                    <a:pt x="242" y="102"/>
                  </a:lnTo>
                  <a:lnTo>
                    <a:pt x="244" y="85"/>
                  </a:lnTo>
                  <a:lnTo>
                    <a:pt x="242" y="69"/>
                  </a:lnTo>
                  <a:lnTo>
                    <a:pt x="235" y="52"/>
                  </a:lnTo>
                  <a:lnTo>
                    <a:pt x="225" y="38"/>
                  </a:lnTo>
                  <a:lnTo>
                    <a:pt x="209" y="25"/>
                  </a:lnTo>
                  <a:lnTo>
                    <a:pt x="199" y="18"/>
                  </a:lnTo>
                  <a:lnTo>
                    <a:pt x="190" y="13"/>
                  </a:lnTo>
                  <a:lnTo>
                    <a:pt x="181" y="10"/>
                  </a:lnTo>
                  <a:lnTo>
                    <a:pt x="169" y="7"/>
                  </a:lnTo>
                  <a:lnTo>
                    <a:pt x="157" y="3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96" y="2"/>
                  </a:lnTo>
                  <a:lnTo>
                    <a:pt x="75" y="7"/>
                  </a:lnTo>
                  <a:lnTo>
                    <a:pt x="54" y="15"/>
                  </a:lnTo>
                  <a:lnTo>
                    <a:pt x="36" y="25"/>
                  </a:lnTo>
                  <a:lnTo>
                    <a:pt x="22" y="38"/>
                  </a:lnTo>
                  <a:lnTo>
                    <a:pt x="10" y="52"/>
                  </a:lnTo>
                  <a:lnTo>
                    <a:pt x="3" y="67"/>
                  </a:lnTo>
                  <a:lnTo>
                    <a:pt x="0" y="85"/>
                  </a:lnTo>
                  <a:lnTo>
                    <a:pt x="3" y="102"/>
                  </a:lnTo>
                  <a:lnTo>
                    <a:pt x="10" y="118"/>
                  </a:lnTo>
                  <a:lnTo>
                    <a:pt x="19" y="133"/>
                  </a:lnTo>
                  <a:lnTo>
                    <a:pt x="36" y="146"/>
                  </a:lnTo>
                  <a:lnTo>
                    <a:pt x="45" y="152"/>
                  </a:lnTo>
                  <a:lnTo>
                    <a:pt x="54" y="157"/>
                  </a:lnTo>
                  <a:lnTo>
                    <a:pt x="64" y="160"/>
                  </a:lnTo>
                  <a:lnTo>
                    <a:pt x="75" y="164"/>
                  </a:lnTo>
                  <a:lnTo>
                    <a:pt x="87" y="167"/>
                  </a:lnTo>
                  <a:lnTo>
                    <a:pt x="99" y="169"/>
                  </a:lnTo>
                  <a:lnTo>
                    <a:pt x="110" y="170"/>
                  </a:lnTo>
                  <a:lnTo>
                    <a:pt x="122" y="170"/>
                  </a:lnTo>
                  <a:close/>
                </a:path>
              </a:pathLst>
            </a:custGeom>
            <a:solidFill>
              <a:srgbClr val="000000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500329" y="2706460"/>
              <a:ext cx="130128" cy="127000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33"/>
                </a:cxn>
                <a:cxn ang="0">
                  <a:pos x="4" y="24"/>
                </a:cxn>
                <a:cxn ang="0">
                  <a:pos x="11" y="18"/>
                </a:cxn>
                <a:cxn ang="0">
                  <a:pos x="18" y="11"/>
                </a:cxn>
                <a:cxn ang="0">
                  <a:pos x="25" y="6"/>
                </a:cxn>
                <a:cxn ang="0">
                  <a:pos x="35" y="3"/>
                </a:cxn>
                <a:cxn ang="0">
                  <a:pos x="46" y="0"/>
                </a:cxn>
                <a:cxn ang="0">
                  <a:pos x="58" y="0"/>
                </a:cxn>
                <a:cxn ang="0">
                  <a:pos x="70" y="0"/>
                </a:cxn>
                <a:cxn ang="0">
                  <a:pos x="79" y="3"/>
                </a:cxn>
                <a:cxn ang="0">
                  <a:pos x="91" y="6"/>
                </a:cxn>
                <a:cxn ang="0">
                  <a:pos x="98" y="11"/>
                </a:cxn>
                <a:cxn ang="0">
                  <a:pos x="105" y="18"/>
                </a:cxn>
                <a:cxn ang="0">
                  <a:pos x="110" y="24"/>
                </a:cxn>
                <a:cxn ang="0">
                  <a:pos x="114" y="33"/>
                </a:cxn>
                <a:cxn ang="0">
                  <a:pos x="114" y="39"/>
                </a:cxn>
                <a:cxn ang="0">
                  <a:pos x="110" y="56"/>
                </a:cxn>
                <a:cxn ang="0">
                  <a:pos x="98" y="69"/>
                </a:cxn>
                <a:cxn ang="0">
                  <a:pos x="79" y="77"/>
                </a:cxn>
                <a:cxn ang="0">
                  <a:pos x="58" y="80"/>
                </a:cxn>
                <a:cxn ang="0">
                  <a:pos x="46" y="78"/>
                </a:cxn>
                <a:cxn ang="0">
                  <a:pos x="35" y="77"/>
                </a:cxn>
                <a:cxn ang="0">
                  <a:pos x="25" y="74"/>
                </a:cxn>
                <a:cxn ang="0">
                  <a:pos x="18" y="69"/>
                </a:cxn>
                <a:cxn ang="0">
                  <a:pos x="11" y="62"/>
                </a:cxn>
                <a:cxn ang="0">
                  <a:pos x="4" y="56"/>
                </a:cxn>
                <a:cxn ang="0">
                  <a:pos x="2" y="47"/>
                </a:cxn>
                <a:cxn ang="0">
                  <a:pos x="0" y="39"/>
                </a:cxn>
              </a:cxnLst>
              <a:rect l="0" t="0" r="r" b="b"/>
              <a:pathLst>
                <a:path w="114" h="80">
                  <a:moveTo>
                    <a:pt x="0" y="39"/>
                  </a:moveTo>
                  <a:lnTo>
                    <a:pt x="2" y="33"/>
                  </a:lnTo>
                  <a:lnTo>
                    <a:pt x="4" y="24"/>
                  </a:lnTo>
                  <a:lnTo>
                    <a:pt x="11" y="18"/>
                  </a:lnTo>
                  <a:lnTo>
                    <a:pt x="18" y="11"/>
                  </a:lnTo>
                  <a:lnTo>
                    <a:pt x="25" y="6"/>
                  </a:lnTo>
                  <a:lnTo>
                    <a:pt x="35" y="3"/>
                  </a:lnTo>
                  <a:lnTo>
                    <a:pt x="46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79" y="3"/>
                  </a:lnTo>
                  <a:lnTo>
                    <a:pt x="91" y="6"/>
                  </a:lnTo>
                  <a:lnTo>
                    <a:pt x="98" y="11"/>
                  </a:lnTo>
                  <a:lnTo>
                    <a:pt x="105" y="18"/>
                  </a:lnTo>
                  <a:lnTo>
                    <a:pt x="110" y="24"/>
                  </a:lnTo>
                  <a:lnTo>
                    <a:pt x="114" y="33"/>
                  </a:lnTo>
                  <a:lnTo>
                    <a:pt x="114" y="39"/>
                  </a:lnTo>
                  <a:lnTo>
                    <a:pt x="110" y="56"/>
                  </a:lnTo>
                  <a:lnTo>
                    <a:pt x="98" y="69"/>
                  </a:lnTo>
                  <a:lnTo>
                    <a:pt x="79" y="77"/>
                  </a:lnTo>
                  <a:lnTo>
                    <a:pt x="58" y="80"/>
                  </a:lnTo>
                  <a:lnTo>
                    <a:pt x="46" y="78"/>
                  </a:lnTo>
                  <a:lnTo>
                    <a:pt x="35" y="77"/>
                  </a:lnTo>
                  <a:lnTo>
                    <a:pt x="25" y="74"/>
                  </a:lnTo>
                  <a:lnTo>
                    <a:pt x="18" y="69"/>
                  </a:lnTo>
                  <a:lnTo>
                    <a:pt x="11" y="62"/>
                  </a:lnTo>
                  <a:lnTo>
                    <a:pt x="4" y="56"/>
                  </a:lnTo>
                  <a:lnTo>
                    <a:pt x="2" y="4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2"/>
            <p:cNvSpPr>
              <a:spLocks/>
            </p:cNvSpPr>
            <p:nvPr/>
          </p:nvSpPr>
          <p:spPr bwMode="auto">
            <a:xfrm>
              <a:off x="5123643" y="2966810"/>
              <a:ext cx="886926" cy="1730375"/>
            </a:xfrm>
            <a:custGeom>
              <a:avLst/>
              <a:gdLst/>
              <a:ahLst/>
              <a:cxnLst>
                <a:cxn ang="0">
                  <a:pos x="522" y="0"/>
                </a:cxn>
                <a:cxn ang="0">
                  <a:pos x="255" y="0"/>
                </a:cxn>
                <a:cxn ang="0">
                  <a:pos x="0" y="1068"/>
                </a:cxn>
                <a:cxn ang="0">
                  <a:pos x="0" y="1075"/>
                </a:cxn>
                <a:cxn ang="0">
                  <a:pos x="4" y="1081"/>
                </a:cxn>
                <a:cxn ang="0">
                  <a:pos x="11" y="1086"/>
                </a:cxn>
                <a:cxn ang="0">
                  <a:pos x="21" y="1090"/>
                </a:cxn>
                <a:cxn ang="0">
                  <a:pos x="32" y="1090"/>
                </a:cxn>
                <a:cxn ang="0">
                  <a:pos x="42" y="1086"/>
                </a:cxn>
                <a:cxn ang="0">
                  <a:pos x="49" y="1081"/>
                </a:cxn>
                <a:cxn ang="0">
                  <a:pos x="53" y="1073"/>
                </a:cxn>
                <a:cxn ang="0">
                  <a:pos x="302" y="39"/>
                </a:cxn>
                <a:cxn ang="0">
                  <a:pos x="475" y="39"/>
                </a:cxn>
                <a:cxn ang="0">
                  <a:pos x="723" y="1073"/>
                </a:cxn>
                <a:cxn ang="0">
                  <a:pos x="728" y="1081"/>
                </a:cxn>
                <a:cxn ang="0">
                  <a:pos x="735" y="1086"/>
                </a:cxn>
                <a:cxn ang="0">
                  <a:pos x="744" y="1090"/>
                </a:cxn>
                <a:cxn ang="0">
                  <a:pos x="753" y="1090"/>
                </a:cxn>
                <a:cxn ang="0">
                  <a:pos x="765" y="1086"/>
                </a:cxn>
                <a:cxn ang="0">
                  <a:pos x="772" y="1081"/>
                </a:cxn>
                <a:cxn ang="0">
                  <a:pos x="777" y="1075"/>
                </a:cxn>
                <a:cxn ang="0">
                  <a:pos x="777" y="1068"/>
                </a:cxn>
                <a:cxn ang="0">
                  <a:pos x="522" y="0"/>
                </a:cxn>
              </a:cxnLst>
              <a:rect l="0" t="0" r="r" b="b"/>
              <a:pathLst>
                <a:path w="777" h="1090">
                  <a:moveTo>
                    <a:pt x="522" y="0"/>
                  </a:moveTo>
                  <a:lnTo>
                    <a:pt x="255" y="0"/>
                  </a:lnTo>
                  <a:lnTo>
                    <a:pt x="0" y="1068"/>
                  </a:lnTo>
                  <a:lnTo>
                    <a:pt x="0" y="1075"/>
                  </a:lnTo>
                  <a:lnTo>
                    <a:pt x="4" y="1081"/>
                  </a:lnTo>
                  <a:lnTo>
                    <a:pt x="11" y="1086"/>
                  </a:lnTo>
                  <a:lnTo>
                    <a:pt x="21" y="1090"/>
                  </a:lnTo>
                  <a:lnTo>
                    <a:pt x="32" y="1090"/>
                  </a:lnTo>
                  <a:lnTo>
                    <a:pt x="42" y="1086"/>
                  </a:lnTo>
                  <a:lnTo>
                    <a:pt x="49" y="1081"/>
                  </a:lnTo>
                  <a:lnTo>
                    <a:pt x="53" y="1073"/>
                  </a:lnTo>
                  <a:lnTo>
                    <a:pt x="302" y="39"/>
                  </a:lnTo>
                  <a:lnTo>
                    <a:pt x="475" y="39"/>
                  </a:lnTo>
                  <a:lnTo>
                    <a:pt x="723" y="1073"/>
                  </a:lnTo>
                  <a:lnTo>
                    <a:pt x="728" y="1081"/>
                  </a:lnTo>
                  <a:lnTo>
                    <a:pt x="735" y="1086"/>
                  </a:lnTo>
                  <a:lnTo>
                    <a:pt x="744" y="1090"/>
                  </a:lnTo>
                  <a:lnTo>
                    <a:pt x="753" y="1090"/>
                  </a:lnTo>
                  <a:lnTo>
                    <a:pt x="765" y="1086"/>
                  </a:lnTo>
                  <a:lnTo>
                    <a:pt x="772" y="1081"/>
                  </a:lnTo>
                  <a:lnTo>
                    <a:pt x="777" y="1075"/>
                  </a:lnTo>
                  <a:lnTo>
                    <a:pt x="777" y="1068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rgbClr val="000000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3"/>
            <p:cNvSpPr>
              <a:spLocks/>
            </p:cNvSpPr>
            <p:nvPr/>
          </p:nvSpPr>
          <p:spPr bwMode="auto">
            <a:xfrm>
              <a:off x="5208112" y="2976335"/>
              <a:ext cx="775061" cy="1619250"/>
            </a:xfrm>
            <a:custGeom>
              <a:avLst/>
              <a:gdLst/>
              <a:ahLst/>
              <a:cxnLst>
                <a:cxn ang="0">
                  <a:pos x="115" y="766"/>
                </a:cxn>
                <a:cxn ang="0">
                  <a:pos x="593" y="588"/>
                </a:cxn>
                <a:cxn ang="0">
                  <a:pos x="183" y="363"/>
                </a:cxn>
                <a:cxn ang="0">
                  <a:pos x="499" y="208"/>
                </a:cxn>
                <a:cxn ang="0">
                  <a:pos x="223" y="0"/>
                </a:cxn>
                <a:cxn ang="0">
                  <a:pos x="183" y="26"/>
                </a:cxn>
                <a:cxn ang="0">
                  <a:pos x="417" y="201"/>
                </a:cxn>
                <a:cxn ang="0">
                  <a:pos x="92" y="360"/>
                </a:cxn>
                <a:cxn ang="0">
                  <a:pos x="494" y="583"/>
                </a:cxn>
                <a:cxn ang="0">
                  <a:pos x="0" y="766"/>
                </a:cxn>
                <a:cxn ang="0">
                  <a:pos x="654" y="1020"/>
                </a:cxn>
                <a:cxn ang="0">
                  <a:pos x="679" y="987"/>
                </a:cxn>
                <a:cxn ang="0">
                  <a:pos x="115" y="766"/>
                </a:cxn>
              </a:cxnLst>
              <a:rect l="0" t="0" r="r" b="b"/>
              <a:pathLst>
                <a:path w="679" h="1020">
                  <a:moveTo>
                    <a:pt x="115" y="766"/>
                  </a:moveTo>
                  <a:lnTo>
                    <a:pt x="593" y="588"/>
                  </a:lnTo>
                  <a:lnTo>
                    <a:pt x="183" y="363"/>
                  </a:lnTo>
                  <a:lnTo>
                    <a:pt x="499" y="208"/>
                  </a:lnTo>
                  <a:lnTo>
                    <a:pt x="223" y="0"/>
                  </a:lnTo>
                  <a:lnTo>
                    <a:pt x="183" y="26"/>
                  </a:lnTo>
                  <a:lnTo>
                    <a:pt x="417" y="201"/>
                  </a:lnTo>
                  <a:lnTo>
                    <a:pt x="92" y="360"/>
                  </a:lnTo>
                  <a:lnTo>
                    <a:pt x="494" y="583"/>
                  </a:lnTo>
                  <a:lnTo>
                    <a:pt x="0" y="766"/>
                  </a:lnTo>
                  <a:lnTo>
                    <a:pt x="654" y="1020"/>
                  </a:lnTo>
                  <a:lnTo>
                    <a:pt x="679" y="987"/>
                  </a:lnTo>
                  <a:lnTo>
                    <a:pt x="115" y="766"/>
                  </a:lnTo>
                  <a:close/>
                </a:path>
              </a:pathLst>
            </a:custGeom>
            <a:solidFill>
              <a:srgbClr val="000000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4"/>
            <p:cNvSpPr>
              <a:spLocks/>
            </p:cNvSpPr>
            <p:nvPr/>
          </p:nvSpPr>
          <p:spPr bwMode="auto">
            <a:xfrm>
              <a:off x="5157887" y="2976335"/>
              <a:ext cx="780768" cy="1619250"/>
            </a:xfrm>
            <a:custGeom>
              <a:avLst/>
              <a:gdLst/>
              <a:ahLst/>
              <a:cxnLst>
                <a:cxn ang="0">
                  <a:pos x="183" y="583"/>
                </a:cxn>
                <a:cxn ang="0">
                  <a:pos x="557" y="377"/>
                </a:cxn>
                <a:cxn ang="0">
                  <a:pos x="576" y="365"/>
                </a:cxn>
                <a:cxn ang="0">
                  <a:pos x="555" y="347"/>
                </a:cxn>
                <a:cxn ang="0">
                  <a:pos x="262" y="198"/>
                </a:cxn>
                <a:cxn ang="0">
                  <a:pos x="494" y="26"/>
                </a:cxn>
                <a:cxn ang="0">
                  <a:pos x="454" y="0"/>
                </a:cxn>
                <a:cxn ang="0">
                  <a:pos x="180" y="205"/>
                </a:cxn>
                <a:cxn ang="0">
                  <a:pos x="494" y="362"/>
                </a:cxn>
                <a:cxn ang="0">
                  <a:pos x="87" y="588"/>
                </a:cxn>
                <a:cxn ang="0">
                  <a:pos x="571" y="787"/>
                </a:cxn>
                <a:cxn ang="0">
                  <a:pos x="0" y="987"/>
                </a:cxn>
                <a:cxn ang="0">
                  <a:pos x="23" y="1020"/>
                </a:cxn>
                <a:cxn ang="0">
                  <a:pos x="684" y="791"/>
                </a:cxn>
                <a:cxn ang="0">
                  <a:pos x="183" y="583"/>
                </a:cxn>
              </a:cxnLst>
              <a:rect l="0" t="0" r="r" b="b"/>
              <a:pathLst>
                <a:path w="684" h="1020">
                  <a:moveTo>
                    <a:pt x="183" y="583"/>
                  </a:moveTo>
                  <a:lnTo>
                    <a:pt x="557" y="377"/>
                  </a:lnTo>
                  <a:lnTo>
                    <a:pt x="576" y="365"/>
                  </a:lnTo>
                  <a:lnTo>
                    <a:pt x="555" y="347"/>
                  </a:lnTo>
                  <a:lnTo>
                    <a:pt x="262" y="198"/>
                  </a:lnTo>
                  <a:lnTo>
                    <a:pt x="494" y="26"/>
                  </a:lnTo>
                  <a:lnTo>
                    <a:pt x="454" y="0"/>
                  </a:lnTo>
                  <a:lnTo>
                    <a:pt x="180" y="205"/>
                  </a:lnTo>
                  <a:lnTo>
                    <a:pt x="494" y="362"/>
                  </a:lnTo>
                  <a:lnTo>
                    <a:pt x="87" y="588"/>
                  </a:lnTo>
                  <a:lnTo>
                    <a:pt x="571" y="787"/>
                  </a:lnTo>
                  <a:lnTo>
                    <a:pt x="0" y="987"/>
                  </a:lnTo>
                  <a:lnTo>
                    <a:pt x="23" y="1020"/>
                  </a:lnTo>
                  <a:lnTo>
                    <a:pt x="684" y="791"/>
                  </a:lnTo>
                  <a:lnTo>
                    <a:pt x="183" y="583"/>
                  </a:lnTo>
                  <a:close/>
                </a:path>
              </a:pathLst>
            </a:custGeom>
            <a:solidFill>
              <a:srgbClr val="000000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85"/>
            <p:cNvSpPr>
              <a:spLocks noChangeArrowheads="1"/>
            </p:cNvSpPr>
            <p:nvPr/>
          </p:nvSpPr>
          <p:spPr bwMode="auto">
            <a:xfrm>
              <a:off x="5534573" y="2877910"/>
              <a:ext cx="63923" cy="122238"/>
            </a:xfrm>
            <a:prstGeom prst="rect">
              <a:avLst/>
            </a:prstGeom>
            <a:solidFill>
              <a:srgbClr val="000000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04"/>
            <p:cNvSpPr>
              <a:spLocks noChangeArrowheads="1"/>
            </p:cNvSpPr>
            <p:nvPr/>
          </p:nvSpPr>
          <p:spPr bwMode="auto">
            <a:xfrm>
              <a:off x="4986666" y="4632098"/>
              <a:ext cx="1151748" cy="225425"/>
            </a:xfrm>
            <a:prstGeom prst="rect">
              <a:avLst/>
            </a:prstGeom>
            <a:solidFill>
              <a:srgbClr val="000000"/>
            </a:solidFill>
            <a:extLs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  <a:ext uri="{53640926-AAD7-44d8-BBD7-CCE9431645EC}">
                <a14:shadowObscured xmlns="" xmlns:a14="http://schemas.microsoft.com/office/drawing/2007/7/7/main" val="1"/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Location Prediction 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9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WhereStore</a:t>
            </a:r>
            <a:r>
              <a:rPr lang="en-US" dirty="0" smtClean="0"/>
              <a:t> uses the location data to produce a </a:t>
            </a:r>
            <a:r>
              <a:rPr lang="en-US" b="1" dirty="0" smtClean="0"/>
              <a:t>transition graph</a:t>
            </a:r>
          </a:p>
          <a:p>
            <a:pPr lvl="1"/>
            <a:r>
              <a:rPr lang="en-US" b="1" dirty="0" smtClean="0"/>
              <a:t>Nodes in the graph are frequent places the user has visited</a:t>
            </a:r>
          </a:p>
          <a:p>
            <a:pPr lvl="1"/>
            <a:r>
              <a:rPr lang="en-US" b="1" dirty="0" smtClean="0"/>
              <a:t>Edges between nodes are weighted depending on the frequency of trips between a start and an endpoint</a:t>
            </a:r>
          </a:p>
          <a:p>
            <a:r>
              <a:rPr lang="en-US" dirty="0" smtClean="0"/>
              <a:t>For any current location, the predicted future location is given by the transition graph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572000" y="555962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91200" y="594062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467600" y="616922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924800" y="555962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324600" y="502622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800600" y="5026223"/>
            <a:ext cx="1447800" cy="535214"/>
          </a:xfrm>
          <a:custGeom>
            <a:avLst/>
            <a:gdLst>
              <a:gd name="connsiteX0" fmla="*/ 0 w 1415143"/>
              <a:gd name="connsiteY0" fmla="*/ 535214 h 535214"/>
              <a:gd name="connsiteX1" fmla="*/ 468086 w 1415143"/>
              <a:gd name="connsiteY1" fmla="*/ 78014 h 535214"/>
              <a:gd name="connsiteX2" fmla="*/ 1415143 w 1415143"/>
              <a:gd name="connsiteY2" fmla="*/ 67128 h 53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5143" h="535214">
                <a:moveTo>
                  <a:pt x="0" y="535214"/>
                </a:moveTo>
                <a:cubicBezTo>
                  <a:pt x="116114" y="345621"/>
                  <a:pt x="232229" y="156028"/>
                  <a:pt x="468086" y="78014"/>
                </a:cubicBezTo>
                <a:cubicBezTo>
                  <a:pt x="703943" y="0"/>
                  <a:pt x="1415143" y="67128"/>
                  <a:pt x="1415143" y="67128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898571" y="5788223"/>
            <a:ext cx="859972" cy="324757"/>
          </a:xfrm>
          <a:custGeom>
            <a:avLst/>
            <a:gdLst>
              <a:gd name="connsiteX0" fmla="*/ 0 w 859972"/>
              <a:gd name="connsiteY0" fmla="*/ 0 h 324757"/>
              <a:gd name="connsiteX1" fmla="*/ 370115 w 859972"/>
              <a:gd name="connsiteY1" fmla="*/ 272143 h 324757"/>
              <a:gd name="connsiteX2" fmla="*/ 859972 w 859972"/>
              <a:gd name="connsiteY2" fmla="*/ 315686 h 32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972" h="324757">
                <a:moveTo>
                  <a:pt x="0" y="0"/>
                </a:moveTo>
                <a:cubicBezTo>
                  <a:pt x="113393" y="109764"/>
                  <a:pt x="226786" y="219529"/>
                  <a:pt x="370115" y="272143"/>
                </a:cubicBezTo>
                <a:cubicBezTo>
                  <a:pt x="513444" y="324757"/>
                  <a:pt x="859972" y="315686"/>
                  <a:pt x="859972" y="315686"/>
                </a:cubicBezTo>
              </a:path>
            </a:pathLst>
          </a:cu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161314" y="5374566"/>
            <a:ext cx="308428" cy="685800"/>
          </a:xfrm>
          <a:custGeom>
            <a:avLst/>
            <a:gdLst>
              <a:gd name="connsiteX0" fmla="*/ 283029 w 308428"/>
              <a:gd name="connsiteY0" fmla="*/ 0 h 685800"/>
              <a:gd name="connsiteX1" fmla="*/ 261257 w 308428"/>
              <a:gd name="connsiteY1" fmla="*/ 489857 h 685800"/>
              <a:gd name="connsiteX2" fmla="*/ 0 w 308428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28" h="685800">
                <a:moveTo>
                  <a:pt x="283029" y="0"/>
                </a:moveTo>
                <a:cubicBezTo>
                  <a:pt x="295728" y="187778"/>
                  <a:pt x="308428" y="375557"/>
                  <a:pt x="261257" y="489857"/>
                </a:cubicBezTo>
                <a:cubicBezTo>
                  <a:pt x="214086" y="604157"/>
                  <a:pt x="0" y="685800"/>
                  <a:pt x="0" y="68580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920343" y="5612237"/>
            <a:ext cx="925286" cy="317500"/>
          </a:xfrm>
          <a:custGeom>
            <a:avLst/>
            <a:gdLst>
              <a:gd name="connsiteX0" fmla="*/ 925286 w 925286"/>
              <a:gd name="connsiteY0" fmla="*/ 317500 h 317500"/>
              <a:gd name="connsiteX1" fmla="*/ 489857 w 925286"/>
              <a:gd name="connsiteY1" fmla="*/ 45357 h 317500"/>
              <a:gd name="connsiteX2" fmla="*/ 0 w 925286"/>
              <a:gd name="connsiteY2" fmla="*/ 45357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5286" h="317500">
                <a:moveTo>
                  <a:pt x="925286" y="317500"/>
                </a:moveTo>
                <a:cubicBezTo>
                  <a:pt x="784678" y="204107"/>
                  <a:pt x="644071" y="90714"/>
                  <a:pt x="489857" y="45357"/>
                </a:cubicBezTo>
                <a:cubicBezTo>
                  <a:pt x="335643" y="0"/>
                  <a:pt x="0" y="45357"/>
                  <a:pt x="0" y="45357"/>
                </a:cubicBezTo>
              </a:path>
            </a:pathLst>
          </a:cu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574971" y="5374566"/>
            <a:ext cx="870858" cy="968828"/>
          </a:xfrm>
          <a:custGeom>
            <a:avLst/>
            <a:gdLst>
              <a:gd name="connsiteX0" fmla="*/ 0 w 870858"/>
              <a:gd name="connsiteY0" fmla="*/ 0 h 968828"/>
              <a:gd name="connsiteX1" fmla="*/ 315686 w 870858"/>
              <a:gd name="connsiteY1" fmla="*/ 707571 h 968828"/>
              <a:gd name="connsiteX2" fmla="*/ 870858 w 870858"/>
              <a:gd name="connsiteY2" fmla="*/ 968828 h 96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58" h="968828">
                <a:moveTo>
                  <a:pt x="0" y="0"/>
                </a:moveTo>
                <a:cubicBezTo>
                  <a:pt x="85271" y="273050"/>
                  <a:pt x="170543" y="546100"/>
                  <a:pt x="315686" y="707571"/>
                </a:cubicBezTo>
                <a:cubicBezTo>
                  <a:pt x="460829" y="869042"/>
                  <a:pt x="870858" y="968828"/>
                  <a:pt x="870858" y="968828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705600" y="5156852"/>
            <a:ext cx="1273629" cy="359228"/>
          </a:xfrm>
          <a:custGeom>
            <a:avLst/>
            <a:gdLst>
              <a:gd name="connsiteX0" fmla="*/ 0 w 1273629"/>
              <a:gd name="connsiteY0" fmla="*/ 0 h 359228"/>
              <a:gd name="connsiteX1" fmla="*/ 903514 w 1273629"/>
              <a:gd name="connsiteY1" fmla="*/ 65314 h 359228"/>
              <a:gd name="connsiteX2" fmla="*/ 1273629 w 1273629"/>
              <a:gd name="connsiteY2" fmla="*/ 359228 h 35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629" h="359228">
                <a:moveTo>
                  <a:pt x="0" y="0"/>
                </a:moveTo>
                <a:cubicBezTo>
                  <a:pt x="345621" y="2721"/>
                  <a:pt x="691243" y="5443"/>
                  <a:pt x="903514" y="65314"/>
                </a:cubicBezTo>
                <a:cubicBezTo>
                  <a:pt x="1115786" y="125185"/>
                  <a:pt x="1273629" y="359228"/>
                  <a:pt x="1273629" y="359228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672943" y="5320137"/>
            <a:ext cx="1219200" cy="435429"/>
          </a:xfrm>
          <a:custGeom>
            <a:avLst/>
            <a:gdLst>
              <a:gd name="connsiteX0" fmla="*/ 1219200 w 1219200"/>
              <a:gd name="connsiteY0" fmla="*/ 435429 h 435429"/>
              <a:gd name="connsiteX1" fmla="*/ 478971 w 1219200"/>
              <a:gd name="connsiteY1" fmla="*/ 326572 h 435429"/>
              <a:gd name="connsiteX2" fmla="*/ 0 w 1219200"/>
              <a:gd name="connsiteY2" fmla="*/ 0 h 435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0" h="435429">
                <a:moveTo>
                  <a:pt x="1219200" y="435429"/>
                </a:moveTo>
                <a:cubicBezTo>
                  <a:pt x="950685" y="417286"/>
                  <a:pt x="682171" y="399143"/>
                  <a:pt x="478971" y="326572"/>
                </a:cubicBezTo>
                <a:cubicBezTo>
                  <a:pt x="275771" y="254001"/>
                  <a:pt x="0" y="0"/>
                  <a:pt x="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618514" y="5363680"/>
            <a:ext cx="827315" cy="870857"/>
          </a:xfrm>
          <a:custGeom>
            <a:avLst/>
            <a:gdLst>
              <a:gd name="connsiteX0" fmla="*/ 827315 w 827315"/>
              <a:gd name="connsiteY0" fmla="*/ 870857 h 870857"/>
              <a:gd name="connsiteX1" fmla="*/ 0 w 827315"/>
              <a:gd name="connsiteY1" fmla="*/ 0 h 87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7315" h="870857">
                <a:moveTo>
                  <a:pt x="827315" y="870857"/>
                </a:move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638800" y="62454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work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8229600" y="54864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gym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096000" y="47214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shopping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772400" y="61692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bar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3810000" y="55596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home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Filter based cache replication implemented</a:t>
            </a:r>
          </a:p>
          <a:p>
            <a:pPr lvl="1"/>
            <a:r>
              <a:rPr lang="en-US" dirty="0" smtClean="0"/>
              <a:t>Windows Mobile</a:t>
            </a:r>
          </a:p>
          <a:p>
            <a:pPr lvl="1"/>
            <a:r>
              <a:rPr lang="en-US" dirty="0" smtClean="0"/>
              <a:t>Windows Azure</a:t>
            </a:r>
          </a:p>
          <a:p>
            <a:pPr lvl="1"/>
            <a:r>
              <a:rPr lang="en-US" dirty="0" smtClean="0"/>
              <a:t>Cimbiosys</a:t>
            </a:r>
          </a:p>
          <a:p>
            <a:r>
              <a:rPr lang="en-US" dirty="0" smtClean="0"/>
              <a:t>Integrating location prediction</a:t>
            </a:r>
          </a:p>
          <a:p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Automatically create configuration file</a:t>
            </a:r>
          </a:p>
          <a:p>
            <a:pPr lvl="1"/>
            <a:r>
              <a:rPr lang="en-US" dirty="0" smtClean="0"/>
              <a:t>Consider also context other than location</a:t>
            </a:r>
          </a:p>
          <a:p>
            <a:pPr lvl="1"/>
            <a:r>
              <a:rPr lang="en-US" dirty="0" smtClean="0"/>
              <a:t>Integrating with different external systems (like HTML5/</a:t>
            </a:r>
            <a:r>
              <a:rPr lang="en-US" dirty="0" err="1" smtClean="0"/>
              <a:t>Webstore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WhereStore</a:t>
            </a:r>
            <a:r>
              <a:rPr lang="en-US" dirty="0" smtClean="0"/>
              <a:t>: Location-based cache for mobile applications interacting with the cloud</a:t>
            </a:r>
          </a:p>
          <a:p>
            <a:pPr lvl="1"/>
            <a:r>
              <a:rPr lang="en-US" dirty="0" smtClean="0"/>
              <a:t>Pre-fetch and cache data for future locations of the user</a:t>
            </a:r>
          </a:p>
          <a:p>
            <a:r>
              <a:rPr lang="en-US" dirty="0" smtClean="0"/>
              <a:t>System built on top of Cimbiosys (partial replication platform) and </a:t>
            </a:r>
            <a:r>
              <a:rPr lang="en-US" dirty="0" err="1" smtClean="0"/>
              <a:t>StarTrack</a:t>
            </a:r>
            <a:r>
              <a:rPr lang="en-US" dirty="0" smtClean="0"/>
              <a:t> (location track management)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Smartphones</a:t>
            </a:r>
            <a:r>
              <a:rPr lang="en-US" dirty="0" smtClean="0"/>
              <a:t> are ubiquitous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715000"/>
            <a:ext cx="8001000" cy="60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17% market share</a:t>
            </a:r>
          </a:p>
          <a:p>
            <a:r>
              <a:rPr lang="en-US" smtClean="0"/>
              <a:t>225’000 </a:t>
            </a:r>
            <a:r>
              <a:rPr lang="en-US" dirty="0" smtClean="0"/>
              <a:t>applications on </a:t>
            </a:r>
            <a:r>
              <a:rPr lang="en-US" dirty="0" err="1" smtClean="0"/>
              <a:t>AppStore</a:t>
            </a:r>
            <a:r>
              <a:rPr lang="en-US" dirty="0" smtClean="0"/>
              <a:t> with over 5 billion downloads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band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676400"/>
            <a:ext cx="3810000" cy="3781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Mobile/Cloud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648200"/>
            <a:ext cx="8153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 network latency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Temporary network disconnections</a:t>
            </a:r>
          </a:p>
          <a:p>
            <a:r>
              <a:rPr lang="en-US" dirty="0" smtClean="0"/>
              <a:t>Possible Solution: Caching</a:t>
            </a:r>
          </a:p>
          <a:p>
            <a:pPr lvl="1"/>
            <a:r>
              <a:rPr lang="en-US" dirty="0" smtClean="0"/>
              <a:t>What data should we cache?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143000" y="2612695"/>
            <a:ext cx="5984830" cy="2035505"/>
            <a:chOff x="1143000" y="2612695"/>
            <a:chExt cx="5984830" cy="203550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3000" y="2907268"/>
              <a:ext cx="487237" cy="92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Freeform 10"/>
            <p:cNvSpPr/>
            <p:nvPr/>
          </p:nvSpPr>
          <p:spPr>
            <a:xfrm>
              <a:off x="1742173" y="2965822"/>
              <a:ext cx="3821229" cy="314425"/>
            </a:xfrm>
            <a:custGeom>
              <a:avLst/>
              <a:gdLst>
                <a:gd name="connsiteX0" fmla="*/ 0 w 3821229"/>
                <a:gd name="connsiteY0" fmla="*/ 275924 h 314425"/>
                <a:gd name="connsiteX1" fmla="*/ 1799924 w 3821229"/>
                <a:gd name="connsiteY1" fmla="*/ 6417 h 314425"/>
                <a:gd name="connsiteX2" fmla="*/ 3821229 w 3821229"/>
                <a:gd name="connsiteY2" fmla="*/ 314425 h 3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1229" h="314425">
                  <a:moveTo>
                    <a:pt x="0" y="275924"/>
                  </a:moveTo>
                  <a:cubicBezTo>
                    <a:pt x="581526" y="137962"/>
                    <a:pt x="1163053" y="0"/>
                    <a:pt x="1799924" y="6417"/>
                  </a:cubicBezTo>
                  <a:cubicBezTo>
                    <a:pt x="2436795" y="12834"/>
                    <a:pt x="3821229" y="314425"/>
                    <a:pt x="3821229" y="314425"/>
                  </a:cubicBezTo>
                </a:path>
              </a:pathLst>
            </a:cu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752600" y="3440668"/>
              <a:ext cx="3821229" cy="506931"/>
            </a:xfrm>
            <a:custGeom>
              <a:avLst/>
              <a:gdLst>
                <a:gd name="connsiteX0" fmla="*/ 0 w 3821229"/>
                <a:gd name="connsiteY0" fmla="*/ 0 h 506931"/>
                <a:gd name="connsiteX1" fmla="*/ 1790299 w 3821229"/>
                <a:gd name="connsiteY1" fmla="*/ 481263 h 506931"/>
                <a:gd name="connsiteX2" fmla="*/ 3821229 w 3821229"/>
                <a:gd name="connsiteY2" fmla="*/ 154005 h 50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1229" h="506931">
                  <a:moveTo>
                    <a:pt x="0" y="0"/>
                  </a:moveTo>
                  <a:cubicBezTo>
                    <a:pt x="576713" y="227797"/>
                    <a:pt x="1153427" y="455595"/>
                    <a:pt x="1790299" y="481263"/>
                  </a:cubicBezTo>
                  <a:cubicBezTo>
                    <a:pt x="2427171" y="506931"/>
                    <a:pt x="3821229" y="154005"/>
                    <a:pt x="3821229" y="154005"/>
                  </a:cubicBezTo>
                </a:path>
              </a:pathLst>
            </a:cu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Bracket 16"/>
            <p:cNvSpPr/>
            <p:nvPr/>
          </p:nvSpPr>
          <p:spPr>
            <a:xfrm rot="16200000">
              <a:off x="3619500" y="2183368"/>
              <a:ext cx="152400" cy="3886200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278868"/>
              <a:ext cx="3886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3G/</a:t>
              </a:r>
              <a:r>
                <a:rPr lang="en-US" dirty="0" err="1" smtClean="0"/>
                <a:t>Wifi</a:t>
              </a:r>
              <a:endParaRPr lang="en-US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90299" y="2657814"/>
              <a:ext cx="3763478" cy="484471"/>
            </a:xfrm>
            <a:custGeom>
              <a:avLst/>
              <a:gdLst>
                <a:gd name="connsiteX0" fmla="*/ 0 w 3763478"/>
                <a:gd name="connsiteY0" fmla="*/ 465220 h 484471"/>
                <a:gd name="connsiteX1" fmla="*/ 1501541 w 3763478"/>
                <a:gd name="connsiteY1" fmla="*/ 3208 h 484471"/>
                <a:gd name="connsiteX2" fmla="*/ 3763478 w 3763478"/>
                <a:gd name="connsiteY2" fmla="*/ 484471 h 48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63478" h="484471">
                  <a:moveTo>
                    <a:pt x="0" y="465220"/>
                  </a:moveTo>
                  <a:cubicBezTo>
                    <a:pt x="437147" y="232610"/>
                    <a:pt x="874295" y="0"/>
                    <a:pt x="1501541" y="3208"/>
                  </a:cubicBezTo>
                  <a:cubicBezTo>
                    <a:pt x="2128787" y="6416"/>
                    <a:pt x="3763478" y="484471"/>
                    <a:pt x="3763478" y="484471"/>
                  </a:cubicBezTo>
                </a:path>
              </a:pathLst>
            </a:cu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799924" y="3344415"/>
              <a:ext cx="3724977" cy="144379"/>
            </a:xfrm>
            <a:custGeom>
              <a:avLst/>
              <a:gdLst>
                <a:gd name="connsiteX0" fmla="*/ 0 w 3724977"/>
                <a:gd name="connsiteY0" fmla="*/ 0 h 144379"/>
                <a:gd name="connsiteX1" fmla="*/ 1713297 w 3724977"/>
                <a:gd name="connsiteY1" fmla="*/ 134754 h 144379"/>
                <a:gd name="connsiteX2" fmla="*/ 3724977 w 3724977"/>
                <a:gd name="connsiteY2" fmla="*/ 57752 h 1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24977" h="144379">
                  <a:moveTo>
                    <a:pt x="0" y="0"/>
                  </a:moveTo>
                  <a:cubicBezTo>
                    <a:pt x="546234" y="62564"/>
                    <a:pt x="1092468" y="125129"/>
                    <a:pt x="1713297" y="134754"/>
                  </a:cubicBezTo>
                  <a:cubicBezTo>
                    <a:pt x="2334126" y="144379"/>
                    <a:pt x="3724977" y="57752"/>
                    <a:pt x="3724977" y="57752"/>
                  </a:cubicBezTo>
                </a:path>
              </a:pathLst>
            </a:cu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6019800" y="3897868"/>
              <a:ext cx="381000" cy="30480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38800" y="2727872"/>
              <a:ext cx="1489030" cy="1149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13"/>
            <p:cNvGrpSpPr/>
            <p:nvPr/>
          </p:nvGrpSpPr>
          <p:grpSpPr>
            <a:xfrm>
              <a:off x="5984830" y="2810214"/>
              <a:ext cx="685800" cy="874059"/>
              <a:chOff x="4841830" y="1219200"/>
              <a:chExt cx="971550" cy="1238250"/>
            </a:xfrm>
          </p:grpSpPr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841830" y="1219200"/>
                <a:ext cx="6667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94230" y="1371600"/>
                <a:ext cx="6667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146630" y="1524000"/>
                <a:ext cx="666750" cy="933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0" name="TextBox 19"/>
            <p:cNvSpPr txBox="1"/>
            <p:nvPr/>
          </p:nvSpPr>
          <p:spPr>
            <a:xfrm rot="914407">
              <a:off x="4191000" y="2612695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computing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 rot="21279103">
              <a:off x="2362200" y="2976135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data sharing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21416147">
              <a:off x="3969701" y="3419814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storage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 rot="1104346">
              <a:off x="1844256" y="3682817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queries</a:t>
              </a:r>
              <a:endParaRPr lang="en-US" sz="1400" dirty="0"/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1534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use cloud for storage and computation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Location-based application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Finding: applications and application data are used in a location-based manner </a:t>
            </a:r>
            <a:r>
              <a:rPr lang="en-US" dirty="0" smtClean="0"/>
              <a:t>[</a:t>
            </a:r>
            <a:r>
              <a:rPr lang="en-US" dirty="0" err="1" smtClean="0"/>
              <a:t>Trestian</a:t>
            </a:r>
            <a:r>
              <a:rPr lang="en-US" dirty="0" smtClean="0"/>
              <a:t> IMC’09]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Browsing the web for ingredients needed for a given recipe</a:t>
            </a:r>
          </a:p>
          <a:p>
            <a:pPr lvl="1"/>
            <a:r>
              <a:rPr lang="en-US" dirty="0" smtClean="0"/>
              <a:t>Useful in a grocery shop after work</a:t>
            </a:r>
          </a:p>
          <a:p>
            <a:pPr lvl="1"/>
            <a:r>
              <a:rPr lang="en-US" dirty="0" smtClean="0"/>
              <a:t>Not useful when at work</a:t>
            </a:r>
          </a:p>
          <a:p>
            <a:r>
              <a:rPr lang="en-US" dirty="0" smtClean="0"/>
              <a:t>Schedule for the work day</a:t>
            </a:r>
          </a:p>
          <a:p>
            <a:pPr lvl="1"/>
            <a:r>
              <a:rPr lang="en-US" dirty="0" smtClean="0"/>
              <a:t>Useful while on the way to work</a:t>
            </a:r>
          </a:p>
          <a:p>
            <a:pPr lvl="1"/>
            <a:r>
              <a:rPr lang="en-US" dirty="0" smtClean="0"/>
              <a:t>Not useful when driving home after work</a:t>
            </a:r>
          </a:p>
          <a:p>
            <a:r>
              <a:rPr lang="en-US" dirty="0" smtClean="0"/>
              <a:t>Traffic news</a:t>
            </a:r>
          </a:p>
          <a:p>
            <a:pPr lvl="1"/>
            <a:r>
              <a:rPr lang="en-US" dirty="0" smtClean="0"/>
              <a:t>Good know about traffic in certain regions before a user gets there</a:t>
            </a:r>
          </a:p>
          <a:p>
            <a:pPr lvl="1"/>
            <a:r>
              <a:rPr lang="en-US" dirty="0" smtClean="0"/>
              <a:t>Useless once a user is in traffic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WhereStore: Key Idea and 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Use a user’s location history to determine his future locations</a:t>
            </a:r>
          </a:p>
          <a:p>
            <a:pPr lvl="1"/>
            <a:r>
              <a:rPr lang="en-US" dirty="0" smtClean="0"/>
              <a:t>Pre-fetch and cache data for future locations of the user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Predicting future locations</a:t>
            </a:r>
          </a:p>
          <a:p>
            <a:pPr lvl="1"/>
            <a:r>
              <a:rPr lang="en-US" dirty="0" smtClean="0"/>
              <a:t>When to cache?</a:t>
            </a:r>
          </a:p>
          <a:p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Use storage space of phone efficiently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much data for a certain geographical region do some of today’s web applications store?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we cache content, how fast will it be outdated?</a:t>
            </a:r>
          </a:p>
          <a:p>
            <a:endParaRPr lang="en-US" dirty="0" smtClean="0"/>
          </a:p>
          <a:p>
            <a:r>
              <a:rPr lang="en-US" dirty="0" smtClean="0"/>
              <a:t>Experiments with popular web applications: YouTube, </a:t>
            </a:r>
            <a:r>
              <a:rPr lang="en-US" dirty="0" err="1" smtClean="0"/>
              <a:t>Flickr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Flickr</a:t>
            </a:r>
            <a:r>
              <a:rPr lang="en-US" dirty="0" smtClean="0"/>
              <a:t>: photos for a region of size x </a:t>
            </a:r>
            <a:endParaRPr lang="en-US" dirty="0"/>
          </a:p>
        </p:txBody>
      </p:sp>
      <p:pic>
        <p:nvPicPr>
          <p:cNvPr id="8" name="Content Placeholder 7" descr="flickr-photo-siz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Youtube</a:t>
            </a:r>
            <a:r>
              <a:rPr lang="en-US" dirty="0" smtClean="0"/>
              <a:t>: videos for a region of size x </a:t>
            </a:r>
            <a:endParaRPr lang="en-US" dirty="0"/>
          </a:p>
        </p:txBody>
      </p:sp>
      <p:pic>
        <p:nvPicPr>
          <p:cNvPr id="6" name="Content Placeholder 5" descr="youtube-movie-siz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Staleness of data</a:t>
            </a:r>
            <a:endParaRPr lang="en-US" dirty="0"/>
          </a:p>
        </p:txBody>
      </p:sp>
      <p:pic>
        <p:nvPicPr>
          <p:cNvPr id="6" name="Content Placeholder 5" descr="missed-conten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4636</TotalTime>
  <Words>504</Words>
  <Application>Microsoft Office PowerPoint</Application>
  <PresentationFormat>On-screen Show (4:3)</PresentationFormat>
  <Paragraphs>136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WhereStore: Location-based Data Storage for Mobile Devices Interacting with the Cloud</vt:lpstr>
      <vt:lpstr>Smartphones are ubiquitous</vt:lpstr>
      <vt:lpstr>Mobile/Cloud applications</vt:lpstr>
      <vt:lpstr>Location-based application usage</vt:lpstr>
      <vt:lpstr>WhereStore: Key Idea and Challenges</vt:lpstr>
      <vt:lpstr>Feasibility Study</vt:lpstr>
      <vt:lpstr>Flickr: photos for a region of size x </vt:lpstr>
      <vt:lpstr>Youtube: videos for a region of size x </vt:lpstr>
      <vt:lpstr>Staleness of data</vt:lpstr>
      <vt:lpstr>System Architecture</vt:lpstr>
      <vt:lpstr>Synchronizing with the cloud using Cimbiosys</vt:lpstr>
      <vt:lpstr>How WhereStore creates the filter</vt:lpstr>
      <vt:lpstr>Managing Location Data</vt:lpstr>
      <vt:lpstr>Location Prediction </vt:lpstr>
      <vt:lpstr>Current state 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Stuedi</dc:creator>
  <cp:lastModifiedBy>Patrick Stuedi</cp:lastModifiedBy>
  <cp:revision>558</cp:revision>
  <dcterms:created xsi:type="dcterms:W3CDTF">2010-01-18T18:10:04Z</dcterms:created>
  <dcterms:modified xsi:type="dcterms:W3CDTF">2010-06-17T17:19:44Z</dcterms:modified>
</cp:coreProperties>
</file>