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56" r:id="rId2"/>
    <p:sldId id="455" r:id="rId3"/>
    <p:sldId id="464" r:id="rId4"/>
    <p:sldId id="461" r:id="rId5"/>
    <p:sldId id="462" r:id="rId6"/>
    <p:sldId id="463" r:id="rId7"/>
    <p:sldId id="471" r:id="rId8"/>
    <p:sldId id="412" r:id="rId9"/>
    <p:sldId id="422" r:id="rId10"/>
    <p:sldId id="470" r:id="rId11"/>
    <p:sldId id="458" r:id="rId12"/>
    <p:sldId id="417" r:id="rId13"/>
    <p:sldId id="339" r:id="rId14"/>
    <p:sldId id="465" r:id="rId15"/>
    <p:sldId id="466" r:id="rId16"/>
    <p:sldId id="467" r:id="rId17"/>
    <p:sldId id="468" r:id="rId18"/>
    <p:sldId id="392" r:id="rId19"/>
    <p:sldId id="454" r:id="rId20"/>
    <p:sldId id="452" r:id="rId21"/>
    <p:sldId id="347" r:id="rId22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7308" autoAdjust="0"/>
    <p:restoredTop sz="89029" autoAdjust="0"/>
  </p:normalViewPr>
  <p:slideViewPr>
    <p:cSldViewPr>
      <p:cViewPr>
        <p:scale>
          <a:sx n="60" d="100"/>
          <a:sy n="60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58" y="2352"/>
      </p:cViewPr>
      <p:guideLst>
        <p:guide orient="horz" pos="3156"/>
        <p:guide pos="216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s\My%20Documents\sf\Number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ndres\My%20Documents\sf\Number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42"/>
  <c:chart>
    <c:plotArea>
      <c:layout/>
      <c:barChart>
        <c:barDir val="col"/>
        <c:grouping val="stacked"/>
        <c:ser>
          <c:idx val="0"/>
          <c:order val="0"/>
          <c:val>
            <c:numRef>
              <c:f>Sheet3!$B$2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val>
            <c:numRef>
              <c:f>Sheet3!$B$3</c:f>
              <c:numCache>
                <c:formatCode>General</c:formatCode>
                <c:ptCount val="1"/>
                <c:pt idx="0">
                  <c:v>74.25</c:v>
                </c:pt>
              </c:numCache>
            </c:numRef>
          </c:val>
        </c:ser>
        <c:ser>
          <c:idx val="2"/>
          <c:order val="2"/>
          <c:val>
            <c:numRef>
              <c:f>Sheet3!$B$4</c:f>
              <c:numCache>
                <c:formatCode>General</c:formatCode>
                <c:ptCount val="1"/>
                <c:pt idx="0">
                  <c:v>58.75</c:v>
                </c:pt>
              </c:numCache>
            </c:numRef>
          </c:val>
        </c:ser>
        <c:ser>
          <c:idx val="3"/>
          <c:order val="3"/>
          <c:val>
            <c:numRef>
              <c:f>Sheet3!$B$5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val>
            <c:numRef>
              <c:f>Sheet3!$B$6</c:f>
              <c:numCache>
                <c:formatCode>General</c:formatCode>
                <c:ptCount val="1"/>
                <c:pt idx="0">
                  <c:v>551</c:v>
                </c:pt>
              </c:numCache>
            </c:numRef>
          </c:val>
        </c:ser>
        <c:gapWidth val="75"/>
        <c:overlap val="100"/>
        <c:axId val="28292992"/>
        <c:axId val="28294528"/>
      </c:barChart>
      <c:catAx>
        <c:axId val="28292992"/>
        <c:scaling>
          <c:orientation val="minMax"/>
        </c:scaling>
        <c:delete val="1"/>
        <c:axPos val="b"/>
        <c:majorTickMark val="none"/>
        <c:tickLblPos val="none"/>
        <c:crossAx val="28294528"/>
        <c:crosses val="autoZero"/>
        <c:auto val="1"/>
        <c:lblAlgn val="ctr"/>
        <c:lblOffset val="100"/>
      </c:catAx>
      <c:valAx>
        <c:axId val="282945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 sz="2000"/>
                </a:pPr>
                <a:r>
                  <a:rPr lang="en-US" sz="2000" dirty="0" smtClean="0"/>
                  <a:t>Milliseconds</a:t>
                </a:r>
                <a:endParaRPr lang="en-US" sz="20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829299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42"/>
  <c:chart>
    <c:plotArea>
      <c:layout/>
      <c:barChart>
        <c:barDir val="col"/>
        <c:grouping val="stacked"/>
        <c:ser>
          <c:idx val="0"/>
          <c:order val="0"/>
          <c:val>
            <c:numRef>
              <c:f>Sheet3!$B$10</c:f>
              <c:numCache>
                <c:formatCode>General</c:formatCode>
                <c:ptCount val="1"/>
                <c:pt idx="0">
                  <c:v>207.10999999999999</c:v>
                </c:pt>
              </c:numCache>
            </c:numRef>
          </c:val>
        </c:ser>
        <c:ser>
          <c:idx val="1"/>
          <c:order val="1"/>
          <c:val>
            <c:numRef>
              <c:f>Sheet3!$B$11</c:f>
              <c:numCache>
                <c:formatCode>General</c:formatCode>
                <c:ptCount val="1"/>
                <c:pt idx="0">
                  <c:v>173.68</c:v>
                </c:pt>
              </c:numCache>
            </c:numRef>
          </c:val>
        </c:ser>
        <c:ser>
          <c:idx val="2"/>
          <c:order val="2"/>
          <c:val>
            <c:numRef>
              <c:f>Sheet3!$B$12</c:f>
              <c:numCache>
                <c:formatCode>General</c:formatCode>
                <c:ptCount val="1"/>
                <c:pt idx="0">
                  <c:v>119.82</c:v>
                </c:pt>
              </c:numCache>
            </c:numRef>
          </c:val>
        </c:ser>
        <c:gapWidth val="75"/>
        <c:overlap val="100"/>
        <c:axId val="82391424"/>
        <c:axId val="82392960"/>
      </c:barChart>
      <c:catAx>
        <c:axId val="82391424"/>
        <c:scaling>
          <c:orientation val="minMax"/>
        </c:scaling>
        <c:delete val="1"/>
        <c:axPos val="b"/>
        <c:majorTickMark val="none"/>
        <c:tickLblPos val="none"/>
        <c:crossAx val="82392960"/>
        <c:crosses val="autoZero"/>
        <c:auto val="1"/>
        <c:lblAlgn val="ctr"/>
        <c:lblOffset val="100"/>
      </c:catAx>
      <c:valAx>
        <c:axId val="823929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Milliseconds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39142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42"/>
  <c:chart>
    <c:plotArea>
      <c:layout>
        <c:manualLayout>
          <c:layoutTarget val="inner"/>
          <c:xMode val="edge"/>
          <c:yMode val="edge"/>
          <c:x val="0.13313187202950888"/>
          <c:y val="4.3030303030303051E-2"/>
          <c:w val="0.82231786905015247"/>
          <c:h val="0.826164161298019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gradFill>
              <a:gsLst>
                <a:gs pos="0">
                  <a:srgbClr val="00B050">
                    <a:alpha val="92000"/>
                  </a:srgbClr>
                </a:gs>
                <a:gs pos="50000">
                  <a:srgbClr val="00B050">
                    <a:alpha val="58000"/>
                  </a:srgbClr>
                </a:gs>
                <a:gs pos="100000">
                  <a:srgbClr val="FFFF00">
                    <a:alpha val="5000"/>
                  </a:srgbClr>
                </a:gs>
              </a:gsLst>
              <a:lin ang="2700000" scaled="1"/>
            </a:gradFill>
          </c:spPr>
          <c:cat>
            <c:strRef>
              <c:f>Sheet1!$A$2:$A$7</c:f>
              <c:strCache>
                <c:ptCount val="6"/>
                <c:pt idx="0">
                  <c:v>Aqsis</c:v>
                </c:pt>
                <c:pt idx="1">
                  <c:v>BLAST</c:v>
                </c:pt>
                <c:pt idx="2">
                  <c:v>ClustalW</c:v>
                </c:pt>
                <c:pt idx="3">
                  <c:v>distcc</c:v>
                </c:pt>
                <c:pt idx="4">
                  <c:v>QuantLib</c:v>
                </c:pt>
                <c:pt idx="5">
                  <c:v>SHRiMP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127.26</c:v>
                </c:pt>
                <c:pt idx="1">
                  <c:v>92.960000000000022</c:v>
                </c:pt>
                <c:pt idx="2">
                  <c:v>24.56</c:v>
                </c:pt>
                <c:pt idx="3">
                  <c:v>40.68</c:v>
                </c:pt>
                <c:pt idx="4">
                  <c:v>77.83</c:v>
                </c:pt>
                <c:pt idx="5">
                  <c:v>65.910000000000025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SnowFlock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alpha val="92000"/>
                  </a:srgbClr>
                </a:gs>
                <a:gs pos="50000">
                  <a:srgbClr val="FFC000">
                    <a:alpha val="58000"/>
                  </a:srgbClr>
                </a:gs>
                <a:gs pos="100000">
                  <a:srgbClr val="FFFF00">
                    <a:alpha val="5000"/>
                  </a:srgbClr>
                </a:gs>
              </a:gsLst>
              <a:lin ang="2700000" scaled="1"/>
              <a:tileRect/>
            </a:gradFill>
          </c:spPr>
          <c:cat>
            <c:strRef>
              <c:f>Sheet1!$A$2:$A$7</c:f>
              <c:strCache>
                <c:ptCount val="6"/>
                <c:pt idx="0">
                  <c:v>Aqsis</c:v>
                </c:pt>
                <c:pt idx="1">
                  <c:v>BLAST</c:v>
                </c:pt>
                <c:pt idx="2">
                  <c:v>ClustalW</c:v>
                </c:pt>
                <c:pt idx="3">
                  <c:v>distcc</c:v>
                </c:pt>
                <c:pt idx="4">
                  <c:v>QuantLib</c:v>
                </c:pt>
                <c:pt idx="5">
                  <c:v>SHRiMP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131.07</c:v>
                </c:pt>
                <c:pt idx="1">
                  <c:v>98.990000000000023</c:v>
                </c:pt>
                <c:pt idx="2">
                  <c:v>25.72</c:v>
                </c:pt>
                <c:pt idx="3">
                  <c:v>46.91</c:v>
                </c:pt>
                <c:pt idx="4">
                  <c:v>82.23</c:v>
                </c:pt>
                <c:pt idx="5">
                  <c:v>70.63</c:v>
                </c:pt>
              </c:numCache>
            </c:numRef>
          </c:val>
        </c:ser>
        <c:gapWidth val="300"/>
        <c:axId val="44544384"/>
        <c:axId val="44546304"/>
      </c:barChart>
      <c:catAx>
        <c:axId val="44544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546304"/>
        <c:crosses val="autoZero"/>
        <c:auto val="1"/>
        <c:lblAlgn val="ctr"/>
        <c:lblOffset val="100"/>
      </c:catAx>
      <c:valAx>
        <c:axId val="445463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 sz="2000" b="1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1" dirty="0" smtClean="0">
                    <a:latin typeface="Arial" pitchFamily="34" charset="0"/>
                    <a:cs typeface="Arial" pitchFamily="34" charset="0"/>
                  </a:rPr>
                  <a:t>Seconds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54438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1885458396648129"/>
          <c:y val="7.5864083166074833E-2"/>
          <c:w val="0.35190560639379537"/>
          <c:h val="0.10379813886900499"/>
        </c:manualLayout>
      </c:layout>
      <c:txPr>
        <a:bodyPr/>
        <a:lstStyle/>
        <a:p>
          <a:pPr>
            <a:defRPr lang="en-US"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DEA7C-B9FC-498C-8765-B0A3D8CE0BC5}" type="datetimeFigureOut">
              <a:rPr lang="en-US"/>
              <a:pPr>
                <a:defRPr/>
              </a:pPr>
              <a:t>6/14/2010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F921CA-9932-480E-BE85-BFF2D24B4AF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596368-770C-4926-B691-A030475EB38F}" type="datetimeFigureOut">
              <a:rPr lang="en-US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645C2F-8800-4C87-9B4B-FAF64A9EF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F4A354-11FF-4769-9469-EE0CCE8C94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D717-398E-4DC2-819A-37940765837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D717-398E-4DC2-819A-3794076583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is really ideal</a:t>
            </a:r>
          </a:p>
          <a:p>
            <a:r>
              <a:rPr lang="en-US" dirty="0" smtClean="0"/>
              <a:t>Low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D717-398E-4DC2-819A-3794076583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people finish their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690D-A2C7-42F7-8EF7-7F2DBB3041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690D-A2C7-42F7-8EF7-7F2DBB3041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Leverage the AP-cloudlet as the computational resource. The AP could also be a good proxy for doing the heavy weight crunching and shipping data to the cloud that maintains the object/face recognition database.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12D9F-8A9E-4A96-8382-3F57BEEDED22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EAD3-23BD-450E-B64E-DB03382002E6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EAD3-23BD-450E-B64E-DB03382002E6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Fork: read-only mem, they 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690D-A2C7-42F7-8EF7-7F2DBB3041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 analogies with fork()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D717-398E-4DC2-819A-379407658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Insights:</a:t>
            </a:r>
            <a:r>
              <a:rPr lang="en-US" baseline="0" dirty="0" smtClean="0"/>
              <a:t> locality, little actual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690D-A2C7-42F7-8EF7-7F2DBB3041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690D-A2C7-42F7-8EF7-7F2DBB3041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us now walk through the animation that introduces the key mechanisms</a:t>
            </a:r>
          </a:p>
          <a:p>
            <a:r>
              <a:rPr lang="en-US" baseline="0" dirty="0" smtClean="0"/>
              <a:t>  - we start of with a 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D717-398E-4DC2-819A-3794076583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02C5-31F0-4C45-9072-74C4601C6C80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4FC2-2B38-4651-B25F-6BAF2A858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9E638-5155-4D09-A57F-324ADE66AFF3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5A0A-2514-4606-85AC-40AA41F15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0FC1-04C4-41D3-A8E0-A7096AD17AE8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D92E-6CBB-4C75-89EA-C563456E1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0F08-C0B1-42D7-A6D1-502360731BA6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9AFB-6943-4912-BFE0-2D5E7476F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A85A-86A4-412E-9EC5-543B0829C934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4293-3A35-40EC-B5B5-B262AE114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4A49-B7B7-4C2C-83F1-DF854FDB197F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EA9D-54E8-4EF2-9CDA-23AB4C81A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487D-2C4F-4661-98DD-A6DFA87AAC8F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D4A5-5246-4839-89CF-CBBFAC8D3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5CED-0868-4BD7-8414-26EA14EE10F1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8B10-D140-4386-9CD0-8D8F68384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19F0-9157-4370-9228-9240915EF93E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79D4-7825-4D52-8A8C-8E5BA66F7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C44D-919E-46BE-B159-0D9403F30202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69BD-B80D-47E5-947D-E890F428A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DE14-D109-4F12-8D78-FAD260B76021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497D-34AF-4AB0-A2EA-C31F4A8F0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E5F56-9E11-4307-BE86-B4C33AFE73C2}" type="datetime1">
              <a:rPr lang="en-US" smtClean="0"/>
              <a:pPr>
                <a:defRPr/>
              </a:pPr>
              <a:t>6/14/2010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F277A-F9BA-48AC-82D0-80A60466D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0"/>
            <a:ext cx="7315200" cy="2590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cap="none" dirty="0" smtClean="0">
                <a:latin typeface="Arial" pitchFamily="34" charset="0"/>
                <a:cs typeface="Arial" pitchFamily="34" charset="0"/>
              </a:rPr>
              <a:t>Leveraging fast VM fork for next generation mobile perception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114800"/>
            <a:ext cx="7086600" cy="1905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Eyal de Lara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Department of Computer Science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University of Toronto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76" y="381000"/>
            <a:ext cx="1211211" cy="121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 computation to cloudlet</a:t>
            </a:r>
          </a:p>
          <a:p>
            <a:r>
              <a:rPr lang="en-US" dirty="0" smtClean="0"/>
              <a:t>Scale application on cloudlet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89AFB-6943-4912-BFE0-2D5E7476F39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66026"/>
            <a:ext cx="7366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zdtronic.com/images/WAG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789777"/>
            <a:ext cx="14462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l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102038"/>
            <a:ext cx="1680104" cy="1133951"/>
          </a:xfrm>
          <a:prstGeom prst="rect">
            <a:avLst/>
          </a:prstGeom>
        </p:spPr>
      </p:pic>
      <p:pic>
        <p:nvPicPr>
          <p:cNvPr id="13" name="Picture 12" descr="snowf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594160"/>
            <a:ext cx="762000" cy="76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rl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02038"/>
            <a:ext cx="1680104" cy="1133951"/>
          </a:xfrm>
          <a:prstGeom prst="rect">
            <a:avLst/>
          </a:prstGeom>
        </p:spPr>
      </p:pic>
      <p:pic>
        <p:nvPicPr>
          <p:cNvPr id="15" name="Picture 14" descr="rl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717678"/>
            <a:ext cx="1680104" cy="1133951"/>
          </a:xfrm>
          <a:prstGeom prst="rect">
            <a:avLst/>
          </a:prstGeom>
        </p:spPr>
      </p:pic>
      <p:pic>
        <p:nvPicPr>
          <p:cNvPr id="16" name="Picture 15" descr="rl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486400"/>
            <a:ext cx="1680104" cy="1133951"/>
          </a:xfrm>
          <a:prstGeom prst="rect">
            <a:avLst/>
          </a:prstGeom>
        </p:spPr>
      </p:pic>
      <p:pic>
        <p:nvPicPr>
          <p:cNvPr id="19" name="Picture 18" descr="snowf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594160"/>
            <a:ext cx="762000" cy="76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snowf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594160"/>
            <a:ext cx="762000" cy="76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snowf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594160"/>
            <a:ext cx="762000" cy="76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snowflo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594160"/>
            <a:ext cx="762000" cy="76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32"/>
          <p:cNvSpPr/>
          <p:nvPr/>
        </p:nvSpPr>
        <p:spPr>
          <a:xfrm>
            <a:off x="7162800" y="2516273"/>
            <a:ext cx="228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Rectangle 33"/>
          <p:cNvSpPr/>
          <p:nvPr/>
        </p:nvSpPr>
        <p:spPr>
          <a:xfrm>
            <a:off x="7162800" y="3900633"/>
            <a:ext cx="2286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5" name="Rectangle 34"/>
          <p:cNvSpPr/>
          <p:nvPr/>
        </p:nvSpPr>
        <p:spPr>
          <a:xfrm>
            <a:off x="7162800" y="5284993"/>
            <a:ext cx="2286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36" name="Group 28"/>
          <p:cNvGrpSpPr/>
          <p:nvPr/>
        </p:nvGrpSpPr>
        <p:grpSpPr>
          <a:xfrm>
            <a:off x="5257800" y="3505200"/>
            <a:ext cx="685800" cy="152400"/>
            <a:chOff x="4419600" y="3505200"/>
            <a:chExt cx="685800" cy="152400"/>
          </a:xfrm>
        </p:grpSpPr>
        <p:sp>
          <p:nvSpPr>
            <p:cNvPr id="37" name="Rectangle 36"/>
            <p:cNvSpPr/>
            <p:nvPr/>
          </p:nvSpPr>
          <p:spPr>
            <a:xfrm>
              <a:off x="4419600" y="3505200"/>
              <a:ext cx="228600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8200" y="3505200"/>
              <a:ext cx="2286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76800" y="3505200"/>
              <a:ext cx="2286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4416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023 L 0.23333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046 L 0.23333 -0.20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903 L 0.23333 0.20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023 L -0.14583 0.16628 " pathEditMode="relative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9935E-6 L -0.14583 -0.002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393 L -0.14583 -0.17044 " pathEditMode="relative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8.69565E-7 L -0.42917 8.69565E-7 " pathEditMode="relative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SnowFlock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VMs are BIG: Don’t send all the state!</a:t>
            </a:r>
          </a:p>
          <a:p>
            <a:r>
              <a:rPr lang="en-US" dirty="0" smtClean="0"/>
              <a:t>Clones need little state of the parent</a:t>
            </a:r>
          </a:p>
          <a:p>
            <a:r>
              <a:rPr lang="en-US" dirty="0" smtClean="0"/>
              <a:t>Clones exhibit common locality patterns</a:t>
            </a:r>
          </a:p>
          <a:p>
            <a:r>
              <a:rPr lang="en-US" dirty="0" smtClean="0"/>
              <a:t>Clones generate lots of private state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SnowFlock is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only what you </a:t>
            </a:r>
            <a:r>
              <a:rPr lang="en-US" b="1" u="sng" dirty="0" smtClean="0"/>
              <a:t>really need</a:t>
            </a:r>
          </a:p>
          <a:p>
            <a:r>
              <a:rPr lang="en-US" dirty="0" smtClean="0"/>
              <a:t>Multicast</a:t>
            </a:r>
          </a:p>
          <a:p>
            <a:pPr lvl="1"/>
            <a:r>
              <a:rPr lang="en-US" dirty="0" smtClean="0"/>
              <a:t>Network hardware parallelism</a:t>
            </a:r>
          </a:p>
          <a:p>
            <a:pPr lvl="1"/>
            <a:r>
              <a:rPr lang="en-US" dirty="0" smtClean="0"/>
              <a:t>Prefetch: exploit </a:t>
            </a:r>
            <a:r>
              <a:rPr lang="en-US" b="1" u="sng" dirty="0" smtClean="0"/>
              <a:t>locality patterns</a:t>
            </a:r>
          </a:p>
          <a:p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Don’t send if I’ll overwrite</a:t>
            </a:r>
          </a:p>
          <a:p>
            <a:pPr lvl="1"/>
            <a:r>
              <a:rPr lang="en-US" dirty="0" smtClean="0"/>
              <a:t>Malloc: exploit </a:t>
            </a:r>
            <a:r>
              <a:rPr lang="en-US" b="1" u="sng" dirty="0" smtClean="0"/>
              <a:t>apps generating new state</a:t>
            </a:r>
            <a:endParaRPr lang="en-US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6934200" y="4419600"/>
            <a:ext cx="914400" cy="838200"/>
          </a:xfrm>
          <a:prstGeom prst="roundRect">
            <a:avLst>
              <a:gd name="adj" fmla="val 12366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</a:schemeClr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6934200" y="1752600"/>
            <a:ext cx="914400" cy="838200"/>
          </a:xfrm>
          <a:prstGeom prst="roundRect">
            <a:avLst>
              <a:gd name="adj" fmla="val 12366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</a:schemeClr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pic>
        <p:nvPicPr>
          <p:cNvPr id="26" name="Picture 25" descr="swit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352800"/>
            <a:ext cx="1409700" cy="14097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209800" y="2438400"/>
            <a:ext cx="228600" cy="2286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Secret Sauce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828800"/>
            <a:ext cx="2590800" cy="16002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Virtual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Machine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429000"/>
            <a:ext cx="2590800" cy="5334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429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VM Descriptor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3429000"/>
            <a:ext cx="2590800" cy="5334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429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VM Descriptor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48200" y="3886200"/>
            <a:ext cx="228600" cy="2286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590800" y="1828800"/>
            <a:ext cx="228600" cy="2286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648200" y="3886200"/>
            <a:ext cx="228600" cy="2286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04800" y="3429000"/>
            <a:ext cx="2590800" cy="5334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3429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VM Descriptor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9400" y="3276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Multicast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4419600"/>
            <a:ext cx="2590800" cy="1295400"/>
          </a:xfrm>
          <a:prstGeom prst="roundRect">
            <a:avLst>
              <a:gd name="adj" fmla="val 12366"/>
            </a:avLst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1752600"/>
            <a:ext cx="2590800" cy="1295400"/>
          </a:xfrm>
          <a:prstGeom prst="roundRect">
            <a:avLst>
              <a:gd name="adj" fmla="val 12366"/>
            </a:avLst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38800" y="2057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4724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14800" y="3886200"/>
            <a:ext cx="228600" cy="2286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114800" y="3886200"/>
            <a:ext cx="228600" cy="2286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1828800"/>
            <a:ext cx="2590800" cy="1295400"/>
          </a:xfrm>
          <a:prstGeom prst="roundRect">
            <a:avLst>
              <a:gd name="adj" fmla="val 12366"/>
            </a:avLst>
          </a:prstGeom>
          <a:gradFill>
            <a:gsLst>
              <a:gs pos="0">
                <a:srgbClr val="92D050">
                  <a:alpha val="59000"/>
                </a:srgbClr>
              </a:gs>
              <a:gs pos="50000">
                <a:srgbClr val="92D050">
                  <a:alpha val="83000"/>
                </a:srgbClr>
              </a:gs>
              <a:gs pos="100000">
                <a:srgbClr val="92D050">
                  <a:alpha val="95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>
                <a:alpha val="2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177165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State: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Disk, OS, Processes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28600" y="4114800"/>
            <a:ext cx="4191000" cy="2514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Metadata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“Special” Pages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Page tables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GDT, vcpu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~1MB for 1GB VM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457200" y="4038600"/>
            <a:ext cx="381000" cy="228600"/>
          </a:xfrm>
          <a:prstGeom prst="bentConnector3">
            <a:avLst>
              <a:gd name="adj1" fmla="val 98813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H="1">
            <a:off x="304800" y="4343400"/>
            <a:ext cx="685800" cy="228600"/>
          </a:xfrm>
          <a:prstGeom prst="bentConnector3">
            <a:avLst>
              <a:gd name="adj1" fmla="val 99718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152400" y="4648200"/>
            <a:ext cx="990600" cy="228600"/>
          </a:xfrm>
          <a:prstGeom prst="bentConnector3">
            <a:avLst>
              <a:gd name="adj1" fmla="val 10163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6200000" flipH="1">
            <a:off x="0" y="4953000"/>
            <a:ext cx="1295400" cy="228600"/>
          </a:xfrm>
          <a:prstGeom prst="bentConnector3">
            <a:avLst>
              <a:gd name="adj1" fmla="val 100249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6200000" flipH="1">
            <a:off x="-152400" y="5257800"/>
            <a:ext cx="1600200" cy="228600"/>
          </a:xfrm>
          <a:prstGeom prst="bentConnector3">
            <a:avLst>
              <a:gd name="adj1" fmla="val 100363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438400" y="114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Start only with the basics</a:t>
            </a:r>
            <a:endParaRPr lang="en-US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2438400" y="1143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Fetch state on-demand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1828800" y="114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Multicast: exploit net hw parallelism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1828800" y="1143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Multicast: exploit locality to prefetch</a:t>
            </a:r>
            <a:endParaRPr lang="en-US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8045970" y="1752600"/>
            <a:ext cx="1326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Clone 1</a:t>
            </a:r>
          </a:p>
          <a:p>
            <a:r>
              <a:rPr lang="en-US" sz="2200" dirty="0" smtClean="0"/>
              <a:t>Private</a:t>
            </a:r>
          </a:p>
          <a:p>
            <a:r>
              <a:rPr lang="en-US" sz="2200" dirty="0" smtClean="0"/>
              <a:t>State</a:t>
            </a:r>
            <a:endParaRPr lang="en-US" sz="2200" dirty="0"/>
          </a:p>
        </p:txBody>
      </p:sp>
      <p:sp>
        <p:nvSpPr>
          <p:cNvPr id="81" name="TextBox 80"/>
          <p:cNvSpPr txBox="1"/>
          <p:nvPr/>
        </p:nvSpPr>
        <p:spPr>
          <a:xfrm>
            <a:off x="8001000" y="430220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Clone 2 Private State</a:t>
            </a:r>
            <a:endParaRPr lang="en-US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1828800" y="1143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Heuristics: don’t fetch if I’ll overwrite</a:t>
            </a:r>
            <a:endParaRPr lang="en-US" sz="2800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89AFB-6943-4912-BFE0-2D5E7476F39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0.05503 0.01018 0.2349 0.0044 0.32986 0.06111 C 0.42483 0.11782 0.51997 0.28241 0.57014 0.34074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17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5677 0.0125 0.24445 0.01713 0.34045 0.07477 C 0.43646 0.13241 0.52674 0.28912 0.57587 0.34561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17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0.06458 0.01227 0.29288 0.08217 0.38785 0.07407 C 0.48281 0.06597 0.53194 -0.02315 0.57014 -0.04861 " pathEditMode="relative" rAng="0" ptsTypes="a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1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6459 0.01274 0.29098 0.08473 0.38716 0.07686 C 0.48334 0.06899 0.53785 -0.02199 0.57761 -0.04791 " pathEditMode="relative" rAng="0" ptsTypes="a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4624E-7 C -0.00711 0.01156 -0.00191 0.02335 -0.06562 0.02636 C -0.12934 0.02936 -0.31597 0.01965 -0.38194 0.01803 " pathEditMode="relative" rAng="0" ptsTypes="aaa">
                                      <p:cBhvr>
                                        <p:cTn id="1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69 C 0.01389 0.00439 0.09722 -0.00254 0.13264 0.02983 C 0.16805 0.0622 0.18854 0.15977 0.20312 0.19376 " pathEditMode="relative" rAng="0" ptsTypes="aaa"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162 C 0.02639 -0.00139 0.08559 -0.01387 0.11944 0.00023 C 0.1533 0.01433 0.19219 0.06589 0.21128 0.08324 " pathEditMode="relative" rAng="0" ptsTypes="aaa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162 C 0.03924 -0.01295 0.16163 -0.01827 0.19635 -0.06937 C 0.23108 -0.12046 0.21198 -0.2578 0.21615 -0.30752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9827E-6 C -0.00712 0.01156 -0.02448 0.02011 -0.06562 0.02636 C -0.10677 0.0326 -0.21354 0.09017 -0.2474 0.03792 C -0.28125 -0.01434 -0.25 -0.22451 -0.26858 -0.2874 C -0.28715 -0.35029 -0.3401 -0.32902 -0.35885 -0.33989 " pathEditMode="relative" rAng="0" ptsTypes="aaaaa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0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0.03352 C 0.00226 0.03722 0.06042 0.01017 0.09931 0.05549 C 0.1382 0.10081 0.19202 0.25364 0.2165 0.30566 " pathEditMode="relative" rAng="0" ptsTypes="aaa">
                                      <p:cBhvr>
                                        <p:cTn id="1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4046E-6 C 0.02118 -0.00463 0.0941 -0.00208 0.12674 -0.02821 C 0.15938 -0.05434 0.18125 -0.13017 0.19549 -0.157 " pathEditMode="relative" rAng="0" ptsTypes="aaa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7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4046E-6 C 0.02466 0.00393 0.11528 -0.01434 0.14809 0.02428 C 0.18091 0.06289 0.18698 0.18844 0.19723 0.23168 " pathEditMode="relative" rAng="0" ptsTypes="aaa">
                                      <p:cBhvr>
                                        <p:cTn id="1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79" grpId="0" animBg="1"/>
      <p:bldP spid="16" grpId="0" animBg="1"/>
      <p:bldP spid="16" grpId="1" animBg="1"/>
      <p:bldP spid="16" grpId="2" animBg="1"/>
      <p:bldP spid="4" grpId="0" animBg="1"/>
      <p:bldP spid="5" grpId="0"/>
      <p:bldP spid="8" grpId="0" animBg="1"/>
      <p:bldP spid="9" grpId="0"/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4" grpId="0" animBg="1"/>
      <p:bldP spid="24" grpId="1" animBg="1"/>
      <p:bldP spid="25" grpId="0"/>
      <p:bldP spid="25" grpId="1"/>
      <p:bldP spid="27" grpId="0"/>
      <p:bldP spid="22" grpId="0" animBg="1"/>
      <p:bldP spid="10" grpId="0" animBg="1"/>
      <p:bldP spid="33" grpId="0"/>
      <p:bldP spid="33" grpId="1"/>
      <p:bldP spid="33" grpId="2"/>
      <p:bldP spid="35" grpId="0"/>
      <p:bldP spid="35" grpId="1"/>
      <p:bldP spid="35" grpId="2"/>
      <p:bldP spid="36" grpId="0" animBg="1"/>
      <p:bldP spid="36" grpId="1" animBg="1"/>
      <p:bldP spid="40" grpId="0" animBg="1"/>
      <p:bldP spid="40" grpId="1" animBg="1"/>
      <p:bldP spid="6" grpId="0" animBg="1"/>
      <p:bldP spid="7" grpId="0"/>
      <p:bldP spid="34" grpId="0" build="allAtOnce"/>
      <p:bldP spid="34" grpId="1" build="allAtOnce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80" grpId="0"/>
      <p:bldP spid="81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Cloning Time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905000"/>
          <a:ext cx="3200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24400" y="1143000"/>
          <a:ext cx="396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29200" y="5867400"/>
            <a:ext cx="2743200" cy="99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VM suspend</a:t>
            </a:r>
          </a:p>
          <a:p>
            <a:pPr algn="ctr">
              <a:buFont typeface="Wingdings 2" pitchFamily="18" charset="2"/>
              <a:buNone/>
            </a:pPr>
            <a:r>
              <a:rPr lang="en-US" sz="1800" b="1" dirty="0" smtClean="0">
                <a:latin typeface="Arial" charset="0"/>
                <a:cs typeface="Arial" charset="0"/>
              </a:rPr>
              <a:t>(make descriptor)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276600" y="6248400"/>
            <a:ext cx="1752600" cy="152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495800" y="5410200"/>
            <a:ext cx="3352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Xend suspend code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276600" y="5638800"/>
            <a:ext cx="1600200" cy="228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648200" y="4953000"/>
            <a:ext cx="3352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Contact  all hosts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276600" y="5181600"/>
            <a:ext cx="1676400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724400" y="3657600"/>
            <a:ext cx="38862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Wait for clones to start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2800" y="3886200"/>
            <a:ext cx="1676400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3276600" y="2667000"/>
            <a:ext cx="1600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791200" y="4800600"/>
            <a:ext cx="25908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VM spawn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(from descriptor)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696200" y="2438400"/>
            <a:ext cx="14478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Xend 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resume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code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15000" y="1219200"/>
            <a:ext cx="2895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Clone set up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Multicast descriptor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89AFB-6943-4912-BFE0-2D5E7476F39E}" type="slidenum">
              <a:rPr lang="en-US" sz="1050" smtClean="0"/>
              <a:pPr>
                <a:defRPr/>
              </a:pPr>
              <a:t>14</a:t>
            </a:fld>
            <a:endParaRPr lang="en-US" sz="105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5" grpId="0">
        <p:bldSub>
          <a:bldChart bld="series"/>
        </p:bldSub>
      </p:bldGraphic>
      <p:bldP spid="7" grpId="0"/>
      <p:bldP spid="7" grpId="1"/>
      <p:bldP spid="13" grpId="0"/>
      <p:bldP spid="13" grpId="1"/>
      <p:bldP spid="17" grpId="0"/>
      <p:bldP spid="17" grpId="1"/>
      <p:bldP spid="21" grpId="0"/>
      <p:bldP spid="21" grpId="1"/>
      <p:bldP spid="25" grpId="0" animBg="1"/>
      <p:bldP spid="26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143000"/>
            <a:ext cx="855345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Cloning Time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" y="2133600"/>
            <a:ext cx="8229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32 VMs</a:t>
            </a:r>
          </a:p>
          <a:p>
            <a:pPr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+mn-lt"/>
              </a:rPr>
              <a:t>800 Milliseconds</a:t>
            </a:r>
          </a:p>
          <a:p>
            <a:pPr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Performance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Near-interactive parallel Internet service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Leverage parallelism to do the task in seconds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Examples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Bioinformatics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NCBI BLAST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EBI ClustalW2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Render farm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Quantitative finance farm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Compile farm</a:t>
            </a:r>
          </a:p>
        </p:txBody>
      </p:sp>
      <p:pic>
        <p:nvPicPr>
          <p:cNvPr id="4" name="Content Placeholder 3" descr="ncbi_blas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3200400"/>
            <a:ext cx="4953000" cy="277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Cluster of 32 Dell PowerEdge, 4 cores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128 total processors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Xen 3.0.3 1GB VMs, 32 bits, linux pv 2.6.16.29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Obvious future work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Bioinformatics: BLAST, SHRiMP, ClustalW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Quantitative Finance: QuantLib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Rendering: Aqsis (RenderMan implementation)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Parallel compilation: distcc</a:t>
            </a:r>
          </a:p>
          <a:p>
            <a:pPr lvl="2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n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486400"/>
            <a:ext cx="981075" cy="981075"/>
          </a:xfrm>
          <a:prstGeom prst="rect">
            <a:avLst/>
          </a:prstGeom>
        </p:spPr>
      </p:pic>
      <p:pic>
        <p:nvPicPr>
          <p:cNvPr id="5" name="Picture 4" descr="pixar_lam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5029200"/>
            <a:ext cx="838200" cy="838200"/>
          </a:xfrm>
          <a:prstGeom prst="rect">
            <a:avLst/>
          </a:prstGeom>
        </p:spPr>
      </p:pic>
      <p:pic>
        <p:nvPicPr>
          <p:cNvPr id="6" name="Picture 5" descr="protein_pi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3581400"/>
            <a:ext cx="1066800" cy="1010156"/>
          </a:xfrm>
          <a:prstGeom prst="rect">
            <a:avLst/>
          </a:prstGeom>
        </p:spPr>
      </p:pic>
      <p:pic>
        <p:nvPicPr>
          <p:cNvPr id="7" name="Picture 6" descr="cash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4151376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Run Times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295400"/>
          <a:ext cx="8686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5334000"/>
            <a:ext cx="37338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128 processors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(32 VMs x 4 cores)</a:t>
            </a:r>
          </a:p>
          <a:p>
            <a:pPr lvl="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1-4 second overhead</a:t>
            </a:r>
          </a:p>
        </p:txBody>
      </p:sp>
      <p:pic>
        <p:nvPicPr>
          <p:cNvPr id="7" name="Picture 6" descr="protein_pi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4724400"/>
            <a:ext cx="457200" cy="432924"/>
          </a:xfrm>
          <a:prstGeom prst="rect">
            <a:avLst/>
          </a:prstGeom>
        </p:spPr>
      </p:pic>
      <p:pic>
        <p:nvPicPr>
          <p:cNvPr id="8" name="Picture 7" descr="protein_pi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4720" y="4724400"/>
            <a:ext cx="457200" cy="432924"/>
          </a:xfrm>
          <a:prstGeom prst="rect">
            <a:avLst/>
          </a:prstGeom>
        </p:spPr>
      </p:pic>
      <p:pic>
        <p:nvPicPr>
          <p:cNvPr id="9" name="Picture 8" descr="protein_pi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2320" y="4800600"/>
            <a:ext cx="457200" cy="432924"/>
          </a:xfrm>
          <a:prstGeom prst="rect">
            <a:avLst/>
          </a:prstGeom>
        </p:spPr>
      </p:pic>
      <p:pic>
        <p:nvPicPr>
          <p:cNvPr id="10" name="Picture 9" descr="gnu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724400"/>
            <a:ext cx="457200" cy="457200"/>
          </a:xfrm>
          <a:prstGeom prst="rect">
            <a:avLst/>
          </a:prstGeom>
        </p:spPr>
      </p:pic>
      <p:pic>
        <p:nvPicPr>
          <p:cNvPr id="11" name="Picture 10" descr="cash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4724400"/>
            <a:ext cx="420624" cy="420624"/>
          </a:xfrm>
          <a:prstGeom prst="rect">
            <a:avLst/>
          </a:prstGeom>
        </p:spPr>
      </p:pic>
      <p:pic>
        <p:nvPicPr>
          <p:cNvPr id="12" name="Picture 11" descr="pixar_lamp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4800600"/>
            <a:ext cx="304800" cy="3048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295400" y="1219200"/>
            <a:ext cx="12192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143min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438400" y="1905000"/>
            <a:ext cx="12192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87min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733800" y="3581400"/>
            <a:ext cx="12192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20min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53000" y="3124200"/>
            <a:ext cx="12192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7min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0" y="2286000"/>
            <a:ext cx="12192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110min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467600" y="2514600"/>
            <a:ext cx="12192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61min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VM fork support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VM fork over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89AFB-6943-4912-BFE0-2D5E7476F3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Generation Context Aware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7085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Health &amp; assisted living, advertising, gaming, travel, social networking, task assistance and education, etc…</a:t>
            </a:r>
          </a:p>
          <a:p>
            <a:r>
              <a:rPr lang="en-US" dirty="0" smtClean="0">
                <a:ea typeface="ＭＳ Ｐゴシック" pitchFamily="34" charset="-128"/>
              </a:rPr>
              <a:t>Examples: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Augmented reality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Face recognition</a:t>
            </a:r>
          </a:p>
          <a:p>
            <a:pPr lvl="1"/>
            <a:r>
              <a:rPr lang="en-US" dirty="0" smtClean="0"/>
              <a:t>Automatic translation</a:t>
            </a:r>
          </a:p>
          <a:p>
            <a:pPr lvl="1"/>
            <a:r>
              <a:rPr lang="en-US" dirty="0" smtClean="0"/>
              <a:t>Activity recognition</a:t>
            </a:r>
            <a:endParaRPr lang="en-CA" dirty="0" smtClean="0"/>
          </a:p>
        </p:txBody>
      </p:sp>
      <p:pic>
        <p:nvPicPr>
          <p:cNvPr id="13" name="Picture 2" descr="http://favoniangamers.files.wordpress.com/2010/02/project_na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200400"/>
            <a:ext cx="1808163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95400"/>
            <a:ext cx="10874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manBag"/>
          <p:cNvPicPr>
            <a:picLocks noChangeAspect="1" noChangeArrowheads="1"/>
          </p:cNvPicPr>
          <p:nvPr/>
        </p:nvPicPr>
        <p:blipFill>
          <a:blip r:embed="rId4" cstate="print"/>
          <a:srcRect l="16669" r="16028"/>
          <a:stretch>
            <a:fillRect/>
          </a:stretch>
        </p:blipFill>
        <p:spPr bwMode="auto">
          <a:xfrm>
            <a:off x="7239000" y="5181600"/>
            <a:ext cx="15890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Cloudlets are an attractive solution for next generation context aware apps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VM fork lends itself well for cloudlet computing.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Sub-second </a:t>
            </a:r>
            <a:r>
              <a:rPr lang="en-US" dirty="0" smtClean="0">
                <a:latin typeface="+mj-lt"/>
                <a:cs typeface="Arial" pitchFamily="34" charset="0"/>
              </a:rPr>
              <a:t>cloning time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Negligible runtime overhead</a:t>
            </a:r>
          </a:p>
          <a:p>
            <a:endParaRPr lang="en-US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http://sysweb.cs.toronto.edu/snowflock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http://sourceforge.net/projects/snowflock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delara@cs.toronto.edu</a:t>
            </a: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Questions?</a:t>
            </a: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nowf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283570"/>
            <a:ext cx="2286000" cy="229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89AFB-6943-4912-BFE0-2D5E7476F39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 smtClean="0"/>
              <a:t>Huge </a:t>
            </a:r>
            <a:r>
              <a:rPr lang="en-CA" sz="2600" dirty="0" smtClean="0"/>
              <a:t>pressure on mobile devices in terms</a:t>
            </a:r>
            <a:br>
              <a:rPr lang="en-CA" sz="2600" dirty="0" smtClean="0"/>
            </a:br>
            <a:r>
              <a:rPr lang="en-CA" sz="2600" dirty="0" smtClean="0"/>
              <a:t>of compute capacity, communication,  and power budget</a:t>
            </a:r>
          </a:p>
          <a:p>
            <a:pPr lvl="1"/>
            <a:r>
              <a:rPr lang="en-CA" sz="2200" dirty="0" smtClean="0"/>
              <a:t>High </a:t>
            </a:r>
            <a:r>
              <a:rPr lang="en-CA" sz="2200" dirty="0" smtClean="0"/>
              <a:t>data rate sensors (Cameras and microphones)</a:t>
            </a:r>
          </a:p>
          <a:p>
            <a:pPr lvl="1"/>
            <a:r>
              <a:rPr lang="en-CA" sz="2200" dirty="0" smtClean="0"/>
              <a:t>Compute intensive (real time classification &amp; online learning)</a:t>
            </a:r>
          </a:p>
          <a:p>
            <a:pPr lvl="1"/>
            <a:r>
              <a:rPr lang="en-CA" sz="2200" dirty="0" smtClean="0"/>
              <a:t>Interactive</a:t>
            </a:r>
          </a:p>
          <a:p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89AFB-6943-4912-BFE0-2D5E7476F3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The Cloud isn’t the Solution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08525"/>
          </a:xfrm>
        </p:spPr>
        <p:txBody>
          <a:bodyPr/>
          <a:lstStyle/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Too </a:t>
            </a:r>
            <a:r>
              <a:rPr lang="en-US" sz="2400" dirty="0" smtClean="0">
                <a:ea typeface="ＭＳ Ｐゴシック" pitchFamily="34" charset="-128"/>
              </a:rPr>
              <a:t>much latency for real-time </a:t>
            </a:r>
            <a:r>
              <a:rPr lang="en-US" sz="2400" dirty="0" smtClean="0">
                <a:ea typeface="ＭＳ Ｐゴシック" pitchFamily="34" charset="-128"/>
              </a:rPr>
              <a:t>responsiveness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Even 30 </a:t>
            </a:r>
            <a:r>
              <a:rPr lang="en-US" sz="2400" dirty="0" smtClean="0">
                <a:ea typeface="ＭＳ Ｐゴシック" pitchFamily="34" charset="-128"/>
              </a:rPr>
              <a:t>msec</a:t>
            </a:r>
            <a:r>
              <a:rPr lang="en-US" sz="2400" dirty="0" smtClean="0">
                <a:ea typeface="ＭＳ Ｐゴシック" pitchFamily="34" charset="-128"/>
              </a:rPr>
              <a:t> latency affect interactive performance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Example latencies: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 Internet 2 RTT 50 – 200 msec.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Median 3G RTT is 200 msec.</a:t>
            </a:r>
          </a:p>
          <a:p>
            <a:endParaRPr lang="en-US" sz="1600" dirty="0" smtClean="0">
              <a:ea typeface="ＭＳ Ｐゴシック" pitchFamily="34" charset="-128"/>
            </a:endParaRPr>
          </a:p>
          <a:p>
            <a:endParaRPr lang="en-US" sz="1600" dirty="0" smtClean="0">
              <a:ea typeface="ＭＳ Ｐゴシック" pitchFamily="34" charset="-128"/>
            </a:endParaRPr>
          </a:p>
          <a:p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79B2A2-4B10-4267-9B1A-3D3D13133A0E}" type="slidenum">
              <a:rPr lang="en-US" smtClean="0">
                <a:latin typeface="Verdana" pitchFamily="34" charset="0"/>
                <a:ea typeface="ＭＳ Ｐゴシック" pitchFamily="34" charset="-128"/>
              </a:rPr>
              <a:pPr/>
              <a:t>4</a:t>
            </a:fld>
            <a:endParaRPr 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9000"/>
            <a:ext cx="4132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>
                <a:ea typeface="ＭＳ Ｐゴシック" pitchFamily="34" charset="-128"/>
              </a:rPr>
              <a:t>Cloudlet in </a:t>
            </a:r>
            <a:r>
              <a:rPr lang="en-US" sz="3700" dirty="0" smtClean="0">
                <a:ea typeface="ＭＳ Ｐゴシック" pitchFamily="34" charset="-128"/>
              </a:rPr>
              <a:t>the Access Point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C000E8-2581-4DD5-891F-0194F278036A}" type="slidenum">
              <a:rPr lang="en-US" smtClean="0">
                <a:latin typeface="Verdana" pitchFamily="34" charset="0"/>
                <a:ea typeface="ＭＳ Ｐゴシック" pitchFamily="34" charset="-128"/>
              </a:rPr>
              <a:pPr/>
              <a:t>5</a:t>
            </a:fld>
            <a:endParaRPr 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172" name="AutoShape 4" descr="http://zedomax.com/image/200610/zedomax_linksys_wrt350n.gif"/>
          <p:cNvSpPr>
            <a:spLocks noChangeAspect="1" noChangeArrowheads="1"/>
          </p:cNvSpPr>
          <p:nvPr/>
        </p:nvSpPr>
        <p:spPr bwMode="auto">
          <a:xfrm>
            <a:off x="4529138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173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587" y="5562600"/>
            <a:ext cx="7366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http://www.zdtronic.com/images/WAG1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7" y="3505200"/>
            <a:ext cx="1143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Cloud Callout 9"/>
          <p:cNvSpPr>
            <a:spLocks noChangeArrowheads="1"/>
          </p:cNvSpPr>
          <p:nvPr/>
        </p:nvSpPr>
        <p:spPr bwMode="auto">
          <a:xfrm>
            <a:off x="6581775" y="1539875"/>
            <a:ext cx="2308225" cy="1084262"/>
          </a:xfrm>
          <a:prstGeom prst="cloudCallout">
            <a:avLst>
              <a:gd name="adj1" fmla="val 5343"/>
              <a:gd name="adj2" fmla="val 49644"/>
            </a:avLst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7176" name="Straight Connector 16"/>
          <p:cNvCxnSpPr>
            <a:cxnSpLocks noChangeShapeType="1"/>
            <a:stCxn id="7173" idx="0"/>
            <a:endCxn id="7174" idx="2"/>
          </p:cNvCxnSpPr>
          <p:nvPr/>
        </p:nvCxnSpPr>
        <p:spPr bwMode="auto">
          <a:xfrm rot="5400000" flipH="1" flipV="1">
            <a:off x="7278687" y="5105400"/>
            <a:ext cx="914401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none" w="sm" len="sm"/>
            <a:tailEnd/>
          </a:ln>
        </p:spPr>
      </p:cxnSp>
      <p:cxnSp>
        <p:nvCxnSpPr>
          <p:cNvPr id="7177" name="Straight Connector 17"/>
          <p:cNvCxnSpPr>
            <a:cxnSpLocks noChangeShapeType="1"/>
            <a:stCxn id="7174" idx="0"/>
            <a:endCxn id="7175" idx="1"/>
          </p:cNvCxnSpPr>
          <p:nvPr/>
        </p:nvCxnSpPr>
        <p:spPr bwMode="auto">
          <a:xfrm rot="5400000" flipH="1" flipV="1">
            <a:off x="7294778" y="3064091"/>
            <a:ext cx="882218" cy="1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none" w="sm" len="sm"/>
            <a:tailEnd/>
          </a:ln>
        </p:spPr>
      </p:cxnSp>
      <p:sp>
        <p:nvSpPr>
          <p:cNvPr id="7178" name="TextBox 18"/>
          <p:cNvSpPr txBox="1">
            <a:spLocks noChangeArrowheads="1"/>
          </p:cNvSpPr>
          <p:nvPr/>
        </p:nvSpPr>
        <p:spPr bwMode="auto">
          <a:xfrm>
            <a:off x="6915943" y="3657600"/>
            <a:ext cx="1639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802.11n AP with a n-core CPU</a:t>
            </a:r>
          </a:p>
        </p:txBody>
      </p:sp>
      <p:sp>
        <p:nvSpPr>
          <p:cNvPr id="7179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781800" cy="5872162"/>
          </a:xfrm>
        </p:spPr>
        <p:txBody>
          <a:bodyPr/>
          <a:lstStyle/>
          <a:p>
            <a:pPr marL="357188" lvl="2" indent="-182563"/>
            <a:r>
              <a:rPr lang="en-US" sz="2000" dirty="0" smtClean="0">
                <a:ea typeface="ＭＳ Ｐゴシック" pitchFamily="34" charset="-128"/>
              </a:rPr>
              <a:t>Bring the cloud </a:t>
            </a:r>
            <a:r>
              <a:rPr lang="en-US" sz="2000" dirty="0" smtClean="0">
                <a:ea typeface="ＭＳ Ｐゴシック" pitchFamily="34" charset="-128"/>
              </a:rPr>
              <a:t>closer: 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i="1" dirty="0" smtClean="0">
                <a:ea typeface="ＭＳ Ｐゴシック" pitchFamily="34" charset="-128"/>
              </a:rPr>
              <a:t>The </a:t>
            </a:r>
            <a:r>
              <a:rPr lang="en-US" sz="2000" i="1" dirty="0" smtClean="0">
                <a:ea typeface="ＭＳ Ｐゴシック" pitchFamily="34" charset="-128"/>
              </a:rPr>
              <a:t>Case for VM-based Cloudlets in Mobile </a:t>
            </a:r>
            <a:r>
              <a:rPr lang="en-US" sz="2000" i="1" dirty="0" smtClean="0">
                <a:ea typeface="ＭＳ Ｐゴシック" pitchFamily="34" charset="-128"/>
              </a:rPr>
              <a:t>Computing, 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Satyanarayanan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smtClean="0">
                <a:ea typeface="ＭＳ Ｐゴシック" pitchFamily="34" charset="-128"/>
              </a:rPr>
              <a:t>Bahl</a:t>
            </a:r>
            <a:r>
              <a:rPr lang="en-US" sz="2000" dirty="0" smtClean="0">
                <a:ea typeface="ＭＳ Ｐゴシック" pitchFamily="34" charset="-128"/>
              </a:rPr>
              <a:t>, Caceres, Davies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Cloudlet: </a:t>
            </a:r>
            <a:r>
              <a:rPr lang="it-IT" sz="2000" dirty="0" smtClean="0">
                <a:ea typeface="ＭＳ Ｐゴシック" pitchFamily="34" charset="-128"/>
              </a:rPr>
              <a:t>“data </a:t>
            </a:r>
            <a:r>
              <a:rPr lang="it-IT" sz="2000" dirty="0" smtClean="0">
                <a:ea typeface="ＭＳ Ｐゴシック" pitchFamily="34" charset="-128"/>
              </a:rPr>
              <a:t>center in a box”</a:t>
            </a:r>
          </a:p>
          <a:p>
            <a:pPr marL="357188" lvl="2" indent="-182563"/>
            <a:r>
              <a:rPr lang="en-US" sz="2000" dirty="0" smtClean="0">
                <a:ea typeface="ＭＳ Ｐゴシック" pitchFamily="34" charset="-128"/>
              </a:rPr>
              <a:t>Lots </a:t>
            </a:r>
            <a:r>
              <a:rPr lang="en-US" sz="2000" dirty="0" smtClean="0">
                <a:ea typeface="ＭＳ Ｐゴシック" pitchFamily="34" charset="-128"/>
              </a:rPr>
              <a:t>of cores with no power constraints one network hop </a:t>
            </a:r>
            <a:r>
              <a:rPr lang="en-US" sz="2000" dirty="0" smtClean="0">
                <a:ea typeface="ＭＳ Ｐゴシック" pitchFamily="34" charset="-128"/>
              </a:rPr>
              <a:t>away</a:t>
            </a:r>
          </a:p>
          <a:p>
            <a:pPr marL="357188" lvl="2" indent="-182563"/>
            <a:r>
              <a:rPr lang="en-US" sz="2000" dirty="0" smtClean="0">
                <a:ea typeface="ＭＳ Ｐゴシック" pitchFamily="34" charset="-128"/>
              </a:rPr>
              <a:t>Leverage </a:t>
            </a:r>
            <a:r>
              <a:rPr lang="en-US" sz="2000" dirty="0" smtClean="0">
                <a:ea typeface="ＭＳ Ｐゴシック" pitchFamily="34" charset="-128"/>
              </a:rPr>
              <a:t>existing 802.11 protocols for service discovery, encryption, billing and authentication with no extra overhead</a:t>
            </a:r>
          </a:p>
          <a:p>
            <a:pPr marL="357188" lvl="2" indent="-182563"/>
            <a:r>
              <a:rPr lang="en-US" sz="2000" dirty="0" smtClean="0">
                <a:ea typeface="ＭＳ Ｐゴシック" pitchFamily="34" charset="-128"/>
              </a:rPr>
              <a:t>Provides </a:t>
            </a:r>
            <a:r>
              <a:rPr lang="en-US" sz="2000" dirty="0" smtClean="0">
                <a:ea typeface="ＭＳ Ｐゴシック" pitchFamily="34" charset="-128"/>
              </a:rPr>
              <a:t>tight coupling between the network and the computation</a:t>
            </a:r>
          </a:p>
          <a:p>
            <a:pPr marL="357188" lvl="2" indent="-182563"/>
            <a:r>
              <a:rPr lang="en-US" sz="2000" dirty="0" smtClean="0">
                <a:ea typeface="ＭＳ Ｐゴシック" pitchFamily="34" charset="-128"/>
              </a:rPr>
              <a:t>Incremental </a:t>
            </a:r>
            <a:r>
              <a:rPr lang="en-US" sz="2000" dirty="0" smtClean="0">
                <a:ea typeface="ＭＳ Ｐゴシック" pitchFamily="34" charset="-128"/>
              </a:rPr>
              <a:t>deployment</a:t>
            </a:r>
          </a:p>
          <a:p>
            <a:pPr marL="357188" lvl="2" indent="-182563"/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7180" name="Rectangle 20"/>
          <p:cNvSpPr>
            <a:spLocks noChangeArrowheads="1"/>
          </p:cNvSpPr>
          <p:nvPr/>
        </p:nvSpPr>
        <p:spPr bwMode="auto">
          <a:xfrm>
            <a:off x="6850856" y="4800600"/>
            <a:ext cx="1770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 lvl="2" algn="l"/>
            <a:r>
              <a:rPr lang="en-US" sz="1400" i="1" dirty="0"/>
              <a:t>Low latency, high bandwidth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Challenges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-228600"/>
            <a:r>
              <a:rPr lang="en-US" dirty="0" smtClean="0">
                <a:ea typeface="ＭＳ Ｐゴシック" pitchFamily="34" charset="-128"/>
              </a:rPr>
              <a:t>Mechanisms </a:t>
            </a:r>
            <a:r>
              <a:rPr lang="en-US" dirty="0" smtClean="0">
                <a:ea typeface="ＭＳ Ｐゴシック" pitchFamily="34" charset="-128"/>
              </a:rPr>
              <a:t>to guarantee execution integrity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Privacy: Client should trust that no sensitive data is retained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Correctness of execution: Clients and service provider should trust the correctness of the </a:t>
            </a:r>
            <a:r>
              <a:rPr lang="en-US" dirty="0" smtClean="0">
                <a:ea typeface="ＭＳ Ｐゴシック" pitchFamily="34" charset="-128"/>
              </a:rPr>
              <a:t>computation</a:t>
            </a:r>
            <a:endParaRPr lang="en-US" dirty="0" smtClean="0">
              <a:ea typeface="ＭＳ Ｐゴシック" pitchFamily="34" charset="-128"/>
            </a:endParaRPr>
          </a:p>
          <a:p>
            <a:pPr marL="266700" lvl="1" indent="-228600"/>
            <a:r>
              <a:rPr lang="en-US" dirty="0" smtClean="0">
                <a:ea typeface="ＭＳ Ｐゴシック" pitchFamily="34" charset="-128"/>
              </a:rPr>
              <a:t>Developing applications that span the client, AP and cloud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Seamless migration of execution between </a:t>
            </a:r>
            <a:r>
              <a:rPr lang="en-US" dirty="0" smtClean="0">
                <a:ea typeface="ＭＳ Ｐゴシック" pitchFamily="34" charset="-128"/>
              </a:rPr>
              <a:t>client</a:t>
            </a:r>
            <a:r>
              <a:rPr lang="en-US" dirty="0" smtClean="0">
                <a:ea typeface="ＭＳ Ｐゴシック" pitchFamily="34" charset="-128"/>
              </a:rPr>
              <a:t>, AP and </a:t>
            </a:r>
            <a:r>
              <a:rPr lang="en-US" dirty="0" smtClean="0">
                <a:ea typeface="ＭＳ Ｐゴシック" pitchFamily="34" charset="-128"/>
              </a:rPr>
              <a:t>cloud</a:t>
            </a:r>
            <a:endParaRPr lang="en-US" dirty="0" smtClean="0">
              <a:ea typeface="ＭＳ Ｐゴシック" pitchFamily="34" charset="-128"/>
            </a:endParaRPr>
          </a:p>
          <a:p>
            <a:pPr marL="266700" lvl="1" indent="-228600"/>
            <a:r>
              <a:rPr lang="en-US" dirty="0" smtClean="0">
                <a:ea typeface="ＭＳ Ｐゴシック" pitchFamily="34" charset="-128"/>
              </a:rPr>
              <a:t>Supporting flexible business models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Give users access to proprietary algorithms in exchange for context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Provide micropayments to cloudlet owners in exchange for </a:t>
            </a:r>
            <a:r>
              <a:rPr lang="en-US" dirty="0" smtClean="0">
                <a:ea typeface="ＭＳ Ｐゴシック" pitchFamily="34" charset="-128"/>
              </a:rPr>
              <a:t>cycles</a:t>
            </a:r>
            <a:endParaRPr lang="en-US" dirty="0" smtClean="0">
              <a:ea typeface="ＭＳ Ｐゴシック" pitchFamily="34" charset="-128"/>
            </a:endParaRP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Broker connections between advertisers and customers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BB4F4-FD1E-49B3-A743-B3C77EF26D6F}" type="slidenum">
              <a:rPr lang="en-US" smtClean="0">
                <a:latin typeface="Verdana" pitchFamily="34" charset="0"/>
                <a:ea typeface="ＭＳ Ｐゴシック" pitchFamily="34" charset="-128"/>
              </a:rPr>
              <a:pPr/>
              <a:t>6</a:t>
            </a:fld>
            <a:endParaRPr 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Challenges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lvl="1" indent="-228600"/>
            <a:r>
              <a:rPr lang="en-US" dirty="0" smtClean="0">
                <a:ea typeface="ＭＳ Ｐゴシック" pitchFamily="34" charset="-128"/>
              </a:rPr>
              <a:t>Mechanisms </a:t>
            </a:r>
            <a:r>
              <a:rPr lang="en-US" dirty="0" smtClean="0">
                <a:ea typeface="ＭＳ Ｐゴシック" pitchFamily="34" charset="-128"/>
              </a:rPr>
              <a:t>to guarantee execution integrity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Privacy: Client should trust that no sensitive data is retained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Correctness of execution: Clients and service provider should trust the correctness of the </a:t>
            </a:r>
            <a:r>
              <a:rPr lang="en-US" dirty="0" smtClean="0">
                <a:ea typeface="ＭＳ Ｐゴシック" pitchFamily="34" charset="-128"/>
              </a:rPr>
              <a:t>computation</a:t>
            </a:r>
            <a:endParaRPr lang="en-US" dirty="0" smtClean="0">
              <a:ea typeface="ＭＳ Ｐゴシック" pitchFamily="34" charset="-128"/>
            </a:endParaRPr>
          </a:p>
          <a:p>
            <a:pPr marL="266700" lvl="1" indent="-228600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Developing applications that span the client, AP and cloud</a:t>
            </a:r>
          </a:p>
          <a:p>
            <a:pPr marL="485775" lvl="3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Seamless migration of execution between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client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, AP and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cloud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266700" lvl="1" indent="-228600"/>
            <a:r>
              <a:rPr lang="en-US" dirty="0" smtClean="0">
                <a:ea typeface="ＭＳ Ｐゴシック" pitchFamily="34" charset="-128"/>
              </a:rPr>
              <a:t>Supporting flexible business models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Give users access to proprietary algorithms in exchange for context</a:t>
            </a: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Provide micropayments to cloudlet owners in exchange for </a:t>
            </a:r>
            <a:r>
              <a:rPr lang="en-US" dirty="0" smtClean="0">
                <a:ea typeface="ＭＳ Ｐゴシック" pitchFamily="34" charset="-128"/>
              </a:rPr>
              <a:t>cycles</a:t>
            </a:r>
            <a:endParaRPr lang="en-US" dirty="0" smtClean="0">
              <a:ea typeface="ＭＳ Ｐゴシック" pitchFamily="34" charset="-128"/>
            </a:endParaRPr>
          </a:p>
          <a:p>
            <a:pPr marL="485775" lvl="3"/>
            <a:r>
              <a:rPr lang="en-US" dirty="0" smtClean="0">
                <a:ea typeface="ＭＳ Ｐゴシック" pitchFamily="34" charset="-128"/>
              </a:rPr>
              <a:t>Broker connections between advertisers and customers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BB4F4-FD1E-49B3-A743-B3C77EF26D6F}" type="slidenum">
              <a:rPr lang="en-US" smtClean="0">
                <a:latin typeface="Verdana" pitchFamily="34" charset="0"/>
                <a:ea typeface="ＭＳ Ｐゴシック" pitchFamily="34" charset="-128"/>
              </a:rPr>
              <a:pPr/>
              <a:t>7</a:t>
            </a:fld>
            <a:endParaRPr lang="en-US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SnowFlock: VM Fork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Stateful swift cloning of VMs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2400" dirty="0" smtClean="0"/>
          </a:p>
          <a:p>
            <a:r>
              <a:rPr lang="en-US" sz="2400" dirty="0" smtClean="0"/>
              <a:t>State inherited up to the point of cloning</a:t>
            </a:r>
          </a:p>
          <a:p>
            <a:r>
              <a:rPr lang="en-US" sz="2400" dirty="0" smtClean="0"/>
              <a:t>Local modifications are not shared</a:t>
            </a:r>
          </a:p>
          <a:p>
            <a:r>
              <a:rPr lang="en-US" sz="2400" dirty="0" smtClean="0"/>
              <a:t>Clones make up an impromptu/transient </a:t>
            </a:r>
            <a:r>
              <a:rPr lang="en-US" sz="2400" dirty="0" smtClean="0"/>
              <a:t>cluster</a:t>
            </a:r>
          </a:p>
          <a:p>
            <a:r>
              <a:rPr lang="en-US" dirty="0" smtClean="0"/>
              <a:t>Master is persistent</a:t>
            </a:r>
          </a:p>
          <a:p>
            <a:r>
              <a:rPr lang="en-US" dirty="0" smtClean="0"/>
              <a:t>Clones state is ephemeral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628900"/>
            <a:ext cx="990600" cy="9906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3695700"/>
            <a:ext cx="990600" cy="533400"/>
          </a:xfrm>
          <a:prstGeom prst="round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7051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VM 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6957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Host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0" y="2628900"/>
            <a:ext cx="990600" cy="9906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048000" y="3695700"/>
            <a:ext cx="990600" cy="533400"/>
          </a:xfrm>
          <a:prstGeom prst="round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0" y="27051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VM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0" y="36957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Host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67200" y="2628900"/>
            <a:ext cx="990600" cy="9906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267200" y="3695700"/>
            <a:ext cx="990600" cy="533400"/>
          </a:xfrm>
          <a:prstGeom prst="round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267200" y="27051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VM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267200" y="36957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Host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86400" y="2628900"/>
            <a:ext cx="990600" cy="9906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486400" y="3695700"/>
            <a:ext cx="990600" cy="533400"/>
          </a:xfrm>
          <a:prstGeom prst="round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86400" y="27051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VM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86400" y="36957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Host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05600" y="2628900"/>
            <a:ext cx="990600" cy="9906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705600" y="3695700"/>
            <a:ext cx="990600" cy="533400"/>
          </a:xfrm>
          <a:prstGeom prst="round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05600" y="2705100"/>
            <a:ext cx="99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VM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705600" y="36957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Host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00" y="2247900"/>
            <a:ext cx="6019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047706" y="24384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828506" y="24376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34694" y="24376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390106" y="24376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029494" y="24376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1619250" y="2247900"/>
            <a:ext cx="1600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Network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 animBg="1"/>
      <p:bldP spid="25" grpId="0"/>
      <p:bldP spid="27" grpId="0" animBg="1"/>
      <p:bldP spid="29" grpId="0"/>
      <p:bldP spid="31" grpId="0" animBg="1"/>
      <p:bldP spid="33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SnowFlock API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tix = sf_request_ticket(howmany)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prepare_computation(tix.granted)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me = sf_clone(tix)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do_work(me)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(me != 0)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send_results_to_master()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sf_sync()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receive_results()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sf_join(tix)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5029200"/>
            <a:ext cx="426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scp … more in the future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943600" y="4343400"/>
            <a:ext cx="914400" cy="685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724400" y="5486400"/>
            <a:ext cx="1828800" cy="228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876800" y="3352800"/>
            <a:ext cx="4267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Just like UNIX fork()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800600" y="2667000"/>
            <a:ext cx="990600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3200400" y="4495800"/>
            <a:ext cx="1600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Block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971800" y="4724400"/>
            <a:ext cx="5334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572000" y="6096000"/>
            <a:ext cx="3048000" cy="533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Child VMs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are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gone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581400" y="6248400"/>
            <a:ext cx="1143000" cy="76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3860" y="2415540"/>
            <a:ext cx="426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FB3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FB3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FB3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FB3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2|11.6|17.3|19.9|16.4|33.2|4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8|2.4|3.3|5.7|1.9|5.4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8|2.4|3.3|5.7|1.9|5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26978</TotalTime>
  <Words>897</Words>
  <Application>Microsoft Office PowerPoint</Application>
  <PresentationFormat>On-screen Show (4:3)</PresentationFormat>
  <Paragraphs>238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Leveraging fast VM fork for next generation mobile perception</vt:lpstr>
      <vt:lpstr>Next Generation Context Aware Applications</vt:lpstr>
      <vt:lpstr>The Problem</vt:lpstr>
      <vt:lpstr>The Cloud isn’t the Solution</vt:lpstr>
      <vt:lpstr>Cloudlet in the Access Point</vt:lpstr>
      <vt:lpstr>Challenges</vt:lpstr>
      <vt:lpstr>Challenges</vt:lpstr>
      <vt:lpstr>SnowFlock: VM Fork</vt:lpstr>
      <vt:lpstr>SnowFlock API</vt:lpstr>
      <vt:lpstr>Approach</vt:lpstr>
      <vt:lpstr>SnowFlock Insights</vt:lpstr>
      <vt:lpstr>Why SnowFlock is Fast</vt:lpstr>
      <vt:lpstr>The Secret Sauce</vt:lpstr>
      <vt:lpstr>Cloning Time</vt:lpstr>
      <vt:lpstr>Cloning Time</vt:lpstr>
      <vt:lpstr>High Performance Cloud Computing</vt:lpstr>
      <vt:lpstr>Experimental Setup</vt:lpstr>
      <vt:lpstr>Application Run Times</vt:lpstr>
      <vt:lpstr>Open Challenges</vt:lpstr>
      <vt:lpstr>Conclusions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Andres Lagar-Cavilla</dc:creator>
  <cp:lastModifiedBy>delara</cp:lastModifiedBy>
  <cp:revision>568</cp:revision>
  <dcterms:created xsi:type="dcterms:W3CDTF">2008-06-06T14:32:16Z</dcterms:created>
  <dcterms:modified xsi:type="dcterms:W3CDTF">2010-06-15T14:46:56Z</dcterms:modified>
</cp:coreProperties>
</file>