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88" r:id="rId4"/>
    <p:sldId id="270" r:id="rId5"/>
    <p:sldId id="260" r:id="rId6"/>
    <p:sldId id="261" r:id="rId7"/>
    <p:sldId id="262" r:id="rId8"/>
    <p:sldId id="272" r:id="rId9"/>
    <p:sldId id="284" r:id="rId10"/>
    <p:sldId id="269" r:id="rId11"/>
    <p:sldId id="290" r:id="rId12"/>
    <p:sldId id="278" r:id="rId13"/>
    <p:sldId id="285" r:id="rId14"/>
    <p:sldId id="275" r:id="rId15"/>
    <p:sldId id="266" r:id="rId16"/>
    <p:sldId id="274" r:id="rId17"/>
    <p:sldId id="26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82" autoAdjust="0"/>
  </p:normalViewPr>
  <p:slideViewPr>
    <p:cSldViewPr snapToGrid="0" snapToObjects="1">
      <p:cViewPr varScale="1">
        <p:scale>
          <a:sx n="66" d="100"/>
          <a:sy n="66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FF2D-B175-2A46-9710-527F1AC2B3A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4757F-4409-674E-93F5-6A05CD95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66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9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4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3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7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9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9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2165-D16B-4A4F-BB02-7AC7D2E7DA07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56FF-B3A8-1E46-AB12-719D5B4F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7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6251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  <a:cs typeface="Verdana"/>
              </a:rPr>
              <a:t>Sparse Factor Analysis for Learning Analytics</a:t>
            </a:r>
            <a:endParaRPr lang="en-US" sz="5400" b="1" dirty="0">
              <a:latin typeface="+mn-lt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57" y="4415330"/>
            <a:ext cx="7257143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Verdana"/>
              </a:rPr>
              <a:t>Andrew Waters, Andrew </a:t>
            </a:r>
            <a:r>
              <a:rPr lang="en-US" dirty="0" err="1" smtClean="0">
                <a:cs typeface="Verdana"/>
              </a:rPr>
              <a:t>Lan</a:t>
            </a:r>
            <a:r>
              <a:rPr lang="en-US" dirty="0" smtClean="0">
                <a:cs typeface="Verdana"/>
              </a:rPr>
              <a:t>, </a:t>
            </a:r>
          </a:p>
          <a:p>
            <a:r>
              <a:rPr lang="en-US" dirty="0" smtClean="0">
                <a:cs typeface="Verdana"/>
              </a:rPr>
              <a:t>Christoph Studer, Richard </a:t>
            </a:r>
            <a:r>
              <a:rPr lang="en-US" dirty="0" err="1" smtClean="0">
                <a:cs typeface="Verdana"/>
              </a:rPr>
              <a:t>Baraniuk</a:t>
            </a:r>
            <a:endParaRPr lang="en-US" dirty="0" smtClean="0">
              <a:cs typeface="Verdana"/>
            </a:endParaRPr>
          </a:p>
          <a:p>
            <a:r>
              <a:rPr lang="en-US" b="1" dirty="0" smtClean="0">
                <a:cs typeface="Verdana"/>
              </a:rPr>
              <a:t>Rice University</a:t>
            </a:r>
            <a:endParaRPr lang="en-US" b="1" dirty="0">
              <a:cs typeface="Verdana"/>
            </a:endParaRPr>
          </a:p>
        </p:txBody>
      </p:sp>
      <p:pic>
        <p:nvPicPr>
          <p:cNvPr id="5" name="Picture 356" descr="dsplogo-[Converted]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4" y="215231"/>
            <a:ext cx="1840831" cy="12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9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8"/>
    </mc:Choice>
    <mc:Fallback xmlns="">
      <p:transition xmlns:p14="http://schemas.microsoft.com/office/powerpoint/2010/main" spd="slow" advTm="17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4"/>
            <a:ext cx="8229600" cy="1143000"/>
          </a:xfrm>
        </p:spPr>
        <p:txBody>
          <a:bodyPr/>
          <a:lstStyle/>
          <a:p>
            <a:r>
              <a:rPr lang="en-US" dirty="0" smtClean="0"/>
              <a:t>Tag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206"/>
            <a:ext cx="8229600" cy="5623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Goal: Improve concept interpretability</a:t>
            </a:r>
          </a:p>
          <a:p>
            <a:pPr marL="0" indent="0">
              <a:buNone/>
            </a:pPr>
            <a:r>
              <a:rPr lang="en-US" b="1" dirty="0" smtClean="0"/>
              <a:t>Link tags to concepts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72" y="3327924"/>
            <a:ext cx="1564089" cy="27853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72" y="4026181"/>
            <a:ext cx="2506828" cy="44994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72" y="2484454"/>
            <a:ext cx="1146285" cy="35352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94" y="4004755"/>
            <a:ext cx="1896191" cy="4927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092" y="2646388"/>
            <a:ext cx="82296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>
            <a:endCxn id="20" idx="2"/>
          </p:cNvCxnSpPr>
          <p:nvPr/>
        </p:nvCxnSpPr>
        <p:spPr>
          <a:xfrm>
            <a:off x="1490510" y="3057868"/>
            <a:ext cx="172658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0856" y="2822009"/>
            <a:ext cx="43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667550" y="4179697"/>
            <a:ext cx="82296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1314" y="4355318"/>
            <a:ext cx="43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667550" y="5698430"/>
            <a:ext cx="82296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5028" y="585590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/>
              <a:t>M</a:t>
            </a:r>
          </a:p>
        </p:txBody>
      </p:sp>
      <p:sp>
        <p:nvSpPr>
          <p:cNvPr id="20" name="Oval 19"/>
          <p:cNvSpPr/>
          <p:nvPr/>
        </p:nvSpPr>
        <p:spPr>
          <a:xfrm>
            <a:off x="3217092" y="2646388"/>
            <a:ext cx="822960" cy="822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34344" y="2803125"/>
            <a:ext cx="45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3217092" y="4199291"/>
            <a:ext cx="822960" cy="822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34344" y="4356028"/>
            <a:ext cx="45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3217092" y="5698430"/>
            <a:ext cx="822960" cy="822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34344" y="5855167"/>
            <a:ext cx="45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/>
              <a:t>K</a:t>
            </a:r>
          </a:p>
        </p:txBody>
      </p:sp>
      <p:cxnSp>
        <p:nvCxnSpPr>
          <p:cNvPr id="27" name="Straight Connector 26"/>
          <p:cNvCxnSpPr>
            <a:stCxn id="12" idx="3"/>
            <a:endCxn id="22" idx="2"/>
          </p:cNvCxnSpPr>
          <p:nvPr/>
        </p:nvCxnSpPr>
        <p:spPr>
          <a:xfrm>
            <a:off x="1500052" y="3057868"/>
            <a:ext cx="1717040" cy="155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22" idx="2"/>
          </p:cNvCxnSpPr>
          <p:nvPr/>
        </p:nvCxnSpPr>
        <p:spPr>
          <a:xfrm>
            <a:off x="1490510" y="4591177"/>
            <a:ext cx="1726582" cy="19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24" idx="2"/>
          </p:cNvCxnSpPr>
          <p:nvPr/>
        </p:nvCxnSpPr>
        <p:spPr>
          <a:xfrm>
            <a:off x="1490510" y="6109910"/>
            <a:ext cx="1726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19706" y="4842460"/>
            <a:ext cx="246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6942" y="4849716"/>
            <a:ext cx="246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29" y="4584982"/>
            <a:ext cx="4250871" cy="12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91"/>
    </mc:Choice>
    <mc:Fallback xmlns="">
      <p:transition xmlns:p14="http://schemas.microsoft.com/office/powerpoint/2010/main" spd="slow" advTm="753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548"/>
            <a:ext cx="8229600" cy="1143000"/>
          </a:xfrm>
        </p:spPr>
        <p:txBody>
          <a:bodyPr/>
          <a:lstStyle/>
          <a:p>
            <a:r>
              <a:rPr lang="en-US" dirty="0" smtClean="0"/>
              <a:t>Algebra Test (Mechanical Turk)</a:t>
            </a:r>
            <a:endParaRPr lang="en-US" dirty="0"/>
          </a:p>
        </p:txBody>
      </p:sp>
      <p:pic>
        <p:nvPicPr>
          <p:cNvPr id="5" name="Picture 4" descr="mturk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" y="914183"/>
            <a:ext cx="3667769" cy="348976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6" y="4474993"/>
            <a:ext cx="8718858" cy="2322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5447" y="1169932"/>
            <a:ext cx="5585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34 questions, 100 students</a:t>
            </a:r>
          </a:p>
          <a:p>
            <a:endParaRPr lang="en-US" sz="3400" dirty="0"/>
          </a:p>
          <a:p>
            <a:r>
              <a:rPr lang="en-US" sz="3400" dirty="0" smtClean="0"/>
              <a:t>Concepts decomposed into relevant tags</a:t>
            </a:r>
          </a:p>
        </p:txBody>
      </p:sp>
    </p:spTree>
    <p:extLst>
      <p:ext uri="{BB962C8B-B14F-4D97-AF65-F5344CB8AC3E}">
        <p14:creationId xmlns:p14="http://schemas.microsoft.com/office/powerpoint/2010/main" val="17009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1"/>
    </mc:Choice>
    <mc:Fallback xmlns="">
      <p:transition xmlns:p14="http://schemas.microsoft.com/office/powerpoint/2010/main" spd="slow" advTm="217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20" y="-163784"/>
            <a:ext cx="8229600" cy="1143000"/>
          </a:xfrm>
        </p:spPr>
        <p:txBody>
          <a:bodyPr/>
          <a:lstStyle/>
          <a:p>
            <a:r>
              <a:rPr lang="en-US" dirty="0" smtClean="0"/>
              <a:t>Synthetic Experiments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347" y="1156695"/>
            <a:ext cx="724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Generate </a:t>
            </a:r>
            <a:r>
              <a:rPr lang="en-US" sz="2400" dirty="0" smtClean="0">
                <a:solidFill>
                  <a:srgbClr val="FF0000"/>
                </a:solidFill>
              </a:rPr>
              <a:t>synthetic Q/A data</a:t>
            </a:r>
            <a:r>
              <a:rPr lang="en-US" sz="2400" dirty="0" smtClean="0"/>
              <a:t>, recover latent factors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348" y="1823160"/>
            <a:ext cx="625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Performance Metrics: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0348" y="3563961"/>
            <a:ext cx="853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Compare SPARFA-</a:t>
            </a:r>
            <a:r>
              <a:rPr lang="en-US" sz="2400" b="1" dirty="0" smtClean="0"/>
              <a:t>M</a:t>
            </a:r>
            <a:r>
              <a:rPr lang="en-US" sz="2400" dirty="0" smtClean="0"/>
              <a:t>, SPARFA-</a:t>
            </a:r>
            <a:r>
              <a:rPr lang="en-US" sz="2400" b="1" dirty="0" smtClean="0"/>
              <a:t>B</a:t>
            </a:r>
            <a:r>
              <a:rPr lang="en-US" sz="2400" dirty="0" smtClean="0"/>
              <a:t>, and non-negative variant of </a:t>
            </a:r>
            <a:r>
              <a:rPr lang="en-US" sz="2400" b="1" dirty="0" smtClean="0"/>
              <a:t>K</a:t>
            </a:r>
            <a:r>
              <a:rPr lang="en-US" sz="2400" dirty="0" smtClean="0"/>
              <a:t>-SVD</a:t>
            </a:r>
            <a:endParaRPr lang="en-US" sz="2400" dirty="0"/>
          </a:p>
        </p:txBody>
      </p:sp>
      <p:pic>
        <p:nvPicPr>
          <p:cNvPr id="6" name="Picture 5" descr="SizeSynthSPARFA__EC_n100_k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9" y="4391856"/>
            <a:ext cx="2878580" cy="2232257"/>
          </a:xfrm>
          <a:prstGeom prst="rect">
            <a:avLst/>
          </a:prstGeom>
        </p:spPr>
      </p:pic>
      <p:pic>
        <p:nvPicPr>
          <p:cNvPr id="11" name="Picture 10" descr="SizeSynthSPARFA__EW_n100_k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9" y="4391856"/>
            <a:ext cx="2878580" cy="2232257"/>
          </a:xfrm>
          <a:prstGeom prst="rect">
            <a:avLst/>
          </a:prstGeom>
        </p:spPr>
      </p:pic>
      <p:pic>
        <p:nvPicPr>
          <p:cNvPr id="7" name="Picture 6" descr="SizeSynthSPARFA__Emu_n100_k5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"/>
          <a:stretch/>
        </p:blipFill>
        <p:spPr>
          <a:xfrm>
            <a:off x="6058198" y="4408047"/>
            <a:ext cx="2878580" cy="2082354"/>
          </a:xfrm>
          <a:prstGeom prst="rect">
            <a:avLst/>
          </a:prstGeom>
        </p:spPr>
      </p:pic>
      <p:pic>
        <p:nvPicPr>
          <p:cNvPr id="13" name="Picture 12" descr="SizeSynthSPARFA__Emu_n100_k5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0" b="-4034"/>
          <a:stretch/>
        </p:blipFill>
        <p:spPr>
          <a:xfrm>
            <a:off x="6155601" y="6405586"/>
            <a:ext cx="2692400" cy="30175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84" y="1823160"/>
            <a:ext cx="3843502" cy="15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9"/>
    </mc:Choice>
    <mc:Fallback xmlns="">
      <p:transition xmlns:p14="http://schemas.microsoft.com/office/powerpoint/2010/main" spd="slow" advTm="64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18430"/>
            <a:ext cx="8229600" cy="1143000"/>
          </a:xfrm>
        </p:spPr>
        <p:txBody>
          <a:bodyPr/>
          <a:lstStyle/>
          <a:p>
            <a:r>
              <a:rPr lang="en-US" dirty="0" smtClean="0"/>
              <a:t>Ex: Rice University Final Exam</a:t>
            </a:r>
            <a:endParaRPr lang="en-US" dirty="0"/>
          </a:p>
        </p:txBody>
      </p:sp>
      <p:pic>
        <p:nvPicPr>
          <p:cNvPr id="5" name="Picture 4" descr="301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6" y="1098048"/>
            <a:ext cx="3417907" cy="322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0249" y="1139422"/>
            <a:ext cx="45103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Signal processing course</a:t>
            </a:r>
          </a:p>
          <a:p>
            <a:endParaRPr lang="en-US" sz="2000" dirty="0" smtClean="0"/>
          </a:p>
          <a:p>
            <a:r>
              <a:rPr lang="en-US" sz="3200" dirty="0" smtClean="0"/>
              <a:t>44 questions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15 students</a:t>
            </a:r>
            <a:endParaRPr lang="en-US" sz="3200" dirty="0"/>
          </a:p>
          <a:p>
            <a:r>
              <a:rPr lang="en-US" sz="3200" dirty="0" smtClean="0"/>
              <a:t>100% observed data</a:t>
            </a:r>
          </a:p>
          <a:p>
            <a:endParaRPr lang="en-US" sz="3200" dirty="0"/>
          </a:p>
          <a:p>
            <a:r>
              <a:rPr lang="en-US" sz="3200" dirty="0"/>
              <a:t>SPARFA-</a:t>
            </a:r>
            <a:r>
              <a:rPr lang="en-US" sz="3200" dirty="0" smtClean="0"/>
              <a:t>M, K=5 concepts</a:t>
            </a:r>
            <a:endParaRPr lang="en-US" sz="3200" dirty="0"/>
          </a:p>
          <a:p>
            <a:endParaRPr lang="en-US" sz="3200" dirty="0" smtClean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4" y="4408986"/>
            <a:ext cx="7703023" cy="2389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615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9"/>
    </mc:Choice>
    <mc:Fallback xmlns="">
      <p:transition xmlns:p14="http://schemas.microsoft.com/office/powerpoint/2010/main" spd="slow" advTm="543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430"/>
            <a:ext cx="8229600" cy="1143000"/>
          </a:xfrm>
        </p:spPr>
        <p:txBody>
          <a:bodyPr/>
          <a:lstStyle/>
          <a:p>
            <a:r>
              <a:rPr lang="en-US" dirty="0" smtClean="0"/>
              <a:t>Student Profile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0" y="4585492"/>
            <a:ext cx="8686800" cy="74756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2" y="2827028"/>
            <a:ext cx="8686800" cy="747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603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Average Student Profile on Rice Final Exam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702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 1 </a:t>
            </a:r>
            <a:r>
              <a:rPr lang="en-US" sz="2400" dirty="0"/>
              <a:t>Profile on Rice Final Exam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781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SPARFA automatically decides which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tags require remediation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1163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Student Profile: Student’s understanding of each Tag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76"/>
    </mc:Choice>
    <mc:Fallback xmlns="">
      <p:transition xmlns:p14="http://schemas.microsoft.com/office/powerpoint/2010/main" spd="slow" advTm="680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902"/>
            <a:ext cx="8229600" cy="1143000"/>
          </a:xfrm>
        </p:spPr>
        <p:txBody>
          <a:bodyPr/>
          <a:lstStyle/>
          <a:p>
            <a:r>
              <a:rPr lang="en-US" dirty="0" err="1" smtClean="0"/>
              <a:t>STEMscopes</a:t>
            </a:r>
            <a:endParaRPr lang="en-US" dirty="0"/>
          </a:p>
        </p:txBody>
      </p:sp>
      <p:pic>
        <p:nvPicPr>
          <p:cNvPr id="5" name="Picture 4" descr="Bayesian_STEM_graph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5" y="700370"/>
            <a:ext cx="4760758" cy="383308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" y="4444755"/>
            <a:ext cx="8895553" cy="2337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5600" y="936097"/>
            <a:ext cx="53010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Earth Science</a:t>
            </a:r>
          </a:p>
          <a:p>
            <a:r>
              <a:rPr lang="en-US" sz="3200" dirty="0" smtClean="0"/>
              <a:t>80 questions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145 students</a:t>
            </a:r>
          </a:p>
          <a:p>
            <a:endParaRPr lang="en-US" sz="3200" dirty="0"/>
          </a:p>
          <a:p>
            <a:r>
              <a:rPr lang="en-US" sz="3200" dirty="0" smtClean="0"/>
              <a:t>SPARFA-B: K=5 Concepts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Highly incomplete data: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only 13.5% observed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74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19"/>
    </mc:Choice>
    <mc:Fallback xmlns="">
      <p:transition xmlns:p14="http://schemas.microsoft.com/office/powerpoint/2010/main" spd="slow" advTm="986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_varianc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" y="1160632"/>
            <a:ext cx="5376459" cy="403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548"/>
            <a:ext cx="8229600" cy="1143000"/>
          </a:xfrm>
        </p:spPr>
        <p:txBody>
          <a:bodyPr/>
          <a:lstStyle/>
          <a:p>
            <a:r>
              <a:rPr lang="en-US" dirty="0" err="1" smtClean="0"/>
              <a:t>STEMscopes</a:t>
            </a:r>
            <a:r>
              <a:rPr lang="en-US" dirty="0" smtClean="0"/>
              <a:t> – Posterior Stats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11903" y="2126915"/>
            <a:ext cx="375781" cy="2099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58641" y="1695120"/>
            <a:ext cx="375781" cy="249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10986" y="1587344"/>
            <a:ext cx="4086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Randomly selected students </a:t>
            </a:r>
          </a:p>
          <a:p>
            <a:r>
              <a:rPr lang="en-US" sz="2400" dirty="0" smtClean="0"/>
              <a:t>Single concept </a:t>
            </a:r>
            <a:br>
              <a:rPr lang="en-US" sz="2400" dirty="0" smtClean="0"/>
            </a:br>
            <a:r>
              <a:rPr lang="en-US" sz="2400" dirty="0" smtClean="0"/>
              <a:t>(Energy Generation)</a:t>
            </a:r>
          </a:p>
          <a:p>
            <a:endParaRPr lang="en-US" sz="2400" dirty="0" smtClean="0"/>
          </a:p>
          <a:p>
            <a:r>
              <a:rPr lang="en-US" sz="2400" dirty="0" smtClean="0"/>
              <a:t>Student 7 and 28 seem </a:t>
            </a:r>
            <a:br>
              <a:rPr lang="en-US" sz="2400" dirty="0" smtClean="0"/>
            </a:br>
            <a:r>
              <a:rPr lang="en-US" sz="2400" dirty="0" smtClean="0"/>
              <a:t>similar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7:   15/20 correct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28: 16/20 correct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635" y="5230426"/>
            <a:ext cx="78919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Very different posterior variance: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Student 7: 		</a:t>
            </a:r>
            <a:r>
              <a:rPr lang="en-US" sz="2400" dirty="0" smtClean="0">
                <a:solidFill>
                  <a:srgbClr val="FF0000"/>
                </a:solidFill>
              </a:rPr>
              <a:t>Mix of easy/hard questions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Student 28: 	</a:t>
            </a:r>
            <a:r>
              <a:rPr lang="en-US" sz="2400" dirty="0" smtClean="0">
                <a:solidFill>
                  <a:srgbClr val="FF0000"/>
                </a:solidFill>
              </a:rPr>
              <a:t>Only easy questions – cannot determine ability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5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17"/>
    </mc:Choice>
    <mc:Fallback xmlns="">
      <p:transition xmlns:p14="http://schemas.microsoft.com/office/powerpoint/2010/main" spd="slow" advTm="1451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902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2958"/>
            <a:ext cx="8411061" cy="4850837"/>
          </a:xfrm>
        </p:spPr>
        <p:txBody>
          <a:bodyPr>
            <a:normAutofit/>
          </a:bodyPr>
          <a:lstStyle/>
          <a:p>
            <a:r>
              <a:rPr lang="en-US" dirty="0" smtClean="0"/>
              <a:t>SPARFA model + algorithms fit structural model to student question/answer data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Concept mastery profile</a:t>
            </a:r>
          </a:p>
          <a:p>
            <a:pPr lvl="1"/>
            <a:r>
              <a:rPr lang="en-US" dirty="0" smtClean="0"/>
              <a:t>Relations of questions to concepts</a:t>
            </a:r>
          </a:p>
          <a:p>
            <a:pPr lvl="1"/>
            <a:r>
              <a:rPr lang="en-US" dirty="0" smtClean="0"/>
              <a:t>Intrinsic difficulty of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SPARFA can be used to make automated feedback / learning decisions at large scale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7"/>
    </mc:Choice>
    <mc:Fallback xmlns="">
      <p:transition xmlns:p14="http://schemas.microsoft.com/office/powerpoint/2010/main" spd="slow" advTm="399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1" y="1945318"/>
            <a:ext cx="7914216" cy="2793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17106"/>
            <a:ext cx="5080000" cy="16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066" y="4929622"/>
            <a:ext cx="841507" cy="1199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466" y="4956932"/>
            <a:ext cx="1037733" cy="116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1605" r="18158" b="66305"/>
          <a:stretch/>
        </p:blipFill>
        <p:spPr>
          <a:xfrm>
            <a:off x="3212066" y="4929622"/>
            <a:ext cx="924759" cy="1166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031" y="4896783"/>
            <a:ext cx="924759" cy="1251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970" y="6213597"/>
            <a:ext cx="4298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Go to </a:t>
            </a:r>
            <a:r>
              <a:rPr lang="en-US" sz="3000" dirty="0" err="1" smtClean="0">
                <a:solidFill>
                  <a:srgbClr val="FF0000"/>
                </a:solidFill>
              </a:rPr>
              <a:t>www.sparfa.com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4"/>
    </mc:Choice>
    <mc:Fallback xmlns="">
      <p:transition xmlns:p14="http://schemas.microsoft.com/office/powerpoint/2010/main" spd="slow" advTm="202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66058" y="-224330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earning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hallenges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3866400" y="785775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oor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access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to high-quality materials ($)</a:t>
            </a:r>
          </a:p>
          <a:p>
            <a:endParaRPr lang="en-US" sz="3200" dirty="0">
              <a:latin typeface="+mn-lt"/>
            </a:endParaRPr>
          </a:p>
        </p:txBody>
      </p:sp>
      <p:pic>
        <p:nvPicPr>
          <p:cNvPr id="307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15" y="1461158"/>
            <a:ext cx="2895365" cy="22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Content Placeholder 2"/>
          <p:cNvSpPr txBox="1">
            <a:spLocks/>
          </p:cNvSpPr>
          <p:nvPr/>
        </p:nvSpPr>
        <p:spPr bwMode="auto">
          <a:xfrm>
            <a:off x="566058" y="801452"/>
            <a:ext cx="56431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ne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-size-fits-all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20" y="1446015"/>
            <a:ext cx="3093746" cy="2218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759" y="4123827"/>
            <a:ext cx="4264217" cy="2027465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54500" y="437232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Inefficient,													Slow feedback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unpersonalized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											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cycle</a:t>
            </a:r>
            <a:endParaRPr lang="en-US" b="1" dirty="0">
              <a:solidFill>
                <a:srgbClr val="000000"/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64"/>
    </mc:Choice>
    <mc:Fallback xmlns="">
      <p:transition xmlns:p14="http://schemas.microsoft.com/office/powerpoint/2010/main" spd="slow" advTm="616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20200" cy="1143000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ersonalized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earning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Picture 5" descr="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282662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91200" cy="5181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daptation</a:t>
            </a:r>
            <a:endParaRPr lang="en-US" sz="2800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ea typeface="ＭＳ Ｐゴシック" charset="0"/>
              </a:rPr>
              <a:t>to </a:t>
            </a:r>
            <a:r>
              <a:rPr lang="en-US" sz="2000" dirty="0">
                <a:ea typeface="ＭＳ Ｐゴシック" charset="0"/>
              </a:rPr>
              <a:t>each </a:t>
            </a:r>
            <a:r>
              <a:rPr lang="en-US" sz="2000" dirty="0" smtClean="0">
                <a:ea typeface="ＭＳ Ｐゴシック" charset="0"/>
              </a:rPr>
              <a:t>student’</a:t>
            </a:r>
            <a:r>
              <a:rPr lang="en-US" altLang="ja-JP" sz="2000" dirty="0" smtClean="0">
                <a:ea typeface="ＭＳ Ｐゴシック" charset="0"/>
              </a:rPr>
              <a:t>s </a:t>
            </a:r>
            <a:r>
              <a:rPr lang="en-US" altLang="ja-JP" sz="2000" dirty="0">
                <a:ea typeface="ＭＳ Ｐゴシック" charset="0"/>
              </a:rPr>
              <a:t>background, </a:t>
            </a:r>
            <a:r>
              <a:rPr lang="en-US" altLang="ja-JP" sz="2000" dirty="0" smtClean="0">
                <a:ea typeface="ＭＳ Ｐゴシック" charset="0"/>
              </a:rPr>
              <a:t/>
            </a:r>
            <a:br>
              <a:rPr lang="en-US" altLang="ja-JP" sz="2000" dirty="0" smtClean="0">
                <a:ea typeface="ＭＳ Ｐゴシック" charset="0"/>
              </a:rPr>
            </a:br>
            <a:r>
              <a:rPr lang="en-US" altLang="ja-JP" sz="2000" dirty="0" smtClean="0">
                <a:ea typeface="ＭＳ Ｐゴシック" charset="0"/>
              </a:rPr>
              <a:t>context</a:t>
            </a:r>
            <a:r>
              <a:rPr lang="en-US" altLang="ja-JP" sz="2000" dirty="0">
                <a:ea typeface="ＭＳ Ｐゴシック" charset="0"/>
              </a:rPr>
              <a:t>, abilities, goals</a:t>
            </a:r>
          </a:p>
          <a:p>
            <a:pPr lvl="1"/>
            <a:endParaRPr lang="en-US" sz="12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losed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-loop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tools </a:t>
            </a:r>
            <a:r>
              <a:rPr lang="en-US" sz="2000" dirty="0">
                <a:ea typeface="ＭＳ Ｐゴシック" charset="0"/>
              </a:rPr>
              <a:t>for instructors and students </a:t>
            </a:r>
            <a:r>
              <a:rPr lang="en-US" sz="2000" dirty="0" smtClean="0">
                <a:ea typeface="ＭＳ Ｐゴシック" charset="0"/>
              </a:rPr>
              <a:t/>
            </a:r>
            <a:br>
              <a:rPr lang="en-US" sz="2000" dirty="0" smtClean="0">
                <a:ea typeface="ＭＳ Ｐゴシック" charset="0"/>
              </a:rPr>
            </a:br>
            <a:r>
              <a:rPr lang="en-US" sz="2000" dirty="0" smtClean="0">
                <a:ea typeface="ＭＳ Ｐゴシック" charset="0"/>
              </a:rPr>
              <a:t>to monitor and track </a:t>
            </a:r>
            <a:r>
              <a:rPr lang="en-US" sz="2000" dirty="0">
                <a:ea typeface="ＭＳ Ｐゴシック" charset="0"/>
              </a:rPr>
              <a:t>their progress</a:t>
            </a:r>
          </a:p>
          <a:p>
            <a:pPr lvl="1"/>
            <a:endParaRPr lang="en-US" sz="12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ognitively 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informed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leverage latest findings from the </a:t>
            </a:r>
            <a:br>
              <a:rPr lang="en-US" sz="2000" dirty="0" smtClean="0">
                <a:ea typeface="ＭＳ Ｐゴシック" charset="0"/>
              </a:rPr>
            </a:br>
            <a:r>
              <a:rPr lang="en-US" sz="2000" dirty="0" smtClean="0">
                <a:ea typeface="ＭＳ Ｐゴシック" charset="0"/>
              </a:rPr>
              <a:t>science of learning</a:t>
            </a:r>
          </a:p>
          <a:p>
            <a:pPr marL="0" indent="0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utomated</a:t>
            </a:r>
            <a:endParaRPr lang="en-US" sz="2800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Do this automatically data</a:t>
            </a:r>
          </a:p>
          <a:p>
            <a:pPr marL="0" indent="0">
              <a:buNone/>
            </a:pPr>
            <a:endParaRPr lang="en-US" sz="2400" dirty="0" smtClean="0"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5446" y="3586253"/>
            <a:ext cx="4663620" cy="3408618"/>
            <a:chOff x="1772981" y="2113219"/>
            <a:chExt cx="6913819" cy="5029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981" y="3657600"/>
              <a:ext cx="2489086" cy="1862666"/>
            </a:xfrm>
            <a:prstGeom prst="rect">
              <a:avLst/>
            </a:prstGeom>
          </p:spPr>
        </p:pic>
        <p:sp>
          <p:nvSpPr>
            <p:cNvPr id="8" name="Circular Arrow 7"/>
            <p:cNvSpPr/>
            <p:nvPr/>
          </p:nvSpPr>
          <p:spPr>
            <a:xfrm rot="8944647" flipH="1" flipV="1">
              <a:off x="2230182" y="2113219"/>
              <a:ext cx="5029199" cy="5029199"/>
            </a:xfrm>
            <a:prstGeom prst="circularArrow">
              <a:avLst>
                <a:gd name="adj1" fmla="val 12487"/>
                <a:gd name="adj2" fmla="val 1142319"/>
                <a:gd name="adj3" fmla="val 9526426"/>
                <a:gd name="adj4" fmla="val 14360190"/>
                <a:gd name="adj5" fmla="val 14824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 bwMode="auto">
            <a:xfrm>
              <a:off x="4495800" y="2590800"/>
              <a:ext cx="4191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0" charset="-128"/>
                  <a:cs typeface="ＭＳ Ｐゴシック" pitchFamily="-110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+mn-lt"/>
                  <a:ea typeface="ＭＳ Ｐゴシック" pitchFamily="-110" charset="-128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ata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(massive, rich, personal)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1"/>
    </mc:Choice>
    <mc:Fallback xmlns="">
      <p:transition xmlns:p14="http://schemas.microsoft.com/office/powerpoint/2010/main" spd="slow" advTm="355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60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Jointly Assess Students and Content</a:t>
            </a:r>
            <a:endParaRPr lang="en-US" dirty="0"/>
          </a:p>
        </p:txBody>
      </p:sp>
      <p:pic>
        <p:nvPicPr>
          <p:cNvPr id="4" name="Picture 3" descr="graphex2_gr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14" y="1487093"/>
            <a:ext cx="3534489" cy="2650867"/>
          </a:xfrm>
          <a:prstGeom prst="rect">
            <a:avLst/>
          </a:prstGeom>
        </p:spPr>
      </p:pic>
      <p:pic>
        <p:nvPicPr>
          <p:cNvPr id="5" name="Picture 4" descr="graphex_tb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" y="1623644"/>
            <a:ext cx="2860788" cy="23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854" y="3981728"/>
            <a:ext cx="7852987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Latent factor decomposition (</a:t>
            </a:r>
            <a:r>
              <a:rPr lang="en-US" sz="2400" i="1" dirty="0" smtClean="0"/>
              <a:t>K</a:t>
            </a:r>
            <a:r>
              <a:rPr lang="en-US" sz="2400" dirty="0" smtClean="0"/>
              <a:t> concepts):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Which concepts interact with which questions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important is each concept for each question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Which questions are easy / difficult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well have students mastered each concept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Do this solely from binary Q/A (possibly incomplete) data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05027" y="2689947"/>
            <a:ext cx="1068787" cy="355019"/>
          </a:xfrm>
          <a:prstGeom prst="rightArrow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5" y="1261326"/>
            <a:ext cx="342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58"/>
    </mc:Choice>
    <mc:Fallback xmlns="">
      <p:transition xmlns:p14="http://schemas.microsoft.com/office/powerpoint/2010/main" spd="slow" advTm="866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548"/>
            <a:ext cx="8229600" cy="1143000"/>
          </a:xfrm>
        </p:spPr>
        <p:txBody>
          <a:bodyPr/>
          <a:lstStyle/>
          <a:p>
            <a:r>
              <a:rPr lang="en-US" dirty="0" smtClean="0"/>
              <a:t>Statistical Model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5" y="4532220"/>
            <a:ext cx="4572000" cy="546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1" y="2438927"/>
            <a:ext cx="6591300" cy="482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1" y="1307772"/>
            <a:ext cx="8882216" cy="4615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94900" y="4338783"/>
            <a:ext cx="816400" cy="89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26783" y="4374561"/>
            <a:ext cx="816400" cy="8941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95583" y="4374561"/>
            <a:ext cx="816400" cy="89410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8" idx="4"/>
          </p:cNvCxnSpPr>
          <p:nvPr/>
        </p:nvCxnSpPr>
        <p:spPr>
          <a:xfrm rot="16200000" flipH="1">
            <a:off x="2163825" y="5372158"/>
            <a:ext cx="1036636" cy="758086"/>
          </a:xfrm>
          <a:prstGeom prst="bentConnector3">
            <a:avLst>
              <a:gd name="adj1" fmla="val 100000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4"/>
          </p:cNvCxnSpPr>
          <p:nvPr/>
        </p:nvCxnSpPr>
        <p:spPr>
          <a:xfrm rot="16200000" flipH="1">
            <a:off x="3315730" y="4887913"/>
            <a:ext cx="404794" cy="1166289"/>
          </a:xfrm>
          <a:prstGeom prst="bentConnector2">
            <a:avLst/>
          </a:prstGeom>
          <a:ln>
            <a:solidFill>
              <a:srgbClr val="008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0"/>
          </p:cNvCxnSpPr>
          <p:nvPr/>
        </p:nvCxnSpPr>
        <p:spPr>
          <a:xfrm rot="5400000" flipH="1" flipV="1">
            <a:off x="4844706" y="3216448"/>
            <a:ext cx="217190" cy="2099036"/>
          </a:xfrm>
          <a:prstGeom prst="bentConnector2">
            <a:avLst/>
          </a:prstGeom>
          <a:ln>
            <a:solidFill>
              <a:srgbClr val="3366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86631" y="3876843"/>
            <a:ext cx="336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Intrinsic difficulty</a:t>
            </a:r>
            <a:br>
              <a:rPr lang="en-US" sz="2400" dirty="0" smtClean="0">
                <a:solidFill>
                  <a:srgbClr val="3366FF"/>
                </a:solidFill>
              </a:rPr>
            </a:br>
            <a:r>
              <a:rPr lang="en-US" sz="2400" dirty="0" smtClean="0">
                <a:solidFill>
                  <a:srgbClr val="3366FF"/>
                </a:solidFill>
              </a:rPr>
              <a:t>of Question </a:t>
            </a:r>
            <a:r>
              <a:rPr lang="en-US" sz="2400" i="1" dirty="0" err="1" smtClean="0">
                <a:solidFill>
                  <a:srgbClr val="3366FF"/>
                </a:solidFill>
              </a:rPr>
              <a:t>i</a:t>
            </a:r>
            <a:endParaRPr lang="en-US" sz="2400" i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0173" y="6033803"/>
            <a:ext cx="394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Concept weight for Question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35562" y="5411950"/>
            <a:ext cx="394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Concept mastery of Student </a:t>
            </a:r>
            <a:r>
              <a:rPr lang="en-US" sz="2400" i="1" dirty="0" smtClean="0">
                <a:solidFill>
                  <a:srgbClr val="008000"/>
                </a:solidFill>
              </a:rPr>
              <a:t>j</a:t>
            </a:r>
            <a:endParaRPr lang="en-US" sz="2400" i="1" dirty="0">
              <a:solidFill>
                <a:srgbClr val="008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624421" y="2163772"/>
            <a:ext cx="816400" cy="8941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>
            <a:stCxn id="33" idx="4"/>
          </p:cNvCxnSpPr>
          <p:nvPr/>
        </p:nvCxnSpPr>
        <p:spPr>
          <a:xfrm rot="16200000" flipH="1">
            <a:off x="3342099" y="2748393"/>
            <a:ext cx="573248" cy="1192205"/>
          </a:xfrm>
          <a:prstGeom prst="bentConnector2">
            <a:avLst/>
          </a:prstGeom>
          <a:ln>
            <a:solidFill>
              <a:srgbClr val="FF66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83139" y="3350404"/>
            <a:ext cx="440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Inverse link function (</a:t>
            </a:r>
            <a:r>
              <a:rPr lang="en-US" sz="2400" dirty="0" err="1" smtClean="0">
                <a:solidFill>
                  <a:srgbClr val="FF6600"/>
                </a:solidFill>
              </a:rPr>
              <a:t>probit</a:t>
            </a:r>
            <a:r>
              <a:rPr lang="en-US" sz="2400" dirty="0" smtClean="0">
                <a:solidFill>
                  <a:srgbClr val="FF6600"/>
                </a:solidFill>
              </a:rPr>
              <a:t>/</a:t>
            </a:r>
            <a:r>
              <a:rPr lang="en-US" sz="2400" dirty="0" err="1" smtClean="0">
                <a:solidFill>
                  <a:srgbClr val="FF6600"/>
                </a:solidFill>
              </a:rPr>
              <a:t>logit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60580" y="2163772"/>
            <a:ext cx="816400" cy="8941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8" idx="0"/>
          </p:cNvCxnSpPr>
          <p:nvPr/>
        </p:nvCxnSpPr>
        <p:spPr>
          <a:xfrm rot="5400000" flipH="1" flipV="1">
            <a:off x="7058231" y="1663629"/>
            <a:ext cx="110693" cy="889594"/>
          </a:xfrm>
          <a:prstGeom prst="bentConnector2">
            <a:avLst/>
          </a:prstGeom>
          <a:ln>
            <a:solidFill>
              <a:srgbClr val="660066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8375" y="1783459"/>
            <a:ext cx="17192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Partially observed data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7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71"/>
    </mc:Choice>
    <mc:Fallback xmlns="">
      <p:transition xmlns:p14="http://schemas.microsoft.com/office/powerpoint/2010/main" spd="slow" advTm="724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0" grpId="0"/>
      <p:bldP spid="31" grpId="0"/>
      <p:bldP spid="32" grpId="0"/>
      <p:bldP spid="33" grpId="0" animBg="1"/>
      <p:bldP spid="3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194"/>
            <a:ext cx="8229600" cy="1143000"/>
          </a:xfrm>
        </p:spPr>
        <p:txBody>
          <a:bodyPr/>
          <a:lstStyle/>
          <a:p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5" y="1145514"/>
            <a:ext cx="8229600" cy="5162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Model is grossly undetermined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56" y="2225688"/>
            <a:ext cx="869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make some reasonable </a:t>
            </a:r>
            <a:r>
              <a:rPr lang="en-US" sz="2400" dirty="0" smtClean="0">
                <a:solidFill>
                  <a:srgbClr val="FF0000"/>
                </a:solidFill>
              </a:rPr>
              <a:t>assumptions</a:t>
            </a:r>
            <a:r>
              <a:rPr lang="en-US" sz="2400" dirty="0" smtClean="0"/>
              <a:t> to make it tractable:</a:t>
            </a:r>
            <a:endParaRPr lang="en-US" sz="24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2" y="3183132"/>
            <a:ext cx="3251200" cy="431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2" y="3805114"/>
            <a:ext cx="3327400" cy="431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2" y="4465711"/>
            <a:ext cx="2298700" cy="40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67807" y="3092946"/>
            <a:ext cx="427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low-dimensionality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7748" y="3732918"/>
            <a:ext cx="593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questions depend on few concepts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56366" y="4353927"/>
            <a:ext cx="425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non-negativity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541" y="5523321"/>
            <a:ext cx="8083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SPARse</a:t>
            </a:r>
            <a:r>
              <a:rPr lang="en-US" sz="2400" dirty="0" smtClean="0"/>
              <a:t> Factor Analysis (</a:t>
            </a:r>
            <a:r>
              <a:rPr lang="en-US" sz="2400" dirty="0" smtClean="0">
                <a:solidFill>
                  <a:srgbClr val="FF0000"/>
                </a:solidFill>
              </a:rPr>
              <a:t>SPARFA</a:t>
            </a:r>
            <a:r>
              <a:rPr lang="en-US" sz="2400" dirty="0" smtClean="0"/>
              <a:t>) model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We develop two algorithms to fit the SPARFA model to data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74"/>
    </mc:Choice>
    <mc:Fallback xmlns="">
      <p:transition xmlns:p14="http://schemas.microsoft.com/office/powerpoint/2010/main" spd="slow" advTm="1081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076"/>
            <a:ext cx="8229600" cy="1143000"/>
          </a:xfrm>
        </p:spPr>
        <p:txBody>
          <a:bodyPr/>
          <a:lstStyle/>
          <a:p>
            <a:r>
              <a:rPr lang="en-US" dirty="0" smtClean="0"/>
              <a:t>SPARFA-M: Convex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194"/>
            <a:ext cx="8229600" cy="508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Maximize log-likelihood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alternate optimization with FISTA            </a:t>
            </a:r>
            <a:r>
              <a:rPr lang="en-US" dirty="0" smtClean="0">
                <a:solidFill>
                  <a:srgbClr val="0000FF"/>
                </a:solidFill>
              </a:rPr>
              <a:t>[Beck &amp; </a:t>
            </a:r>
            <a:r>
              <a:rPr lang="en-US" dirty="0" err="1" smtClean="0">
                <a:solidFill>
                  <a:srgbClr val="0000FF"/>
                </a:solidFill>
              </a:rPr>
              <a:t>Teboulle</a:t>
            </a:r>
            <a:r>
              <a:rPr lang="en-US" dirty="0" smtClean="0">
                <a:solidFill>
                  <a:srgbClr val="0000FF"/>
                </a:solidFill>
              </a:rPr>
              <a:t> ‘09] </a:t>
            </a:r>
            <a:r>
              <a:rPr lang="en-US" dirty="0" smtClean="0"/>
              <a:t>for each </a:t>
            </a:r>
            <a:r>
              <a:rPr lang="en-US" dirty="0" err="1" smtClean="0"/>
              <a:t>subproblem</a:t>
            </a:r>
            <a:endParaRPr lang="en-US" dirty="0"/>
          </a:p>
          <a:p>
            <a:r>
              <a:rPr lang="en-US" dirty="0" smtClean="0"/>
              <a:t>Bi-convex: SPARFA-M provably converges to local minimum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" y="2403953"/>
            <a:ext cx="8065299" cy="14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96"/>
    </mc:Choice>
    <mc:Fallback xmlns="">
      <p:transition xmlns:p14="http://schemas.microsoft.com/office/powerpoint/2010/main" spd="slow" advTm="830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430"/>
            <a:ext cx="8229600" cy="1143000"/>
          </a:xfrm>
        </p:spPr>
        <p:txBody>
          <a:bodyPr/>
          <a:lstStyle/>
          <a:p>
            <a:r>
              <a:rPr lang="en-US" dirty="0" smtClean="0"/>
              <a:t>SPARFA-B: Bayesian Latent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7908" y="3447350"/>
            <a:ext cx="822960" cy="822960"/>
          </a:xfrm>
          <a:prstGeom prst="ellipse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>
            <a:endCxn id="9" idx="3"/>
          </p:cNvCxnSpPr>
          <p:nvPr/>
        </p:nvCxnSpPr>
        <p:spPr>
          <a:xfrm flipV="1">
            <a:off x="1474168" y="3153556"/>
            <a:ext cx="324593" cy="48334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0430" y="3582637"/>
            <a:ext cx="45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719248" y="1433902"/>
            <a:ext cx="822960" cy="822960"/>
          </a:xfrm>
          <a:prstGeom prst="ellipse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790" y="1603209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678241" y="2451116"/>
            <a:ext cx="822960" cy="822960"/>
          </a:xfrm>
          <a:prstGeom prst="ellipse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8300" y="2605847"/>
            <a:ext cx="32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1" name="Oval 10"/>
          <p:cNvSpPr/>
          <p:nvPr/>
        </p:nvSpPr>
        <p:spPr>
          <a:xfrm>
            <a:off x="3071128" y="2451116"/>
            <a:ext cx="822960" cy="8229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01187" y="26058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16" name="Straight Connector 15"/>
          <p:cNvCxnSpPr>
            <a:endCxn id="9" idx="1"/>
          </p:cNvCxnSpPr>
          <p:nvPr/>
        </p:nvCxnSpPr>
        <p:spPr>
          <a:xfrm>
            <a:off x="1474168" y="2072184"/>
            <a:ext cx="324593" cy="49945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  <a:endCxn id="11" idx="2"/>
          </p:cNvCxnSpPr>
          <p:nvPr/>
        </p:nvCxnSpPr>
        <p:spPr>
          <a:xfrm>
            <a:off x="2501201" y="2862596"/>
            <a:ext cx="569927" cy="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7908" y="2451116"/>
            <a:ext cx="822960" cy="822960"/>
          </a:xfrm>
          <a:prstGeom prst="ellipse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42208" y="2862596"/>
            <a:ext cx="136033" cy="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0430" y="2586403"/>
            <a:ext cx="35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μ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0008" y="4359759"/>
            <a:ext cx="304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Sparsity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Priors: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773" y="5579506"/>
            <a:ext cx="211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Posteriors:</a:t>
            </a:r>
            <a:endParaRPr lang="en-US" sz="28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02" y="4379404"/>
            <a:ext cx="4893544" cy="933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7188" y="1437941"/>
            <a:ext cx="48943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MCMC to sample posteriors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Efficient Gibbs’ Sampling</a:t>
            </a:r>
          </a:p>
          <a:p>
            <a:endParaRPr lang="en-US" sz="2800" dirty="0"/>
          </a:p>
          <a:p>
            <a:r>
              <a:rPr lang="en-US" sz="2800" dirty="0" smtClean="0"/>
              <a:t>Assume </a:t>
            </a:r>
            <a:r>
              <a:rPr lang="en-US" sz="2800" dirty="0" err="1" smtClean="0"/>
              <a:t>probit</a:t>
            </a:r>
            <a:r>
              <a:rPr lang="en-US" sz="2800" dirty="0" smtClean="0"/>
              <a:t> link function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22" y="5562930"/>
            <a:ext cx="4405661" cy="1011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5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11"/>
    </mc:Choice>
    <mc:Fallback xmlns="">
      <p:transition xmlns:p14="http://schemas.microsoft.com/office/powerpoint/2010/main" spd="slow" advTm="734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18430"/>
            <a:ext cx="8229600" cy="1143000"/>
          </a:xfrm>
        </p:spPr>
        <p:txBody>
          <a:bodyPr/>
          <a:lstStyle/>
          <a:p>
            <a:r>
              <a:rPr lang="en-US" dirty="0" smtClean="0"/>
              <a:t>Ex: Math Test on Mechanical Turk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8383" y="1230130"/>
            <a:ext cx="3084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 School Level</a:t>
            </a:r>
          </a:p>
          <a:p>
            <a:endParaRPr lang="en-US" sz="2000" dirty="0" smtClean="0"/>
          </a:p>
          <a:p>
            <a:r>
              <a:rPr lang="en-US" sz="3200" dirty="0"/>
              <a:t>3</a:t>
            </a:r>
            <a:r>
              <a:rPr lang="en-US" sz="3200" dirty="0" smtClean="0"/>
              <a:t>4 questions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100 students</a:t>
            </a:r>
          </a:p>
          <a:p>
            <a:endParaRPr lang="en-US" sz="2000" dirty="0" smtClean="0"/>
          </a:p>
          <a:p>
            <a:r>
              <a:rPr lang="en-US" sz="3200" dirty="0" smtClean="0"/>
              <a:t>SPARFA-M</a:t>
            </a:r>
            <a:r>
              <a:rPr lang="en-US" sz="3200" dirty="0" smtClean="0">
                <a:solidFill>
                  <a:srgbClr val="FF6600"/>
                </a:solidFill>
              </a:rPr>
              <a:t/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3200" dirty="0" smtClean="0"/>
              <a:t>w/ 5 concepts</a:t>
            </a:r>
          </a:p>
          <a:p>
            <a:endParaRPr lang="en-US" sz="20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Visualize </a:t>
            </a:r>
            <a:r>
              <a:rPr lang="en-US" sz="3200" b="1" i="1" dirty="0" smtClean="0">
                <a:solidFill>
                  <a:srgbClr val="FF0000"/>
                </a:solidFill>
              </a:rPr>
              <a:t>W, μ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mturk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" y="914183"/>
            <a:ext cx="6029697" cy="57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08"/>
    </mc:Choice>
    <mc:Fallback xmlns="">
      <p:transition xmlns:p14="http://schemas.microsoft.com/office/powerpoint/2010/main" spd="slow" advTm="691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5.4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1.3|24.7|3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3|4.5|2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456</Words>
  <Application>Microsoft Macintosh PowerPoint</Application>
  <PresentationFormat>On-screen Show (4:3)</PresentationFormat>
  <Paragraphs>154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Sparse Factor Analysis for Learning Analytics</vt:lpstr>
      <vt:lpstr>Learning Challenges</vt:lpstr>
      <vt:lpstr>Personalized Learning</vt:lpstr>
      <vt:lpstr>Jointly Assess Students and Content</vt:lpstr>
      <vt:lpstr>Statistical Model</vt:lpstr>
      <vt:lpstr>Model Assumptions</vt:lpstr>
      <vt:lpstr>SPARFA-M: Convex Optimization</vt:lpstr>
      <vt:lpstr>SPARFA-B: Bayesian Latent Model</vt:lpstr>
      <vt:lpstr>Ex: Math Test on Mechanical Turk</vt:lpstr>
      <vt:lpstr>Tag Analysis</vt:lpstr>
      <vt:lpstr>Algebra Test (Mechanical Turk)</vt:lpstr>
      <vt:lpstr>Synthetic Experiments</vt:lpstr>
      <vt:lpstr>Ex: Rice University Final Exam</vt:lpstr>
      <vt:lpstr>Student Profile</vt:lpstr>
      <vt:lpstr>STEMscopes</vt:lpstr>
      <vt:lpstr>STEMscopes – Posterior Stats</vt:lpstr>
      <vt:lpstr>Conclusions</vt:lpstr>
      <vt:lpstr>PowerPoint Presentation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Factor Analysis for Learning Analytics</dc:title>
  <dc:creator>Andrew Waters</dc:creator>
  <cp:lastModifiedBy>Andrew Waters</cp:lastModifiedBy>
  <cp:revision>166</cp:revision>
  <cp:lastPrinted>2012-12-08T02:43:26Z</cp:lastPrinted>
  <dcterms:created xsi:type="dcterms:W3CDTF">2012-12-01T01:34:27Z</dcterms:created>
  <dcterms:modified xsi:type="dcterms:W3CDTF">2012-12-18T17:58:58Z</dcterms:modified>
</cp:coreProperties>
</file>