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6" r:id="rId1"/>
    <p:sldMasterId id="214748370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3" r:id="rId11"/>
  </p:sldIdLst>
  <p:sldSz cx="10058400" cy="7772400"/>
  <p:notesSz cx="7772400" cy="10058400"/>
  <p:defaultTextStyle>
    <a:defPPr>
      <a:defRPr lang="en-GB"/>
    </a:defPPr>
    <a:lvl1pPr algn="l" defTabSz="449211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30163" indent="-215875" algn="l" defTabSz="449211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646038" indent="-215875" algn="l" defTabSz="449211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861912" indent="-214287" algn="l" defTabSz="449211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077787" indent="-215875" algn="l" defTabSz="449211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5732" algn="l" defTabSz="914294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2880" algn="l" defTabSz="914294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026" algn="l" defTabSz="914294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172" algn="l" defTabSz="914294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344" y="-104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AAFF4-6D77-0B4B-A0FC-F5A7041EDFB2}" type="datetimeFigureOut">
              <a:rPr lang="en-US" smtClean="0"/>
              <a:t>12/9/12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6213" y="754063"/>
            <a:ext cx="487997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A9532-45B2-9E49-BD2D-66701940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8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4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2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A9532-45B2-9E49-BD2D-66701940D1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17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A9532-45B2-9E49-BD2D-66701940D1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94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of the workshops at NIPS have titles that a normal person wouldn’t have a clue about.</a:t>
            </a:r>
          </a:p>
          <a:p>
            <a:r>
              <a:rPr lang="en-US" dirty="0" smtClean="0"/>
              <a:t>We don’t have that problem.</a:t>
            </a:r>
          </a:p>
          <a:p>
            <a:endParaRPr lang="en-US" dirty="0" smtClean="0"/>
          </a:p>
          <a:p>
            <a:r>
              <a:rPr lang="en-US" baseline="0" dirty="0" smtClean="0"/>
              <a:t>And most of the workshops start with a tutorial to motivate the question or approach.</a:t>
            </a:r>
          </a:p>
          <a:p>
            <a:r>
              <a:rPr lang="en-US" baseline="0" dirty="0" smtClean="0"/>
              <a:t>We don’t really need that tutorial.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if you want a tutorial, Emma </a:t>
            </a:r>
            <a:r>
              <a:rPr lang="en-US" baseline="0" dirty="0" err="1" smtClean="0"/>
              <a:t>Brunskill</a:t>
            </a:r>
            <a:r>
              <a:rPr lang="en-US" baseline="0" dirty="0" smtClean="0"/>
              <a:t> and Geoff Gordon gave a beautiful one on Monday and the video should be on the web soon.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A9532-45B2-9E49-BD2D-66701940D1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8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Optimal teaching: what</a:t>
            </a:r>
            <a:r>
              <a:rPr lang="en-US" baseline="0" dirty="0" smtClean="0"/>
              <a:t> sort of policy should an instructor adopt to maximize student understanding?</a:t>
            </a:r>
          </a:p>
          <a:p>
            <a:r>
              <a:rPr lang="en-US" baseline="0" dirty="0" smtClean="0"/>
              <a:t>What type of examples should be shown to a student?  Should the student be asked a question or provided with more information?</a:t>
            </a:r>
          </a:p>
          <a:p>
            <a:endParaRPr lang="en-US" dirty="0" smtClean="0"/>
          </a:p>
          <a:p>
            <a:r>
              <a:rPr lang="en-US" dirty="0" smtClean="0"/>
              <a:t>MOOC: Massive open online courses</a:t>
            </a:r>
          </a:p>
          <a:p>
            <a:endParaRPr lang="en-US" dirty="0" smtClean="0"/>
          </a:p>
          <a:p>
            <a:r>
              <a:rPr lang="en-US" dirty="0" smtClean="0"/>
              <a:t>Latent state inference: we want to know what</a:t>
            </a:r>
            <a:r>
              <a:rPr lang="en-US" baseline="0" dirty="0" smtClean="0"/>
              <a:t> level of understanding a student has achieved.  What bits of knowledge are fragile? What misconceptions does the student have? How strong and stable is the learning?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A9532-45B2-9E49-BD2D-66701940D1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63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Sebastian was going to be</a:t>
            </a:r>
            <a:r>
              <a:rPr lang="en-US" baseline="0" dirty="0" smtClean="0"/>
              <a:t> here representing </a:t>
            </a:r>
            <a:r>
              <a:rPr lang="en-US" baseline="0" dirty="0" err="1" smtClean="0"/>
              <a:t>Udacity</a:t>
            </a:r>
            <a:r>
              <a:rPr lang="en-US" baseline="0" dirty="0" smtClean="0"/>
              <a:t>, but had to cancel NIPS at last moment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A9532-45B2-9E49-BD2D-66701940D1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19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count, get preference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A9532-45B2-9E49-BD2D-66701940D1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14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5"/>
            <a:ext cx="8549640" cy="1666028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3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503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3" y="311260"/>
            <a:ext cx="2263140" cy="6631729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60"/>
            <a:ext cx="6621780" cy="6631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8" y="310116"/>
            <a:ext cx="9022464" cy="12894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2128" y="7080360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0448" y="7080360"/>
            <a:ext cx="3158496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11952" y="7080360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4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128" y="1818240"/>
            <a:ext cx="4447872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65" y="1818240"/>
            <a:ext cx="4449456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5"/>
            <a:ext cx="8549640" cy="1666028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3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503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3" y="1554484"/>
            <a:ext cx="9220200" cy="5388504"/>
          </a:xfrm>
        </p:spPr>
        <p:txBody>
          <a:bodyPr/>
          <a:lstStyle>
            <a:lvl1pPr marL="100772" indent="-100772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087">
              <a:spcBef>
                <a:spcPts val="2205"/>
              </a:spcBef>
              <a:spcAft>
                <a:spcPts val="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 marL="503861">
              <a:spcBef>
                <a:spcPts val="1323"/>
              </a:spcBef>
              <a:buFont typeface="Calibri" pitchFamily="34" charset="0"/>
              <a:buChar char=" "/>
              <a:defRPr/>
            </a:lvl3pPr>
            <a:lvl4pPr marL="856562">
              <a:spcBef>
                <a:spcPts val="1323"/>
              </a:spcBef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spcBef>
                <a:spcPts val="882"/>
              </a:spcBef>
              <a:buFont typeface="Calibri" pitchFamily="34" charset="0"/>
              <a:buChar char=" "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7" y="4994491"/>
            <a:ext cx="8549640" cy="154368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7" y="3294278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8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7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5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20154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5193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3023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527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4030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4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4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800"/>
            <a:ext cx="4444207" cy="7250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61" indent="0">
              <a:buNone/>
              <a:defRPr sz="2200" b="1"/>
            </a:lvl2pPr>
            <a:lvl3pPr marL="1007720" indent="0">
              <a:buNone/>
              <a:defRPr sz="2000" b="1"/>
            </a:lvl3pPr>
            <a:lvl4pPr marL="1511582" indent="0">
              <a:buNone/>
              <a:defRPr sz="1800" b="1"/>
            </a:lvl4pPr>
            <a:lvl5pPr marL="2015442" indent="0">
              <a:buNone/>
              <a:defRPr sz="1800" b="1"/>
            </a:lvl5pPr>
            <a:lvl6pPr marL="2519302" indent="0">
              <a:buNone/>
              <a:defRPr sz="1800" b="1"/>
            </a:lvl6pPr>
            <a:lvl7pPr marL="3023161" indent="0">
              <a:buNone/>
              <a:defRPr sz="1800" b="1"/>
            </a:lvl7pPr>
            <a:lvl8pPr marL="3527022" indent="0">
              <a:buNone/>
              <a:defRPr sz="1800" b="1"/>
            </a:lvl8pPr>
            <a:lvl9pPr marL="403088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60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800"/>
            <a:ext cx="4445953" cy="7250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61" indent="0">
              <a:buNone/>
              <a:defRPr sz="2200" b="1"/>
            </a:lvl2pPr>
            <a:lvl3pPr marL="1007720" indent="0">
              <a:buNone/>
              <a:defRPr sz="2000" b="1"/>
            </a:lvl3pPr>
            <a:lvl4pPr marL="1511582" indent="0">
              <a:buNone/>
              <a:defRPr sz="1800" b="1"/>
            </a:lvl4pPr>
            <a:lvl5pPr marL="2015442" indent="0">
              <a:buNone/>
              <a:defRPr sz="1800" b="1"/>
            </a:lvl5pPr>
            <a:lvl6pPr marL="2519302" indent="0">
              <a:buNone/>
              <a:defRPr sz="1800" b="1"/>
            </a:lvl6pPr>
            <a:lvl7pPr marL="3023161" indent="0">
              <a:buNone/>
              <a:defRPr sz="1800" b="1"/>
            </a:lvl7pPr>
            <a:lvl8pPr marL="3527022" indent="0">
              <a:buNone/>
              <a:defRPr sz="1800" b="1"/>
            </a:lvl8pPr>
            <a:lvl9pPr marL="403088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60"/>
            <a:ext cx="4445953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3" y="1554484"/>
            <a:ext cx="9220200" cy="5388504"/>
          </a:xfrm>
        </p:spPr>
        <p:txBody>
          <a:bodyPr/>
          <a:lstStyle>
            <a:lvl1pPr marL="100772" indent="-100772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087">
              <a:spcBef>
                <a:spcPts val="2205"/>
              </a:spcBef>
              <a:spcAft>
                <a:spcPts val="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 marL="503861">
              <a:spcBef>
                <a:spcPts val="1323"/>
              </a:spcBef>
              <a:buFont typeface="Calibri" pitchFamily="34" charset="0"/>
              <a:buChar char=" "/>
              <a:defRPr/>
            </a:lvl3pPr>
            <a:lvl4pPr marL="856562">
              <a:spcBef>
                <a:spcPts val="1323"/>
              </a:spcBef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spcBef>
                <a:spcPts val="882"/>
              </a:spcBef>
              <a:buFont typeface="Calibri" pitchFamily="34" charset="0"/>
              <a:buChar char=" "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3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309460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3" y="1626450"/>
            <a:ext cx="3309144" cy="5316538"/>
          </a:xfrm>
        </p:spPr>
        <p:txBody>
          <a:bodyPr/>
          <a:lstStyle>
            <a:lvl1pPr marL="0" indent="0">
              <a:buNone/>
              <a:defRPr sz="1400"/>
            </a:lvl1pPr>
            <a:lvl2pPr marL="503861" indent="0">
              <a:buNone/>
              <a:defRPr sz="1300"/>
            </a:lvl2pPr>
            <a:lvl3pPr marL="1007720" indent="0">
              <a:buNone/>
              <a:defRPr sz="1100"/>
            </a:lvl3pPr>
            <a:lvl4pPr marL="1511582" indent="0">
              <a:buNone/>
              <a:defRPr sz="1000"/>
            </a:lvl4pPr>
            <a:lvl5pPr marL="2015442" indent="0">
              <a:buNone/>
              <a:defRPr sz="1000"/>
            </a:lvl5pPr>
            <a:lvl6pPr marL="2519302" indent="0">
              <a:buNone/>
              <a:defRPr sz="1000"/>
            </a:lvl6pPr>
            <a:lvl7pPr marL="3023161" indent="0">
              <a:buNone/>
              <a:defRPr sz="1000"/>
            </a:lvl7pPr>
            <a:lvl8pPr marL="3527022" indent="0">
              <a:buNone/>
              <a:defRPr sz="1000"/>
            </a:lvl8pPr>
            <a:lvl9pPr marL="403088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9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3861" indent="0">
              <a:buNone/>
              <a:defRPr sz="3100"/>
            </a:lvl2pPr>
            <a:lvl3pPr marL="1007720" indent="0">
              <a:buNone/>
              <a:defRPr sz="2600"/>
            </a:lvl3pPr>
            <a:lvl4pPr marL="1511582" indent="0">
              <a:buNone/>
              <a:defRPr sz="2200"/>
            </a:lvl4pPr>
            <a:lvl5pPr marL="2015442" indent="0">
              <a:buNone/>
              <a:defRPr sz="2200"/>
            </a:lvl5pPr>
            <a:lvl6pPr marL="2519302" indent="0">
              <a:buNone/>
              <a:defRPr sz="2200"/>
            </a:lvl6pPr>
            <a:lvl7pPr marL="3023161" indent="0">
              <a:buNone/>
              <a:defRPr sz="2200"/>
            </a:lvl7pPr>
            <a:lvl8pPr marL="3527022" indent="0">
              <a:buNone/>
              <a:defRPr sz="2200"/>
            </a:lvl8pPr>
            <a:lvl9pPr marL="4030883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400"/>
            </a:lvl1pPr>
            <a:lvl2pPr marL="503861" indent="0">
              <a:buNone/>
              <a:defRPr sz="1300"/>
            </a:lvl2pPr>
            <a:lvl3pPr marL="1007720" indent="0">
              <a:buNone/>
              <a:defRPr sz="1100"/>
            </a:lvl3pPr>
            <a:lvl4pPr marL="1511582" indent="0">
              <a:buNone/>
              <a:defRPr sz="1000"/>
            </a:lvl4pPr>
            <a:lvl5pPr marL="2015442" indent="0">
              <a:buNone/>
              <a:defRPr sz="1000"/>
            </a:lvl5pPr>
            <a:lvl6pPr marL="2519302" indent="0">
              <a:buNone/>
              <a:defRPr sz="1000"/>
            </a:lvl6pPr>
            <a:lvl7pPr marL="3023161" indent="0">
              <a:buNone/>
              <a:defRPr sz="1000"/>
            </a:lvl7pPr>
            <a:lvl8pPr marL="3527022" indent="0">
              <a:buNone/>
              <a:defRPr sz="1000"/>
            </a:lvl8pPr>
            <a:lvl9pPr marL="403088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3" y="311260"/>
            <a:ext cx="2263140" cy="6631729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60"/>
            <a:ext cx="6621780" cy="6631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8" y="310116"/>
            <a:ext cx="9022464" cy="12894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2128" y="7080360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0448" y="7080360"/>
            <a:ext cx="3158496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11952" y="7080360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4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128" y="1818240"/>
            <a:ext cx="4447872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65" y="1818240"/>
            <a:ext cx="4449456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7" y="4994491"/>
            <a:ext cx="8549640" cy="154368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7" y="3294278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8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7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5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20154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5193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3023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527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4030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4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4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800"/>
            <a:ext cx="4444207" cy="7250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61" indent="0">
              <a:buNone/>
              <a:defRPr sz="2200" b="1"/>
            </a:lvl2pPr>
            <a:lvl3pPr marL="1007720" indent="0">
              <a:buNone/>
              <a:defRPr sz="2000" b="1"/>
            </a:lvl3pPr>
            <a:lvl4pPr marL="1511582" indent="0">
              <a:buNone/>
              <a:defRPr sz="1800" b="1"/>
            </a:lvl4pPr>
            <a:lvl5pPr marL="2015442" indent="0">
              <a:buNone/>
              <a:defRPr sz="1800" b="1"/>
            </a:lvl5pPr>
            <a:lvl6pPr marL="2519302" indent="0">
              <a:buNone/>
              <a:defRPr sz="1800" b="1"/>
            </a:lvl6pPr>
            <a:lvl7pPr marL="3023161" indent="0">
              <a:buNone/>
              <a:defRPr sz="1800" b="1"/>
            </a:lvl7pPr>
            <a:lvl8pPr marL="3527022" indent="0">
              <a:buNone/>
              <a:defRPr sz="1800" b="1"/>
            </a:lvl8pPr>
            <a:lvl9pPr marL="403088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60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800"/>
            <a:ext cx="4445953" cy="7250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61" indent="0">
              <a:buNone/>
              <a:defRPr sz="2200" b="1"/>
            </a:lvl2pPr>
            <a:lvl3pPr marL="1007720" indent="0">
              <a:buNone/>
              <a:defRPr sz="2000" b="1"/>
            </a:lvl3pPr>
            <a:lvl4pPr marL="1511582" indent="0">
              <a:buNone/>
              <a:defRPr sz="1800" b="1"/>
            </a:lvl4pPr>
            <a:lvl5pPr marL="2015442" indent="0">
              <a:buNone/>
              <a:defRPr sz="1800" b="1"/>
            </a:lvl5pPr>
            <a:lvl6pPr marL="2519302" indent="0">
              <a:buNone/>
              <a:defRPr sz="1800" b="1"/>
            </a:lvl6pPr>
            <a:lvl7pPr marL="3023161" indent="0">
              <a:buNone/>
              <a:defRPr sz="1800" b="1"/>
            </a:lvl7pPr>
            <a:lvl8pPr marL="3527022" indent="0">
              <a:buNone/>
              <a:defRPr sz="1800" b="1"/>
            </a:lvl8pPr>
            <a:lvl9pPr marL="403088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60"/>
            <a:ext cx="4445953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3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309460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3" y="1626450"/>
            <a:ext cx="3309144" cy="5316538"/>
          </a:xfrm>
        </p:spPr>
        <p:txBody>
          <a:bodyPr/>
          <a:lstStyle>
            <a:lvl1pPr marL="0" indent="0">
              <a:buNone/>
              <a:defRPr sz="1400"/>
            </a:lvl1pPr>
            <a:lvl2pPr marL="503861" indent="0">
              <a:buNone/>
              <a:defRPr sz="1300"/>
            </a:lvl2pPr>
            <a:lvl3pPr marL="1007720" indent="0">
              <a:buNone/>
              <a:defRPr sz="1100"/>
            </a:lvl3pPr>
            <a:lvl4pPr marL="1511582" indent="0">
              <a:buNone/>
              <a:defRPr sz="1000"/>
            </a:lvl4pPr>
            <a:lvl5pPr marL="2015442" indent="0">
              <a:buNone/>
              <a:defRPr sz="1000"/>
            </a:lvl5pPr>
            <a:lvl6pPr marL="2519302" indent="0">
              <a:buNone/>
              <a:defRPr sz="1000"/>
            </a:lvl6pPr>
            <a:lvl7pPr marL="3023161" indent="0">
              <a:buNone/>
              <a:defRPr sz="1000"/>
            </a:lvl7pPr>
            <a:lvl8pPr marL="3527022" indent="0">
              <a:buNone/>
              <a:defRPr sz="1000"/>
            </a:lvl8pPr>
            <a:lvl9pPr marL="403088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9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3861" indent="0">
              <a:buNone/>
              <a:defRPr sz="3100"/>
            </a:lvl2pPr>
            <a:lvl3pPr marL="1007720" indent="0">
              <a:buNone/>
              <a:defRPr sz="2600"/>
            </a:lvl3pPr>
            <a:lvl4pPr marL="1511582" indent="0">
              <a:buNone/>
              <a:defRPr sz="2200"/>
            </a:lvl4pPr>
            <a:lvl5pPr marL="2015442" indent="0">
              <a:buNone/>
              <a:defRPr sz="2200"/>
            </a:lvl5pPr>
            <a:lvl6pPr marL="2519302" indent="0">
              <a:buNone/>
              <a:defRPr sz="2200"/>
            </a:lvl6pPr>
            <a:lvl7pPr marL="3023161" indent="0">
              <a:buNone/>
              <a:defRPr sz="2200"/>
            </a:lvl7pPr>
            <a:lvl8pPr marL="3527022" indent="0">
              <a:buNone/>
              <a:defRPr sz="2200"/>
            </a:lvl8pPr>
            <a:lvl9pPr marL="4030883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400"/>
            </a:lvl1pPr>
            <a:lvl2pPr marL="503861" indent="0">
              <a:buNone/>
              <a:defRPr sz="1300"/>
            </a:lvl2pPr>
            <a:lvl3pPr marL="1007720" indent="0">
              <a:buNone/>
              <a:defRPr sz="1100"/>
            </a:lvl3pPr>
            <a:lvl4pPr marL="1511582" indent="0">
              <a:buNone/>
              <a:defRPr sz="1000"/>
            </a:lvl4pPr>
            <a:lvl5pPr marL="2015442" indent="0">
              <a:buNone/>
              <a:defRPr sz="1000"/>
            </a:lvl5pPr>
            <a:lvl6pPr marL="2519302" indent="0">
              <a:buNone/>
              <a:defRPr sz="1000"/>
            </a:lvl6pPr>
            <a:lvl7pPr marL="3023161" indent="0">
              <a:buNone/>
              <a:defRPr sz="1000"/>
            </a:lvl7pPr>
            <a:lvl8pPr marL="3527022" indent="0">
              <a:buNone/>
              <a:defRPr sz="1000"/>
            </a:lvl8pPr>
            <a:lvl9pPr marL="403088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  <a:prstGeom prst="rect">
            <a:avLst/>
          </a:prstGeom>
        </p:spPr>
        <p:txBody>
          <a:bodyPr vert="horz" lIns="100783" tIns="50391" rIns="100783" bIns="5039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1762"/>
            <a:ext cx="9052560" cy="5561225"/>
          </a:xfrm>
          <a:prstGeom prst="rect">
            <a:avLst/>
          </a:prstGeom>
        </p:spPr>
        <p:txBody>
          <a:bodyPr vert="horz" lIns="100783" tIns="50391" rIns="100783" bIns="5039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third level third level third level third level third </a:t>
            </a:r>
            <a:r>
              <a:rPr lang="en-US" dirty="0" err="1" smtClean="0"/>
              <a:t>Third</a:t>
            </a:r>
            <a:r>
              <a:rPr lang="en-US" dirty="0" smtClean="0"/>
              <a:t> level third level</a:t>
            </a:r>
          </a:p>
          <a:p>
            <a:pPr lvl="3"/>
            <a:r>
              <a:rPr lang="en-US" dirty="0" smtClean="0"/>
              <a:t>Fourth level fourth level fourth level fourth level fourth level fourth level fourth level</a:t>
            </a:r>
          </a:p>
          <a:p>
            <a:pPr lvl="4"/>
            <a:r>
              <a:rPr lang="en-US" dirty="0" smtClean="0"/>
              <a:t>Fifth level fifth level fifth level fifth level fifth level fifth level fifth level fifth level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5"/>
            <a:ext cx="2346960" cy="413809"/>
          </a:xfrm>
          <a:prstGeom prst="rect">
            <a:avLst/>
          </a:prstGeom>
        </p:spPr>
        <p:txBody>
          <a:bodyPr vert="horz" lIns="100783" tIns="50391" rIns="100783" bIns="503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12/9/12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5"/>
            <a:ext cx="3185160" cy="413809"/>
          </a:xfrm>
          <a:prstGeom prst="rect">
            <a:avLst/>
          </a:prstGeom>
        </p:spPr>
        <p:txBody>
          <a:bodyPr vert="horz" lIns="100783" tIns="50391" rIns="100783" bIns="503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5"/>
            <a:ext cx="2346960" cy="413809"/>
          </a:xfrm>
          <a:prstGeom prst="rect">
            <a:avLst/>
          </a:prstGeom>
        </p:spPr>
        <p:txBody>
          <a:bodyPr vert="horz" lIns="100783" tIns="50391" rIns="100783" bIns="503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007825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825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191" indent="-282191" algn="l" defTabSz="1007825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13" indent="-100783" algn="l" defTabSz="1007825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869" indent="-251956" algn="l" defTabSz="1007825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825" indent="0" algn="l" defTabSz="1007825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520" indent="-251956" algn="l" defTabSz="10078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32" indent="-251956" algn="l" defTabSz="10078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45" indent="-251956" algn="l" defTabSz="10078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257" indent="-251956" algn="l" defTabSz="10078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13" algn="l" defTabSz="10078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25" algn="l" defTabSz="10078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39" algn="l" defTabSz="10078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50" algn="l" defTabSz="10078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64" algn="l" defTabSz="10078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475" algn="l" defTabSz="10078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389" algn="l" defTabSz="10078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00" algn="l" defTabSz="10078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  <a:prstGeom prst="rect">
            <a:avLst/>
          </a:prstGeom>
        </p:spPr>
        <p:txBody>
          <a:bodyPr vert="horz" lIns="100783" tIns="50391" rIns="100783" bIns="5039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1762"/>
            <a:ext cx="9052560" cy="5561225"/>
          </a:xfrm>
          <a:prstGeom prst="rect">
            <a:avLst/>
          </a:prstGeom>
        </p:spPr>
        <p:txBody>
          <a:bodyPr vert="horz" lIns="100783" tIns="50391" rIns="100783" bIns="5039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third level third level third level third level third </a:t>
            </a:r>
            <a:r>
              <a:rPr lang="en-US" dirty="0" err="1" smtClean="0"/>
              <a:t>Third</a:t>
            </a:r>
            <a:r>
              <a:rPr lang="en-US" dirty="0" smtClean="0"/>
              <a:t> level third level</a:t>
            </a:r>
          </a:p>
          <a:p>
            <a:pPr lvl="3"/>
            <a:r>
              <a:rPr lang="en-US" dirty="0" smtClean="0"/>
              <a:t>Fourth level fourth level fourth level fourth level fourth level fourth level fourth level</a:t>
            </a:r>
          </a:p>
          <a:p>
            <a:pPr lvl="4"/>
            <a:r>
              <a:rPr lang="en-US" dirty="0" smtClean="0"/>
              <a:t>Fifth level fifth level fifth level fifth level fifth level fifth level fifth level fifth level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5"/>
            <a:ext cx="2346960" cy="413809"/>
          </a:xfrm>
          <a:prstGeom prst="rect">
            <a:avLst/>
          </a:prstGeom>
        </p:spPr>
        <p:txBody>
          <a:bodyPr vert="horz" lIns="100783" tIns="50391" rIns="100783" bIns="503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12/9/12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5"/>
            <a:ext cx="3185160" cy="413809"/>
          </a:xfrm>
          <a:prstGeom prst="rect">
            <a:avLst/>
          </a:prstGeom>
        </p:spPr>
        <p:txBody>
          <a:bodyPr vert="horz" lIns="100783" tIns="50391" rIns="100783" bIns="503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5"/>
            <a:ext cx="2346960" cy="413809"/>
          </a:xfrm>
          <a:prstGeom prst="rect">
            <a:avLst/>
          </a:prstGeom>
        </p:spPr>
        <p:txBody>
          <a:bodyPr vert="horz" lIns="100783" tIns="50391" rIns="100783" bIns="503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007825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825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191" indent="-282191" algn="l" defTabSz="1007825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13" indent="-100783" algn="l" defTabSz="1007825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869" indent="-251956" algn="l" defTabSz="1007825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825" indent="0" algn="l" defTabSz="1007825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520" indent="-251956" algn="l" defTabSz="10078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32" indent="-251956" algn="l" defTabSz="10078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45" indent="-251956" algn="l" defTabSz="10078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257" indent="-251956" algn="l" defTabSz="10078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13" algn="l" defTabSz="10078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25" algn="l" defTabSz="10078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39" algn="l" defTabSz="10078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50" algn="l" defTabSz="10078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64" algn="l" defTabSz="10078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475" algn="l" defTabSz="10078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389" algn="l" defTabSz="10078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00" algn="l" defTabSz="10078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297815"/>
            <a:ext cx="10058401" cy="1666028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Personalizing Education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With Machine Learning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2129069"/>
            <a:ext cx="7040880" cy="453208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Workshop Organizers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Mike Mozer, Rob Lindsey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University of Colorado, Boulder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C9B74"/>
                </a:solidFill>
              </a:rPr>
              <a:t>Javier </a:t>
            </a:r>
            <a:r>
              <a:rPr lang="en-US" dirty="0" err="1" smtClean="0">
                <a:solidFill>
                  <a:srgbClr val="0C9B74"/>
                </a:solidFill>
              </a:rPr>
              <a:t>Movellan</a:t>
            </a:r>
            <a:r>
              <a:rPr lang="en-US" dirty="0" smtClean="0">
                <a:solidFill>
                  <a:srgbClr val="0C9B74"/>
                </a:solidFill>
              </a:rPr>
              <a:t>, Jake </a:t>
            </a:r>
            <a:r>
              <a:rPr lang="en-US" dirty="0" err="1" smtClean="0">
                <a:solidFill>
                  <a:srgbClr val="0C9B74"/>
                </a:solidFill>
              </a:rPr>
              <a:t>Whitehill</a:t>
            </a:r>
            <a:endParaRPr lang="en-US" dirty="0">
              <a:solidFill>
                <a:srgbClr val="0C9B74"/>
              </a:solidFill>
            </a:endParaRPr>
          </a:p>
          <a:p>
            <a:r>
              <a:rPr lang="en-US" dirty="0" smtClean="0">
                <a:solidFill>
                  <a:srgbClr val="7E9632"/>
                </a:solidFill>
              </a:rPr>
              <a:t>UC San Diego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30509"/>
            <a:ext cx="2870598" cy="2841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100" y="6273800"/>
            <a:ext cx="3416300" cy="149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9181" y="6835466"/>
            <a:ext cx="3249608" cy="42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Thanks to our sponsor</a:t>
            </a:r>
          </a:p>
        </p:txBody>
      </p:sp>
    </p:spTree>
    <p:extLst>
      <p:ext uri="{BB962C8B-B14F-4D97-AF65-F5344CB8AC3E}">
        <p14:creationId xmlns:p14="http://schemas.microsoft.com/office/powerpoint/2010/main" val="21321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Distinguished Commentators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Doris Alvarez</a:t>
            </a:r>
          </a:p>
          <a:p>
            <a:pPr lvl="1"/>
            <a:r>
              <a:rPr lang="en-US" dirty="0" smtClean="0"/>
              <a:t>Director, TDLC Educator’s Network</a:t>
            </a:r>
          </a:p>
          <a:p>
            <a:pPr lvl="1"/>
            <a:r>
              <a:rPr lang="en-US" dirty="0" smtClean="0"/>
              <a:t>Founding principal, UCSD </a:t>
            </a:r>
            <a:r>
              <a:rPr lang="en-US" dirty="0" err="1" smtClean="0"/>
              <a:t>Preuss</a:t>
            </a:r>
            <a:r>
              <a:rPr lang="en-US" dirty="0" smtClean="0"/>
              <a:t> School</a:t>
            </a:r>
          </a:p>
          <a:p>
            <a:endParaRPr lang="en-US" dirty="0" smtClean="0"/>
          </a:p>
          <a:p>
            <a:r>
              <a:rPr lang="en-US" dirty="0" smtClean="0"/>
              <a:t>Harold </a:t>
            </a:r>
            <a:r>
              <a:rPr lang="en-US" dirty="0" err="1" smtClean="0"/>
              <a:t>Pashler</a:t>
            </a:r>
            <a:endParaRPr lang="en-US" dirty="0" smtClean="0"/>
          </a:p>
          <a:p>
            <a:pPr lvl="1"/>
            <a:r>
              <a:rPr lang="en-US" dirty="0" smtClean="0"/>
              <a:t>Psychology, UCSD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199" t="5372" r="13265"/>
          <a:stretch/>
        </p:blipFill>
        <p:spPr>
          <a:xfrm>
            <a:off x="7862453" y="1554484"/>
            <a:ext cx="1755512" cy="2199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5391" t="9928" r="28457" b="5960"/>
          <a:stretch/>
        </p:blipFill>
        <p:spPr>
          <a:xfrm>
            <a:off x="7862453" y="4231403"/>
            <a:ext cx="1755512" cy="219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9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-1594"/>
            <a:ext cx="9052560" cy="949960"/>
          </a:xfrm>
        </p:spPr>
        <p:txBody>
          <a:bodyPr/>
          <a:lstStyle/>
          <a:p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122681"/>
            <a:ext cx="9220200" cy="650964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Academic Departments</a:t>
            </a:r>
          </a:p>
          <a:p>
            <a:pPr lvl="1"/>
            <a:r>
              <a:rPr lang="en-US" dirty="0" smtClean="0"/>
              <a:t>Cognitive Science</a:t>
            </a:r>
          </a:p>
          <a:p>
            <a:pPr lvl="1"/>
            <a:r>
              <a:rPr lang="en-US" dirty="0" smtClean="0"/>
              <a:t>Computer Science</a:t>
            </a:r>
          </a:p>
          <a:p>
            <a:pPr lvl="1"/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Electrical Engineering</a:t>
            </a:r>
          </a:p>
          <a:p>
            <a:pPr lvl="1"/>
            <a:r>
              <a:rPr lang="en-US" dirty="0" smtClean="0"/>
              <a:t>Philosophy</a:t>
            </a:r>
          </a:p>
          <a:p>
            <a:pPr lvl="1"/>
            <a:r>
              <a:rPr lang="en-US" dirty="0" smtClean="0"/>
              <a:t>Psychology</a:t>
            </a:r>
          </a:p>
          <a:p>
            <a:r>
              <a:rPr lang="en-US" dirty="0" smtClean="0"/>
              <a:t>Research Organizations and Companies</a:t>
            </a:r>
          </a:p>
          <a:p>
            <a:pPr lvl="1"/>
            <a:r>
              <a:rPr lang="en-US" dirty="0" err="1" smtClean="0"/>
              <a:t>Coursera.org</a:t>
            </a:r>
            <a:endParaRPr lang="en-US" dirty="0" smtClean="0"/>
          </a:p>
          <a:p>
            <a:pPr lvl="1"/>
            <a:r>
              <a:rPr lang="en-US" dirty="0" err="1" smtClean="0"/>
              <a:t>Mycollegefn.org</a:t>
            </a:r>
            <a:endParaRPr lang="en-US" dirty="0" smtClean="0"/>
          </a:p>
          <a:p>
            <a:pPr lvl="1"/>
            <a:r>
              <a:rPr lang="en-US" dirty="0" smtClean="0"/>
              <a:t>Nexus Research and Policy Center</a:t>
            </a:r>
          </a:p>
          <a:p>
            <a:pPr lvl="1"/>
            <a:r>
              <a:rPr lang="en-US" dirty="0" smtClean="0"/>
              <a:t>Scientific Learning</a:t>
            </a:r>
          </a:p>
          <a:p>
            <a:pPr lvl="1"/>
            <a:r>
              <a:rPr lang="en-US" dirty="0" err="1" smtClean="0"/>
              <a:t>Socos</a:t>
            </a:r>
            <a:r>
              <a:rPr lang="en-US" dirty="0" smtClean="0"/>
              <a:t> LLC</a:t>
            </a:r>
          </a:p>
        </p:txBody>
      </p:sp>
    </p:spTree>
    <p:extLst>
      <p:ext uri="{BB962C8B-B14F-4D97-AF65-F5344CB8AC3E}">
        <p14:creationId xmlns:p14="http://schemas.microsoft.com/office/powerpoint/2010/main" val="172801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Education And Machine 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17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257529"/>
            <a:ext cx="9220200" cy="621293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Morning Talks</a:t>
            </a:r>
          </a:p>
          <a:p>
            <a:pPr lvl="1"/>
            <a:r>
              <a:rPr lang="en-US" dirty="0" smtClean="0"/>
              <a:t>Optimal teaching</a:t>
            </a:r>
          </a:p>
          <a:p>
            <a:pPr lvl="1"/>
            <a:r>
              <a:rPr lang="en-US" dirty="0" smtClean="0"/>
              <a:t>Detecting engagement and affect with computer vision</a:t>
            </a:r>
          </a:p>
          <a:p>
            <a:pPr lvl="1"/>
            <a:r>
              <a:rPr lang="en-US" dirty="0" smtClean="0"/>
              <a:t>MOOCs</a:t>
            </a:r>
          </a:p>
          <a:p>
            <a:r>
              <a:rPr lang="en-US" dirty="0" smtClean="0"/>
              <a:t>Afternoon Talks</a:t>
            </a:r>
          </a:p>
          <a:p>
            <a:pPr lvl="1"/>
            <a:r>
              <a:rPr lang="en-US" dirty="0" smtClean="0"/>
              <a:t>Latent state inference</a:t>
            </a:r>
          </a:p>
          <a:p>
            <a:r>
              <a:rPr lang="en-US" dirty="0" smtClean="0"/>
              <a:t>Posters</a:t>
            </a:r>
          </a:p>
          <a:p>
            <a:pPr lvl="1"/>
            <a:r>
              <a:rPr lang="en-US" i="1" dirty="0" smtClean="0"/>
              <a:t>All of the above topics</a:t>
            </a:r>
          </a:p>
          <a:p>
            <a:pPr lvl="1"/>
            <a:r>
              <a:rPr lang="en-US" dirty="0" smtClean="0"/>
              <a:t>Latent concept inference</a:t>
            </a:r>
          </a:p>
          <a:p>
            <a:pPr lvl="1"/>
            <a:r>
              <a:rPr lang="en-US" dirty="0" smtClean="0"/>
              <a:t>Inferring student roles in online discussion forums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303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-115244"/>
            <a:ext cx="9052560" cy="949960"/>
          </a:xfrm>
        </p:spPr>
        <p:txBody>
          <a:bodyPr/>
          <a:lstStyle/>
          <a:p>
            <a:r>
              <a:rPr lang="en-US" dirty="0" smtClean="0"/>
              <a:t>Morning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834715"/>
            <a:ext cx="9220200" cy="671045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7:45 Jerry Zhu</a:t>
            </a:r>
          </a:p>
          <a:p>
            <a:pPr lvl="2"/>
            <a:r>
              <a:rPr lang="en-US" dirty="0" smtClean="0"/>
              <a:t>A computational teaching theory for Bayesian learners</a:t>
            </a:r>
          </a:p>
          <a:p>
            <a:r>
              <a:rPr lang="en-US" dirty="0" smtClean="0"/>
              <a:t>8:10 Emma </a:t>
            </a:r>
            <a:r>
              <a:rPr lang="en-US" dirty="0" err="1" smtClean="0"/>
              <a:t>Brunskill</a:t>
            </a:r>
            <a:endParaRPr lang="en-US" dirty="0" smtClean="0"/>
          </a:p>
          <a:p>
            <a:pPr lvl="2"/>
            <a:r>
              <a:rPr lang="en-US" dirty="0" smtClean="0"/>
              <a:t>Pedagogical activity selection: Drawing insight from sequential decision making under uncertainty</a:t>
            </a:r>
          </a:p>
          <a:p>
            <a:r>
              <a:rPr lang="en-US" dirty="0" smtClean="0"/>
              <a:t>8:35 Jacob </a:t>
            </a:r>
            <a:r>
              <a:rPr lang="en-US" dirty="0" err="1" smtClean="0"/>
              <a:t>Whitehill</a:t>
            </a:r>
            <a:endParaRPr lang="en-US" dirty="0" smtClean="0"/>
          </a:p>
          <a:p>
            <a:pPr lvl="2"/>
            <a:r>
              <a:rPr lang="en-US" dirty="0" smtClean="0"/>
              <a:t>A stochastic optimal control perspective on affect-sensitive teaching</a:t>
            </a:r>
          </a:p>
          <a:p>
            <a:r>
              <a:rPr lang="en-US" dirty="0" smtClean="0"/>
              <a:t>9:00 </a:t>
            </a:r>
            <a:r>
              <a:rPr lang="en-US" dirty="0" smtClean="0">
                <a:solidFill>
                  <a:srgbClr val="115964"/>
                </a:solidFill>
              </a:rPr>
              <a:t>Break and poster session</a:t>
            </a:r>
          </a:p>
          <a:p>
            <a:r>
              <a:rPr lang="en-US" dirty="0" smtClean="0"/>
              <a:t>9:30 Min Chi</a:t>
            </a:r>
          </a:p>
          <a:p>
            <a:pPr lvl="2"/>
            <a:r>
              <a:rPr lang="en-US" dirty="0" smtClean="0"/>
              <a:t>Empirically evaluating the application of reinforcement learning to the induction of effective and adaptive pedagogical strategies</a:t>
            </a:r>
          </a:p>
          <a:p>
            <a:r>
              <a:rPr lang="en-US" dirty="0" smtClean="0"/>
              <a:t>9:45 </a:t>
            </a:r>
            <a:r>
              <a:rPr lang="en-US" dirty="0" err="1" smtClean="0"/>
              <a:t>Vikram</a:t>
            </a:r>
            <a:r>
              <a:rPr lang="en-US" dirty="0" smtClean="0"/>
              <a:t> </a:t>
            </a:r>
            <a:r>
              <a:rPr lang="en-US" dirty="0" err="1" smtClean="0"/>
              <a:t>Ramanarayanan</a:t>
            </a:r>
            <a:endParaRPr lang="en-US" dirty="0" smtClean="0"/>
          </a:p>
          <a:p>
            <a:pPr lvl="2"/>
            <a:r>
              <a:rPr lang="en-US" dirty="0" smtClean="0"/>
              <a:t>A framework for automated analysis of videos of informal classroom educational settings</a:t>
            </a:r>
          </a:p>
          <a:p>
            <a:r>
              <a:rPr lang="en-US" dirty="0" smtClean="0"/>
              <a:t>10:00 Andrew Ng</a:t>
            </a:r>
          </a:p>
          <a:p>
            <a:pPr lvl="2"/>
            <a:r>
              <a:rPr lang="en-US" dirty="0" smtClean="0"/>
              <a:t>The online revolution: Education for everyone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9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-138555"/>
            <a:ext cx="9052560" cy="949960"/>
          </a:xfrm>
        </p:spPr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Presenters are invited to lunch at noon courtesy of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Stateline brewery?</a:t>
            </a:r>
          </a:p>
          <a:p>
            <a:r>
              <a:rPr lang="en-US" dirty="0" smtClean="0"/>
              <a:t>Hard rock café?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350" y="2539252"/>
            <a:ext cx="3416300" cy="149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550" y="4077198"/>
            <a:ext cx="28575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38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Videotaping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you’re willing to have your video put on the web, sign release form</a:t>
            </a:r>
          </a:p>
          <a:p>
            <a:pPr lvl="2"/>
            <a:r>
              <a:rPr lang="en-US" dirty="0" err="1" smtClean="0"/>
              <a:t>Rajnish</a:t>
            </a:r>
            <a:r>
              <a:rPr lang="en-US" dirty="0" smtClean="0"/>
              <a:t> Kumar</a:t>
            </a:r>
            <a:br>
              <a:rPr lang="en-US" dirty="0" smtClean="0"/>
            </a:br>
            <a:r>
              <a:rPr lang="en-US" dirty="0" err="1" smtClean="0"/>
              <a:t>techtalks.tv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7841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-115244"/>
            <a:ext cx="9052560" cy="949960"/>
          </a:xfrm>
        </p:spPr>
        <p:txBody>
          <a:bodyPr/>
          <a:lstStyle/>
          <a:p>
            <a:r>
              <a:rPr lang="en-US" dirty="0" smtClean="0"/>
              <a:t>Afternoon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834715"/>
            <a:ext cx="9220200" cy="671045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15:30 Richard </a:t>
            </a:r>
            <a:r>
              <a:rPr lang="en-US" dirty="0" err="1" smtClean="0"/>
              <a:t>Scheines</a:t>
            </a:r>
            <a:endParaRPr lang="en-US" dirty="0" smtClean="0"/>
          </a:p>
          <a:p>
            <a:pPr lvl="2"/>
            <a:r>
              <a:rPr lang="en-US" dirty="0" smtClean="0"/>
              <a:t>Machine learning, causal model search, and educational data</a:t>
            </a:r>
          </a:p>
          <a:p>
            <a:r>
              <a:rPr lang="en-US" dirty="0" smtClean="0"/>
              <a:t>15:55 April </a:t>
            </a:r>
            <a:r>
              <a:rPr lang="en-US" dirty="0" err="1" smtClean="0"/>
              <a:t>Galyardt</a:t>
            </a:r>
            <a:endParaRPr lang="en-US" dirty="0" smtClean="0"/>
          </a:p>
          <a:p>
            <a:pPr lvl="2"/>
            <a:r>
              <a:rPr lang="en-US" dirty="0" smtClean="0"/>
              <a:t>Modeling student strategy usage with mixed membership models</a:t>
            </a:r>
          </a:p>
          <a:p>
            <a:r>
              <a:rPr lang="en-US" dirty="0" smtClean="0"/>
              <a:t>16:15 Anna Rafferty</a:t>
            </a:r>
          </a:p>
          <a:p>
            <a:pPr lvl="2"/>
            <a:r>
              <a:rPr lang="en-US" dirty="0" smtClean="0"/>
              <a:t>Using inverse reinforcement learning to diagnose learners’ misconceptions</a:t>
            </a:r>
          </a:p>
          <a:p>
            <a:r>
              <a:rPr lang="en-US" dirty="0" smtClean="0"/>
              <a:t>16:40 </a:t>
            </a:r>
            <a:r>
              <a:rPr lang="en-US" dirty="0" err="1" smtClean="0"/>
              <a:t>Yanbo</a:t>
            </a:r>
            <a:r>
              <a:rPr lang="en-US" dirty="0" smtClean="0"/>
              <a:t> </a:t>
            </a:r>
            <a:r>
              <a:rPr lang="en-US" dirty="0" err="1" smtClean="0"/>
              <a:t>Xu</a:t>
            </a:r>
            <a:endParaRPr lang="en-US" dirty="0" smtClean="0"/>
          </a:p>
          <a:p>
            <a:pPr lvl="2"/>
            <a:r>
              <a:rPr lang="en-US" dirty="0" smtClean="0"/>
              <a:t>A dynamic higher-order DINA model to trace multiple skills</a:t>
            </a:r>
          </a:p>
          <a:p>
            <a:r>
              <a:rPr lang="en-US" dirty="0" smtClean="0"/>
              <a:t>17:00 </a:t>
            </a:r>
            <a:r>
              <a:rPr lang="en-US" dirty="0" smtClean="0">
                <a:solidFill>
                  <a:srgbClr val="115964"/>
                </a:solidFill>
              </a:rPr>
              <a:t>Break and poster session</a:t>
            </a:r>
          </a:p>
          <a:p>
            <a:r>
              <a:rPr lang="en-US" dirty="0" smtClean="0"/>
              <a:t>17:20 Vivienne Ming, Norma Ming</a:t>
            </a:r>
          </a:p>
          <a:p>
            <a:pPr lvl="2"/>
            <a:r>
              <a:rPr lang="en-US" dirty="0" smtClean="0"/>
              <a:t>Inferring conceptual knowledge from unstructured student writing</a:t>
            </a:r>
          </a:p>
          <a:p>
            <a:r>
              <a:rPr lang="en-US" dirty="0" smtClean="0"/>
              <a:t>17:40 Andrew Waters</a:t>
            </a:r>
          </a:p>
          <a:p>
            <a:pPr lvl="2"/>
            <a:r>
              <a:rPr lang="en-US" dirty="0" smtClean="0"/>
              <a:t>Learning analytics via sparse factor analysis</a:t>
            </a:r>
          </a:p>
          <a:p>
            <a:r>
              <a:rPr lang="en-US" dirty="0" smtClean="0"/>
              <a:t>18:05 Robert Lindsey</a:t>
            </a:r>
          </a:p>
          <a:p>
            <a:pPr lvl="2"/>
            <a:r>
              <a:rPr lang="en-US" dirty="0" smtClean="0"/>
              <a:t>Inferring history-dependent memory strength via collaborative filtering: Toward the optimization of long-term retention</a:t>
            </a:r>
          </a:p>
        </p:txBody>
      </p:sp>
    </p:spTree>
    <p:extLst>
      <p:ext uri="{BB962C8B-B14F-4D97-AF65-F5344CB8AC3E}">
        <p14:creationId xmlns:p14="http://schemas.microsoft.com/office/powerpoint/2010/main" val="342678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rgbClr val="7030A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efaul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rgbClr val="7030A0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DEFAULT.thmx</Template>
  <TotalTime>1038</TotalTime>
  <Words>557</Words>
  <Application>Microsoft Macintosh PowerPoint</Application>
  <PresentationFormat>Custom</PresentationFormat>
  <Paragraphs>102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DEFAULT</vt:lpstr>
      <vt:lpstr>Default Theme</vt:lpstr>
      <vt:lpstr>Personalizing Education With Machine Learning</vt:lpstr>
      <vt:lpstr>Distinguished Commentators</vt:lpstr>
      <vt:lpstr>Participants</vt:lpstr>
      <vt:lpstr>Why Education And Machine Learning?</vt:lpstr>
      <vt:lpstr>Schedule Overview</vt:lpstr>
      <vt:lpstr>Morning Schedule</vt:lpstr>
      <vt:lpstr>Break</vt:lpstr>
      <vt:lpstr>Videotaping</vt:lpstr>
      <vt:lpstr>Afternoon Schedule</vt:lpstr>
    </vt:vector>
  </TitlesOfParts>
  <Company>University of Colorado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Personalizing Education With Machine Learning</dc:title>
  <dc:creator>Michael Mozer</dc:creator>
  <cp:lastModifiedBy>Michael Mozer</cp:lastModifiedBy>
  <cp:revision>59</cp:revision>
  <dcterms:created xsi:type="dcterms:W3CDTF">2012-12-08T05:20:28Z</dcterms:created>
  <dcterms:modified xsi:type="dcterms:W3CDTF">2012-12-09T21:21:17Z</dcterms:modified>
</cp:coreProperties>
</file>